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2"/>
  </p:notesMasterIdLst>
  <p:handoutMasterIdLst>
    <p:handoutMasterId r:id="rId123"/>
  </p:handoutMasterIdLst>
  <p:sldIdLst>
    <p:sldId id="334" r:id="rId5"/>
    <p:sldId id="1529" r:id="rId6"/>
    <p:sldId id="1634" r:id="rId7"/>
    <p:sldId id="335" r:id="rId8"/>
    <p:sldId id="1642" r:id="rId9"/>
    <p:sldId id="1610" r:id="rId10"/>
    <p:sldId id="1316" r:id="rId11"/>
    <p:sldId id="1646" r:id="rId12"/>
    <p:sldId id="1613" r:id="rId13"/>
    <p:sldId id="681" r:id="rId14"/>
    <p:sldId id="337" r:id="rId15"/>
    <p:sldId id="1782" r:id="rId16"/>
    <p:sldId id="326" r:id="rId17"/>
    <p:sldId id="1628" r:id="rId18"/>
    <p:sldId id="888" r:id="rId19"/>
    <p:sldId id="1408" r:id="rId20"/>
    <p:sldId id="1586" r:id="rId21"/>
    <p:sldId id="1594" r:id="rId22"/>
    <p:sldId id="1637" r:id="rId23"/>
    <p:sldId id="1428" r:id="rId24"/>
    <p:sldId id="267" r:id="rId25"/>
    <p:sldId id="277" r:id="rId26"/>
    <p:sldId id="1534" r:id="rId27"/>
    <p:sldId id="1605" r:id="rId28"/>
    <p:sldId id="1640" r:id="rId29"/>
    <p:sldId id="1670" r:id="rId30"/>
    <p:sldId id="909" r:id="rId31"/>
    <p:sldId id="1783" r:id="rId32"/>
    <p:sldId id="1671" r:id="rId33"/>
    <p:sldId id="1672" r:id="rId34"/>
    <p:sldId id="1673" r:id="rId35"/>
    <p:sldId id="1674" r:id="rId36"/>
    <p:sldId id="1675" r:id="rId37"/>
    <p:sldId id="1548" r:id="rId38"/>
    <p:sldId id="1631" r:id="rId39"/>
    <p:sldId id="338" r:id="rId40"/>
    <p:sldId id="1163" r:id="rId41"/>
    <p:sldId id="938" r:id="rId42"/>
    <p:sldId id="950" r:id="rId43"/>
    <p:sldId id="1015" r:id="rId44"/>
    <p:sldId id="1032" r:id="rId45"/>
    <p:sldId id="1018" r:id="rId46"/>
    <p:sldId id="1029" r:id="rId47"/>
    <p:sldId id="1030" r:id="rId48"/>
    <p:sldId id="1031" r:id="rId49"/>
    <p:sldId id="1164" r:id="rId50"/>
    <p:sldId id="258" r:id="rId51"/>
    <p:sldId id="339" r:id="rId52"/>
    <p:sldId id="1165" r:id="rId53"/>
    <p:sldId id="1127" r:id="rId54"/>
    <p:sldId id="1051" r:id="rId55"/>
    <p:sldId id="1052" r:id="rId56"/>
    <p:sldId id="930" r:id="rId57"/>
    <p:sldId id="1129" r:id="rId58"/>
    <p:sldId id="1130" r:id="rId59"/>
    <p:sldId id="948" r:id="rId60"/>
    <p:sldId id="1132" r:id="rId61"/>
    <p:sldId id="1100" r:id="rId62"/>
    <p:sldId id="1117" r:id="rId63"/>
    <p:sldId id="1101" r:id="rId64"/>
    <p:sldId id="933" r:id="rId65"/>
    <p:sldId id="932" r:id="rId66"/>
    <p:sldId id="934" r:id="rId67"/>
    <p:sldId id="1102" r:id="rId68"/>
    <p:sldId id="1103" r:id="rId69"/>
    <p:sldId id="1123" r:id="rId70"/>
    <p:sldId id="1118" r:id="rId71"/>
    <p:sldId id="1119" r:id="rId72"/>
    <p:sldId id="1120" r:id="rId73"/>
    <p:sldId id="1121" r:id="rId74"/>
    <p:sldId id="1107" r:id="rId75"/>
    <p:sldId id="1108" r:id="rId76"/>
    <p:sldId id="1109" r:id="rId77"/>
    <p:sldId id="1110" r:id="rId78"/>
    <p:sldId id="1111" r:id="rId79"/>
    <p:sldId id="1122" r:id="rId80"/>
    <p:sldId id="1126" r:id="rId81"/>
    <p:sldId id="1125" r:id="rId82"/>
    <p:sldId id="1112" r:id="rId83"/>
    <p:sldId id="478" r:id="rId84"/>
    <p:sldId id="340" r:id="rId85"/>
    <p:sldId id="1166" r:id="rId86"/>
    <p:sldId id="922" r:id="rId87"/>
    <p:sldId id="893" r:id="rId88"/>
    <p:sldId id="1159" r:id="rId89"/>
    <p:sldId id="1089" r:id="rId90"/>
    <p:sldId id="1160" r:id="rId91"/>
    <p:sldId id="1167" r:id="rId92"/>
    <p:sldId id="1737" r:id="rId93"/>
    <p:sldId id="1644" r:id="rId94"/>
    <p:sldId id="1739" r:id="rId95"/>
    <p:sldId id="1740" r:id="rId96"/>
    <p:sldId id="1741" r:id="rId97"/>
    <p:sldId id="1742" r:id="rId98"/>
    <p:sldId id="1743" r:id="rId99"/>
    <p:sldId id="1744" r:id="rId100"/>
    <p:sldId id="927" r:id="rId101"/>
    <p:sldId id="929" r:id="rId102"/>
    <p:sldId id="940" r:id="rId103"/>
    <p:sldId id="951" r:id="rId104"/>
    <p:sldId id="1137" r:id="rId105"/>
    <p:sldId id="1094" r:id="rId106"/>
    <p:sldId id="1095" r:id="rId107"/>
    <p:sldId id="1135" r:id="rId108"/>
    <p:sldId id="1136" r:id="rId109"/>
    <p:sldId id="1738" r:id="rId110"/>
    <p:sldId id="1694" r:id="rId111"/>
    <p:sldId id="341" r:id="rId112"/>
    <p:sldId id="1625" r:id="rId113"/>
    <p:sldId id="1645" r:id="rId114"/>
    <p:sldId id="1635" r:id="rId115"/>
    <p:sldId id="1684" r:id="rId116"/>
    <p:sldId id="683" r:id="rId117"/>
    <p:sldId id="1736" r:id="rId118"/>
    <p:sldId id="684" r:id="rId119"/>
    <p:sldId id="1615" r:id="rId120"/>
    <p:sldId id="896"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39D67C9-B5BF-496B-9C50-E89B0F78462B}">
          <p14:sldIdLst>
            <p14:sldId id="334"/>
            <p14:sldId id="1529"/>
            <p14:sldId id="1634"/>
            <p14:sldId id="335"/>
            <p14:sldId id="1642"/>
          </p14:sldIdLst>
        </p14:section>
        <p14:section name="Welcome" id="{EB1B1A44-C5F8-492E-8964-0910E7EF748C}">
          <p14:sldIdLst>
            <p14:sldId id="1610"/>
            <p14:sldId id="1316"/>
            <p14:sldId id="1646"/>
            <p14:sldId id="1613"/>
            <p14:sldId id="681"/>
          </p14:sldIdLst>
        </p14:section>
        <p14:section name="Data-Informed Decision-Making" id="{12E7647E-7047-483A-B6C9-9691DD617FF0}">
          <p14:sldIdLst>
            <p14:sldId id="337"/>
            <p14:sldId id="1782"/>
            <p14:sldId id="326"/>
            <p14:sldId id="1628"/>
            <p14:sldId id="888"/>
            <p14:sldId id="1408"/>
            <p14:sldId id="1586"/>
            <p14:sldId id="1594"/>
            <p14:sldId id="1637"/>
            <p14:sldId id="1428"/>
            <p14:sldId id="267"/>
            <p14:sldId id="277"/>
            <p14:sldId id="1534"/>
            <p14:sldId id="1605"/>
            <p14:sldId id="1640"/>
            <p14:sldId id="1670"/>
            <p14:sldId id="909"/>
            <p14:sldId id="1783"/>
            <p14:sldId id="1671"/>
            <p14:sldId id="1672"/>
            <p14:sldId id="1673"/>
            <p14:sldId id="1674"/>
            <p14:sldId id="1675"/>
            <p14:sldId id="1548"/>
            <p14:sldId id="1631"/>
          </p14:sldIdLst>
        </p14:section>
        <p14:section name="Integrated Lesson Planning at Tier 1" id="{28C9ABBA-DFBB-43F2-99F2-44896F999B7D}">
          <p14:sldIdLst>
            <p14:sldId id="338"/>
            <p14:sldId id="1163"/>
            <p14:sldId id="938"/>
            <p14:sldId id="950"/>
            <p14:sldId id="1015"/>
            <p14:sldId id="1032"/>
            <p14:sldId id="1018"/>
            <p14:sldId id="1029"/>
            <p14:sldId id="1030"/>
            <p14:sldId id="1031"/>
            <p14:sldId id="1164"/>
            <p14:sldId id="258"/>
          </p14:sldIdLst>
        </p14:section>
        <p14:section name="Planning and Implementing Tier 2 Interventions" id="{0D6476A6-0A14-4AF9-A15D-69A409A76807}">
          <p14:sldIdLst>
            <p14:sldId id="339"/>
            <p14:sldId id="1165"/>
            <p14:sldId id="1127"/>
            <p14:sldId id="1051"/>
            <p14:sldId id="1052"/>
            <p14:sldId id="930"/>
            <p14:sldId id="1129"/>
            <p14:sldId id="1130"/>
            <p14:sldId id="948"/>
            <p14:sldId id="1132"/>
            <p14:sldId id="1100"/>
            <p14:sldId id="1117"/>
            <p14:sldId id="1101"/>
            <p14:sldId id="933"/>
            <p14:sldId id="932"/>
            <p14:sldId id="934"/>
            <p14:sldId id="1102"/>
            <p14:sldId id="1103"/>
            <p14:sldId id="1123"/>
            <p14:sldId id="1118"/>
            <p14:sldId id="1119"/>
            <p14:sldId id="1120"/>
            <p14:sldId id="1121"/>
            <p14:sldId id="1107"/>
            <p14:sldId id="1108"/>
            <p14:sldId id="1109"/>
            <p14:sldId id="1110"/>
            <p14:sldId id="1111"/>
            <p14:sldId id="1122"/>
            <p14:sldId id="1126"/>
            <p14:sldId id="1125"/>
            <p14:sldId id="1112"/>
            <p14:sldId id="478"/>
          </p14:sldIdLst>
        </p14:section>
        <p14:section name="Planning and Implementing Tier 3 Interventions" id="{25F752DF-F926-4C05-AFBD-701DA9E7EC19}">
          <p14:sldIdLst>
            <p14:sldId id="340"/>
            <p14:sldId id="1166"/>
            <p14:sldId id="922"/>
            <p14:sldId id="893"/>
            <p14:sldId id="1159"/>
            <p14:sldId id="1089"/>
            <p14:sldId id="1160"/>
            <p14:sldId id="1167"/>
            <p14:sldId id="1737"/>
            <p14:sldId id="1644"/>
          </p14:sldIdLst>
        </p14:section>
        <p14:section name="Breakout DBR" id="{AE178618-0040-4975-8C8C-84B550F8D90F}">
          <p14:sldIdLst>
            <p14:sldId id="1739"/>
          </p14:sldIdLst>
        </p14:section>
        <p14:section name="Breakout Self-monitoring" id="{3EC2E896-BE3F-4CFB-BB6F-AF03DA747D8C}">
          <p14:sldIdLst>
            <p14:sldId id="1740"/>
          </p14:sldIdLst>
        </p14:section>
        <p14:section name="Breakout SRSD for Writing" id="{5CCCBD1A-CC29-4E74-BA9F-B75110CFB102}">
          <p14:sldIdLst>
            <p14:sldId id="1741"/>
          </p14:sldIdLst>
        </p14:section>
        <p14:section name="Breakout: Individualized De-escalation Plan" id="{E5486B22-797F-43C6-983E-A89B39DD3A0E}">
          <p14:sldIdLst>
            <p14:sldId id="1742"/>
          </p14:sldIdLst>
        </p14:section>
        <p14:section name="Breakout: FABI" id="{0DC1FC9D-1717-407F-A28F-4508DBA3DB61}">
          <p14:sldIdLst>
            <p14:sldId id="1743"/>
          </p14:sldIdLst>
        </p14:section>
        <p14:section name="return to main room" id="{8E11ACBA-9B09-4D2D-8C3A-F319DE341B78}">
          <p14:sldIdLst>
            <p14:sldId id="1744"/>
            <p14:sldId id="927"/>
            <p14:sldId id="929"/>
            <p14:sldId id="940"/>
            <p14:sldId id="951"/>
            <p14:sldId id="1137"/>
            <p14:sldId id="1094"/>
            <p14:sldId id="1095"/>
            <p14:sldId id="1135"/>
            <p14:sldId id="1136"/>
            <p14:sldId id="1738"/>
            <p14:sldId id="1694"/>
          </p14:sldIdLst>
        </p14:section>
        <p14:section name="Wrapping up and Moving Forward" id="{D1586569-1C66-4018-9ECA-E2644A72E7FB}">
          <p14:sldIdLst>
            <p14:sldId id="341"/>
            <p14:sldId id="1625"/>
            <p14:sldId id="1645"/>
            <p14:sldId id="1635"/>
            <p14:sldId id="1684"/>
            <p14:sldId id="683"/>
            <p14:sldId id="1736"/>
            <p14:sldId id="684"/>
            <p14:sldId id="1615"/>
            <p14:sldId id="8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sorterViewPr>
    <p:cViewPr varScale="1">
      <p:scale>
        <a:sx n="1" d="1"/>
        <a:sy n="1" d="1"/>
      </p:scale>
      <p:origin x="0" y="-3787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od, Rebecca Lee" userId="4a5e3857-22b8-48bf-84ca-3e6efb53098b" providerId="ADAL" clId="{F5A0124D-4E75-4E1C-88FB-EA30F76D5F3A}"/>
    <pc:docChg chg="delSld modSection">
      <pc:chgData name="Sherod, Rebecca Lee" userId="4a5e3857-22b8-48bf-84ca-3e6efb53098b" providerId="ADAL" clId="{F5A0124D-4E75-4E1C-88FB-EA30F76D5F3A}" dt="2023-03-06T21:27:01.857" v="0" actId="2696"/>
      <pc:docMkLst>
        <pc:docMk/>
      </pc:docMkLst>
      <pc:sldChg chg="del">
        <pc:chgData name="Sherod, Rebecca Lee" userId="4a5e3857-22b8-48bf-84ca-3e6efb53098b" providerId="ADAL" clId="{F5A0124D-4E75-4E1C-88FB-EA30F76D5F3A}" dt="2023-03-06T21:27:01.857" v="0" actId="2696"/>
        <pc:sldMkLst>
          <pc:docMk/>
          <pc:sldMk cId="3171323292" sldId="1530"/>
        </pc:sldMkLst>
      </pc:sldChg>
      <pc:sldChg chg="del">
        <pc:chgData name="Sherod, Rebecca Lee" userId="4a5e3857-22b8-48bf-84ca-3e6efb53098b" providerId="ADAL" clId="{F5A0124D-4E75-4E1C-88FB-EA30F76D5F3A}" dt="2023-03-06T21:27:01.857" v="0" actId="2696"/>
        <pc:sldMkLst>
          <pc:docMk/>
          <pc:sldMk cId="3131842691" sldId="1748"/>
        </pc:sldMkLst>
      </pc:sldChg>
      <pc:sldChg chg="del">
        <pc:chgData name="Sherod, Rebecca Lee" userId="4a5e3857-22b8-48bf-84ca-3e6efb53098b" providerId="ADAL" clId="{F5A0124D-4E75-4E1C-88FB-EA30F76D5F3A}" dt="2023-03-06T21:27:01.857" v="0" actId="2696"/>
        <pc:sldMkLst>
          <pc:docMk/>
          <pc:sldMk cId="353129255" sldId="1749"/>
        </pc:sldMkLst>
      </pc:sldChg>
    </pc:docChg>
  </pc:docChgLst>
  <pc:docChgLst>
    <pc:chgData name="Lane, Kathleen" userId="d8586a00-d571-4eeb-bfc3-f42bf250439e" providerId="ADAL" clId="{C6CEE695-9031-4952-9665-62AD48707708}"/>
    <pc:docChg chg="addSld modSld">
      <pc:chgData name="Lane, Kathleen" userId="d8586a00-d571-4eeb-bfc3-f42bf250439e" providerId="ADAL" clId="{C6CEE695-9031-4952-9665-62AD48707708}" dt="2022-12-20T14:49:13.652" v="1"/>
      <pc:docMkLst>
        <pc:docMk/>
      </pc:docMkLst>
      <pc:sldChg chg="add">
        <pc:chgData name="Lane, Kathleen" userId="d8586a00-d571-4eeb-bfc3-f42bf250439e" providerId="ADAL" clId="{C6CEE695-9031-4952-9665-62AD48707708}" dt="2022-12-20T14:46:57.311" v="0"/>
        <pc:sldMkLst>
          <pc:docMk/>
          <pc:sldMk cId="3171323292" sldId="1530"/>
        </pc:sldMkLst>
      </pc:sldChg>
      <pc:sldChg chg="add">
        <pc:chgData name="Lane, Kathleen" userId="d8586a00-d571-4eeb-bfc3-f42bf250439e" providerId="ADAL" clId="{C6CEE695-9031-4952-9665-62AD48707708}" dt="2022-12-20T14:49:13.652" v="1"/>
        <pc:sldMkLst>
          <pc:docMk/>
          <pc:sldMk cId="1977536410" sldId="1684"/>
        </pc:sldMkLst>
      </pc:sldChg>
      <pc:sldChg chg="add">
        <pc:chgData name="Lane, Kathleen" userId="d8586a00-d571-4eeb-bfc3-f42bf250439e" providerId="ADAL" clId="{C6CEE695-9031-4952-9665-62AD48707708}" dt="2022-12-20T14:46:57.311" v="0"/>
        <pc:sldMkLst>
          <pc:docMk/>
          <pc:sldMk cId="3131842691" sldId="1748"/>
        </pc:sldMkLst>
      </pc:sldChg>
      <pc:sldChg chg="add">
        <pc:chgData name="Lane, Kathleen" userId="d8586a00-d571-4eeb-bfc3-f42bf250439e" providerId="ADAL" clId="{C6CEE695-9031-4952-9665-62AD48707708}" dt="2022-12-20T14:46:57.311" v="0"/>
        <pc:sldMkLst>
          <pc:docMk/>
          <pc:sldMk cId="353129255" sldId="1749"/>
        </pc:sldMkLst>
      </pc:sldChg>
    </pc:docChg>
  </pc:docChgLst>
  <pc:docChgLst>
    <pc:chgData name="Lane, Kathleen" userId="d8586a00-d571-4eeb-bfc3-f42bf250439e" providerId="ADAL" clId="{ECE23E1D-B90A-449F-B981-106A35BC440A}"/>
    <pc:docChg chg="undo custSel addSld delSld modSld sldOrd addSection delSection modSection">
      <pc:chgData name="Lane, Kathleen" userId="d8586a00-d571-4eeb-bfc3-f42bf250439e" providerId="ADAL" clId="{ECE23E1D-B90A-449F-B981-106A35BC440A}" dt="2022-11-13T17:37:59.263" v="255" actId="17846"/>
      <pc:docMkLst>
        <pc:docMk/>
      </pc:docMkLst>
      <pc:sldChg chg="ord">
        <pc:chgData name="Lane, Kathleen" userId="d8586a00-d571-4eeb-bfc3-f42bf250439e" providerId="ADAL" clId="{ECE23E1D-B90A-449F-B981-106A35BC440A}" dt="2022-11-13T15:19:44.616" v="25"/>
        <pc:sldMkLst>
          <pc:docMk/>
          <pc:sldMk cId="1379366872" sldId="340"/>
        </pc:sldMkLst>
      </pc:sldChg>
      <pc:sldChg chg="del">
        <pc:chgData name="Lane, Kathleen" userId="d8586a00-d571-4eeb-bfc3-f42bf250439e" providerId="ADAL" clId="{ECE23E1D-B90A-449F-B981-106A35BC440A}" dt="2022-11-13T15:28:59.958" v="201" actId="47"/>
        <pc:sldMkLst>
          <pc:docMk/>
          <pc:sldMk cId="4057994820" sldId="844"/>
        </pc:sldMkLst>
      </pc:sldChg>
      <pc:sldChg chg="ord">
        <pc:chgData name="Lane, Kathleen" userId="d8586a00-d571-4eeb-bfc3-f42bf250439e" providerId="ADAL" clId="{ECE23E1D-B90A-449F-B981-106A35BC440A}" dt="2022-11-13T15:19:44.616" v="25"/>
        <pc:sldMkLst>
          <pc:docMk/>
          <pc:sldMk cId="3591871090" sldId="893"/>
        </pc:sldMkLst>
      </pc:sldChg>
      <pc:sldChg chg="ord">
        <pc:chgData name="Lane, Kathleen" userId="d8586a00-d571-4eeb-bfc3-f42bf250439e" providerId="ADAL" clId="{ECE23E1D-B90A-449F-B981-106A35BC440A}" dt="2022-11-13T15:19:44.616" v="25"/>
        <pc:sldMkLst>
          <pc:docMk/>
          <pc:sldMk cId="4010666804" sldId="922"/>
        </pc:sldMkLst>
      </pc:sldChg>
      <pc:sldChg chg="modSp mod ord">
        <pc:chgData name="Lane, Kathleen" userId="d8586a00-d571-4eeb-bfc3-f42bf250439e" providerId="ADAL" clId="{ECE23E1D-B90A-449F-B981-106A35BC440A}" dt="2022-11-13T15:20:52.919" v="27"/>
        <pc:sldMkLst>
          <pc:docMk/>
          <pc:sldMk cId="314862212" sldId="927"/>
        </pc:sldMkLst>
        <pc:spChg chg="mod">
          <ac:chgData name="Lane, Kathleen" userId="d8586a00-d571-4eeb-bfc3-f42bf250439e" providerId="ADAL" clId="{ECE23E1D-B90A-449F-B981-106A35BC440A}" dt="2022-11-13T15:17:32.907" v="12" actId="20577"/>
          <ac:spMkLst>
            <pc:docMk/>
            <pc:sldMk cId="314862212" sldId="927"/>
            <ac:spMk id="2" creationId="{4F4ED0D2-5B2F-4960-8E22-FE95CE0B9BC9}"/>
          </ac:spMkLst>
        </pc:spChg>
      </pc:sldChg>
      <pc:sldChg chg="modSp mod ord">
        <pc:chgData name="Lane, Kathleen" userId="d8586a00-d571-4eeb-bfc3-f42bf250439e" providerId="ADAL" clId="{ECE23E1D-B90A-449F-B981-106A35BC440A}" dt="2022-11-13T15:20:52.919" v="27"/>
        <pc:sldMkLst>
          <pc:docMk/>
          <pc:sldMk cId="2128577988" sldId="929"/>
        </pc:sldMkLst>
        <pc:spChg chg="mod">
          <ac:chgData name="Lane, Kathleen" userId="d8586a00-d571-4eeb-bfc3-f42bf250439e" providerId="ADAL" clId="{ECE23E1D-B90A-449F-B981-106A35BC440A}" dt="2022-11-13T15:17:45.438" v="13"/>
          <ac:spMkLst>
            <pc:docMk/>
            <pc:sldMk cId="2128577988" sldId="929"/>
            <ac:spMk id="2" creationId="{4F4ED0D2-5B2F-4960-8E22-FE95CE0B9BC9}"/>
          </ac:spMkLst>
        </pc:spChg>
      </pc:sldChg>
      <pc:sldChg chg="modSp mod ord">
        <pc:chgData name="Lane, Kathleen" userId="d8586a00-d571-4eeb-bfc3-f42bf250439e" providerId="ADAL" clId="{ECE23E1D-B90A-449F-B981-106A35BC440A}" dt="2022-11-13T15:20:52.919" v="27"/>
        <pc:sldMkLst>
          <pc:docMk/>
          <pc:sldMk cId="3558253861" sldId="940"/>
        </pc:sldMkLst>
        <pc:picChg chg="mod">
          <ac:chgData name="Lane, Kathleen" userId="d8586a00-d571-4eeb-bfc3-f42bf250439e" providerId="ADAL" clId="{ECE23E1D-B90A-449F-B981-106A35BC440A}" dt="2022-11-13T15:18:08.593" v="15" actId="1440"/>
          <ac:picMkLst>
            <pc:docMk/>
            <pc:sldMk cId="3558253861" sldId="940"/>
            <ac:picMk id="5" creationId="{F5DCF4CF-75CB-A8B3-AACD-FFBA7E72BA42}"/>
          </ac:picMkLst>
        </pc:picChg>
      </pc:sldChg>
      <pc:sldChg chg="modSp mod ord">
        <pc:chgData name="Lane, Kathleen" userId="d8586a00-d571-4eeb-bfc3-f42bf250439e" providerId="ADAL" clId="{ECE23E1D-B90A-449F-B981-106A35BC440A}" dt="2022-11-13T15:20:52.919" v="27"/>
        <pc:sldMkLst>
          <pc:docMk/>
          <pc:sldMk cId="4137577356" sldId="951"/>
        </pc:sldMkLst>
        <pc:spChg chg="mod">
          <ac:chgData name="Lane, Kathleen" userId="d8586a00-d571-4eeb-bfc3-f42bf250439e" providerId="ADAL" clId="{ECE23E1D-B90A-449F-B981-106A35BC440A}" dt="2022-11-13T15:18:28.894" v="18"/>
          <ac:spMkLst>
            <pc:docMk/>
            <pc:sldMk cId="4137577356" sldId="951"/>
            <ac:spMk id="2" creationId="{6FCEE897-456A-404D-8E90-C421A088CC98}"/>
          </ac:spMkLst>
        </pc:spChg>
      </pc:sldChg>
      <pc:sldChg chg="del">
        <pc:chgData name="Lane, Kathleen" userId="d8586a00-d571-4eeb-bfc3-f42bf250439e" providerId="ADAL" clId="{ECE23E1D-B90A-449F-B981-106A35BC440A}" dt="2022-11-13T15:27:33.739" v="197" actId="47"/>
        <pc:sldMkLst>
          <pc:docMk/>
          <pc:sldMk cId="2805486171" sldId="1019"/>
        </pc:sldMkLst>
      </pc:sldChg>
      <pc:sldChg chg="del">
        <pc:chgData name="Lane, Kathleen" userId="d8586a00-d571-4eeb-bfc3-f42bf250439e" providerId="ADAL" clId="{ECE23E1D-B90A-449F-B981-106A35BC440A}" dt="2022-11-13T15:27:58.132" v="198" actId="47"/>
        <pc:sldMkLst>
          <pc:docMk/>
          <pc:sldMk cId="1903269819" sldId="1020"/>
        </pc:sldMkLst>
      </pc:sldChg>
      <pc:sldChg chg="ord">
        <pc:chgData name="Lane, Kathleen" userId="d8586a00-d571-4eeb-bfc3-f42bf250439e" providerId="ADAL" clId="{ECE23E1D-B90A-449F-B981-106A35BC440A}" dt="2022-11-13T15:28:50.574" v="200"/>
        <pc:sldMkLst>
          <pc:docMk/>
          <pc:sldMk cId="816286960" sldId="1032"/>
        </pc:sldMkLst>
      </pc:sldChg>
      <pc:sldChg chg="ord">
        <pc:chgData name="Lane, Kathleen" userId="d8586a00-d571-4eeb-bfc3-f42bf250439e" providerId="ADAL" clId="{ECE23E1D-B90A-449F-B981-106A35BC440A}" dt="2022-11-13T15:19:44.616" v="25"/>
        <pc:sldMkLst>
          <pc:docMk/>
          <pc:sldMk cId="3486604701" sldId="1089"/>
        </pc:sldMkLst>
      </pc:sldChg>
      <pc:sldChg chg="modSp mod ord">
        <pc:chgData name="Lane, Kathleen" userId="d8586a00-d571-4eeb-bfc3-f42bf250439e" providerId="ADAL" clId="{ECE23E1D-B90A-449F-B981-106A35BC440A}" dt="2022-11-13T15:20:52.919" v="27"/>
        <pc:sldMkLst>
          <pc:docMk/>
          <pc:sldMk cId="2430914970" sldId="1094"/>
        </pc:sldMkLst>
        <pc:spChg chg="mod">
          <ac:chgData name="Lane, Kathleen" userId="d8586a00-d571-4eeb-bfc3-f42bf250439e" providerId="ADAL" clId="{ECE23E1D-B90A-449F-B981-106A35BC440A}" dt="2022-11-13T15:18:43.474" v="20"/>
          <ac:spMkLst>
            <pc:docMk/>
            <pc:sldMk cId="2430914970" sldId="1094"/>
            <ac:spMk id="2" creationId="{6FCEE897-456A-404D-8E90-C421A088CC98}"/>
          </ac:spMkLst>
        </pc:spChg>
      </pc:sldChg>
      <pc:sldChg chg="modSp mod ord">
        <pc:chgData name="Lane, Kathleen" userId="d8586a00-d571-4eeb-bfc3-f42bf250439e" providerId="ADAL" clId="{ECE23E1D-B90A-449F-B981-106A35BC440A}" dt="2022-11-13T15:20:52.919" v="27"/>
        <pc:sldMkLst>
          <pc:docMk/>
          <pc:sldMk cId="1943873591" sldId="1095"/>
        </pc:sldMkLst>
        <pc:spChg chg="mod">
          <ac:chgData name="Lane, Kathleen" userId="d8586a00-d571-4eeb-bfc3-f42bf250439e" providerId="ADAL" clId="{ECE23E1D-B90A-449F-B981-106A35BC440A}" dt="2022-11-13T15:18:50.796" v="21"/>
          <ac:spMkLst>
            <pc:docMk/>
            <pc:sldMk cId="1943873591" sldId="1095"/>
            <ac:spMk id="2" creationId="{6FCEE897-456A-404D-8E90-C421A088CC98}"/>
          </ac:spMkLst>
        </pc:spChg>
      </pc:sldChg>
      <pc:sldChg chg="del">
        <pc:chgData name="Lane, Kathleen" userId="d8586a00-d571-4eeb-bfc3-f42bf250439e" providerId="ADAL" clId="{ECE23E1D-B90A-449F-B981-106A35BC440A}" dt="2022-11-13T16:37:13.958" v="208" actId="47"/>
        <pc:sldMkLst>
          <pc:docMk/>
          <pc:sldMk cId="2744710676" sldId="1131"/>
        </pc:sldMkLst>
      </pc:sldChg>
      <pc:sldChg chg="modSp mod ord">
        <pc:chgData name="Lane, Kathleen" userId="d8586a00-d571-4eeb-bfc3-f42bf250439e" providerId="ADAL" clId="{ECE23E1D-B90A-449F-B981-106A35BC440A}" dt="2022-11-13T15:20:52.919" v="27"/>
        <pc:sldMkLst>
          <pc:docMk/>
          <pc:sldMk cId="3994931322" sldId="1135"/>
        </pc:sldMkLst>
        <pc:spChg chg="mod">
          <ac:chgData name="Lane, Kathleen" userId="d8586a00-d571-4eeb-bfc3-f42bf250439e" providerId="ADAL" clId="{ECE23E1D-B90A-449F-B981-106A35BC440A}" dt="2022-11-13T15:18:54.744" v="22"/>
          <ac:spMkLst>
            <pc:docMk/>
            <pc:sldMk cId="3994931322" sldId="1135"/>
            <ac:spMk id="2" creationId="{6FCEE897-456A-404D-8E90-C421A088CC98}"/>
          </ac:spMkLst>
        </pc:spChg>
      </pc:sldChg>
      <pc:sldChg chg="modSp mod ord">
        <pc:chgData name="Lane, Kathleen" userId="d8586a00-d571-4eeb-bfc3-f42bf250439e" providerId="ADAL" clId="{ECE23E1D-B90A-449F-B981-106A35BC440A}" dt="2022-11-13T15:20:52.919" v="27"/>
        <pc:sldMkLst>
          <pc:docMk/>
          <pc:sldMk cId="1485579825" sldId="1136"/>
        </pc:sldMkLst>
        <pc:spChg chg="mod">
          <ac:chgData name="Lane, Kathleen" userId="d8586a00-d571-4eeb-bfc3-f42bf250439e" providerId="ADAL" clId="{ECE23E1D-B90A-449F-B981-106A35BC440A}" dt="2022-11-13T15:18:59.799" v="23"/>
          <ac:spMkLst>
            <pc:docMk/>
            <pc:sldMk cId="1485579825" sldId="1136"/>
            <ac:spMk id="2" creationId="{6FCEE897-456A-404D-8E90-C421A088CC98}"/>
          </ac:spMkLst>
        </pc:spChg>
      </pc:sldChg>
      <pc:sldChg chg="modSp mod ord">
        <pc:chgData name="Lane, Kathleen" userId="d8586a00-d571-4eeb-bfc3-f42bf250439e" providerId="ADAL" clId="{ECE23E1D-B90A-449F-B981-106A35BC440A}" dt="2022-11-13T15:20:52.919" v="27"/>
        <pc:sldMkLst>
          <pc:docMk/>
          <pc:sldMk cId="3189981967" sldId="1137"/>
        </pc:sldMkLst>
        <pc:spChg chg="mod">
          <ac:chgData name="Lane, Kathleen" userId="d8586a00-d571-4eeb-bfc3-f42bf250439e" providerId="ADAL" clId="{ECE23E1D-B90A-449F-B981-106A35BC440A}" dt="2022-11-13T15:18:37.273" v="19"/>
          <ac:spMkLst>
            <pc:docMk/>
            <pc:sldMk cId="3189981967" sldId="1137"/>
            <ac:spMk id="2" creationId="{6FCEE897-456A-404D-8E90-C421A088CC98}"/>
          </ac:spMkLst>
        </pc:spChg>
      </pc:sldChg>
      <pc:sldChg chg="ord">
        <pc:chgData name="Lane, Kathleen" userId="d8586a00-d571-4eeb-bfc3-f42bf250439e" providerId="ADAL" clId="{ECE23E1D-B90A-449F-B981-106A35BC440A}" dt="2022-11-13T15:19:44.616" v="25"/>
        <pc:sldMkLst>
          <pc:docMk/>
          <pc:sldMk cId="866005921" sldId="1159"/>
        </pc:sldMkLst>
      </pc:sldChg>
      <pc:sldChg chg="ord">
        <pc:chgData name="Lane, Kathleen" userId="d8586a00-d571-4eeb-bfc3-f42bf250439e" providerId="ADAL" clId="{ECE23E1D-B90A-449F-B981-106A35BC440A}" dt="2022-11-13T15:19:44.616" v="25"/>
        <pc:sldMkLst>
          <pc:docMk/>
          <pc:sldMk cId="2836276915" sldId="1160"/>
        </pc:sldMkLst>
      </pc:sldChg>
      <pc:sldChg chg="add del">
        <pc:chgData name="Lane, Kathleen" userId="d8586a00-d571-4eeb-bfc3-f42bf250439e" providerId="ADAL" clId="{ECE23E1D-B90A-449F-B981-106A35BC440A}" dt="2022-11-13T16:37:08.567" v="207" actId="47"/>
        <pc:sldMkLst>
          <pc:docMk/>
          <pc:sldMk cId="2769551429" sldId="1163"/>
        </pc:sldMkLst>
      </pc:sldChg>
      <pc:sldChg chg="ord">
        <pc:chgData name="Lane, Kathleen" userId="d8586a00-d571-4eeb-bfc3-f42bf250439e" providerId="ADAL" clId="{ECE23E1D-B90A-449F-B981-106A35BC440A}" dt="2022-11-13T15:19:44.616" v="25"/>
        <pc:sldMkLst>
          <pc:docMk/>
          <pc:sldMk cId="280758818" sldId="1166"/>
        </pc:sldMkLst>
      </pc:sldChg>
      <pc:sldChg chg="ord">
        <pc:chgData name="Lane, Kathleen" userId="d8586a00-d571-4eeb-bfc3-f42bf250439e" providerId="ADAL" clId="{ECE23E1D-B90A-449F-B981-106A35BC440A}" dt="2022-11-13T15:21:44.709" v="31"/>
        <pc:sldMkLst>
          <pc:docMk/>
          <pc:sldMk cId="1431490253" sldId="1167"/>
        </pc:sldMkLst>
      </pc:sldChg>
      <pc:sldChg chg="add">
        <pc:chgData name="Lane, Kathleen" userId="d8586a00-d571-4eeb-bfc3-f42bf250439e" providerId="ADAL" clId="{ECE23E1D-B90A-449F-B981-106A35BC440A}" dt="2022-11-13T17:07:54.414" v="217"/>
        <pc:sldMkLst>
          <pc:docMk/>
          <pc:sldMk cId="2808544315" sldId="1548"/>
        </pc:sldMkLst>
      </pc:sldChg>
      <pc:sldChg chg="del">
        <pc:chgData name="Lane, Kathleen" userId="d8586a00-d571-4eeb-bfc3-f42bf250439e" providerId="ADAL" clId="{ECE23E1D-B90A-449F-B981-106A35BC440A}" dt="2022-11-13T17:00:13.626" v="214" actId="47"/>
        <pc:sldMkLst>
          <pc:docMk/>
          <pc:sldMk cId="1278930516" sldId="1607"/>
        </pc:sldMkLst>
      </pc:sldChg>
      <pc:sldChg chg="del">
        <pc:chgData name="Lane, Kathleen" userId="d8586a00-d571-4eeb-bfc3-f42bf250439e" providerId="ADAL" clId="{ECE23E1D-B90A-449F-B981-106A35BC440A}" dt="2022-11-13T17:00:13.626" v="214" actId="47"/>
        <pc:sldMkLst>
          <pc:docMk/>
          <pc:sldMk cId="2364375846" sldId="1608"/>
        </pc:sldMkLst>
      </pc:sldChg>
      <pc:sldChg chg="add">
        <pc:chgData name="Lane, Kathleen" userId="d8586a00-d571-4eeb-bfc3-f42bf250439e" providerId="ADAL" clId="{ECE23E1D-B90A-449F-B981-106A35BC440A}" dt="2022-11-13T16:59:37.850" v="213"/>
        <pc:sldMkLst>
          <pc:docMk/>
          <pc:sldMk cId="4063457441" sldId="1628"/>
        </pc:sldMkLst>
      </pc:sldChg>
      <pc:sldChg chg="addSp delSp modSp add mod">
        <pc:chgData name="Lane, Kathleen" userId="d8586a00-d571-4eeb-bfc3-f42bf250439e" providerId="ADAL" clId="{ECE23E1D-B90A-449F-B981-106A35BC440A}" dt="2022-11-13T17:09:33.971" v="232" actId="1076"/>
        <pc:sldMkLst>
          <pc:docMk/>
          <pc:sldMk cId="3106563145" sldId="1631"/>
        </pc:sldMkLst>
        <pc:spChg chg="add del mod">
          <ac:chgData name="Lane, Kathleen" userId="d8586a00-d571-4eeb-bfc3-f42bf250439e" providerId="ADAL" clId="{ECE23E1D-B90A-449F-B981-106A35BC440A}" dt="2022-11-13T17:08:47.857" v="224"/>
          <ac:spMkLst>
            <pc:docMk/>
            <pc:sldMk cId="3106563145" sldId="1631"/>
            <ac:spMk id="4" creationId="{26219767-E048-A7A4-7B5D-AC6A62013345}"/>
          </ac:spMkLst>
        </pc:spChg>
        <pc:picChg chg="add del mod">
          <ac:chgData name="Lane, Kathleen" userId="d8586a00-d571-4eeb-bfc3-f42bf250439e" providerId="ADAL" clId="{ECE23E1D-B90A-449F-B981-106A35BC440A}" dt="2022-11-13T17:08:46.606" v="223"/>
          <ac:picMkLst>
            <pc:docMk/>
            <pc:sldMk cId="3106563145" sldId="1631"/>
            <ac:picMk id="5" creationId="{591BBF32-4226-164E-2116-CA7178BA9F2A}"/>
          </ac:picMkLst>
        </pc:picChg>
        <pc:picChg chg="add mod">
          <ac:chgData name="Lane, Kathleen" userId="d8586a00-d571-4eeb-bfc3-f42bf250439e" providerId="ADAL" clId="{ECE23E1D-B90A-449F-B981-106A35BC440A}" dt="2022-11-13T17:08:47.857" v="224"/>
          <ac:picMkLst>
            <pc:docMk/>
            <pc:sldMk cId="3106563145" sldId="1631"/>
            <ac:picMk id="6" creationId="{B6B94B76-152F-0AED-4BB1-409F795031A9}"/>
          </ac:picMkLst>
        </pc:picChg>
        <pc:picChg chg="mod">
          <ac:chgData name="Lane, Kathleen" userId="d8586a00-d571-4eeb-bfc3-f42bf250439e" providerId="ADAL" clId="{ECE23E1D-B90A-449F-B981-106A35BC440A}" dt="2022-11-13T17:09:33.971" v="232" actId="1076"/>
          <ac:picMkLst>
            <pc:docMk/>
            <pc:sldMk cId="3106563145" sldId="1631"/>
            <ac:picMk id="7" creationId="{F9DC97F8-AF02-431B-98C2-9EEDF1CBF50D}"/>
          </ac:picMkLst>
        </pc:picChg>
        <pc:picChg chg="del">
          <ac:chgData name="Lane, Kathleen" userId="d8586a00-d571-4eeb-bfc3-f42bf250439e" providerId="ADAL" clId="{ECE23E1D-B90A-449F-B981-106A35BC440A}" dt="2022-11-13T17:08:40.233" v="219" actId="478"/>
          <ac:picMkLst>
            <pc:docMk/>
            <pc:sldMk cId="3106563145" sldId="1631"/>
            <ac:picMk id="1026" creationId="{CA5ECD1E-96EB-48CA-94C9-EEE6E71BC106}"/>
          </ac:picMkLst>
        </pc:picChg>
      </pc:sldChg>
      <pc:sldChg chg="del">
        <pc:chgData name="Lane, Kathleen" userId="d8586a00-d571-4eeb-bfc3-f42bf250439e" providerId="ADAL" clId="{ECE23E1D-B90A-449F-B981-106A35BC440A}" dt="2022-11-13T17:00:13.626" v="214" actId="47"/>
        <pc:sldMkLst>
          <pc:docMk/>
          <pc:sldMk cId="694006738" sldId="1639"/>
        </pc:sldMkLst>
      </pc:sldChg>
      <pc:sldChg chg="add del">
        <pc:chgData name="Lane, Kathleen" userId="d8586a00-d571-4eeb-bfc3-f42bf250439e" providerId="ADAL" clId="{ECE23E1D-B90A-449F-B981-106A35BC440A}" dt="2022-11-13T15:25:02.477" v="194"/>
        <pc:sldMkLst>
          <pc:docMk/>
          <pc:sldMk cId="3925463597" sldId="1652"/>
        </pc:sldMkLst>
      </pc:sldChg>
      <pc:sldChg chg="delSp add mod">
        <pc:chgData name="Lane, Kathleen" userId="d8586a00-d571-4eeb-bfc3-f42bf250439e" providerId="ADAL" clId="{ECE23E1D-B90A-449F-B981-106A35BC440A}" dt="2022-11-13T17:12:14.564" v="236" actId="478"/>
        <pc:sldMkLst>
          <pc:docMk/>
          <pc:sldMk cId="283624003" sldId="1670"/>
        </pc:sldMkLst>
        <pc:picChg chg="del">
          <ac:chgData name="Lane, Kathleen" userId="d8586a00-d571-4eeb-bfc3-f42bf250439e" providerId="ADAL" clId="{ECE23E1D-B90A-449F-B981-106A35BC440A}" dt="2022-11-13T17:12:14.564" v="236" actId="478"/>
          <ac:picMkLst>
            <pc:docMk/>
            <pc:sldMk cId="283624003" sldId="1670"/>
            <ac:picMk id="4" creationId="{AA7C095B-735B-0CCA-6458-0B9964FF0ADD}"/>
          </ac:picMkLst>
        </pc:picChg>
      </pc:sldChg>
      <pc:sldChg chg="add">
        <pc:chgData name="Lane, Kathleen" userId="d8586a00-d571-4eeb-bfc3-f42bf250439e" providerId="ADAL" clId="{ECE23E1D-B90A-449F-B981-106A35BC440A}" dt="2022-11-13T17:05:34.845" v="215"/>
        <pc:sldMkLst>
          <pc:docMk/>
          <pc:sldMk cId="1519929176" sldId="1671"/>
        </pc:sldMkLst>
      </pc:sldChg>
      <pc:sldChg chg="add">
        <pc:chgData name="Lane, Kathleen" userId="d8586a00-d571-4eeb-bfc3-f42bf250439e" providerId="ADAL" clId="{ECE23E1D-B90A-449F-B981-106A35BC440A}" dt="2022-11-13T17:05:34.845" v="215"/>
        <pc:sldMkLst>
          <pc:docMk/>
          <pc:sldMk cId="4046627010" sldId="1672"/>
        </pc:sldMkLst>
      </pc:sldChg>
      <pc:sldChg chg="delSp add modAnim">
        <pc:chgData name="Lane, Kathleen" userId="d8586a00-d571-4eeb-bfc3-f42bf250439e" providerId="ADAL" clId="{ECE23E1D-B90A-449F-B981-106A35BC440A}" dt="2022-11-13T17:05:47.126" v="216" actId="478"/>
        <pc:sldMkLst>
          <pc:docMk/>
          <pc:sldMk cId="350987641" sldId="1673"/>
        </pc:sldMkLst>
        <pc:grpChg chg="del">
          <ac:chgData name="Lane, Kathleen" userId="d8586a00-d571-4eeb-bfc3-f42bf250439e" providerId="ADAL" clId="{ECE23E1D-B90A-449F-B981-106A35BC440A}" dt="2022-11-13T17:05:47.126" v="216" actId="478"/>
          <ac:grpSpMkLst>
            <pc:docMk/>
            <pc:sldMk cId="350987641" sldId="1673"/>
            <ac:grpSpMk id="2" creationId="{2E056F9D-F38D-482E-80B3-1FCBDA807760}"/>
          </ac:grpSpMkLst>
        </pc:grpChg>
      </pc:sldChg>
      <pc:sldChg chg="add">
        <pc:chgData name="Lane, Kathleen" userId="d8586a00-d571-4eeb-bfc3-f42bf250439e" providerId="ADAL" clId="{ECE23E1D-B90A-449F-B981-106A35BC440A}" dt="2022-11-13T17:05:34.845" v="215"/>
        <pc:sldMkLst>
          <pc:docMk/>
          <pc:sldMk cId="3592895014" sldId="1674"/>
        </pc:sldMkLst>
      </pc:sldChg>
      <pc:sldChg chg="add">
        <pc:chgData name="Lane, Kathleen" userId="d8586a00-d571-4eeb-bfc3-f42bf250439e" providerId="ADAL" clId="{ECE23E1D-B90A-449F-B981-106A35BC440A}" dt="2022-11-13T17:05:34.845" v="215"/>
        <pc:sldMkLst>
          <pc:docMk/>
          <pc:sldMk cId="112283027" sldId="1675"/>
        </pc:sldMkLst>
      </pc:sldChg>
      <pc:sldChg chg="add modTransition">
        <pc:chgData name="Lane, Kathleen" userId="d8586a00-d571-4eeb-bfc3-f42bf250439e" providerId="ADAL" clId="{ECE23E1D-B90A-449F-B981-106A35BC440A}" dt="2022-11-13T16:58:04.552" v="211"/>
        <pc:sldMkLst>
          <pc:docMk/>
          <pc:sldMk cId="3177934791" sldId="1694"/>
        </pc:sldMkLst>
      </pc:sldChg>
      <pc:sldChg chg="addSp delSp modSp mod delAnim">
        <pc:chgData name="Lane, Kathleen" userId="d8586a00-d571-4eeb-bfc3-f42bf250439e" providerId="ADAL" clId="{ECE23E1D-B90A-449F-B981-106A35BC440A}" dt="2022-11-13T16:55:52.444" v="210" actId="1076"/>
        <pc:sldMkLst>
          <pc:docMk/>
          <pc:sldMk cId="1914040839" sldId="1737"/>
        </pc:sldMkLst>
        <pc:picChg chg="mod">
          <ac:chgData name="Lane, Kathleen" userId="d8586a00-d571-4eeb-bfc3-f42bf250439e" providerId="ADAL" clId="{ECE23E1D-B90A-449F-B981-106A35BC440A}" dt="2022-11-13T15:32:42.291" v="205" actId="1076"/>
          <ac:picMkLst>
            <pc:docMk/>
            <pc:sldMk cId="1914040839" sldId="1737"/>
            <ac:picMk id="9" creationId="{D94B3BC1-1C53-434F-A711-7BBDB4C5BCB9}"/>
          </ac:picMkLst>
        </pc:picChg>
        <pc:picChg chg="del">
          <ac:chgData name="Lane, Kathleen" userId="d8586a00-d571-4eeb-bfc3-f42bf250439e" providerId="ADAL" clId="{ECE23E1D-B90A-449F-B981-106A35BC440A}" dt="2022-11-13T15:32:22.844" v="203" actId="478"/>
          <ac:picMkLst>
            <pc:docMk/>
            <pc:sldMk cId="1914040839" sldId="1737"/>
            <ac:picMk id="10" creationId="{2E72F38B-A85C-4D03-9DC8-0D629FE3AFB1}"/>
          </ac:picMkLst>
        </pc:picChg>
        <pc:picChg chg="add mod">
          <ac:chgData name="Lane, Kathleen" userId="d8586a00-d571-4eeb-bfc3-f42bf250439e" providerId="ADAL" clId="{ECE23E1D-B90A-449F-B981-106A35BC440A}" dt="2022-11-13T16:55:52.444" v="210" actId="1076"/>
          <ac:picMkLst>
            <pc:docMk/>
            <pc:sldMk cId="1914040839" sldId="1737"/>
            <ac:picMk id="13" creationId="{84A9868E-11A5-D20F-BFE2-5E1DA99944AC}"/>
          </ac:picMkLst>
        </pc:picChg>
      </pc:sldChg>
      <pc:sldChg chg="delSp modSp mod">
        <pc:chgData name="Lane, Kathleen" userId="d8586a00-d571-4eeb-bfc3-f42bf250439e" providerId="ADAL" clId="{ECE23E1D-B90A-449F-B981-106A35BC440A}" dt="2022-11-13T15:23:42.599" v="192" actId="478"/>
        <pc:sldMkLst>
          <pc:docMk/>
          <pc:sldMk cId="424401210" sldId="1738"/>
        </pc:sldMkLst>
        <pc:spChg chg="del mod">
          <ac:chgData name="Lane, Kathleen" userId="d8586a00-d571-4eeb-bfc3-f42bf250439e" providerId="ADAL" clId="{ECE23E1D-B90A-449F-B981-106A35BC440A}" dt="2022-11-13T15:23:42.599" v="192" actId="478"/>
          <ac:spMkLst>
            <pc:docMk/>
            <pc:sldMk cId="424401210" sldId="1738"/>
            <ac:spMk id="2" creationId="{1D7B548C-3BF9-C1AF-4318-65BE2DB1FAB5}"/>
          </ac:spMkLst>
        </pc:spChg>
        <pc:spChg chg="mod">
          <ac:chgData name="Lane, Kathleen" userId="d8586a00-d571-4eeb-bfc3-f42bf250439e" providerId="ADAL" clId="{ECE23E1D-B90A-449F-B981-106A35BC440A}" dt="2022-11-13T15:23:39.924" v="191" actId="20577"/>
          <ac:spMkLst>
            <pc:docMk/>
            <pc:sldMk cId="424401210" sldId="1738"/>
            <ac:spMk id="15" creationId="{2878C86A-A937-8AF6-3DFB-80A5A66CABBB}"/>
          </ac:spMkLst>
        </pc:spChg>
      </pc:sldChg>
      <pc:sldChg chg="modSp mod">
        <pc:chgData name="Lane, Kathleen" userId="d8586a00-d571-4eeb-bfc3-f42bf250439e" providerId="ADAL" clId="{ECE23E1D-B90A-449F-B981-106A35BC440A}" dt="2022-11-13T17:17:48.302" v="245" actId="1076"/>
        <pc:sldMkLst>
          <pc:docMk/>
          <pc:sldMk cId="4270517037" sldId="1741"/>
        </pc:sldMkLst>
        <pc:spChg chg="mod">
          <ac:chgData name="Lane, Kathleen" userId="d8586a00-d571-4eeb-bfc3-f42bf250439e" providerId="ADAL" clId="{ECE23E1D-B90A-449F-B981-106A35BC440A}" dt="2022-11-13T17:17:48.302" v="245" actId="1076"/>
          <ac:spMkLst>
            <pc:docMk/>
            <pc:sldMk cId="4270517037" sldId="1741"/>
            <ac:spMk id="2" creationId="{7A1C7BC6-F6AF-4567-D2B3-966F2FAE0670}"/>
          </ac:spMkLst>
        </pc:spChg>
      </pc:sldChg>
      <pc:sldChg chg="add">
        <pc:chgData name="Lane, Kathleen" userId="d8586a00-d571-4eeb-bfc3-f42bf250439e" providerId="ADAL" clId="{ECE23E1D-B90A-449F-B981-106A35BC440A}" dt="2022-11-13T15:25:16.431" v="195"/>
        <pc:sldMkLst>
          <pc:docMk/>
          <pc:sldMk cId="3767965585" sldId="1744"/>
        </pc:sldMkLst>
      </pc:sldChg>
      <pc:sldChg chg="add">
        <pc:chgData name="Lane, Kathleen" userId="d8586a00-d571-4eeb-bfc3-f42bf250439e" providerId="ADAL" clId="{ECE23E1D-B90A-449F-B981-106A35BC440A}" dt="2022-11-13T16:59:18.133" v="212"/>
        <pc:sldMkLst>
          <pc:docMk/>
          <pc:sldMk cId="21763641" sldId="1782"/>
        </pc:sldMkLst>
      </pc:sldChg>
      <pc:sldChg chg="add">
        <pc:chgData name="Lane, Kathleen" userId="d8586a00-d571-4eeb-bfc3-f42bf250439e" providerId="ADAL" clId="{ECE23E1D-B90A-449F-B981-106A35BC440A}" dt="2022-11-13T17:05:34.845" v="215"/>
        <pc:sldMkLst>
          <pc:docMk/>
          <pc:sldMk cId="21672445" sldId="1783"/>
        </pc:sldMkLst>
      </pc:sldChg>
      <pc:sldChg chg="add del">
        <pc:chgData name="Lane, Kathleen" userId="d8586a00-d571-4eeb-bfc3-f42bf250439e" providerId="ADAL" clId="{ECE23E1D-B90A-449F-B981-106A35BC440A}" dt="2022-11-13T17:12:03.088" v="234" actId="47"/>
        <pc:sldMkLst>
          <pc:docMk/>
          <pc:sldMk cId="3619863605" sldId="178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1297E-4CE8-474C-9BAF-5ADB1E838897}"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5EE3314A-7631-4932-8036-B91B7305047C}">
      <dgm:prSet phldrT="[Text]"/>
      <dgm:spPr/>
      <dgm:t>
        <a:bodyPr/>
        <a:lstStyle/>
        <a:p>
          <a:r>
            <a:rPr lang="en-US"/>
            <a:t>Academic screening</a:t>
          </a:r>
        </a:p>
      </dgm:t>
    </dgm:pt>
    <dgm:pt modelId="{E0C73A0F-B394-4D3D-B5CE-5A4E3159C966}" type="parTrans" cxnId="{4E002B38-1860-4D8C-A3FD-71EA879DB5BE}">
      <dgm:prSet/>
      <dgm:spPr/>
      <dgm:t>
        <a:bodyPr/>
        <a:lstStyle/>
        <a:p>
          <a:endParaRPr lang="en-US"/>
        </a:p>
      </dgm:t>
    </dgm:pt>
    <dgm:pt modelId="{E2C7444B-94BA-4B45-AF17-23BDBEF73D2B}" type="sibTrans" cxnId="{4E002B38-1860-4D8C-A3FD-71EA879DB5BE}">
      <dgm:prSet/>
      <dgm:spPr/>
      <dgm:t>
        <a:bodyPr/>
        <a:lstStyle/>
        <a:p>
          <a:endParaRPr lang="en-US"/>
        </a:p>
      </dgm:t>
    </dgm:pt>
    <dgm:pt modelId="{11EEB066-6209-4E3A-95D8-7B406445008D}">
      <dgm:prSet phldrT="[Text]"/>
      <dgm:spPr/>
      <dgm:t>
        <a:bodyPr/>
        <a:lstStyle/>
        <a:p>
          <a:r>
            <a:rPr lang="en-US"/>
            <a:t>Behavioral screening</a:t>
          </a:r>
        </a:p>
      </dgm:t>
    </dgm:pt>
    <dgm:pt modelId="{9EBF5946-9180-4ECA-A820-7BD7F43D1DB8}" type="parTrans" cxnId="{253BF120-72F5-4282-83C9-C758CB47B1A4}">
      <dgm:prSet/>
      <dgm:spPr/>
      <dgm:t>
        <a:bodyPr/>
        <a:lstStyle/>
        <a:p>
          <a:endParaRPr lang="en-US"/>
        </a:p>
      </dgm:t>
    </dgm:pt>
    <dgm:pt modelId="{F93E1781-D649-4626-9AA9-491840F53370}" type="sibTrans" cxnId="{253BF120-72F5-4282-83C9-C758CB47B1A4}">
      <dgm:prSet/>
      <dgm:spPr/>
      <dgm:t>
        <a:bodyPr/>
        <a:lstStyle/>
        <a:p>
          <a:endParaRPr lang="en-US"/>
        </a:p>
      </dgm:t>
    </dgm:pt>
    <dgm:pt modelId="{29B67D97-EC8B-4FA2-89E1-0F504F59B4AF}">
      <dgm:prSet phldrT="[Text]"/>
      <dgm:spPr/>
      <dgm:t>
        <a:bodyPr/>
        <a:lstStyle/>
        <a:p>
          <a:pPr algn="ctr"/>
          <a:r>
            <a:rPr lang="en-US"/>
            <a:t>Other school-wide data</a:t>
          </a:r>
        </a:p>
      </dgm:t>
    </dgm:pt>
    <dgm:pt modelId="{D7502CDC-6AA2-464C-B52D-309940C5B221}" type="parTrans" cxnId="{96F9E876-6A5C-4F6E-BD24-DDE2AAC79925}">
      <dgm:prSet/>
      <dgm:spPr/>
      <dgm:t>
        <a:bodyPr/>
        <a:lstStyle/>
        <a:p>
          <a:endParaRPr lang="en-US"/>
        </a:p>
      </dgm:t>
    </dgm:pt>
    <dgm:pt modelId="{D0545EAC-9BD2-4D30-858E-B1D01CA47259}" type="sibTrans" cxnId="{96F9E876-6A5C-4F6E-BD24-DDE2AAC79925}">
      <dgm:prSet/>
      <dgm:spPr/>
      <dgm:t>
        <a:bodyPr/>
        <a:lstStyle/>
        <a:p>
          <a:endParaRPr lang="en-US"/>
        </a:p>
      </dgm:t>
    </dgm:pt>
    <dgm:pt modelId="{5B164598-F51A-4F7E-80C7-6CA8621E005B}">
      <dgm:prSet phldrT="[Text]"/>
      <dgm:spPr/>
      <dgm:t>
        <a:bodyPr/>
        <a:lstStyle/>
        <a:p>
          <a:pPr algn="l"/>
          <a:r>
            <a:rPr lang="en-US"/>
            <a:t>Attendance</a:t>
          </a:r>
        </a:p>
      </dgm:t>
    </dgm:pt>
    <dgm:pt modelId="{5B97708A-81CA-4684-A89E-216E8FD30EB6}" type="parTrans" cxnId="{6AAB0852-6F64-40F8-BB75-EF124BFD133B}">
      <dgm:prSet/>
      <dgm:spPr/>
      <dgm:t>
        <a:bodyPr/>
        <a:lstStyle/>
        <a:p>
          <a:endParaRPr lang="en-US"/>
        </a:p>
      </dgm:t>
    </dgm:pt>
    <dgm:pt modelId="{4664A94A-30E6-48A4-B6FC-C73F2CE245F1}" type="sibTrans" cxnId="{6AAB0852-6F64-40F8-BB75-EF124BFD133B}">
      <dgm:prSet/>
      <dgm:spPr/>
      <dgm:t>
        <a:bodyPr/>
        <a:lstStyle/>
        <a:p>
          <a:endParaRPr lang="en-US"/>
        </a:p>
      </dgm:t>
    </dgm:pt>
    <dgm:pt modelId="{7AC82C03-B1F4-4F6A-A2E7-5285B140F9FD}">
      <dgm:prSet phldrT="[Text]"/>
      <dgm:spPr/>
      <dgm:t>
        <a:bodyPr/>
        <a:lstStyle/>
        <a:p>
          <a:pPr algn="l"/>
          <a:r>
            <a:rPr lang="en-US"/>
            <a:t>Office discipline referrals</a:t>
          </a:r>
        </a:p>
      </dgm:t>
    </dgm:pt>
    <dgm:pt modelId="{11A0F7A6-7264-4B38-A5EE-89117207B724}" type="parTrans" cxnId="{4B087AAC-82DC-4409-AA93-FC990CDFA2DF}">
      <dgm:prSet/>
      <dgm:spPr/>
      <dgm:t>
        <a:bodyPr/>
        <a:lstStyle/>
        <a:p>
          <a:endParaRPr lang="en-US"/>
        </a:p>
      </dgm:t>
    </dgm:pt>
    <dgm:pt modelId="{0294D8C2-0A44-4101-832F-2BD7ED7445CA}" type="sibTrans" cxnId="{4B087AAC-82DC-4409-AA93-FC990CDFA2DF}">
      <dgm:prSet/>
      <dgm:spPr/>
      <dgm:t>
        <a:bodyPr/>
        <a:lstStyle/>
        <a:p>
          <a:endParaRPr lang="en-US"/>
        </a:p>
      </dgm:t>
    </dgm:pt>
    <dgm:pt modelId="{AA39B476-268B-46C8-A047-69AA00C980FB}">
      <dgm:prSet phldrT="[Text]"/>
      <dgm:spPr/>
      <dgm:t>
        <a:bodyPr/>
        <a:lstStyle/>
        <a:p>
          <a:pPr algn="l"/>
          <a:r>
            <a:rPr lang="en-US"/>
            <a:t>Nurse visits</a:t>
          </a:r>
        </a:p>
      </dgm:t>
    </dgm:pt>
    <dgm:pt modelId="{CECFD697-7E43-4B7B-BA02-7CAE312A8C94}" type="parTrans" cxnId="{B8F15277-13B9-4E39-9691-7B66C559E021}">
      <dgm:prSet/>
      <dgm:spPr/>
      <dgm:t>
        <a:bodyPr/>
        <a:lstStyle/>
        <a:p>
          <a:endParaRPr lang="en-US"/>
        </a:p>
      </dgm:t>
    </dgm:pt>
    <dgm:pt modelId="{37D80119-7EAA-4F46-AEA7-F68C72B0576E}" type="sibTrans" cxnId="{B8F15277-13B9-4E39-9691-7B66C559E021}">
      <dgm:prSet/>
      <dgm:spPr/>
      <dgm:t>
        <a:bodyPr/>
        <a:lstStyle/>
        <a:p>
          <a:endParaRPr lang="en-US"/>
        </a:p>
      </dgm:t>
    </dgm:pt>
    <dgm:pt modelId="{6F888E31-581F-45B7-BC53-4B129B94B885}">
      <dgm:prSet phldrT="[Text]"/>
      <dgm:spPr/>
      <dgm:t>
        <a:bodyPr/>
        <a:lstStyle/>
        <a:p>
          <a:pPr algn="l"/>
          <a:r>
            <a:rPr lang="en-US"/>
            <a:t>Common formative assessments</a:t>
          </a:r>
        </a:p>
      </dgm:t>
    </dgm:pt>
    <dgm:pt modelId="{68401FB5-2A88-405F-88D8-05B71CC592FB}" type="parTrans" cxnId="{80485B0F-1878-46E8-9922-A80E74AD76CA}">
      <dgm:prSet/>
      <dgm:spPr/>
      <dgm:t>
        <a:bodyPr/>
        <a:lstStyle/>
        <a:p>
          <a:endParaRPr lang="en-US"/>
        </a:p>
      </dgm:t>
    </dgm:pt>
    <dgm:pt modelId="{2D75E99A-2EA7-429F-BE5B-88C57992F93A}" type="sibTrans" cxnId="{80485B0F-1878-46E8-9922-A80E74AD76CA}">
      <dgm:prSet/>
      <dgm:spPr/>
      <dgm:t>
        <a:bodyPr/>
        <a:lstStyle/>
        <a:p>
          <a:endParaRPr lang="en-US"/>
        </a:p>
      </dgm:t>
    </dgm:pt>
    <dgm:pt modelId="{F7866D42-79D6-4F54-815B-FADC26846878}" type="pres">
      <dgm:prSet presAssocID="{D8D1297E-4CE8-474C-9BAF-5ADB1E838897}" presName="Name0" presStyleCnt="0">
        <dgm:presLayoutVars>
          <dgm:chMax val="7"/>
          <dgm:dir/>
          <dgm:resizeHandles val="exact"/>
        </dgm:presLayoutVars>
      </dgm:prSet>
      <dgm:spPr/>
    </dgm:pt>
    <dgm:pt modelId="{5D7F02AC-4DF5-4649-AEA9-AC386BE0A093}" type="pres">
      <dgm:prSet presAssocID="{D8D1297E-4CE8-474C-9BAF-5ADB1E838897}" presName="ellipse1" presStyleLbl="vennNode1" presStyleIdx="0" presStyleCnt="3" custLinFactNeighborX="7106">
        <dgm:presLayoutVars>
          <dgm:bulletEnabled val="1"/>
        </dgm:presLayoutVars>
      </dgm:prSet>
      <dgm:spPr/>
    </dgm:pt>
    <dgm:pt modelId="{0F7A1838-9619-4766-B10C-971D0399430A}" type="pres">
      <dgm:prSet presAssocID="{D8D1297E-4CE8-474C-9BAF-5ADB1E838897}" presName="ellipse2" presStyleLbl="vennNode1" presStyleIdx="1" presStyleCnt="3">
        <dgm:presLayoutVars>
          <dgm:bulletEnabled val="1"/>
        </dgm:presLayoutVars>
      </dgm:prSet>
      <dgm:spPr/>
    </dgm:pt>
    <dgm:pt modelId="{701AAF2A-5CAB-45B2-B62E-AEA0A7FDBAD9}" type="pres">
      <dgm:prSet presAssocID="{D8D1297E-4CE8-474C-9BAF-5ADB1E838897}" presName="ellipse3" presStyleLbl="vennNode1" presStyleIdx="2" presStyleCnt="3" custLinFactNeighborX="-7106">
        <dgm:presLayoutVars>
          <dgm:bulletEnabled val="1"/>
        </dgm:presLayoutVars>
      </dgm:prSet>
      <dgm:spPr/>
    </dgm:pt>
  </dgm:ptLst>
  <dgm:cxnLst>
    <dgm:cxn modelId="{80485B0F-1878-46E8-9922-A80E74AD76CA}" srcId="{29B67D97-EC8B-4FA2-89E1-0F504F59B4AF}" destId="{6F888E31-581F-45B7-BC53-4B129B94B885}" srcOrd="3" destOrd="0" parTransId="{68401FB5-2A88-405F-88D8-05B71CC592FB}" sibTransId="{2D75E99A-2EA7-429F-BE5B-88C57992F93A}"/>
    <dgm:cxn modelId="{745A5E15-C483-41D1-AC0C-FBBE15B58885}" type="presOf" srcId="{6F888E31-581F-45B7-BC53-4B129B94B885}" destId="{701AAF2A-5CAB-45B2-B62E-AEA0A7FDBAD9}" srcOrd="0" destOrd="4" presId="urn:microsoft.com/office/officeart/2005/8/layout/rings+Icon"/>
    <dgm:cxn modelId="{253BF120-72F5-4282-83C9-C758CB47B1A4}" srcId="{D8D1297E-4CE8-474C-9BAF-5ADB1E838897}" destId="{11EEB066-6209-4E3A-95D8-7B406445008D}" srcOrd="1" destOrd="0" parTransId="{9EBF5946-9180-4ECA-A820-7BD7F43D1DB8}" sibTransId="{F93E1781-D649-4626-9AA9-491840F53370}"/>
    <dgm:cxn modelId="{B51CDF31-8645-49A4-8887-5027B81772D0}" type="presOf" srcId="{D8D1297E-4CE8-474C-9BAF-5ADB1E838897}" destId="{F7866D42-79D6-4F54-815B-FADC26846878}" srcOrd="0" destOrd="0" presId="urn:microsoft.com/office/officeart/2005/8/layout/rings+Icon"/>
    <dgm:cxn modelId="{4E002B38-1860-4D8C-A3FD-71EA879DB5BE}" srcId="{D8D1297E-4CE8-474C-9BAF-5ADB1E838897}" destId="{5EE3314A-7631-4932-8036-B91B7305047C}" srcOrd="0" destOrd="0" parTransId="{E0C73A0F-B394-4D3D-B5CE-5A4E3159C966}" sibTransId="{E2C7444B-94BA-4B45-AF17-23BDBEF73D2B}"/>
    <dgm:cxn modelId="{6AAB0852-6F64-40F8-BB75-EF124BFD133B}" srcId="{29B67D97-EC8B-4FA2-89E1-0F504F59B4AF}" destId="{5B164598-F51A-4F7E-80C7-6CA8621E005B}" srcOrd="0" destOrd="0" parTransId="{5B97708A-81CA-4684-A89E-216E8FD30EB6}" sibTransId="{4664A94A-30E6-48A4-B6FC-C73F2CE245F1}"/>
    <dgm:cxn modelId="{96F9E876-6A5C-4F6E-BD24-DDE2AAC79925}" srcId="{D8D1297E-4CE8-474C-9BAF-5ADB1E838897}" destId="{29B67D97-EC8B-4FA2-89E1-0F504F59B4AF}" srcOrd="2" destOrd="0" parTransId="{D7502CDC-6AA2-464C-B52D-309940C5B221}" sibTransId="{D0545EAC-9BD2-4D30-858E-B1D01CA47259}"/>
    <dgm:cxn modelId="{B8F15277-13B9-4E39-9691-7B66C559E021}" srcId="{29B67D97-EC8B-4FA2-89E1-0F504F59B4AF}" destId="{AA39B476-268B-46C8-A047-69AA00C980FB}" srcOrd="2" destOrd="0" parTransId="{CECFD697-7E43-4B7B-BA02-7CAE312A8C94}" sibTransId="{37D80119-7EAA-4F46-AEA7-F68C72B0576E}"/>
    <dgm:cxn modelId="{056F5078-BE2F-4FE5-8C53-465B2E4C5FA8}" type="presOf" srcId="{AA39B476-268B-46C8-A047-69AA00C980FB}" destId="{701AAF2A-5CAB-45B2-B62E-AEA0A7FDBAD9}" srcOrd="0" destOrd="3" presId="urn:microsoft.com/office/officeart/2005/8/layout/rings+Icon"/>
    <dgm:cxn modelId="{9EE36879-D0BE-403A-9992-FEEFD197E747}" type="presOf" srcId="{7AC82C03-B1F4-4F6A-A2E7-5285B140F9FD}" destId="{701AAF2A-5CAB-45B2-B62E-AEA0A7FDBAD9}" srcOrd="0" destOrd="2" presId="urn:microsoft.com/office/officeart/2005/8/layout/rings+Icon"/>
    <dgm:cxn modelId="{9FDA277D-7D4E-475F-8D91-664C62F17BFD}" type="presOf" srcId="{11EEB066-6209-4E3A-95D8-7B406445008D}" destId="{0F7A1838-9619-4766-B10C-971D0399430A}" srcOrd="0" destOrd="0" presId="urn:microsoft.com/office/officeart/2005/8/layout/rings+Icon"/>
    <dgm:cxn modelId="{4B087AAC-82DC-4409-AA93-FC990CDFA2DF}" srcId="{29B67D97-EC8B-4FA2-89E1-0F504F59B4AF}" destId="{7AC82C03-B1F4-4F6A-A2E7-5285B140F9FD}" srcOrd="1" destOrd="0" parTransId="{11A0F7A6-7264-4B38-A5EE-89117207B724}" sibTransId="{0294D8C2-0A44-4101-832F-2BD7ED7445CA}"/>
    <dgm:cxn modelId="{91E772D7-5F06-4C15-8648-6F8B44190506}" type="presOf" srcId="{5EE3314A-7631-4932-8036-B91B7305047C}" destId="{5D7F02AC-4DF5-4649-AEA9-AC386BE0A093}" srcOrd="0" destOrd="0" presId="urn:microsoft.com/office/officeart/2005/8/layout/rings+Icon"/>
    <dgm:cxn modelId="{7BA0B5E6-2885-4D6E-8065-BA014B83B5A8}" type="presOf" srcId="{5B164598-F51A-4F7E-80C7-6CA8621E005B}" destId="{701AAF2A-5CAB-45B2-B62E-AEA0A7FDBAD9}" srcOrd="0" destOrd="1" presId="urn:microsoft.com/office/officeart/2005/8/layout/rings+Icon"/>
    <dgm:cxn modelId="{54DE45F1-3126-4947-A2F2-64BCDD84C15E}" type="presOf" srcId="{29B67D97-EC8B-4FA2-89E1-0F504F59B4AF}" destId="{701AAF2A-5CAB-45B2-B62E-AEA0A7FDBAD9}" srcOrd="0" destOrd="0" presId="urn:microsoft.com/office/officeart/2005/8/layout/rings+Icon"/>
    <dgm:cxn modelId="{E1758CB2-EB4A-47B7-9FAF-85F002C2844C}" type="presParOf" srcId="{F7866D42-79D6-4F54-815B-FADC26846878}" destId="{5D7F02AC-4DF5-4649-AEA9-AC386BE0A093}" srcOrd="0" destOrd="0" presId="urn:microsoft.com/office/officeart/2005/8/layout/rings+Icon"/>
    <dgm:cxn modelId="{AC99FBDB-1497-418E-9E9B-38B20E75379E}" type="presParOf" srcId="{F7866D42-79D6-4F54-815B-FADC26846878}" destId="{0F7A1838-9619-4766-B10C-971D0399430A}" srcOrd="1" destOrd="0" presId="urn:microsoft.com/office/officeart/2005/8/layout/rings+Icon"/>
    <dgm:cxn modelId="{10E72971-591D-4D54-A876-6E1D92D5455B}" type="presParOf" srcId="{F7866D42-79D6-4F54-815B-FADC26846878}" destId="{701AAF2A-5CAB-45B2-B62E-AEA0A7FDBAD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C6B1A8-1F5B-4391-8A3D-C4B798E1F4F2}"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3A7EEA8C-BA74-480F-9EAF-16FAB66253A2}">
      <dgm:prSet phldrT="[Text]"/>
      <dgm:spPr/>
      <dgm:t>
        <a:bodyPr/>
        <a:lstStyle/>
        <a:p>
          <a:r>
            <a:rPr lang="en-US"/>
            <a:t>Academic </a:t>
          </a:r>
        </a:p>
        <a:p>
          <a:r>
            <a:rPr lang="en-US"/>
            <a:t>Difficulties</a:t>
          </a:r>
        </a:p>
      </dgm:t>
    </dgm:pt>
    <dgm:pt modelId="{FB275F46-4B43-4E61-9D30-39567FF6162E}" type="parTrans" cxnId="{1C063DEF-DB3C-4F7C-8BDF-C554C9A29E4E}">
      <dgm:prSet/>
      <dgm:spPr/>
      <dgm:t>
        <a:bodyPr/>
        <a:lstStyle/>
        <a:p>
          <a:endParaRPr lang="en-US"/>
        </a:p>
      </dgm:t>
    </dgm:pt>
    <dgm:pt modelId="{21ED115B-FA5A-4E46-B207-C7391F13E452}" type="sibTrans" cxnId="{1C063DEF-DB3C-4F7C-8BDF-C554C9A29E4E}">
      <dgm:prSet/>
      <dgm:spPr/>
      <dgm:t>
        <a:bodyPr/>
        <a:lstStyle/>
        <a:p>
          <a:endParaRPr lang="en-US"/>
        </a:p>
      </dgm:t>
    </dgm:pt>
    <dgm:pt modelId="{7B69C00A-5BEE-47FD-B762-29B42DCDE61D}">
      <dgm:prSet phldrT="[Text]"/>
      <dgm:spPr/>
      <dgm:t>
        <a:bodyPr/>
        <a:lstStyle/>
        <a:p>
          <a:r>
            <a:rPr lang="en-US"/>
            <a:t>Behavioral or Social Difficulties</a:t>
          </a:r>
        </a:p>
      </dgm:t>
    </dgm:pt>
    <dgm:pt modelId="{61D17D7B-FF30-4F2A-AC7B-93E1E05DCF6A}" type="parTrans" cxnId="{6E425CDC-3861-41BC-9038-9EA6E714D8E2}">
      <dgm:prSet/>
      <dgm:spPr/>
      <dgm:t>
        <a:bodyPr/>
        <a:lstStyle/>
        <a:p>
          <a:endParaRPr lang="en-US"/>
        </a:p>
      </dgm:t>
    </dgm:pt>
    <dgm:pt modelId="{7EBE07A4-0771-4038-BAA3-5C79CA968465}" type="sibTrans" cxnId="{6E425CDC-3861-41BC-9038-9EA6E714D8E2}">
      <dgm:prSet/>
      <dgm:spPr/>
      <dgm:t>
        <a:bodyPr/>
        <a:lstStyle/>
        <a:p>
          <a:endParaRPr lang="en-US"/>
        </a:p>
      </dgm:t>
    </dgm:pt>
    <dgm:pt modelId="{C71717D1-2F20-4212-8C91-339242D2C785}" type="pres">
      <dgm:prSet presAssocID="{87C6B1A8-1F5B-4391-8A3D-C4B798E1F4F2}" presName="compositeShape" presStyleCnt="0">
        <dgm:presLayoutVars>
          <dgm:chMax val="2"/>
          <dgm:dir/>
          <dgm:resizeHandles val="exact"/>
        </dgm:presLayoutVars>
      </dgm:prSet>
      <dgm:spPr/>
    </dgm:pt>
    <dgm:pt modelId="{21F4E417-B5C5-4195-A11A-B931FAB2388C}" type="pres">
      <dgm:prSet presAssocID="{87C6B1A8-1F5B-4391-8A3D-C4B798E1F4F2}" presName="divider" presStyleLbl="fgShp" presStyleIdx="0" presStyleCnt="1"/>
      <dgm:spPr>
        <a:solidFill>
          <a:schemeClr val="accent5">
            <a:lumMod val="40000"/>
            <a:lumOff val="60000"/>
          </a:schemeClr>
        </a:solidFill>
      </dgm:spPr>
    </dgm:pt>
    <dgm:pt modelId="{817E873D-5FC7-47CA-9F19-09889D15DDE3}" type="pres">
      <dgm:prSet presAssocID="{3A7EEA8C-BA74-480F-9EAF-16FAB66253A2}" presName="downArrow" presStyleLbl="node1" presStyleIdx="0" presStyleCnt="2" custLinFactNeighborX="2553" custLinFactNeighborY="1923">
        <dgm:style>
          <a:lnRef idx="1">
            <a:schemeClr val="accent2"/>
          </a:lnRef>
          <a:fillRef idx="2">
            <a:schemeClr val="accent2"/>
          </a:fillRef>
          <a:effectRef idx="1">
            <a:schemeClr val="accent2"/>
          </a:effectRef>
          <a:fontRef idx="minor">
            <a:schemeClr val="dk1"/>
          </a:fontRef>
        </dgm:style>
      </dgm:prSet>
      <dgm:spPr>
        <a:solidFill>
          <a:srgbClr val="FFC000"/>
        </a:solidFill>
      </dgm:spPr>
    </dgm:pt>
    <dgm:pt modelId="{DE62BDFE-AB97-4127-B709-CD3EF1B96792}" type="pres">
      <dgm:prSet presAssocID="{3A7EEA8C-BA74-480F-9EAF-16FAB66253A2}" presName="downArrowText" presStyleLbl="revTx" presStyleIdx="0" presStyleCnt="2">
        <dgm:presLayoutVars>
          <dgm:bulletEnabled val="1"/>
        </dgm:presLayoutVars>
      </dgm:prSet>
      <dgm:spPr/>
    </dgm:pt>
    <dgm:pt modelId="{C500387C-EABF-42BD-B775-8F4BE692F130}" type="pres">
      <dgm:prSet presAssocID="{7B69C00A-5BEE-47FD-B762-29B42DCDE61D}" presName="upArrow" presStyleLbl="node1" presStyleIdx="1" presStyleCnt="2">
        <dgm:style>
          <a:lnRef idx="1">
            <a:schemeClr val="accent2"/>
          </a:lnRef>
          <a:fillRef idx="2">
            <a:schemeClr val="accent2"/>
          </a:fillRef>
          <a:effectRef idx="1">
            <a:schemeClr val="accent2"/>
          </a:effectRef>
          <a:fontRef idx="minor">
            <a:schemeClr val="dk1"/>
          </a:fontRef>
        </dgm:style>
      </dgm:prSet>
      <dgm:spPr>
        <a:solidFill>
          <a:srgbClr val="FFC000"/>
        </a:solidFill>
      </dgm:spPr>
    </dgm:pt>
    <dgm:pt modelId="{C998BD03-500C-44FD-B2E8-249D0F7A0820}" type="pres">
      <dgm:prSet presAssocID="{7B69C00A-5BEE-47FD-B762-29B42DCDE61D}" presName="upArrowText" presStyleLbl="revTx" presStyleIdx="1" presStyleCnt="2">
        <dgm:presLayoutVars>
          <dgm:bulletEnabled val="1"/>
        </dgm:presLayoutVars>
      </dgm:prSet>
      <dgm:spPr/>
    </dgm:pt>
  </dgm:ptLst>
  <dgm:cxnLst>
    <dgm:cxn modelId="{A5B5E682-43D7-4F68-807A-2FCA29925F1B}" type="presOf" srcId="{87C6B1A8-1F5B-4391-8A3D-C4B798E1F4F2}" destId="{C71717D1-2F20-4212-8C91-339242D2C785}" srcOrd="0" destOrd="0" presId="urn:microsoft.com/office/officeart/2005/8/layout/arrow3"/>
    <dgm:cxn modelId="{F3C503BA-85BE-49AF-8BD1-ACF204492D10}" type="presOf" srcId="{3A7EEA8C-BA74-480F-9EAF-16FAB66253A2}" destId="{DE62BDFE-AB97-4127-B709-CD3EF1B96792}" srcOrd="0" destOrd="0" presId="urn:microsoft.com/office/officeart/2005/8/layout/arrow3"/>
    <dgm:cxn modelId="{6E425CDC-3861-41BC-9038-9EA6E714D8E2}" srcId="{87C6B1A8-1F5B-4391-8A3D-C4B798E1F4F2}" destId="{7B69C00A-5BEE-47FD-B762-29B42DCDE61D}" srcOrd="1" destOrd="0" parTransId="{61D17D7B-FF30-4F2A-AC7B-93E1E05DCF6A}" sibTransId="{7EBE07A4-0771-4038-BAA3-5C79CA968465}"/>
    <dgm:cxn modelId="{1C063DEF-DB3C-4F7C-8BDF-C554C9A29E4E}" srcId="{87C6B1A8-1F5B-4391-8A3D-C4B798E1F4F2}" destId="{3A7EEA8C-BA74-480F-9EAF-16FAB66253A2}" srcOrd="0" destOrd="0" parTransId="{FB275F46-4B43-4E61-9D30-39567FF6162E}" sibTransId="{21ED115B-FA5A-4E46-B207-C7391F13E452}"/>
    <dgm:cxn modelId="{838640F2-52CB-42D7-A634-D4FF4B03DD9B}" type="presOf" srcId="{7B69C00A-5BEE-47FD-B762-29B42DCDE61D}" destId="{C998BD03-500C-44FD-B2E8-249D0F7A0820}" srcOrd="0" destOrd="0" presId="urn:microsoft.com/office/officeart/2005/8/layout/arrow3"/>
    <dgm:cxn modelId="{22A933D0-8BE8-4BF3-BDDF-4E223CF0029B}" type="presParOf" srcId="{C71717D1-2F20-4212-8C91-339242D2C785}" destId="{21F4E417-B5C5-4195-A11A-B931FAB2388C}" srcOrd="0" destOrd="0" presId="urn:microsoft.com/office/officeart/2005/8/layout/arrow3"/>
    <dgm:cxn modelId="{C5285D3D-7FBA-408D-9AA1-28B3315E4AFE}" type="presParOf" srcId="{C71717D1-2F20-4212-8C91-339242D2C785}" destId="{817E873D-5FC7-47CA-9F19-09889D15DDE3}" srcOrd="1" destOrd="0" presId="urn:microsoft.com/office/officeart/2005/8/layout/arrow3"/>
    <dgm:cxn modelId="{632EED1E-518E-4FCD-BFF2-AC0E7C341DE3}" type="presParOf" srcId="{C71717D1-2F20-4212-8C91-339242D2C785}" destId="{DE62BDFE-AB97-4127-B709-CD3EF1B96792}" srcOrd="2" destOrd="0" presId="urn:microsoft.com/office/officeart/2005/8/layout/arrow3"/>
    <dgm:cxn modelId="{B63CA709-4F4F-47E3-B1E5-81E4C1131599}" type="presParOf" srcId="{C71717D1-2F20-4212-8C91-339242D2C785}" destId="{C500387C-EABF-42BD-B775-8F4BE692F130}" srcOrd="3" destOrd="0" presId="urn:microsoft.com/office/officeart/2005/8/layout/arrow3"/>
    <dgm:cxn modelId="{76997475-4CC3-4466-8EDE-C24059A6BB2C}" type="presParOf" srcId="{C71717D1-2F20-4212-8C91-339242D2C785}" destId="{C998BD03-500C-44FD-B2E8-249D0F7A082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EAAF35-5829-7145-8337-50D363DFDA3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2A2381BA-5FD7-3649-8500-D841ADE8A5A0}">
      <dgm:prSet phldrT="[Text]" custT="1"/>
      <dgm:spPr>
        <a:solidFill>
          <a:schemeClr val="accent5"/>
        </a:solidFill>
      </dgm:spPr>
      <dgm:t>
        <a:bodyPr/>
        <a:lstStyle/>
        <a:p>
          <a:r>
            <a:rPr lang="en-US" sz="2200"/>
            <a:t>Assessment</a:t>
          </a:r>
        </a:p>
      </dgm:t>
    </dgm:pt>
    <dgm:pt modelId="{5ED36F23-9B8D-BF42-BCAE-DB6B3B4849E0}" type="parTrans" cxnId="{2E61282D-1188-C84A-B643-F3DB5FAF8017}">
      <dgm:prSet/>
      <dgm:spPr/>
      <dgm:t>
        <a:bodyPr/>
        <a:lstStyle/>
        <a:p>
          <a:endParaRPr lang="en-US"/>
        </a:p>
      </dgm:t>
    </dgm:pt>
    <dgm:pt modelId="{70907A08-22A1-A84D-87B5-AD9930C55EBC}" type="sibTrans" cxnId="{2E61282D-1188-C84A-B643-F3DB5FAF8017}">
      <dgm:prSet/>
      <dgm:spPr/>
      <dgm:t>
        <a:bodyPr/>
        <a:lstStyle/>
        <a:p>
          <a:endParaRPr lang="en-US"/>
        </a:p>
      </dgm:t>
    </dgm:pt>
    <dgm:pt modelId="{8D02B507-91B6-7C48-AC67-D1F43C6158DA}">
      <dgm:prSet phldrT="[Text]" custT="1"/>
      <dgm:spPr>
        <a:solidFill>
          <a:schemeClr val="accent5"/>
        </a:solidFill>
      </dgm:spPr>
      <dgm:t>
        <a:bodyPr/>
        <a:lstStyle/>
        <a:p>
          <a:r>
            <a:rPr lang="en-US" sz="2200"/>
            <a:t>Intervention</a:t>
          </a:r>
        </a:p>
      </dgm:t>
    </dgm:pt>
    <dgm:pt modelId="{9B5B3E75-662B-EC45-96F1-606137215285}" type="parTrans" cxnId="{8833DBBF-202E-AF45-9246-05F179DADA13}">
      <dgm:prSet/>
      <dgm:spPr/>
      <dgm:t>
        <a:bodyPr/>
        <a:lstStyle/>
        <a:p>
          <a:endParaRPr lang="en-US"/>
        </a:p>
      </dgm:t>
    </dgm:pt>
    <dgm:pt modelId="{A219FAE7-94EB-1148-B1AB-488473480E59}" type="sibTrans" cxnId="{8833DBBF-202E-AF45-9246-05F179DADA13}">
      <dgm:prSet/>
      <dgm:spPr/>
      <dgm:t>
        <a:bodyPr/>
        <a:lstStyle/>
        <a:p>
          <a:endParaRPr lang="en-US"/>
        </a:p>
      </dgm:t>
    </dgm:pt>
    <dgm:pt modelId="{836FFDD3-3EFA-E341-8B00-0CF07574F5C7}">
      <dgm:prSet custT="1"/>
      <dgm:spPr>
        <a:ln>
          <a:solidFill>
            <a:schemeClr val="accent5"/>
          </a:solidFill>
        </a:ln>
      </dgm:spPr>
      <dgm:t>
        <a:bodyPr/>
        <a:lstStyle/>
        <a:p>
          <a:r>
            <a:rPr lang="en-US" sz="2200" kern="1200">
              <a:solidFill>
                <a:prstClr val="black">
                  <a:hueOff val="0"/>
                  <a:satOff val="0"/>
                  <a:lumOff val="0"/>
                  <a:alphaOff val="0"/>
                </a:prstClr>
              </a:solidFill>
              <a:latin typeface="Calibri" panose="020F0502020204030204"/>
              <a:ea typeface="+mn-ea"/>
              <a:cs typeface="+mn-cs"/>
            </a:rPr>
            <a:t>Identify and define behaviors of concern and/or behaviors to increase (e.g., academic engagement)</a:t>
          </a:r>
        </a:p>
      </dgm:t>
    </dgm:pt>
    <dgm:pt modelId="{0D1795B9-0AA8-A641-A6CC-233394B2AD5A}" type="parTrans" cxnId="{AA8ABEFB-7112-B941-B659-3642E7A6E8E9}">
      <dgm:prSet/>
      <dgm:spPr/>
      <dgm:t>
        <a:bodyPr/>
        <a:lstStyle/>
        <a:p>
          <a:endParaRPr lang="en-US"/>
        </a:p>
      </dgm:t>
    </dgm:pt>
    <dgm:pt modelId="{F8AA70E1-26FB-434B-A783-E666CA03D08B}" type="sibTrans" cxnId="{AA8ABEFB-7112-B941-B659-3642E7A6E8E9}">
      <dgm:prSet/>
      <dgm:spPr/>
      <dgm:t>
        <a:bodyPr/>
        <a:lstStyle/>
        <a:p>
          <a:endParaRPr lang="en-US"/>
        </a:p>
      </dgm:t>
    </dgm:pt>
    <dgm:pt modelId="{6AE9742A-AFD9-7A47-B42A-50BEAA788A7A}">
      <dgm:prSet custT="1"/>
      <dgm:spPr>
        <a:solidFill>
          <a:schemeClr val="accent5"/>
        </a:solidFill>
      </dgm:spPr>
      <dgm:t>
        <a:bodyPr/>
        <a:lstStyle/>
        <a:p>
          <a:r>
            <a:rPr lang="en-US" sz="2200"/>
            <a:t>Communication</a:t>
          </a:r>
        </a:p>
      </dgm:t>
    </dgm:pt>
    <dgm:pt modelId="{1DED716C-361F-1742-8ADC-378CA1561E9E}" type="sibTrans" cxnId="{67682072-EAC8-0341-97C8-AB62140BAB2A}">
      <dgm:prSet/>
      <dgm:spPr/>
      <dgm:t>
        <a:bodyPr/>
        <a:lstStyle/>
        <a:p>
          <a:endParaRPr lang="en-US"/>
        </a:p>
      </dgm:t>
    </dgm:pt>
    <dgm:pt modelId="{B300638C-40C7-5E46-A65F-9F68D1175D0F}" type="parTrans" cxnId="{67682072-EAC8-0341-97C8-AB62140BAB2A}">
      <dgm:prSet/>
      <dgm:spPr/>
      <dgm:t>
        <a:bodyPr/>
        <a:lstStyle/>
        <a:p>
          <a:endParaRPr lang="en-US"/>
        </a:p>
      </dgm:t>
    </dgm:pt>
    <dgm:pt modelId="{EBE52BC0-75D8-F94D-A538-CFDE8AF04A08}">
      <dgm:prSet custT="1"/>
      <dgm:spPr>
        <a:ln>
          <a:solidFill>
            <a:schemeClr val="accent5"/>
          </a:solidFill>
        </a:ln>
      </dgm:spPr>
      <dgm:t>
        <a:bodyPr/>
        <a:lstStyle/>
        <a:p>
          <a:r>
            <a:rPr lang="en-US" sz="2200" kern="1200"/>
            <a:t>Determine who/where/how often to collect behavior ratings</a:t>
          </a:r>
        </a:p>
      </dgm:t>
    </dgm:pt>
    <dgm:pt modelId="{4DBE3919-83F9-C646-BFAF-DFF65212F516}" type="parTrans" cxnId="{B4FA8F02-7108-9A4B-A326-6A2AFE68262C}">
      <dgm:prSet/>
      <dgm:spPr/>
      <dgm:t>
        <a:bodyPr/>
        <a:lstStyle/>
        <a:p>
          <a:endParaRPr lang="en-US"/>
        </a:p>
      </dgm:t>
    </dgm:pt>
    <dgm:pt modelId="{6DFC025B-B35D-6541-9431-7C6AB4B06341}" type="sibTrans" cxnId="{B4FA8F02-7108-9A4B-A326-6A2AFE68262C}">
      <dgm:prSet/>
      <dgm:spPr/>
      <dgm:t>
        <a:bodyPr/>
        <a:lstStyle/>
        <a:p>
          <a:endParaRPr lang="en-US"/>
        </a:p>
      </dgm:t>
    </dgm:pt>
    <dgm:pt modelId="{DDFB6272-EC6C-0E41-8518-D32083CFA9A4}">
      <dgm:prSet custT="1"/>
      <dgm:spPr>
        <a:ln>
          <a:solidFill>
            <a:schemeClr val="accent5"/>
          </a:solidFill>
        </a:ln>
      </dgm:spPr>
      <dgm:t>
        <a:bodyPr/>
        <a:lstStyle/>
        <a:p>
          <a:r>
            <a:rPr lang="en-US" sz="2200" kern="1200"/>
            <a:t>Regularly graph data to evaluate behavior, intervention</a:t>
          </a:r>
        </a:p>
      </dgm:t>
    </dgm:pt>
    <dgm:pt modelId="{31BFCA39-7397-274F-8F06-499AA81D4C39}" type="parTrans" cxnId="{C18E883C-28D4-D74A-8D20-ECADE53CDA45}">
      <dgm:prSet/>
      <dgm:spPr/>
      <dgm:t>
        <a:bodyPr/>
        <a:lstStyle/>
        <a:p>
          <a:endParaRPr lang="en-US"/>
        </a:p>
      </dgm:t>
    </dgm:pt>
    <dgm:pt modelId="{AD5617BB-EBE1-9C47-AC41-CE59B563D40B}" type="sibTrans" cxnId="{C18E883C-28D4-D74A-8D20-ECADE53CDA45}">
      <dgm:prSet/>
      <dgm:spPr/>
      <dgm:t>
        <a:bodyPr/>
        <a:lstStyle/>
        <a:p>
          <a:endParaRPr lang="en-US"/>
        </a:p>
      </dgm:t>
    </dgm:pt>
    <dgm:pt modelId="{FA89BD45-6BA5-3B45-B7A3-70B5269A2428}" type="pres">
      <dgm:prSet presAssocID="{34EAAF35-5829-7145-8337-50D363DFDA3B}" presName="linear" presStyleCnt="0">
        <dgm:presLayoutVars>
          <dgm:dir/>
          <dgm:animLvl val="lvl"/>
          <dgm:resizeHandles val="exact"/>
        </dgm:presLayoutVars>
      </dgm:prSet>
      <dgm:spPr/>
    </dgm:pt>
    <dgm:pt modelId="{907BF538-D9CF-AF40-87FA-9B4300951949}" type="pres">
      <dgm:prSet presAssocID="{2A2381BA-5FD7-3649-8500-D841ADE8A5A0}" presName="parentLin" presStyleCnt="0"/>
      <dgm:spPr/>
    </dgm:pt>
    <dgm:pt modelId="{E273AE95-7F33-E546-8DBD-3949E459063B}" type="pres">
      <dgm:prSet presAssocID="{2A2381BA-5FD7-3649-8500-D841ADE8A5A0}" presName="parentLeftMargin" presStyleLbl="node1" presStyleIdx="0" presStyleCnt="3"/>
      <dgm:spPr/>
    </dgm:pt>
    <dgm:pt modelId="{7708937B-77B3-F945-A743-E09DF7294635}" type="pres">
      <dgm:prSet presAssocID="{2A2381BA-5FD7-3649-8500-D841ADE8A5A0}" presName="parentText" presStyleLbl="node1" presStyleIdx="0" presStyleCnt="3">
        <dgm:presLayoutVars>
          <dgm:chMax val="0"/>
          <dgm:bulletEnabled val="1"/>
        </dgm:presLayoutVars>
      </dgm:prSet>
      <dgm:spPr/>
    </dgm:pt>
    <dgm:pt modelId="{7BB1C39A-CC98-4A4A-AFBE-8563A6A82A1C}" type="pres">
      <dgm:prSet presAssocID="{2A2381BA-5FD7-3649-8500-D841ADE8A5A0}" presName="negativeSpace" presStyleCnt="0"/>
      <dgm:spPr/>
    </dgm:pt>
    <dgm:pt modelId="{C558AC25-CF3A-DD47-B53F-ED7F62B16531}" type="pres">
      <dgm:prSet presAssocID="{2A2381BA-5FD7-3649-8500-D841ADE8A5A0}" presName="childText" presStyleLbl="conFgAcc1" presStyleIdx="0" presStyleCnt="3">
        <dgm:presLayoutVars>
          <dgm:bulletEnabled val="1"/>
        </dgm:presLayoutVars>
      </dgm:prSet>
      <dgm:spPr/>
    </dgm:pt>
    <dgm:pt modelId="{BADB1127-5500-EF45-8639-5DA24FCABD17}" type="pres">
      <dgm:prSet presAssocID="{70907A08-22A1-A84D-87B5-AD9930C55EBC}" presName="spaceBetweenRectangles" presStyleCnt="0"/>
      <dgm:spPr/>
    </dgm:pt>
    <dgm:pt modelId="{DFE17A75-B861-EB42-B670-F6BFA58E7408}" type="pres">
      <dgm:prSet presAssocID="{6AE9742A-AFD9-7A47-B42A-50BEAA788A7A}" presName="parentLin" presStyleCnt="0"/>
      <dgm:spPr/>
    </dgm:pt>
    <dgm:pt modelId="{6C2BF42D-65F8-E745-B0F0-BEEF08840BC5}" type="pres">
      <dgm:prSet presAssocID="{6AE9742A-AFD9-7A47-B42A-50BEAA788A7A}" presName="parentLeftMargin" presStyleLbl="node1" presStyleIdx="0" presStyleCnt="3"/>
      <dgm:spPr/>
    </dgm:pt>
    <dgm:pt modelId="{91CF1A8A-92DC-FD44-8C72-C8B18574FDD7}" type="pres">
      <dgm:prSet presAssocID="{6AE9742A-AFD9-7A47-B42A-50BEAA788A7A}" presName="parentText" presStyleLbl="node1" presStyleIdx="1" presStyleCnt="3">
        <dgm:presLayoutVars>
          <dgm:chMax val="0"/>
          <dgm:bulletEnabled val="1"/>
        </dgm:presLayoutVars>
      </dgm:prSet>
      <dgm:spPr/>
    </dgm:pt>
    <dgm:pt modelId="{97288FA3-4B49-6C45-855A-70410A45887A}" type="pres">
      <dgm:prSet presAssocID="{6AE9742A-AFD9-7A47-B42A-50BEAA788A7A}" presName="negativeSpace" presStyleCnt="0"/>
      <dgm:spPr/>
    </dgm:pt>
    <dgm:pt modelId="{9691CFE8-9145-3345-A383-8C19BBA29B8B}" type="pres">
      <dgm:prSet presAssocID="{6AE9742A-AFD9-7A47-B42A-50BEAA788A7A}" presName="childText" presStyleLbl="conFgAcc1" presStyleIdx="1" presStyleCnt="3">
        <dgm:presLayoutVars>
          <dgm:bulletEnabled val="1"/>
        </dgm:presLayoutVars>
      </dgm:prSet>
      <dgm:spPr>
        <a:ln>
          <a:solidFill>
            <a:schemeClr val="accent5"/>
          </a:solidFill>
        </a:ln>
      </dgm:spPr>
    </dgm:pt>
    <dgm:pt modelId="{B27E2BAA-7F64-B041-A94C-1F6DA8CB9CF7}" type="pres">
      <dgm:prSet presAssocID="{1DED716C-361F-1742-8ADC-378CA1561E9E}" presName="spaceBetweenRectangles" presStyleCnt="0"/>
      <dgm:spPr/>
    </dgm:pt>
    <dgm:pt modelId="{88E8B80E-6826-224D-8435-0A6C791944F0}" type="pres">
      <dgm:prSet presAssocID="{8D02B507-91B6-7C48-AC67-D1F43C6158DA}" presName="parentLin" presStyleCnt="0"/>
      <dgm:spPr/>
    </dgm:pt>
    <dgm:pt modelId="{0FE23E65-FD9B-1340-8032-AAFC76725865}" type="pres">
      <dgm:prSet presAssocID="{8D02B507-91B6-7C48-AC67-D1F43C6158DA}" presName="parentLeftMargin" presStyleLbl="node1" presStyleIdx="1" presStyleCnt="3"/>
      <dgm:spPr/>
    </dgm:pt>
    <dgm:pt modelId="{4D2C1906-87CC-FD42-AB0E-17801F114C37}" type="pres">
      <dgm:prSet presAssocID="{8D02B507-91B6-7C48-AC67-D1F43C6158DA}" presName="parentText" presStyleLbl="node1" presStyleIdx="2" presStyleCnt="3">
        <dgm:presLayoutVars>
          <dgm:chMax val="0"/>
          <dgm:bulletEnabled val="1"/>
        </dgm:presLayoutVars>
      </dgm:prSet>
      <dgm:spPr/>
    </dgm:pt>
    <dgm:pt modelId="{2BDFE124-6F23-944F-9CD5-7B84BDA9E6A0}" type="pres">
      <dgm:prSet presAssocID="{8D02B507-91B6-7C48-AC67-D1F43C6158DA}" presName="negativeSpace" presStyleCnt="0"/>
      <dgm:spPr/>
    </dgm:pt>
    <dgm:pt modelId="{4A029F49-DDB9-0C41-A05F-D08D4EBA1EC3}" type="pres">
      <dgm:prSet presAssocID="{8D02B507-91B6-7C48-AC67-D1F43C6158DA}" presName="childText" presStyleLbl="conFgAcc1" presStyleIdx="2" presStyleCnt="3">
        <dgm:presLayoutVars>
          <dgm:bulletEnabled val="1"/>
        </dgm:presLayoutVars>
      </dgm:prSet>
      <dgm:spPr>
        <a:ln>
          <a:solidFill>
            <a:schemeClr val="accent5"/>
          </a:solidFill>
        </a:ln>
      </dgm:spPr>
    </dgm:pt>
  </dgm:ptLst>
  <dgm:cxnLst>
    <dgm:cxn modelId="{EE622201-EE0E-7F4D-9458-BB8CA20AA0CA}" type="presOf" srcId="{2A2381BA-5FD7-3649-8500-D841ADE8A5A0}" destId="{7708937B-77B3-F945-A743-E09DF7294635}" srcOrd="1" destOrd="0" presId="urn:microsoft.com/office/officeart/2005/8/layout/list1"/>
    <dgm:cxn modelId="{B4FA8F02-7108-9A4B-A326-6A2AFE68262C}" srcId="{2A2381BA-5FD7-3649-8500-D841ADE8A5A0}" destId="{EBE52BC0-75D8-F94D-A538-CFDE8AF04A08}" srcOrd="1" destOrd="0" parTransId="{4DBE3919-83F9-C646-BFAF-DFF65212F516}" sibTransId="{6DFC025B-B35D-6541-9431-7C6AB4B06341}"/>
    <dgm:cxn modelId="{D8421806-072B-964B-9925-25140F301470}" type="presOf" srcId="{2A2381BA-5FD7-3649-8500-D841ADE8A5A0}" destId="{E273AE95-7F33-E546-8DBD-3949E459063B}" srcOrd="0" destOrd="0" presId="urn:microsoft.com/office/officeart/2005/8/layout/list1"/>
    <dgm:cxn modelId="{B1428024-DA4E-7D4E-9771-E0D47F734210}" type="presOf" srcId="{8D02B507-91B6-7C48-AC67-D1F43C6158DA}" destId="{4D2C1906-87CC-FD42-AB0E-17801F114C37}" srcOrd="1" destOrd="0" presId="urn:microsoft.com/office/officeart/2005/8/layout/list1"/>
    <dgm:cxn modelId="{2E61282D-1188-C84A-B643-F3DB5FAF8017}" srcId="{34EAAF35-5829-7145-8337-50D363DFDA3B}" destId="{2A2381BA-5FD7-3649-8500-D841ADE8A5A0}" srcOrd="0" destOrd="0" parTransId="{5ED36F23-9B8D-BF42-BCAE-DB6B3B4849E0}" sibTransId="{70907A08-22A1-A84D-87B5-AD9930C55EBC}"/>
    <dgm:cxn modelId="{C18E883C-28D4-D74A-8D20-ECADE53CDA45}" srcId="{2A2381BA-5FD7-3649-8500-D841ADE8A5A0}" destId="{DDFB6272-EC6C-0E41-8518-D32083CFA9A4}" srcOrd="2" destOrd="0" parTransId="{31BFCA39-7397-274F-8F06-499AA81D4C39}" sibTransId="{AD5617BB-EBE1-9C47-AC41-CE59B563D40B}"/>
    <dgm:cxn modelId="{6EDF7644-2145-8F44-90DC-F1458F158F77}" type="presOf" srcId="{EBE52BC0-75D8-F94D-A538-CFDE8AF04A08}" destId="{C558AC25-CF3A-DD47-B53F-ED7F62B16531}" srcOrd="0" destOrd="1" presId="urn:microsoft.com/office/officeart/2005/8/layout/list1"/>
    <dgm:cxn modelId="{67682072-EAC8-0341-97C8-AB62140BAB2A}" srcId="{34EAAF35-5829-7145-8337-50D363DFDA3B}" destId="{6AE9742A-AFD9-7A47-B42A-50BEAA788A7A}" srcOrd="1" destOrd="0" parTransId="{B300638C-40C7-5E46-A65F-9F68D1175D0F}" sibTransId="{1DED716C-361F-1742-8ADC-378CA1561E9E}"/>
    <dgm:cxn modelId="{D784027F-C681-124A-8941-C537F8CDA960}" type="presOf" srcId="{8D02B507-91B6-7C48-AC67-D1F43C6158DA}" destId="{0FE23E65-FD9B-1340-8032-AAFC76725865}" srcOrd="0" destOrd="0" presId="urn:microsoft.com/office/officeart/2005/8/layout/list1"/>
    <dgm:cxn modelId="{3F9B4AAE-A3D6-F04C-9B0F-4E9739D5D2E9}" type="presOf" srcId="{836FFDD3-3EFA-E341-8B00-0CF07574F5C7}" destId="{C558AC25-CF3A-DD47-B53F-ED7F62B16531}" srcOrd="0" destOrd="0" presId="urn:microsoft.com/office/officeart/2005/8/layout/list1"/>
    <dgm:cxn modelId="{8833DBBF-202E-AF45-9246-05F179DADA13}" srcId="{34EAAF35-5829-7145-8337-50D363DFDA3B}" destId="{8D02B507-91B6-7C48-AC67-D1F43C6158DA}" srcOrd="2" destOrd="0" parTransId="{9B5B3E75-662B-EC45-96F1-606137215285}" sibTransId="{A219FAE7-94EB-1148-B1AB-488473480E59}"/>
    <dgm:cxn modelId="{0FC1E1D3-FE57-924B-BA02-4A12A55F45F1}" type="presOf" srcId="{34EAAF35-5829-7145-8337-50D363DFDA3B}" destId="{FA89BD45-6BA5-3B45-B7A3-70B5269A2428}" srcOrd="0" destOrd="0" presId="urn:microsoft.com/office/officeart/2005/8/layout/list1"/>
    <dgm:cxn modelId="{C436DEE5-A13D-3543-8BE5-5575D70C3962}" type="presOf" srcId="{6AE9742A-AFD9-7A47-B42A-50BEAA788A7A}" destId="{6C2BF42D-65F8-E745-B0F0-BEEF08840BC5}" srcOrd="0" destOrd="0" presId="urn:microsoft.com/office/officeart/2005/8/layout/list1"/>
    <dgm:cxn modelId="{4BB715FA-EB1E-264F-9D40-FB6F007F6777}" type="presOf" srcId="{6AE9742A-AFD9-7A47-B42A-50BEAA788A7A}" destId="{91CF1A8A-92DC-FD44-8C72-C8B18574FDD7}" srcOrd="1" destOrd="0" presId="urn:microsoft.com/office/officeart/2005/8/layout/list1"/>
    <dgm:cxn modelId="{AA8ABEFB-7112-B941-B659-3642E7A6E8E9}" srcId="{2A2381BA-5FD7-3649-8500-D841ADE8A5A0}" destId="{836FFDD3-3EFA-E341-8B00-0CF07574F5C7}" srcOrd="0" destOrd="0" parTransId="{0D1795B9-0AA8-A641-A6CC-233394B2AD5A}" sibTransId="{F8AA70E1-26FB-434B-A783-E666CA03D08B}"/>
    <dgm:cxn modelId="{02CAECFD-1000-3749-87FA-E8F06B12B5A7}" type="presOf" srcId="{DDFB6272-EC6C-0E41-8518-D32083CFA9A4}" destId="{C558AC25-CF3A-DD47-B53F-ED7F62B16531}" srcOrd="0" destOrd="2" presId="urn:microsoft.com/office/officeart/2005/8/layout/list1"/>
    <dgm:cxn modelId="{158BD9B2-CCB1-E749-B299-010383F111B6}" type="presParOf" srcId="{FA89BD45-6BA5-3B45-B7A3-70B5269A2428}" destId="{907BF538-D9CF-AF40-87FA-9B4300951949}" srcOrd="0" destOrd="0" presId="urn:microsoft.com/office/officeart/2005/8/layout/list1"/>
    <dgm:cxn modelId="{2DCB2B80-2ECC-E24C-8DFA-EAA9249B4E79}" type="presParOf" srcId="{907BF538-D9CF-AF40-87FA-9B4300951949}" destId="{E273AE95-7F33-E546-8DBD-3949E459063B}" srcOrd="0" destOrd="0" presId="urn:microsoft.com/office/officeart/2005/8/layout/list1"/>
    <dgm:cxn modelId="{2D1512A1-73BE-5B44-8373-1E58A9B10315}" type="presParOf" srcId="{907BF538-D9CF-AF40-87FA-9B4300951949}" destId="{7708937B-77B3-F945-A743-E09DF7294635}" srcOrd="1" destOrd="0" presId="urn:microsoft.com/office/officeart/2005/8/layout/list1"/>
    <dgm:cxn modelId="{54F7965F-07B5-774B-9BE2-F7BC0AB61322}" type="presParOf" srcId="{FA89BD45-6BA5-3B45-B7A3-70B5269A2428}" destId="{7BB1C39A-CC98-4A4A-AFBE-8563A6A82A1C}" srcOrd="1" destOrd="0" presId="urn:microsoft.com/office/officeart/2005/8/layout/list1"/>
    <dgm:cxn modelId="{68FD19E3-4859-C047-B8A3-FCB3C99A367F}" type="presParOf" srcId="{FA89BD45-6BA5-3B45-B7A3-70B5269A2428}" destId="{C558AC25-CF3A-DD47-B53F-ED7F62B16531}" srcOrd="2" destOrd="0" presId="urn:microsoft.com/office/officeart/2005/8/layout/list1"/>
    <dgm:cxn modelId="{7CF9CA33-307B-E547-AA13-17697AFE9B3E}" type="presParOf" srcId="{FA89BD45-6BA5-3B45-B7A3-70B5269A2428}" destId="{BADB1127-5500-EF45-8639-5DA24FCABD17}" srcOrd="3" destOrd="0" presId="urn:microsoft.com/office/officeart/2005/8/layout/list1"/>
    <dgm:cxn modelId="{B0738B53-3697-FE44-B024-97DAD583C868}" type="presParOf" srcId="{FA89BD45-6BA5-3B45-B7A3-70B5269A2428}" destId="{DFE17A75-B861-EB42-B670-F6BFA58E7408}" srcOrd="4" destOrd="0" presId="urn:microsoft.com/office/officeart/2005/8/layout/list1"/>
    <dgm:cxn modelId="{75BB6E5C-EC92-1B4B-830B-6AEE453C9CAA}" type="presParOf" srcId="{DFE17A75-B861-EB42-B670-F6BFA58E7408}" destId="{6C2BF42D-65F8-E745-B0F0-BEEF08840BC5}" srcOrd="0" destOrd="0" presId="urn:microsoft.com/office/officeart/2005/8/layout/list1"/>
    <dgm:cxn modelId="{EA34ED00-F216-F14C-BC5E-4E48630259AD}" type="presParOf" srcId="{DFE17A75-B861-EB42-B670-F6BFA58E7408}" destId="{91CF1A8A-92DC-FD44-8C72-C8B18574FDD7}" srcOrd="1" destOrd="0" presId="urn:microsoft.com/office/officeart/2005/8/layout/list1"/>
    <dgm:cxn modelId="{FA659803-966E-5C44-AE0B-6EC4122BE26B}" type="presParOf" srcId="{FA89BD45-6BA5-3B45-B7A3-70B5269A2428}" destId="{97288FA3-4B49-6C45-855A-70410A45887A}" srcOrd="5" destOrd="0" presId="urn:microsoft.com/office/officeart/2005/8/layout/list1"/>
    <dgm:cxn modelId="{30294712-08B9-9E4D-AB84-2278A994A521}" type="presParOf" srcId="{FA89BD45-6BA5-3B45-B7A3-70B5269A2428}" destId="{9691CFE8-9145-3345-A383-8C19BBA29B8B}" srcOrd="6" destOrd="0" presId="urn:microsoft.com/office/officeart/2005/8/layout/list1"/>
    <dgm:cxn modelId="{011D4B67-F0DB-2447-AD36-21A33CCBB371}" type="presParOf" srcId="{FA89BD45-6BA5-3B45-B7A3-70B5269A2428}" destId="{B27E2BAA-7F64-B041-A94C-1F6DA8CB9CF7}" srcOrd="7" destOrd="0" presId="urn:microsoft.com/office/officeart/2005/8/layout/list1"/>
    <dgm:cxn modelId="{EAC7DB4F-9944-DD4B-AA37-43AE6473D3D5}" type="presParOf" srcId="{FA89BD45-6BA5-3B45-B7A3-70B5269A2428}" destId="{88E8B80E-6826-224D-8435-0A6C791944F0}" srcOrd="8" destOrd="0" presId="urn:microsoft.com/office/officeart/2005/8/layout/list1"/>
    <dgm:cxn modelId="{98B02A3C-B700-8C4A-AA2A-8A335E6F7DED}" type="presParOf" srcId="{88E8B80E-6826-224D-8435-0A6C791944F0}" destId="{0FE23E65-FD9B-1340-8032-AAFC76725865}" srcOrd="0" destOrd="0" presId="urn:microsoft.com/office/officeart/2005/8/layout/list1"/>
    <dgm:cxn modelId="{C1CBBBD0-187E-624C-87D3-C89ADF34CED5}" type="presParOf" srcId="{88E8B80E-6826-224D-8435-0A6C791944F0}" destId="{4D2C1906-87CC-FD42-AB0E-17801F114C37}" srcOrd="1" destOrd="0" presId="urn:microsoft.com/office/officeart/2005/8/layout/list1"/>
    <dgm:cxn modelId="{50DB994B-3A40-CA4E-8930-ACDB5B7B3C83}" type="presParOf" srcId="{FA89BD45-6BA5-3B45-B7A3-70B5269A2428}" destId="{2BDFE124-6F23-944F-9CD5-7B84BDA9E6A0}" srcOrd="9" destOrd="0" presId="urn:microsoft.com/office/officeart/2005/8/layout/list1"/>
    <dgm:cxn modelId="{D5870B05-D454-7B4C-BE04-2CA0495EE852}" type="presParOf" srcId="{FA89BD45-6BA5-3B45-B7A3-70B5269A2428}" destId="{4A029F49-DDB9-0C41-A05F-D08D4EBA1EC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EAAF35-5829-7145-8337-50D363DFDA3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2A2381BA-5FD7-3649-8500-D841ADE8A5A0}">
      <dgm:prSet phldrT="[Text]"/>
      <dgm:spPr>
        <a:solidFill>
          <a:schemeClr val="accent5"/>
        </a:solidFill>
      </dgm:spPr>
      <dgm:t>
        <a:bodyPr/>
        <a:lstStyle/>
        <a:p>
          <a:r>
            <a:rPr lang="en-US"/>
            <a:t>Assessment</a:t>
          </a:r>
        </a:p>
      </dgm:t>
    </dgm:pt>
    <dgm:pt modelId="{5ED36F23-9B8D-BF42-BCAE-DB6B3B4849E0}" type="parTrans" cxnId="{2E61282D-1188-C84A-B643-F3DB5FAF8017}">
      <dgm:prSet/>
      <dgm:spPr/>
      <dgm:t>
        <a:bodyPr/>
        <a:lstStyle/>
        <a:p>
          <a:endParaRPr lang="en-US"/>
        </a:p>
      </dgm:t>
    </dgm:pt>
    <dgm:pt modelId="{70907A08-22A1-A84D-87B5-AD9930C55EBC}" type="sibTrans" cxnId="{2E61282D-1188-C84A-B643-F3DB5FAF8017}">
      <dgm:prSet/>
      <dgm:spPr/>
      <dgm:t>
        <a:bodyPr/>
        <a:lstStyle/>
        <a:p>
          <a:endParaRPr lang="en-US"/>
        </a:p>
      </dgm:t>
    </dgm:pt>
    <dgm:pt modelId="{63B6BA32-0F1B-6247-B731-EA7670F0F038}">
      <dgm:prSet phldrT="[Text]"/>
      <dgm:spPr>
        <a:solidFill>
          <a:schemeClr val="accent5"/>
        </a:solidFill>
      </dgm:spPr>
      <dgm:t>
        <a:bodyPr/>
        <a:lstStyle/>
        <a:p>
          <a:r>
            <a:rPr lang="en-US"/>
            <a:t>Communication</a:t>
          </a:r>
        </a:p>
      </dgm:t>
    </dgm:pt>
    <dgm:pt modelId="{A42B1574-907F-FE44-8590-1F77DADFDB2C}" type="parTrans" cxnId="{2386F0B4-A0A8-BD48-B7CE-4E8DDF031DDF}">
      <dgm:prSet/>
      <dgm:spPr/>
      <dgm:t>
        <a:bodyPr/>
        <a:lstStyle/>
        <a:p>
          <a:endParaRPr lang="en-US"/>
        </a:p>
      </dgm:t>
    </dgm:pt>
    <dgm:pt modelId="{4AC9EACF-D5A8-B046-AD7F-A8A1CC32107E}" type="sibTrans" cxnId="{2386F0B4-A0A8-BD48-B7CE-4E8DDF031DDF}">
      <dgm:prSet/>
      <dgm:spPr/>
      <dgm:t>
        <a:bodyPr/>
        <a:lstStyle/>
        <a:p>
          <a:endParaRPr lang="en-US"/>
        </a:p>
      </dgm:t>
    </dgm:pt>
    <dgm:pt modelId="{8D02B507-91B6-7C48-AC67-D1F43C6158DA}">
      <dgm:prSet phldrT="[Text]"/>
      <dgm:spPr>
        <a:solidFill>
          <a:schemeClr val="accent5"/>
        </a:solidFill>
      </dgm:spPr>
      <dgm:t>
        <a:bodyPr/>
        <a:lstStyle/>
        <a:p>
          <a:r>
            <a:rPr lang="en-US"/>
            <a:t>Intervention</a:t>
          </a:r>
        </a:p>
      </dgm:t>
    </dgm:pt>
    <dgm:pt modelId="{9B5B3E75-662B-EC45-96F1-606137215285}" type="parTrans" cxnId="{8833DBBF-202E-AF45-9246-05F179DADA13}">
      <dgm:prSet/>
      <dgm:spPr/>
      <dgm:t>
        <a:bodyPr/>
        <a:lstStyle/>
        <a:p>
          <a:endParaRPr lang="en-US"/>
        </a:p>
      </dgm:t>
    </dgm:pt>
    <dgm:pt modelId="{A219FAE7-94EB-1148-B1AB-488473480E59}" type="sibTrans" cxnId="{8833DBBF-202E-AF45-9246-05F179DADA13}">
      <dgm:prSet/>
      <dgm:spPr/>
      <dgm:t>
        <a:bodyPr/>
        <a:lstStyle/>
        <a:p>
          <a:endParaRPr lang="en-US"/>
        </a:p>
      </dgm:t>
    </dgm:pt>
    <dgm:pt modelId="{6AE9742A-AFD9-7A47-B42A-50BEAA788A7A}">
      <dgm:prSet/>
      <dgm:spPr>
        <a:ln>
          <a:solidFill>
            <a:schemeClr val="accent5"/>
          </a:solidFill>
        </a:ln>
      </dgm:spPr>
      <dgm:t>
        <a:bodyPr/>
        <a:lstStyle/>
        <a:p>
          <a:r>
            <a:rPr lang="en-US"/>
            <a:t>Tool to provide consistent feedback about student behavior to stakeholders (student, parent/guardians)</a:t>
          </a:r>
        </a:p>
      </dgm:t>
    </dgm:pt>
    <dgm:pt modelId="{B300638C-40C7-5E46-A65F-9F68D1175D0F}" type="parTrans" cxnId="{67682072-EAC8-0341-97C8-AB62140BAB2A}">
      <dgm:prSet/>
      <dgm:spPr/>
      <dgm:t>
        <a:bodyPr/>
        <a:lstStyle/>
        <a:p>
          <a:endParaRPr lang="en-US"/>
        </a:p>
      </dgm:t>
    </dgm:pt>
    <dgm:pt modelId="{1DED716C-361F-1742-8ADC-378CA1561E9E}" type="sibTrans" cxnId="{67682072-EAC8-0341-97C8-AB62140BAB2A}">
      <dgm:prSet/>
      <dgm:spPr/>
      <dgm:t>
        <a:bodyPr/>
        <a:lstStyle/>
        <a:p>
          <a:endParaRPr lang="en-US"/>
        </a:p>
      </dgm:t>
    </dgm:pt>
    <dgm:pt modelId="{895A11F2-6911-0449-9BAA-ED897A348B0D}">
      <dgm:prSet/>
      <dgm:spPr>
        <a:ln>
          <a:solidFill>
            <a:schemeClr val="accent5"/>
          </a:solidFill>
        </a:ln>
      </dgm:spPr>
      <dgm:t>
        <a:bodyPr/>
        <a:lstStyle/>
        <a:p>
          <a:r>
            <a:rPr lang="en-US"/>
            <a:t>Encourage shared responsibility for student success</a:t>
          </a:r>
        </a:p>
      </dgm:t>
    </dgm:pt>
    <dgm:pt modelId="{2842A402-6647-DE4B-9ECE-98E687414347}" type="parTrans" cxnId="{46E60429-F02A-C84F-8858-160FA3CBCAD4}">
      <dgm:prSet/>
      <dgm:spPr/>
      <dgm:t>
        <a:bodyPr/>
        <a:lstStyle/>
        <a:p>
          <a:endParaRPr lang="en-US"/>
        </a:p>
      </dgm:t>
    </dgm:pt>
    <dgm:pt modelId="{E73C79C4-EBA4-BB47-B8DD-25A7B27D090B}" type="sibTrans" cxnId="{46E60429-F02A-C84F-8858-160FA3CBCAD4}">
      <dgm:prSet/>
      <dgm:spPr/>
      <dgm:t>
        <a:bodyPr/>
        <a:lstStyle/>
        <a:p>
          <a:endParaRPr lang="en-US"/>
        </a:p>
      </dgm:t>
    </dgm:pt>
    <dgm:pt modelId="{1D4C444D-36FD-BD48-865C-F0BDBADE801E}">
      <dgm:prSet/>
      <dgm:spPr>
        <a:ln>
          <a:solidFill>
            <a:schemeClr val="accent5"/>
          </a:solidFill>
        </a:ln>
      </dgm:spPr>
      <dgm:t>
        <a:bodyPr/>
        <a:lstStyle/>
        <a:p>
          <a:r>
            <a:rPr lang="en-US"/>
            <a:t>Encourages opportunities to celebrate pro-social behavior at school and at home</a:t>
          </a:r>
        </a:p>
      </dgm:t>
    </dgm:pt>
    <dgm:pt modelId="{49D645C4-4242-E945-BB07-E2EC457566F1}" type="parTrans" cxnId="{3FC8E01B-3B41-D241-9E21-074A1B7B79B1}">
      <dgm:prSet/>
      <dgm:spPr/>
      <dgm:t>
        <a:bodyPr/>
        <a:lstStyle/>
        <a:p>
          <a:endParaRPr lang="en-US"/>
        </a:p>
      </dgm:t>
    </dgm:pt>
    <dgm:pt modelId="{CD3428C2-7C80-804E-B7CD-F0070A8965E4}" type="sibTrans" cxnId="{3FC8E01B-3B41-D241-9E21-074A1B7B79B1}">
      <dgm:prSet/>
      <dgm:spPr/>
      <dgm:t>
        <a:bodyPr/>
        <a:lstStyle/>
        <a:p>
          <a:endParaRPr lang="en-US"/>
        </a:p>
      </dgm:t>
    </dgm:pt>
    <dgm:pt modelId="{FA89BD45-6BA5-3B45-B7A3-70B5269A2428}" type="pres">
      <dgm:prSet presAssocID="{34EAAF35-5829-7145-8337-50D363DFDA3B}" presName="linear" presStyleCnt="0">
        <dgm:presLayoutVars>
          <dgm:dir/>
          <dgm:animLvl val="lvl"/>
          <dgm:resizeHandles val="exact"/>
        </dgm:presLayoutVars>
      </dgm:prSet>
      <dgm:spPr/>
    </dgm:pt>
    <dgm:pt modelId="{907BF538-D9CF-AF40-87FA-9B4300951949}" type="pres">
      <dgm:prSet presAssocID="{2A2381BA-5FD7-3649-8500-D841ADE8A5A0}" presName="parentLin" presStyleCnt="0"/>
      <dgm:spPr/>
    </dgm:pt>
    <dgm:pt modelId="{E273AE95-7F33-E546-8DBD-3949E459063B}" type="pres">
      <dgm:prSet presAssocID="{2A2381BA-5FD7-3649-8500-D841ADE8A5A0}" presName="parentLeftMargin" presStyleLbl="node1" presStyleIdx="0" presStyleCnt="3"/>
      <dgm:spPr/>
    </dgm:pt>
    <dgm:pt modelId="{7708937B-77B3-F945-A743-E09DF7294635}" type="pres">
      <dgm:prSet presAssocID="{2A2381BA-5FD7-3649-8500-D841ADE8A5A0}" presName="parentText" presStyleLbl="node1" presStyleIdx="0" presStyleCnt="3">
        <dgm:presLayoutVars>
          <dgm:chMax val="0"/>
          <dgm:bulletEnabled val="1"/>
        </dgm:presLayoutVars>
      </dgm:prSet>
      <dgm:spPr/>
    </dgm:pt>
    <dgm:pt modelId="{7BB1C39A-CC98-4A4A-AFBE-8563A6A82A1C}" type="pres">
      <dgm:prSet presAssocID="{2A2381BA-5FD7-3649-8500-D841ADE8A5A0}" presName="negativeSpace" presStyleCnt="0"/>
      <dgm:spPr/>
    </dgm:pt>
    <dgm:pt modelId="{C558AC25-CF3A-DD47-B53F-ED7F62B16531}" type="pres">
      <dgm:prSet presAssocID="{2A2381BA-5FD7-3649-8500-D841ADE8A5A0}" presName="childText" presStyleLbl="conFgAcc1" presStyleIdx="0" presStyleCnt="3">
        <dgm:presLayoutVars>
          <dgm:bulletEnabled val="1"/>
        </dgm:presLayoutVars>
      </dgm:prSet>
      <dgm:spPr>
        <a:ln>
          <a:solidFill>
            <a:schemeClr val="accent5"/>
          </a:solidFill>
        </a:ln>
      </dgm:spPr>
    </dgm:pt>
    <dgm:pt modelId="{BADB1127-5500-EF45-8639-5DA24FCABD17}" type="pres">
      <dgm:prSet presAssocID="{70907A08-22A1-A84D-87B5-AD9930C55EBC}" presName="spaceBetweenRectangles" presStyleCnt="0"/>
      <dgm:spPr/>
    </dgm:pt>
    <dgm:pt modelId="{CB04C1E6-AA5B-454F-987F-408ECAB6CB73}" type="pres">
      <dgm:prSet presAssocID="{63B6BA32-0F1B-6247-B731-EA7670F0F038}" presName="parentLin" presStyleCnt="0"/>
      <dgm:spPr/>
    </dgm:pt>
    <dgm:pt modelId="{F68E891B-8BB6-624B-92C4-34C0C573621A}" type="pres">
      <dgm:prSet presAssocID="{63B6BA32-0F1B-6247-B731-EA7670F0F038}" presName="parentLeftMargin" presStyleLbl="node1" presStyleIdx="0" presStyleCnt="3"/>
      <dgm:spPr/>
    </dgm:pt>
    <dgm:pt modelId="{9D39D2F1-F5CA-AA40-9135-EF9379F418C7}" type="pres">
      <dgm:prSet presAssocID="{63B6BA32-0F1B-6247-B731-EA7670F0F038}" presName="parentText" presStyleLbl="node1" presStyleIdx="1" presStyleCnt="3">
        <dgm:presLayoutVars>
          <dgm:chMax val="0"/>
          <dgm:bulletEnabled val="1"/>
        </dgm:presLayoutVars>
      </dgm:prSet>
      <dgm:spPr/>
    </dgm:pt>
    <dgm:pt modelId="{BCD6C570-8A1E-4146-92A5-E07837274AC0}" type="pres">
      <dgm:prSet presAssocID="{63B6BA32-0F1B-6247-B731-EA7670F0F038}" presName="negativeSpace" presStyleCnt="0"/>
      <dgm:spPr/>
    </dgm:pt>
    <dgm:pt modelId="{57A97EB4-B27C-C14D-9754-FC7E825C4DDE}" type="pres">
      <dgm:prSet presAssocID="{63B6BA32-0F1B-6247-B731-EA7670F0F038}" presName="childText" presStyleLbl="conFgAcc1" presStyleIdx="1" presStyleCnt="3">
        <dgm:presLayoutVars>
          <dgm:bulletEnabled val="1"/>
        </dgm:presLayoutVars>
      </dgm:prSet>
      <dgm:spPr/>
    </dgm:pt>
    <dgm:pt modelId="{4BF2939F-F7C6-534D-9625-BBB5E89BA79A}" type="pres">
      <dgm:prSet presAssocID="{4AC9EACF-D5A8-B046-AD7F-A8A1CC32107E}" presName="spaceBetweenRectangles" presStyleCnt="0"/>
      <dgm:spPr/>
    </dgm:pt>
    <dgm:pt modelId="{88E8B80E-6826-224D-8435-0A6C791944F0}" type="pres">
      <dgm:prSet presAssocID="{8D02B507-91B6-7C48-AC67-D1F43C6158DA}" presName="parentLin" presStyleCnt="0"/>
      <dgm:spPr/>
    </dgm:pt>
    <dgm:pt modelId="{0FE23E65-FD9B-1340-8032-AAFC76725865}" type="pres">
      <dgm:prSet presAssocID="{8D02B507-91B6-7C48-AC67-D1F43C6158DA}" presName="parentLeftMargin" presStyleLbl="node1" presStyleIdx="1" presStyleCnt="3"/>
      <dgm:spPr/>
    </dgm:pt>
    <dgm:pt modelId="{4D2C1906-87CC-FD42-AB0E-17801F114C37}" type="pres">
      <dgm:prSet presAssocID="{8D02B507-91B6-7C48-AC67-D1F43C6158DA}" presName="parentText" presStyleLbl="node1" presStyleIdx="2" presStyleCnt="3">
        <dgm:presLayoutVars>
          <dgm:chMax val="0"/>
          <dgm:bulletEnabled val="1"/>
        </dgm:presLayoutVars>
      </dgm:prSet>
      <dgm:spPr/>
    </dgm:pt>
    <dgm:pt modelId="{2BDFE124-6F23-944F-9CD5-7B84BDA9E6A0}" type="pres">
      <dgm:prSet presAssocID="{8D02B507-91B6-7C48-AC67-D1F43C6158DA}" presName="negativeSpace" presStyleCnt="0"/>
      <dgm:spPr/>
    </dgm:pt>
    <dgm:pt modelId="{4A029F49-DDB9-0C41-A05F-D08D4EBA1EC3}" type="pres">
      <dgm:prSet presAssocID="{8D02B507-91B6-7C48-AC67-D1F43C6158DA}" presName="childText" presStyleLbl="conFgAcc1" presStyleIdx="2" presStyleCnt="3">
        <dgm:presLayoutVars>
          <dgm:bulletEnabled val="1"/>
        </dgm:presLayoutVars>
      </dgm:prSet>
      <dgm:spPr>
        <a:ln>
          <a:solidFill>
            <a:schemeClr val="accent5"/>
          </a:solidFill>
        </a:ln>
      </dgm:spPr>
    </dgm:pt>
  </dgm:ptLst>
  <dgm:cxnLst>
    <dgm:cxn modelId="{EE622201-EE0E-7F4D-9458-BB8CA20AA0CA}" type="presOf" srcId="{2A2381BA-5FD7-3649-8500-D841ADE8A5A0}" destId="{7708937B-77B3-F945-A743-E09DF7294635}" srcOrd="1" destOrd="0" presId="urn:microsoft.com/office/officeart/2005/8/layout/list1"/>
    <dgm:cxn modelId="{E97B4F02-68CB-7645-8296-89B48DBA3DE5}" type="presOf" srcId="{895A11F2-6911-0449-9BAA-ED897A348B0D}" destId="{57A97EB4-B27C-C14D-9754-FC7E825C4DDE}" srcOrd="0" destOrd="1" presId="urn:microsoft.com/office/officeart/2005/8/layout/list1"/>
    <dgm:cxn modelId="{D8421806-072B-964B-9925-25140F301470}" type="presOf" srcId="{2A2381BA-5FD7-3649-8500-D841ADE8A5A0}" destId="{E273AE95-7F33-E546-8DBD-3949E459063B}" srcOrd="0" destOrd="0" presId="urn:microsoft.com/office/officeart/2005/8/layout/list1"/>
    <dgm:cxn modelId="{3FC8E01B-3B41-D241-9E21-074A1B7B79B1}" srcId="{63B6BA32-0F1B-6247-B731-EA7670F0F038}" destId="{1D4C444D-36FD-BD48-865C-F0BDBADE801E}" srcOrd="2" destOrd="0" parTransId="{49D645C4-4242-E945-BB07-E2EC457566F1}" sibTransId="{CD3428C2-7C80-804E-B7CD-F0070A8965E4}"/>
    <dgm:cxn modelId="{B1428024-DA4E-7D4E-9771-E0D47F734210}" type="presOf" srcId="{8D02B507-91B6-7C48-AC67-D1F43C6158DA}" destId="{4D2C1906-87CC-FD42-AB0E-17801F114C37}" srcOrd="1" destOrd="0" presId="urn:microsoft.com/office/officeart/2005/8/layout/list1"/>
    <dgm:cxn modelId="{46E60429-F02A-C84F-8858-160FA3CBCAD4}" srcId="{63B6BA32-0F1B-6247-B731-EA7670F0F038}" destId="{895A11F2-6911-0449-9BAA-ED897A348B0D}" srcOrd="1" destOrd="0" parTransId="{2842A402-6647-DE4B-9ECE-98E687414347}" sibTransId="{E73C79C4-EBA4-BB47-B8DD-25A7B27D090B}"/>
    <dgm:cxn modelId="{2E61282D-1188-C84A-B643-F3DB5FAF8017}" srcId="{34EAAF35-5829-7145-8337-50D363DFDA3B}" destId="{2A2381BA-5FD7-3649-8500-D841ADE8A5A0}" srcOrd="0" destOrd="0" parTransId="{5ED36F23-9B8D-BF42-BCAE-DB6B3B4849E0}" sibTransId="{70907A08-22A1-A84D-87B5-AD9930C55EBC}"/>
    <dgm:cxn modelId="{F93FD963-ABE1-8D48-AE0D-C72C6123F6F5}" type="presOf" srcId="{1D4C444D-36FD-BD48-865C-F0BDBADE801E}" destId="{57A97EB4-B27C-C14D-9754-FC7E825C4DDE}" srcOrd="0" destOrd="2" presId="urn:microsoft.com/office/officeart/2005/8/layout/list1"/>
    <dgm:cxn modelId="{25F65544-3B39-C340-A478-DEA90C3E78CD}" type="presOf" srcId="{63B6BA32-0F1B-6247-B731-EA7670F0F038}" destId="{F68E891B-8BB6-624B-92C4-34C0C573621A}" srcOrd="0" destOrd="0" presId="urn:microsoft.com/office/officeart/2005/8/layout/list1"/>
    <dgm:cxn modelId="{67682072-EAC8-0341-97C8-AB62140BAB2A}" srcId="{63B6BA32-0F1B-6247-B731-EA7670F0F038}" destId="{6AE9742A-AFD9-7A47-B42A-50BEAA788A7A}" srcOrd="0" destOrd="0" parTransId="{B300638C-40C7-5E46-A65F-9F68D1175D0F}" sibTransId="{1DED716C-361F-1742-8ADC-378CA1561E9E}"/>
    <dgm:cxn modelId="{D784027F-C681-124A-8941-C537F8CDA960}" type="presOf" srcId="{8D02B507-91B6-7C48-AC67-D1F43C6158DA}" destId="{0FE23E65-FD9B-1340-8032-AAFC76725865}" srcOrd="0" destOrd="0" presId="urn:microsoft.com/office/officeart/2005/8/layout/list1"/>
    <dgm:cxn modelId="{96E3C59D-7B78-B24A-8281-19EF0AD382F5}" type="presOf" srcId="{6AE9742A-AFD9-7A47-B42A-50BEAA788A7A}" destId="{57A97EB4-B27C-C14D-9754-FC7E825C4DDE}" srcOrd="0" destOrd="0" presId="urn:microsoft.com/office/officeart/2005/8/layout/list1"/>
    <dgm:cxn modelId="{2386F0B4-A0A8-BD48-B7CE-4E8DDF031DDF}" srcId="{34EAAF35-5829-7145-8337-50D363DFDA3B}" destId="{63B6BA32-0F1B-6247-B731-EA7670F0F038}" srcOrd="1" destOrd="0" parTransId="{A42B1574-907F-FE44-8590-1F77DADFDB2C}" sibTransId="{4AC9EACF-D5A8-B046-AD7F-A8A1CC32107E}"/>
    <dgm:cxn modelId="{597F4BBC-95FC-F945-85D5-94A6B830A8EB}" type="presOf" srcId="{63B6BA32-0F1B-6247-B731-EA7670F0F038}" destId="{9D39D2F1-F5CA-AA40-9135-EF9379F418C7}" srcOrd="1" destOrd="0" presId="urn:microsoft.com/office/officeart/2005/8/layout/list1"/>
    <dgm:cxn modelId="{8833DBBF-202E-AF45-9246-05F179DADA13}" srcId="{34EAAF35-5829-7145-8337-50D363DFDA3B}" destId="{8D02B507-91B6-7C48-AC67-D1F43C6158DA}" srcOrd="2" destOrd="0" parTransId="{9B5B3E75-662B-EC45-96F1-606137215285}" sibTransId="{A219FAE7-94EB-1148-B1AB-488473480E59}"/>
    <dgm:cxn modelId="{0FC1E1D3-FE57-924B-BA02-4A12A55F45F1}" type="presOf" srcId="{34EAAF35-5829-7145-8337-50D363DFDA3B}" destId="{FA89BD45-6BA5-3B45-B7A3-70B5269A2428}" srcOrd="0" destOrd="0" presId="urn:microsoft.com/office/officeart/2005/8/layout/list1"/>
    <dgm:cxn modelId="{158BD9B2-CCB1-E749-B299-010383F111B6}" type="presParOf" srcId="{FA89BD45-6BA5-3B45-B7A3-70B5269A2428}" destId="{907BF538-D9CF-AF40-87FA-9B4300951949}" srcOrd="0" destOrd="0" presId="urn:microsoft.com/office/officeart/2005/8/layout/list1"/>
    <dgm:cxn modelId="{2DCB2B80-2ECC-E24C-8DFA-EAA9249B4E79}" type="presParOf" srcId="{907BF538-D9CF-AF40-87FA-9B4300951949}" destId="{E273AE95-7F33-E546-8DBD-3949E459063B}" srcOrd="0" destOrd="0" presId="urn:microsoft.com/office/officeart/2005/8/layout/list1"/>
    <dgm:cxn modelId="{2D1512A1-73BE-5B44-8373-1E58A9B10315}" type="presParOf" srcId="{907BF538-D9CF-AF40-87FA-9B4300951949}" destId="{7708937B-77B3-F945-A743-E09DF7294635}" srcOrd="1" destOrd="0" presId="urn:microsoft.com/office/officeart/2005/8/layout/list1"/>
    <dgm:cxn modelId="{54F7965F-07B5-774B-9BE2-F7BC0AB61322}" type="presParOf" srcId="{FA89BD45-6BA5-3B45-B7A3-70B5269A2428}" destId="{7BB1C39A-CC98-4A4A-AFBE-8563A6A82A1C}" srcOrd="1" destOrd="0" presId="urn:microsoft.com/office/officeart/2005/8/layout/list1"/>
    <dgm:cxn modelId="{68FD19E3-4859-C047-B8A3-FCB3C99A367F}" type="presParOf" srcId="{FA89BD45-6BA5-3B45-B7A3-70B5269A2428}" destId="{C558AC25-CF3A-DD47-B53F-ED7F62B16531}" srcOrd="2" destOrd="0" presId="urn:microsoft.com/office/officeart/2005/8/layout/list1"/>
    <dgm:cxn modelId="{7CF9CA33-307B-E547-AA13-17697AFE9B3E}" type="presParOf" srcId="{FA89BD45-6BA5-3B45-B7A3-70B5269A2428}" destId="{BADB1127-5500-EF45-8639-5DA24FCABD17}" srcOrd="3" destOrd="0" presId="urn:microsoft.com/office/officeart/2005/8/layout/list1"/>
    <dgm:cxn modelId="{47939DB6-AA02-0D43-87DE-CF73261A0FE2}" type="presParOf" srcId="{FA89BD45-6BA5-3B45-B7A3-70B5269A2428}" destId="{CB04C1E6-AA5B-454F-987F-408ECAB6CB73}" srcOrd="4" destOrd="0" presId="urn:microsoft.com/office/officeart/2005/8/layout/list1"/>
    <dgm:cxn modelId="{0E505DD7-91D7-4943-9594-C423572F4240}" type="presParOf" srcId="{CB04C1E6-AA5B-454F-987F-408ECAB6CB73}" destId="{F68E891B-8BB6-624B-92C4-34C0C573621A}" srcOrd="0" destOrd="0" presId="urn:microsoft.com/office/officeart/2005/8/layout/list1"/>
    <dgm:cxn modelId="{90790735-E86C-0B45-A9F1-051535AE19CA}" type="presParOf" srcId="{CB04C1E6-AA5B-454F-987F-408ECAB6CB73}" destId="{9D39D2F1-F5CA-AA40-9135-EF9379F418C7}" srcOrd="1" destOrd="0" presId="urn:microsoft.com/office/officeart/2005/8/layout/list1"/>
    <dgm:cxn modelId="{7DAD595D-A83F-4B4B-B988-EBEC99077DC3}" type="presParOf" srcId="{FA89BD45-6BA5-3B45-B7A3-70B5269A2428}" destId="{BCD6C570-8A1E-4146-92A5-E07837274AC0}" srcOrd="5" destOrd="0" presId="urn:microsoft.com/office/officeart/2005/8/layout/list1"/>
    <dgm:cxn modelId="{B13B1502-D46B-8849-B968-6931729E191B}" type="presParOf" srcId="{FA89BD45-6BA5-3B45-B7A3-70B5269A2428}" destId="{57A97EB4-B27C-C14D-9754-FC7E825C4DDE}" srcOrd="6" destOrd="0" presId="urn:microsoft.com/office/officeart/2005/8/layout/list1"/>
    <dgm:cxn modelId="{8A9DDDB2-BAFB-8143-85A6-E834B2AF945B}" type="presParOf" srcId="{FA89BD45-6BA5-3B45-B7A3-70B5269A2428}" destId="{4BF2939F-F7C6-534D-9625-BBB5E89BA79A}" srcOrd="7" destOrd="0" presId="urn:microsoft.com/office/officeart/2005/8/layout/list1"/>
    <dgm:cxn modelId="{EAC7DB4F-9944-DD4B-AA37-43AE6473D3D5}" type="presParOf" srcId="{FA89BD45-6BA5-3B45-B7A3-70B5269A2428}" destId="{88E8B80E-6826-224D-8435-0A6C791944F0}" srcOrd="8" destOrd="0" presId="urn:microsoft.com/office/officeart/2005/8/layout/list1"/>
    <dgm:cxn modelId="{98B02A3C-B700-8C4A-AA2A-8A335E6F7DED}" type="presParOf" srcId="{88E8B80E-6826-224D-8435-0A6C791944F0}" destId="{0FE23E65-FD9B-1340-8032-AAFC76725865}" srcOrd="0" destOrd="0" presId="urn:microsoft.com/office/officeart/2005/8/layout/list1"/>
    <dgm:cxn modelId="{C1CBBBD0-187E-624C-87D3-C89ADF34CED5}" type="presParOf" srcId="{88E8B80E-6826-224D-8435-0A6C791944F0}" destId="{4D2C1906-87CC-FD42-AB0E-17801F114C37}" srcOrd="1" destOrd="0" presId="urn:microsoft.com/office/officeart/2005/8/layout/list1"/>
    <dgm:cxn modelId="{50DB994B-3A40-CA4E-8930-ACDB5B7B3C83}" type="presParOf" srcId="{FA89BD45-6BA5-3B45-B7A3-70B5269A2428}" destId="{2BDFE124-6F23-944F-9CD5-7B84BDA9E6A0}" srcOrd="9" destOrd="0" presId="urn:microsoft.com/office/officeart/2005/8/layout/list1"/>
    <dgm:cxn modelId="{D5870B05-D454-7B4C-BE04-2CA0495EE852}" type="presParOf" srcId="{FA89BD45-6BA5-3B45-B7A3-70B5269A2428}" destId="{4A029F49-DDB9-0C41-A05F-D08D4EBA1EC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EAAF35-5829-7145-8337-50D363DFDA3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2A2381BA-5FD7-3649-8500-D841ADE8A5A0}">
      <dgm:prSet phldrT="[Text]" custT="1"/>
      <dgm:spPr>
        <a:solidFill>
          <a:schemeClr val="accent5"/>
        </a:solidFill>
      </dgm:spPr>
      <dgm:t>
        <a:bodyPr/>
        <a:lstStyle/>
        <a:p>
          <a:r>
            <a:rPr lang="en-US" sz="2200"/>
            <a:t>Assessment</a:t>
          </a:r>
        </a:p>
      </dgm:t>
    </dgm:pt>
    <dgm:pt modelId="{5ED36F23-9B8D-BF42-BCAE-DB6B3B4849E0}" type="parTrans" cxnId="{2E61282D-1188-C84A-B643-F3DB5FAF8017}">
      <dgm:prSet/>
      <dgm:spPr/>
      <dgm:t>
        <a:bodyPr/>
        <a:lstStyle/>
        <a:p>
          <a:endParaRPr lang="en-US"/>
        </a:p>
      </dgm:t>
    </dgm:pt>
    <dgm:pt modelId="{70907A08-22A1-A84D-87B5-AD9930C55EBC}" type="sibTrans" cxnId="{2E61282D-1188-C84A-B643-F3DB5FAF8017}">
      <dgm:prSet/>
      <dgm:spPr/>
      <dgm:t>
        <a:bodyPr/>
        <a:lstStyle/>
        <a:p>
          <a:endParaRPr lang="en-US"/>
        </a:p>
      </dgm:t>
    </dgm:pt>
    <dgm:pt modelId="{63B6BA32-0F1B-6247-B731-EA7670F0F038}">
      <dgm:prSet phldrT="[Text]" custT="1"/>
      <dgm:spPr>
        <a:solidFill>
          <a:schemeClr val="accent5"/>
        </a:solidFill>
      </dgm:spPr>
      <dgm:t>
        <a:bodyPr/>
        <a:lstStyle/>
        <a:p>
          <a:r>
            <a:rPr lang="en-US" sz="2200"/>
            <a:t>Communication</a:t>
          </a:r>
        </a:p>
      </dgm:t>
    </dgm:pt>
    <dgm:pt modelId="{A42B1574-907F-FE44-8590-1F77DADFDB2C}" type="parTrans" cxnId="{2386F0B4-A0A8-BD48-B7CE-4E8DDF031DDF}">
      <dgm:prSet/>
      <dgm:spPr/>
      <dgm:t>
        <a:bodyPr/>
        <a:lstStyle/>
        <a:p>
          <a:endParaRPr lang="en-US"/>
        </a:p>
      </dgm:t>
    </dgm:pt>
    <dgm:pt modelId="{4AC9EACF-D5A8-B046-AD7F-A8A1CC32107E}" type="sibTrans" cxnId="{2386F0B4-A0A8-BD48-B7CE-4E8DDF031DDF}">
      <dgm:prSet/>
      <dgm:spPr/>
      <dgm:t>
        <a:bodyPr/>
        <a:lstStyle/>
        <a:p>
          <a:endParaRPr lang="en-US"/>
        </a:p>
      </dgm:t>
    </dgm:pt>
    <dgm:pt modelId="{8D02B507-91B6-7C48-AC67-D1F43C6158DA}">
      <dgm:prSet phldrT="[Text]" custT="1"/>
      <dgm:spPr>
        <a:solidFill>
          <a:schemeClr val="accent5"/>
        </a:solidFill>
      </dgm:spPr>
      <dgm:t>
        <a:bodyPr/>
        <a:lstStyle/>
        <a:p>
          <a:r>
            <a:rPr lang="en-US" sz="2200"/>
            <a:t>Intervention</a:t>
          </a:r>
        </a:p>
      </dgm:t>
    </dgm:pt>
    <dgm:pt modelId="{9B5B3E75-662B-EC45-96F1-606137215285}" type="parTrans" cxnId="{8833DBBF-202E-AF45-9246-05F179DADA13}">
      <dgm:prSet/>
      <dgm:spPr/>
      <dgm:t>
        <a:bodyPr/>
        <a:lstStyle/>
        <a:p>
          <a:endParaRPr lang="en-US"/>
        </a:p>
      </dgm:t>
    </dgm:pt>
    <dgm:pt modelId="{A219FAE7-94EB-1148-B1AB-488473480E59}" type="sibTrans" cxnId="{8833DBBF-202E-AF45-9246-05F179DADA13}">
      <dgm:prSet/>
      <dgm:spPr/>
      <dgm:t>
        <a:bodyPr/>
        <a:lstStyle/>
        <a:p>
          <a:endParaRPr lang="en-US"/>
        </a:p>
      </dgm:t>
    </dgm:pt>
    <dgm:pt modelId="{B322C2E8-24C1-5940-B33E-AE63AEC0F6B2}">
      <dgm:prSet custT="1"/>
      <dgm:spPr>
        <a:ln>
          <a:solidFill>
            <a:schemeClr val="accent5"/>
          </a:solidFill>
        </a:ln>
      </dgm:spPr>
      <dgm:t>
        <a:bodyPr/>
        <a:lstStyle/>
        <a:p>
          <a:r>
            <a:rPr lang="en-US" sz="2200" kern="1200"/>
            <a:t>Presents a format for goal setting, systematic feedback, and </a:t>
          </a:r>
          <a:r>
            <a:rPr lang="en-US" sz="2200" kern="1200">
              <a:solidFill>
                <a:prstClr val="black">
                  <a:hueOff val="0"/>
                  <a:satOff val="0"/>
                  <a:lumOff val="0"/>
                  <a:alphaOff val="0"/>
                </a:prstClr>
              </a:solidFill>
              <a:latin typeface="Calibri" panose="020F0502020204030204"/>
              <a:ea typeface="+mn-ea"/>
              <a:cs typeface="+mn-cs"/>
            </a:rPr>
            <a:t>establishing reinforcement </a:t>
          </a:r>
          <a:r>
            <a:rPr lang="en-US" sz="2200" kern="1200"/>
            <a:t>to promote positive behavior and reduce undesirable behavior</a:t>
          </a:r>
        </a:p>
      </dgm:t>
    </dgm:pt>
    <dgm:pt modelId="{B0D63437-EFA3-7048-BD66-363A49704FC1}" type="parTrans" cxnId="{03690A5A-E412-BC4A-A8A1-7A5E33BB0995}">
      <dgm:prSet/>
      <dgm:spPr/>
      <dgm:t>
        <a:bodyPr/>
        <a:lstStyle/>
        <a:p>
          <a:endParaRPr lang="en-US"/>
        </a:p>
      </dgm:t>
    </dgm:pt>
    <dgm:pt modelId="{3DB72E5F-1CDA-5947-AD3E-DE65D2CCE064}" type="sibTrans" cxnId="{03690A5A-E412-BC4A-A8A1-7A5E33BB0995}">
      <dgm:prSet/>
      <dgm:spPr/>
      <dgm:t>
        <a:bodyPr/>
        <a:lstStyle/>
        <a:p>
          <a:endParaRPr lang="en-US"/>
        </a:p>
      </dgm:t>
    </dgm:pt>
    <dgm:pt modelId="{61B27F8B-5563-B84D-A90F-0724EA4A2FE8}">
      <dgm:prSet custT="1"/>
      <dgm:spPr>
        <a:ln>
          <a:solidFill>
            <a:schemeClr val="accent5"/>
          </a:solidFill>
        </a:ln>
      </dgm:spPr>
      <dgm:t>
        <a:bodyPr/>
        <a:lstStyle/>
        <a:p>
          <a:r>
            <a:rPr lang="en-US" sz="2200" kern="1200"/>
            <a:t>Provides opportunity to teach students to monitor and evaluate their own behavior</a:t>
          </a:r>
        </a:p>
      </dgm:t>
    </dgm:pt>
    <dgm:pt modelId="{0205BB9E-76C8-1043-A075-DA88EEC927FA}" type="parTrans" cxnId="{877B3B11-3238-DA4D-BB17-94B80644D12F}">
      <dgm:prSet/>
      <dgm:spPr/>
      <dgm:t>
        <a:bodyPr/>
        <a:lstStyle/>
        <a:p>
          <a:endParaRPr lang="en-US"/>
        </a:p>
      </dgm:t>
    </dgm:pt>
    <dgm:pt modelId="{8FF897EE-3BF5-B443-9BDE-2E713D6B753D}" type="sibTrans" cxnId="{877B3B11-3238-DA4D-BB17-94B80644D12F}">
      <dgm:prSet/>
      <dgm:spPr/>
      <dgm:t>
        <a:bodyPr/>
        <a:lstStyle/>
        <a:p>
          <a:endParaRPr lang="en-US"/>
        </a:p>
      </dgm:t>
    </dgm:pt>
    <dgm:pt modelId="{FA89BD45-6BA5-3B45-B7A3-70B5269A2428}" type="pres">
      <dgm:prSet presAssocID="{34EAAF35-5829-7145-8337-50D363DFDA3B}" presName="linear" presStyleCnt="0">
        <dgm:presLayoutVars>
          <dgm:dir/>
          <dgm:animLvl val="lvl"/>
          <dgm:resizeHandles val="exact"/>
        </dgm:presLayoutVars>
      </dgm:prSet>
      <dgm:spPr/>
    </dgm:pt>
    <dgm:pt modelId="{907BF538-D9CF-AF40-87FA-9B4300951949}" type="pres">
      <dgm:prSet presAssocID="{2A2381BA-5FD7-3649-8500-D841ADE8A5A0}" presName="parentLin" presStyleCnt="0"/>
      <dgm:spPr/>
    </dgm:pt>
    <dgm:pt modelId="{E273AE95-7F33-E546-8DBD-3949E459063B}" type="pres">
      <dgm:prSet presAssocID="{2A2381BA-5FD7-3649-8500-D841ADE8A5A0}" presName="parentLeftMargin" presStyleLbl="node1" presStyleIdx="0" presStyleCnt="3"/>
      <dgm:spPr/>
    </dgm:pt>
    <dgm:pt modelId="{7708937B-77B3-F945-A743-E09DF7294635}" type="pres">
      <dgm:prSet presAssocID="{2A2381BA-5FD7-3649-8500-D841ADE8A5A0}" presName="parentText" presStyleLbl="node1" presStyleIdx="0" presStyleCnt="3">
        <dgm:presLayoutVars>
          <dgm:chMax val="0"/>
          <dgm:bulletEnabled val="1"/>
        </dgm:presLayoutVars>
      </dgm:prSet>
      <dgm:spPr/>
    </dgm:pt>
    <dgm:pt modelId="{7BB1C39A-CC98-4A4A-AFBE-8563A6A82A1C}" type="pres">
      <dgm:prSet presAssocID="{2A2381BA-5FD7-3649-8500-D841ADE8A5A0}" presName="negativeSpace" presStyleCnt="0"/>
      <dgm:spPr/>
    </dgm:pt>
    <dgm:pt modelId="{C558AC25-CF3A-DD47-B53F-ED7F62B16531}" type="pres">
      <dgm:prSet presAssocID="{2A2381BA-5FD7-3649-8500-D841ADE8A5A0}" presName="childText" presStyleLbl="conFgAcc1" presStyleIdx="0" presStyleCnt="3">
        <dgm:presLayoutVars>
          <dgm:bulletEnabled val="1"/>
        </dgm:presLayoutVars>
      </dgm:prSet>
      <dgm:spPr>
        <a:ln>
          <a:solidFill>
            <a:schemeClr val="accent5"/>
          </a:solidFill>
        </a:ln>
      </dgm:spPr>
    </dgm:pt>
    <dgm:pt modelId="{BADB1127-5500-EF45-8639-5DA24FCABD17}" type="pres">
      <dgm:prSet presAssocID="{70907A08-22A1-A84D-87B5-AD9930C55EBC}" presName="spaceBetweenRectangles" presStyleCnt="0"/>
      <dgm:spPr/>
    </dgm:pt>
    <dgm:pt modelId="{CB04C1E6-AA5B-454F-987F-408ECAB6CB73}" type="pres">
      <dgm:prSet presAssocID="{63B6BA32-0F1B-6247-B731-EA7670F0F038}" presName="parentLin" presStyleCnt="0"/>
      <dgm:spPr/>
    </dgm:pt>
    <dgm:pt modelId="{F68E891B-8BB6-624B-92C4-34C0C573621A}" type="pres">
      <dgm:prSet presAssocID="{63B6BA32-0F1B-6247-B731-EA7670F0F038}" presName="parentLeftMargin" presStyleLbl="node1" presStyleIdx="0" presStyleCnt="3"/>
      <dgm:spPr/>
    </dgm:pt>
    <dgm:pt modelId="{9D39D2F1-F5CA-AA40-9135-EF9379F418C7}" type="pres">
      <dgm:prSet presAssocID="{63B6BA32-0F1B-6247-B731-EA7670F0F038}" presName="parentText" presStyleLbl="node1" presStyleIdx="1" presStyleCnt="3">
        <dgm:presLayoutVars>
          <dgm:chMax val="0"/>
          <dgm:bulletEnabled val="1"/>
        </dgm:presLayoutVars>
      </dgm:prSet>
      <dgm:spPr/>
    </dgm:pt>
    <dgm:pt modelId="{BCD6C570-8A1E-4146-92A5-E07837274AC0}" type="pres">
      <dgm:prSet presAssocID="{63B6BA32-0F1B-6247-B731-EA7670F0F038}" presName="negativeSpace" presStyleCnt="0"/>
      <dgm:spPr/>
    </dgm:pt>
    <dgm:pt modelId="{57A97EB4-B27C-C14D-9754-FC7E825C4DDE}" type="pres">
      <dgm:prSet presAssocID="{63B6BA32-0F1B-6247-B731-EA7670F0F038}" presName="childText" presStyleLbl="conFgAcc1" presStyleIdx="1" presStyleCnt="3">
        <dgm:presLayoutVars>
          <dgm:bulletEnabled val="1"/>
        </dgm:presLayoutVars>
      </dgm:prSet>
      <dgm:spPr>
        <a:ln>
          <a:solidFill>
            <a:schemeClr val="accent5"/>
          </a:solidFill>
        </a:ln>
      </dgm:spPr>
    </dgm:pt>
    <dgm:pt modelId="{4BF2939F-F7C6-534D-9625-BBB5E89BA79A}" type="pres">
      <dgm:prSet presAssocID="{4AC9EACF-D5A8-B046-AD7F-A8A1CC32107E}" presName="spaceBetweenRectangles" presStyleCnt="0"/>
      <dgm:spPr/>
    </dgm:pt>
    <dgm:pt modelId="{88E8B80E-6826-224D-8435-0A6C791944F0}" type="pres">
      <dgm:prSet presAssocID="{8D02B507-91B6-7C48-AC67-D1F43C6158DA}" presName="parentLin" presStyleCnt="0"/>
      <dgm:spPr/>
    </dgm:pt>
    <dgm:pt modelId="{0FE23E65-FD9B-1340-8032-AAFC76725865}" type="pres">
      <dgm:prSet presAssocID="{8D02B507-91B6-7C48-AC67-D1F43C6158DA}" presName="parentLeftMargin" presStyleLbl="node1" presStyleIdx="1" presStyleCnt="3"/>
      <dgm:spPr/>
    </dgm:pt>
    <dgm:pt modelId="{4D2C1906-87CC-FD42-AB0E-17801F114C37}" type="pres">
      <dgm:prSet presAssocID="{8D02B507-91B6-7C48-AC67-D1F43C6158DA}" presName="parentText" presStyleLbl="node1" presStyleIdx="2" presStyleCnt="3">
        <dgm:presLayoutVars>
          <dgm:chMax val="0"/>
          <dgm:bulletEnabled val="1"/>
        </dgm:presLayoutVars>
      </dgm:prSet>
      <dgm:spPr/>
    </dgm:pt>
    <dgm:pt modelId="{2BDFE124-6F23-944F-9CD5-7B84BDA9E6A0}" type="pres">
      <dgm:prSet presAssocID="{8D02B507-91B6-7C48-AC67-D1F43C6158DA}" presName="negativeSpace" presStyleCnt="0"/>
      <dgm:spPr/>
    </dgm:pt>
    <dgm:pt modelId="{4A029F49-DDB9-0C41-A05F-D08D4EBA1EC3}" type="pres">
      <dgm:prSet presAssocID="{8D02B507-91B6-7C48-AC67-D1F43C6158DA}" presName="childText" presStyleLbl="conFgAcc1" presStyleIdx="2" presStyleCnt="3">
        <dgm:presLayoutVars>
          <dgm:bulletEnabled val="1"/>
        </dgm:presLayoutVars>
      </dgm:prSet>
      <dgm:spPr/>
    </dgm:pt>
  </dgm:ptLst>
  <dgm:cxnLst>
    <dgm:cxn modelId="{EE622201-EE0E-7F4D-9458-BB8CA20AA0CA}" type="presOf" srcId="{2A2381BA-5FD7-3649-8500-D841ADE8A5A0}" destId="{7708937B-77B3-F945-A743-E09DF7294635}" srcOrd="1" destOrd="0" presId="urn:microsoft.com/office/officeart/2005/8/layout/list1"/>
    <dgm:cxn modelId="{D8421806-072B-964B-9925-25140F301470}" type="presOf" srcId="{2A2381BA-5FD7-3649-8500-D841ADE8A5A0}" destId="{E273AE95-7F33-E546-8DBD-3949E459063B}" srcOrd="0" destOrd="0" presId="urn:microsoft.com/office/officeart/2005/8/layout/list1"/>
    <dgm:cxn modelId="{877B3B11-3238-DA4D-BB17-94B80644D12F}" srcId="{8D02B507-91B6-7C48-AC67-D1F43C6158DA}" destId="{61B27F8B-5563-B84D-A90F-0724EA4A2FE8}" srcOrd="1" destOrd="0" parTransId="{0205BB9E-76C8-1043-A075-DA88EEC927FA}" sibTransId="{8FF897EE-3BF5-B443-9BDE-2E713D6B753D}"/>
    <dgm:cxn modelId="{B1428024-DA4E-7D4E-9771-E0D47F734210}" type="presOf" srcId="{8D02B507-91B6-7C48-AC67-D1F43C6158DA}" destId="{4D2C1906-87CC-FD42-AB0E-17801F114C37}" srcOrd="1" destOrd="0" presId="urn:microsoft.com/office/officeart/2005/8/layout/list1"/>
    <dgm:cxn modelId="{2E61282D-1188-C84A-B643-F3DB5FAF8017}" srcId="{34EAAF35-5829-7145-8337-50D363DFDA3B}" destId="{2A2381BA-5FD7-3649-8500-D841ADE8A5A0}" srcOrd="0" destOrd="0" parTransId="{5ED36F23-9B8D-BF42-BCAE-DB6B3B4849E0}" sibTransId="{70907A08-22A1-A84D-87B5-AD9930C55EBC}"/>
    <dgm:cxn modelId="{25F65544-3B39-C340-A478-DEA90C3E78CD}" type="presOf" srcId="{63B6BA32-0F1B-6247-B731-EA7670F0F038}" destId="{F68E891B-8BB6-624B-92C4-34C0C573621A}" srcOrd="0" destOrd="0" presId="urn:microsoft.com/office/officeart/2005/8/layout/list1"/>
    <dgm:cxn modelId="{CCEC8559-9297-E746-88D6-86DE57B1ACE3}" type="presOf" srcId="{B322C2E8-24C1-5940-B33E-AE63AEC0F6B2}" destId="{4A029F49-DDB9-0C41-A05F-D08D4EBA1EC3}" srcOrd="0" destOrd="0" presId="urn:microsoft.com/office/officeart/2005/8/layout/list1"/>
    <dgm:cxn modelId="{03690A5A-E412-BC4A-A8A1-7A5E33BB0995}" srcId="{8D02B507-91B6-7C48-AC67-D1F43C6158DA}" destId="{B322C2E8-24C1-5940-B33E-AE63AEC0F6B2}" srcOrd="0" destOrd="0" parTransId="{B0D63437-EFA3-7048-BD66-363A49704FC1}" sibTransId="{3DB72E5F-1CDA-5947-AD3E-DE65D2CCE064}"/>
    <dgm:cxn modelId="{D784027F-C681-124A-8941-C537F8CDA960}" type="presOf" srcId="{8D02B507-91B6-7C48-AC67-D1F43C6158DA}" destId="{0FE23E65-FD9B-1340-8032-AAFC76725865}" srcOrd="0" destOrd="0" presId="urn:microsoft.com/office/officeart/2005/8/layout/list1"/>
    <dgm:cxn modelId="{2386F0B4-A0A8-BD48-B7CE-4E8DDF031DDF}" srcId="{34EAAF35-5829-7145-8337-50D363DFDA3B}" destId="{63B6BA32-0F1B-6247-B731-EA7670F0F038}" srcOrd="1" destOrd="0" parTransId="{A42B1574-907F-FE44-8590-1F77DADFDB2C}" sibTransId="{4AC9EACF-D5A8-B046-AD7F-A8A1CC32107E}"/>
    <dgm:cxn modelId="{597F4BBC-95FC-F945-85D5-94A6B830A8EB}" type="presOf" srcId="{63B6BA32-0F1B-6247-B731-EA7670F0F038}" destId="{9D39D2F1-F5CA-AA40-9135-EF9379F418C7}" srcOrd="1" destOrd="0" presId="urn:microsoft.com/office/officeart/2005/8/layout/list1"/>
    <dgm:cxn modelId="{8833DBBF-202E-AF45-9246-05F179DADA13}" srcId="{34EAAF35-5829-7145-8337-50D363DFDA3B}" destId="{8D02B507-91B6-7C48-AC67-D1F43C6158DA}" srcOrd="2" destOrd="0" parTransId="{9B5B3E75-662B-EC45-96F1-606137215285}" sibTransId="{A219FAE7-94EB-1148-B1AB-488473480E59}"/>
    <dgm:cxn modelId="{B133B9C6-1600-7248-9217-C49488295680}" type="presOf" srcId="{61B27F8B-5563-B84D-A90F-0724EA4A2FE8}" destId="{4A029F49-DDB9-0C41-A05F-D08D4EBA1EC3}" srcOrd="0" destOrd="1" presId="urn:microsoft.com/office/officeart/2005/8/layout/list1"/>
    <dgm:cxn modelId="{0FC1E1D3-FE57-924B-BA02-4A12A55F45F1}" type="presOf" srcId="{34EAAF35-5829-7145-8337-50D363DFDA3B}" destId="{FA89BD45-6BA5-3B45-B7A3-70B5269A2428}" srcOrd="0" destOrd="0" presId="urn:microsoft.com/office/officeart/2005/8/layout/list1"/>
    <dgm:cxn modelId="{158BD9B2-CCB1-E749-B299-010383F111B6}" type="presParOf" srcId="{FA89BD45-6BA5-3B45-B7A3-70B5269A2428}" destId="{907BF538-D9CF-AF40-87FA-9B4300951949}" srcOrd="0" destOrd="0" presId="urn:microsoft.com/office/officeart/2005/8/layout/list1"/>
    <dgm:cxn modelId="{2DCB2B80-2ECC-E24C-8DFA-EAA9249B4E79}" type="presParOf" srcId="{907BF538-D9CF-AF40-87FA-9B4300951949}" destId="{E273AE95-7F33-E546-8DBD-3949E459063B}" srcOrd="0" destOrd="0" presId="urn:microsoft.com/office/officeart/2005/8/layout/list1"/>
    <dgm:cxn modelId="{2D1512A1-73BE-5B44-8373-1E58A9B10315}" type="presParOf" srcId="{907BF538-D9CF-AF40-87FA-9B4300951949}" destId="{7708937B-77B3-F945-A743-E09DF7294635}" srcOrd="1" destOrd="0" presId="urn:microsoft.com/office/officeart/2005/8/layout/list1"/>
    <dgm:cxn modelId="{54F7965F-07B5-774B-9BE2-F7BC0AB61322}" type="presParOf" srcId="{FA89BD45-6BA5-3B45-B7A3-70B5269A2428}" destId="{7BB1C39A-CC98-4A4A-AFBE-8563A6A82A1C}" srcOrd="1" destOrd="0" presId="urn:microsoft.com/office/officeart/2005/8/layout/list1"/>
    <dgm:cxn modelId="{68FD19E3-4859-C047-B8A3-FCB3C99A367F}" type="presParOf" srcId="{FA89BD45-6BA5-3B45-B7A3-70B5269A2428}" destId="{C558AC25-CF3A-DD47-B53F-ED7F62B16531}" srcOrd="2" destOrd="0" presId="urn:microsoft.com/office/officeart/2005/8/layout/list1"/>
    <dgm:cxn modelId="{7CF9CA33-307B-E547-AA13-17697AFE9B3E}" type="presParOf" srcId="{FA89BD45-6BA5-3B45-B7A3-70B5269A2428}" destId="{BADB1127-5500-EF45-8639-5DA24FCABD17}" srcOrd="3" destOrd="0" presId="urn:microsoft.com/office/officeart/2005/8/layout/list1"/>
    <dgm:cxn modelId="{47939DB6-AA02-0D43-87DE-CF73261A0FE2}" type="presParOf" srcId="{FA89BD45-6BA5-3B45-B7A3-70B5269A2428}" destId="{CB04C1E6-AA5B-454F-987F-408ECAB6CB73}" srcOrd="4" destOrd="0" presId="urn:microsoft.com/office/officeart/2005/8/layout/list1"/>
    <dgm:cxn modelId="{0E505DD7-91D7-4943-9594-C423572F4240}" type="presParOf" srcId="{CB04C1E6-AA5B-454F-987F-408ECAB6CB73}" destId="{F68E891B-8BB6-624B-92C4-34C0C573621A}" srcOrd="0" destOrd="0" presId="urn:microsoft.com/office/officeart/2005/8/layout/list1"/>
    <dgm:cxn modelId="{90790735-E86C-0B45-A9F1-051535AE19CA}" type="presParOf" srcId="{CB04C1E6-AA5B-454F-987F-408ECAB6CB73}" destId="{9D39D2F1-F5CA-AA40-9135-EF9379F418C7}" srcOrd="1" destOrd="0" presId="urn:microsoft.com/office/officeart/2005/8/layout/list1"/>
    <dgm:cxn modelId="{7DAD595D-A83F-4B4B-B988-EBEC99077DC3}" type="presParOf" srcId="{FA89BD45-6BA5-3B45-B7A3-70B5269A2428}" destId="{BCD6C570-8A1E-4146-92A5-E07837274AC0}" srcOrd="5" destOrd="0" presId="urn:microsoft.com/office/officeart/2005/8/layout/list1"/>
    <dgm:cxn modelId="{B13B1502-D46B-8849-B968-6931729E191B}" type="presParOf" srcId="{FA89BD45-6BA5-3B45-B7A3-70B5269A2428}" destId="{57A97EB4-B27C-C14D-9754-FC7E825C4DDE}" srcOrd="6" destOrd="0" presId="urn:microsoft.com/office/officeart/2005/8/layout/list1"/>
    <dgm:cxn modelId="{8A9DDDB2-BAFB-8143-85A6-E834B2AF945B}" type="presParOf" srcId="{FA89BD45-6BA5-3B45-B7A3-70B5269A2428}" destId="{4BF2939F-F7C6-534D-9625-BBB5E89BA79A}" srcOrd="7" destOrd="0" presId="urn:microsoft.com/office/officeart/2005/8/layout/list1"/>
    <dgm:cxn modelId="{EAC7DB4F-9944-DD4B-AA37-43AE6473D3D5}" type="presParOf" srcId="{FA89BD45-6BA5-3B45-B7A3-70B5269A2428}" destId="{88E8B80E-6826-224D-8435-0A6C791944F0}" srcOrd="8" destOrd="0" presId="urn:microsoft.com/office/officeart/2005/8/layout/list1"/>
    <dgm:cxn modelId="{98B02A3C-B700-8C4A-AA2A-8A335E6F7DED}" type="presParOf" srcId="{88E8B80E-6826-224D-8435-0A6C791944F0}" destId="{0FE23E65-FD9B-1340-8032-AAFC76725865}" srcOrd="0" destOrd="0" presId="urn:microsoft.com/office/officeart/2005/8/layout/list1"/>
    <dgm:cxn modelId="{C1CBBBD0-187E-624C-87D3-C89ADF34CED5}" type="presParOf" srcId="{88E8B80E-6826-224D-8435-0A6C791944F0}" destId="{4D2C1906-87CC-FD42-AB0E-17801F114C37}" srcOrd="1" destOrd="0" presId="urn:microsoft.com/office/officeart/2005/8/layout/list1"/>
    <dgm:cxn modelId="{50DB994B-3A40-CA4E-8930-ACDB5B7B3C83}" type="presParOf" srcId="{FA89BD45-6BA5-3B45-B7A3-70B5269A2428}" destId="{2BDFE124-6F23-944F-9CD5-7B84BDA9E6A0}" srcOrd="9" destOrd="0" presId="urn:microsoft.com/office/officeart/2005/8/layout/list1"/>
    <dgm:cxn modelId="{D5870B05-D454-7B4C-BE04-2CA0495EE852}" type="presParOf" srcId="{FA89BD45-6BA5-3B45-B7A3-70B5269A2428}" destId="{4A029F49-DDB9-0C41-A05F-D08D4EBA1EC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204746-6672-4ECE-AEA4-03DD2252B9E5}"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D0CC9DE9-04AF-4604-8D00-C27239E393F4}">
      <dgm:prSet phldrT="[Text]" custT="1"/>
      <dgm:spPr>
        <a:solidFill>
          <a:schemeClr val="accent5"/>
        </a:solidFill>
      </dgm:spPr>
      <dgm:t>
        <a:bodyPr/>
        <a:lstStyle/>
        <a:p>
          <a:r>
            <a:rPr lang="en-US" sz="1800"/>
            <a:t>Treatment Integrity</a:t>
          </a:r>
        </a:p>
      </dgm:t>
    </dgm:pt>
    <dgm:pt modelId="{A4FBA140-BDEC-4E4E-BDDD-9C660097CDB3}" type="parTrans" cxnId="{6B5B4A68-D73D-458D-B9DF-AA666170CF6C}">
      <dgm:prSet/>
      <dgm:spPr/>
      <dgm:t>
        <a:bodyPr/>
        <a:lstStyle/>
        <a:p>
          <a:endParaRPr lang="en-US"/>
        </a:p>
      </dgm:t>
    </dgm:pt>
    <dgm:pt modelId="{C301461B-B425-4487-9243-6DEA7852ECEB}" type="sibTrans" cxnId="{6B5B4A68-D73D-458D-B9DF-AA666170CF6C}">
      <dgm:prSet/>
      <dgm:spPr/>
      <dgm:t>
        <a:bodyPr/>
        <a:lstStyle/>
        <a:p>
          <a:endParaRPr lang="en-US"/>
        </a:p>
      </dgm:t>
    </dgm:pt>
    <dgm:pt modelId="{987BFBFD-7B60-4600-A70B-857A8937B977}">
      <dgm:prSet phldrT="[Text]" custT="1"/>
      <dgm:spPr>
        <a:solidFill>
          <a:schemeClr val="bg1">
            <a:lumMod val="75000"/>
          </a:schemeClr>
        </a:solidFill>
      </dgm:spPr>
      <dgm:t>
        <a:bodyPr/>
        <a:lstStyle/>
        <a:p>
          <a:r>
            <a:rPr lang="en-US" sz="1800"/>
            <a:t>Is it happening?</a:t>
          </a:r>
        </a:p>
      </dgm:t>
    </dgm:pt>
    <dgm:pt modelId="{864863D4-A7A6-4C55-8CF0-0560276E5AAF}" type="parTrans" cxnId="{6A7D60B1-5AED-494C-89E3-595C78E77F2E}">
      <dgm:prSet/>
      <dgm:spPr/>
      <dgm:t>
        <a:bodyPr/>
        <a:lstStyle/>
        <a:p>
          <a:endParaRPr lang="en-US"/>
        </a:p>
      </dgm:t>
    </dgm:pt>
    <dgm:pt modelId="{71E5CB91-7CF7-4C93-BEC0-FEC242FB0C20}" type="sibTrans" cxnId="{6A7D60B1-5AED-494C-89E3-595C78E77F2E}">
      <dgm:prSet/>
      <dgm:spPr/>
      <dgm:t>
        <a:bodyPr/>
        <a:lstStyle/>
        <a:p>
          <a:endParaRPr lang="en-US"/>
        </a:p>
      </dgm:t>
    </dgm:pt>
    <dgm:pt modelId="{67F8AE74-8D6A-408D-9D27-6D8B1D2C0312}">
      <dgm:prSet phldrT="[Text]" custT="1"/>
      <dgm:spPr>
        <a:solidFill>
          <a:schemeClr val="accent5"/>
        </a:solidFill>
      </dgm:spPr>
      <dgm:t>
        <a:bodyPr/>
        <a:lstStyle/>
        <a:p>
          <a:r>
            <a:rPr lang="en-US" sz="2000"/>
            <a:t>Social Validity</a:t>
          </a:r>
        </a:p>
      </dgm:t>
    </dgm:pt>
    <dgm:pt modelId="{3B9366DE-6E7A-4AFA-9359-D0E8CEA4F965}" type="parTrans" cxnId="{7D6E054B-516E-4EB9-A3B4-8DAEBA90917E}">
      <dgm:prSet/>
      <dgm:spPr/>
      <dgm:t>
        <a:bodyPr/>
        <a:lstStyle/>
        <a:p>
          <a:endParaRPr lang="en-US"/>
        </a:p>
      </dgm:t>
    </dgm:pt>
    <dgm:pt modelId="{F7742CB5-CF56-42DE-AA4E-F96ECBE6CDBC}" type="sibTrans" cxnId="{7D6E054B-516E-4EB9-A3B4-8DAEBA90917E}">
      <dgm:prSet/>
      <dgm:spPr/>
      <dgm:t>
        <a:bodyPr/>
        <a:lstStyle/>
        <a:p>
          <a:endParaRPr lang="en-US"/>
        </a:p>
      </dgm:t>
    </dgm:pt>
    <dgm:pt modelId="{1CA95D44-3934-4D0A-9322-BDA886190AB3}">
      <dgm:prSet phldrT="[Text]" custT="1"/>
      <dgm:spPr>
        <a:solidFill>
          <a:schemeClr val="bg1">
            <a:lumMod val="85000"/>
          </a:schemeClr>
        </a:solidFill>
      </dgm:spPr>
      <dgm:t>
        <a:bodyPr/>
        <a:lstStyle/>
        <a:p>
          <a:r>
            <a:rPr lang="en-US" sz="1800"/>
            <a:t>What do stakeholders think about the goals, procedures, and outcomes?</a:t>
          </a:r>
        </a:p>
      </dgm:t>
    </dgm:pt>
    <dgm:pt modelId="{BAB135BB-8174-41CD-83CB-A36D0CB63389}" type="parTrans" cxnId="{4F5BB108-1381-44C5-84FA-B27F9E0B7E16}">
      <dgm:prSet/>
      <dgm:spPr/>
      <dgm:t>
        <a:bodyPr/>
        <a:lstStyle/>
        <a:p>
          <a:endParaRPr lang="en-US"/>
        </a:p>
      </dgm:t>
    </dgm:pt>
    <dgm:pt modelId="{FAA27485-28A7-47F1-A1BC-AD7C36D50286}" type="sibTrans" cxnId="{4F5BB108-1381-44C5-84FA-B27F9E0B7E16}">
      <dgm:prSet/>
      <dgm:spPr/>
      <dgm:t>
        <a:bodyPr/>
        <a:lstStyle/>
        <a:p>
          <a:endParaRPr lang="en-US"/>
        </a:p>
      </dgm:t>
    </dgm:pt>
    <dgm:pt modelId="{E2AE58D7-547E-4546-BCCD-7A2A46D87E75}">
      <dgm:prSet phldrT="[Text]" custT="1"/>
      <dgm:spPr>
        <a:solidFill>
          <a:schemeClr val="accent5"/>
        </a:solidFill>
      </dgm:spPr>
      <dgm:t>
        <a:bodyPr/>
        <a:lstStyle/>
        <a:p>
          <a:r>
            <a:rPr lang="en-US" sz="2000"/>
            <a:t>Experimental Design</a:t>
          </a:r>
        </a:p>
      </dgm:t>
    </dgm:pt>
    <dgm:pt modelId="{B36E996C-C72F-470B-BD86-6106CEBEE25D}" type="parTrans" cxnId="{4B1F1827-F59B-4950-9B56-ACCD31338FB3}">
      <dgm:prSet/>
      <dgm:spPr/>
      <dgm:t>
        <a:bodyPr/>
        <a:lstStyle/>
        <a:p>
          <a:endParaRPr lang="en-US"/>
        </a:p>
      </dgm:t>
    </dgm:pt>
    <dgm:pt modelId="{3CB64316-2658-483B-8923-F4E19C359BC0}" type="sibTrans" cxnId="{4B1F1827-F59B-4950-9B56-ACCD31338FB3}">
      <dgm:prSet/>
      <dgm:spPr/>
      <dgm:t>
        <a:bodyPr/>
        <a:lstStyle/>
        <a:p>
          <a:endParaRPr lang="en-US"/>
        </a:p>
      </dgm:t>
    </dgm:pt>
    <dgm:pt modelId="{4F96EB44-9425-4F87-9B87-2D124131D47E}">
      <dgm:prSet phldrT="[Text]" custT="1"/>
      <dgm:spPr>
        <a:solidFill>
          <a:schemeClr val="bg1">
            <a:lumMod val="95000"/>
          </a:schemeClr>
        </a:solidFill>
      </dgm:spPr>
      <dgm:t>
        <a:bodyPr/>
        <a:lstStyle/>
        <a:p>
          <a:r>
            <a:rPr lang="en-US" sz="1800"/>
            <a:t>How well did this support work for this student?</a:t>
          </a:r>
        </a:p>
      </dgm:t>
    </dgm:pt>
    <dgm:pt modelId="{C7734059-E9C9-4E0D-8936-7C29E9585A01}" type="parTrans" cxnId="{78929002-7148-4115-A9B5-C32D1ED42362}">
      <dgm:prSet/>
      <dgm:spPr/>
      <dgm:t>
        <a:bodyPr/>
        <a:lstStyle/>
        <a:p>
          <a:endParaRPr lang="en-US"/>
        </a:p>
      </dgm:t>
    </dgm:pt>
    <dgm:pt modelId="{8D7B3BCB-A31F-4172-8D2D-B5B54C90F96B}" type="sibTrans" cxnId="{78929002-7148-4115-A9B5-C32D1ED42362}">
      <dgm:prSet/>
      <dgm:spPr/>
      <dgm:t>
        <a:bodyPr/>
        <a:lstStyle/>
        <a:p>
          <a:endParaRPr lang="en-US"/>
        </a:p>
      </dgm:t>
    </dgm:pt>
    <dgm:pt modelId="{F337F1AD-6A51-4985-9F77-7B506E71ED86}" type="pres">
      <dgm:prSet presAssocID="{E1204746-6672-4ECE-AEA4-03DD2252B9E5}" presName="Name0" presStyleCnt="0">
        <dgm:presLayoutVars>
          <dgm:chMax val="7"/>
          <dgm:chPref val="5"/>
          <dgm:dir/>
          <dgm:animOne val="branch"/>
          <dgm:animLvl val="lvl"/>
        </dgm:presLayoutVars>
      </dgm:prSet>
      <dgm:spPr/>
    </dgm:pt>
    <dgm:pt modelId="{86DE1394-3B5B-4E09-9AEF-FBC1484F14E0}" type="pres">
      <dgm:prSet presAssocID="{E2AE58D7-547E-4546-BCCD-7A2A46D87E75}" presName="ChildAccent3" presStyleCnt="0"/>
      <dgm:spPr/>
    </dgm:pt>
    <dgm:pt modelId="{A4FE34E6-FB3E-4864-86A5-01B38B58407A}" type="pres">
      <dgm:prSet presAssocID="{E2AE58D7-547E-4546-BCCD-7A2A46D87E75}" presName="ChildAccent" presStyleLbl="alignImgPlace1" presStyleIdx="0" presStyleCnt="3"/>
      <dgm:spPr/>
    </dgm:pt>
    <dgm:pt modelId="{3CA05E8E-0A66-49F2-B91F-E317C93DA4F9}" type="pres">
      <dgm:prSet presAssocID="{E2AE58D7-547E-4546-BCCD-7A2A46D87E75}" presName="Child3" presStyleLbl="revTx" presStyleIdx="0" presStyleCnt="0">
        <dgm:presLayoutVars>
          <dgm:chMax val="0"/>
          <dgm:chPref val="0"/>
          <dgm:bulletEnabled val="1"/>
        </dgm:presLayoutVars>
      </dgm:prSet>
      <dgm:spPr/>
    </dgm:pt>
    <dgm:pt modelId="{0CB931B7-2913-4993-B72C-B4B09AC3EC12}" type="pres">
      <dgm:prSet presAssocID="{E2AE58D7-547E-4546-BCCD-7A2A46D87E75}" presName="Parent3" presStyleLbl="node1" presStyleIdx="0" presStyleCnt="3">
        <dgm:presLayoutVars>
          <dgm:chMax val="2"/>
          <dgm:chPref val="1"/>
          <dgm:bulletEnabled val="1"/>
        </dgm:presLayoutVars>
      </dgm:prSet>
      <dgm:spPr/>
    </dgm:pt>
    <dgm:pt modelId="{70C08920-F9AB-4B74-AFAE-0CA0B9A46671}" type="pres">
      <dgm:prSet presAssocID="{67F8AE74-8D6A-408D-9D27-6D8B1D2C0312}" presName="ChildAccent2" presStyleCnt="0"/>
      <dgm:spPr/>
    </dgm:pt>
    <dgm:pt modelId="{B97DAC85-4698-4EF8-B243-22AE730CF5F9}" type="pres">
      <dgm:prSet presAssocID="{67F8AE74-8D6A-408D-9D27-6D8B1D2C0312}" presName="ChildAccent" presStyleLbl="alignImgPlace1" presStyleIdx="1" presStyleCnt="3"/>
      <dgm:spPr/>
    </dgm:pt>
    <dgm:pt modelId="{74284AA0-30AE-4A95-ABC2-20BE9F6420E1}" type="pres">
      <dgm:prSet presAssocID="{67F8AE74-8D6A-408D-9D27-6D8B1D2C0312}" presName="Child2" presStyleLbl="revTx" presStyleIdx="0" presStyleCnt="0">
        <dgm:presLayoutVars>
          <dgm:chMax val="0"/>
          <dgm:chPref val="0"/>
          <dgm:bulletEnabled val="1"/>
        </dgm:presLayoutVars>
      </dgm:prSet>
      <dgm:spPr/>
    </dgm:pt>
    <dgm:pt modelId="{1DDE1ACC-5448-4E67-AD04-7EC81D10806C}" type="pres">
      <dgm:prSet presAssocID="{67F8AE74-8D6A-408D-9D27-6D8B1D2C0312}" presName="Parent2" presStyleLbl="node1" presStyleIdx="1" presStyleCnt="3">
        <dgm:presLayoutVars>
          <dgm:chMax val="2"/>
          <dgm:chPref val="1"/>
          <dgm:bulletEnabled val="1"/>
        </dgm:presLayoutVars>
      </dgm:prSet>
      <dgm:spPr/>
    </dgm:pt>
    <dgm:pt modelId="{AB72F647-D72A-4127-826F-6DE40062D791}" type="pres">
      <dgm:prSet presAssocID="{D0CC9DE9-04AF-4604-8D00-C27239E393F4}" presName="ChildAccent1" presStyleCnt="0"/>
      <dgm:spPr/>
    </dgm:pt>
    <dgm:pt modelId="{4F12341F-7109-47E8-861E-AC535665D77A}" type="pres">
      <dgm:prSet presAssocID="{D0CC9DE9-04AF-4604-8D00-C27239E393F4}" presName="ChildAccent" presStyleLbl="alignImgPlace1" presStyleIdx="2" presStyleCnt="3"/>
      <dgm:spPr/>
    </dgm:pt>
    <dgm:pt modelId="{6F2B7BCA-336B-4736-81A5-B624DB5C4E3F}" type="pres">
      <dgm:prSet presAssocID="{D0CC9DE9-04AF-4604-8D00-C27239E393F4}" presName="Child1" presStyleLbl="revTx" presStyleIdx="0" presStyleCnt="0">
        <dgm:presLayoutVars>
          <dgm:chMax val="0"/>
          <dgm:chPref val="0"/>
          <dgm:bulletEnabled val="1"/>
        </dgm:presLayoutVars>
      </dgm:prSet>
      <dgm:spPr/>
    </dgm:pt>
    <dgm:pt modelId="{203A2E34-2038-48AE-BF22-F23376063780}" type="pres">
      <dgm:prSet presAssocID="{D0CC9DE9-04AF-4604-8D00-C27239E393F4}" presName="Parent1" presStyleLbl="node1" presStyleIdx="2" presStyleCnt="3">
        <dgm:presLayoutVars>
          <dgm:chMax val="2"/>
          <dgm:chPref val="1"/>
          <dgm:bulletEnabled val="1"/>
        </dgm:presLayoutVars>
      </dgm:prSet>
      <dgm:spPr/>
    </dgm:pt>
  </dgm:ptLst>
  <dgm:cxnLst>
    <dgm:cxn modelId="{78929002-7148-4115-A9B5-C32D1ED42362}" srcId="{E2AE58D7-547E-4546-BCCD-7A2A46D87E75}" destId="{4F96EB44-9425-4F87-9B87-2D124131D47E}" srcOrd="0" destOrd="0" parTransId="{C7734059-E9C9-4E0D-8936-7C29E9585A01}" sibTransId="{8D7B3BCB-A31F-4172-8D2D-B5B54C90F96B}"/>
    <dgm:cxn modelId="{4F5BB108-1381-44C5-84FA-B27F9E0B7E16}" srcId="{67F8AE74-8D6A-408D-9D27-6D8B1D2C0312}" destId="{1CA95D44-3934-4D0A-9322-BDA886190AB3}" srcOrd="0" destOrd="0" parTransId="{BAB135BB-8174-41CD-83CB-A36D0CB63389}" sibTransId="{FAA27485-28A7-47F1-A1BC-AD7C36D50286}"/>
    <dgm:cxn modelId="{8AF4190A-2834-423E-A5D2-8C1450068E2D}" type="presOf" srcId="{D0CC9DE9-04AF-4604-8D00-C27239E393F4}" destId="{203A2E34-2038-48AE-BF22-F23376063780}" srcOrd="0" destOrd="0" presId="urn:microsoft.com/office/officeart/2011/layout/InterconnectedBlockProcess"/>
    <dgm:cxn modelId="{9989D90D-DF2A-46CB-BF5F-781760E7B05A}" type="presOf" srcId="{4F96EB44-9425-4F87-9B87-2D124131D47E}" destId="{A4FE34E6-FB3E-4864-86A5-01B38B58407A}" srcOrd="0" destOrd="0" presId="urn:microsoft.com/office/officeart/2011/layout/InterconnectedBlockProcess"/>
    <dgm:cxn modelId="{CB137E24-C79B-4F7D-973F-6694501E0E84}" type="presOf" srcId="{1CA95D44-3934-4D0A-9322-BDA886190AB3}" destId="{74284AA0-30AE-4A95-ABC2-20BE9F6420E1}" srcOrd="1" destOrd="0" presId="urn:microsoft.com/office/officeart/2011/layout/InterconnectedBlockProcess"/>
    <dgm:cxn modelId="{4B1F1827-F59B-4950-9B56-ACCD31338FB3}" srcId="{E1204746-6672-4ECE-AEA4-03DD2252B9E5}" destId="{E2AE58D7-547E-4546-BCCD-7A2A46D87E75}" srcOrd="2" destOrd="0" parTransId="{B36E996C-C72F-470B-BD86-6106CEBEE25D}" sibTransId="{3CB64316-2658-483B-8923-F4E19C359BC0}"/>
    <dgm:cxn modelId="{6B5B4A68-D73D-458D-B9DF-AA666170CF6C}" srcId="{E1204746-6672-4ECE-AEA4-03DD2252B9E5}" destId="{D0CC9DE9-04AF-4604-8D00-C27239E393F4}" srcOrd="0" destOrd="0" parTransId="{A4FBA140-BDEC-4E4E-BDDD-9C660097CDB3}" sibTransId="{C301461B-B425-4487-9243-6DEA7852ECEB}"/>
    <dgm:cxn modelId="{7D6E054B-516E-4EB9-A3B4-8DAEBA90917E}" srcId="{E1204746-6672-4ECE-AEA4-03DD2252B9E5}" destId="{67F8AE74-8D6A-408D-9D27-6D8B1D2C0312}" srcOrd="1" destOrd="0" parTransId="{3B9366DE-6E7A-4AFA-9359-D0E8CEA4F965}" sibTransId="{F7742CB5-CF56-42DE-AA4E-F96ECBE6CDBC}"/>
    <dgm:cxn modelId="{9B81964B-3302-4D98-89C1-6CA729947430}" type="presOf" srcId="{4F96EB44-9425-4F87-9B87-2D124131D47E}" destId="{3CA05E8E-0A66-49F2-B91F-E317C93DA4F9}" srcOrd="1" destOrd="0" presId="urn:microsoft.com/office/officeart/2011/layout/InterconnectedBlockProcess"/>
    <dgm:cxn modelId="{F2F20D4D-281B-41C1-920C-C17E25B90E24}" type="presOf" srcId="{987BFBFD-7B60-4600-A70B-857A8937B977}" destId="{4F12341F-7109-47E8-861E-AC535665D77A}" srcOrd="0" destOrd="0" presId="urn:microsoft.com/office/officeart/2011/layout/InterconnectedBlockProcess"/>
    <dgm:cxn modelId="{45DFE36D-1DEC-440F-8C8E-077C08295B08}" type="presOf" srcId="{1CA95D44-3934-4D0A-9322-BDA886190AB3}" destId="{B97DAC85-4698-4EF8-B243-22AE730CF5F9}" srcOrd="0" destOrd="0" presId="urn:microsoft.com/office/officeart/2011/layout/InterconnectedBlockProcess"/>
    <dgm:cxn modelId="{0D0F9A72-8F8D-42F1-B9B1-4BD1245C7A59}" type="presOf" srcId="{E2AE58D7-547E-4546-BCCD-7A2A46D87E75}" destId="{0CB931B7-2913-4993-B72C-B4B09AC3EC12}" srcOrd="0" destOrd="0" presId="urn:microsoft.com/office/officeart/2011/layout/InterconnectedBlockProcess"/>
    <dgm:cxn modelId="{6A4BD757-F7F4-4845-A410-77BDF6DC153D}" type="presOf" srcId="{E1204746-6672-4ECE-AEA4-03DD2252B9E5}" destId="{F337F1AD-6A51-4985-9F77-7B506E71ED86}" srcOrd="0" destOrd="0" presId="urn:microsoft.com/office/officeart/2011/layout/InterconnectedBlockProcess"/>
    <dgm:cxn modelId="{4A819F96-673D-466B-9A38-5ACFBF479BD1}" type="presOf" srcId="{67F8AE74-8D6A-408D-9D27-6D8B1D2C0312}" destId="{1DDE1ACC-5448-4E67-AD04-7EC81D10806C}" srcOrd="0" destOrd="0" presId="urn:microsoft.com/office/officeart/2011/layout/InterconnectedBlockProcess"/>
    <dgm:cxn modelId="{4EF94AAF-999C-4403-8EF3-645C3A70D87D}" type="presOf" srcId="{987BFBFD-7B60-4600-A70B-857A8937B977}" destId="{6F2B7BCA-336B-4736-81A5-B624DB5C4E3F}" srcOrd="1" destOrd="0" presId="urn:microsoft.com/office/officeart/2011/layout/InterconnectedBlockProcess"/>
    <dgm:cxn modelId="{6A7D60B1-5AED-494C-89E3-595C78E77F2E}" srcId="{D0CC9DE9-04AF-4604-8D00-C27239E393F4}" destId="{987BFBFD-7B60-4600-A70B-857A8937B977}" srcOrd="0" destOrd="0" parTransId="{864863D4-A7A6-4C55-8CF0-0560276E5AAF}" sibTransId="{71E5CB91-7CF7-4C93-BEC0-FEC242FB0C20}"/>
    <dgm:cxn modelId="{C1A99A42-85B8-48BC-A578-ED61FDC6D475}" type="presParOf" srcId="{F337F1AD-6A51-4985-9F77-7B506E71ED86}" destId="{86DE1394-3B5B-4E09-9AEF-FBC1484F14E0}" srcOrd="0" destOrd="0" presId="urn:microsoft.com/office/officeart/2011/layout/InterconnectedBlockProcess"/>
    <dgm:cxn modelId="{6069F3D2-DEA2-4D50-AC2D-104CB9DD7461}" type="presParOf" srcId="{86DE1394-3B5B-4E09-9AEF-FBC1484F14E0}" destId="{A4FE34E6-FB3E-4864-86A5-01B38B58407A}" srcOrd="0" destOrd="0" presId="urn:microsoft.com/office/officeart/2011/layout/InterconnectedBlockProcess"/>
    <dgm:cxn modelId="{6291CAF7-7369-4B53-8EB9-D05FC31F07FD}" type="presParOf" srcId="{F337F1AD-6A51-4985-9F77-7B506E71ED86}" destId="{3CA05E8E-0A66-49F2-B91F-E317C93DA4F9}" srcOrd="1" destOrd="0" presId="urn:microsoft.com/office/officeart/2011/layout/InterconnectedBlockProcess"/>
    <dgm:cxn modelId="{7874FA36-4C69-4D21-B2C8-E007ED0D474F}" type="presParOf" srcId="{F337F1AD-6A51-4985-9F77-7B506E71ED86}" destId="{0CB931B7-2913-4993-B72C-B4B09AC3EC12}" srcOrd="2" destOrd="0" presId="urn:microsoft.com/office/officeart/2011/layout/InterconnectedBlockProcess"/>
    <dgm:cxn modelId="{08FC2B9B-3AAF-446F-A12E-FF4E3B94CDCA}" type="presParOf" srcId="{F337F1AD-6A51-4985-9F77-7B506E71ED86}" destId="{70C08920-F9AB-4B74-AFAE-0CA0B9A46671}" srcOrd="3" destOrd="0" presId="urn:microsoft.com/office/officeart/2011/layout/InterconnectedBlockProcess"/>
    <dgm:cxn modelId="{60034965-34EB-4D82-B963-494DE064E444}" type="presParOf" srcId="{70C08920-F9AB-4B74-AFAE-0CA0B9A46671}" destId="{B97DAC85-4698-4EF8-B243-22AE730CF5F9}" srcOrd="0" destOrd="0" presId="urn:microsoft.com/office/officeart/2011/layout/InterconnectedBlockProcess"/>
    <dgm:cxn modelId="{51B7ACD2-9AA6-4B14-8A65-03006D87C329}" type="presParOf" srcId="{F337F1AD-6A51-4985-9F77-7B506E71ED86}" destId="{74284AA0-30AE-4A95-ABC2-20BE9F6420E1}" srcOrd="4" destOrd="0" presId="urn:microsoft.com/office/officeart/2011/layout/InterconnectedBlockProcess"/>
    <dgm:cxn modelId="{C4841AD6-8078-4C8B-8CEA-BAC9164D4341}" type="presParOf" srcId="{F337F1AD-6A51-4985-9F77-7B506E71ED86}" destId="{1DDE1ACC-5448-4E67-AD04-7EC81D10806C}" srcOrd="5" destOrd="0" presId="urn:microsoft.com/office/officeart/2011/layout/InterconnectedBlockProcess"/>
    <dgm:cxn modelId="{4744EBDD-F7A3-41B6-80A3-4B4E09694459}" type="presParOf" srcId="{F337F1AD-6A51-4985-9F77-7B506E71ED86}" destId="{AB72F647-D72A-4127-826F-6DE40062D791}" srcOrd="6" destOrd="0" presId="urn:microsoft.com/office/officeart/2011/layout/InterconnectedBlockProcess"/>
    <dgm:cxn modelId="{61DA202D-4B73-4F94-8078-F6651F246D15}" type="presParOf" srcId="{AB72F647-D72A-4127-826F-6DE40062D791}" destId="{4F12341F-7109-47E8-861E-AC535665D77A}" srcOrd="0" destOrd="0" presId="urn:microsoft.com/office/officeart/2011/layout/InterconnectedBlockProcess"/>
    <dgm:cxn modelId="{92B4C038-6F9E-4D59-87C9-66BD94FD3C55}" type="presParOf" srcId="{F337F1AD-6A51-4985-9F77-7B506E71ED86}" destId="{6F2B7BCA-336B-4736-81A5-B624DB5C4E3F}" srcOrd="7" destOrd="0" presId="urn:microsoft.com/office/officeart/2011/layout/InterconnectedBlockProcess"/>
    <dgm:cxn modelId="{3BC57B03-06F9-4EF0-8BE4-19064E96654D}" type="presParOf" srcId="{F337F1AD-6A51-4985-9F77-7B506E71ED86}" destId="{203A2E34-2038-48AE-BF22-F23376063780}" srcOrd="8"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F02AC-4DF5-4649-AEA9-AC386BE0A093}">
      <dsp:nvSpPr>
        <dsp:cNvPr id="0" name=""/>
        <dsp:cNvSpPr/>
      </dsp:nvSpPr>
      <dsp:spPr>
        <a:xfrm>
          <a:off x="2825095" y="0"/>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Academic screening</a:t>
          </a:r>
        </a:p>
      </dsp:txBody>
      <dsp:txXfrm>
        <a:off x="3270199" y="445098"/>
        <a:ext cx="2149155" cy="2149124"/>
      </dsp:txXfrm>
    </dsp:sp>
    <dsp:sp modelId="{0F7A1838-9619-4766-B10C-971D0399430A}">
      <dsp:nvSpPr>
        <dsp:cNvPr id="0" name=""/>
        <dsp:cNvSpPr/>
      </dsp:nvSpPr>
      <dsp:spPr>
        <a:xfrm>
          <a:off x="4173506" y="2027057"/>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Behavioral screening</a:t>
          </a:r>
        </a:p>
      </dsp:txBody>
      <dsp:txXfrm>
        <a:off x="4618610" y="2472155"/>
        <a:ext cx="2149155" cy="2149124"/>
      </dsp:txXfrm>
    </dsp:sp>
    <dsp:sp modelId="{701AAF2A-5CAB-45B2-B62E-AEA0A7FDBAD9}">
      <dsp:nvSpPr>
        <dsp:cNvPr id="0" name=""/>
        <dsp:cNvSpPr/>
      </dsp:nvSpPr>
      <dsp:spPr>
        <a:xfrm>
          <a:off x="5520066" y="0"/>
          <a:ext cx="3039363" cy="30393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Other school-wide data</a:t>
          </a:r>
        </a:p>
        <a:p>
          <a:pPr marL="171450" lvl="1" indent="-171450" algn="l" defTabSz="711200">
            <a:lnSpc>
              <a:spcPct val="90000"/>
            </a:lnSpc>
            <a:spcBef>
              <a:spcPct val="0"/>
            </a:spcBef>
            <a:spcAft>
              <a:spcPct val="15000"/>
            </a:spcAft>
            <a:buChar char="•"/>
          </a:pPr>
          <a:r>
            <a:rPr lang="en-US" sz="1600" kern="1200"/>
            <a:t>Attendance</a:t>
          </a:r>
        </a:p>
        <a:p>
          <a:pPr marL="171450" lvl="1" indent="-171450" algn="l" defTabSz="711200">
            <a:lnSpc>
              <a:spcPct val="90000"/>
            </a:lnSpc>
            <a:spcBef>
              <a:spcPct val="0"/>
            </a:spcBef>
            <a:spcAft>
              <a:spcPct val="15000"/>
            </a:spcAft>
            <a:buChar char="•"/>
          </a:pPr>
          <a:r>
            <a:rPr lang="en-US" sz="1600" kern="1200"/>
            <a:t>Office discipline referrals</a:t>
          </a:r>
        </a:p>
        <a:p>
          <a:pPr marL="171450" lvl="1" indent="-171450" algn="l" defTabSz="711200">
            <a:lnSpc>
              <a:spcPct val="90000"/>
            </a:lnSpc>
            <a:spcBef>
              <a:spcPct val="0"/>
            </a:spcBef>
            <a:spcAft>
              <a:spcPct val="15000"/>
            </a:spcAft>
            <a:buChar char="•"/>
          </a:pPr>
          <a:r>
            <a:rPr lang="en-US" sz="1600" kern="1200"/>
            <a:t>Nurse visits</a:t>
          </a:r>
        </a:p>
        <a:p>
          <a:pPr marL="171450" lvl="1" indent="-171450" algn="l" defTabSz="711200">
            <a:lnSpc>
              <a:spcPct val="90000"/>
            </a:lnSpc>
            <a:spcBef>
              <a:spcPct val="0"/>
            </a:spcBef>
            <a:spcAft>
              <a:spcPct val="15000"/>
            </a:spcAft>
            <a:buChar char="•"/>
          </a:pPr>
          <a:r>
            <a:rPr lang="en-US" sz="1600" kern="1200"/>
            <a:t>Common formative assessments</a:t>
          </a:r>
        </a:p>
      </dsp:txBody>
      <dsp:txXfrm>
        <a:off x="5965170" y="445098"/>
        <a:ext cx="2149155" cy="2149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E417-B5C5-4195-A11A-B931FAB2388C}">
      <dsp:nvSpPr>
        <dsp:cNvPr id="0" name=""/>
        <dsp:cNvSpPr/>
      </dsp:nvSpPr>
      <dsp:spPr>
        <a:xfrm rot="21300000">
          <a:off x="804222" y="1568829"/>
          <a:ext cx="9008755" cy="788164"/>
        </a:xfrm>
        <a:prstGeom prst="mathMinus">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E873D-5FC7-47CA-9F19-09889D15DDE3}">
      <dsp:nvSpPr>
        <dsp:cNvPr id="0" name=""/>
        <dsp:cNvSpPr/>
      </dsp:nvSpPr>
      <dsp:spPr>
        <a:xfrm>
          <a:off x="1355381" y="226488"/>
          <a:ext cx="3185160" cy="1570329"/>
        </a:xfrm>
        <a:prstGeom prst="downArrow">
          <a:avLst/>
        </a:prstGeom>
        <a:solidFill>
          <a:srgbClr val="FFC000"/>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DE62BDFE-AB97-4127-B709-CD3EF1B96792}">
      <dsp:nvSpPr>
        <dsp:cNvPr id="0" name=""/>
        <dsp:cNvSpPr/>
      </dsp:nvSpPr>
      <dsp:spPr>
        <a:xfrm>
          <a:off x="5627116" y="0"/>
          <a:ext cx="3397504" cy="164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Academic </a:t>
          </a:r>
        </a:p>
        <a:p>
          <a:pPr marL="0" lvl="0" indent="0" algn="ctr" defTabSz="1333500">
            <a:lnSpc>
              <a:spcPct val="90000"/>
            </a:lnSpc>
            <a:spcBef>
              <a:spcPct val="0"/>
            </a:spcBef>
            <a:spcAft>
              <a:spcPct val="35000"/>
            </a:spcAft>
            <a:buNone/>
          </a:pPr>
          <a:r>
            <a:rPr lang="en-US" sz="3000" kern="1200"/>
            <a:t>Difficulties</a:t>
          </a:r>
        </a:p>
      </dsp:txBody>
      <dsp:txXfrm>
        <a:off x="5627116" y="0"/>
        <a:ext cx="3397504" cy="1648846"/>
      </dsp:txXfrm>
    </dsp:sp>
    <dsp:sp modelId="{C500387C-EABF-42BD-B775-8F4BE692F130}">
      <dsp:nvSpPr>
        <dsp:cNvPr id="0" name=""/>
        <dsp:cNvSpPr/>
      </dsp:nvSpPr>
      <dsp:spPr>
        <a:xfrm>
          <a:off x="6157975" y="2159203"/>
          <a:ext cx="3185160" cy="1570329"/>
        </a:xfrm>
        <a:prstGeom prst="upArrow">
          <a:avLst/>
        </a:prstGeom>
        <a:solidFill>
          <a:srgbClr val="FFC000"/>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C998BD03-500C-44FD-B2E8-249D0F7A0820}">
      <dsp:nvSpPr>
        <dsp:cNvPr id="0" name=""/>
        <dsp:cNvSpPr/>
      </dsp:nvSpPr>
      <dsp:spPr>
        <a:xfrm>
          <a:off x="1592580" y="2276977"/>
          <a:ext cx="3397504" cy="164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Behavioral or Social Difficulties</a:t>
          </a:r>
        </a:p>
      </dsp:txBody>
      <dsp:txXfrm>
        <a:off x="1592580" y="2276977"/>
        <a:ext cx="3397504" cy="1648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8AC25-CF3A-DD47-B53F-ED7F62B16531}">
      <dsp:nvSpPr>
        <dsp:cNvPr id="0" name=""/>
        <dsp:cNvSpPr/>
      </dsp:nvSpPr>
      <dsp:spPr>
        <a:xfrm>
          <a:off x="0" y="272978"/>
          <a:ext cx="7886700" cy="24381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74904" rIns="61209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prstClr val="black">
                  <a:hueOff val="0"/>
                  <a:satOff val="0"/>
                  <a:lumOff val="0"/>
                  <a:alphaOff val="0"/>
                </a:prstClr>
              </a:solidFill>
              <a:latin typeface="Calibri" panose="020F0502020204030204"/>
              <a:ea typeface="+mn-ea"/>
              <a:cs typeface="+mn-cs"/>
            </a:rPr>
            <a:t>Identify and define behaviors of concern and/or behaviors to increase (e.g., academic engagement)</a:t>
          </a:r>
        </a:p>
        <a:p>
          <a:pPr marL="228600" lvl="1" indent="-228600" algn="l" defTabSz="977900">
            <a:lnSpc>
              <a:spcPct val="90000"/>
            </a:lnSpc>
            <a:spcBef>
              <a:spcPct val="0"/>
            </a:spcBef>
            <a:spcAft>
              <a:spcPct val="15000"/>
            </a:spcAft>
            <a:buChar char="•"/>
          </a:pPr>
          <a:r>
            <a:rPr lang="en-US" sz="2200" kern="1200"/>
            <a:t>Determine who/where/how often to collect behavior ratings</a:t>
          </a:r>
        </a:p>
        <a:p>
          <a:pPr marL="228600" lvl="1" indent="-228600" algn="l" defTabSz="977900">
            <a:lnSpc>
              <a:spcPct val="90000"/>
            </a:lnSpc>
            <a:spcBef>
              <a:spcPct val="0"/>
            </a:spcBef>
            <a:spcAft>
              <a:spcPct val="15000"/>
            </a:spcAft>
            <a:buChar char="•"/>
          </a:pPr>
          <a:r>
            <a:rPr lang="en-US" sz="2200" kern="1200"/>
            <a:t>Regularly graph data to evaluate behavior, intervention</a:t>
          </a:r>
        </a:p>
      </dsp:txBody>
      <dsp:txXfrm>
        <a:off x="0" y="272978"/>
        <a:ext cx="7886700" cy="2438100"/>
      </dsp:txXfrm>
    </dsp:sp>
    <dsp:sp modelId="{7708937B-77B3-F945-A743-E09DF7294635}">
      <dsp:nvSpPr>
        <dsp:cNvPr id="0" name=""/>
        <dsp:cNvSpPr/>
      </dsp:nvSpPr>
      <dsp:spPr>
        <a:xfrm>
          <a:off x="394335" y="7298"/>
          <a:ext cx="5520690" cy="53136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kern="1200"/>
            <a:t>Assessment</a:t>
          </a:r>
        </a:p>
      </dsp:txBody>
      <dsp:txXfrm>
        <a:off x="420274" y="33237"/>
        <a:ext cx="5468812" cy="479482"/>
      </dsp:txXfrm>
    </dsp:sp>
    <dsp:sp modelId="{9691CFE8-9145-3345-A383-8C19BBA29B8B}">
      <dsp:nvSpPr>
        <dsp:cNvPr id="0" name=""/>
        <dsp:cNvSpPr/>
      </dsp:nvSpPr>
      <dsp:spPr>
        <a:xfrm>
          <a:off x="0" y="3073959"/>
          <a:ext cx="7886700" cy="4536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91CF1A8A-92DC-FD44-8C72-C8B18574FDD7}">
      <dsp:nvSpPr>
        <dsp:cNvPr id="0" name=""/>
        <dsp:cNvSpPr/>
      </dsp:nvSpPr>
      <dsp:spPr>
        <a:xfrm>
          <a:off x="394335" y="2808278"/>
          <a:ext cx="5520690" cy="53136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kern="1200"/>
            <a:t>Communication</a:t>
          </a:r>
        </a:p>
      </dsp:txBody>
      <dsp:txXfrm>
        <a:off x="420274" y="2834217"/>
        <a:ext cx="5468812" cy="479482"/>
      </dsp:txXfrm>
    </dsp:sp>
    <dsp:sp modelId="{4A029F49-DDB9-0C41-A05F-D08D4EBA1EC3}">
      <dsp:nvSpPr>
        <dsp:cNvPr id="0" name=""/>
        <dsp:cNvSpPr/>
      </dsp:nvSpPr>
      <dsp:spPr>
        <a:xfrm>
          <a:off x="0" y="3890439"/>
          <a:ext cx="7886700" cy="4536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4D2C1906-87CC-FD42-AB0E-17801F114C37}">
      <dsp:nvSpPr>
        <dsp:cNvPr id="0" name=""/>
        <dsp:cNvSpPr/>
      </dsp:nvSpPr>
      <dsp:spPr>
        <a:xfrm>
          <a:off x="394335" y="3624759"/>
          <a:ext cx="5520690" cy="53136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kern="1200"/>
            <a:t>Intervention</a:t>
          </a:r>
        </a:p>
      </dsp:txBody>
      <dsp:txXfrm>
        <a:off x="420274" y="3650698"/>
        <a:ext cx="5468812"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8AC25-CF3A-DD47-B53F-ED7F62B16531}">
      <dsp:nvSpPr>
        <dsp:cNvPr id="0" name=""/>
        <dsp:cNvSpPr/>
      </dsp:nvSpPr>
      <dsp:spPr>
        <a:xfrm>
          <a:off x="0" y="336226"/>
          <a:ext cx="7886700" cy="5292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708937B-77B3-F945-A743-E09DF7294635}">
      <dsp:nvSpPr>
        <dsp:cNvPr id="0" name=""/>
        <dsp:cNvSpPr/>
      </dsp:nvSpPr>
      <dsp:spPr>
        <a:xfrm>
          <a:off x="394335" y="26266"/>
          <a:ext cx="5520690" cy="61992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33450">
            <a:lnSpc>
              <a:spcPct val="90000"/>
            </a:lnSpc>
            <a:spcBef>
              <a:spcPct val="0"/>
            </a:spcBef>
            <a:spcAft>
              <a:spcPct val="35000"/>
            </a:spcAft>
            <a:buNone/>
          </a:pPr>
          <a:r>
            <a:rPr lang="en-US" sz="2100" kern="1200"/>
            <a:t>Assessment</a:t>
          </a:r>
        </a:p>
      </dsp:txBody>
      <dsp:txXfrm>
        <a:off x="424597" y="56528"/>
        <a:ext cx="5460166" cy="559396"/>
      </dsp:txXfrm>
    </dsp:sp>
    <dsp:sp modelId="{57A97EB4-B27C-C14D-9754-FC7E825C4DDE}">
      <dsp:nvSpPr>
        <dsp:cNvPr id="0" name=""/>
        <dsp:cNvSpPr/>
      </dsp:nvSpPr>
      <dsp:spPr>
        <a:xfrm>
          <a:off x="0" y="1288786"/>
          <a:ext cx="7886700" cy="2083725"/>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37388" rIns="61209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Tool to provide consistent feedback about student behavior to stakeholders (student, parent/guardians)</a:t>
          </a:r>
        </a:p>
        <a:p>
          <a:pPr marL="228600" lvl="1" indent="-228600" algn="l" defTabSz="933450">
            <a:lnSpc>
              <a:spcPct val="90000"/>
            </a:lnSpc>
            <a:spcBef>
              <a:spcPct val="0"/>
            </a:spcBef>
            <a:spcAft>
              <a:spcPct val="15000"/>
            </a:spcAft>
            <a:buChar char="•"/>
          </a:pPr>
          <a:r>
            <a:rPr lang="en-US" sz="2100" kern="1200"/>
            <a:t>Encourage shared responsibility for student success</a:t>
          </a:r>
        </a:p>
        <a:p>
          <a:pPr marL="228600" lvl="1" indent="-228600" algn="l" defTabSz="933450">
            <a:lnSpc>
              <a:spcPct val="90000"/>
            </a:lnSpc>
            <a:spcBef>
              <a:spcPct val="0"/>
            </a:spcBef>
            <a:spcAft>
              <a:spcPct val="15000"/>
            </a:spcAft>
            <a:buChar char="•"/>
          </a:pPr>
          <a:r>
            <a:rPr lang="en-US" sz="2100" kern="1200"/>
            <a:t>Encourages opportunities to celebrate pro-social behavior at school and at home</a:t>
          </a:r>
        </a:p>
      </dsp:txBody>
      <dsp:txXfrm>
        <a:off x="0" y="1288786"/>
        <a:ext cx="7886700" cy="2083725"/>
      </dsp:txXfrm>
    </dsp:sp>
    <dsp:sp modelId="{9D39D2F1-F5CA-AA40-9135-EF9379F418C7}">
      <dsp:nvSpPr>
        <dsp:cNvPr id="0" name=""/>
        <dsp:cNvSpPr/>
      </dsp:nvSpPr>
      <dsp:spPr>
        <a:xfrm>
          <a:off x="394335" y="978826"/>
          <a:ext cx="5520690" cy="61992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33450">
            <a:lnSpc>
              <a:spcPct val="90000"/>
            </a:lnSpc>
            <a:spcBef>
              <a:spcPct val="0"/>
            </a:spcBef>
            <a:spcAft>
              <a:spcPct val="35000"/>
            </a:spcAft>
            <a:buNone/>
          </a:pPr>
          <a:r>
            <a:rPr lang="en-US" sz="2100" kern="1200"/>
            <a:t>Communication</a:t>
          </a:r>
        </a:p>
      </dsp:txBody>
      <dsp:txXfrm>
        <a:off x="424597" y="1009088"/>
        <a:ext cx="5460166" cy="559396"/>
      </dsp:txXfrm>
    </dsp:sp>
    <dsp:sp modelId="{4A029F49-DDB9-0C41-A05F-D08D4EBA1EC3}">
      <dsp:nvSpPr>
        <dsp:cNvPr id="0" name=""/>
        <dsp:cNvSpPr/>
      </dsp:nvSpPr>
      <dsp:spPr>
        <a:xfrm>
          <a:off x="0" y="3795871"/>
          <a:ext cx="7886700" cy="5292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4D2C1906-87CC-FD42-AB0E-17801F114C37}">
      <dsp:nvSpPr>
        <dsp:cNvPr id="0" name=""/>
        <dsp:cNvSpPr/>
      </dsp:nvSpPr>
      <dsp:spPr>
        <a:xfrm>
          <a:off x="394335" y="3485911"/>
          <a:ext cx="5520690" cy="61992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33450">
            <a:lnSpc>
              <a:spcPct val="90000"/>
            </a:lnSpc>
            <a:spcBef>
              <a:spcPct val="0"/>
            </a:spcBef>
            <a:spcAft>
              <a:spcPct val="35000"/>
            </a:spcAft>
            <a:buNone/>
          </a:pPr>
          <a:r>
            <a:rPr lang="en-US" sz="2100" kern="1200"/>
            <a:t>Intervention</a:t>
          </a:r>
        </a:p>
      </dsp:txBody>
      <dsp:txXfrm>
        <a:off x="424597" y="3516173"/>
        <a:ext cx="5460166" cy="55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8AC25-CF3A-DD47-B53F-ED7F62B16531}">
      <dsp:nvSpPr>
        <dsp:cNvPr id="0" name=""/>
        <dsp:cNvSpPr/>
      </dsp:nvSpPr>
      <dsp:spPr>
        <a:xfrm>
          <a:off x="0" y="319688"/>
          <a:ext cx="7886700" cy="5292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708937B-77B3-F945-A743-E09DF7294635}">
      <dsp:nvSpPr>
        <dsp:cNvPr id="0" name=""/>
        <dsp:cNvSpPr/>
      </dsp:nvSpPr>
      <dsp:spPr>
        <a:xfrm>
          <a:off x="394335" y="9728"/>
          <a:ext cx="5520690" cy="61992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kern="1200"/>
            <a:t>Assessment</a:t>
          </a:r>
        </a:p>
      </dsp:txBody>
      <dsp:txXfrm>
        <a:off x="424597" y="39990"/>
        <a:ext cx="5460166" cy="559396"/>
      </dsp:txXfrm>
    </dsp:sp>
    <dsp:sp modelId="{57A97EB4-B27C-C14D-9754-FC7E825C4DDE}">
      <dsp:nvSpPr>
        <dsp:cNvPr id="0" name=""/>
        <dsp:cNvSpPr/>
      </dsp:nvSpPr>
      <dsp:spPr>
        <a:xfrm>
          <a:off x="0" y="1272249"/>
          <a:ext cx="7886700" cy="5292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9D39D2F1-F5CA-AA40-9135-EF9379F418C7}">
      <dsp:nvSpPr>
        <dsp:cNvPr id="0" name=""/>
        <dsp:cNvSpPr/>
      </dsp:nvSpPr>
      <dsp:spPr>
        <a:xfrm>
          <a:off x="394335" y="962289"/>
          <a:ext cx="5520690" cy="61992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kern="1200"/>
            <a:t>Communication</a:t>
          </a:r>
        </a:p>
      </dsp:txBody>
      <dsp:txXfrm>
        <a:off x="424597" y="992551"/>
        <a:ext cx="5460166" cy="559396"/>
      </dsp:txXfrm>
    </dsp:sp>
    <dsp:sp modelId="{4A029F49-DDB9-0C41-A05F-D08D4EBA1EC3}">
      <dsp:nvSpPr>
        <dsp:cNvPr id="0" name=""/>
        <dsp:cNvSpPr/>
      </dsp:nvSpPr>
      <dsp:spPr>
        <a:xfrm>
          <a:off x="0" y="2224809"/>
          <a:ext cx="7886700" cy="2116800"/>
        </a:xfrm>
        <a:prstGeom prst="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37388" rIns="61209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Presents a format for goal setting, systematic feedback, and </a:t>
          </a:r>
          <a:r>
            <a:rPr lang="en-US" sz="2200" kern="1200">
              <a:solidFill>
                <a:prstClr val="black">
                  <a:hueOff val="0"/>
                  <a:satOff val="0"/>
                  <a:lumOff val="0"/>
                  <a:alphaOff val="0"/>
                </a:prstClr>
              </a:solidFill>
              <a:latin typeface="Calibri" panose="020F0502020204030204"/>
              <a:ea typeface="+mn-ea"/>
              <a:cs typeface="+mn-cs"/>
            </a:rPr>
            <a:t>establishing reinforcement </a:t>
          </a:r>
          <a:r>
            <a:rPr lang="en-US" sz="2200" kern="1200"/>
            <a:t>to promote positive behavior and reduce undesirable behavior</a:t>
          </a:r>
        </a:p>
        <a:p>
          <a:pPr marL="228600" lvl="1" indent="-228600" algn="l" defTabSz="977900">
            <a:lnSpc>
              <a:spcPct val="90000"/>
            </a:lnSpc>
            <a:spcBef>
              <a:spcPct val="0"/>
            </a:spcBef>
            <a:spcAft>
              <a:spcPct val="15000"/>
            </a:spcAft>
            <a:buChar char="•"/>
          </a:pPr>
          <a:r>
            <a:rPr lang="en-US" sz="2200" kern="1200"/>
            <a:t>Provides opportunity to teach students to monitor and evaluate their own behavior</a:t>
          </a:r>
        </a:p>
      </dsp:txBody>
      <dsp:txXfrm>
        <a:off x="0" y="2224809"/>
        <a:ext cx="7886700" cy="2116800"/>
      </dsp:txXfrm>
    </dsp:sp>
    <dsp:sp modelId="{4D2C1906-87CC-FD42-AB0E-17801F114C37}">
      <dsp:nvSpPr>
        <dsp:cNvPr id="0" name=""/>
        <dsp:cNvSpPr/>
      </dsp:nvSpPr>
      <dsp:spPr>
        <a:xfrm>
          <a:off x="394335" y="1914849"/>
          <a:ext cx="5520690" cy="619920"/>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977900">
            <a:lnSpc>
              <a:spcPct val="90000"/>
            </a:lnSpc>
            <a:spcBef>
              <a:spcPct val="0"/>
            </a:spcBef>
            <a:spcAft>
              <a:spcPct val="35000"/>
            </a:spcAft>
            <a:buNone/>
          </a:pPr>
          <a:r>
            <a:rPr lang="en-US" sz="2200" kern="1200"/>
            <a:t>Intervention</a:t>
          </a:r>
        </a:p>
      </dsp:txBody>
      <dsp:txXfrm>
        <a:off x="424597" y="1945111"/>
        <a:ext cx="5460166" cy="559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E34E6-FB3E-4864-86A5-01B38B58407A}">
      <dsp:nvSpPr>
        <dsp:cNvPr id="0" name=""/>
        <dsp:cNvSpPr/>
      </dsp:nvSpPr>
      <dsp:spPr>
        <a:xfrm>
          <a:off x="4625695" y="808600"/>
          <a:ext cx="1707078" cy="3793562"/>
        </a:xfrm>
        <a:prstGeom prst="wedgeRectCallout">
          <a:avLst>
            <a:gd name="adj1" fmla="val 0"/>
            <a:gd name="adj2" fmla="val 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r>
            <a:rPr lang="en-US" sz="1800" kern="1200"/>
            <a:t>How well did this support work for this student?</a:t>
          </a:r>
        </a:p>
      </dsp:txBody>
      <dsp:txXfrm>
        <a:off x="4842345" y="808600"/>
        <a:ext cx="1490428" cy="3793562"/>
      </dsp:txXfrm>
    </dsp:sp>
    <dsp:sp modelId="{0CB931B7-2913-4993-B72C-B4B09AC3EC12}">
      <dsp:nvSpPr>
        <dsp:cNvPr id="0" name=""/>
        <dsp:cNvSpPr/>
      </dsp:nvSpPr>
      <dsp:spPr>
        <a:xfrm>
          <a:off x="4625695" y="0"/>
          <a:ext cx="1707078" cy="809980"/>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Experimental Design</a:t>
          </a:r>
        </a:p>
      </dsp:txBody>
      <dsp:txXfrm>
        <a:off x="4625695" y="0"/>
        <a:ext cx="1707078" cy="809980"/>
      </dsp:txXfrm>
    </dsp:sp>
    <dsp:sp modelId="{B97DAC85-4698-4EF8-B243-22AE730CF5F9}">
      <dsp:nvSpPr>
        <dsp:cNvPr id="0" name=""/>
        <dsp:cNvSpPr/>
      </dsp:nvSpPr>
      <dsp:spPr>
        <a:xfrm>
          <a:off x="2918104" y="808600"/>
          <a:ext cx="1707078" cy="3522955"/>
        </a:xfrm>
        <a:prstGeom prst="wedgeRectCallout">
          <a:avLst>
            <a:gd name="adj1" fmla="val 62500"/>
            <a:gd name="adj2" fmla="val 2083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r>
            <a:rPr lang="en-US" sz="1800" kern="1200"/>
            <a:t>What do stakeholders think about the goals, procedures, and outcomes?</a:t>
          </a:r>
        </a:p>
      </dsp:txBody>
      <dsp:txXfrm>
        <a:off x="3134754" y="808600"/>
        <a:ext cx="1490428" cy="3522955"/>
      </dsp:txXfrm>
    </dsp:sp>
    <dsp:sp modelId="{1DDE1ACC-5448-4E67-AD04-7EC81D10806C}">
      <dsp:nvSpPr>
        <dsp:cNvPr id="0" name=""/>
        <dsp:cNvSpPr/>
      </dsp:nvSpPr>
      <dsp:spPr>
        <a:xfrm>
          <a:off x="2918104" y="131161"/>
          <a:ext cx="1707078" cy="677438"/>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889000">
            <a:lnSpc>
              <a:spcPct val="90000"/>
            </a:lnSpc>
            <a:spcBef>
              <a:spcPct val="0"/>
            </a:spcBef>
            <a:spcAft>
              <a:spcPct val="35000"/>
            </a:spcAft>
            <a:buNone/>
          </a:pPr>
          <a:r>
            <a:rPr lang="en-US" sz="2000" kern="1200"/>
            <a:t>Social Validity</a:t>
          </a:r>
        </a:p>
      </dsp:txBody>
      <dsp:txXfrm>
        <a:off x="2918104" y="131161"/>
        <a:ext cx="1707078" cy="677438"/>
      </dsp:txXfrm>
    </dsp:sp>
    <dsp:sp modelId="{4F12341F-7109-47E8-861E-AC535665D77A}">
      <dsp:nvSpPr>
        <dsp:cNvPr id="0" name=""/>
        <dsp:cNvSpPr/>
      </dsp:nvSpPr>
      <dsp:spPr>
        <a:xfrm>
          <a:off x="1211026" y="808600"/>
          <a:ext cx="1707078" cy="3251888"/>
        </a:xfrm>
        <a:prstGeom prst="wedgeRectCallout">
          <a:avLst>
            <a:gd name="adj1" fmla="val 62500"/>
            <a:gd name="adj2" fmla="val 2083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r>
            <a:rPr lang="en-US" sz="1800" kern="1200"/>
            <a:t>Is it happening?</a:t>
          </a:r>
        </a:p>
      </dsp:txBody>
      <dsp:txXfrm>
        <a:off x="1427676" y="808600"/>
        <a:ext cx="1490428" cy="3251888"/>
      </dsp:txXfrm>
    </dsp:sp>
    <dsp:sp modelId="{203A2E34-2038-48AE-BF22-F23376063780}">
      <dsp:nvSpPr>
        <dsp:cNvPr id="0" name=""/>
        <dsp:cNvSpPr/>
      </dsp:nvSpPr>
      <dsp:spPr>
        <a:xfrm>
          <a:off x="1211026" y="266465"/>
          <a:ext cx="1707078" cy="54213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800100">
            <a:lnSpc>
              <a:spcPct val="90000"/>
            </a:lnSpc>
            <a:spcBef>
              <a:spcPct val="0"/>
            </a:spcBef>
            <a:spcAft>
              <a:spcPct val="35000"/>
            </a:spcAft>
            <a:buNone/>
          </a:pPr>
          <a:r>
            <a:rPr lang="en-US" sz="1800" kern="1200"/>
            <a:t>Treatment Integrity</a:t>
          </a:r>
        </a:p>
      </dsp:txBody>
      <dsp:txXfrm>
        <a:off x="1211026" y="266465"/>
        <a:ext cx="1707078" cy="5421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3/6/2023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358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121936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WPO</a:t>
            </a:r>
            <a:r>
              <a:rPr lang="en-US"/>
              <a:t> – the behavior or concern</a:t>
            </a:r>
            <a:r>
              <a:rPr lang="en-US" baseline="0"/>
              <a:t> is used to set the goal for behavior to increase (true?)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13AE10-3302-45B8-8D07-45C2877107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19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Footer Placeholder 3"/>
          <p:cNvSpPr>
            <a:spLocks noGrp="1"/>
          </p:cNvSpPr>
          <p:nvPr>
            <p:ph type="ftr" sz="quarter" idx="4"/>
          </p:nvPr>
        </p:nvSpPr>
        <p:spPr/>
        <p:txBody>
          <a:bodyPr/>
          <a:lstStyle/>
          <a:p>
            <a:pPr>
              <a:defRPr/>
            </a:pPr>
            <a:r>
              <a:rPr lang="en-US"/>
              <a:t>Lane and Oakes 2013</a:t>
            </a:r>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61F6130-B069-4569-9097-BE6F1AE632AF}" type="slidenum">
              <a:rPr lang="en-US" altLang="en-US" smtClean="0"/>
              <a:pPr/>
              <a:t>83</a:t>
            </a:fld>
            <a:endParaRPr lang="en-US" altLang="en-US"/>
          </a:p>
        </p:txBody>
      </p:sp>
    </p:spTree>
    <p:extLst>
      <p:ext uri="{BB962C8B-B14F-4D97-AF65-F5344CB8AC3E}">
        <p14:creationId xmlns:p14="http://schemas.microsoft.com/office/powerpoint/2010/main" val="127835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noTextEdit="1"/>
          </p:cNvSpPr>
          <p:nvPr>
            <p:ph type="sldImg"/>
          </p:nvPr>
        </p:nvSpPr>
        <p:spPr bwMode="auto">
          <a:xfrm>
            <a:off x="395288" y="692150"/>
            <a:ext cx="6070600" cy="3416300"/>
          </a:xfrm>
          <a:noFill/>
          <a:ln>
            <a:solidFill>
              <a:srgbClr val="000000"/>
            </a:solidFill>
            <a:miter lim="800000"/>
            <a:headEnd/>
            <a:tailEnd/>
          </a:ln>
        </p:spPr>
      </p:sp>
      <p:sp>
        <p:nvSpPr>
          <p:cNvPr id="262146" name="Notes Placeholder 2"/>
          <p:cNvSpPr>
            <a:spLocks noGrp="1"/>
          </p:cNvSpPr>
          <p:nvPr>
            <p:ph type="body" idx="1"/>
          </p:nvPr>
        </p:nvSpPr>
        <p:spPr bwMode="auto">
          <a:xfrm>
            <a:off x="912813" y="4343400"/>
            <a:ext cx="5032375" cy="4114800"/>
          </a:xfrm>
          <a:noFill/>
        </p:spPr>
        <p:txBody>
          <a:bodyPr wrap="square" lIns="92684" tIns="45528" rIns="92684" bIns="45528"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56755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29A501-26CA-478F-B831-AF3B2BBCA52E}" type="slidenum">
              <a:rPr kumimoji="0" lang="en-US" sz="1300" b="0" i="0" u="none" strike="noStrike" kern="1200" cap="none" spc="0" normalizeH="0" baseline="0" noProof="0" smtClean="0">
                <a:ln>
                  <a:noFill/>
                </a:ln>
                <a:solidFill>
                  <a:srgbClr val="000000"/>
                </a:solidFill>
                <a:effectLst/>
                <a:uLnTx/>
                <a:uFillTx/>
                <a:latin typeface="Calibri"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300" b="0" i="0" u="none" strike="noStrike" kern="1200" cap="none" spc="0" normalizeH="0" baseline="0" noProof="0">
              <a:ln>
                <a:noFill/>
              </a:ln>
              <a:solidFill>
                <a:srgbClr val="000000"/>
              </a:solidFill>
              <a:effectLst/>
              <a:uLnTx/>
              <a:uFillTx/>
              <a:latin typeface="Calibri" pitchFamily="34" charset="0"/>
              <a:ea typeface="MS PGothic" panose="020B0600070205080204" pitchFamily="34" charset="-128"/>
              <a:cs typeface="+mn-cs"/>
            </a:endParaRPr>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67888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4288509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151192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15</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Fill in &lt;year&gt; based on current academic year. This is located in column A of the data sheet. Edit by right clicking and selecting “Edit data”.</a:t>
            </a:r>
            <a:endParaRPr/>
          </a:p>
        </p:txBody>
      </p:sp>
      <p:sp>
        <p:nvSpPr>
          <p:cNvPr id="250" name="Google Shape;25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Fill in &lt;year&gt; based on current academic year. This is located in column A of the data sheet. Edit by right clicking and selecting “Edit data”.</a:t>
            </a:r>
            <a:endParaRPr sz="1200" b="1" i="0" u="none" strike="noStrike">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r>
              <a:rPr lang="en-US" sz="1200" b="1" i="0" u="none" strike="noStrike">
                <a:solidFill>
                  <a:schemeClr val="dk1"/>
                </a:solidFill>
                <a:latin typeface="Arial"/>
                <a:ea typeface="Arial"/>
                <a:cs typeface="Arial"/>
                <a:sym typeface="Arial"/>
              </a:rPr>
              <a:t>IMPORTANT NOTE: The INTERNALIZING subscale and CUT SCORES are specific to school level.</a:t>
            </a:r>
            <a:endParaRPr/>
          </a:p>
          <a:p>
            <a:pPr marL="0" lvl="0" indent="0" algn="l" rtl="0">
              <a:spcBef>
                <a:spcPts val="0"/>
              </a:spcBef>
              <a:spcAft>
                <a:spcPts val="0"/>
              </a:spcAft>
              <a:buNone/>
            </a:pPr>
            <a:r>
              <a:rPr lang="en-US" sz="1200" b="1" i="0" u="none" strike="noStrike">
                <a:solidFill>
                  <a:schemeClr val="dk1"/>
                </a:solidFill>
                <a:latin typeface="Arial"/>
                <a:ea typeface="Arial"/>
                <a:cs typeface="Arial"/>
                <a:sym typeface="Arial"/>
              </a:rPr>
              <a:t>Elementary: </a:t>
            </a:r>
            <a:r>
              <a:rPr lang="en-US" sz="1200" b="0" i="0" u="none" strike="noStrike">
                <a:solidFill>
                  <a:schemeClr val="dk1"/>
                </a:solidFill>
                <a:latin typeface="Arial"/>
                <a:ea typeface="Arial"/>
                <a:cs typeface="Arial"/>
                <a:sym typeface="Arial"/>
              </a:rPr>
              <a:t>SRSS-I5, Items 8-12, 0-1 = low risk, 2-3 = moderate risk, 4-15 = high risk</a:t>
            </a:r>
            <a:endParaRPr/>
          </a:p>
          <a:p>
            <a:pPr marL="0" marR="0" lvl="0" indent="0" algn="l" rtl="0">
              <a:lnSpc>
                <a:spcPct val="100000"/>
              </a:lnSpc>
              <a:spcBef>
                <a:spcPts val="360"/>
              </a:spcBef>
              <a:spcAft>
                <a:spcPts val="0"/>
              </a:spcAft>
              <a:buClr>
                <a:schemeClr val="dk1"/>
              </a:buClr>
              <a:buSzPts val="1200"/>
              <a:buFont typeface="Arial"/>
              <a:buNone/>
            </a:pPr>
            <a:r>
              <a:rPr lang="en-US" sz="1200" b="1" i="0" u="none" strike="noStrike">
                <a:solidFill>
                  <a:schemeClr val="dk1"/>
                </a:solidFill>
                <a:latin typeface="Arial"/>
                <a:ea typeface="Arial"/>
                <a:cs typeface="Arial"/>
                <a:sym typeface="Arial"/>
              </a:rPr>
              <a:t>Middle and High: </a:t>
            </a:r>
            <a:r>
              <a:rPr lang="en-US" sz="1200" b="0" i="0" u="none" strike="noStrike">
                <a:solidFill>
                  <a:schemeClr val="dk1"/>
                </a:solidFill>
                <a:latin typeface="Arial"/>
                <a:ea typeface="Arial"/>
                <a:cs typeface="Arial"/>
                <a:sym typeface="Arial"/>
              </a:rPr>
              <a:t>SRSS-I6, Items 4, 8-12, 0-3 = low risk, 4-5 = moderate risk, 6-18 = high risk</a:t>
            </a:r>
            <a:endParaRPr/>
          </a:p>
        </p:txBody>
      </p:sp>
      <p:sp>
        <p:nvSpPr>
          <p:cNvPr id="314" name="Google Shape;3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C0F87-2C23-4936-AB1B-811C8C21A2C5}" type="slidenum">
              <a:rPr lang="en-US" smtClean="0"/>
              <a:t>39</a:t>
            </a:fld>
            <a:endParaRPr lang="en-US"/>
          </a:p>
        </p:txBody>
      </p:sp>
    </p:spTree>
    <p:extLst>
      <p:ext uri="{BB962C8B-B14F-4D97-AF65-F5344CB8AC3E}">
        <p14:creationId xmlns:p14="http://schemas.microsoft.com/office/powerpoint/2010/main" val="70321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a:t>
            </a:r>
            <a:r>
              <a:rPr lang="en-US" baseline="0"/>
              <a:t> 1 – using the shared lesson plan, each table is given a large card with a strategy on it. They are then to find natural places for the strategy to be used within the sample lesson to support the A/B and Social objectives.  SHARE </a:t>
            </a:r>
          </a:p>
          <a:p>
            <a:endParaRPr lang="en-US"/>
          </a:p>
          <a:p>
            <a:r>
              <a:rPr lang="en-US" baseline="0"/>
              <a:t>With your partner…. Discuss one idea for an activity for this lesson (sample).  Remember that the use of low-intensity strategies are great ways to support teachers in integrating social and behavioral skill support and practice.</a:t>
            </a:r>
          </a:p>
          <a:p>
            <a:endParaRPr lang="en-US" baseline="0"/>
          </a:p>
          <a:p>
            <a:r>
              <a:rPr lang="en-US" baseline="0"/>
              <a:t>Teams discuss – 3 min – share a few ideas. Then follow up with BSP and precorrection as examples if not shared.  </a:t>
            </a:r>
            <a:endParaRPr lang="en-US"/>
          </a:p>
        </p:txBody>
      </p:sp>
      <p:sp>
        <p:nvSpPr>
          <p:cNvPr id="4" name="Slide Number Placeholder 3"/>
          <p:cNvSpPr>
            <a:spLocks noGrp="1"/>
          </p:cNvSpPr>
          <p:nvPr>
            <p:ph type="sldNum" sz="quarter" idx="10"/>
          </p:nvPr>
        </p:nvSpPr>
        <p:spPr/>
        <p:txBody>
          <a:bodyPr/>
          <a:lstStyle/>
          <a:p>
            <a:fld id="{A8DC0F87-2C23-4936-AB1B-811C8C21A2C5}" type="slidenum">
              <a:rPr lang="en-US" smtClean="0"/>
              <a:t>41</a:t>
            </a:fld>
            <a:endParaRPr lang="en-US"/>
          </a:p>
        </p:txBody>
      </p:sp>
    </p:spTree>
    <p:extLst>
      <p:ext uri="{BB962C8B-B14F-4D97-AF65-F5344CB8AC3E}">
        <p14:creationId xmlns:p14="http://schemas.microsoft.com/office/powerpoint/2010/main" val="167212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42</a:t>
            </a:fld>
            <a:endParaRPr lang="en-US"/>
          </a:p>
        </p:txBody>
      </p:sp>
    </p:spTree>
    <p:extLst>
      <p:ext uri="{BB962C8B-B14F-4D97-AF65-F5344CB8AC3E}">
        <p14:creationId xmlns:p14="http://schemas.microsoft.com/office/powerpoint/2010/main" val="181539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t>
            </a:r>
          </a:p>
          <a:p>
            <a:r>
              <a:rPr lang="en-US"/>
              <a:t>Does</a:t>
            </a:r>
            <a:r>
              <a:rPr lang="en-US" baseline="0"/>
              <a:t> the lesson require team work? Discussions from multiple perspectives? Sharing materials? Use of digital media? Use of classroom materials? </a:t>
            </a:r>
          </a:p>
          <a:p>
            <a:r>
              <a:rPr lang="en-US" baseline="0"/>
              <a:t>Social skills needed to engage in those activities… respect ideas different than you own, seek to understand the perspective of others, take turns, offer your own ideas, listen to others, use of reliable resources online, </a:t>
            </a:r>
          </a:p>
          <a:p>
            <a:r>
              <a:rPr lang="en-US" baseline="0"/>
              <a:t>Behaviors: treat materials with care, look at the speaker, one speaker at a time, keep unrelated materials put away, ask for a turn, ask questions to understand others, include only your original work or properly cited work in your assignment.</a:t>
            </a:r>
          </a:p>
          <a:p>
            <a:endParaRPr lang="en-US"/>
          </a:p>
        </p:txBody>
      </p:sp>
    </p:spTree>
    <p:extLst>
      <p:ext uri="{BB962C8B-B14F-4D97-AF65-F5344CB8AC3E}">
        <p14:creationId xmlns:p14="http://schemas.microsoft.com/office/powerpoint/2010/main" val="329871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538507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335407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emf"/><Relationship Id="rId1" Type="http://schemas.openxmlformats.org/officeDocument/2006/relationships/slideLayout" Target="../slideLayouts/slideLayout2.xml"/><Relationship Id="rId4" Type="http://schemas.openxmlformats.org/officeDocument/2006/relationships/image" Target="../media/image162.sv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57.svg"/></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57.svg"/></Relationships>
</file>

<file path=ppt/slides/_rels/slide104.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sv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png"/></Relationships>
</file>

<file path=ppt/slides/_rels/slide10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emf"/><Relationship Id="rId1" Type="http://schemas.openxmlformats.org/officeDocument/2006/relationships/slideLayout" Target="../slideLayouts/slideLayout2.xml"/><Relationship Id="rId4" Type="http://schemas.openxmlformats.org/officeDocument/2006/relationships/image" Target="../media/image162.svg"/></Relationships>
</file>

<file path=ppt/slides/_rels/slide106.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ci3t.org/p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hyperlink" Target="http://www.ci3t.org/fabi"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3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0.xm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0.xml"/><Relationship Id="rId5" Type="http://schemas.openxmlformats.org/officeDocument/2006/relationships/image" Target="../media/image65.sv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10.xm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gjaZ05kKQW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80.pn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2" Type="http://schemas.openxmlformats.org/officeDocument/2006/relationships/hyperlink" Target="https://dbr.education.uconn.ed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8" Type="http://schemas.openxmlformats.org/officeDocument/2006/relationships/hyperlink" Target="https://dbr.education.uconn.edu/"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dbr.education.uconn.edu/"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hyperlink" Target="https://dbr.education.uconn.edu/"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br.education.uconn.edu/library/video-podcast/" TargetMode="External"/><Relationship Id="rId2" Type="http://schemas.openxmlformats.org/officeDocument/2006/relationships/hyperlink" Target="https://dbrtraining.education.uconn.edu/" TargetMode="Externa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25.wm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80.pn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38.jpeg"/></Relationships>
</file>

<file path=ppt/slides/_rels/slide8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41.jpeg"/></Relationships>
</file>

<file path=ppt/slides/_rels/slide8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xml"/><Relationship Id="rId5" Type="http://schemas.openxmlformats.org/officeDocument/2006/relationships/image" Target="../media/image145.png"/><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svg"/><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7.png"/><Relationship Id="rId1" Type="http://schemas.openxmlformats.org/officeDocument/2006/relationships/slideLayout" Target="../slideLayouts/slideLayout8.xml"/><Relationship Id="rId6" Type="http://schemas.openxmlformats.org/officeDocument/2006/relationships/image" Target="../media/image142.png"/><Relationship Id="rId5" Type="http://schemas.openxmlformats.org/officeDocument/2006/relationships/image" Target="../media/image143.png"/><Relationship Id="rId4" Type="http://schemas.openxmlformats.org/officeDocument/2006/relationships/image" Target="../media/image144.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4.sv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svg"/><Relationship Id="rId5" Type="http://schemas.openxmlformats.org/officeDocument/2006/relationships/image" Target="../media/image156.png"/><Relationship Id="rId4" Type="http://schemas.openxmlformats.org/officeDocument/2006/relationships/image" Target="../media/image155.png"/></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59.svg"/></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Autofit/>
          </a:bodyPr>
          <a:lstStyle/>
          <a:p>
            <a:r>
              <a:rPr lang="en-US" sz="4400">
                <a:ea typeface="+mj-lt"/>
                <a:cs typeface="+mj-lt"/>
              </a:rPr>
              <a:t>Implementing Comprehensive, Integrated, Three-tiered (Ci3T) Models:</a:t>
            </a:r>
            <a:br>
              <a:rPr lang="en-US" sz="4400">
                <a:ea typeface="+mj-lt"/>
                <a:cs typeface="+mj-lt"/>
              </a:rPr>
            </a:br>
            <a:r>
              <a:rPr lang="en-US" sz="4400">
                <a:ea typeface="+mj-lt"/>
                <a:cs typeface="+mj-lt"/>
              </a:rPr>
              <a:t>Supporting Student Success Across the Tiers</a:t>
            </a:r>
            <a:endParaRPr lang="en-US" sz="4400"/>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p:txBody>
          <a:bodyPr anchor="ctr"/>
          <a:lstStyle/>
          <a:p>
            <a:r>
              <a:rPr lang="en-US">
                <a:ea typeface="+mn-lt"/>
                <a:cs typeface="+mn-lt"/>
              </a:rPr>
              <a:t>Ci3T Implementation Series and Delivery – Session 4</a:t>
            </a:r>
            <a:endParaRPr lang="en-US"/>
          </a:p>
        </p:txBody>
      </p:sp>
      <p:sp>
        <p:nvSpPr>
          <p:cNvPr id="4" name="TextBox 3">
            <a:extLst>
              <a:ext uri="{FF2B5EF4-FFF2-40B4-BE49-F238E27FC236}">
                <a16:creationId xmlns:a16="http://schemas.microsoft.com/office/drawing/2014/main" id="{32B35BC8-8E42-8E6B-8F68-403905366CC1}"/>
              </a:ext>
            </a:extLst>
          </p:cNvPr>
          <p:cNvSpPr txBox="1"/>
          <p:nvPr/>
        </p:nvSpPr>
        <p:spPr>
          <a:xfrm>
            <a:off x="2869706" y="4958152"/>
            <a:ext cx="6094520" cy="646331"/>
          </a:xfrm>
          <a:prstGeom prst="rect">
            <a:avLst/>
          </a:prstGeom>
          <a:noFill/>
        </p:spPr>
        <p:txBody>
          <a:bodyPr wrap="square">
            <a:spAutoFit/>
          </a:bodyPr>
          <a:lstStyle/>
          <a:p>
            <a:pPr algn="ctr"/>
            <a:r>
              <a:rPr lang="en-US" dirty="0"/>
              <a:t>Kathleen Lynne Lane, Ph.D., BCBA-D, CF-L2</a:t>
            </a:r>
          </a:p>
          <a:p>
            <a:pPr algn="ctr"/>
            <a:r>
              <a:rPr lang="en-US" dirty="0"/>
              <a:t>Mark Buckman, Ph.D.</a:t>
            </a:r>
          </a:p>
        </p:txBody>
      </p:sp>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dirty="0"/>
              <a:t>Planning Tier 2 and Tier 3 Supports</a:t>
            </a:r>
            <a:endParaRPr lang="en-US" dirty="0"/>
          </a:p>
        </p:txBody>
      </p:sp>
      <p:sp>
        <p:nvSpPr>
          <p:cNvPr id="5" name="Content Placeholder 4">
            <a:extLst>
              <a:ext uri="{FF2B5EF4-FFF2-40B4-BE49-F238E27FC236}">
                <a16:creationId xmlns:a16="http://schemas.microsoft.com/office/drawing/2014/main" id="{AED9E5D2-A643-4B15-B638-A80A4E61FC3C}"/>
              </a:ext>
            </a:extLst>
          </p:cNvPr>
          <p:cNvSpPr>
            <a:spLocks noGrp="1"/>
          </p:cNvSpPr>
          <p:nvPr>
            <p:ph idx="1"/>
          </p:nvPr>
        </p:nvSpPr>
        <p:spPr>
          <a:xfrm>
            <a:off x="940425" y="1779926"/>
            <a:ext cx="7886699" cy="1325563"/>
          </a:xfrm>
        </p:spPr>
        <p:txBody>
          <a:bodyPr>
            <a:normAutofit fontScale="92500"/>
          </a:bodyPr>
          <a:lstStyle/>
          <a:p>
            <a:r>
              <a:rPr lang="en-US"/>
              <a:t>Monitor who is receiving Tier 2 and Tier 3 supports</a:t>
            </a:r>
          </a:p>
          <a:p>
            <a:r>
              <a:rPr lang="en-US"/>
              <a:t>Store data in a secure location accessible to relevant parties</a:t>
            </a:r>
          </a:p>
        </p:txBody>
      </p:sp>
      <p:pic>
        <p:nvPicPr>
          <p:cNvPr id="7" name="Picture 6">
            <a:extLst>
              <a:ext uri="{FF2B5EF4-FFF2-40B4-BE49-F238E27FC236}">
                <a16:creationId xmlns:a16="http://schemas.microsoft.com/office/drawing/2014/main" id="{6124B0AE-777A-D84A-99C5-0C434A38E4DE}"/>
              </a:ext>
            </a:extLst>
          </p:cNvPr>
          <p:cNvPicPr>
            <a:picLocks noChangeAspect="1"/>
          </p:cNvPicPr>
          <p:nvPr/>
        </p:nvPicPr>
        <p:blipFill>
          <a:blip r:embed="rId2"/>
          <a:stretch>
            <a:fillRect/>
          </a:stretch>
        </p:blipFill>
        <p:spPr>
          <a:xfrm>
            <a:off x="2192047" y="3194728"/>
            <a:ext cx="7807905" cy="3399941"/>
          </a:xfrm>
          <a:prstGeom prst="rect">
            <a:avLst/>
          </a:prstGeom>
        </p:spPr>
      </p:pic>
      <p:pic>
        <p:nvPicPr>
          <p:cNvPr id="8" name="Graphic 7" descr="Statistics">
            <a:extLst>
              <a:ext uri="{FF2B5EF4-FFF2-40B4-BE49-F238E27FC236}">
                <a16:creationId xmlns:a16="http://schemas.microsoft.com/office/drawing/2014/main" id="{2DC5DE4A-3AB2-4626-A09F-F4516056D0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4137577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dirty="0"/>
              <a:t>Planning Tier 2 and Tier 3 Supports</a:t>
            </a:r>
            <a:endParaRPr lang="en-US" dirty="0"/>
          </a:p>
        </p:txBody>
      </p:sp>
      <p:graphicFrame>
        <p:nvGraphicFramePr>
          <p:cNvPr id="7" name="Table 6">
            <a:extLst>
              <a:ext uri="{FF2B5EF4-FFF2-40B4-BE49-F238E27FC236}">
                <a16:creationId xmlns:a16="http://schemas.microsoft.com/office/drawing/2014/main" id="{DD4D6456-1956-1340-9360-FD832633EDF1}"/>
              </a:ext>
            </a:extLst>
          </p:cNvPr>
          <p:cNvGraphicFramePr>
            <a:graphicFrameLocks noGrp="1"/>
          </p:cNvGraphicFramePr>
          <p:nvPr/>
        </p:nvGraphicFramePr>
        <p:xfrm>
          <a:off x="2152650" y="2183439"/>
          <a:ext cx="7886700" cy="3749040"/>
        </p:xfrm>
        <a:graphic>
          <a:graphicData uri="http://schemas.openxmlformats.org/drawingml/2006/table">
            <a:tbl>
              <a:tblPr/>
              <a:tblGrid>
                <a:gridCol w="2628900">
                  <a:extLst>
                    <a:ext uri="{9D8B030D-6E8A-4147-A177-3AD203B41FA5}">
                      <a16:colId xmlns:a16="http://schemas.microsoft.com/office/drawing/2014/main" val="2696750215"/>
                    </a:ext>
                  </a:extLst>
                </a:gridCol>
                <a:gridCol w="2090627">
                  <a:extLst>
                    <a:ext uri="{9D8B030D-6E8A-4147-A177-3AD203B41FA5}">
                      <a16:colId xmlns:a16="http://schemas.microsoft.com/office/drawing/2014/main" val="3774036906"/>
                    </a:ext>
                  </a:extLst>
                </a:gridCol>
                <a:gridCol w="3167173">
                  <a:extLst>
                    <a:ext uri="{9D8B030D-6E8A-4147-A177-3AD203B41FA5}">
                      <a16:colId xmlns:a16="http://schemas.microsoft.com/office/drawing/2014/main" val="3176014173"/>
                    </a:ext>
                  </a:extLst>
                </a:gridCol>
              </a:tblGrid>
              <a:tr h="0">
                <a:tc gridSpan="3">
                  <a:txBody>
                    <a:bodyPr/>
                    <a:lstStyle/>
                    <a:p>
                      <a:r>
                        <a:rPr lang="en-US" sz="1800">
                          <a:solidFill>
                            <a:schemeClr val="bg1"/>
                          </a:solidFill>
                          <a:effectLst/>
                          <a:latin typeface="Calibri" panose="020F0502020204030204" pitchFamily="34" charset="0"/>
                          <a:cs typeface="Calibri" panose="020F0502020204030204" pitchFamily="34" charset="0"/>
                        </a:rPr>
                        <a:t>TFI Item 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extLst>
                  <a:ext uri="{0D108BD9-81ED-4DB2-BD59-A6C34878D82A}">
                    <a16:rowId xmlns:a16="http://schemas.microsoft.com/office/drawing/2014/main" val="2854702386"/>
                  </a:ext>
                </a:extLst>
              </a:tr>
              <a:tr h="0">
                <a:tc>
                  <a:txBody>
                    <a:bodyPr/>
                    <a:lstStyle/>
                    <a:p>
                      <a:r>
                        <a:rPr lang="en-US" sz="1800">
                          <a:effectLst/>
                          <a:latin typeface="Calibri" panose="020F0502020204030204" pitchFamily="34" charset="0"/>
                          <a:cs typeface="Calibri" panose="020F0502020204030204" pitchFamily="34" charset="0"/>
                        </a:rPr>
                        <a:t>Level of Use: Team follows written process to </a:t>
                      </a:r>
                      <a:r>
                        <a:rPr lang="en-US" sz="1800" b="1">
                          <a:effectLst/>
                          <a:latin typeface="Calibri" panose="020F0502020204030204" pitchFamily="34" charset="0"/>
                          <a:cs typeface="Calibri" panose="020F0502020204030204" pitchFamily="34" charset="0"/>
                        </a:rPr>
                        <a:t>track proportion of students participating in Tier 2 supports</a:t>
                      </a:r>
                      <a:r>
                        <a:rPr lang="en-US" sz="1800">
                          <a:effectLst/>
                          <a:latin typeface="Calibri" panose="020F0502020204030204" pitchFamily="34" charset="0"/>
                          <a:cs typeface="Calibri" panose="020F0502020204030204" pitchFamily="34" charset="0"/>
                        </a:rPr>
                        <a:t>, and access is proportionate.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Tier 2 enrollment data </a:t>
                      </a:r>
                    </a:p>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Tier 2 team meeting minutes </a:t>
                      </a:r>
                    </a:p>
                    <a:p>
                      <a:pPr>
                        <a:buFont typeface="Arial" panose="020B0604020202020204" pitchFamily="34" charset="0"/>
                        <a:buChar char="•"/>
                      </a:pPr>
                      <a:r>
                        <a:rPr lang="en-US" sz="1800">
                          <a:effectLst/>
                          <a:latin typeface="Calibri" panose="020F0502020204030204" pitchFamily="34" charset="0"/>
                          <a:cs typeface="Calibri" panose="020F0502020204030204" pitchFamily="34" charset="0"/>
                        </a:rPr>
                        <a:t>Progress monitoring tool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r>
                        <a:rPr lang="en-US" sz="1800">
                          <a:effectLst/>
                          <a:latin typeface="Calibri" panose="020F0502020204030204" pitchFamily="34" charset="0"/>
                          <a:cs typeface="Calibri" panose="020F0502020204030204" pitchFamily="34" charset="0"/>
                        </a:rPr>
                        <a:t>0 = Team does not track number of students responding to Tier 2 interventions </a:t>
                      </a:r>
                    </a:p>
                    <a:p>
                      <a:r>
                        <a:rPr lang="en-US" sz="1800">
                          <a:effectLst/>
                          <a:latin typeface="Calibri" panose="020F0502020204030204" pitchFamily="34" charset="0"/>
                          <a:cs typeface="Calibri" panose="020F0502020204030204" pitchFamily="34" charset="0"/>
                        </a:rPr>
                        <a:t>1 = Team defines criteria for responding to each Tier 2 intervention and tracks students, but fewer than 5% of students are enrolled </a:t>
                      </a:r>
                    </a:p>
                    <a:p>
                      <a:r>
                        <a:rPr lang="en-US" sz="1800">
                          <a:effectLst/>
                          <a:latin typeface="Calibri" panose="020F0502020204030204" pitchFamily="34" charset="0"/>
                          <a:cs typeface="Calibri" panose="020F0502020204030204" pitchFamily="34" charset="0"/>
                        </a:rPr>
                        <a:t>2 = Team defines criteria and tracks proportion, with at least 5% of students receiving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extLst>
                  <a:ext uri="{0D108BD9-81ED-4DB2-BD59-A6C34878D82A}">
                    <a16:rowId xmlns:a16="http://schemas.microsoft.com/office/drawing/2014/main" val="3339749114"/>
                  </a:ext>
                </a:extLst>
              </a:tr>
            </a:tbl>
          </a:graphicData>
        </a:graphic>
      </p:graphicFrame>
      <p:sp>
        <p:nvSpPr>
          <p:cNvPr id="5" name="TextBox 4">
            <a:extLst>
              <a:ext uri="{FF2B5EF4-FFF2-40B4-BE49-F238E27FC236}">
                <a16:creationId xmlns:a16="http://schemas.microsoft.com/office/drawing/2014/main" id="{BB4EFB97-6285-1D45-9674-DF4B72032D13}"/>
              </a:ext>
            </a:extLst>
          </p:cNvPr>
          <p:cNvSpPr txBox="1"/>
          <p:nvPr/>
        </p:nvSpPr>
        <p:spPr>
          <a:xfrm>
            <a:off x="838200" y="1690688"/>
            <a:ext cx="7886699" cy="369332"/>
          </a:xfrm>
          <a:prstGeom prst="rect">
            <a:avLst/>
          </a:prstGeom>
          <a:noFill/>
        </p:spPr>
        <p:txBody>
          <a:bodyPr wrap="square" rtlCol="0">
            <a:spAutoFit/>
          </a:bodyPr>
          <a:lstStyle/>
          <a:p>
            <a:r>
              <a:rPr lang="en-US"/>
              <a:t>Considering Treatment Integrity data to inform next steps:</a:t>
            </a:r>
          </a:p>
        </p:txBody>
      </p:sp>
    </p:spTree>
    <p:extLst>
      <p:ext uri="{BB962C8B-B14F-4D97-AF65-F5344CB8AC3E}">
        <p14:creationId xmlns:p14="http://schemas.microsoft.com/office/powerpoint/2010/main" val="3189981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dirty="0"/>
              <a:t>Planning Tier 2 and Tier 3 Supports </a:t>
            </a:r>
            <a:r>
              <a:rPr lang="en-US" dirty="0"/>
              <a:t>:</a:t>
            </a:r>
            <a:br>
              <a:rPr lang="en-US" dirty="0"/>
            </a:br>
            <a:r>
              <a:rPr lang="en-US" dirty="0"/>
              <a:t>Structures for Success</a:t>
            </a:r>
          </a:p>
        </p:txBody>
      </p:sp>
      <p:pic>
        <p:nvPicPr>
          <p:cNvPr id="4" name="Picture 3">
            <a:extLst>
              <a:ext uri="{FF2B5EF4-FFF2-40B4-BE49-F238E27FC236}">
                <a16:creationId xmlns:a16="http://schemas.microsoft.com/office/drawing/2014/main" id="{26F0A6CE-58D9-49A6-9D48-E6399BD50196}"/>
              </a:ext>
            </a:extLst>
          </p:cNvPr>
          <p:cNvPicPr>
            <a:picLocks noChangeAspect="1"/>
          </p:cNvPicPr>
          <p:nvPr/>
        </p:nvPicPr>
        <p:blipFill rotWithShape="1">
          <a:blip r:embed="rId2"/>
          <a:srcRect b="23580"/>
          <a:stretch/>
        </p:blipFill>
        <p:spPr>
          <a:xfrm>
            <a:off x="2235832" y="2624672"/>
            <a:ext cx="7803518" cy="2129252"/>
          </a:xfrm>
          <a:prstGeom prst="rect">
            <a:avLst/>
          </a:prstGeom>
        </p:spPr>
      </p:pic>
      <p:pic>
        <p:nvPicPr>
          <p:cNvPr id="9" name="Graphic 8" descr="Cursor">
            <a:extLst>
              <a:ext uri="{FF2B5EF4-FFF2-40B4-BE49-F238E27FC236}">
                <a16:creationId xmlns:a16="http://schemas.microsoft.com/office/drawing/2014/main" id="{4A0DEA59-8C38-44B7-9E78-FC6F9C084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9039" y="3522355"/>
            <a:ext cx="914400" cy="914400"/>
          </a:xfrm>
          <a:prstGeom prst="rect">
            <a:avLst/>
          </a:prstGeom>
        </p:spPr>
      </p:pic>
      <p:pic>
        <p:nvPicPr>
          <p:cNvPr id="6" name="Graphic 5" descr="Statistics">
            <a:extLst>
              <a:ext uri="{FF2B5EF4-FFF2-40B4-BE49-F238E27FC236}">
                <a16:creationId xmlns:a16="http://schemas.microsoft.com/office/drawing/2014/main" id="{B1BD8079-3A5A-4536-BCE5-B31B120620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243091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EA7C2-E84C-1B4F-882D-9BCB24177FA3}"/>
              </a:ext>
            </a:extLst>
          </p:cNvPr>
          <p:cNvPicPr>
            <a:picLocks noChangeAspect="1"/>
          </p:cNvPicPr>
          <p:nvPr/>
        </p:nvPicPr>
        <p:blipFill>
          <a:blip r:embed="rId2"/>
          <a:stretch>
            <a:fillRect/>
          </a:stretch>
        </p:blipFill>
        <p:spPr>
          <a:xfrm>
            <a:off x="1627490" y="2295314"/>
            <a:ext cx="8463605" cy="1953984"/>
          </a:xfrm>
          <a:prstGeom prst="rect">
            <a:avLst/>
          </a:prstGeom>
        </p:spPr>
      </p:pic>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normAutofit/>
          </a:bodyPr>
          <a:lstStyle/>
          <a:p>
            <a:r>
              <a:rPr lang="en-US" sz="4400" dirty="0"/>
              <a:t>Planning Tier 2 and Tier 3 Supports </a:t>
            </a:r>
            <a:r>
              <a:rPr lang="en-US" dirty="0"/>
              <a:t>:</a:t>
            </a:r>
            <a:br>
              <a:rPr lang="en-US" dirty="0"/>
            </a:br>
            <a:r>
              <a:rPr lang="en-US" dirty="0"/>
              <a:t>Structures for Success</a:t>
            </a:r>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98415" y="3257948"/>
            <a:ext cx="914400" cy="914400"/>
          </a:xfrm>
          <a:prstGeom prst="rect">
            <a:avLst/>
          </a:prstGeom>
        </p:spPr>
      </p:pic>
      <p:pic>
        <p:nvPicPr>
          <p:cNvPr id="6" name="Graphic 5" descr="Statistics">
            <a:extLst>
              <a:ext uri="{FF2B5EF4-FFF2-40B4-BE49-F238E27FC236}">
                <a16:creationId xmlns:a16="http://schemas.microsoft.com/office/drawing/2014/main" id="{A4BC0B32-E412-4C3D-B89E-B4B15D154A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19438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dirty="0"/>
              <a:t>Planning Tier 2 and Tier 3 Supports</a:t>
            </a:r>
            <a:endParaRPr lang="en-US" dirty="0"/>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98415" y="3257948"/>
            <a:ext cx="914400" cy="914400"/>
          </a:xfrm>
          <a:prstGeom prst="rect">
            <a:avLst/>
          </a:prstGeom>
        </p:spPr>
      </p:pic>
      <p:pic>
        <p:nvPicPr>
          <p:cNvPr id="4" name="Picture 3">
            <a:extLst>
              <a:ext uri="{FF2B5EF4-FFF2-40B4-BE49-F238E27FC236}">
                <a16:creationId xmlns:a16="http://schemas.microsoft.com/office/drawing/2014/main" id="{B6F90AF8-3565-984B-A794-BED16C2909AF}"/>
              </a:ext>
            </a:extLst>
          </p:cNvPr>
          <p:cNvPicPr>
            <a:picLocks noChangeAspect="1"/>
          </p:cNvPicPr>
          <p:nvPr/>
        </p:nvPicPr>
        <p:blipFill>
          <a:blip r:embed="rId4"/>
          <a:stretch>
            <a:fillRect/>
          </a:stretch>
        </p:blipFill>
        <p:spPr>
          <a:xfrm>
            <a:off x="2926117" y="1577352"/>
            <a:ext cx="6339766" cy="4833287"/>
          </a:xfrm>
          <a:prstGeom prst="rect">
            <a:avLst/>
          </a:prstGeom>
        </p:spPr>
      </p:pic>
      <p:pic>
        <p:nvPicPr>
          <p:cNvPr id="7" name="Graphic 6" descr="Cursor">
            <a:extLst>
              <a:ext uri="{FF2B5EF4-FFF2-40B4-BE49-F238E27FC236}">
                <a16:creationId xmlns:a16="http://schemas.microsoft.com/office/drawing/2014/main" id="{70A8A029-2A2E-EE48-AC25-3D1DEA15C2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5615" y="5239148"/>
            <a:ext cx="914400" cy="914400"/>
          </a:xfrm>
          <a:prstGeom prst="rect">
            <a:avLst/>
          </a:prstGeom>
        </p:spPr>
      </p:pic>
      <p:pic>
        <p:nvPicPr>
          <p:cNvPr id="9" name="Graphic 8" descr="Statistics">
            <a:extLst>
              <a:ext uri="{FF2B5EF4-FFF2-40B4-BE49-F238E27FC236}">
                <a16:creationId xmlns:a16="http://schemas.microsoft.com/office/drawing/2014/main" id="{25927654-6C4D-46F8-A06D-BFD3135CE9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39949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dirty="0"/>
              <a:t>Planning Tier 2 and Tier 3 Supports</a:t>
            </a:r>
            <a:endParaRPr lang="en-US" dirty="0"/>
          </a:p>
        </p:txBody>
      </p:sp>
      <p:pic>
        <p:nvPicPr>
          <p:cNvPr id="7" name="Picture 6">
            <a:extLst>
              <a:ext uri="{FF2B5EF4-FFF2-40B4-BE49-F238E27FC236}">
                <a16:creationId xmlns:a16="http://schemas.microsoft.com/office/drawing/2014/main" id="{E3DDEFF0-4A5F-3742-9A63-0F530E6016E2}"/>
              </a:ext>
            </a:extLst>
          </p:cNvPr>
          <p:cNvPicPr>
            <a:picLocks noChangeAspect="1"/>
          </p:cNvPicPr>
          <p:nvPr/>
        </p:nvPicPr>
        <p:blipFill>
          <a:blip r:embed="rId2"/>
          <a:stretch>
            <a:fillRect/>
          </a:stretch>
        </p:blipFill>
        <p:spPr>
          <a:xfrm>
            <a:off x="2940299" y="1740510"/>
            <a:ext cx="6311402" cy="4581747"/>
          </a:xfrm>
          <a:prstGeom prst="rect">
            <a:avLst/>
          </a:prstGeom>
          <a:ln>
            <a:noFill/>
          </a:ln>
        </p:spPr>
      </p:pic>
      <p:pic>
        <p:nvPicPr>
          <p:cNvPr id="5" name="Graphic 4" descr="Statistics">
            <a:extLst>
              <a:ext uri="{FF2B5EF4-FFF2-40B4-BE49-F238E27FC236}">
                <a16:creationId xmlns:a16="http://schemas.microsoft.com/office/drawing/2014/main" id="{6C52B8A2-C12C-40A6-9581-ED274A254E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47686" y="275887"/>
            <a:ext cx="1212227" cy="1212227"/>
          </a:xfrm>
          <a:prstGeom prst="rect">
            <a:avLst/>
          </a:prstGeom>
        </p:spPr>
      </p:pic>
    </p:spTree>
    <p:extLst>
      <p:ext uri="{BB962C8B-B14F-4D97-AF65-F5344CB8AC3E}">
        <p14:creationId xmlns:p14="http://schemas.microsoft.com/office/powerpoint/2010/main" val="14855798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Share out with your team: </a:t>
            </a:r>
          </a:p>
          <a:p>
            <a:pPr lvl="1"/>
            <a:r>
              <a:rPr lang="en-US" sz="2000" dirty="0"/>
              <a:t>Tier 2 Direct Behavior Rating</a:t>
            </a:r>
          </a:p>
          <a:p>
            <a:pPr lvl="1"/>
            <a:r>
              <a:rPr lang="en-US" sz="2000" dirty="0"/>
              <a:t>Tier 2 Self-monitoring</a:t>
            </a:r>
          </a:p>
          <a:p>
            <a:pPr lvl="1"/>
            <a:r>
              <a:rPr lang="en-US" sz="2000" dirty="0"/>
              <a:t>Tier 2 Self-regulated Strategy Development (SRSD) for writing</a:t>
            </a:r>
          </a:p>
          <a:p>
            <a:pPr lvl="1"/>
            <a:r>
              <a:rPr lang="en-US" sz="2000" dirty="0"/>
              <a:t>Tier 3 Individualized De-escalation Plan </a:t>
            </a:r>
          </a:p>
          <a:p>
            <a:pPr lvl="1"/>
            <a:r>
              <a:rPr lang="en-US" sz="2000" dirty="0"/>
              <a:t>Tier 3 Functional Assessment-based Intervention (FABI)</a:t>
            </a:r>
          </a:p>
          <a:p>
            <a:r>
              <a:rPr lang="en-US" sz="2400" dirty="0"/>
              <a:t>What structures are in place to support teachers using data to connect students to Tier 2 and 3 supports?</a:t>
            </a:r>
          </a:p>
          <a:p>
            <a:r>
              <a:rPr lang="en-US" sz="2400" dirty="0"/>
              <a:t>Action Planning: What would you like to share out with your faculty and staff about Tier 2 and Tier 3 supports? </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42440121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D1EB9C-279F-4875-A70C-1D080F976B4D}"/>
              </a:ext>
            </a:extLst>
          </p:cNvPr>
          <p:cNvPicPr>
            <a:picLocks noChangeAspect="1"/>
          </p:cNvPicPr>
          <p:nvPr/>
        </p:nvPicPr>
        <p:blipFill>
          <a:blip r:embed="rId2"/>
          <a:srcRect/>
          <a:stretch/>
        </p:blipFill>
        <p:spPr>
          <a:xfrm>
            <a:off x="5335308" y="86718"/>
            <a:ext cx="1088433" cy="1408554"/>
          </a:xfrm>
          <a:prstGeom prst="rect">
            <a:avLst/>
          </a:prstGeom>
          <a:ln>
            <a:solidFill>
              <a:schemeClr val="tx1"/>
            </a:solidFill>
          </a:ln>
        </p:spPr>
      </p:pic>
      <p:pic>
        <p:nvPicPr>
          <p:cNvPr id="13" name="Picture 12">
            <a:extLst>
              <a:ext uri="{FF2B5EF4-FFF2-40B4-BE49-F238E27FC236}">
                <a16:creationId xmlns:a16="http://schemas.microsoft.com/office/drawing/2014/main" id="{1584C795-CD59-45C0-9962-87BCB58376FB}"/>
              </a:ext>
            </a:extLst>
          </p:cNvPr>
          <p:cNvPicPr>
            <a:picLocks noChangeAspect="1"/>
          </p:cNvPicPr>
          <p:nvPr/>
        </p:nvPicPr>
        <p:blipFill>
          <a:blip r:embed="rId3"/>
          <a:srcRect/>
          <a:stretch/>
        </p:blipFill>
        <p:spPr>
          <a:xfrm>
            <a:off x="8965138" y="208052"/>
            <a:ext cx="1088427" cy="1408554"/>
          </a:xfrm>
          <a:prstGeom prst="rect">
            <a:avLst/>
          </a:prstGeom>
          <a:ln>
            <a:solidFill>
              <a:schemeClr val="tx1"/>
            </a:solidFill>
          </a:ln>
        </p:spPr>
      </p:pic>
      <p:grpSp>
        <p:nvGrpSpPr>
          <p:cNvPr id="2" name="Group 1">
            <a:extLst>
              <a:ext uri="{FF2B5EF4-FFF2-40B4-BE49-F238E27FC236}">
                <a16:creationId xmlns:a16="http://schemas.microsoft.com/office/drawing/2014/main" id="{6F40E612-F589-4CAC-9BBB-C4E2530CDC0D}"/>
              </a:ext>
            </a:extLst>
          </p:cNvPr>
          <p:cNvGrpSpPr/>
          <p:nvPr/>
        </p:nvGrpSpPr>
        <p:grpSpPr>
          <a:xfrm>
            <a:off x="489528" y="1089145"/>
            <a:ext cx="11087572" cy="5108455"/>
            <a:chOff x="538716" y="1058093"/>
            <a:chExt cx="7976375" cy="5108455"/>
          </a:xfrm>
        </p:grpSpPr>
        <p:sp>
          <p:nvSpPr>
            <p:cNvPr id="3" name="Freeform 6">
              <a:extLst>
                <a:ext uri="{FF2B5EF4-FFF2-40B4-BE49-F238E27FC236}">
                  <a16:creationId xmlns:a16="http://schemas.microsoft.com/office/drawing/2014/main" id="{8ADC97D4-FEE6-482B-A595-842DFA52C0BB}"/>
                </a:ext>
              </a:extLst>
            </p:cNvPr>
            <p:cNvSpPr/>
            <p:nvPr/>
          </p:nvSpPr>
          <p:spPr>
            <a:xfrm>
              <a:off x="628908"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228600" lvl="1" indent="-228600" algn="l" defTabSz="889000">
                <a:lnSpc>
                  <a:spcPct val="90000"/>
                </a:lnSpc>
                <a:spcBef>
                  <a:spcPct val="0"/>
                </a:spcBef>
                <a:spcAft>
                  <a:spcPct val="15000"/>
                </a:spcAft>
                <a:buChar char="•"/>
              </a:pPr>
              <a:r>
                <a:rPr lang="en-US" sz="2000" b="1" kern="1200"/>
                <a:t>Survey for all faculty and staff</a:t>
              </a:r>
            </a:p>
            <a:p>
              <a:pPr marL="228600" lvl="1" indent="-228600" algn="l" defTabSz="889000">
                <a:lnSpc>
                  <a:spcPct val="90000"/>
                </a:lnSpc>
                <a:spcBef>
                  <a:spcPct val="0"/>
                </a:spcBef>
                <a:spcAft>
                  <a:spcPct val="15000"/>
                </a:spcAft>
                <a:buChar char="•"/>
              </a:pPr>
              <a:r>
                <a:rPr lang="en-US" sz="2000" kern="1200"/>
                <a:t>Measures treatment integrity and social validity of </a:t>
              </a:r>
              <a:r>
                <a:rPr lang="en-US" sz="2000"/>
                <a:t>Tier 1 Ci3T implementation</a:t>
              </a:r>
              <a:endParaRPr lang="en-US" sz="2000" kern="1200"/>
            </a:p>
          </p:txBody>
        </p:sp>
        <p:sp>
          <p:nvSpPr>
            <p:cNvPr id="4" name="Shape 3">
              <a:extLst>
                <a:ext uri="{FF2B5EF4-FFF2-40B4-BE49-F238E27FC236}">
                  <a16:creationId xmlns:a16="http://schemas.microsoft.com/office/drawing/2014/main" id="{A8DE75B3-C951-433C-A4E6-1E66E35AAB5C}"/>
                </a:ext>
              </a:extLst>
            </p:cNvPr>
            <p:cNvSpPr/>
            <p:nvPr/>
          </p:nvSpPr>
          <p:spPr>
            <a:xfrm>
              <a:off x="1713009" y="3396102"/>
              <a:ext cx="2341700" cy="2341700"/>
            </a:xfrm>
            <a:prstGeom prst="leftCircularArrow">
              <a:avLst>
                <a:gd name="adj1" fmla="val 2217"/>
                <a:gd name="adj2" fmla="val 266950"/>
                <a:gd name="adj3" fmla="val 1068006"/>
                <a:gd name="adj4" fmla="val 9028932"/>
                <a:gd name="adj5" fmla="val 2587"/>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 name="Freeform 8">
              <a:extLst>
                <a:ext uri="{FF2B5EF4-FFF2-40B4-BE49-F238E27FC236}">
                  <a16:creationId xmlns:a16="http://schemas.microsoft.com/office/drawing/2014/main" id="{5669B2CD-A12E-467C-A275-93FB57910BDA}"/>
                </a:ext>
              </a:extLst>
            </p:cNvPr>
            <p:cNvSpPr/>
            <p:nvPr/>
          </p:nvSpPr>
          <p:spPr>
            <a:xfrm>
              <a:off x="538716" y="4501690"/>
              <a:ext cx="2554100" cy="1664858"/>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spcBef>
                  <a:spcPct val="0"/>
                </a:spcBef>
                <a:buNone/>
              </a:pPr>
              <a:r>
                <a:rPr lang="en-US" kern="1200"/>
                <a:t>Ci3T Treatment Integrity:</a:t>
              </a:r>
              <a:br>
                <a:rPr lang="en-US" kern="1200"/>
              </a:br>
              <a:r>
                <a:rPr lang="en-US" kern="1200"/>
                <a:t>Teacher Self-Report</a:t>
              </a:r>
            </a:p>
            <a:p>
              <a:pPr marL="0" lvl="0" indent="0" algn="ctr" defTabSz="1066800">
                <a:spcBef>
                  <a:spcPct val="0"/>
                </a:spcBef>
                <a:buNone/>
              </a:pPr>
              <a:r>
                <a:rPr lang="en-US" kern="1200"/>
                <a:t>&amp;</a:t>
              </a:r>
            </a:p>
            <a:p>
              <a:pPr marL="0" lvl="0" indent="0" algn="ctr" defTabSz="1066800">
                <a:spcBef>
                  <a:spcPct val="0"/>
                </a:spcBef>
                <a:buNone/>
              </a:pPr>
              <a:r>
                <a:rPr lang="en-US" kern="1200"/>
                <a:t>Primary Intervention Rating Scale</a:t>
              </a:r>
              <a:br>
                <a:rPr lang="en-US" kern="1200"/>
              </a:br>
              <a:r>
                <a:rPr lang="en-US" kern="1200"/>
                <a:t>Survey</a:t>
              </a:r>
            </a:p>
          </p:txBody>
        </p:sp>
        <p:sp>
          <p:nvSpPr>
            <p:cNvPr id="6" name="Freeform 9">
              <a:extLst>
                <a:ext uri="{FF2B5EF4-FFF2-40B4-BE49-F238E27FC236}">
                  <a16:creationId xmlns:a16="http://schemas.microsoft.com/office/drawing/2014/main" id="{30C5C12F-8F01-4E73-B09B-971083A52288}"/>
                </a:ext>
              </a:extLst>
            </p:cNvPr>
            <p:cNvSpPr/>
            <p:nvPr/>
          </p:nvSpPr>
          <p:spPr>
            <a:xfrm>
              <a:off x="3340045"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730718" rIns="99239" bIns="99239" numCol="1" spcCol="1270" anchor="t" anchorCtr="0">
              <a:noAutofit/>
            </a:bodyPr>
            <a:lstStyle/>
            <a:p>
              <a:pPr marL="171450" lvl="1" indent="-171450" algn="l" defTabSz="800100">
                <a:lnSpc>
                  <a:spcPct val="90000"/>
                </a:lnSpc>
                <a:spcBef>
                  <a:spcPct val="0"/>
                </a:spcBef>
                <a:spcAft>
                  <a:spcPct val="15000"/>
                </a:spcAft>
                <a:buChar char="•"/>
              </a:pPr>
              <a:r>
                <a:rPr lang="en-US" sz="2000" kern="1200"/>
                <a:t>Observe 25% of instructional staff</a:t>
              </a:r>
            </a:p>
            <a:p>
              <a:pPr marL="171450" lvl="1" indent="-171450" defTabSz="800100">
                <a:lnSpc>
                  <a:spcPct val="90000"/>
                </a:lnSpc>
                <a:spcBef>
                  <a:spcPct val="0"/>
                </a:spcBef>
                <a:spcAft>
                  <a:spcPct val="15000"/>
                </a:spcAft>
                <a:buChar char="•"/>
              </a:pPr>
              <a:r>
                <a:rPr lang="en-US" sz="2000" kern="1200"/>
                <a:t>Measures treatment integrity of </a:t>
              </a:r>
              <a:r>
                <a:rPr lang="en-US" sz="2000"/>
                <a:t>Tier 1 Ci3T implementation</a:t>
              </a:r>
            </a:p>
            <a:p>
              <a:pPr marL="171450" lvl="1" indent="-171450" defTabSz="800100">
                <a:lnSpc>
                  <a:spcPct val="90000"/>
                </a:lnSpc>
                <a:spcBef>
                  <a:spcPct val="0"/>
                </a:spcBef>
                <a:spcAft>
                  <a:spcPct val="15000"/>
                </a:spcAft>
                <a:buChar char="•"/>
              </a:pPr>
              <a:r>
                <a:rPr lang="en-US" sz="2000" kern="1200"/>
                <a:t>Educator and observer perspectives</a:t>
              </a:r>
            </a:p>
          </p:txBody>
        </p:sp>
        <p:sp>
          <p:nvSpPr>
            <p:cNvPr id="7" name="Circular Arrow 10">
              <a:extLst>
                <a:ext uri="{FF2B5EF4-FFF2-40B4-BE49-F238E27FC236}">
                  <a16:creationId xmlns:a16="http://schemas.microsoft.com/office/drawing/2014/main" id="{86D9FB5C-D96F-4D07-80FC-4DA9436FDB97}"/>
                </a:ext>
              </a:extLst>
            </p:cNvPr>
            <p:cNvSpPr/>
            <p:nvPr/>
          </p:nvSpPr>
          <p:spPr>
            <a:xfrm>
              <a:off x="4416268" y="1058093"/>
              <a:ext cx="2611287" cy="2611287"/>
            </a:xfrm>
            <a:prstGeom prst="circularArrow">
              <a:avLst>
                <a:gd name="adj1" fmla="val 1988"/>
                <a:gd name="adj2" fmla="val 238138"/>
                <a:gd name="adj3" fmla="val 20431857"/>
                <a:gd name="adj4" fmla="val 12682080"/>
                <a:gd name="adj5" fmla="val 2320"/>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11">
              <a:extLst>
                <a:ext uri="{FF2B5EF4-FFF2-40B4-BE49-F238E27FC236}">
                  <a16:creationId xmlns:a16="http://schemas.microsoft.com/office/drawing/2014/main" id="{BA32D736-6C35-4AF5-8A85-C663156D05B0}"/>
                </a:ext>
              </a:extLst>
            </p:cNvPr>
            <p:cNvSpPr/>
            <p:nvPr/>
          </p:nvSpPr>
          <p:spPr>
            <a:xfrm>
              <a:off x="3832827" y="1585554"/>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Direct Observation</a:t>
              </a:r>
            </a:p>
          </p:txBody>
        </p:sp>
        <p:sp>
          <p:nvSpPr>
            <p:cNvPr id="9" name="Freeform 12">
              <a:extLst>
                <a:ext uri="{FF2B5EF4-FFF2-40B4-BE49-F238E27FC236}">
                  <a16:creationId xmlns:a16="http://schemas.microsoft.com/office/drawing/2014/main" id="{C7332F57-2D9C-4AD9-8563-F9B4CEF6E7E9}"/>
                </a:ext>
              </a:extLst>
            </p:cNvPr>
            <p:cNvSpPr/>
            <p:nvPr/>
          </p:nvSpPr>
          <p:spPr>
            <a:xfrm>
              <a:off x="6051183"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228600" lvl="1" indent="-228600" defTabSz="889000">
                <a:lnSpc>
                  <a:spcPct val="90000"/>
                </a:lnSpc>
                <a:spcBef>
                  <a:spcPct val="0"/>
                </a:spcBef>
                <a:spcAft>
                  <a:spcPct val="15000"/>
                </a:spcAft>
                <a:buFontTx/>
                <a:buChar char="•"/>
              </a:pPr>
              <a:r>
                <a:rPr lang="en-US" sz="2000" b="1" kern="1200"/>
                <a:t>Tier 1, 2, and 3 protocols completed by Ci3T Leadership Team</a:t>
              </a:r>
            </a:p>
            <a:p>
              <a:pPr marL="228600" lvl="1" indent="-228600" algn="l" defTabSz="889000">
                <a:lnSpc>
                  <a:spcPct val="90000"/>
                </a:lnSpc>
                <a:spcBef>
                  <a:spcPct val="0"/>
                </a:spcBef>
                <a:spcAft>
                  <a:spcPct val="15000"/>
                </a:spcAft>
                <a:buChar char="•"/>
              </a:pPr>
              <a:r>
                <a:rPr lang="en-US" sz="2000" kern="1200"/>
                <a:t>Measures treatment integrity of SW-PBIS</a:t>
              </a:r>
            </a:p>
            <a:p>
              <a:pPr marL="228600" lvl="1" indent="-228600" algn="l" defTabSz="889000">
                <a:lnSpc>
                  <a:spcPct val="90000"/>
                </a:lnSpc>
                <a:spcBef>
                  <a:spcPct val="0"/>
                </a:spcBef>
                <a:spcAft>
                  <a:spcPct val="15000"/>
                </a:spcAft>
                <a:buChar char="•"/>
              </a:pPr>
              <a:r>
                <a:rPr lang="en-US" sz="2000" kern="1200"/>
                <a:t>Tier 1 Walkthrough</a:t>
              </a:r>
            </a:p>
          </p:txBody>
        </p:sp>
        <p:sp>
          <p:nvSpPr>
            <p:cNvPr id="10" name="Freeform 13">
              <a:extLst>
                <a:ext uri="{FF2B5EF4-FFF2-40B4-BE49-F238E27FC236}">
                  <a16:creationId xmlns:a16="http://schemas.microsoft.com/office/drawing/2014/main" id="{C3C53846-00AD-4BDE-8DC2-54E5D943C951}"/>
                </a:ext>
              </a:extLst>
            </p:cNvPr>
            <p:cNvSpPr/>
            <p:nvPr/>
          </p:nvSpPr>
          <p:spPr>
            <a:xfrm>
              <a:off x="6543965"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Tiered Fidelity Inventory (TFI)</a:t>
              </a:r>
            </a:p>
          </p:txBody>
        </p:sp>
      </p:grpSp>
      <p:pic>
        <p:nvPicPr>
          <p:cNvPr id="11" name="Picture 10" descr="A picture containing text, measuring stick&#10;&#10;Description automatically generated">
            <a:extLst>
              <a:ext uri="{FF2B5EF4-FFF2-40B4-BE49-F238E27FC236}">
                <a16:creationId xmlns:a16="http://schemas.microsoft.com/office/drawing/2014/main" id="{5876E198-15D6-481D-943C-7285881EA8C0}"/>
              </a:ext>
            </a:extLst>
          </p:cNvPr>
          <p:cNvPicPr>
            <a:picLocks noChangeAspect="1"/>
          </p:cNvPicPr>
          <p:nvPr/>
        </p:nvPicPr>
        <p:blipFill>
          <a:blip r:embed="rId4"/>
          <a:stretch>
            <a:fillRect/>
          </a:stretch>
        </p:blipFill>
        <p:spPr>
          <a:xfrm>
            <a:off x="1583244" y="84119"/>
            <a:ext cx="1077223" cy="1393931"/>
          </a:xfrm>
          <a:prstGeom prst="rect">
            <a:avLst/>
          </a:prstGeom>
          <a:ln>
            <a:solidFill>
              <a:schemeClr val="tx1"/>
            </a:solidFill>
          </a:ln>
        </p:spPr>
      </p:pic>
    </p:spTree>
    <p:extLst>
      <p:ext uri="{BB962C8B-B14F-4D97-AF65-F5344CB8AC3E}">
        <p14:creationId xmlns:p14="http://schemas.microsoft.com/office/powerpoint/2010/main" val="31779347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4C87-EA69-461B-ACE4-77C7D7373016}"/>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DEC83E06-016A-AE53-DD82-337A303530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145246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BECA-BC9A-034F-93CB-46FEA8537B36}"/>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35E409CC-DE1A-1C88-943D-BD03F73F629A}"/>
              </a:ext>
            </a:extLst>
          </p:cNvPr>
          <p:cNvSpPr>
            <a:spLocks noGrp="1"/>
          </p:cNvSpPr>
          <p:nvPr>
            <p:ph type="body" idx="1"/>
          </p:nvPr>
        </p:nvSpPr>
        <p:spPr/>
        <p:txBody>
          <a:bodyPr/>
          <a:lstStyle/>
          <a:p>
            <a:r>
              <a:rPr lang="en-US"/>
              <a:t>Sharing Data with Stakeholders</a:t>
            </a:r>
          </a:p>
          <a:p>
            <a:r>
              <a:rPr lang="en-US"/>
              <a:t>Using Data to Inform Professional Learning and Instruction</a:t>
            </a:r>
          </a:p>
        </p:txBody>
      </p:sp>
    </p:spTree>
    <p:extLst>
      <p:ext uri="{BB962C8B-B14F-4D97-AF65-F5344CB8AC3E}">
        <p14:creationId xmlns:p14="http://schemas.microsoft.com/office/powerpoint/2010/main" val="9153961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2440997333"/>
              </p:ext>
            </p:extLst>
          </p:nvPr>
        </p:nvGraphicFramePr>
        <p:xfrm>
          <a:off x="152399" y="1521240"/>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19553647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2" name="Picture 11">
            <a:extLst>
              <a:ext uri="{FF2B5EF4-FFF2-40B4-BE49-F238E27FC236}">
                <a16:creationId xmlns:a16="http://schemas.microsoft.com/office/drawing/2014/main" id="{3844E6DB-3577-B8C9-CB44-5E3EF508485D}"/>
              </a:ext>
            </a:extLst>
          </p:cNvPr>
          <p:cNvPicPr>
            <a:picLocks noChangeAspect="1"/>
          </p:cNvPicPr>
          <p:nvPr/>
        </p:nvPicPr>
        <p:blipFill>
          <a:blip r:embed="rId3"/>
          <a:stretch>
            <a:fillRect/>
          </a:stretch>
        </p:blipFill>
        <p:spPr>
          <a:xfrm>
            <a:off x="6096000" y="1690688"/>
            <a:ext cx="4696195" cy="5167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914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21, 2022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20, 2022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15, 2022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11,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22,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27,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Tree>
    <p:extLst>
      <p:ext uri="{BB962C8B-B14F-4D97-AF65-F5344CB8AC3E}">
        <p14:creationId xmlns:p14="http://schemas.microsoft.com/office/powerpoint/2010/main" val="19775364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Data-Informed Decision-Making</a:t>
            </a:r>
          </a:p>
          <a:p>
            <a:r>
              <a:rPr lang="en-US"/>
              <a:t>Integrated Lesson Planning at Tier 1</a:t>
            </a:r>
          </a:p>
          <a:p>
            <a:r>
              <a:rPr lang="en-US"/>
              <a:t>Planning and Implementing Tier 2 Interventions</a:t>
            </a:r>
          </a:p>
          <a:p>
            <a:r>
              <a:rPr lang="en-US"/>
              <a:t>Planning and Implementing Tier 3 Interventions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p:txBody>
      </p:sp>
    </p:spTree>
    <p:extLst>
      <p:ext uri="{BB962C8B-B14F-4D97-AF65-F5344CB8AC3E}">
        <p14:creationId xmlns:p14="http://schemas.microsoft.com/office/powerpoint/2010/main" val="20291762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3215873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lnSpcReduction="10000"/>
          </a:bodyPr>
          <a:lstStyle/>
          <a:p>
            <a:pPr marL="0" indent="0">
              <a:buNone/>
            </a:pPr>
            <a:r>
              <a:rPr lang="en-US" b="1"/>
              <a:t>At your next Ci3T Leadership Team meeting: </a:t>
            </a:r>
          </a:p>
          <a:p>
            <a:pPr lvl="1"/>
            <a:r>
              <a:rPr lang="en-US"/>
              <a:t>Confirm plans to support completion of spring screening</a:t>
            </a:r>
          </a:p>
          <a:p>
            <a:pPr lvl="1"/>
            <a:r>
              <a:rPr lang="en-US"/>
              <a:t>Refine and implement plans to share resources and support faculty and staff around Tier 2 and Tier 3 supports</a:t>
            </a:r>
          </a:p>
          <a:p>
            <a:pPr lvl="1"/>
            <a:r>
              <a:rPr lang="en-US"/>
              <a:t>Make preliminary plans for faculty and staff to complete</a:t>
            </a:r>
          </a:p>
          <a:p>
            <a:pPr lvl="2"/>
            <a:r>
              <a:rPr lang="en-US"/>
              <a:t>Treatment integrity and social validity surveys during the spring timepoint</a:t>
            </a:r>
          </a:p>
          <a:p>
            <a:pPr lvl="2"/>
            <a:r>
              <a:rPr lang="en-US"/>
              <a:t>Teacher well-being and input measures during the spring timepoint</a:t>
            </a:r>
          </a:p>
          <a:p>
            <a:pPr lvl="1"/>
            <a:r>
              <a:rPr lang="en-US"/>
              <a:t>Complete Tiered Fidelity Inventory (TFI) protocols for the spring timepoint</a:t>
            </a:r>
          </a:p>
          <a:p>
            <a:pPr marL="0" indent="0">
              <a:buNone/>
            </a:pPr>
            <a:r>
              <a:rPr lang="en-US" b="1"/>
              <a:t>At your next faculty meeting: </a:t>
            </a:r>
          </a:p>
          <a:p>
            <a:pPr lvl="1"/>
            <a:r>
              <a:rPr lang="en-US"/>
              <a:t>Share professional learning resources and opportunities around Tier 2 and Tier 3 interventions (see </a:t>
            </a:r>
            <a:r>
              <a:rPr lang="en-US">
                <a:hlinkClick r:id="rId3"/>
              </a:rPr>
              <a:t>ci3t.org/pl</a:t>
            </a:r>
            <a:r>
              <a:rPr lang="en-US"/>
              <a:t> and </a:t>
            </a:r>
            <a:r>
              <a:rPr lang="en-US">
                <a:hlinkClick r:id="rId4"/>
              </a:rPr>
              <a:t>ci3t.org/</a:t>
            </a:r>
            <a:r>
              <a:rPr lang="en-US" err="1">
                <a:hlinkClick r:id="rId4"/>
              </a:rPr>
              <a:t>fabi</a:t>
            </a:r>
            <a:r>
              <a:rPr lang="en-US"/>
              <a:t>)</a:t>
            </a:r>
          </a:p>
        </p:txBody>
      </p:sp>
      <p:pic>
        <p:nvPicPr>
          <p:cNvPr id="7" name="Picture 6" descr="Text&#10;&#10;Description automatically generated with medium confidence">
            <a:extLst>
              <a:ext uri="{FF2B5EF4-FFF2-40B4-BE49-F238E27FC236}">
                <a16:creationId xmlns:a16="http://schemas.microsoft.com/office/drawing/2014/main" id="{7908B951-7CDE-3455-E399-CB482E47D283}"/>
              </a:ext>
            </a:extLst>
          </p:cNvPr>
          <p:cNvPicPr>
            <a:picLocks noChangeAspect="1"/>
          </p:cNvPicPr>
          <p:nvPr/>
        </p:nvPicPr>
        <p:blipFill rotWithShape="1">
          <a:blip r:embed="rId5"/>
          <a:srcRect t="19728"/>
          <a:stretch/>
        </p:blipFill>
        <p:spPr>
          <a:xfrm>
            <a:off x="6733673" y="178687"/>
            <a:ext cx="5458327" cy="1460500"/>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F3FA8F6-7F31-EA07-CFF2-D81D89E6B1C5}"/>
              </a:ext>
            </a:extLst>
          </p:cNvPr>
          <p:cNvPicPr>
            <a:picLocks noGrp="1" noChangeAspect="1"/>
          </p:cNvPicPr>
          <p:nvPr>
            <p:ph idx="1"/>
          </p:nvPr>
        </p:nvPicPr>
        <p:blipFill rotWithShape="1">
          <a:blip r:embed="rId2"/>
          <a:srcRect t="130" b="24884"/>
          <a:stretch/>
        </p:blipFill>
        <p:spPr>
          <a:xfrm>
            <a:off x="20" y="1282"/>
            <a:ext cx="12191980" cy="6856718"/>
          </a:xfrm>
          <a:prstGeom prst="rect">
            <a:avLst/>
          </a:prstGeom>
        </p:spPr>
      </p:pic>
    </p:spTree>
    <p:extLst>
      <p:ext uri="{BB962C8B-B14F-4D97-AF65-F5344CB8AC3E}">
        <p14:creationId xmlns:p14="http://schemas.microsoft.com/office/powerpoint/2010/main" val="4939817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31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957"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5" y="721650"/>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a:stretch>
            <a:fillRect/>
          </a:stretch>
        </p:blipFill>
        <p:spPr>
          <a:xfrm>
            <a:off x="9390020" y="152400"/>
            <a:ext cx="2543950" cy="3291880"/>
          </a:xfrm>
          <a:prstGeom prst="rect">
            <a:avLst/>
          </a:prstGeom>
          <a:ln>
            <a:solidFill>
              <a:schemeClr val="tx1"/>
            </a:solidFill>
          </a:ln>
        </p:spPr>
      </p:pic>
      <p:sp>
        <p:nvSpPr>
          <p:cNvPr id="5" name="Rounded Rectangle 11">
            <a:extLst>
              <a:ext uri="{FF2B5EF4-FFF2-40B4-BE49-F238E27FC236}">
                <a16:creationId xmlns:a16="http://schemas.microsoft.com/office/drawing/2014/main" id="{F7030482-7A87-B3DA-BD33-C69D3D59135F}"/>
              </a:ext>
            </a:extLst>
          </p:cNvPr>
          <p:cNvSpPr/>
          <p:nvPr/>
        </p:nvSpPr>
        <p:spPr>
          <a:xfrm rot="5400000">
            <a:off x="1201427" y="2586831"/>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2">
            <a:extLst>
              <a:ext uri="{FF2B5EF4-FFF2-40B4-BE49-F238E27FC236}">
                <a16:creationId xmlns:a16="http://schemas.microsoft.com/office/drawing/2014/main" id="{2C825CD0-FE5B-B84F-9F06-B5E9CB190F12}"/>
              </a:ext>
            </a:extLst>
          </p:cNvPr>
          <p:cNvSpPr/>
          <p:nvPr/>
        </p:nvSpPr>
        <p:spPr>
          <a:xfrm rot="5400000">
            <a:off x="4066526" y="1062006"/>
            <a:ext cx="943960"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7"/>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a:stretch>
            <a:fillRect/>
          </a:stretch>
        </p:blipFill>
        <p:spPr>
          <a:xfrm>
            <a:off x="604167" y="3708400"/>
            <a:ext cx="1602327" cy="2073416"/>
          </a:xfrm>
          <a:prstGeom prst="rect">
            <a:avLst/>
          </a:prstGeom>
          <a:ln>
            <a:solidFill>
              <a:schemeClr val="tx1"/>
            </a:solidFill>
          </a:ln>
        </p:spPr>
      </p:pic>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descr="Table&#10;&#10;Description automatically generated">
              <a:extLst>
                <a:ext uri="{FF2B5EF4-FFF2-40B4-BE49-F238E27FC236}">
                  <a16:creationId xmlns:a16="http://schemas.microsoft.com/office/drawing/2014/main" id="{847ABF50-F997-4D24-B053-8138E172D7E8}"/>
                </a:ext>
              </a:extLst>
            </p:cNvPr>
            <p:cNvPicPr>
              <a:picLocks noChangeAspect="1"/>
            </p:cNvPicPr>
            <p:nvPr/>
          </p:nvPicPr>
          <p:blipFill>
            <a:blip r:embed="rId2"/>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DF87BD5D-E208-45CD-B756-C531304DB74D}"/>
                </a:ext>
              </a:extLst>
            </p:cNvPr>
            <p:cNvPicPr>
              <a:picLocks noChangeAspect="1"/>
            </p:cNvPicPr>
            <p:nvPr/>
          </p:nvPicPr>
          <p:blipFill>
            <a:blip r:embed="rId3"/>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4"/>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5"/>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6"/>
            <a:stretch>
              <a:fillRect/>
            </a:stretch>
          </p:blipFill>
          <p:spPr>
            <a:xfrm>
              <a:off x="8367890" y="4071141"/>
              <a:ext cx="3481458" cy="1958320"/>
            </a:xfrm>
            <a:prstGeom prst="rect">
              <a:avLst/>
            </a:prstGeom>
            <a:ln>
              <a:solidFill>
                <a:schemeClr val="tx1"/>
              </a:solidFill>
            </a:ln>
          </p:spPr>
        </p:pic>
      </p:grpSp>
      <p:pic>
        <p:nvPicPr>
          <p:cNvPr id="14" name="Picture 13" descr="Chart, bar chart&#10;&#10;Description automatically generated">
            <a:extLst>
              <a:ext uri="{FF2B5EF4-FFF2-40B4-BE49-F238E27FC236}">
                <a16:creationId xmlns:a16="http://schemas.microsoft.com/office/drawing/2014/main" id="{935C4DBA-D446-402E-A2A1-C45E9CA3160D}"/>
              </a:ext>
            </a:extLst>
          </p:cNvPr>
          <p:cNvPicPr>
            <a:picLocks noChangeAspect="1"/>
          </p:cNvPicPr>
          <p:nvPr/>
        </p:nvPicPr>
        <p:blipFill>
          <a:blip r:embed="rId7"/>
          <a:stretch>
            <a:fillRect/>
          </a:stretch>
        </p:blipFill>
        <p:spPr>
          <a:xfrm>
            <a:off x="8123442" y="1690688"/>
            <a:ext cx="3478132" cy="1956449"/>
          </a:xfrm>
          <a:prstGeom prst="rect">
            <a:avLst/>
          </a:prstGeom>
          <a:ln>
            <a:solidFill>
              <a:schemeClr val="tx1"/>
            </a:solidFill>
          </a:ln>
        </p:spPr>
      </p:pic>
    </p:spTree>
    <p:extLst>
      <p:ext uri="{BB962C8B-B14F-4D97-AF65-F5344CB8AC3E}">
        <p14:creationId xmlns:p14="http://schemas.microsoft.com/office/powerpoint/2010/main" val="4063457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9" title="Points scored"/>
          <p:cNvPicPr preferRelativeResize="0"/>
          <p:nvPr/>
        </p:nvPicPr>
        <p:blipFill>
          <a:blip r:embed="rId3">
            <a:alphaModFix/>
          </a:blip>
          <a:stretch>
            <a:fillRect/>
          </a:stretch>
        </p:blipFill>
        <p:spPr>
          <a:xfrm>
            <a:off x="724825" y="1050975"/>
            <a:ext cx="10742349" cy="5711925"/>
          </a:xfrm>
          <a:prstGeom prst="rect">
            <a:avLst/>
          </a:prstGeom>
          <a:noFill/>
          <a:ln>
            <a:noFill/>
          </a:ln>
        </p:spPr>
      </p:pic>
      <p:sp>
        <p:nvSpPr>
          <p:cNvPr id="253" name="Google Shape;253;p39"/>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2021</a:t>
            </a:r>
            <a:br>
              <a:rPr lang="en-US" sz="4000"/>
            </a:br>
            <a:r>
              <a:rPr lang="en-US" sz="3200"/>
              <a:t>SRSS-</a:t>
            </a:r>
            <a:r>
              <a:rPr lang="en-US" sz="3200" u="sng"/>
              <a:t>Externalizing </a:t>
            </a:r>
            <a:r>
              <a:rPr lang="en-US" sz="3200"/>
              <a:t>Results – School level</a:t>
            </a:r>
            <a:endParaRPr sz="4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9" title="Points scored"/>
          <p:cNvPicPr preferRelativeResize="0"/>
          <p:nvPr/>
        </p:nvPicPr>
        <p:blipFill>
          <a:blip r:embed="rId3">
            <a:alphaModFix/>
          </a:blip>
          <a:stretch>
            <a:fillRect/>
          </a:stretch>
        </p:blipFill>
        <p:spPr>
          <a:xfrm>
            <a:off x="612325" y="1013825"/>
            <a:ext cx="10980201" cy="5943299"/>
          </a:xfrm>
          <a:prstGeom prst="rect">
            <a:avLst/>
          </a:prstGeom>
          <a:noFill/>
          <a:ln>
            <a:noFill/>
          </a:ln>
        </p:spPr>
      </p:pic>
      <p:sp>
        <p:nvSpPr>
          <p:cNvPr id="317" name="Google Shape;317;p49"/>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2021</a:t>
            </a:r>
            <a:br>
              <a:rPr lang="en-US" sz="4000"/>
            </a:br>
            <a:r>
              <a:rPr lang="en-US" sz="3200"/>
              <a:t>SRSS-</a:t>
            </a:r>
            <a:r>
              <a:rPr lang="en-US" sz="3200" u="sng"/>
              <a:t>Internalizing </a:t>
            </a:r>
            <a:r>
              <a:rPr lang="en-US" sz="3200"/>
              <a:t>Results – School level</a:t>
            </a:r>
            <a:endParaRPr sz="4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93B3-F704-4569-A8DF-B6C64245EC81}"/>
              </a:ext>
            </a:extLst>
          </p:cNvPr>
          <p:cNvSpPr>
            <a:spLocks noGrp="1"/>
          </p:cNvSpPr>
          <p:nvPr>
            <p:ph type="title"/>
          </p:nvPr>
        </p:nvSpPr>
        <p:spPr/>
        <p:txBody>
          <a:bodyPr/>
          <a:lstStyle/>
          <a:p>
            <a:r>
              <a:rPr lang="en-US"/>
              <a:t>Academic Screening</a:t>
            </a:r>
          </a:p>
        </p:txBody>
      </p:sp>
      <p:sp>
        <p:nvSpPr>
          <p:cNvPr id="8" name="Text Placeholder 7">
            <a:extLst>
              <a:ext uri="{FF2B5EF4-FFF2-40B4-BE49-F238E27FC236}">
                <a16:creationId xmlns:a16="http://schemas.microsoft.com/office/drawing/2014/main" id="{DAEF7ABF-FD32-4EE3-9CDD-8A05F225FC24}"/>
              </a:ext>
            </a:extLst>
          </p:cNvPr>
          <p:cNvSpPr>
            <a:spLocks noGrp="1"/>
          </p:cNvSpPr>
          <p:nvPr>
            <p:ph type="body" idx="1"/>
          </p:nvPr>
        </p:nvSpPr>
        <p:spPr>
          <a:xfrm>
            <a:off x="839788" y="1681163"/>
            <a:ext cx="10512424" cy="823912"/>
          </a:xfrm>
        </p:spPr>
        <p:txBody>
          <a:bodyPr>
            <a:normAutofit fontScale="70000" lnSpcReduction="20000"/>
          </a:bodyPr>
          <a:lstStyle/>
          <a:p>
            <a:r>
              <a:rPr lang="en-US"/>
              <a:t>Group Screening Reports</a:t>
            </a:r>
          </a:p>
          <a:p>
            <a:r>
              <a:rPr lang="en-US"/>
              <a:t>(e.g., provided by subtests and compared to district scores; scored by benchmark or norms)</a:t>
            </a:r>
          </a:p>
        </p:txBody>
      </p:sp>
      <p:pic>
        <p:nvPicPr>
          <p:cNvPr id="21" name="Picture 20">
            <a:extLst>
              <a:ext uri="{FF2B5EF4-FFF2-40B4-BE49-F238E27FC236}">
                <a16:creationId xmlns:a16="http://schemas.microsoft.com/office/drawing/2014/main" id="{4068DEEF-2305-4E2A-A6E2-FD0B454FC946}"/>
              </a:ext>
            </a:extLst>
          </p:cNvPr>
          <p:cNvPicPr>
            <a:picLocks noChangeAspect="1"/>
          </p:cNvPicPr>
          <p:nvPr/>
        </p:nvPicPr>
        <p:blipFill>
          <a:blip r:embed="rId2"/>
          <a:stretch>
            <a:fillRect/>
          </a:stretch>
        </p:blipFill>
        <p:spPr>
          <a:xfrm>
            <a:off x="421385" y="6127230"/>
            <a:ext cx="4204899" cy="443666"/>
          </a:xfrm>
          <a:prstGeom prst="rect">
            <a:avLst/>
          </a:prstGeom>
        </p:spPr>
      </p:pic>
      <p:pic>
        <p:nvPicPr>
          <p:cNvPr id="18" name="Picture 4">
            <a:extLst>
              <a:ext uri="{FF2B5EF4-FFF2-40B4-BE49-F238E27FC236}">
                <a16:creationId xmlns:a16="http://schemas.microsoft.com/office/drawing/2014/main" id="{1B9031F8-F462-4694-A92F-B9038595282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6346824" y="3006726"/>
            <a:ext cx="5183188" cy="2458774"/>
          </a:xfrm>
          <a:prstGeom prst="rect">
            <a:avLst/>
          </a:prstGeom>
          <a:noFill/>
          <a:extLst>
            <a:ext uri="{909E8E84-426E-40DD-AFC4-6F175D3DCCD1}">
              <a14:hiddenFill xmlns:a14="http://schemas.microsoft.com/office/drawing/2010/main">
                <a:solidFill>
                  <a:srgbClr val="FFFFFF"/>
                </a:solidFill>
              </a14:hiddenFill>
            </a:ext>
          </a:extLst>
        </p:spPr>
      </p:pic>
      <p:pic>
        <p:nvPicPr>
          <p:cNvPr id="22" name="Content Placeholder 6">
            <a:extLst>
              <a:ext uri="{FF2B5EF4-FFF2-40B4-BE49-F238E27FC236}">
                <a16:creationId xmlns:a16="http://schemas.microsoft.com/office/drawing/2014/main" id="{9C58CA6E-D5D8-4382-ACFB-FBC440FA84C3}"/>
              </a:ext>
            </a:extLst>
          </p:cNvPr>
          <p:cNvPicPr>
            <a:picLocks noGrp="1" noChangeAspect="1"/>
          </p:cNvPicPr>
          <p:nvPr>
            <p:ph sz="half" idx="2"/>
          </p:nvPr>
        </p:nvPicPr>
        <p:blipFill>
          <a:blip r:embed="rId4"/>
          <a:stretch>
            <a:fillRect/>
          </a:stretch>
        </p:blipFill>
        <p:spPr>
          <a:xfrm>
            <a:off x="1322562" y="2722058"/>
            <a:ext cx="2337495" cy="3261736"/>
          </a:xfrm>
          <a:prstGeom prst="rect">
            <a:avLst/>
          </a:prstGeom>
        </p:spPr>
      </p:pic>
      <p:grpSp>
        <p:nvGrpSpPr>
          <p:cNvPr id="6" name="Group 5">
            <a:extLst>
              <a:ext uri="{FF2B5EF4-FFF2-40B4-BE49-F238E27FC236}">
                <a16:creationId xmlns:a16="http://schemas.microsoft.com/office/drawing/2014/main" id="{51FB84CD-16A6-4A4C-8B38-7EAE5F8AD2A0}"/>
              </a:ext>
            </a:extLst>
          </p:cNvPr>
          <p:cNvGrpSpPr/>
          <p:nvPr/>
        </p:nvGrpSpPr>
        <p:grpSpPr>
          <a:xfrm>
            <a:off x="6194425" y="3541183"/>
            <a:ext cx="400110" cy="1841190"/>
            <a:chOff x="4955847" y="3101414"/>
            <a:chExt cx="400110" cy="1841190"/>
          </a:xfrm>
        </p:grpSpPr>
        <p:sp>
          <p:nvSpPr>
            <p:cNvPr id="4" name="TextBox 3">
              <a:extLst>
                <a:ext uri="{FF2B5EF4-FFF2-40B4-BE49-F238E27FC236}">
                  <a16:creationId xmlns:a16="http://schemas.microsoft.com/office/drawing/2014/main" id="{F6794D15-2914-4F9A-856A-2EA2D3EC6C0F}"/>
                </a:ext>
              </a:extLst>
            </p:cNvPr>
            <p:cNvSpPr txBox="1"/>
            <p:nvPr/>
          </p:nvSpPr>
          <p:spPr>
            <a:xfrm>
              <a:off x="4955847" y="3101414"/>
              <a:ext cx="400110" cy="655171"/>
            </a:xfrm>
            <a:prstGeom prst="rect">
              <a:avLst/>
            </a:prstGeom>
            <a:noFill/>
          </p:spPr>
          <p:txBody>
            <a:bodyPr vert="vert270" wrap="square" rtlCol="0" anchor="ctr">
              <a:spAutoFit/>
            </a:bodyPr>
            <a:lstStyle/>
            <a:p>
              <a:pPr algn="ctr"/>
              <a:r>
                <a:rPr lang="en-US" sz="1400">
                  <a:solidFill>
                    <a:srgbClr val="7F7F7F"/>
                  </a:solidFill>
                </a:rPr>
                <a:t>District</a:t>
              </a:r>
            </a:p>
          </p:txBody>
        </p:sp>
        <p:sp>
          <p:nvSpPr>
            <p:cNvPr id="11" name="TextBox 10">
              <a:extLst>
                <a:ext uri="{FF2B5EF4-FFF2-40B4-BE49-F238E27FC236}">
                  <a16:creationId xmlns:a16="http://schemas.microsoft.com/office/drawing/2014/main" id="{89C47512-52CA-4526-9F0E-8F800D1E3336}"/>
                </a:ext>
              </a:extLst>
            </p:cNvPr>
            <p:cNvSpPr txBox="1"/>
            <p:nvPr/>
          </p:nvSpPr>
          <p:spPr>
            <a:xfrm>
              <a:off x="4955847" y="4287433"/>
              <a:ext cx="400110" cy="655171"/>
            </a:xfrm>
            <a:prstGeom prst="rect">
              <a:avLst/>
            </a:prstGeom>
            <a:noFill/>
          </p:spPr>
          <p:txBody>
            <a:bodyPr vert="vert270" wrap="square" rtlCol="0" anchor="ctr">
              <a:spAutoFit/>
            </a:bodyPr>
            <a:lstStyle/>
            <a:p>
              <a:pPr algn="ctr"/>
              <a:r>
                <a:rPr lang="en-US" sz="1400">
                  <a:solidFill>
                    <a:srgbClr val="7F7F7F"/>
                  </a:solidFill>
                </a:rPr>
                <a:t>School</a:t>
              </a:r>
            </a:p>
          </p:txBody>
        </p:sp>
      </p:grpSp>
      <p:pic>
        <p:nvPicPr>
          <p:cNvPr id="23" name="Picture 22" descr="Graphical user interface, application&#10;&#10;Description automatically generated with medium confidence">
            <a:extLst>
              <a:ext uri="{FF2B5EF4-FFF2-40B4-BE49-F238E27FC236}">
                <a16:creationId xmlns:a16="http://schemas.microsoft.com/office/drawing/2014/main" id="{25D2A63D-C8FC-42EC-8B87-3EB2F28BB5EF}"/>
              </a:ext>
            </a:extLst>
          </p:cNvPr>
          <p:cNvPicPr>
            <a:picLocks noChangeAspect="1"/>
          </p:cNvPicPr>
          <p:nvPr/>
        </p:nvPicPr>
        <p:blipFill rotWithShape="1">
          <a:blip r:embed="rId5"/>
          <a:srcRect l="13514" t="1950" r="7129" b="55913"/>
          <a:stretch/>
        </p:blipFill>
        <p:spPr>
          <a:xfrm>
            <a:off x="380498" y="2643072"/>
            <a:ext cx="5715502" cy="3927824"/>
          </a:xfrm>
          <a:prstGeom prst="rect">
            <a:avLst/>
          </a:prstGeom>
        </p:spPr>
      </p:pic>
    </p:spTree>
    <p:extLst>
      <p:ext uri="{BB962C8B-B14F-4D97-AF65-F5344CB8AC3E}">
        <p14:creationId xmlns:p14="http://schemas.microsoft.com/office/powerpoint/2010/main" val="827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986542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5" name="Picture 4" descr="Graphical user interface, application, Word&#10;&#10;Description automatically generated">
            <a:extLst>
              <a:ext uri="{FF2B5EF4-FFF2-40B4-BE49-F238E27FC236}">
                <a16:creationId xmlns:a16="http://schemas.microsoft.com/office/drawing/2014/main" id="{F5D6D3AA-BE95-4167-8213-7F8606038B14}"/>
              </a:ext>
            </a:extLst>
          </p:cNvPr>
          <p:cNvPicPr>
            <a:picLocks noChangeAspect="1"/>
          </p:cNvPicPr>
          <p:nvPr/>
        </p:nvPicPr>
        <p:blipFill rotWithShape="1">
          <a:blip r:embed="rId2"/>
          <a:srcRect l="16875" t="11301" r="15112" b="67080"/>
          <a:stretch/>
        </p:blipFill>
        <p:spPr>
          <a:xfrm>
            <a:off x="127000" y="1690688"/>
            <a:ext cx="11672368" cy="4802187"/>
          </a:xfrm>
          <a:prstGeom prst="rect">
            <a:avLst/>
          </a:prstGeom>
        </p:spPr>
      </p:pic>
    </p:spTree>
    <p:extLst>
      <p:ext uri="{BB962C8B-B14F-4D97-AF65-F5344CB8AC3E}">
        <p14:creationId xmlns:p14="http://schemas.microsoft.com/office/powerpoint/2010/main" val="140220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BF06-FF72-4F2B-AD33-34010754BD35}"/>
              </a:ext>
            </a:extLst>
          </p:cNvPr>
          <p:cNvSpPr>
            <a:spLocks noGrp="1"/>
          </p:cNvSpPr>
          <p:nvPr>
            <p:ph type="title"/>
          </p:nvPr>
        </p:nvSpPr>
        <p:spPr/>
        <p:txBody>
          <a:bodyPr/>
          <a:lstStyle/>
          <a:p>
            <a:r>
              <a:rPr lang="en-US"/>
              <a:t>Integrating Data Sources</a:t>
            </a:r>
          </a:p>
        </p:txBody>
      </p:sp>
      <p:graphicFrame>
        <p:nvGraphicFramePr>
          <p:cNvPr id="6" name="Content Placeholder 5">
            <a:extLst>
              <a:ext uri="{FF2B5EF4-FFF2-40B4-BE49-F238E27FC236}">
                <a16:creationId xmlns:a16="http://schemas.microsoft.com/office/drawing/2014/main" id="{570D557B-3D8D-40A9-9CA7-205AC27545B7}"/>
              </a:ext>
            </a:extLst>
          </p:cNvPr>
          <p:cNvGraphicFramePr>
            <a:graphicFrameLocks noGrp="1"/>
          </p:cNvGraphicFramePr>
          <p:nvPr>
            <p:ph idx="1"/>
          </p:nvPr>
        </p:nvGraphicFramePr>
        <p:xfrm>
          <a:off x="403737" y="1572701"/>
          <a:ext cx="11384526" cy="5066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hought Bubble: Cloud 2">
            <a:extLst>
              <a:ext uri="{FF2B5EF4-FFF2-40B4-BE49-F238E27FC236}">
                <a16:creationId xmlns:a16="http://schemas.microsoft.com/office/drawing/2014/main" id="{B502DAA6-584A-4ABD-9BE6-8F757B7EFA3F}"/>
              </a:ext>
            </a:extLst>
          </p:cNvPr>
          <p:cNvSpPr/>
          <p:nvPr/>
        </p:nvSpPr>
        <p:spPr>
          <a:xfrm>
            <a:off x="275303" y="4011561"/>
            <a:ext cx="3578942" cy="2290916"/>
          </a:xfrm>
          <a:prstGeom prst="cloudCallout">
            <a:avLst>
              <a:gd name="adj1" fmla="val 66711"/>
              <a:gd name="adj2" fmla="val -20334"/>
            </a:avLst>
          </a:prstGeom>
          <a:solidFill>
            <a:srgbClr val="69C67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Remember treatment integrity and social validity data – is Tier 1 in place?</a:t>
            </a:r>
          </a:p>
        </p:txBody>
      </p:sp>
    </p:spTree>
    <p:extLst>
      <p:ext uri="{BB962C8B-B14F-4D97-AF65-F5344CB8AC3E}">
        <p14:creationId xmlns:p14="http://schemas.microsoft.com/office/powerpoint/2010/main" val="283624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pic>
        <p:nvPicPr>
          <p:cNvPr id="3" name="Picture 4" descr="Table&#10;&#10;Description automatically generated">
            <a:extLst>
              <a:ext uri="{FF2B5EF4-FFF2-40B4-BE49-F238E27FC236}">
                <a16:creationId xmlns:a16="http://schemas.microsoft.com/office/drawing/2014/main" id="{3D8FB1F6-7A9F-099E-D6FA-75A79990E61D}"/>
              </a:ext>
            </a:extLst>
          </p:cNvPr>
          <p:cNvPicPr>
            <a:picLocks noChangeAspect="1"/>
          </p:cNvPicPr>
          <p:nvPr/>
        </p:nvPicPr>
        <p:blipFill>
          <a:blip r:embed="rId2"/>
          <a:stretch>
            <a:fillRect/>
          </a:stretch>
        </p:blipFill>
        <p:spPr>
          <a:xfrm>
            <a:off x="2027583" y="1464762"/>
            <a:ext cx="8759762" cy="5028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2189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DAF187BB-9E38-4124-806F-2204ED046CDD}"/>
              </a:ext>
            </a:extLst>
          </p:cNvPr>
          <p:cNvPicPr>
            <a:picLocks noChangeAspect="1"/>
          </p:cNvPicPr>
          <p:nvPr/>
        </p:nvPicPr>
        <p:blipFill rotWithShape="1">
          <a:blip r:embed="rId2"/>
          <a:srcRect l="18178" r="17720"/>
          <a:stretch/>
        </p:blipFill>
        <p:spPr>
          <a:xfrm>
            <a:off x="6096000" y="1360354"/>
            <a:ext cx="5720297" cy="5258170"/>
          </a:xfrm>
          <a:prstGeom prst="rect">
            <a:avLst/>
          </a:prstGeom>
        </p:spPr>
      </p:pic>
      <p:pic>
        <p:nvPicPr>
          <p:cNvPr id="12" name="Picture 11" descr="Text, letter&#10;&#10;Description automatically generated">
            <a:extLst>
              <a:ext uri="{FF2B5EF4-FFF2-40B4-BE49-F238E27FC236}">
                <a16:creationId xmlns:a16="http://schemas.microsoft.com/office/drawing/2014/main" id="{C12ED7AA-A239-40E3-93E4-B25C891D2088}"/>
              </a:ext>
            </a:extLst>
          </p:cNvPr>
          <p:cNvPicPr>
            <a:picLocks noChangeAspect="1"/>
          </p:cNvPicPr>
          <p:nvPr/>
        </p:nvPicPr>
        <p:blipFill>
          <a:blip r:embed="rId3"/>
          <a:stretch>
            <a:fillRect/>
          </a:stretch>
        </p:blipFill>
        <p:spPr>
          <a:xfrm>
            <a:off x="1130710" y="721164"/>
            <a:ext cx="3631150" cy="5897360"/>
          </a:xfrm>
          <a:prstGeom prst="rect">
            <a:avLst/>
          </a:prstGeom>
          <a:ln>
            <a:solidFill>
              <a:schemeClr val="tx1"/>
            </a:solidFill>
          </a:ln>
        </p:spPr>
      </p:pic>
    </p:spTree>
    <p:extLst>
      <p:ext uri="{BB962C8B-B14F-4D97-AF65-F5344CB8AC3E}">
        <p14:creationId xmlns:p14="http://schemas.microsoft.com/office/powerpoint/2010/main" val="216724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087F6E18-E2A7-481F-B158-D98FE647E7BC}"/>
              </a:ext>
            </a:extLst>
          </p:cNvPr>
          <p:cNvPicPr>
            <a:picLocks noChangeAspect="1"/>
          </p:cNvPicPr>
          <p:nvPr/>
        </p:nvPicPr>
        <p:blipFill rotWithShape="1">
          <a:blip r:embed="rId2"/>
          <a:srcRect l="18178" r="17720"/>
          <a:stretch/>
        </p:blipFill>
        <p:spPr>
          <a:xfrm>
            <a:off x="2423650" y="0"/>
            <a:ext cx="7344697" cy="6751339"/>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91" y="0"/>
            <a:ext cx="12186617" cy="68580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Tree>
    <p:extLst>
      <p:ext uri="{BB962C8B-B14F-4D97-AF65-F5344CB8AC3E}">
        <p14:creationId xmlns:p14="http://schemas.microsoft.com/office/powerpoint/2010/main" val="15199291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645092443"/>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810"/>
          <a:stretch/>
        </p:blipFill>
        <p:spPr>
          <a:xfrm>
            <a:off x="2691" y="1"/>
            <a:ext cx="12186617" cy="6390968"/>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2" name="Oval 1">
            <a:extLst>
              <a:ext uri="{FF2B5EF4-FFF2-40B4-BE49-F238E27FC236}">
                <a16:creationId xmlns:a16="http://schemas.microsoft.com/office/drawing/2014/main" id="{54911199-CA4C-483D-A74E-21BCF0FCA956}"/>
              </a:ext>
            </a:extLst>
          </p:cNvPr>
          <p:cNvSpPr/>
          <p:nvPr/>
        </p:nvSpPr>
        <p:spPr>
          <a:xfrm>
            <a:off x="1400605" y="6390968"/>
            <a:ext cx="2930013"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6270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66"/>
          <a:stretch/>
        </p:blipFill>
        <p:spPr>
          <a:xfrm>
            <a:off x="2692" y="1"/>
            <a:ext cx="12186615" cy="64008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9" name="Oval 8">
            <a:extLst>
              <a:ext uri="{FF2B5EF4-FFF2-40B4-BE49-F238E27FC236}">
                <a16:creationId xmlns:a16="http://schemas.microsoft.com/office/drawing/2014/main" id="{CEDB669E-34B8-47F6-960D-D322E8F93512}"/>
              </a:ext>
            </a:extLst>
          </p:cNvPr>
          <p:cNvSpPr/>
          <p:nvPr/>
        </p:nvSpPr>
        <p:spPr>
          <a:xfrm>
            <a:off x="4310953" y="6386053"/>
            <a:ext cx="3574518"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876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E20B4E-312E-40A5-8324-61F860B441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6666"/>
          <a:stretch/>
        </p:blipFill>
        <p:spPr>
          <a:xfrm>
            <a:off x="2692" y="1"/>
            <a:ext cx="12186615" cy="64008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
        <p:nvSpPr>
          <p:cNvPr id="9" name="Oval 8">
            <a:extLst>
              <a:ext uri="{FF2B5EF4-FFF2-40B4-BE49-F238E27FC236}">
                <a16:creationId xmlns:a16="http://schemas.microsoft.com/office/drawing/2014/main" id="{82DA999E-9477-40F1-802C-B981D849EB7A}"/>
              </a:ext>
            </a:extLst>
          </p:cNvPr>
          <p:cNvSpPr/>
          <p:nvPr/>
        </p:nvSpPr>
        <p:spPr>
          <a:xfrm>
            <a:off x="7811237" y="6376222"/>
            <a:ext cx="3062747" cy="4670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E10FB57-C155-4EFA-B551-6551F6BEB37E}"/>
              </a:ext>
            </a:extLst>
          </p:cNvPr>
          <p:cNvGrpSpPr/>
          <p:nvPr/>
        </p:nvGrpSpPr>
        <p:grpSpPr>
          <a:xfrm>
            <a:off x="6531334" y="340163"/>
            <a:ext cx="4788966" cy="5880351"/>
            <a:chOff x="6531334" y="340163"/>
            <a:chExt cx="4788966" cy="5880351"/>
          </a:xfrm>
        </p:grpSpPr>
        <p:pic>
          <p:nvPicPr>
            <p:cNvPr id="10" name="Picture 2" descr="C:\Users\kllane\Documents\F13 Manuscripts Submitted\2010 Beyond Behavior\bebe-20-03-cov-1_Page_1.jpg">
              <a:extLst>
                <a:ext uri="{FF2B5EF4-FFF2-40B4-BE49-F238E27FC236}">
                  <a16:creationId xmlns:a16="http://schemas.microsoft.com/office/drawing/2014/main" id="{3FD4FE78-3841-46FE-B384-F48E1F4762F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b="-3453"/>
            <a:stretch/>
          </p:blipFill>
          <p:spPr bwMode="auto">
            <a:xfrm>
              <a:off x="9349315" y="3496364"/>
              <a:ext cx="197098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496CCBB-9D9A-4C96-A4DF-DEBBB66A0405}"/>
                </a:ext>
              </a:extLst>
            </p:cNvPr>
            <p:cNvPicPr>
              <a:picLocks noChangeAspect="1"/>
            </p:cNvPicPr>
            <p:nvPr/>
          </p:nvPicPr>
          <p:blipFill>
            <a:blip r:embed="rId7"/>
            <a:stretch>
              <a:fillRect/>
            </a:stretch>
          </p:blipFill>
          <p:spPr>
            <a:xfrm>
              <a:off x="6531334" y="340163"/>
              <a:ext cx="4788966" cy="300049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9289501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29A33E-67F5-4014-A252-F3FEC792A85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1" y="0"/>
            <a:ext cx="12186617" cy="6858000"/>
          </a:xfrm>
          <a:prstGeom prst="rect">
            <a:avLst/>
          </a:prstGeom>
        </p:spPr>
      </p:pic>
      <p:sp>
        <p:nvSpPr>
          <p:cNvPr id="4" name="TextBox 3">
            <a:extLst>
              <a:ext uri="{FF2B5EF4-FFF2-40B4-BE49-F238E27FC236}">
                <a16:creationId xmlns:a16="http://schemas.microsoft.com/office/drawing/2014/main" id="{4618A59F-1CD9-4025-9844-6A07DDDDB5F1}"/>
              </a:ext>
            </a:extLst>
          </p:cNvPr>
          <p:cNvSpPr txBox="1"/>
          <p:nvPr/>
        </p:nvSpPr>
        <p:spPr>
          <a:xfrm>
            <a:off x="3266766" y="833145"/>
            <a:ext cx="3063240" cy="646331"/>
          </a:xfrm>
          <a:prstGeom prst="rect">
            <a:avLst/>
          </a:prstGeom>
          <a:noFill/>
        </p:spPr>
        <p:txBody>
          <a:bodyPr wrap="square" rtlCol="0" anchor="ctr">
            <a:spAutoFit/>
          </a:bodyPr>
          <a:lstStyle/>
          <a:p>
            <a:pPr algn="ctr"/>
            <a:r>
              <a:rPr lang="en-US"/>
              <a:t>Quadrant 2: Responsive</a:t>
            </a:r>
          </a:p>
          <a:p>
            <a:pPr algn="ctr"/>
            <a:r>
              <a:rPr lang="en-US"/>
              <a:t>“Low—Grow”</a:t>
            </a:r>
          </a:p>
        </p:txBody>
      </p:sp>
      <p:sp>
        <p:nvSpPr>
          <p:cNvPr id="5" name="TextBox 4">
            <a:extLst>
              <a:ext uri="{FF2B5EF4-FFF2-40B4-BE49-F238E27FC236}">
                <a16:creationId xmlns:a16="http://schemas.microsoft.com/office/drawing/2014/main" id="{2188161A-AEF0-41FB-9629-229D338C5265}"/>
              </a:ext>
            </a:extLst>
          </p:cNvPr>
          <p:cNvSpPr txBox="1"/>
          <p:nvPr/>
        </p:nvSpPr>
        <p:spPr>
          <a:xfrm>
            <a:off x="6531334" y="833145"/>
            <a:ext cx="3062747" cy="646331"/>
          </a:xfrm>
          <a:prstGeom prst="rect">
            <a:avLst/>
          </a:prstGeom>
          <a:noFill/>
        </p:spPr>
        <p:txBody>
          <a:bodyPr wrap="square" rtlCol="0" anchor="ctr">
            <a:spAutoFit/>
          </a:bodyPr>
          <a:lstStyle/>
          <a:p>
            <a:pPr algn="ctr"/>
            <a:r>
              <a:rPr lang="en-US"/>
              <a:t>Quadrant 1: Responsive</a:t>
            </a:r>
          </a:p>
          <a:p>
            <a:pPr algn="ctr"/>
            <a:r>
              <a:rPr lang="en-US"/>
              <a:t>“High—Grow”</a:t>
            </a:r>
          </a:p>
        </p:txBody>
      </p:sp>
      <p:sp>
        <p:nvSpPr>
          <p:cNvPr id="6" name="TextBox 5">
            <a:extLst>
              <a:ext uri="{FF2B5EF4-FFF2-40B4-BE49-F238E27FC236}">
                <a16:creationId xmlns:a16="http://schemas.microsoft.com/office/drawing/2014/main" id="{86361B05-46E9-4ECF-B1C0-05FF88B064FA}"/>
              </a:ext>
            </a:extLst>
          </p:cNvPr>
          <p:cNvSpPr txBox="1"/>
          <p:nvPr/>
        </p:nvSpPr>
        <p:spPr>
          <a:xfrm>
            <a:off x="6531334" y="3517343"/>
            <a:ext cx="3062747" cy="646331"/>
          </a:xfrm>
          <a:prstGeom prst="rect">
            <a:avLst/>
          </a:prstGeom>
          <a:noFill/>
        </p:spPr>
        <p:txBody>
          <a:bodyPr wrap="square" rtlCol="0" anchor="ctr">
            <a:spAutoFit/>
          </a:bodyPr>
          <a:lstStyle/>
          <a:p>
            <a:pPr algn="ctr"/>
            <a:r>
              <a:rPr lang="en-US"/>
              <a:t>Quadrant 4: Not responding</a:t>
            </a:r>
          </a:p>
          <a:p>
            <a:pPr algn="ctr"/>
            <a:r>
              <a:rPr lang="en-US"/>
              <a:t>“High—No Grow”</a:t>
            </a:r>
          </a:p>
        </p:txBody>
      </p:sp>
      <p:sp>
        <p:nvSpPr>
          <p:cNvPr id="7" name="TextBox 6">
            <a:extLst>
              <a:ext uri="{FF2B5EF4-FFF2-40B4-BE49-F238E27FC236}">
                <a16:creationId xmlns:a16="http://schemas.microsoft.com/office/drawing/2014/main" id="{D0871811-53DF-4788-8A53-FE733F48DAC6}"/>
              </a:ext>
            </a:extLst>
          </p:cNvPr>
          <p:cNvSpPr txBox="1"/>
          <p:nvPr/>
        </p:nvSpPr>
        <p:spPr>
          <a:xfrm>
            <a:off x="3266766" y="3515896"/>
            <a:ext cx="3063240" cy="649224"/>
          </a:xfrm>
          <a:prstGeom prst="rect">
            <a:avLst/>
          </a:prstGeom>
          <a:noFill/>
        </p:spPr>
        <p:txBody>
          <a:bodyPr wrap="square" rtlCol="0" anchor="ctr">
            <a:spAutoFit/>
          </a:bodyPr>
          <a:lstStyle/>
          <a:p>
            <a:pPr algn="ctr"/>
            <a:r>
              <a:rPr lang="en-US"/>
              <a:t>Quadrant 3: Not responding</a:t>
            </a:r>
          </a:p>
          <a:p>
            <a:pPr algn="ctr"/>
            <a:r>
              <a:rPr lang="en-US"/>
              <a:t>“Low—No Grow”</a:t>
            </a:r>
          </a:p>
        </p:txBody>
      </p:sp>
    </p:spTree>
    <p:extLst>
      <p:ext uri="{BB962C8B-B14F-4D97-AF65-F5344CB8AC3E}">
        <p14:creationId xmlns:p14="http://schemas.microsoft.com/office/powerpoint/2010/main" val="1122830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What if we need to focus on Tier 1?</a:t>
            </a:r>
          </a:p>
        </p:txBody>
      </p:sp>
      <p:pic>
        <p:nvPicPr>
          <p:cNvPr id="5" name="Content Placeholder 4" descr="A picture containing text&#10;&#10;Description automatically generated">
            <a:extLst>
              <a:ext uri="{FF2B5EF4-FFF2-40B4-BE49-F238E27FC236}">
                <a16:creationId xmlns:a16="http://schemas.microsoft.com/office/drawing/2014/main" id="{655F024B-9851-4A5D-8842-BBECBB514DB2}"/>
              </a:ext>
            </a:extLst>
          </p:cNvPr>
          <p:cNvPicPr>
            <a:picLocks noGrp="1" noChangeAspect="1"/>
          </p:cNvPicPr>
          <p:nvPr>
            <p:ph idx="1"/>
          </p:nvPr>
        </p:nvPicPr>
        <p:blipFill>
          <a:blip r:embed="rId2"/>
          <a:stretch>
            <a:fillRect/>
          </a:stretch>
        </p:blipFill>
        <p:spPr>
          <a:xfrm>
            <a:off x="2967858" y="1659894"/>
            <a:ext cx="6256285" cy="4832981"/>
          </a:xfrm>
          <a:prstGeom prst="rect">
            <a:avLst/>
          </a:prstGeom>
          <a:ln>
            <a:solidFill>
              <a:schemeClr val="tx1"/>
            </a:solidFill>
          </a:ln>
        </p:spPr>
      </p:pic>
      <p:grpSp>
        <p:nvGrpSpPr>
          <p:cNvPr id="7" name="Group 6">
            <a:extLst>
              <a:ext uri="{FF2B5EF4-FFF2-40B4-BE49-F238E27FC236}">
                <a16:creationId xmlns:a16="http://schemas.microsoft.com/office/drawing/2014/main" id="{86D6242B-7884-45D1-9A6D-68AE7B6933FD}"/>
              </a:ext>
            </a:extLst>
          </p:cNvPr>
          <p:cNvGrpSpPr/>
          <p:nvPr/>
        </p:nvGrpSpPr>
        <p:grpSpPr>
          <a:xfrm>
            <a:off x="120248" y="1472927"/>
            <a:ext cx="3338936" cy="4704036"/>
            <a:chOff x="120248" y="1472927"/>
            <a:chExt cx="3338936" cy="4704036"/>
          </a:xfrm>
        </p:grpSpPr>
        <p:pic>
          <p:nvPicPr>
            <p:cNvPr id="1028" name="Picture 4" descr="ReadyGEN (2016) - Series Overview">
              <a:extLst>
                <a:ext uri="{FF2B5EF4-FFF2-40B4-BE49-F238E27FC236}">
                  <a16:creationId xmlns:a16="http://schemas.microsoft.com/office/drawing/2014/main" id="{7957E33A-F8F4-4D13-A5DE-83D3156A8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55" y="2021471"/>
              <a:ext cx="1594411" cy="1881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pen Court Reading Student Anthology, Book 2, Grade 3">
              <a:extLst>
                <a:ext uri="{FF2B5EF4-FFF2-40B4-BE49-F238E27FC236}">
                  <a16:creationId xmlns:a16="http://schemas.microsoft.com/office/drawing/2014/main" id="{F4158887-B397-4CF7-A214-98EB1AAC1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423" y="4236904"/>
              <a:ext cx="1315087" cy="17534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reat Minds | English | Educators">
              <a:extLst>
                <a:ext uri="{FF2B5EF4-FFF2-40B4-BE49-F238E27FC236}">
                  <a16:creationId xmlns:a16="http://schemas.microsoft.com/office/drawing/2014/main" id="{9BD296D5-E2C0-4CDE-ACB1-C91C2991A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48" y="3903398"/>
              <a:ext cx="1705174" cy="22735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24A726-6C48-4AD0-A62C-740B6C1486A1}"/>
                </a:ext>
              </a:extLst>
            </p:cNvPr>
            <p:cNvSpPr/>
            <p:nvPr/>
          </p:nvSpPr>
          <p:spPr>
            <a:xfrm>
              <a:off x="120248" y="1472927"/>
              <a:ext cx="3203121" cy="523220"/>
            </a:xfrm>
            <a:prstGeom prst="rect">
              <a:avLst/>
            </a:prstGeom>
            <a:noFill/>
          </p:spPr>
          <p:txBody>
            <a:bodyPr wrap="none" lIns="91440" tIns="45720" rIns="91440" bIns="45720" anchor="ctr">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Structured Literacy</a:t>
              </a:r>
            </a:p>
          </p:txBody>
        </p:sp>
        <p:pic>
          <p:nvPicPr>
            <p:cNvPr id="1042" name="Picture 18" descr="Elementary Core Reading Ser.: Reading Wonders Reading/Writing Workshop  Volume 9 Grade K by McGraw Hill (2012, Spiral) for sale online | eBay">
              <a:extLst>
                <a:ext uri="{FF2B5EF4-FFF2-40B4-BE49-F238E27FC236}">
                  <a16:creationId xmlns:a16="http://schemas.microsoft.com/office/drawing/2014/main" id="{C59EBA1F-DCB7-48BE-AB50-7E87F01DD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7722" y="2031308"/>
              <a:ext cx="1471462" cy="1872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ADB7AF0-FE46-4020-A550-311035EA9382}"/>
              </a:ext>
            </a:extLst>
          </p:cNvPr>
          <p:cNvGrpSpPr/>
          <p:nvPr/>
        </p:nvGrpSpPr>
        <p:grpSpPr>
          <a:xfrm>
            <a:off x="8912399" y="1505131"/>
            <a:ext cx="2826220" cy="5462607"/>
            <a:chOff x="8912399" y="1505131"/>
            <a:chExt cx="2826220" cy="5462607"/>
          </a:xfrm>
        </p:grpSpPr>
        <p:pic>
          <p:nvPicPr>
            <p:cNvPr id="1030" name="Picture 6">
              <a:extLst>
                <a:ext uri="{FF2B5EF4-FFF2-40B4-BE49-F238E27FC236}">
                  <a16:creationId xmlns:a16="http://schemas.microsoft.com/office/drawing/2014/main" id="{66DA05EF-6E31-4985-A7CE-042066A47E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08" t="19429" r="14219" b="20381"/>
            <a:stretch/>
          </p:blipFill>
          <p:spPr bwMode="auto">
            <a:xfrm>
              <a:off x="9179463" y="1505131"/>
              <a:ext cx="2559156" cy="172062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2B91A7E-DEDF-4CAA-9C83-8704D41C0EFF}"/>
                </a:ext>
              </a:extLst>
            </p:cNvPr>
            <p:cNvGrpSpPr/>
            <p:nvPr/>
          </p:nvGrpSpPr>
          <p:grpSpPr>
            <a:xfrm>
              <a:off x="9647742" y="3225755"/>
              <a:ext cx="2085767" cy="2358108"/>
              <a:chOff x="0" y="0"/>
              <a:chExt cx="9494106" cy="10358727"/>
            </a:xfrm>
          </p:grpSpPr>
          <p:grpSp>
            <p:nvGrpSpPr>
              <p:cNvPr id="12" name="Group 11">
                <a:extLst>
                  <a:ext uri="{FF2B5EF4-FFF2-40B4-BE49-F238E27FC236}">
                    <a16:creationId xmlns:a16="http://schemas.microsoft.com/office/drawing/2014/main" id="{467713CE-6A4D-4838-B020-AA3C15357BA2}"/>
                  </a:ext>
                </a:extLst>
              </p:cNvPr>
              <p:cNvGrpSpPr/>
              <p:nvPr/>
            </p:nvGrpSpPr>
            <p:grpSpPr>
              <a:xfrm>
                <a:off x="0" y="1041476"/>
                <a:ext cx="9494106" cy="9317251"/>
                <a:chOff x="0" y="0"/>
                <a:chExt cx="1607747" cy="1577798"/>
              </a:xfrm>
            </p:grpSpPr>
            <p:sp>
              <p:nvSpPr>
                <p:cNvPr id="15" name="Freeform 4">
                  <a:extLst>
                    <a:ext uri="{FF2B5EF4-FFF2-40B4-BE49-F238E27FC236}">
                      <a16:creationId xmlns:a16="http://schemas.microsoft.com/office/drawing/2014/main" id="{C41568B1-BE83-4BA6-A986-9A4DDBBF1EEA}"/>
                    </a:ext>
                  </a:extLst>
                </p:cNvPr>
                <p:cNvSpPr/>
                <p:nvPr/>
              </p:nvSpPr>
              <p:spPr>
                <a:xfrm>
                  <a:off x="0" y="0"/>
                  <a:ext cx="1607747" cy="1577798"/>
                </a:xfrm>
                <a:custGeom>
                  <a:avLst/>
                  <a:gdLst/>
                  <a:ahLst/>
                  <a:cxnLst/>
                  <a:rect l="l" t="t" r="r" b="b"/>
                  <a:pathLst>
                    <a:path w="1607747" h="1577798">
                      <a:moveTo>
                        <a:pt x="0" y="0"/>
                      </a:moveTo>
                      <a:lnTo>
                        <a:pt x="1607747" y="0"/>
                      </a:lnTo>
                      <a:lnTo>
                        <a:pt x="1607747" y="1577798"/>
                      </a:lnTo>
                      <a:lnTo>
                        <a:pt x="0" y="1577798"/>
                      </a:lnTo>
                      <a:close/>
                    </a:path>
                  </a:pathLst>
                </a:custGeom>
                <a:solidFill>
                  <a:srgbClr val="117E78"/>
                </a:solidFill>
              </p:spPr>
              <p:txBody>
                <a:bodyPr/>
                <a:lstStyle/>
                <a:p>
                  <a:endParaRPr lang="en-US"/>
                </a:p>
              </p:txBody>
            </p:sp>
          </p:grpSp>
          <p:pic>
            <p:nvPicPr>
              <p:cNvPr id="13" name="Picture 12">
                <a:extLst>
                  <a:ext uri="{FF2B5EF4-FFF2-40B4-BE49-F238E27FC236}">
                    <a16:creationId xmlns:a16="http://schemas.microsoft.com/office/drawing/2014/main" id="{5559BCCE-D893-491D-B874-0D3ACB61DACE}"/>
                  </a:ext>
                </a:extLst>
              </p:cNvPr>
              <p:cNvPicPr>
                <a:picLocks noChangeAspect="1"/>
              </p:cNvPicPr>
              <p:nvPr/>
            </p:nvPicPr>
            <p:blipFill>
              <a:blip r:embed="rId8"/>
              <a:srcRect/>
              <a:stretch>
                <a:fillRect/>
              </a:stretch>
            </p:blipFill>
            <p:spPr>
              <a:xfrm>
                <a:off x="366785" y="0"/>
                <a:ext cx="8760536" cy="8751055"/>
              </a:xfrm>
              <a:prstGeom prst="rect">
                <a:avLst/>
              </a:prstGeom>
            </p:spPr>
          </p:pic>
          <p:pic>
            <p:nvPicPr>
              <p:cNvPr id="14" name="Picture 13">
                <a:extLst>
                  <a:ext uri="{FF2B5EF4-FFF2-40B4-BE49-F238E27FC236}">
                    <a16:creationId xmlns:a16="http://schemas.microsoft.com/office/drawing/2014/main" id="{150FC56E-D9C6-46E5-9040-CE1F217EAF38}"/>
                  </a:ext>
                </a:extLst>
              </p:cNvPr>
              <p:cNvPicPr>
                <a:picLocks noChangeAspect="1"/>
              </p:cNvPicPr>
              <p:nvPr/>
            </p:nvPicPr>
            <p:blipFill>
              <a:blip r:embed="rId9"/>
              <a:srcRect b="24709"/>
              <a:stretch>
                <a:fillRect/>
              </a:stretch>
            </p:blipFill>
            <p:spPr>
              <a:xfrm>
                <a:off x="2208413" y="7484717"/>
                <a:ext cx="5077279" cy="2438278"/>
              </a:xfrm>
              <a:prstGeom prst="rect">
                <a:avLst/>
              </a:prstGeom>
            </p:spPr>
          </p:pic>
        </p:grpSp>
        <p:pic>
          <p:nvPicPr>
            <p:cNvPr id="1044" name="Picture 20" descr="LETRS Training &amp;amp; Support | Voyager Sopris Learning">
              <a:extLst>
                <a:ext uri="{FF2B5EF4-FFF2-40B4-BE49-F238E27FC236}">
                  <a16:creationId xmlns:a16="http://schemas.microsoft.com/office/drawing/2014/main" id="{1CA64662-849E-40EB-B160-8BDD836B4A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2399" y="5825938"/>
              <a:ext cx="2294172" cy="1141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85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9D46-39B8-4C27-875D-5888AAD4110A}"/>
              </a:ext>
            </a:extLst>
          </p:cNvPr>
          <p:cNvSpPr>
            <a:spLocks noGrp="1"/>
          </p:cNvSpPr>
          <p:nvPr>
            <p:ph type="title"/>
          </p:nvPr>
        </p:nvSpPr>
        <p:spPr/>
        <p:txBody>
          <a:bodyPr/>
          <a:lstStyle/>
          <a:p>
            <a:r>
              <a:rPr lang="en-US"/>
              <a:t>Solutions-based planning</a:t>
            </a:r>
          </a:p>
        </p:txBody>
      </p:sp>
      <p:sp>
        <p:nvSpPr>
          <p:cNvPr id="3" name="Content Placeholder 2">
            <a:extLst>
              <a:ext uri="{FF2B5EF4-FFF2-40B4-BE49-F238E27FC236}">
                <a16:creationId xmlns:a16="http://schemas.microsoft.com/office/drawing/2014/main" id="{BC8BCB52-6150-4D2E-84A1-A78816BBC6DE}"/>
              </a:ext>
            </a:extLst>
          </p:cNvPr>
          <p:cNvSpPr>
            <a:spLocks noGrp="1"/>
          </p:cNvSpPr>
          <p:nvPr>
            <p:ph sz="half" idx="1"/>
          </p:nvPr>
        </p:nvSpPr>
        <p:spPr>
          <a:xfrm>
            <a:off x="838200" y="1825625"/>
            <a:ext cx="4864510" cy="4351338"/>
          </a:xfrm>
        </p:spPr>
        <p:txBody>
          <a:bodyPr/>
          <a:lstStyle/>
          <a:p>
            <a:r>
              <a:rPr lang="en-US" sz="3200"/>
              <a:t>Identify areas of strength</a:t>
            </a:r>
          </a:p>
          <a:p>
            <a:r>
              <a:rPr lang="en-US" sz="3200"/>
              <a:t>Identify focus areas</a:t>
            </a:r>
          </a:p>
          <a:p>
            <a:r>
              <a:rPr lang="en-US" sz="3200"/>
              <a:t>Let the data drive the conversation</a:t>
            </a:r>
          </a:p>
          <a:p>
            <a:r>
              <a:rPr lang="en-US" sz="3200"/>
              <a:t>Connect to available resources for professional learning</a:t>
            </a:r>
          </a:p>
        </p:txBody>
      </p:sp>
      <p:pic>
        <p:nvPicPr>
          <p:cNvPr id="7" name="Picture 6" descr="A picture containing flying, outdoor, colorful, dark&#10;&#10;Description automatically generated">
            <a:extLst>
              <a:ext uri="{FF2B5EF4-FFF2-40B4-BE49-F238E27FC236}">
                <a16:creationId xmlns:a16="http://schemas.microsoft.com/office/drawing/2014/main" id="{F9DC97F8-AF02-431B-98C2-9EEDF1CBF50D}"/>
              </a:ext>
            </a:extLst>
          </p:cNvPr>
          <p:cNvPicPr>
            <a:picLocks noChangeAspect="1"/>
          </p:cNvPicPr>
          <p:nvPr/>
        </p:nvPicPr>
        <p:blipFill>
          <a:blip r:embed="rId2"/>
          <a:stretch>
            <a:fillRect/>
          </a:stretch>
        </p:blipFill>
        <p:spPr>
          <a:xfrm rot="6623347">
            <a:off x="3407972" y="2573364"/>
            <a:ext cx="3359055" cy="3359055"/>
          </a:xfrm>
          <a:prstGeom prst="rect">
            <a:avLst/>
          </a:prstGeom>
        </p:spPr>
      </p:pic>
      <p:pic>
        <p:nvPicPr>
          <p:cNvPr id="6" name="Content Placeholder 5">
            <a:extLst>
              <a:ext uri="{FF2B5EF4-FFF2-40B4-BE49-F238E27FC236}">
                <a16:creationId xmlns:a16="http://schemas.microsoft.com/office/drawing/2014/main" id="{B6B94B76-152F-0AED-4BB1-409F795031A9}"/>
              </a:ext>
            </a:extLst>
          </p:cNvPr>
          <p:cNvPicPr>
            <a:picLocks noGrp="1" noChangeAspect="1"/>
          </p:cNvPicPr>
          <p:nvPr>
            <p:ph sz="half" idx="2"/>
          </p:nvPr>
        </p:nvPicPr>
        <p:blipFill rotWithShape="1">
          <a:blip r:embed="rId3"/>
          <a:srcRect l="3265" r="28434"/>
          <a:stretch/>
        </p:blipFill>
        <p:spPr>
          <a:xfrm>
            <a:off x="6362772" y="1825625"/>
            <a:ext cx="4800456" cy="4351338"/>
          </a:xfrm>
          <a:prstGeom prst="rect">
            <a:avLst/>
          </a:prstGeom>
        </p:spPr>
      </p:pic>
    </p:spTree>
    <p:extLst>
      <p:ext uri="{BB962C8B-B14F-4D97-AF65-F5344CB8AC3E}">
        <p14:creationId xmlns:p14="http://schemas.microsoft.com/office/powerpoint/2010/main" val="3106563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Integrated Lesson Planning at Tier 1</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3695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551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013" y="106722"/>
            <a:ext cx="8900235" cy="6355039"/>
          </a:xfrm>
          <a:prstGeom prst="rect">
            <a:avLst/>
          </a:prstGeom>
        </p:spPr>
      </p:pic>
      <p:sp>
        <p:nvSpPr>
          <p:cNvPr id="3" name="Rounded Rectangle 2"/>
          <p:cNvSpPr/>
          <p:nvPr/>
        </p:nvSpPr>
        <p:spPr>
          <a:xfrm rot="5400000">
            <a:off x="2581156" y="2198705"/>
            <a:ext cx="1111153" cy="2639759"/>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5" name="Rounded Rectangle 4"/>
          <p:cNvSpPr/>
          <p:nvPr/>
        </p:nvSpPr>
        <p:spPr>
          <a:xfrm rot="5400000">
            <a:off x="5476789" y="2988286"/>
            <a:ext cx="1360111" cy="2709192"/>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6" name="Rounded Rectangle 5"/>
          <p:cNvSpPr/>
          <p:nvPr/>
        </p:nvSpPr>
        <p:spPr>
          <a:xfrm rot="5400000">
            <a:off x="2678000" y="295532"/>
            <a:ext cx="917462" cy="2639761"/>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8" name="Title 3"/>
          <p:cNvSpPr txBox="1">
            <a:spLocks/>
          </p:cNvSpPr>
          <p:nvPr/>
        </p:nvSpPr>
        <p:spPr>
          <a:xfrm rot="414631">
            <a:off x="1740445" y="2851262"/>
            <a:ext cx="8728504" cy="1027203"/>
          </a:xfrm>
          <a:prstGeom prst="rect">
            <a:avLst/>
          </a:prstGeom>
          <a:solidFill>
            <a:schemeClr val="accent5"/>
          </a:solidFill>
          <a:ln>
            <a:solidFill>
              <a:schemeClr val="tx1"/>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base">
              <a:spcAft>
                <a:spcPct val="0"/>
              </a:spcAft>
              <a:defRPr/>
            </a:pPr>
            <a:r>
              <a:rPr lang="en-US" sz="3200">
                <a:solidFill>
                  <a:prstClr val="white"/>
                </a:solidFill>
              </a:rPr>
              <a:t>Ci3T Primary (Tier 1) Plan: Procedures for Reinforcing</a:t>
            </a:r>
          </a:p>
        </p:txBody>
      </p:sp>
      <p:sp>
        <p:nvSpPr>
          <p:cNvPr id="14" name="Title 3"/>
          <p:cNvSpPr txBox="1">
            <a:spLocks/>
          </p:cNvSpPr>
          <p:nvPr/>
        </p:nvSpPr>
        <p:spPr>
          <a:xfrm rot="21269493">
            <a:off x="1793252" y="4507001"/>
            <a:ext cx="8746205" cy="998528"/>
          </a:xfrm>
          <a:prstGeom prst="rect">
            <a:avLst/>
          </a:prstGeom>
          <a:solidFill>
            <a:schemeClr val="accent5"/>
          </a:solidFill>
          <a:ln>
            <a:solidFill>
              <a:schemeClr val="tx1"/>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base">
              <a:spcAft>
                <a:spcPct val="0"/>
              </a:spcAft>
              <a:defRPr/>
            </a:pPr>
            <a:r>
              <a:rPr lang="en-US" sz="3200">
                <a:solidFill>
                  <a:prstClr val="white"/>
                </a:solidFill>
              </a:rPr>
              <a:t>Ci3T Primary (Tier 1) Plan: Procedures for Monitoring</a:t>
            </a:r>
          </a:p>
        </p:txBody>
      </p:sp>
      <p:sp>
        <p:nvSpPr>
          <p:cNvPr id="12" name="Rounded Rectangle 11"/>
          <p:cNvSpPr/>
          <p:nvPr/>
        </p:nvSpPr>
        <p:spPr>
          <a:xfrm rot="5400000">
            <a:off x="5449215" y="442907"/>
            <a:ext cx="1300440" cy="2824008"/>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13" name="Rounded Rectangle 12"/>
          <p:cNvSpPr/>
          <p:nvPr/>
        </p:nvSpPr>
        <p:spPr>
          <a:xfrm rot="5400000">
            <a:off x="8251276" y="-67272"/>
            <a:ext cx="1554505" cy="2941027"/>
          </a:xfrm>
          <a:prstGeom prst="roundRect">
            <a:avLst/>
          </a:prstGeom>
          <a:noFill/>
          <a:ln>
            <a:solidFill>
              <a:schemeClr val="accent5"/>
            </a:solidFill>
          </a:ln>
          <a:effectLst>
            <a:glow rad="139700">
              <a:schemeClr val="accent5">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panose="020F0502020204030204"/>
            </a:endParaRPr>
          </a:p>
        </p:txBody>
      </p:sp>
      <p:sp>
        <p:nvSpPr>
          <p:cNvPr id="7" name="Title 3"/>
          <p:cNvSpPr txBox="1">
            <a:spLocks/>
          </p:cNvSpPr>
          <p:nvPr/>
        </p:nvSpPr>
        <p:spPr>
          <a:xfrm rot="21353057">
            <a:off x="1659759" y="1289240"/>
            <a:ext cx="8798446" cy="946285"/>
          </a:xfrm>
          <a:prstGeom prst="rect">
            <a:avLst/>
          </a:prstGeom>
          <a:solidFill>
            <a:schemeClr val="accent5"/>
          </a:solidFill>
          <a:ln>
            <a:solidFill>
              <a:schemeClr val="tx1"/>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base">
              <a:spcAft>
                <a:spcPct val="0"/>
              </a:spcAft>
              <a:defRPr/>
            </a:pPr>
            <a:r>
              <a:rPr lang="en-US" sz="3200">
                <a:solidFill>
                  <a:prstClr val="white"/>
                </a:solidFill>
              </a:rPr>
              <a:t>Ci3T Primary (Tier 1) Plan: Procedures for</a:t>
            </a:r>
          </a:p>
          <a:p>
            <a:pPr fontAlgn="base">
              <a:spcAft>
                <a:spcPct val="0"/>
              </a:spcAft>
              <a:defRPr/>
            </a:pPr>
            <a:r>
              <a:rPr lang="en-US" sz="3200">
                <a:solidFill>
                  <a:prstClr val="white"/>
                </a:solidFill>
              </a:rPr>
              <a:t>Teaching</a:t>
            </a:r>
          </a:p>
        </p:txBody>
      </p:sp>
      <p:pic>
        <p:nvPicPr>
          <p:cNvPr id="15" name="Picture 14" descr="A picture containing text, measuring stick&#10;&#10;Description automatically generated">
            <a:extLst>
              <a:ext uri="{FF2B5EF4-FFF2-40B4-BE49-F238E27FC236}">
                <a16:creationId xmlns:a16="http://schemas.microsoft.com/office/drawing/2014/main" id="{0704D451-C686-DBD6-34B5-E6B5752C66AD}"/>
              </a:ext>
            </a:extLst>
          </p:cNvPr>
          <p:cNvPicPr>
            <a:picLocks noChangeAspect="1"/>
          </p:cNvPicPr>
          <p:nvPr/>
        </p:nvPicPr>
        <p:blipFill>
          <a:blip r:embed="rId3"/>
          <a:stretch>
            <a:fillRect/>
          </a:stretch>
        </p:blipFill>
        <p:spPr>
          <a:xfrm>
            <a:off x="10402139" y="4295070"/>
            <a:ext cx="1789861" cy="2316087"/>
          </a:xfrm>
          <a:prstGeom prst="rect">
            <a:avLst/>
          </a:prstGeom>
          <a:ln>
            <a:solidFill>
              <a:schemeClr val="tx1"/>
            </a:solidFill>
          </a:ln>
        </p:spPr>
      </p:pic>
    </p:spTree>
    <p:extLst>
      <p:ext uri="{BB962C8B-B14F-4D97-AF65-F5344CB8AC3E}">
        <p14:creationId xmlns:p14="http://schemas.microsoft.com/office/powerpoint/2010/main" val="269618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14" grpId="0" animBg="1"/>
      <p:bldP spid="12" grpId="0" animBg="1"/>
      <p:bldP spid="13"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39290" y="439583"/>
            <a:ext cx="8010525" cy="5962650"/>
          </a:xfrm>
          <a:prstGeom prst="rect">
            <a:avLst/>
          </a:prstGeom>
        </p:spPr>
      </p:pic>
      <p:sp>
        <p:nvSpPr>
          <p:cNvPr id="8" name="Rectangle 7"/>
          <p:cNvSpPr/>
          <p:nvPr/>
        </p:nvSpPr>
        <p:spPr>
          <a:xfrm>
            <a:off x="3029118" y="2581361"/>
            <a:ext cx="5365020" cy="63927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p:nvSpPr>
        <p:spPr>
          <a:xfrm>
            <a:off x="5302980" y="5962482"/>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Teach school-wide social skills; model social skills</a:t>
            </a:r>
          </a:p>
        </p:txBody>
      </p:sp>
    </p:spTree>
    <p:extLst>
      <p:ext uri="{BB962C8B-B14F-4D97-AF65-F5344CB8AC3E}">
        <p14:creationId xmlns:p14="http://schemas.microsoft.com/office/powerpoint/2010/main" val="3105312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a:p>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a:t>Planning for an integrated approach</a:t>
            </a:r>
          </a:p>
        </p:txBody>
      </p:sp>
      <p:pic>
        <p:nvPicPr>
          <p:cNvPr id="6" name="Picture 5"/>
          <p:cNvPicPr>
            <a:picLocks noChangeAspect="1"/>
          </p:cNvPicPr>
          <p:nvPr/>
        </p:nvPicPr>
        <p:blipFill rotWithShape="1">
          <a:blip r:embed="rId2"/>
          <a:srcRect b="9132"/>
          <a:stretch/>
        </p:blipFill>
        <p:spPr>
          <a:xfrm>
            <a:off x="1608285" y="9992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590675" y="4533943"/>
            <a:ext cx="8972550" cy="22383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608286" y="2933700"/>
            <a:ext cx="163021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6757B5-3293-4ACE-9002-1F2A8B312317}"/>
              </a:ext>
            </a:extLst>
          </p:cNvPr>
          <p:cNvSpPr/>
          <p:nvPr/>
        </p:nvSpPr>
        <p:spPr>
          <a:xfrm>
            <a:off x="8190061" y="1126030"/>
            <a:ext cx="2373165" cy="1600242"/>
          </a:xfrm>
          <a:prstGeom prst="rect">
            <a:avLst/>
          </a:prstGeom>
          <a:no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55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FA1F4E-DEAC-4F75-BB25-20BD1D09EC11}"/>
              </a:ext>
            </a:extLst>
          </p:cNvPr>
          <p:cNvPicPr>
            <a:picLocks noChangeAspect="1"/>
          </p:cNvPicPr>
          <p:nvPr/>
        </p:nvPicPr>
        <p:blipFill>
          <a:blip r:embed="rId3"/>
          <a:stretch>
            <a:fillRect/>
          </a:stretch>
        </p:blipFill>
        <p:spPr>
          <a:xfrm>
            <a:off x="1544770" y="327940"/>
            <a:ext cx="9042964" cy="5996660"/>
          </a:xfrm>
          <a:prstGeom prst="rect">
            <a:avLst/>
          </a:prstGeom>
        </p:spPr>
      </p:pic>
      <p:sp>
        <p:nvSpPr>
          <p:cNvPr id="4" name="AutoShape 2" descr="Image result for social skill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4921315" y="793397"/>
            <a:ext cx="6550249" cy="5065746"/>
          </a:xfrm>
          <a:prstGeom prst="rect">
            <a:avLst/>
          </a:prstGeom>
          <a:gradFill flip="none" rotWithShape="1">
            <a:gsLst>
              <a:gs pos="0">
                <a:schemeClr val="accent5">
                  <a:lumMod val="67000"/>
                  <a:alpha val="92000"/>
                </a:schemeClr>
              </a:gs>
              <a:gs pos="48000">
                <a:schemeClr val="accent5">
                  <a:lumMod val="97000"/>
                  <a:lumOff val="3000"/>
                  <a:alpha val="89000"/>
                </a:schemeClr>
              </a:gs>
              <a:gs pos="100000">
                <a:schemeClr val="accent5">
                  <a:lumMod val="60000"/>
                  <a:lumOff val="40000"/>
                  <a:alpha val="96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u="sng">
                <a:solidFill>
                  <a:schemeClr val="accent5">
                    <a:lumMod val="50000"/>
                  </a:schemeClr>
                </a:solidFill>
              </a:rPr>
              <a:t>Comprehensive, Integrated Lesson Plans</a:t>
            </a:r>
          </a:p>
          <a:p>
            <a:pPr algn="ctr"/>
            <a:endParaRPr lang="en-US" sz="2400"/>
          </a:p>
          <a:p>
            <a:pPr algn="ctr"/>
            <a:r>
              <a:rPr lang="en-US" sz="2400"/>
              <a:t>Identify the academic learning objectives.</a:t>
            </a:r>
          </a:p>
          <a:p>
            <a:pPr algn="ctr"/>
            <a:endParaRPr lang="en-US" sz="2400"/>
          </a:p>
          <a:p>
            <a:pPr algn="ctr"/>
            <a:r>
              <a:rPr lang="en-US" sz="2400"/>
              <a:t>Identify the social skills objectives.</a:t>
            </a:r>
          </a:p>
          <a:p>
            <a:pPr algn="ctr"/>
            <a:endParaRPr lang="en-US" sz="2400"/>
          </a:p>
          <a:p>
            <a:pPr algn="ctr"/>
            <a:r>
              <a:rPr lang="en-US" sz="2400"/>
              <a:t>Selected the behavioral expectations needed.</a:t>
            </a:r>
          </a:p>
        </p:txBody>
      </p:sp>
      <p:sp>
        <p:nvSpPr>
          <p:cNvPr id="15" name="Rectangle 14"/>
          <p:cNvSpPr/>
          <p:nvPr/>
        </p:nvSpPr>
        <p:spPr>
          <a:xfrm>
            <a:off x="1543499" y="1243974"/>
            <a:ext cx="1603802" cy="993396"/>
          </a:xfrm>
          <a:prstGeom prst="rect">
            <a:avLst/>
          </a:prstGeom>
          <a:noFill/>
          <a:ln w="28575">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nvGraphicFramePr>
        <p:xfrm>
          <a:off x="2188388" y="2127355"/>
          <a:ext cx="1743533" cy="2389093"/>
        </p:xfrm>
        <a:graphic>
          <a:graphicData uri="http://schemas.openxmlformats.org/drawingml/2006/table">
            <a:tbl>
              <a:tblPr firstRow="1" firstCol="1" bandRow="1">
                <a:tableStyleId>{5C22544A-7EE6-4342-B048-85BDC9FD1C3A}</a:tableStyleId>
              </a:tblPr>
              <a:tblGrid>
                <a:gridCol w="1743533">
                  <a:extLst>
                    <a:ext uri="{9D8B030D-6E8A-4147-A177-3AD203B41FA5}">
                      <a16:colId xmlns:a16="http://schemas.microsoft.com/office/drawing/2014/main" val="210634095"/>
                    </a:ext>
                  </a:extLst>
                </a:gridCol>
              </a:tblGrid>
              <a:tr h="248391">
                <a:tc>
                  <a:txBody>
                    <a:bodyPr/>
                    <a:lstStyle/>
                    <a:p>
                      <a:pPr marL="0" marR="0" algn="ctr">
                        <a:spcBef>
                          <a:spcPts val="0"/>
                        </a:spcBef>
                        <a:spcAft>
                          <a:spcPts val="0"/>
                        </a:spcAft>
                      </a:pPr>
                      <a:r>
                        <a:rPr lang="en-US" sz="1400">
                          <a:solidFill>
                            <a:schemeClr val="tx1"/>
                          </a:solidFill>
                          <a:effectLst/>
                        </a:rPr>
                        <a:t>Core Lesson Elements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783187810"/>
                  </a:ext>
                </a:extLst>
              </a:tr>
              <a:tr h="490812">
                <a:tc>
                  <a:txBody>
                    <a:bodyPr/>
                    <a:lstStyle/>
                    <a:p>
                      <a:pPr marL="0" marR="0">
                        <a:spcBef>
                          <a:spcPts val="0"/>
                        </a:spcBef>
                        <a:spcAft>
                          <a:spcPts val="0"/>
                        </a:spcAft>
                      </a:pPr>
                      <a:r>
                        <a:rPr lang="en-US" sz="1400">
                          <a:solidFill>
                            <a:schemeClr val="tx1"/>
                          </a:solidFill>
                          <a:effectLst/>
                        </a:rPr>
                        <a:t>Academic Objective(s)</a:t>
                      </a:r>
                    </a:p>
                    <a:p>
                      <a:pPr marL="0" marR="0">
                        <a:spcBef>
                          <a:spcPts val="0"/>
                        </a:spcBef>
                        <a:spcAft>
                          <a:spcPts val="0"/>
                        </a:spcAft>
                      </a:pP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61087851"/>
                  </a:ext>
                </a:extLst>
              </a:tr>
              <a:tr h="565471">
                <a:tc>
                  <a:txBody>
                    <a:bodyPr/>
                    <a:lstStyle/>
                    <a:p>
                      <a:pPr marL="0" marR="0">
                        <a:spcBef>
                          <a:spcPts val="0"/>
                        </a:spcBef>
                        <a:spcAft>
                          <a:spcPts val="0"/>
                        </a:spcAft>
                      </a:pPr>
                      <a:r>
                        <a:rPr lang="en-US" sz="1400">
                          <a:solidFill>
                            <a:schemeClr val="tx1"/>
                          </a:solidFill>
                          <a:effectLst/>
                        </a:rPr>
                        <a:t>Social Skills Objective(s)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769456079"/>
                  </a:ext>
                </a:extLst>
              </a:tr>
              <a:tr h="665382">
                <a:tc>
                  <a:txBody>
                    <a:bodyPr/>
                    <a:lstStyle/>
                    <a:p>
                      <a:pPr marL="0" marR="0">
                        <a:spcBef>
                          <a:spcPts val="0"/>
                        </a:spcBef>
                        <a:spcAft>
                          <a:spcPts val="0"/>
                        </a:spcAft>
                      </a:pPr>
                      <a:r>
                        <a:rPr lang="en-US" sz="1400">
                          <a:solidFill>
                            <a:schemeClr val="tx1"/>
                          </a:solidFill>
                          <a:effectLst/>
                        </a:rPr>
                        <a:t>Behavioral Expectation(s)</a:t>
                      </a:r>
                      <a:endParaRPr lang="en-US" sz="2000">
                        <a:solidFill>
                          <a:schemeClr val="tx1"/>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90602935"/>
                  </a:ext>
                </a:extLst>
              </a:tr>
            </a:tbl>
          </a:graphicData>
        </a:graphic>
      </p:graphicFrame>
      <p:cxnSp>
        <p:nvCxnSpPr>
          <p:cNvPr id="25" name="Straight Connector 24"/>
          <p:cNvCxnSpPr>
            <a:cxnSpLocks/>
          </p:cNvCxnSpPr>
          <p:nvPr/>
        </p:nvCxnSpPr>
        <p:spPr>
          <a:xfrm>
            <a:off x="3147302" y="1243974"/>
            <a:ext cx="743979" cy="860046"/>
          </a:xfrm>
          <a:prstGeom prst="line">
            <a:avLst/>
          </a:prstGeom>
          <a:ln w="50800"/>
        </p:spPr>
        <p:style>
          <a:lnRef idx="3">
            <a:schemeClr val="dk1"/>
          </a:lnRef>
          <a:fillRef idx="0">
            <a:schemeClr val="dk1"/>
          </a:fillRef>
          <a:effectRef idx="2">
            <a:schemeClr val="dk1"/>
          </a:effectRef>
          <a:fontRef idx="minor">
            <a:schemeClr val="tx1"/>
          </a:fontRef>
        </p:style>
      </p:cxnSp>
      <p:cxnSp>
        <p:nvCxnSpPr>
          <p:cNvPr id="27" name="Straight Connector 26"/>
          <p:cNvCxnSpPr>
            <a:cxnSpLocks/>
          </p:cNvCxnSpPr>
          <p:nvPr/>
        </p:nvCxnSpPr>
        <p:spPr>
          <a:xfrm>
            <a:off x="1543499" y="1257790"/>
            <a:ext cx="614408" cy="846231"/>
          </a:xfrm>
          <a:prstGeom prst="line">
            <a:avLst/>
          </a:prstGeom>
          <a:ln w="50800"/>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1A7A394F-E940-43B2-B305-AD718B4C298A}"/>
              </a:ext>
            </a:extLst>
          </p:cNvPr>
          <p:cNvSpPr/>
          <p:nvPr/>
        </p:nvSpPr>
        <p:spPr>
          <a:xfrm>
            <a:off x="2157908" y="2104020"/>
            <a:ext cx="1743533" cy="2412428"/>
          </a:xfrm>
          <a:prstGeom prst="rect">
            <a:avLst/>
          </a:prstGeom>
          <a:noFill/>
          <a:ln w="57150">
            <a:solidFill>
              <a:schemeClr val="tx1"/>
            </a:solidFill>
          </a:ln>
          <a:effectLst>
            <a:glow rad="139700">
              <a:schemeClr val="bg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286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40" y="742676"/>
            <a:ext cx="10541000" cy="855055"/>
          </a:xfrm>
        </p:spPr>
        <p:txBody>
          <a:bodyPr>
            <a:normAutofit lnSpcReduction="10000"/>
          </a:bodyPr>
          <a:lstStyle/>
          <a:p>
            <a:pPr marL="0" indent="0">
              <a:buNone/>
            </a:pPr>
            <a:r>
              <a:rPr lang="en-US"/>
              <a:t>Student deficits in either academics or behavior puts them at risk for long-term negative outcomes.</a:t>
            </a:r>
          </a:p>
        </p:txBody>
      </p:sp>
      <p:graphicFrame>
        <p:nvGraphicFramePr>
          <p:cNvPr id="5" name="Diagram 4"/>
          <p:cNvGraphicFramePr/>
          <p:nvPr>
            <p:extLst>
              <p:ext uri="{D42A27DB-BD31-4B8C-83A1-F6EECF244321}">
                <p14:modId xmlns:p14="http://schemas.microsoft.com/office/powerpoint/2010/main" val="2624156837"/>
              </p:ext>
            </p:extLst>
          </p:nvPr>
        </p:nvGraphicFramePr>
        <p:xfrm>
          <a:off x="787400" y="1825000"/>
          <a:ext cx="10617200" cy="3925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459740" y="6206693"/>
            <a:ext cx="10541000" cy="480131"/>
          </a:xfrm>
          <a:prstGeom prst="rect">
            <a:avLst/>
          </a:prstGeom>
        </p:spPr>
        <p:txBody>
          <a:bodyPr wrap="square" anchor="b" anchorCtr="0">
            <a:noAutofit/>
          </a:bodyPr>
          <a:lstStyle/>
          <a:p>
            <a:pPr>
              <a:lnSpc>
                <a:spcPct val="90000"/>
              </a:lnSpc>
              <a:spcBef>
                <a:spcPts val="576"/>
              </a:spcBef>
            </a:pPr>
            <a:r>
              <a:rPr lang="en-US" sz="1400">
                <a:solidFill>
                  <a:schemeClr val="bg1">
                    <a:lumMod val="50000"/>
                  </a:schemeClr>
                </a:solidFill>
                <a:ea typeface="ＭＳ Ｐゴシック" pitchFamily="34" charset="-128"/>
              </a:rPr>
              <a:t>Source: Morgan, P. L., </a:t>
            </a:r>
            <a:r>
              <a:rPr lang="en-US" sz="1400" err="1">
                <a:solidFill>
                  <a:schemeClr val="bg1">
                    <a:lumMod val="50000"/>
                  </a:schemeClr>
                </a:solidFill>
                <a:ea typeface="ＭＳ Ｐゴシック" pitchFamily="34" charset="-128"/>
              </a:rPr>
              <a:t>Farkas</a:t>
            </a:r>
            <a:r>
              <a:rPr lang="en-US" sz="1400">
                <a:solidFill>
                  <a:schemeClr val="bg1">
                    <a:lumMod val="50000"/>
                  </a:schemeClr>
                </a:solidFill>
                <a:ea typeface="ＭＳ Ｐゴシック" pitchFamily="34" charset="-128"/>
              </a:rPr>
              <a:t>, G., </a:t>
            </a:r>
            <a:r>
              <a:rPr lang="en-US" sz="1400" err="1">
                <a:solidFill>
                  <a:schemeClr val="bg1">
                    <a:lumMod val="50000"/>
                  </a:schemeClr>
                </a:solidFill>
                <a:ea typeface="ＭＳ Ｐゴシック" pitchFamily="34" charset="-128"/>
              </a:rPr>
              <a:t>Tufis</a:t>
            </a:r>
            <a:r>
              <a:rPr lang="en-US" sz="1400">
                <a:solidFill>
                  <a:schemeClr val="bg1">
                    <a:lumMod val="50000"/>
                  </a:schemeClr>
                </a:solidFill>
                <a:ea typeface="ＭＳ Ｐゴシック" pitchFamily="34" charset="-128"/>
              </a:rPr>
              <a:t>, P. A., &amp; </a:t>
            </a:r>
            <a:r>
              <a:rPr lang="en-US" sz="1400" err="1">
                <a:solidFill>
                  <a:schemeClr val="bg1">
                    <a:lumMod val="50000"/>
                  </a:schemeClr>
                </a:solidFill>
                <a:ea typeface="ＭＳ Ｐゴシック" pitchFamily="34" charset="-128"/>
              </a:rPr>
              <a:t>Sperling</a:t>
            </a:r>
            <a:r>
              <a:rPr lang="en-US" sz="1400">
                <a:solidFill>
                  <a:schemeClr val="bg1">
                    <a:lumMod val="50000"/>
                  </a:schemeClr>
                </a:solidFill>
                <a:ea typeface="ＭＳ Ｐゴシック" pitchFamily="34" charset="-128"/>
              </a:rPr>
              <a:t>, R. A. (2008). Are reading and behavior problems risk factors for each other? </a:t>
            </a:r>
            <a:r>
              <a:rPr lang="en-US" sz="1400" i="1">
                <a:solidFill>
                  <a:schemeClr val="bg1">
                    <a:lumMod val="50000"/>
                  </a:schemeClr>
                </a:solidFill>
                <a:ea typeface="ＭＳ Ｐゴシック" pitchFamily="34" charset="-128"/>
              </a:rPr>
              <a:t>Journal of Learning Disabilities, 41</a:t>
            </a:r>
            <a:r>
              <a:rPr lang="en-US" sz="1400">
                <a:solidFill>
                  <a:schemeClr val="bg1">
                    <a:lumMod val="50000"/>
                  </a:schemeClr>
                </a:solidFill>
                <a:ea typeface="ＭＳ Ｐゴシック" pitchFamily="34" charset="-128"/>
              </a:rPr>
              <a:t>, 417-436.</a:t>
            </a:r>
            <a:endParaRPr lang="sv-SE" sz="1400">
              <a:solidFill>
                <a:schemeClr val="bg1">
                  <a:lumMod val="50000"/>
                </a:schemeClr>
              </a:solidFill>
              <a:ea typeface="ＭＳ Ｐゴシック" pitchFamily="34" charset="-128"/>
            </a:endParaRPr>
          </a:p>
        </p:txBody>
      </p:sp>
    </p:spTree>
    <p:extLst>
      <p:ext uri="{BB962C8B-B14F-4D97-AF65-F5344CB8AC3E}">
        <p14:creationId xmlns:p14="http://schemas.microsoft.com/office/powerpoint/2010/main" val="2772805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F0CF-E438-3F4F-9D97-AC246B1CA9C5}"/>
              </a:ext>
            </a:extLst>
          </p:cNvPr>
          <p:cNvSpPr>
            <a:spLocks noGrp="1"/>
          </p:cNvSpPr>
          <p:nvPr>
            <p:ph type="title"/>
          </p:nvPr>
        </p:nvSpPr>
        <p:spPr/>
        <p:txBody>
          <a:bodyPr/>
          <a:lstStyle/>
          <a:p>
            <a:r>
              <a:rPr lang="en-US"/>
              <a:t>Clearly Define Objectives</a:t>
            </a:r>
          </a:p>
        </p:txBody>
      </p:sp>
      <p:sp>
        <p:nvSpPr>
          <p:cNvPr id="3" name="Content Placeholder 2">
            <a:extLst>
              <a:ext uri="{FF2B5EF4-FFF2-40B4-BE49-F238E27FC236}">
                <a16:creationId xmlns:a16="http://schemas.microsoft.com/office/drawing/2014/main" id="{8F2868E3-CB95-AA4C-BC7A-2FF0C7D606D8}"/>
              </a:ext>
            </a:extLst>
          </p:cNvPr>
          <p:cNvSpPr>
            <a:spLocks noGrp="1"/>
          </p:cNvSpPr>
          <p:nvPr>
            <p:ph idx="1"/>
          </p:nvPr>
        </p:nvSpPr>
        <p:spPr/>
        <p:txBody>
          <a:bodyPr/>
          <a:lstStyle/>
          <a:p>
            <a:r>
              <a:rPr lang="en-US"/>
              <a:t>Identify the academic learning objectives and standards for the lesson.</a:t>
            </a:r>
          </a:p>
          <a:p>
            <a:r>
              <a:rPr lang="en-US"/>
              <a:t>Plan lesson activities.</a:t>
            </a:r>
          </a:p>
          <a:p>
            <a:r>
              <a:rPr lang="en-US"/>
              <a:t>Consider what social skill(s) have been taught and/or are needed for successful participation by all.</a:t>
            </a:r>
          </a:p>
          <a:p>
            <a:r>
              <a:rPr lang="en-US"/>
              <a:t>Select the specific behavioral expectations that will be important for prosocial lesson engagement.</a:t>
            </a:r>
          </a:p>
          <a:p>
            <a:endParaRPr lang="en-US"/>
          </a:p>
        </p:txBody>
      </p:sp>
    </p:spTree>
    <p:extLst>
      <p:ext uri="{BB962C8B-B14F-4D97-AF65-F5344CB8AC3E}">
        <p14:creationId xmlns:p14="http://schemas.microsoft.com/office/powerpoint/2010/main" val="40250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F0CF-E438-3F4F-9D97-AC246B1CA9C5}"/>
              </a:ext>
            </a:extLst>
          </p:cNvPr>
          <p:cNvSpPr>
            <a:spLocks noGrp="1"/>
          </p:cNvSpPr>
          <p:nvPr>
            <p:ph type="title"/>
          </p:nvPr>
        </p:nvSpPr>
        <p:spPr/>
        <p:txBody>
          <a:bodyPr/>
          <a:lstStyle/>
          <a:p>
            <a:r>
              <a:rPr lang="en-US"/>
              <a:t>Embedding Social Skill Objectives in Academic Instruction</a:t>
            </a:r>
          </a:p>
        </p:txBody>
      </p:sp>
      <p:sp>
        <p:nvSpPr>
          <p:cNvPr id="3" name="Content Placeholder 2">
            <a:extLst>
              <a:ext uri="{FF2B5EF4-FFF2-40B4-BE49-F238E27FC236}">
                <a16:creationId xmlns:a16="http://schemas.microsoft.com/office/drawing/2014/main" id="{8F2868E3-CB95-AA4C-BC7A-2FF0C7D606D8}"/>
              </a:ext>
            </a:extLst>
          </p:cNvPr>
          <p:cNvSpPr>
            <a:spLocks noGrp="1"/>
          </p:cNvSpPr>
          <p:nvPr>
            <p:ph idx="1"/>
          </p:nvPr>
        </p:nvSpPr>
        <p:spPr/>
        <p:txBody>
          <a:bodyPr/>
          <a:lstStyle/>
          <a:p>
            <a:r>
              <a:rPr lang="en-US"/>
              <a:t>Linking social skills taught to classroom activities</a:t>
            </a:r>
          </a:p>
          <a:p>
            <a:r>
              <a:rPr lang="en-US"/>
              <a:t>Promote generalization</a:t>
            </a:r>
          </a:p>
          <a:p>
            <a:r>
              <a:rPr lang="en-US"/>
              <a:t>Maximize engagement</a:t>
            </a:r>
          </a:p>
        </p:txBody>
      </p:sp>
      <p:pic>
        <p:nvPicPr>
          <p:cNvPr id="5" name="Picture 4">
            <a:hlinkClick r:id="rId2"/>
            <a:extLst>
              <a:ext uri="{FF2B5EF4-FFF2-40B4-BE49-F238E27FC236}">
                <a16:creationId xmlns:a16="http://schemas.microsoft.com/office/drawing/2014/main" id="{E5D6AC41-5598-2F4B-A254-2A12F782F5C3}"/>
              </a:ext>
            </a:extLst>
          </p:cNvPr>
          <p:cNvPicPr>
            <a:picLocks noChangeAspect="1"/>
          </p:cNvPicPr>
          <p:nvPr/>
        </p:nvPicPr>
        <p:blipFill>
          <a:blip r:embed="rId3"/>
          <a:stretch>
            <a:fillRect/>
          </a:stretch>
        </p:blipFill>
        <p:spPr>
          <a:xfrm>
            <a:off x="3612293" y="3855199"/>
            <a:ext cx="4769572" cy="2637676"/>
          </a:xfrm>
          <a:prstGeom prst="rect">
            <a:avLst/>
          </a:prstGeom>
        </p:spPr>
      </p:pic>
    </p:spTree>
    <p:extLst>
      <p:ext uri="{BB962C8B-B14F-4D97-AF65-F5344CB8AC3E}">
        <p14:creationId xmlns:p14="http://schemas.microsoft.com/office/powerpoint/2010/main" val="1309853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F0CF-E438-3F4F-9D97-AC246B1CA9C5}"/>
              </a:ext>
            </a:extLst>
          </p:cNvPr>
          <p:cNvSpPr>
            <a:spLocks noGrp="1"/>
          </p:cNvSpPr>
          <p:nvPr>
            <p:ph type="title"/>
          </p:nvPr>
        </p:nvSpPr>
        <p:spPr/>
        <p:txBody>
          <a:bodyPr/>
          <a:lstStyle/>
          <a:p>
            <a:r>
              <a:rPr lang="en-US"/>
              <a:t>Teaching and Re-teaching Behavior Expectations</a:t>
            </a:r>
          </a:p>
        </p:txBody>
      </p:sp>
      <p:pic>
        <p:nvPicPr>
          <p:cNvPr id="9" name="Picture 8">
            <a:extLst>
              <a:ext uri="{FF2B5EF4-FFF2-40B4-BE49-F238E27FC236}">
                <a16:creationId xmlns:a16="http://schemas.microsoft.com/office/drawing/2014/main" id="{11063020-F1ED-4B35-9A32-77641766D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784" y="1822038"/>
            <a:ext cx="4911217" cy="368341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061CD6C-90E0-4954-82C0-8F4E6D861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740" y="1179193"/>
            <a:ext cx="2340671" cy="3511005"/>
          </a:xfrm>
          <a:prstGeom prst="rect">
            <a:avLst/>
          </a:prstGeom>
          <a:ln>
            <a:solidFill>
              <a:schemeClr val="bg2">
                <a:lumMod val="90000"/>
              </a:schemeClr>
            </a:solid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F582CDB1-16B5-4E74-B8C2-D87D854A220C}"/>
              </a:ext>
            </a:extLst>
          </p:cNvPr>
          <p:cNvGrpSpPr/>
          <p:nvPr/>
        </p:nvGrpSpPr>
        <p:grpSpPr>
          <a:xfrm>
            <a:off x="5903161" y="4690198"/>
            <a:ext cx="3179156" cy="1933495"/>
            <a:chOff x="1861233" y="4001294"/>
            <a:chExt cx="4261117" cy="2591521"/>
          </a:xfrm>
        </p:grpSpPr>
        <p:pic>
          <p:nvPicPr>
            <p:cNvPr id="6" name="Picture 5">
              <a:extLst>
                <a:ext uri="{FF2B5EF4-FFF2-40B4-BE49-F238E27FC236}">
                  <a16:creationId xmlns:a16="http://schemas.microsoft.com/office/drawing/2014/main" id="{1AFC9063-F650-49AC-8EC7-A920A0AC4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150" y="4410165"/>
              <a:ext cx="2910200" cy="2182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A33C61D-EB00-4814-82CF-AB5EF0794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1233" y="4001294"/>
              <a:ext cx="2913888" cy="2185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933426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a:extLst>
              <a:ext uri="{FF2B5EF4-FFF2-40B4-BE49-F238E27FC236}">
                <a16:creationId xmlns:a16="http://schemas.microsoft.com/office/drawing/2014/main" id="{EF8E13F9-93F5-431A-9287-A0F52BDFEFFC}"/>
              </a:ext>
            </a:extLst>
          </p:cNvPr>
          <p:cNvSpPr/>
          <p:nvPr/>
        </p:nvSpPr>
        <p:spPr>
          <a:xfrm>
            <a:off x="2019301" y="3152775"/>
            <a:ext cx="8153399" cy="3609975"/>
          </a:xfrm>
          <a:prstGeom prst="trapezoid">
            <a:avLst>
              <a:gd name="adj" fmla="val 71146"/>
            </a:avLst>
          </a:prstGeom>
          <a:noFill/>
          <a:ln>
            <a:solidFill>
              <a:schemeClr val="accent6"/>
            </a:solidFill>
          </a:ln>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032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solidFill>
                  <a:schemeClr val="tx1"/>
                </a:solidFill>
              </a:rPr>
              <a:t>In what ways does your school take an integrated approach to supporting students’ academic, behavioral, and social needs? </a:t>
            </a:r>
          </a:p>
          <a:p>
            <a:r>
              <a:rPr lang="en-US" sz="3200">
                <a:solidFill>
                  <a:schemeClr val="tx1"/>
                </a:solidFill>
              </a:rPr>
              <a:t>Where and how might you make integrations stronger within your own classroom or school?</a:t>
            </a:r>
          </a:p>
          <a:p>
            <a:r>
              <a:rPr lang="en-US" sz="3200">
                <a:solidFill>
                  <a:schemeClr val="tx1"/>
                </a:solidFill>
              </a:rPr>
              <a:t>How do your data support areas to target, and how can you share those data with stakeholders (</a:t>
            </a:r>
            <a:r>
              <a:rPr lang="en-US" sz="3200"/>
              <a:t>e.g., faculty and staff, district administrators, families)</a:t>
            </a:r>
            <a:r>
              <a:rPr lang="en-US" sz="3200">
                <a:solidFill>
                  <a:schemeClr val="tx1"/>
                </a:solidFill>
              </a:rPr>
              <a:t>?</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573A-5648-CEE1-74AE-E9C2238424D2}"/>
              </a:ext>
            </a:extLst>
          </p:cNvPr>
          <p:cNvSpPr>
            <a:spLocks noGrp="1"/>
          </p:cNvSpPr>
          <p:nvPr>
            <p:ph type="title"/>
          </p:nvPr>
        </p:nvSpPr>
        <p:spPr/>
        <p:txBody>
          <a:bodyPr/>
          <a:lstStyle/>
          <a:p>
            <a:r>
              <a:rPr lang="en-US"/>
              <a:t>Planning and Implementing Tier 2 Interventions</a:t>
            </a:r>
          </a:p>
        </p:txBody>
      </p:sp>
      <p:sp>
        <p:nvSpPr>
          <p:cNvPr id="3" name="Text Placeholder 2">
            <a:extLst>
              <a:ext uri="{FF2B5EF4-FFF2-40B4-BE49-F238E27FC236}">
                <a16:creationId xmlns:a16="http://schemas.microsoft.com/office/drawing/2014/main" id="{8AE1A1D3-E846-51A2-30C1-107CF596A1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9064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CA4C1D-A63F-4B20-A8B7-9E5011A10DAA}"/>
              </a:ext>
            </a:extLst>
          </p:cNvPr>
          <p:cNvSpPr/>
          <p:nvPr/>
        </p:nvSpPr>
        <p:spPr>
          <a:xfrm>
            <a:off x="3819083" y="2022537"/>
            <a:ext cx="4511444" cy="12940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Title 3">
            <a:extLst>
              <a:ext uri="{FF2B5EF4-FFF2-40B4-BE49-F238E27FC236}">
                <a16:creationId xmlns:a16="http://schemas.microsoft.com/office/drawing/2014/main" id="{1EDFC3A4-A566-4CAF-8E0B-77DE7417D000}"/>
              </a:ext>
            </a:extLst>
          </p:cNvPr>
          <p:cNvSpPr txBox="1">
            <a:spLocks/>
          </p:cNvSpPr>
          <p:nvPr/>
        </p:nvSpPr>
        <p:spPr>
          <a:xfrm>
            <a:off x="3238500" y="3676249"/>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a:defRPr/>
            </a:pPr>
            <a:r>
              <a:rPr lang="en-US" sz="2400">
                <a:solidFill>
                  <a:prstClr val="black"/>
                </a:solidFill>
              </a:rPr>
              <a:t>Secondary (Tier 2) Intervention Grids</a:t>
            </a:r>
          </a:p>
        </p:txBody>
      </p:sp>
      <p:pic>
        <p:nvPicPr>
          <p:cNvPr id="4" name="Content Placeholder 8">
            <a:extLst>
              <a:ext uri="{FF2B5EF4-FFF2-40B4-BE49-F238E27FC236}">
                <a16:creationId xmlns:a16="http://schemas.microsoft.com/office/drawing/2014/main" id="{C5EF4CC9-7F8E-4F46-8D34-617BA832D7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523" y="1823014"/>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fontScale="92500" lnSpcReduction="1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fontScale="92500" lnSpcReduction="10000"/>
          </a:bodyPr>
          <a:lstStyle/>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a:p>
            <a:pPr marL="0" indent="0">
              <a:buNone/>
            </a:pPr>
            <a:endParaRPr lang="en-US" sz="2800">
              <a:solidFill>
                <a:schemeClr val="tx1"/>
              </a:solidFill>
            </a:endParaRPr>
          </a:p>
        </p:txBody>
      </p:sp>
    </p:spTree>
    <p:extLst>
      <p:ext uri="{BB962C8B-B14F-4D97-AF65-F5344CB8AC3E}">
        <p14:creationId xmlns:p14="http://schemas.microsoft.com/office/powerpoint/2010/main" val="3830091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endParaRPr>
          </a:p>
        </p:txBody>
      </p:sp>
      <p:sp>
        <p:nvSpPr>
          <p:cNvPr id="3" name="Rectangle 2">
            <a:extLst>
              <a:ext uri="{FF2B5EF4-FFF2-40B4-BE49-F238E27FC236}">
                <a16:creationId xmlns:a16="http://schemas.microsoft.com/office/drawing/2014/main" id="{0D4BC112-5090-0448-8965-0153F98FC1AD}"/>
              </a:ext>
            </a:extLst>
          </p:cNvPr>
          <p:cNvSpPr/>
          <p:nvPr/>
        </p:nvSpPr>
        <p:spPr>
          <a:xfrm>
            <a:off x="4643505" y="1125542"/>
            <a:ext cx="2400763" cy="4281836"/>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66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9" presetClass="entr" presetSubtype="0" fill="hold" grpId="0" nodeType="after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a:srcRect l="32987" t="10056" r="38396" b="18605"/>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1378703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a:srcRect t="7666"/>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Contracts</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476658" y="4190667"/>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369332"/>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Precorrection</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a:srcRect l="32987" t="10056" r="38396" b="18605"/>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par>
                          <p:cTn id="25" fill="hold">
                            <p:stCondLst>
                              <p:cond delay="2000"/>
                            </p:stCondLst>
                            <p:childTnLst>
                              <p:par>
                                <p:cTn id="26" presetID="9"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par>
                          <p:cTn id="29" fill="hold">
                            <p:stCondLst>
                              <p:cond delay="3000"/>
                            </p:stCondLst>
                            <p:childTnLst>
                              <p:par>
                                <p:cTn id="30" presetID="9"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a:t>Planning Tier 2 Supports</a:t>
            </a:r>
          </a:p>
        </p:txBody>
      </p:sp>
      <p:graphicFrame>
        <p:nvGraphicFramePr>
          <p:cNvPr id="7" name="Table 6">
            <a:extLst>
              <a:ext uri="{FF2B5EF4-FFF2-40B4-BE49-F238E27FC236}">
                <a16:creationId xmlns:a16="http://schemas.microsoft.com/office/drawing/2014/main" id="{DD4D6456-1956-1340-9360-FD832633EDF1}"/>
              </a:ext>
            </a:extLst>
          </p:cNvPr>
          <p:cNvGraphicFramePr>
            <a:graphicFrameLocks noGrp="1"/>
          </p:cNvGraphicFramePr>
          <p:nvPr/>
        </p:nvGraphicFramePr>
        <p:xfrm>
          <a:off x="1230284" y="2183439"/>
          <a:ext cx="9326879" cy="3912557"/>
        </p:xfrm>
        <a:graphic>
          <a:graphicData uri="http://schemas.openxmlformats.org/drawingml/2006/table">
            <a:tbl>
              <a:tblPr/>
              <a:tblGrid>
                <a:gridCol w="3108960">
                  <a:extLst>
                    <a:ext uri="{9D8B030D-6E8A-4147-A177-3AD203B41FA5}">
                      <a16:colId xmlns:a16="http://schemas.microsoft.com/office/drawing/2014/main" val="2696750215"/>
                    </a:ext>
                  </a:extLst>
                </a:gridCol>
                <a:gridCol w="2472393">
                  <a:extLst>
                    <a:ext uri="{9D8B030D-6E8A-4147-A177-3AD203B41FA5}">
                      <a16:colId xmlns:a16="http://schemas.microsoft.com/office/drawing/2014/main" val="3774036906"/>
                    </a:ext>
                  </a:extLst>
                </a:gridCol>
                <a:gridCol w="3745526">
                  <a:extLst>
                    <a:ext uri="{9D8B030D-6E8A-4147-A177-3AD203B41FA5}">
                      <a16:colId xmlns:a16="http://schemas.microsoft.com/office/drawing/2014/main" val="3176014173"/>
                    </a:ext>
                  </a:extLst>
                </a:gridCol>
              </a:tblGrid>
              <a:tr h="354680">
                <a:tc gridSpan="3">
                  <a:txBody>
                    <a:bodyPr/>
                    <a:lstStyle/>
                    <a:p>
                      <a:r>
                        <a:rPr lang="en-US" sz="1800">
                          <a:solidFill>
                            <a:schemeClr val="bg1"/>
                          </a:solidFill>
                          <a:effectLst/>
                          <a:latin typeface="+mn-lt"/>
                        </a:rPr>
                        <a:t>TFI Item 2.3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extLst>
                  <a:ext uri="{0D108BD9-81ED-4DB2-BD59-A6C34878D82A}">
                    <a16:rowId xmlns:a16="http://schemas.microsoft.com/office/drawing/2014/main" val="2854702386"/>
                  </a:ext>
                </a:extLst>
              </a:tr>
              <a:tr h="3546797">
                <a:tc>
                  <a:txBody>
                    <a:bodyPr/>
                    <a:lstStyle/>
                    <a:p>
                      <a:r>
                        <a:rPr lang="en-US" sz="1800">
                          <a:effectLst/>
                          <a:latin typeface="+mn-lt"/>
                        </a:rPr>
                        <a:t>Screening: Tier 2 team uses </a:t>
                      </a:r>
                      <a:r>
                        <a:rPr lang="en-US" sz="1800" b="1">
                          <a:effectLst/>
                          <a:latin typeface="+mn-lt"/>
                        </a:rPr>
                        <a:t>decision rules and multiple sources of data (e.g., ODRs, academic progress, screening tools, attendance, teacher/ family/student nominations) to identify students who require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pPr>
                        <a:buFont typeface="Arial" panose="020B0604020202020204" pitchFamily="34" charset="0"/>
                        <a:buChar char="•"/>
                      </a:pPr>
                      <a:r>
                        <a:rPr lang="en-US" sz="1800">
                          <a:effectLst/>
                          <a:latin typeface="+mn-lt"/>
                        </a:rPr>
                        <a:t>Multiple data sources used (e.g., ODRs, time out of instruction, attendance, academic performance) </a:t>
                      </a:r>
                    </a:p>
                    <a:p>
                      <a:pPr>
                        <a:buFont typeface="Arial" panose="020B0604020202020204" pitchFamily="34" charset="0"/>
                        <a:buChar char="•"/>
                      </a:pPr>
                      <a:r>
                        <a:rPr lang="en-US" sz="1800">
                          <a:effectLst/>
                          <a:latin typeface="+mn-lt"/>
                        </a:rPr>
                        <a:t>Team decision rubric </a:t>
                      </a:r>
                    </a:p>
                    <a:p>
                      <a:pPr>
                        <a:buFont typeface="Arial" panose="020B0604020202020204" pitchFamily="34" charset="0"/>
                        <a:buChar char="•"/>
                      </a:pPr>
                      <a:r>
                        <a:rPr lang="en-US" sz="1800">
                          <a:effectLst/>
                          <a:latin typeface="+mn-lt"/>
                        </a:rPr>
                        <a:t>Team meeting minutes </a:t>
                      </a:r>
                    </a:p>
                    <a:p>
                      <a:pPr>
                        <a:buFont typeface="Arial" panose="020B0604020202020204" pitchFamily="34" charset="0"/>
                        <a:buChar char="•"/>
                      </a:pPr>
                      <a:r>
                        <a:rPr lang="en-US" sz="1800">
                          <a:effectLst/>
                          <a:latin typeface="+mn-lt"/>
                        </a:rPr>
                        <a:t>School policy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tc>
                  <a:txBody>
                    <a:bodyPr/>
                    <a:lstStyle/>
                    <a:p>
                      <a:r>
                        <a:rPr lang="en-US" sz="1800">
                          <a:effectLst/>
                          <a:latin typeface="+mn-lt"/>
                        </a:rPr>
                        <a:t>0 = No specific rules for identifying students who qualify for Tier 2 supports </a:t>
                      </a:r>
                    </a:p>
                    <a:p>
                      <a:r>
                        <a:rPr lang="en-US" sz="1800">
                          <a:effectLst/>
                          <a:latin typeface="+mn-lt"/>
                        </a:rPr>
                        <a:t>1 = Data decision rules established but not consistently followed or used with only one data source </a:t>
                      </a:r>
                    </a:p>
                    <a:p>
                      <a:r>
                        <a:rPr lang="en-US" sz="1800">
                          <a:effectLst/>
                          <a:latin typeface="+mn-lt"/>
                        </a:rPr>
                        <a:t>2 = Written policy exists that (a)</a:t>
                      </a:r>
                      <a:br>
                        <a:rPr lang="en-US" sz="1800">
                          <a:effectLst/>
                          <a:latin typeface="+mn-lt"/>
                        </a:rPr>
                      </a:br>
                      <a:r>
                        <a:rPr lang="en-US" sz="1800">
                          <a:effectLst/>
                          <a:latin typeface="+mn-lt"/>
                        </a:rPr>
                        <a:t>uses multiple data sources for identifying students, and (b) ensures that families are notified promptly when students enter Tier 2 supports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5F2"/>
                    </a:solidFill>
                  </a:tcPr>
                </a:tc>
                <a:extLst>
                  <a:ext uri="{0D108BD9-81ED-4DB2-BD59-A6C34878D82A}">
                    <a16:rowId xmlns:a16="http://schemas.microsoft.com/office/drawing/2014/main" val="1711276809"/>
                  </a:ext>
                </a:extLst>
              </a:tr>
            </a:tbl>
          </a:graphicData>
        </a:graphic>
      </p:graphicFrame>
      <p:sp>
        <p:nvSpPr>
          <p:cNvPr id="5" name="TextBox 4">
            <a:extLst>
              <a:ext uri="{FF2B5EF4-FFF2-40B4-BE49-F238E27FC236}">
                <a16:creationId xmlns:a16="http://schemas.microsoft.com/office/drawing/2014/main" id="{BB4EFB97-6285-1D45-9674-DF4B72032D13}"/>
              </a:ext>
            </a:extLst>
          </p:cNvPr>
          <p:cNvSpPr txBox="1"/>
          <p:nvPr/>
        </p:nvSpPr>
        <p:spPr>
          <a:xfrm>
            <a:off x="1230284" y="1752397"/>
            <a:ext cx="7886699" cy="369332"/>
          </a:xfrm>
          <a:prstGeom prst="rect">
            <a:avLst/>
          </a:prstGeom>
          <a:noFill/>
        </p:spPr>
        <p:txBody>
          <a:bodyPr wrap="square" rtlCol="0">
            <a:spAutoFit/>
          </a:bodyPr>
          <a:lstStyle/>
          <a:p>
            <a:r>
              <a:rPr lang="en-US"/>
              <a:t>Considering Treatment Integrity data to inform next steps:</a:t>
            </a:r>
          </a:p>
        </p:txBody>
      </p:sp>
    </p:spTree>
    <p:extLst>
      <p:ext uri="{BB962C8B-B14F-4D97-AF65-F5344CB8AC3E}">
        <p14:creationId xmlns:p14="http://schemas.microsoft.com/office/powerpoint/2010/main" val="4088284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a:t>Planning Tier 2 Supports</a:t>
            </a:r>
          </a:p>
        </p:txBody>
      </p:sp>
      <p:graphicFrame>
        <p:nvGraphicFramePr>
          <p:cNvPr id="4" name="Table 3">
            <a:extLst>
              <a:ext uri="{FF2B5EF4-FFF2-40B4-BE49-F238E27FC236}">
                <a16:creationId xmlns:a16="http://schemas.microsoft.com/office/drawing/2014/main" id="{97FCE95D-6B18-D24B-88E7-B9A8EC33F511}"/>
              </a:ext>
            </a:extLst>
          </p:cNvPr>
          <p:cNvGraphicFramePr>
            <a:graphicFrameLocks noGrp="1"/>
          </p:cNvGraphicFramePr>
          <p:nvPr/>
        </p:nvGraphicFramePr>
        <p:xfrm>
          <a:off x="2152650" y="1487352"/>
          <a:ext cx="7886700" cy="3474720"/>
        </p:xfrm>
        <a:graphic>
          <a:graphicData uri="http://schemas.openxmlformats.org/drawingml/2006/table">
            <a:tbl>
              <a:tblPr/>
              <a:tblGrid>
                <a:gridCol w="2561117">
                  <a:extLst>
                    <a:ext uri="{9D8B030D-6E8A-4147-A177-3AD203B41FA5}">
                      <a16:colId xmlns:a16="http://schemas.microsoft.com/office/drawing/2014/main" val="159252813"/>
                    </a:ext>
                  </a:extLst>
                </a:gridCol>
                <a:gridCol w="2137145">
                  <a:extLst>
                    <a:ext uri="{9D8B030D-6E8A-4147-A177-3AD203B41FA5}">
                      <a16:colId xmlns:a16="http://schemas.microsoft.com/office/drawing/2014/main" val="1544980049"/>
                    </a:ext>
                  </a:extLst>
                </a:gridCol>
                <a:gridCol w="3188438">
                  <a:extLst>
                    <a:ext uri="{9D8B030D-6E8A-4147-A177-3AD203B41FA5}">
                      <a16:colId xmlns:a16="http://schemas.microsoft.com/office/drawing/2014/main" val="776543546"/>
                    </a:ext>
                  </a:extLst>
                </a:gridCol>
              </a:tblGrid>
              <a:tr h="0">
                <a:tc gridSpan="3">
                  <a:txBody>
                    <a:bodyPr/>
                    <a:lstStyle/>
                    <a:p>
                      <a:r>
                        <a:rPr lang="en-US" sz="1800">
                          <a:solidFill>
                            <a:schemeClr val="bg1"/>
                          </a:solidFill>
                          <a:effectLst/>
                          <a:latin typeface="+mn-lt"/>
                        </a:rPr>
                        <a:t>TFI Item 2.6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860A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24179993"/>
                  </a:ext>
                </a:extLst>
              </a:tr>
              <a:tr h="0">
                <a:tc>
                  <a:txBody>
                    <a:bodyPr/>
                    <a:lstStyle/>
                    <a:p>
                      <a:r>
                        <a:rPr lang="en-US" sz="1800">
                          <a:effectLst/>
                          <a:latin typeface="+mn-lt"/>
                        </a:rPr>
                        <a:t>Options for Tier 2 Interventions: Tier 2 team has </a:t>
                      </a:r>
                      <a:r>
                        <a:rPr lang="en-US" sz="1800" b="1">
                          <a:effectLst/>
                          <a:latin typeface="+mn-lt"/>
                        </a:rPr>
                        <a:t>multiple ongoing behavior support interventions with documented evidence</a:t>
                      </a:r>
                      <a:br>
                        <a:rPr lang="en-US" sz="1800" b="1">
                          <a:effectLst/>
                          <a:latin typeface="+mn-lt"/>
                        </a:rPr>
                      </a:br>
                      <a:r>
                        <a:rPr lang="en-US" sz="1800" b="1">
                          <a:effectLst/>
                          <a:latin typeface="+mn-lt"/>
                        </a:rPr>
                        <a:t>of effectiveness matched</a:t>
                      </a:r>
                      <a:br>
                        <a:rPr lang="en-US" sz="1800" b="1">
                          <a:effectLst/>
                          <a:latin typeface="+mn-lt"/>
                        </a:rPr>
                      </a:br>
                      <a:r>
                        <a:rPr lang="en-US" sz="1800" b="1">
                          <a:effectLst/>
                          <a:latin typeface="+mn-lt"/>
                        </a:rPr>
                        <a:t>to student need</a:t>
                      </a:r>
                      <a:r>
                        <a:rPr lang="en-US" sz="1800">
                          <a:effectLst/>
                          <a:latin typeface="+mn-lt"/>
                        </a:rPr>
                        <a:t>.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buFont typeface="Arial" panose="020B0604020202020204" pitchFamily="34" charset="0"/>
                        <a:buChar char="•"/>
                      </a:pPr>
                      <a:r>
                        <a:rPr lang="en-US" sz="1800">
                          <a:effectLst/>
                          <a:latin typeface="+mn-lt"/>
                        </a:rPr>
                        <a:t>School Tier 2 handbook </a:t>
                      </a:r>
                    </a:p>
                    <a:p>
                      <a:pPr>
                        <a:buFont typeface="Arial" panose="020B0604020202020204" pitchFamily="34" charset="0"/>
                        <a:buChar char="•"/>
                      </a:pPr>
                      <a:r>
                        <a:rPr lang="en-US" sz="1800">
                          <a:effectLst/>
                          <a:latin typeface="+mn-lt"/>
                        </a:rPr>
                        <a:t>Targeted Interventions Reference Guide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US" sz="1800">
                          <a:effectLst/>
                          <a:latin typeface="+mn-lt"/>
                        </a:rPr>
                        <a:t>0 = No Tier 2 interventions with documented evidence of effectiveness are in use </a:t>
                      </a:r>
                    </a:p>
                    <a:p>
                      <a:r>
                        <a:rPr lang="en-US" sz="1800">
                          <a:effectLst/>
                          <a:latin typeface="+mn-lt"/>
                        </a:rPr>
                        <a:t>1 = Only 1 Tier 2 intervention with documented evidence of effectiveness is in use </a:t>
                      </a:r>
                    </a:p>
                    <a:p>
                      <a:r>
                        <a:rPr lang="en-US" sz="1800">
                          <a:effectLst/>
                          <a:latin typeface="+mn-lt"/>
                        </a:rPr>
                        <a:t>2 = Multiple Tier 2 interventions with documented evidence</a:t>
                      </a:r>
                      <a:br>
                        <a:rPr lang="en-US" sz="1800">
                          <a:effectLst/>
                          <a:latin typeface="+mn-lt"/>
                        </a:rPr>
                      </a:br>
                      <a:r>
                        <a:rPr lang="en-US" sz="1800">
                          <a:effectLst/>
                          <a:latin typeface="+mn-lt"/>
                        </a:rPr>
                        <a:t>of effectiveness matched</a:t>
                      </a:r>
                      <a:br>
                        <a:rPr lang="en-US" sz="1800">
                          <a:effectLst/>
                          <a:latin typeface="+mn-lt"/>
                        </a:rPr>
                      </a:br>
                      <a:r>
                        <a:rPr lang="en-US" sz="1800">
                          <a:effectLst/>
                          <a:latin typeface="+mn-lt"/>
                        </a:rPr>
                        <a:t>to student need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6199436"/>
                  </a:ext>
                </a:extLst>
              </a:tr>
            </a:tbl>
          </a:graphicData>
        </a:graphic>
      </p:graphicFrame>
      <p:pic>
        <p:nvPicPr>
          <p:cNvPr id="5" name="Graphic 4" descr="Line arrow Clockwise curve">
            <a:extLst>
              <a:ext uri="{FF2B5EF4-FFF2-40B4-BE49-F238E27FC236}">
                <a16:creationId xmlns:a16="http://schemas.microsoft.com/office/drawing/2014/main" id="{5623E295-29E4-5B40-AC97-7F571432A6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858496" flipV="1">
            <a:off x="3200252" y="4430121"/>
            <a:ext cx="1979912" cy="1979912"/>
          </a:xfrm>
          <a:prstGeom prst="rect">
            <a:avLst/>
          </a:prstGeom>
        </p:spPr>
      </p:pic>
      <p:pic>
        <p:nvPicPr>
          <p:cNvPr id="6" name="Picture 5">
            <a:extLst>
              <a:ext uri="{FF2B5EF4-FFF2-40B4-BE49-F238E27FC236}">
                <a16:creationId xmlns:a16="http://schemas.microsoft.com/office/drawing/2014/main" id="{F6A3827A-C427-0949-BDAB-7413B7B85852}"/>
              </a:ext>
            </a:extLst>
          </p:cNvPr>
          <p:cNvPicPr>
            <a:picLocks noChangeAspect="1"/>
          </p:cNvPicPr>
          <p:nvPr/>
        </p:nvPicPr>
        <p:blipFill rotWithShape="1">
          <a:blip r:embed="rId4"/>
          <a:srcRect t="1008" b="46966"/>
          <a:stretch/>
        </p:blipFill>
        <p:spPr>
          <a:xfrm>
            <a:off x="5096540" y="4864075"/>
            <a:ext cx="3458088" cy="1842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8504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dirty="0"/>
              <a:t>Planning Tier 2 Supports:</a:t>
            </a:r>
            <a:br>
              <a:rPr lang="en-US" dirty="0"/>
            </a:br>
            <a:r>
              <a:rPr lang="en-US" dirty="0"/>
              <a:t>An Example</a:t>
            </a:r>
          </a:p>
        </p:txBody>
      </p:sp>
      <p:pic>
        <p:nvPicPr>
          <p:cNvPr id="4" name="Picture 3">
            <a:extLst>
              <a:ext uri="{FF2B5EF4-FFF2-40B4-BE49-F238E27FC236}">
                <a16:creationId xmlns:a16="http://schemas.microsoft.com/office/drawing/2014/main" id="{CF80EAB4-20BB-574B-9275-4567CFFB1CD1}"/>
              </a:ext>
            </a:extLst>
          </p:cNvPr>
          <p:cNvPicPr>
            <a:picLocks noChangeAspect="1"/>
          </p:cNvPicPr>
          <p:nvPr/>
        </p:nvPicPr>
        <p:blipFill>
          <a:blip r:embed="rId2"/>
          <a:stretch>
            <a:fillRect/>
          </a:stretch>
        </p:blipFill>
        <p:spPr>
          <a:xfrm>
            <a:off x="3113720" y="1690688"/>
            <a:ext cx="5964560" cy="4484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6607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723BE-3D33-4CC2-8089-AACD5489BDC2}"/>
              </a:ext>
            </a:extLst>
          </p:cNvPr>
          <p:cNvPicPr>
            <a:picLocks noChangeAspect="1"/>
          </p:cNvPicPr>
          <p:nvPr/>
        </p:nvPicPr>
        <p:blipFill>
          <a:blip r:embed="rId2"/>
          <a:stretch>
            <a:fillRect/>
          </a:stretch>
        </p:blipFill>
        <p:spPr>
          <a:xfrm>
            <a:off x="1680755" y="195544"/>
            <a:ext cx="6627223" cy="1930564"/>
          </a:xfrm>
          <a:prstGeom prst="rect">
            <a:avLst/>
          </a:prstGeom>
        </p:spPr>
      </p:pic>
      <p:pic>
        <p:nvPicPr>
          <p:cNvPr id="3" name="Picture 2">
            <a:extLst>
              <a:ext uri="{FF2B5EF4-FFF2-40B4-BE49-F238E27FC236}">
                <a16:creationId xmlns:a16="http://schemas.microsoft.com/office/drawing/2014/main" id="{1E2C352E-5768-497C-8BB2-83A3EBE39E59}"/>
              </a:ext>
            </a:extLst>
          </p:cNvPr>
          <p:cNvPicPr>
            <a:picLocks noChangeAspect="1"/>
          </p:cNvPicPr>
          <p:nvPr/>
        </p:nvPicPr>
        <p:blipFill rotWithShape="1">
          <a:blip r:embed="rId3"/>
          <a:srcRect l="3265" r="28434"/>
          <a:stretch/>
        </p:blipFill>
        <p:spPr>
          <a:xfrm>
            <a:off x="2023439" y="2243539"/>
            <a:ext cx="4679219" cy="4241475"/>
          </a:xfrm>
          <a:prstGeom prst="rect">
            <a:avLst/>
          </a:prstGeom>
        </p:spPr>
      </p:pic>
      <p:pic>
        <p:nvPicPr>
          <p:cNvPr id="13" name="Graphic 12" descr="Arrow Slight curve">
            <a:extLst>
              <a:ext uri="{FF2B5EF4-FFF2-40B4-BE49-F238E27FC236}">
                <a16:creationId xmlns:a16="http://schemas.microsoft.com/office/drawing/2014/main" id="{44EFD7A9-995C-4374-BAA6-4E9A1DAE0E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2759" y="3354430"/>
            <a:ext cx="914400" cy="914400"/>
          </a:xfrm>
          <a:prstGeom prst="rect">
            <a:avLst/>
          </a:prstGeom>
        </p:spPr>
      </p:pic>
      <p:pic>
        <p:nvPicPr>
          <p:cNvPr id="18" name="Graphic 17" descr="Arrow Slight curve">
            <a:extLst>
              <a:ext uri="{FF2B5EF4-FFF2-40B4-BE49-F238E27FC236}">
                <a16:creationId xmlns:a16="http://schemas.microsoft.com/office/drawing/2014/main" id="{FC685568-6652-4CEF-A3C2-281C4A62FF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206669">
            <a:off x="5061894" y="1569012"/>
            <a:ext cx="914400" cy="914400"/>
          </a:xfrm>
          <a:prstGeom prst="rect">
            <a:avLst/>
          </a:prstGeom>
        </p:spPr>
      </p:pic>
      <p:pic>
        <p:nvPicPr>
          <p:cNvPr id="5" name="Picture 4">
            <a:extLst>
              <a:ext uri="{FF2B5EF4-FFF2-40B4-BE49-F238E27FC236}">
                <a16:creationId xmlns:a16="http://schemas.microsoft.com/office/drawing/2014/main" id="{D76158B3-F21B-954C-9ED2-58AE86CCA9C1}"/>
              </a:ext>
            </a:extLst>
          </p:cNvPr>
          <p:cNvPicPr>
            <a:picLocks noChangeAspect="1"/>
          </p:cNvPicPr>
          <p:nvPr/>
        </p:nvPicPr>
        <p:blipFill>
          <a:blip r:embed="rId6"/>
          <a:stretch>
            <a:fillRect/>
          </a:stretch>
        </p:blipFill>
        <p:spPr>
          <a:xfrm>
            <a:off x="6056512" y="167931"/>
            <a:ext cx="4502930" cy="6372999"/>
          </a:xfrm>
          <a:prstGeom prst="rect">
            <a:avLst/>
          </a:prstGeom>
        </p:spPr>
      </p:pic>
      <p:grpSp>
        <p:nvGrpSpPr>
          <p:cNvPr id="7" name="Group 6">
            <a:extLst>
              <a:ext uri="{FF2B5EF4-FFF2-40B4-BE49-F238E27FC236}">
                <a16:creationId xmlns:a16="http://schemas.microsoft.com/office/drawing/2014/main" id="{BC737A01-2E24-E342-8FF5-A3750043ED16}"/>
              </a:ext>
            </a:extLst>
          </p:cNvPr>
          <p:cNvGrpSpPr/>
          <p:nvPr/>
        </p:nvGrpSpPr>
        <p:grpSpPr>
          <a:xfrm>
            <a:off x="8345114" y="4859080"/>
            <a:ext cx="1564364" cy="1460207"/>
            <a:chOff x="6821114" y="4859079"/>
            <a:chExt cx="1564364" cy="1460207"/>
          </a:xfrm>
        </p:grpSpPr>
        <p:sp>
          <p:nvSpPr>
            <p:cNvPr id="15" name="Right Brace 14">
              <a:extLst>
                <a:ext uri="{FF2B5EF4-FFF2-40B4-BE49-F238E27FC236}">
                  <a16:creationId xmlns:a16="http://schemas.microsoft.com/office/drawing/2014/main" id="{17CB99D6-465E-4B17-8851-464C88BA9B38}"/>
                </a:ext>
              </a:extLst>
            </p:cNvPr>
            <p:cNvSpPr/>
            <p:nvPr/>
          </p:nvSpPr>
          <p:spPr>
            <a:xfrm>
              <a:off x="6821114" y="4859079"/>
              <a:ext cx="731520" cy="1460207"/>
            </a:xfrm>
            <a:prstGeom prst="rightBrace">
              <a:avLst>
                <a:gd name="adj1" fmla="val 8333"/>
                <a:gd name="adj2" fmla="val 50000"/>
              </a:avLst>
            </a:prstGeom>
            <a:noFill/>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pic>
          <p:nvPicPr>
            <p:cNvPr id="17" name="Graphic 16" descr="Download">
              <a:extLst>
                <a:ext uri="{FF2B5EF4-FFF2-40B4-BE49-F238E27FC236}">
                  <a16:creationId xmlns:a16="http://schemas.microsoft.com/office/drawing/2014/main" id="{4E710996-1011-464E-929A-E42E3981D0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1078" y="5131982"/>
              <a:ext cx="914400" cy="914400"/>
            </a:xfrm>
            <a:prstGeom prst="rect">
              <a:avLst/>
            </a:prstGeom>
          </p:spPr>
        </p:pic>
      </p:grpSp>
    </p:spTree>
    <p:extLst>
      <p:ext uri="{BB962C8B-B14F-4D97-AF65-F5344CB8AC3E}">
        <p14:creationId xmlns:p14="http://schemas.microsoft.com/office/powerpoint/2010/main" val="3339748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What is Direct Behavior Rating (</a:t>
            </a:r>
            <a:r>
              <a:rPr lang="en-US" sz="4000" err="1"/>
              <a:t>DBR</a:t>
            </a:r>
            <a:r>
              <a:rPr lang="en-US" sz="4000"/>
              <a:t>)?</a:t>
            </a:r>
          </a:p>
        </p:txBody>
      </p:sp>
      <p:sp>
        <p:nvSpPr>
          <p:cNvPr id="3" name="Content Placeholder 2">
            <a:extLst>
              <a:ext uri="{FF2B5EF4-FFF2-40B4-BE49-F238E27FC236}">
                <a16:creationId xmlns:a16="http://schemas.microsoft.com/office/drawing/2014/main" id="{C6BD19DD-5D6D-4484-A868-11509D3AE54B}"/>
              </a:ext>
            </a:extLst>
          </p:cNvPr>
          <p:cNvSpPr>
            <a:spLocks noGrp="1"/>
          </p:cNvSpPr>
          <p:nvPr>
            <p:ph idx="1"/>
          </p:nvPr>
        </p:nvSpPr>
        <p:spPr/>
        <p:txBody>
          <a:bodyPr/>
          <a:lstStyle/>
          <a:p>
            <a:r>
              <a:rPr lang="en-US"/>
              <a:t>Brief rating during a specific time-period or instructional periods </a:t>
            </a:r>
            <a:r>
              <a:rPr lang="en-US" sz="1600"/>
              <a:t>(e.g., whole group reading instruction, 1</a:t>
            </a:r>
            <a:r>
              <a:rPr lang="en-US" sz="1600" baseline="30000"/>
              <a:t>st</a:t>
            </a:r>
            <a:r>
              <a:rPr lang="en-US" sz="1600"/>
              <a:t> period - Introduction to Algebra; Riley-Tillman et al., 2007)</a:t>
            </a:r>
          </a:p>
          <a:p>
            <a:r>
              <a:rPr lang="en-US"/>
              <a:t>Check-in with students before and after rating</a:t>
            </a:r>
          </a:p>
          <a:p>
            <a:pPr lvl="1"/>
            <a:r>
              <a:rPr lang="en-US"/>
              <a:t>Opportunity to:</a:t>
            </a:r>
          </a:p>
          <a:p>
            <a:pPr lvl="2">
              <a:buFont typeface="Wingdings" panose="05000000000000000000" pitchFamily="2" charset="2"/>
              <a:buChar char="ü"/>
            </a:pPr>
            <a:r>
              <a:rPr lang="en-US"/>
              <a:t>Provide behavior specific praise</a:t>
            </a:r>
          </a:p>
          <a:p>
            <a:pPr lvl="2">
              <a:buFont typeface="Wingdings" panose="05000000000000000000" pitchFamily="2" charset="2"/>
              <a:buChar char="ü"/>
            </a:pPr>
            <a:r>
              <a:rPr lang="en-US"/>
              <a:t>Provide instructional feedback</a:t>
            </a:r>
          </a:p>
          <a:p>
            <a:r>
              <a:rPr lang="en-US"/>
              <a:t>Rating may be tied to reinforcement system</a:t>
            </a:r>
          </a:p>
          <a:p>
            <a:pPr lvl="1"/>
            <a:r>
              <a:rPr lang="en-US"/>
              <a:t>Universal (Tier 1) reinforcement system if available </a:t>
            </a:r>
            <a:r>
              <a:rPr lang="en-US" sz="1600"/>
              <a:t>(Chafouleas et al., </a:t>
            </a:r>
            <a:r>
              <a:rPr lang="en-US" sz="1600" i="1"/>
              <a:t>n.d.</a:t>
            </a:r>
            <a:r>
              <a:rPr lang="en-US" sz="1600"/>
              <a:t>)</a:t>
            </a:r>
          </a:p>
        </p:txBody>
      </p:sp>
      <p:sp>
        <p:nvSpPr>
          <p:cNvPr id="4" name="TextBox 3">
            <a:extLst>
              <a:ext uri="{FF2B5EF4-FFF2-40B4-BE49-F238E27FC236}">
                <a16:creationId xmlns:a16="http://schemas.microsoft.com/office/drawing/2014/main" id="{BEEBD188-F767-6342-9279-EC72F2FB1E00}"/>
              </a:ext>
            </a:extLst>
          </p:cNvPr>
          <p:cNvSpPr txBox="1"/>
          <p:nvPr/>
        </p:nvSpPr>
        <p:spPr>
          <a:xfrm>
            <a:off x="2152651" y="5858089"/>
            <a:ext cx="7693547" cy="789960"/>
          </a:xfrm>
          <a:prstGeom prst="rect">
            <a:avLst/>
          </a:prstGeom>
          <a:noFill/>
        </p:spPr>
        <p:txBody>
          <a:bodyPr wrap="square" rtlCol="0">
            <a:spAutoFit/>
          </a:bodyPr>
          <a:lstStyle/>
          <a:p>
            <a:pPr defTabSz="457200">
              <a:spcAft>
                <a:spcPts val="400"/>
              </a:spcAft>
              <a:defRPr/>
            </a:pPr>
            <a:r>
              <a:rPr lang="en-US" sz="1050">
                <a:solidFill>
                  <a:prstClr val="black">
                    <a:alpha val="63000"/>
                  </a:prstClr>
                </a:solidFill>
                <a:latin typeface="Calibri" panose="020F0502020204030204"/>
              </a:rPr>
              <a:t>Chafouleas, S. M., Riley-Tillman, T. C., Briesch, A., Christ, T. J., Fabiano, G. A., </a:t>
            </a:r>
            <a:r>
              <a:rPr lang="en-US" sz="1050" err="1">
                <a:solidFill>
                  <a:prstClr val="black">
                    <a:alpha val="63000"/>
                  </a:prstClr>
                </a:solidFill>
                <a:latin typeface="Calibri" panose="020F0502020204030204"/>
              </a:rPr>
              <a:t>Kilgus</a:t>
            </a:r>
            <a:r>
              <a:rPr lang="en-US" sz="1050">
                <a:solidFill>
                  <a:prstClr val="black">
                    <a:alpha val="63000"/>
                  </a:prstClr>
                </a:solidFill>
                <a:latin typeface="Calibri" panose="020F0502020204030204"/>
              </a:rPr>
              <a:t>, S. P., Miller, F. G., </a:t>
            </a:r>
            <a:r>
              <a:rPr lang="en-US" sz="1050" err="1">
                <a:solidFill>
                  <a:prstClr val="black">
                    <a:alpha val="63000"/>
                  </a:prstClr>
                </a:solidFill>
                <a:latin typeface="Calibri" panose="020F0502020204030204"/>
              </a:rPr>
              <a:t>Sanetti</a:t>
            </a:r>
            <a:r>
              <a:rPr lang="en-US" sz="1050">
                <a:solidFill>
                  <a:prstClr val="black">
                    <a:alpha val="63000"/>
                  </a:prstClr>
                </a:solidFill>
                <a:latin typeface="Calibri" panose="020F0502020204030204"/>
              </a:rPr>
              <a:t>, L. M., Welsh, M. E. (</a:t>
            </a:r>
            <a:r>
              <a:rPr lang="en-US" sz="1050" i="1">
                <a:solidFill>
                  <a:prstClr val="black">
                    <a:alpha val="63000"/>
                  </a:prstClr>
                </a:solidFill>
                <a:latin typeface="Calibri" panose="020F0502020204030204"/>
              </a:rPr>
              <a:t>n.d.</a:t>
            </a:r>
            <a:r>
              <a:rPr lang="en-US" sz="1050">
                <a:solidFill>
                  <a:prstClr val="black">
                    <a:alpha val="63000"/>
                  </a:prstClr>
                </a:solidFill>
                <a:latin typeface="Calibri" panose="020F0502020204030204"/>
              </a:rPr>
              <a:t>). 	Direct Behavior Ratings. </a:t>
            </a:r>
            <a:r>
              <a:rPr lang="en-US" sz="1050" u="sng">
                <a:solidFill>
                  <a:prstClr val="black">
                    <a:alpha val="63000"/>
                  </a:prstClr>
                </a:solidFill>
                <a:latin typeface="Calibri" panose="020F0502020204030204"/>
                <a:hlinkClick r:id="rId2">
                  <a:extLst>
                    <a:ext uri="{A12FA001-AC4F-418D-AE19-62706E023703}">
                      <ahyp:hlinkClr xmlns:ahyp="http://schemas.microsoft.com/office/drawing/2018/hyperlinkcolor" val="tx"/>
                    </a:ext>
                  </a:extLst>
                </a:hlinkClick>
              </a:rPr>
              <a:t>https://dbr.education.uconn.edu/</a:t>
            </a:r>
            <a:endParaRPr lang="en-US" sz="400">
              <a:solidFill>
                <a:prstClr val="black">
                  <a:alpha val="63000"/>
                </a:prstClr>
              </a:solidFill>
              <a:latin typeface="Calibri" panose="020F0502020204030204"/>
            </a:endParaRPr>
          </a:p>
          <a:p>
            <a:pPr defTabSz="457200">
              <a:defRPr/>
            </a:pPr>
            <a:r>
              <a:rPr lang="en-US" sz="1050">
                <a:solidFill>
                  <a:prstClr val="black">
                    <a:alpha val="63000"/>
                  </a:prstClr>
                </a:solidFill>
                <a:latin typeface="Calibri" panose="020F0502020204030204"/>
              </a:rPr>
              <a:t>Riley-Tillman, T.C., Chafouleas, S.M., &amp; Briesch, A.M. (2007). A school practitioner’s guide to using daily behavior report cards to monitor 	student behavior. </a:t>
            </a:r>
            <a:r>
              <a:rPr lang="en-US" sz="1050" i="1">
                <a:solidFill>
                  <a:prstClr val="black">
                    <a:alpha val="63000"/>
                  </a:prstClr>
                </a:solidFill>
                <a:latin typeface="Calibri" panose="020F0502020204030204"/>
              </a:rPr>
              <a:t>Psychology in the Schools</a:t>
            </a:r>
            <a:r>
              <a:rPr lang="en-US" sz="1050">
                <a:solidFill>
                  <a:prstClr val="black">
                    <a:alpha val="63000"/>
                  </a:prstClr>
                </a:solidFill>
                <a:latin typeface="Calibri" panose="020F0502020204030204"/>
              </a:rPr>
              <a:t>, </a:t>
            </a:r>
            <a:r>
              <a:rPr lang="en-US" sz="1050" i="1">
                <a:solidFill>
                  <a:prstClr val="black">
                    <a:alpha val="63000"/>
                  </a:prstClr>
                </a:solidFill>
                <a:latin typeface="Calibri" panose="020F0502020204030204"/>
              </a:rPr>
              <a:t>44</a:t>
            </a:r>
            <a:r>
              <a:rPr lang="en-US" sz="1050">
                <a:solidFill>
                  <a:prstClr val="black">
                    <a:alpha val="63000"/>
                  </a:prstClr>
                </a:solidFill>
                <a:latin typeface="Calibri" panose="020F0502020204030204"/>
              </a:rPr>
              <a:t>(1), 77-89. doi:10.1002/pits.20207</a:t>
            </a:r>
          </a:p>
        </p:txBody>
      </p:sp>
    </p:spTree>
    <p:extLst>
      <p:ext uri="{BB962C8B-B14F-4D97-AF65-F5344CB8AC3E}">
        <p14:creationId xmlns:p14="http://schemas.microsoft.com/office/powerpoint/2010/main" val="3466050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What is Direct Behavior Rating (</a:t>
            </a:r>
            <a:r>
              <a:rPr lang="en-US" sz="4000" err="1"/>
              <a:t>DBR</a:t>
            </a:r>
            <a:r>
              <a:rPr lang="en-US" sz="4000"/>
              <a:t>)?</a:t>
            </a:r>
          </a:p>
        </p:txBody>
      </p:sp>
      <p:sp>
        <p:nvSpPr>
          <p:cNvPr id="3" name="Content Placeholder 2">
            <a:extLst>
              <a:ext uri="{FF2B5EF4-FFF2-40B4-BE49-F238E27FC236}">
                <a16:creationId xmlns:a16="http://schemas.microsoft.com/office/drawing/2014/main" id="{C6BD19DD-5D6D-4484-A868-11509D3AE54B}"/>
              </a:ext>
            </a:extLst>
          </p:cNvPr>
          <p:cNvSpPr>
            <a:spLocks noGrp="1"/>
          </p:cNvSpPr>
          <p:nvPr>
            <p:ph idx="1"/>
          </p:nvPr>
        </p:nvSpPr>
        <p:spPr/>
        <p:txBody>
          <a:bodyPr/>
          <a:lstStyle/>
          <a:p>
            <a:endParaRPr lang="en-US"/>
          </a:p>
          <a:p>
            <a:r>
              <a:rPr lang="en-US"/>
              <a:t>Tool for sharing student’s successes and challenges with parents/guardians </a:t>
            </a:r>
          </a:p>
          <a:p>
            <a:r>
              <a:rPr lang="en-US"/>
              <a:t>Similar to Check-in/Check-out but does not require mentor or dedicated time at the beginning and end of school day</a:t>
            </a:r>
          </a:p>
          <a:p>
            <a:r>
              <a:rPr lang="en-US"/>
              <a:t>May include self-monitoring component</a:t>
            </a:r>
          </a:p>
          <a:p>
            <a:pPr lvl="1"/>
            <a:r>
              <a:rPr lang="en-US"/>
              <a:t>Students may rate their own behavior alongside teacher-completed DBR</a:t>
            </a:r>
          </a:p>
        </p:txBody>
      </p:sp>
    </p:spTree>
    <p:extLst>
      <p:ext uri="{BB962C8B-B14F-4D97-AF65-F5344CB8AC3E}">
        <p14:creationId xmlns:p14="http://schemas.microsoft.com/office/powerpoint/2010/main" val="250160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Examples of Direct Behavior Rating (DBR)</a:t>
            </a:r>
          </a:p>
        </p:txBody>
      </p:sp>
      <p:pic>
        <p:nvPicPr>
          <p:cNvPr id="5" name="Picture 4">
            <a:extLst>
              <a:ext uri="{FF2B5EF4-FFF2-40B4-BE49-F238E27FC236}">
                <a16:creationId xmlns:a16="http://schemas.microsoft.com/office/drawing/2014/main" id="{ACFF946D-FFC5-4BAF-96FE-F9AC210DA35B}"/>
              </a:ext>
            </a:extLst>
          </p:cNvPr>
          <p:cNvPicPr>
            <a:picLocks noChangeAspect="1"/>
          </p:cNvPicPr>
          <p:nvPr/>
        </p:nvPicPr>
        <p:blipFill>
          <a:blip r:embed="rId2"/>
          <a:stretch>
            <a:fillRect/>
          </a:stretch>
        </p:blipFill>
        <p:spPr>
          <a:xfrm>
            <a:off x="2152650" y="5171152"/>
            <a:ext cx="6863080" cy="1445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748A833-B89A-4482-B01A-EE733DCADF60}"/>
              </a:ext>
            </a:extLst>
          </p:cNvPr>
          <p:cNvPicPr>
            <a:picLocks noChangeAspect="1"/>
          </p:cNvPicPr>
          <p:nvPr/>
        </p:nvPicPr>
        <p:blipFill>
          <a:blip r:embed="rId3"/>
          <a:stretch>
            <a:fillRect/>
          </a:stretch>
        </p:blipFill>
        <p:spPr>
          <a:xfrm>
            <a:off x="1882262" y="1907160"/>
            <a:ext cx="4416907" cy="1642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E6A931DE-52C2-4B23-B143-EDADFC9EAB1A}"/>
              </a:ext>
            </a:extLst>
          </p:cNvPr>
          <p:cNvPicPr>
            <a:picLocks noChangeAspect="1"/>
          </p:cNvPicPr>
          <p:nvPr/>
        </p:nvPicPr>
        <p:blipFill>
          <a:blip r:embed="rId4"/>
          <a:stretch>
            <a:fillRect/>
          </a:stretch>
        </p:blipFill>
        <p:spPr>
          <a:xfrm>
            <a:off x="6435071" y="3070423"/>
            <a:ext cx="3874669" cy="1884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253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C2BD-D0A3-8F4C-80C9-ED56E2A67A37}"/>
              </a:ext>
            </a:extLst>
          </p:cNvPr>
          <p:cNvSpPr>
            <a:spLocks noGrp="1"/>
          </p:cNvSpPr>
          <p:nvPr>
            <p:ph type="title"/>
          </p:nvPr>
        </p:nvSpPr>
        <p:spPr>
          <a:solidFill>
            <a:schemeClr val="accent5">
              <a:lumMod val="20000"/>
              <a:lumOff val="80000"/>
            </a:schemeClr>
          </a:solidFill>
          <a:effectLst>
            <a:softEdge rad="63500"/>
          </a:effectLst>
        </p:spPr>
        <p:txBody>
          <a:bodyPr>
            <a:normAutofit/>
          </a:bodyPr>
          <a:lstStyle/>
          <a:p>
            <a:pPr algn="ctr"/>
            <a:r>
              <a:rPr lang="en-US" altLang="en-US" sz="4000"/>
              <a:t>Direct Behavior Ratings (DBR):</a:t>
            </a:r>
            <a:br>
              <a:rPr lang="en-US" altLang="en-US" sz="4000"/>
            </a:br>
            <a:r>
              <a:rPr lang="en-US" altLang="en-US" sz="4000"/>
              <a:t>Uses and Applications</a:t>
            </a:r>
            <a:endParaRPr lang="en-US" sz="4000"/>
          </a:p>
        </p:txBody>
      </p:sp>
      <p:graphicFrame>
        <p:nvGraphicFramePr>
          <p:cNvPr id="4" name="Content Placeholder 3">
            <a:extLst>
              <a:ext uri="{FF2B5EF4-FFF2-40B4-BE49-F238E27FC236}">
                <a16:creationId xmlns:a16="http://schemas.microsoft.com/office/drawing/2014/main" id="{CC0C4554-2998-FD45-8FD3-9354558AC27F}"/>
              </a:ext>
            </a:extLst>
          </p:cNvPr>
          <p:cNvGraphicFramePr>
            <a:graphicFrameLocks noGrp="1"/>
          </p:cNvGraphicFramePr>
          <p:nvPr>
            <p:ph idx="1"/>
            <p:extLst>
              <p:ext uri="{D42A27DB-BD31-4B8C-83A1-F6EECF244321}">
                <p14:modId xmlns:p14="http://schemas.microsoft.com/office/powerpoint/2010/main" val="1939752885"/>
              </p:ext>
            </p:extLst>
          </p:nvPr>
        </p:nvGraphicFramePr>
        <p:xfrm>
          <a:off x="2152650" y="173990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F668E5A-6DD5-324F-9840-778788615411}"/>
              </a:ext>
            </a:extLst>
          </p:cNvPr>
          <p:cNvSpPr/>
          <p:nvPr/>
        </p:nvSpPr>
        <p:spPr>
          <a:xfrm>
            <a:off x="2152650" y="6366083"/>
            <a:ext cx="4243662" cy="338554"/>
          </a:xfrm>
          <a:prstGeom prst="rect">
            <a:avLst/>
          </a:prstGeom>
        </p:spPr>
        <p:txBody>
          <a:bodyPr wrap="none">
            <a:spAutoFit/>
          </a:bodyPr>
          <a:lstStyle/>
          <a:p>
            <a:pPr defTabSz="457200">
              <a:defRPr/>
            </a:pPr>
            <a:r>
              <a:rPr lang="en-US" sz="1600">
                <a:solidFill>
                  <a:prstClr val="black">
                    <a:alpha val="64000"/>
                  </a:prstClr>
                </a:solidFill>
                <a:latin typeface="Calibri" panose="020F0502020204030204"/>
              </a:rPr>
              <a:t>Adapted from: </a:t>
            </a:r>
            <a:r>
              <a:rPr lang="en-US" sz="1600">
                <a:solidFill>
                  <a:srgbClr val="4472C4">
                    <a:alpha val="64000"/>
                  </a:srgbClr>
                </a:solidFill>
                <a:latin typeface="Calibri" panose="020F0502020204030204"/>
                <a:hlinkClick r:id="rId8"/>
              </a:rPr>
              <a:t>https://dbr.education.uconn.edu/</a:t>
            </a:r>
            <a:endParaRPr lang="en-US" sz="1600">
              <a:solidFill>
                <a:srgbClr val="4472C4">
                  <a:alpha val="64000"/>
                </a:srgbClr>
              </a:solidFill>
              <a:latin typeface="Calibri" panose="020F0502020204030204"/>
            </a:endParaRPr>
          </a:p>
        </p:txBody>
      </p:sp>
    </p:spTree>
    <p:extLst>
      <p:ext uri="{BB962C8B-B14F-4D97-AF65-F5344CB8AC3E}">
        <p14:creationId xmlns:p14="http://schemas.microsoft.com/office/powerpoint/2010/main" val="1824785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C2BD-D0A3-8F4C-80C9-ED56E2A67A37}"/>
              </a:ext>
            </a:extLst>
          </p:cNvPr>
          <p:cNvSpPr>
            <a:spLocks noGrp="1"/>
          </p:cNvSpPr>
          <p:nvPr>
            <p:ph type="title"/>
          </p:nvPr>
        </p:nvSpPr>
        <p:spPr>
          <a:solidFill>
            <a:schemeClr val="accent5">
              <a:lumMod val="20000"/>
              <a:lumOff val="80000"/>
            </a:schemeClr>
          </a:solidFill>
          <a:effectLst>
            <a:softEdge rad="63500"/>
          </a:effectLst>
        </p:spPr>
        <p:txBody>
          <a:bodyPr>
            <a:normAutofit/>
          </a:bodyPr>
          <a:lstStyle/>
          <a:p>
            <a:pPr algn="ctr"/>
            <a:r>
              <a:rPr lang="en-US" altLang="en-US" sz="4000"/>
              <a:t>Direct Behavior Ratings (DBR):</a:t>
            </a:r>
            <a:br>
              <a:rPr lang="en-US" altLang="en-US" sz="4000"/>
            </a:br>
            <a:r>
              <a:rPr lang="en-US" altLang="en-US" sz="4000"/>
              <a:t>Uses and Applications</a:t>
            </a:r>
            <a:endParaRPr lang="en-US" sz="4000"/>
          </a:p>
        </p:txBody>
      </p:sp>
      <p:graphicFrame>
        <p:nvGraphicFramePr>
          <p:cNvPr id="4" name="Content Placeholder 3">
            <a:extLst>
              <a:ext uri="{FF2B5EF4-FFF2-40B4-BE49-F238E27FC236}">
                <a16:creationId xmlns:a16="http://schemas.microsoft.com/office/drawing/2014/main" id="{CC0C4554-2998-FD45-8FD3-9354558AC27F}"/>
              </a:ext>
            </a:extLst>
          </p:cNvPr>
          <p:cNvGraphicFramePr>
            <a:graphicFrameLocks noGrp="1"/>
          </p:cNvGraphicFramePr>
          <p:nvPr>
            <p:ph idx="1"/>
            <p:extLst>
              <p:ext uri="{D42A27DB-BD31-4B8C-83A1-F6EECF244321}">
                <p14:modId xmlns:p14="http://schemas.microsoft.com/office/powerpoint/2010/main" val="189685978"/>
              </p:ext>
            </p:extLst>
          </p:nvPr>
        </p:nvGraphicFramePr>
        <p:xfrm>
          <a:off x="2152650" y="17399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28FA652E-C6D0-824B-B3A0-3B5F302DB624}"/>
              </a:ext>
            </a:extLst>
          </p:cNvPr>
          <p:cNvSpPr/>
          <p:nvPr/>
        </p:nvSpPr>
        <p:spPr>
          <a:xfrm>
            <a:off x="2152650" y="6366083"/>
            <a:ext cx="4243662" cy="338554"/>
          </a:xfrm>
          <a:prstGeom prst="rect">
            <a:avLst/>
          </a:prstGeom>
        </p:spPr>
        <p:txBody>
          <a:bodyPr wrap="none">
            <a:spAutoFit/>
          </a:bodyPr>
          <a:lstStyle/>
          <a:p>
            <a:pPr defTabSz="457200">
              <a:defRPr/>
            </a:pPr>
            <a:r>
              <a:rPr lang="en-US" sz="1600">
                <a:solidFill>
                  <a:prstClr val="black">
                    <a:alpha val="64000"/>
                  </a:prstClr>
                </a:solidFill>
                <a:latin typeface="Calibri" panose="020F0502020204030204"/>
              </a:rPr>
              <a:t>Adapted from: </a:t>
            </a:r>
            <a:r>
              <a:rPr lang="en-US" sz="1600">
                <a:solidFill>
                  <a:srgbClr val="4472C4">
                    <a:alpha val="64000"/>
                  </a:srgbClr>
                </a:solidFill>
                <a:latin typeface="Calibri" panose="020F0502020204030204"/>
                <a:hlinkClick r:id="rId7"/>
              </a:rPr>
              <a:t>https://dbr.education.uconn.edu/</a:t>
            </a:r>
            <a:endParaRPr lang="en-US" sz="1600">
              <a:solidFill>
                <a:srgbClr val="4472C4">
                  <a:alpha val="64000"/>
                </a:srgbClr>
              </a:solidFill>
              <a:latin typeface="Calibri" panose="020F0502020204030204"/>
            </a:endParaRPr>
          </a:p>
        </p:txBody>
      </p:sp>
    </p:spTree>
    <p:extLst>
      <p:ext uri="{BB962C8B-B14F-4D97-AF65-F5344CB8AC3E}">
        <p14:creationId xmlns:p14="http://schemas.microsoft.com/office/powerpoint/2010/main" val="415788115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C2BD-D0A3-8F4C-80C9-ED56E2A67A37}"/>
              </a:ext>
            </a:extLst>
          </p:cNvPr>
          <p:cNvSpPr>
            <a:spLocks noGrp="1"/>
          </p:cNvSpPr>
          <p:nvPr>
            <p:ph type="title"/>
          </p:nvPr>
        </p:nvSpPr>
        <p:spPr>
          <a:xfrm>
            <a:off x="782425" y="370537"/>
            <a:ext cx="10680569" cy="1325563"/>
          </a:xfrm>
          <a:solidFill>
            <a:schemeClr val="accent5">
              <a:lumMod val="20000"/>
              <a:lumOff val="80000"/>
            </a:schemeClr>
          </a:solidFill>
          <a:effectLst>
            <a:softEdge rad="63500"/>
          </a:effectLst>
        </p:spPr>
        <p:txBody>
          <a:bodyPr>
            <a:normAutofit/>
          </a:bodyPr>
          <a:lstStyle/>
          <a:p>
            <a:pPr algn="ctr"/>
            <a:r>
              <a:rPr lang="en-US" altLang="en-US" sz="4000"/>
              <a:t>Direct Behavior Ratings (DBR):</a:t>
            </a:r>
            <a:br>
              <a:rPr lang="en-US" altLang="en-US" sz="4000"/>
            </a:br>
            <a:r>
              <a:rPr lang="en-US" altLang="en-US" sz="4000"/>
              <a:t>Uses and Applications</a:t>
            </a:r>
            <a:endParaRPr lang="en-US" sz="4000"/>
          </a:p>
        </p:txBody>
      </p:sp>
      <p:graphicFrame>
        <p:nvGraphicFramePr>
          <p:cNvPr id="4" name="Content Placeholder 3">
            <a:extLst>
              <a:ext uri="{FF2B5EF4-FFF2-40B4-BE49-F238E27FC236}">
                <a16:creationId xmlns:a16="http://schemas.microsoft.com/office/drawing/2014/main" id="{CC0C4554-2998-FD45-8FD3-9354558AC27F}"/>
              </a:ext>
            </a:extLst>
          </p:cNvPr>
          <p:cNvGraphicFramePr>
            <a:graphicFrameLocks noGrp="1"/>
          </p:cNvGraphicFramePr>
          <p:nvPr>
            <p:ph idx="1"/>
            <p:extLst>
              <p:ext uri="{D42A27DB-BD31-4B8C-83A1-F6EECF244321}">
                <p14:modId xmlns:p14="http://schemas.microsoft.com/office/powerpoint/2010/main" val="3273196360"/>
              </p:ext>
            </p:extLst>
          </p:nvPr>
        </p:nvGraphicFramePr>
        <p:xfrm>
          <a:off x="2152650" y="17399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BE8D65E8-0FE8-7A45-82E7-3C62D4A4E5A1}"/>
              </a:ext>
            </a:extLst>
          </p:cNvPr>
          <p:cNvSpPr/>
          <p:nvPr/>
        </p:nvSpPr>
        <p:spPr>
          <a:xfrm>
            <a:off x="2152650" y="6366083"/>
            <a:ext cx="4243662" cy="338554"/>
          </a:xfrm>
          <a:prstGeom prst="rect">
            <a:avLst/>
          </a:prstGeom>
        </p:spPr>
        <p:txBody>
          <a:bodyPr wrap="none">
            <a:spAutoFit/>
          </a:bodyPr>
          <a:lstStyle/>
          <a:p>
            <a:pPr defTabSz="457200">
              <a:defRPr/>
            </a:pPr>
            <a:r>
              <a:rPr lang="en-US" sz="1600">
                <a:solidFill>
                  <a:prstClr val="black">
                    <a:alpha val="64000"/>
                  </a:prstClr>
                </a:solidFill>
                <a:latin typeface="Calibri" panose="020F0502020204030204"/>
              </a:rPr>
              <a:t>Adapted from: </a:t>
            </a:r>
            <a:r>
              <a:rPr lang="en-US" sz="1600">
                <a:solidFill>
                  <a:srgbClr val="4472C4">
                    <a:alpha val="64000"/>
                  </a:srgbClr>
                </a:solidFill>
                <a:latin typeface="Calibri" panose="020F0502020204030204"/>
                <a:hlinkClick r:id="rId7"/>
              </a:rPr>
              <a:t>https://dbr.education.uconn.edu/</a:t>
            </a:r>
            <a:endParaRPr lang="en-US" sz="1600">
              <a:solidFill>
                <a:srgbClr val="4472C4">
                  <a:alpha val="64000"/>
                </a:srgbClr>
              </a:solidFill>
              <a:latin typeface="Calibri" panose="020F0502020204030204"/>
            </a:endParaRPr>
          </a:p>
        </p:txBody>
      </p:sp>
    </p:spTree>
    <p:extLst>
      <p:ext uri="{BB962C8B-B14F-4D97-AF65-F5344CB8AC3E}">
        <p14:creationId xmlns:p14="http://schemas.microsoft.com/office/powerpoint/2010/main" val="337238855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xfrm>
            <a:off x="838200" y="365125"/>
            <a:ext cx="10709635" cy="1325563"/>
          </a:xfrm>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Why is Direct Behavior Rating (DBR) effective?</a:t>
            </a:r>
          </a:p>
        </p:txBody>
      </p:sp>
      <p:sp>
        <p:nvSpPr>
          <p:cNvPr id="3" name="Content Placeholder 2">
            <a:extLst>
              <a:ext uri="{FF2B5EF4-FFF2-40B4-BE49-F238E27FC236}">
                <a16:creationId xmlns:a16="http://schemas.microsoft.com/office/drawing/2014/main" id="{5E262578-B344-497E-BFAC-D3027D2B5835}"/>
              </a:ext>
            </a:extLst>
          </p:cNvPr>
          <p:cNvSpPr>
            <a:spLocks noGrp="1"/>
          </p:cNvSpPr>
          <p:nvPr>
            <p:ph idx="1"/>
          </p:nvPr>
        </p:nvSpPr>
        <p:spPr/>
        <p:txBody>
          <a:bodyPr/>
          <a:lstStyle/>
          <a:p>
            <a:r>
              <a:rPr lang="en-US"/>
              <a:t>DBR is an efficient way to monitor change in behavior over time </a:t>
            </a:r>
            <a:r>
              <a:rPr lang="en-US" sz="1800"/>
              <a:t>(Chafouleas et al, 2012)</a:t>
            </a:r>
          </a:p>
          <a:p>
            <a:r>
              <a:rPr lang="en-US"/>
              <a:t>DBR is a potential tool to facilitate home-school communication </a:t>
            </a:r>
            <a:r>
              <a:rPr lang="en-US" sz="1800"/>
              <a:t>(Vannest et al. 2010)</a:t>
            </a:r>
            <a:endParaRPr lang="en-US"/>
          </a:p>
          <a:p>
            <a:r>
              <a:rPr lang="en-US"/>
              <a:t>DBR provides structured opportunities for teachers to provide</a:t>
            </a:r>
          </a:p>
          <a:p>
            <a:pPr lvl="1"/>
            <a:r>
              <a:rPr lang="en-US"/>
              <a:t>Pre-correction</a:t>
            </a:r>
          </a:p>
          <a:p>
            <a:pPr lvl="1"/>
            <a:r>
              <a:rPr lang="en-US"/>
              <a:t>Instructive feedback</a:t>
            </a:r>
          </a:p>
          <a:p>
            <a:pPr lvl="1"/>
            <a:r>
              <a:rPr lang="en-US"/>
              <a:t>Behavior specific praise</a:t>
            </a:r>
          </a:p>
        </p:txBody>
      </p:sp>
      <p:sp>
        <p:nvSpPr>
          <p:cNvPr id="4" name="Rectangle 3">
            <a:extLst>
              <a:ext uri="{FF2B5EF4-FFF2-40B4-BE49-F238E27FC236}">
                <a16:creationId xmlns:a16="http://schemas.microsoft.com/office/drawing/2014/main" id="{4EED39B0-F088-4F03-B630-4891C4DB6337}"/>
              </a:ext>
            </a:extLst>
          </p:cNvPr>
          <p:cNvSpPr/>
          <p:nvPr/>
        </p:nvSpPr>
        <p:spPr>
          <a:xfrm>
            <a:off x="2051860" y="5862076"/>
            <a:ext cx="7886700" cy="789960"/>
          </a:xfrm>
          <a:prstGeom prst="rect">
            <a:avLst/>
          </a:prstGeom>
        </p:spPr>
        <p:txBody>
          <a:bodyPr wrap="square">
            <a:spAutoFit/>
          </a:bodyPr>
          <a:lstStyle/>
          <a:p>
            <a:pPr defTabSz="457200">
              <a:spcAft>
                <a:spcPts val="400"/>
              </a:spcAft>
              <a:defRPr/>
            </a:pPr>
            <a:r>
              <a:rPr lang="en-US" sz="1050">
                <a:solidFill>
                  <a:prstClr val="black">
                    <a:alpha val="63000"/>
                  </a:prstClr>
                </a:solidFill>
                <a:latin typeface="Calibri" panose="020F0502020204030204"/>
              </a:rPr>
              <a:t>Chafouleas, S. M., </a:t>
            </a:r>
            <a:r>
              <a:rPr lang="en-US" sz="1050" err="1">
                <a:solidFill>
                  <a:prstClr val="black">
                    <a:alpha val="63000"/>
                  </a:prstClr>
                </a:solidFill>
                <a:latin typeface="Calibri" panose="020F0502020204030204"/>
              </a:rPr>
              <a:t>Sanetti</a:t>
            </a:r>
            <a:r>
              <a:rPr lang="en-US" sz="1050">
                <a:solidFill>
                  <a:prstClr val="black">
                    <a:alpha val="63000"/>
                  </a:prstClr>
                </a:solidFill>
                <a:latin typeface="Calibri" panose="020F0502020204030204"/>
              </a:rPr>
              <a:t>, L. M., </a:t>
            </a:r>
            <a:r>
              <a:rPr lang="en-US" sz="1050" err="1">
                <a:solidFill>
                  <a:prstClr val="black">
                    <a:alpha val="63000"/>
                  </a:prstClr>
                </a:solidFill>
                <a:latin typeface="Calibri" panose="020F0502020204030204"/>
              </a:rPr>
              <a:t>Kilgus</a:t>
            </a:r>
            <a:r>
              <a:rPr lang="en-US" sz="1050">
                <a:solidFill>
                  <a:prstClr val="black">
                    <a:alpha val="63000"/>
                  </a:prstClr>
                </a:solidFill>
                <a:latin typeface="Calibri" panose="020F0502020204030204"/>
              </a:rPr>
              <a:t>, S. P., &amp; </a:t>
            </a:r>
            <a:r>
              <a:rPr lang="en-US" sz="1050" err="1">
                <a:solidFill>
                  <a:prstClr val="black">
                    <a:alpha val="63000"/>
                  </a:prstClr>
                </a:solidFill>
                <a:latin typeface="Calibri" panose="020F0502020204030204"/>
              </a:rPr>
              <a:t>Maggin</a:t>
            </a:r>
            <a:r>
              <a:rPr lang="en-US" sz="1050">
                <a:solidFill>
                  <a:prstClr val="black">
                    <a:alpha val="63000"/>
                  </a:prstClr>
                </a:solidFill>
                <a:latin typeface="Calibri" panose="020F0502020204030204"/>
              </a:rPr>
              <a:t>, D. M. (2012). Evaluating sensitivity to behavioral change using direct 	behavior rating 	single-item scales. </a:t>
            </a:r>
            <a:r>
              <a:rPr lang="en-US" sz="1050" i="1">
                <a:solidFill>
                  <a:prstClr val="black">
                    <a:alpha val="63000"/>
                  </a:prstClr>
                </a:solidFill>
                <a:latin typeface="Calibri" panose="020F0502020204030204"/>
              </a:rPr>
              <a:t>Exceptional Children</a:t>
            </a:r>
            <a:r>
              <a:rPr lang="en-US" sz="1050">
                <a:solidFill>
                  <a:prstClr val="black">
                    <a:alpha val="63000"/>
                  </a:prstClr>
                </a:solidFill>
                <a:latin typeface="Calibri" panose="020F0502020204030204"/>
              </a:rPr>
              <a:t>, </a:t>
            </a:r>
            <a:r>
              <a:rPr lang="en-US" sz="1050" i="1">
                <a:solidFill>
                  <a:prstClr val="black">
                    <a:alpha val="63000"/>
                  </a:prstClr>
                </a:solidFill>
                <a:latin typeface="Calibri" panose="020F0502020204030204"/>
              </a:rPr>
              <a:t>78</a:t>
            </a:r>
            <a:r>
              <a:rPr lang="en-US" sz="1050">
                <a:solidFill>
                  <a:prstClr val="black">
                    <a:alpha val="63000"/>
                  </a:prstClr>
                </a:solidFill>
                <a:latin typeface="Calibri" panose="020F0502020204030204"/>
              </a:rPr>
              <a:t>(4), 491-505.</a:t>
            </a:r>
            <a:endParaRPr lang="en-US" sz="1050">
              <a:solidFill>
                <a:prstClr val="black">
                  <a:alpha val="63000"/>
                </a:prstClr>
              </a:solidFill>
              <a:latin typeface="Arial" panose="020B0604020202020204" pitchFamily="34" charset="0"/>
            </a:endParaRPr>
          </a:p>
          <a:p>
            <a:pPr defTabSz="457200">
              <a:defRPr/>
            </a:pPr>
            <a:r>
              <a:rPr lang="en-US" sz="1050">
                <a:solidFill>
                  <a:prstClr val="black">
                    <a:alpha val="63000"/>
                  </a:prstClr>
                </a:solidFill>
                <a:latin typeface="Arial" panose="020B0604020202020204" pitchFamily="34" charset="0"/>
              </a:rPr>
              <a:t>Vannest, K. J., Davis, J. L., Davis, C. R., Mason, B. A., &amp; Burke, M. D. (2010). Effective intervention for behavior with a daily 	behavior report card: A meta-analysis. </a:t>
            </a:r>
            <a:r>
              <a:rPr lang="en-US" sz="1050" i="1">
                <a:solidFill>
                  <a:prstClr val="black">
                    <a:alpha val="63000"/>
                  </a:prstClr>
                </a:solidFill>
                <a:latin typeface="Arial" panose="020B0604020202020204" pitchFamily="34" charset="0"/>
              </a:rPr>
              <a:t>School Psychology Review</a:t>
            </a:r>
            <a:r>
              <a:rPr lang="en-US" sz="1050">
                <a:solidFill>
                  <a:prstClr val="black">
                    <a:alpha val="63000"/>
                  </a:prstClr>
                </a:solidFill>
                <a:latin typeface="Arial" panose="020B0604020202020204" pitchFamily="34" charset="0"/>
              </a:rPr>
              <a:t>, </a:t>
            </a:r>
            <a:r>
              <a:rPr lang="en-US" sz="1050" i="1">
                <a:solidFill>
                  <a:prstClr val="black">
                    <a:alpha val="63000"/>
                  </a:prstClr>
                </a:solidFill>
                <a:latin typeface="Arial" panose="020B0604020202020204" pitchFamily="34" charset="0"/>
              </a:rPr>
              <a:t>39</a:t>
            </a:r>
            <a:r>
              <a:rPr lang="en-US" sz="1050">
                <a:solidFill>
                  <a:prstClr val="black">
                    <a:alpha val="63000"/>
                  </a:prstClr>
                </a:solidFill>
                <a:latin typeface="Arial" panose="020B0604020202020204" pitchFamily="34" charset="0"/>
              </a:rPr>
              <a:t>(4), 654-672.</a:t>
            </a:r>
            <a:endParaRPr lang="en-US" sz="1050">
              <a:solidFill>
                <a:prstClr val="black">
                  <a:alpha val="63000"/>
                </a:prstClr>
              </a:solidFill>
              <a:latin typeface="Calibri" panose="020F0502020204030204"/>
            </a:endParaRPr>
          </a:p>
        </p:txBody>
      </p:sp>
    </p:spTree>
    <p:extLst>
      <p:ext uri="{BB962C8B-B14F-4D97-AF65-F5344CB8AC3E}">
        <p14:creationId xmlns:p14="http://schemas.microsoft.com/office/powerpoint/2010/main" val="189348328"/>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What does the supporting research for Direct Behavior Rating (DBR) say?</a:t>
            </a:r>
          </a:p>
        </p:txBody>
      </p:sp>
      <p:sp>
        <p:nvSpPr>
          <p:cNvPr id="3" name="Content Placeholder 2">
            <a:extLst>
              <a:ext uri="{FF2B5EF4-FFF2-40B4-BE49-F238E27FC236}">
                <a16:creationId xmlns:a16="http://schemas.microsoft.com/office/drawing/2014/main" id="{BDEFC7DE-53D8-47E7-B6C8-149BA2A55060}"/>
              </a:ext>
            </a:extLst>
          </p:cNvPr>
          <p:cNvSpPr>
            <a:spLocks noGrp="1"/>
          </p:cNvSpPr>
          <p:nvPr>
            <p:ph idx="1"/>
          </p:nvPr>
        </p:nvSpPr>
        <p:spPr/>
        <p:txBody>
          <a:bodyPr/>
          <a:lstStyle/>
          <a:p>
            <a:r>
              <a:rPr lang="en-US" sz="2400"/>
              <a:t>DBR effective in improving a variety of classroom behaviors including :</a:t>
            </a:r>
          </a:p>
          <a:p>
            <a:pPr lvl="1"/>
            <a:r>
              <a:rPr lang="en-US" sz="2000"/>
              <a:t>Academic engagement</a:t>
            </a:r>
          </a:p>
          <a:p>
            <a:pPr lvl="1"/>
            <a:r>
              <a:rPr lang="en-US" sz="2000"/>
              <a:t>Reducing disruption</a:t>
            </a:r>
          </a:p>
          <a:p>
            <a:r>
              <a:rPr lang="en-US" sz="2400"/>
              <a:t>Research on DBR shows positive effects for:</a:t>
            </a:r>
          </a:p>
          <a:p>
            <a:pPr lvl="1"/>
            <a:r>
              <a:rPr lang="en-US" sz="2000"/>
              <a:t>Elementary or secondary students </a:t>
            </a:r>
            <a:r>
              <a:rPr lang="en-US" sz="1600">
                <a:solidFill>
                  <a:prstClr val="black"/>
                </a:solidFill>
              </a:rPr>
              <a:t>(Vannest et al. 2010)</a:t>
            </a:r>
          </a:p>
          <a:p>
            <a:pPr lvl="1"/>
            <a:r>
              <a:rPr lang="en-US" sz="2000"/>
              <a:t>Students with ADHD </a:t>
            </a:r>
            <a:r>
              <a:rPr lang="en-US" sz="1600"/>
              <a:t>(Fabiano et al, 2010; Jurbergs et al., 2010)</a:t>
            </a:r>
          </a:p>
          <a:p>
            <a:pPr lvl="0"/>
            <a:r>
              <a:rPr lang="en-US" sz="2400"/>
              <a:t>DBR is particularly effective when used to facilitate positive school-home communication </a:t>
            </a:r>
            <a:r>
              <a:rPr lang="en-US" sz="1600">
                <a:solidFill>
                  <a:prstClr val="black"/>
                </a:solidFill>
              </a:rPr>
              <a:t>(Vannest et al. 2010)</a:t>
            </a:r>
            <a:endParaRPr lang="en-US" sz="2400"/>
          </a:p>
        </p:txBody>
      </p:sp>
      <p:sp>
        <p:nvSpPr>
          <p:cNvPr id="4" name="Rectangle 3">
            <a:extLst>
              <a:ext uri="{FF2B5EF4-FFF2-40B4-BE49-F238E27FC236}">
                <a16:creationId xmlns:a16="http://schemas.microsoft.com/office/drawing/2014/main" id="{FA4C0351-8FBC-4D9F-914B-57D8B6F78EAB}"/>
              </a:ext>
            </a:extLst>
          </p:cNvPr>
          <p:cNvSpPr/>
          <p:nvPr/>
        </p:nvSpPr>
        <p:spPr>
          <a:xfrm>
            <a:off x="2081396" y="5753822"/>
            <a:ext cx="7886700" cy="892552"/>
          </a:xfrm>
          <a:prstGeom prst="rect">
            <a:avLst/>
          </a:prstGeom>
        </p:spPr>
        <p:txBody>
          <a:bodyPr wrap="square">
            <a:spAutoFit/>
          </a:bodyPr>
          <a:lstStyle/>
          <a:p>
            <a:pPr defTabSz="457200">
              <a:defRPr/>
            </a:pPr>
            <a:r>
              <a:rPr lang="en-US" sz="1000">
                <a:solidFill>
                  <a:prstClr val="black">
                    <a:alpha val="66000"/>
                  </a:prstClr>
                </a:solidFill>
                <a:latin typeface="Calibri" panose="020F0502020204030204"/>
              </a:rPr>
              <a:t>Fabiano, G. A., </a:t>
            </a:r>
            <a:r>
              <a:rPr lang="en-US" sz="1000" err="1">
                <a:solidFill>
                  <a:prstClr val="black">
                    <a:alpha val="66000"/>
                  </a:prstClr>
                </a:solidFill>
                <a:latin typeface="Calibri" panose="020F0502020204030204"/>
              </a:rPr>
              <a:t>Vujnovic</a:t>
            </a:r>
            <a:r>
              <a:rPr lang="en-US" sz="1000">
                <a:solidFill>
                  <a:prstClr val="black">
                    <a:alpha val="66000"/>
                  </a:prstClr>
                </a:solidFill>
                <a:latin typeface="Calibri" panose="020F0502020204030204"/>
              </a:rPr>
              <a:t>, R. K., Pelham, W. E., </a:t>
            </a:r>
            <a:r>
              <a:rPr lang="en-US" sz="1000" err="1">
                <a:solidFill>
                  <a:prstClr val="black">
                    <a:alpha val="66000"/>
                  </a:prstClr>
                </a:solidFill>
                <a:latin typeface="Calibri" panose="020F0502020204030204"/>
              </a:rPr>
              <a:t>Waschbusch</a:t>
            </a:r>
            <a:r>
              <a:rPr lang="en-US" sz="1000">
                <a:solidFill>
                  <a:prstClr val="black">
                    <a:alpha val="66000"/>
                  </a:prstClr>
                </a:solidFill>
                <a:latin typeface="Calibri" panose="020F0502020204030204"/>
              </a:rPr>
              <a:t>, D. A., </a:t>
            </a:r>
            <a:r>
              <a:rPr lang="en-US" sz="1000" err="1">
                <a:solidFill>
                  <a:prstClr val="black">
                    <a:alpha val="66000"/>
                  </a:prstClr>
                </a:solidFill>
                <a:latin typeface="Calibri" panose="020F0502020204030204"/>
              </a:rPr>
              <a:t>Massetti</a:t>
            </a:r>
            <a:r>
              <a:rPr lang="en-US" sz="1000">
                <a:solidFill>
                  <a:prstClr val="black">
                    <a:alpha val="66000"/>
                  </a:prstClr>
                </a:solidFill>
                <a:latin typeface="Calibri" panose="020F0502020204030204"/>
              </a:rPr>
              <a:t>, G. M., </a:t>
            </a:r>
            <a:r>
              <a:rPr lang="en-US" sz="1000" err="1">
                <a:solidFill>
                  <a:prstClr val="black">
                    <a:alpha val="66000"/>
                  </a:prstClr>
                </a:solidFill>
                <a:latin typeface="Calibri" panose="020F0502020204030204"/>
              </a:rPr>
              <a:t>Pariseau</a:t>
            </a:r>
            <a:r>
              <a:rPr lang="en-US" sz="1000">
                <a:solidFill>
                  <a:prstClr val="black">
                    <a:alpha val="66000"/>
                  </a:prstClr>
                </a:solidFill>
                <a:latin typeface="Calibri" panose="020F0502020204030204"/>
              </a:rPr>
              <a:t>, M. E., ... &amp; Greiner, A. R. (2010). 	Enhancing the 	effectiveness of special education programming for children with attention deficit hyperactivity disorder using a daily report card. </a:t>
            </a:r>
            <a:r>
              <a:rPr lang="en-US" sz="1000" i="1">
                <a:solidFill>
                  <a:prstClr val="black">
                    <a:alpha val="66000"/>
                  </a:prstClr>
                </a:solidFill>
                <a:latin typeface="Calibri" panose="020F0502020204030204"/>
              </a:rPr>
              <a:t>School 	Psychology Review</a:t>
            </a:r>
            <a:r>
              <a:rPr lang="en-US" sz="1000">
                <a:solidFill>
                  <a:prstClr val="black">
                    <a:alpha val="66000"/>
                  </a:prstClr>
                </a:solidFill>
                <a:latin typeface="Calibri" panose="020F0502020204030204"/>
              </a:rPr>
              <a:t>, </a:t>
            </a:r>
            <a:r>
              <a:rPr lang="en-US" sz="1000" i="1">
                <a:solidFill>
                  <a:prstClr val="black">
                    <a:alpha val="66000"/>
                  </a:prstClr>
                </a:solidFill>
                <a:latin typeface="Calibri" panose="020F0502020204030204"/>
              </a:rPr>
              <a:t>39</a:t>
            </a:r>
            <a:r>
              <a:rPr lang="en-US" sz="1000">
                <a:solidFill>
                  <a:prstClr val="black">
                    <a:alpha val="66000"/>
                  </a:prstClr>
                </a:solidFill>
                <a:latin typeface="Calibri" panose="020F0502020204030204"/>
              </a:rPr>
              <a:t>(2), 219.</a:t>
            </a:r>
            <a:endParaRPr lang="en-US" sz="400">
              <a:solidFill>
                <a:prstClr val="black">
                  <a:alpha val="66000"/>
                </a:prstClr>
              </a:solidFill>
              <a:latin typeface="Calibri" panose="020F0502020204030204"/>
            </a:endParaRPr>
          </a:p>
          <a:p>
            <a:pPr defTabSz="457200">
              <a:defRPr/>
            </a:pPr>
            <a:endParaRPr lang="en-US" sz="100">
              <a:solidFill>
                <a:prstClr val="black">
                  <a:alpha val="65000"/>
                </a:prstClr>
              </a:solidFill>
              <a:latin typeface="Calibri" panose="020F0502020204030204"/>
            </a:endParaRPr>
          </a:p>
          <a:p>
            <a:pPr defTabSz="457200">
              <a:defRPr/>
            </a:pPr>
            <a:r>
              <a:rPr lang="en-US" sz="1000">
                <a:solidFill>
                  <a:prstClr val="black">
                    <a:alpha val="65000"/>
                  </a:prstClr>
                </a:solidFill>
                <a:latin typeface="Calibri" panose="020F0502020204030204"/>
              </a:rPr>
              <a:t>Jurbergs, N., Palcic, J. L., &amp; Kelley, M. L. (2010). Daily behavior report cards with and without home-based consequences:  Improving 	classroom 	behavior in low income, African American children with ADHD. </a:t>
            </a:r>
            <a:r>
              <a:rPr lang="en-US" sz="1000" i="1">
                <a:solidFill>
                  <a:prstClr val="black">
                    <a:alpha val="65000"/>
                  </a:prstClr>
                </a:solidFill>
                <a:latin typeface="Calibri" panose="020F0502020204030204"/>
              </a:rPr>
              <a:t>Child &amp; Family Behavior Therapy</a:t>
            </a:r>
            <a:r>
              <a:rPr lang="en-US" sz="1000">
                <a:solidFill>
                  <a:prstClr val="black">
                    <a:alpha val="65000"/>
                  </a:prstClr>
                </a:solidFill>
                <a:latin typeface="Calibri" panose="020F0502020204030204"/>
              </a:rPr>
              <a:t>, </a:t>
            </a:r>
            <a:r>
              <a:rPr lang="en-US" sz="1000" i="1">
                <a:solidFill>
                  <a:prstClr val="black">
                    <a:alpha val="65000"/>
                  </a:prstClr>
                </a:solidFill>
                <a:latin typeface="Calibri" panose="020F0502020204030204"/>
              </a:rPr>
              <a:t>32</a:t>
            </a:r>
            <a:r>
              <a:rPr lang="en-US" sz="1000">
                <a:solidFill>
                  <a:prstClr val="black">
                    <a:alpha val="65000"/>
                  </a:prstClr>
                </a:solidFill>
                <a:latin typeface="Calibri" panose="020F0502020204030204"/>
              </a:rPr>
              <a:t>(3), 177-195.</a:t>
            </a:r>
          </a:p>
          <a:p>
            <a:pPr defTabSz="457200">
              <a:defRPr/>
            </a:pPr>
            <a:endParaRPr lang="en-US" sz="100">
              <a:solidFill>
                <a:prstClr val="black">
                  <a:alpha val="63000"/>
                </a:prstClr>
              </a:solidFill>
              <a:latin typeface="Calibri" panose="020F0502020204030204"/>
            </a:endParaRPr>
          </a:p>
        </p:txBody>
      </p:sp>
    </p:spTree>
    <p:extLst>
      <p:ext uri="{BB962C8B-B14F-4D97-AF65-F5344CB8AC3E}">
        <p14:creationId xmlns:p14="http://schemas.microsoft.com/office/powerpoint/2010/main" val="163085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09973185-AB21-43B0-9A11-F42641F85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78286"/>
            <a:ext cx="3433500" cy="444335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Resources to support implementation of Direct Behavior Rating (DBR) </a:t>
            </a:r>
          </a:p>
        </p:txBody>
      </p:sp>
      <p:pic>
        <p:nvPicPr>
          <p:cNvPr id="4" name="Picture 3" descr="A screenshot of a cell phone&#10;&#10;Description automatically generated">
            <a:extLst>
              <a:ext uri="{FF2B5EF4-FFF2-40B4-BE49-F238E27FC236}">
                <a16:creationId xmlns:a16="http://schemas.microsoft.com/office/drawing/2014/main" id="{30780B69-726D-4A30-A2C8-B46E021B2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978" y="1878287"/>
            <a:ext cx="3433499" cy="4443351"/>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a:xfrm>
            <a:off x="5870974" y="4141092"/>
            <a:ext cx="4419600" cy="167640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solidFill>
                  <a:schemeClr val="bg1"/>
                </a:solidFill>
                <a:latin typeface="Calibri" panose="020F0502020204030204"/>
              </a:rPr>
              <a:t>See “Direct Behavior Rating (DBR) Resource Guide” for additional supporting research and information.</a:t>
            </a:r>
          </a:p>
        </p:txBody>
      </p:sp>
    </p:spTree>
    <p:extLst>
      <p:ext uri="{BB962C8B-B14F-4D97-AF65-F5344CB8AC3E}">
        <p14:creationId xmlns:p14="http://schemas.microsoft.com/office/powerpoint/2010/main" val="4047026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a:softEdge rad="63500"/>
          </a:effectLst>
        </p:spPr>
        <p:txBody>
          <a:bodyPr vert="horz" lIns="91440" tIns="45720" rIns="91440" bIns="45720" rtlCol="0" anchor="ctr">
            <a:normAutofit/>
          </a:bodyPr>
          <a:lstStyle/>
          <a:p>
            <a:pPr algn="ctr"/>
            <a:r>
              <a:rPr lang="en-US" sz="4000"/>
              <a:t>What are the benefits and challenges?</a:t>
            </a:r>
          </a:p>
        </p:txBody>
      </p:sp>
      <p:sp>
        <p:nvSpPr>
          <p:cNvPr id="4" name="Content Placeholder 3">
            <a:extLst>
              <a:ext uri="{FF2B5EF4-FFF2-40B4-BE49-F238E27FC236}">
                <a16:creationId xmlns:a16="http://schemas.microsoft.com/office/drawing/2014/main" id="{0F40EABC-E891-411A-BC9D-F9251AD725B8}"/>
              </a:ext>
            </a:extLst>
          </p:cNvPr>
          <p:cNvSpPr>
            <a:spLocks noGrp="1"/>
          </p:cNvSpPr>
          <p:nvPr>
            <p:ph idx="1"/>
          </p:nvPr>
        </p:nvSpPr>
        <p:spPr>
          <a:xfrm>
            <a:off x="6088082" y="1690688"/>
            <a:ext cx="5257799" cy="4351338"/>
          </a:xfrm>
        </p:spPr>
        <p:txBody>
          <a:bodyPr/>
          <a:lstStyle/>
          <a:p>
            <a:pPr marL="0" indent="0">
              <a:buNone/>
            </a:pPr>
            <a:r>
              <a:rPr lang="en-US"/>
              <a:t>Challenges</a:t>
            </a:r>
          </a:p>
          <a:p>
            <a:r>
              <a:rPr lang="en-US" sz="2000"/>
              <a:t>Care needed to maintain positive communication with students when providing corrective feedback</a:t>
            </a:r>
          </a:p>
          <a:p>
            <a:r>
              <a:rPr lang="en-US" sz="2000"/>
              <a:t>Care needed to maintain positive communication with parents  and families when providing feedback</a:t>
            </a:r>
          </a:p>
          <a:p>
            <a:r>
              <a:rPr lang="en-US" sz="2000"/>
              <a:t>Consider the needs of students motivated by escaping tasks or activities rather than accessing teacher attention</a:t>
            </a:r>
          </a:p>
          <a:p>
            <a:pPr marL="0" indent="0">
              <a:buNone/>
            </a:pPr>
            <a:endParaRPr lang="en-US" sz="2000"/>
          </a:p>
        </p:txBody>
      </p:sp>
      <p:sp>
        <p:nvSpPr>
          <p:cNvPr id="5" name="Content Placeholder 3">
            <a:extLst>
              <a:ext uri="{FF2B5EF4-FFF2-40B4-BE49-F238E27FC236}">
                <a16:creationId xmlns:a16="http://schemas.microsoft.com/office/drawing/2014/main" id="{CE781F66-F6F0-4EED-9843-D202EABD9881}"/>
              </a:ext>
            </a:extLst>
          </p:cNvPr>
          <p:cNvSpPr txBox="1">
            <a:spLocks/>
          </p:cNvSpPr>
          <p:nvPr/>
        </p:nvSpPr>
        <p:spPr bwMode="auto">
          <a:xfrm>
            <a:off x="838200" y="1690688"/>
            <a:ext cx="5257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solidFill>
                  <a:prstClr val="black"/>
                </a:solidFill>
              </a:rPr>
              <a:t>Benefits</a:t>
            </a:r>
          </a:p>
          <a:p>
            <a:pPr>
              <a:defRPr/>
            </a:pPr>
            <a:r>
              <a:rPr lang="en-US" sz="2000">
                <a:solidFill>
                  <a:prstClr val="black"/>
                </a:solidFill>
              </a:rPr>
              <a:t>Requires fewer resources (e.g., time, people) than similar interventions (i.e., Check-in/Check-out)</a:t>
            </a:r>
          </a:p>
          <a:p>
            <a:pPr>
              <a:defRPr/>
            </a:pPr>
            <a:r>
              <a:rPr lang="en-US" sz="2000">
                <a:solidFill>
                  <a:prstClr val="black"/>
                </a:solidFill>
              </a:rPr>
              <a:t>Customizable to address specific needs</a:t>
            </a:r>
          </a:p>
          <a:p>
            <a:pPr>
              <a:defRPr/>
            </a:pPr>
            <a:r>
              <a:rPr lang="en-US" sz="2000">
                <a:solidFill>
                  <a:prstClr val="black"/>
                </a:solidFill>
              </a:rPr>
              <a:t>Online resources available for training</a:t>
            </a:r>
          </a:p>
          <a:p>
            <a:pPr>
              <a:defRPr/>
            </a:pPr>
            <a:r>
              <a:rPr lang="en-US" sz="2000">
                <a:solidFill>
                  <a:prstClr val="black"/>
                </a:solidFill>
              </a:rPr>
              <a:t>Potential to improve a variety of important classroom behaviors</a:t>
            </a:r>
          </a:p>
          <a:p>
            <a:pPr>
              <a:defRPr/>
            </a:pPr>
            <a:r>
              <a:rPr lang="en-US" sz="2000">
                <a:solidFill>
                  <a:prstClr val="black"/>
                </a:solidFill>
              </a:rPr>
              <a:t>Provides structure for increasing positive student-teacher interactions and attention</a:t>
            </a:r>
          </a:p>
          <a:p>
            <a:pPr>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470610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p:txBody>
          <a:bodyPr anchor="t">
            <a:normAutofit/>
          </a:bodyPr>
          <a:lstStyle/>
          <a:p>
            <a:pPr algn="ctr"/>
            <a:r>
              <a:rPr lang="en-US" sz="2400"/>
              <a:t>How do I implement Direct Behavior Rating (DBR) in my classroom? Implementation Checklist</a:t>
            </a:r>
          </a:p>
        </p:txBody>
      </p:sp>
      <p:grpSp>
        <p:nvGrpSpPr>
          <p:cNvPr id="18" name="Group 17">
            <a:extLst>
              <a:ext uri="{FF2B5EF4-FFF2-40B4-BE49-F238E27FC236}">
                <a16:creationId xmlns:a16="http://schemas.microsoft.com/office/drawing/2014/main" id="{EB28264D-A54C-4F97-87C9-AD84BC3F457B}"/>
              </a:ext>
            </a:extLst>
          </p:cNvPr>
          <p:cNvGrpSpPr/>
          <p:nvPr/>
        </p:nvGrpSpPr>
        <p:grpSpPr>
          <a:xfrm>
            <a:off x="1714500" y="712018"/>
            <a:ext cx="8763000" cy="6019797"/>
            <a:chOff x="190500" y="672433"/>
            <a:chExt cx="8763000" cy="6019797"/>
          </a:xfrm>
        </p:grpSpPr>
        <p:grpSp>
          <p:nvGrpSpPr>
            <p:cNvPr id="17" name="Group 16">
              <a:extLst>
                <a:ext uri="{FF2B5EF4-FFF2-40B4-BE49-F238E27FC236}">
                  <a16:creationId xmlns:a16="http://schemas.microsoft.com/office/drawing/2014/main" id="{E332E519-412F-45B8-AC50-6D9435AC8A97}"/>
                </a:ext>
              </a:extLst>
            </p:cNvPr>
            <p:cNvGrpSpPr/>
            <p:nvPr/>
          </p:nvGrpSpPr>
          <p:grpSpPr>
            <a:xfrm>
              <a:off x="190500" y="672433"/>
              <a:ext cx="8763000" cy="6019797"/>
              <a:chOff x="190500" y="672433"/>
              <a:chExt cx="8763000" cy="6019797"/>
            </a:xfrm>
          </p:grpSpPr>
          <p:sp>
            <p:nvSpPr>
              <p:cNvPr id="4" name="Rounded Rectangle 4">
                <a:extLst>
                  <a:ext uri="{FF2B5EF4-FFF2-40B4-BE49-F238E27FC236}">
                    <a16:creationId xmlns:a16="http://schemas.microsoft.com/office/drawing/2014/main" id="{6D1FF956-330E-479B-BD14-ABA197ED913B}"/>
                  </a:ext>
                </a:extLst>
              </p:cNvPr>
              <p:cNvSpPr/>
              <p:nvPr/>
            </p:nvSpPr>
            <p:spPr>
              <a:xfrm>
                <a:off x="2095500" y="1164928"/>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fontAlgn="ctr">
                  <a:defRPr/>
                </a:pPr>
                <a:r>
                  <a:rPr lang="en-US">
                    <a:solidFill>
                      <a:prstClr val="black"/>
                    </a:solidFill>
                    <a:latin typeface="Calibri" panose="020F0502020204030204"/>
                  </a:rPr>
                  <a:t>Identify students who might benefit using entry criteria from Ci3T Implementation Manual Secondary (Tier 2) Intervention Grid</a:t>
                </a:r>
                <a:endParaRPr lang="en-US" sz="2000">
                  <a:solidFill>
                    <a:prstClr val="black"/>
                  </a:solidFill>
                  <a:latin typeface="Calibri" panose="020F0502020204030204"/>
                  <a:ea typeface="ＭＳ Ｐゴシック" charset="0"/>
                </a:endParaRPr>
              </a:p>
            </p:txBody>
          </p:sp>
          <p:sp>
            <p:nvSpPr>
              <p:cNvPr id="5" name="Rounded Rectangle 27">
                <a:extLst>
                  <a:ext uri="{FF2B5EF4-FFF2-40B4-BE49-F238E27FC236}">
                    <a16:creationId xmlns:a16="http://schemas.microsoft.com/office/drawing/2014/main" id="{F9F75B63-1C8E-48D1-9032-BCF39300C318}"/>
                  </a:ext>
                </a:extLst>
              </p:cNvPr>
              <p:cNvSpPr/>
              <p:nvPr/>
            </p:nvSpPr>
            <p:spPr>
              <a:xfrm>
                <a:off x="2095500" y="2616309"/>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fontAlgn="ctr">
                  <a:defRPr/>
                </a:pPr>
                <a:r>
                  <a:rPr lang="en-US">
                    <a:solidFill>
                      <a:prstClr val="black"/>
                    </a:solidFill>
                    <a:latin typeface="Calibri" panose="020F0502020204030204"/>
                  </a:rPr>
                  <a:t>Define 1-3 behaviors to target (e.g., academic engagement).</a:t>
                </a:r>
                <a:endParaRPr lang="en-US" sz="2000">
                  <a:solidFill>
                    <a:prstClr val="black"/>
                  </a:solidFill>
                  <a:latin typeface="Calibri" panose="020F0502020204030204"/>
                  <a:ea typeface="ＭＳ Ｐゴシック" charset="0"/>
                </a:endParaRPr>
              </a:p>
            </p:txBody>
          </p:sp>
          <p:sp>
            <p:nvSpPr>
              <p:cNvPr id="6" name="Rounded Rectangle 28">
                <a:extLst>
                  <a:ext uri="{FF2B5EF4-FFF2-40B4-BE49-F238E27FC236}">
                    <a16:creationId xmlns:a16="http://schemas.microsoft.com/office/drawing/2014/main" id="{A017CA30-EDB2-4149-B111-D9C116769652}"/>
                  </a:ext>
                </a:extLst>
              </p:cNvPr>
              <p:cNvSpPr/>
              <p:nvPr/>
            </p:nvSpPr>
            <p:spPr>
              <a:xfrm>
                <a:off x="2095500" y="4067690"/>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0188" fontAlgn="ctr">
                  <a:defRPr/>
                </a:pPr>
                <a:r>
                  <a:rPr lang="en-US">
                    <a:solidFill>
                      <a:prstClr val="black"/>
                    </a:solidFill>
                    <a:latin typeface="Calibri" panose="020F0502020204030204"/>
                  </a:rPr>
                  <a:t>Determine specified observation periods/activities (i.e., time[s] of day or content area[s] to address [e.g., English and Language Arts, Science] and frequency of ratings [e.g., once daily, every 60 min]).</a:t>
                </a:r>
                <a:endParaRPr lang="en-US" sz="1200">
                  <a:solidFill>
                    <a:prstClr val="black"/>
                  </a:solidFill>
                  <a:latin typeface="Calibri" panose="020F0502020204030204"/>
                  <a:ea typeface="ＭＳ Ｐゴシック" charset="0"/>
                </a:endParaRPr>
              </a:p>
            </p:txBody>
          </p:sp>
          <p:sp>
            <p:nvSpPr>
              <p:cNvPr id="7" name="Rounded Rectangle 29">
                <a:extLst>
                  <a:ext uri="{FF2B5EF4-FFF2-40B4-BE49-F238E27FC236}">
                    <a16:creationId xmlns:a16="http://schemas.microsoft.com/office/drawing/2014/main" id="{E7668953-CF32-4C32-B409-D77D0150E5EE}"/>
                  </a:ext>
                </a:extLst>
              </p:cNvPr>
              <p:cNvSpPr/>
              <p:nvPr/>
            </p:nvSpPr>
            <p:spPr>
              <a:xfrm>
                <a:off x="2095500" y="5519071"/>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0188" fontAlgn="ctr">
                  <a:defRPr/>
                </a:pPr>
                <a:r>
                  <a:rPr lang="en-US">
                    <a:solidFill>
                      <a:prstClr val="black"/>
                    </a:solidFill>
                    <a:latin typeface="Calibri" panose="020F0502020204030204"/>
                  </a:rPr>
                  <a:t>Prepare the DBR form, establishing scale (e.g., 1-10) and anchors (e.g., not at all, half the time, all the time).</a:t>
                </a:r>
                <a:endParaRPr lang="en-US" sz="2000">
                  <a:solidFill>
                    <a:prstClr val="black"/>
                  </a:solidFill>
                  <a:latin typeface="Calibri" panose="020F0502020204030204"/>
                  <a:ea typeface="ＭＳ Ｐゴシック" charset="0"/>
                </a:endParaRPr>
              </a:p>
            </p:txBody>
          </p:sp>
          <p:grpSp>
            <p:nvGrpSpPr>
              <p:cNvPr id="8" name="Group 7">
                <a:extLst>
                  <a:ext uri="{FF2B5EF4-FFF2-40B4-BE49-F238E27FC236}">
                    <a16:creationId xmlns:a16="http://schemas.microsoft.com/office/drawing/2014/main" id="{AB7C16DC-751F-4339-AF86-AE5841D6A4F8}"/>
                  </a:ext>
                </a:extLst>
              </p:cNvPr>
              <p:cNvGrpSpPr>
                <a:grpSpLocks/>
              </p:cNvGrpSpPr>
              <p:nvPr/>
            </p:nvGrpSpPr>
            <p:grpSpPr bwMode="auto">
              <a:xfrm>
                <a:off x="190500" y="977230"/>
                <a:ext cx="1981200" cy="5715000"/>
                <a:chOff x="228600" y="761998"/>
                <a:chExt cx="1981200" cy="3586922"/>
              </a:xfrm>
            </p:grpSpPr>
            <p:sp>
              <p:nvSpPr>
                <p:cNvPr id="13" name="Rounded Rectangle 19">
                  <a:extLst>
                    <a:ext uri="{FF2B5EF4-FFF2-40B4-BE49-F238E27FC236}">
                      <a16:creationId xmlns:a16="http://schemas.microsoft.com/office/drawing/2014/main" id="{EC475C5F-2604-42E8-B31C-A3A2A0C9E160}"/>
                    </a:ext>
                  </a:extLst>
                </p:cNvPr>
                <p:cNvSpPr>
                  <a:spLocks noChangeArrowheads="1"/>
                </p:cNvSpPr>
                <p:nvPr/>
              </p:nvSpPr>
              <p:spPr bwMode="auto">
                <a:xfrm>
                  <a:off x="228600" y="1700081"/>
                  <a:ext cx="1981200" cy="817217"/>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2</a:t>
                  </a:r>
                  <a:endParaRPr lang="en-US" sz="3200">
                    <a:solidFill>
                      <a:prstClr val="white"/>
                    </a:solidFill>
                    <a:latin typeface="Calibri" panose="020F0502020204030204"/>
                  </a:endParaRPr>
                </a:p>
              </p:txBody>
            </p:sp>
            <p:sp>
              <p:nvSpPr>
                <p:cNvPr id="14" name="Rounded Rectangle 20">
                  <a:extLst>
                    <a:ext uri="{FF2B5EF4-FFF2-40B4-BE49-F238E27FC236}">
                      <a16:creationId xmlns:a16="http://schemas.microsoft.com/office/drawing/2014/main" id="{AC390E2F-136E-4906-8527-6E3602517A41}"/>
                    </a:ext>
                  </a:extLst>
                </p:cNvPr>
                <p:cNvSpPr>
                  <a:spLocks noChangeArrowheads="1"/>
                </p:cNvSpPr>
                <p:nvPr/>
              </p:nvSpPr>
              <p:spPr bwMode="auto">
                <a:xfrm>
                  <a:off x="228600" y="2626936"/>
                  <a:ext cx="1981200" cy="768626"/>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3</a:t>
                  </a:r>
                  <a:endParaRPr lang="en-US" sz="3200">
                    <a:solidFill>
                      <a:prstClr val="white"/>
                    </a:solidFill>
                    <a:latin typeface="Calibri" panose="020F0502020204030204"/>
                  </a:endParaRPr>
                </a:p>
              </p:txBody>
            </p:sp>
            <p:sp>
              <p:nvSpPr>
                <p:cNvPr id="15" name="Rounded Rectangle 21">
                  <a:extLst>
                    <a:ext uri="{FF2B5EF4-FFF2-40B4-BE49-F238E27FC236}">
                      <a16:creationId xmlns:a16="http://schemas.microsoft.com/office/drawing/2014/main" id="{F0063015-9B23-47C9-A94E-27BC49666055}"/>
                    </a:ext>
                  </a:extLst>
                </p:cNvPr>
                <p:cNvSpPr>
                  <a:spLocks noChangeArrowheads="1"/>
                </p:cNvSpPr>
                <p:nvPr/>
              </p:nvSpPr>
              <p:spPr bwMode="auto">
                <a:xfrm>
                  <a:off x="228600" y="3505199"/>
                  <a:ext cx="1981200" cy="843721"/>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4</a:t>
                  </a:r>
                  <a:endParaRPr lang="en-US" sz="3200">
                    <a:solidFill>
                      <a:prstClr val="white"/>
                    </a:solidFill>
                    <a:latin typeface="Calibri" panose="020F0502020204030204"/>
                  </a:endParaRPr>
                </a:p>
              </p:txBody>
            </p:sp>
            <p:sp>
              <p:nvSpPr>
                <p:cNvPr id="16" name="Rounded Rectangle 24">
                  <a:extLst>
                    <a:ext uri="{FF2B5EF4-FFF2-40B4-BE49-F238E27FC236}">
                      <a16:creationId xmlns:a16="http://schemas.microsoft.com/office/drawing/2014/main" id="{031AF940-CA88-465A-A210-B266E865D4E5}"/>
                    </a:ext>
                  </a:extLst>
                </p:cNvPr>
                <p:cNvSpPr>
                  <a:spLocks noChangeArrowheads="1"/>
                </p:cNvSpPr>
                <p:nvPr/>
              </p:nvSpPr>
              <p:spPr bwMode="auto">
                <a:xfrm>
                  <a:off x="228600" y="761998"/>
                  <a:ext cx="1981200" cy="828445"/>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1</a:t>
                  </a:r>
                </a:p>
              </p:txBody>
            </p:sp>
          </p:grpSp>
          <p:pic>
            <p:nvPicPr>
              <p:cNvPr id="9" name="Picture 8">
                <a:extLst>
                  <a:ext uri="{FF2B5EF4-FFF2-40B4-BE49-F238E27FC236}">
                    <a16:creationId xmlns:a16="http://schemas.microsoft.com/office/drawing/2014/main" id="{052C972E-B25C-4AC4-A709-30F9F132A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6724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425418B-09B0-41A0-80DE-E2BB0CB6F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678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E69A506-D54B-41A6-8E77-267D276DC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34156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0AE76092-F0F2-489C-B6A3-869D88FCE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4610100"/>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0839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p:txBody>
          <a:bodyPr anchor="t">
            <a:normAutofit/>
          </a:bodyPr>
          <a:lstStyle/>
          <a:p>
            <a:pPr algn="ctr"/>
            <a:r>
              <a:rPr lang="en-US" sz="2400"/>
              <a:t>How do I implement Direct Behavior Rating (DBR) in my classroom? Implementation Checklist</a:t>
            </a:r>
          </a:p>
        </p:txBody>
      </p:sp>
      <p:grpSp>
        <p:nvGrpSpPr>
          <p:cNvPr id="18" name="Group 17">
            <a:extLst>
              <a:ext uri="{FF2B5EF4-FFF2-40B4-BE49-F238E27FC236}">
                <a16:creationId xmlns:a16="http://schemas.microsoft.com/office/drawing/2014/main" id="{EB28264D-A54C-4F97-87C9-AD84BC3F457B}"/>
              </a:ext>
            </a:extLst>
          </p:cNvPr>
          <p:cNvGrpSpPr/>
          <p:nvPr/>
        </p:nvGrpSpPr>
        <p:grpSpPr>
          <a:xfrm>
            <a:off x="1714500" y="712018"/>
            <a:ext cx="8763000" cy="6019797"/>
            <a:chOff x="190500" y="672433"/>
            <a:chExt cx="8763000" cy="6019797"/>
          </a:xfrm>
        </p:grpSpPr>
        <p:grpSp>
          <p:nvGrpSpPr>
            <p:cNvPr id="17" name="Group 16">
              <a:extLst>
                <a:ext uri="{FF2B5EF4-FFF2-40B4-BE49-F238E27FC236}">
                  <a16:creationId xmlns:a16="http://schemas.microsoft.com/office/drawing/2014/main" id="{E332E519-412F-45B8-AC50-6D9435AC8A97}"/>
                </a:ext>
              </a:extLst>
            </p:cNvPr>
            <p:cNvGrpSpPr/>
            <p:nvPr/>
          </p:nvGrpSpPr>
          <p:grpSpPr>
            <a:xfrm>
              <a:off x="190500" y="672433"/>
              <a:ext cx="8763000" cy="6019797"/>
              <a:chOff x="190500" y="672433"/>
              <a:chExt cx="8763000" cy="6019797"/>
            </a:xfrm>
          </p:grpSpPr>
          <p:sp>
            <p:nvSpPr>
              <p:cNvPr id="4" name="Rounded Rectangle 4">
                <a:extLst>
                  <a:ext uri="{FF2B5EF4-FFF2-40B4-BE49-F238E27FC236}">
                    <a16:creationId xmlns:a16="http://schemas.microsoft.com/office/drawing/2014/main" id="{6D1FF956-330E-479B-BD14-ABA197ED913B}"/>
                  </a:ext>
                </a:extLst>
              </p:cNvPr>
              <p:cNvSpPr/>
              <p:nvPr/>
            </p:nvSpPr>
            <p:spPr>
              <a:xfrm>
                <a:off x="2095500" y="1164928"/>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0188" fontAlgn="ctr">
                  <a:defRPr/>
                </a:pPr>
                <a:r>
                  <a:rPr lang="en-US">
                    <a:solidFill>
                      <a:prstClr val="black"/>
                    </a:solidFill>
                    <a:latin typeface="Calibri" panose="020F0502020204030204"/>
                  </a:rPr>
                  <a:t>Seek input on DBR form and procedures from stakeholders (i.e., student, parent/caregiver) and incorporate feedback.</a:t>
                </a:r>
                <a:endParaRPr lang="en-US" sz="1200">
                  <a:solidFill>
                    <a:prstClr val="black"/>
                  </a:solidFill>
                  <a:latin typeface="Calibri" panose="020F0502020204030204"/>
                  <a:ea typeface="ＭＳ Ｐゴシック" charset="0"/>
                </a:endParaRPr>
              </a:p>
            </p:txBody>
          </p:sp>
          <p:sp>
            <p:nvSpPr>
              <p:cNvPr id="5" name="Rounded Rectangle 27">
                <a:extLst>
                  <a:ext uri="{FF2B5EF4-FFF2-40B4-BE49-F238E27FC236}">
                    <a16:creationId xmlns:a16="http://schemas.microsoft.com/office/drawing/2014/main" id="{F9F75B63-1C8E-48D1-9032-BCF39300C318}"/>
                  </a:ext>
                </a:extLst>
              </p:cNvPr>
              <p:cNvSpPr/>
              <p:nvPr/>
            </p:nvSpPr>
            <p:spPr>
              <a:xfrm>
                <a:off x="2095500" y="2616309"/>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4488" fontAlgn="ctr">
                  <a:defRPr/>
                </a:pPr>
                <a:r>
                  <a:rPr lang="en-US">
                    <a:solidFill>
                      <a:prstClr val="black"/>
                    </a:solidFill>
                    <a:latin typeface="Calibri" panose="020F0502020204030204"/>
                  </a:rPr>
                  <a:t>Practice rating using</a:t>
                </a:r>
                <a:r>
                  <a:rPr lang="en-US">
                    <a:solidFill>
                      <a:prstClr val="white"/>
                    </a:solidFill>
                    <a:latin typeface="Calibri" panose="020F0502020204030204"/>
                  </a:rPr>
                  <a:t> </a:t>
                </a:r>
                <a:r>
                  <a:rPr lang="en-US" u="sng">
                    <a:solidFill>
                      <a:prstClr val="white"/>
                    </a:solidFill>
                    <a:latin typeface="Calibri" panose="020F0502020204030204"/>
                    <a:hlinkClick r:id="rId2"/>
                  </a:rPr>
                  <a:t>online DBR Training Site</a:t>
                </a:r>
                <a:r>
                  <a:rPr lang="en-US">
                    <a:solidFill>
                      <a:prstClr val="black"/>
                    </a:solidFill>
                    <a:latin typeface="Calibri" panose="020F0502020204030204"/>
                  </a:rPr>
                  <a:t> (complete training until criteria is met).</a:t>
                </a:r>
                <a:endParaRPr lang="en-US" sz="2000">
                  <a:solidFill>
                    <a:prstClr val="black"/>
                  </a:solidFill>
                  <a:latin typeface="Calibri" panose="020F0502020204030204"/>
                  <a:ea typeface="ＭＳ Ｐゴシック" charset="0"/>
                </a:endParaRPr>
              </a:p>
            </p:txBody>
          </p:sp>
          <p:sp>
            <p:nvSpPr>
              <p:cNvPr id="6" name="Rounded Rectangle 28">
                <a:extLst>
                  <a:ext uri="{FF2B5EF4-FFF2-40B4-BE49-F238E27FC236}">
                    <a16:creationId xmlns:a16="http://schemas.microsoft.com/office/drawing/2014/main" id="{A017CA30-EDB2-4149-B111-D9C116769652}"/>
                  </a:ext>
                </a:extLst>
              </p:cNvPr>
              <p:cNvSpPr/>
              <p:nvPr/>
            </p:nvSpPr>
            <p:spPr>
              <a:xfrm>
                <a:off x="2095500" y="4067690"/>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4488" fontAlgn="ctr">
                  <a:defRPr/>
                </a:pPr>
                <a:r>
                  <a:rPr lang="en-US">
                    <a:solidFill>
                      <a:prstClr val="black"/>
                    </a:solidFill>
                    <a:latin typeface="Calibri" panose="020F0502020204030204"/>
                  </a:rPr>
                  <a:t>Teach the student the DBR procedures (reference </a:t>
                </a:r>
                <a:r>
                  <a:rPr lang="en-US" u="sng">
                    <a:solidFill>
                      <a:prstClr val="white"/>
                    </a:solidFill>
                    <a:latin typeface="Calibri" panose="020F0502020204030204"/>
                    <a:hlinkClick r:id="rId3"/>
                  </a:rPr>
                  <a:t>DBR podcast</a:t>
                </a:r>
                <a:r>
                  <a:rPr lang="en-US">
                    <a:solidFill>
                      <a:prstClr val="white"/>
                    </a:solidFill>
                    <a:latin typeface="Calibri" panose="020F0502020204030204"/>
                  </a:rPr>
                  <a:t> </a:t>
                </a:r>
                <a:r>
                  <a:rPr lang="en-US">
                    <a:solidFill>
                      <a:prstClr val="black"/>
                    </a:solidFill>
                    <a:latin typeface="Calibri" panose="020F0502020204030204"/>
                  </a:rPr>
                  <a:t>for examples).</a:t>
                </a:r>
                <a:endParaRPr lang="en-US" sz="2000">
                  <a:solidFill>
                    <a:prstClr val="black"/>
                  </a:solidFill>
                  <a:latin typeface="Calibri" panose="020F0502020204030204"/>
                  <a:ea typeface="ＭＳ Ｐゴシック" charset="0"/>
                </a:endParaRPr>
              </a:p>
            </p:txBody>
          </p:sp>
          <p:sp>
            <p:nvSpPr>
              <p:cNvPr id="7" name="Rounded Rectangle 29">
                <a:extLst>
                  <a:ext uri="{FF2B5EF4-FFF2-40B4-BE49-F238E27FC236}">
                    <a16:creationId xmlns:a16="http://schemas.microsoft.com/office/drawing/2014/main" id="{E7668953-CF32-4C32-B409-D77D0150E5EE}"/>
                  </a:ext>
                </a:extLst>
              </p:cNvPr>
              <p:cNvSpPr/>
              <p:nvPr/>
            </p:nvSpPr>
            <p:spPr>
              <a:xfrm>
                <a:off x="2095500" y="5519071"/>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4488" fontAlgn="ctr">
                  <a:defRPr/>
                </a:pPr>
                <a:r>
                  <a:rPr lang="en-US">
                    <a:solidFill>
                      <a:prstClr val="black"/>
                    </a:solidFill>
                    <a:latin typeface="Calibri" panose="020F0502020204030204"/>
                  </a:rPr>
                  <a:t>Implement DBR procedures (</a:t>
                </a:r>
                <a:r>
                  <a:rPr lang="en-US" sz="1400">
                    <a:solidFill>
                      <a:prstClr val="black"/>
                    </a:solidFill>
                    <a:latin typeface="Calibri" panose="020F0502020204030204"/>
                  </a:rPr>
                  <a:t>see</a:t>
                </a:r>
                <a:r>
                  <a:rPr lang="en-US">
                    <a:solidFill>
                      <a:prstClr val="black"/>
                    </a:solidFill>
                    <a:latin typeface="Calibri" panose="020F0502020204030204"/>
                  </a:rPr>
                  <a:t> </a:t>
                </a:r>
                <a:r>
                  <a:rPr lang="en-US" sz="1400" i="1">
                    <a:solidFill>
                      <a:prstClr val="black"/>
                    </a:solidFill>
                    <a:latin typeface="Calibri" panose="020F0502020204030204"/>
                  </a:rPr>
                  <a:t>05_DBR_Treatment_Integrity_Checklist</a:t>
                </a:r>
                <a:r>
                  <a:rPr lang="en-US">
                    <a:solidFill>
                      <a:prstClr val="black"/>
                    </a:solidFill>
                    <a:latin typeface="Calibri" panose="020F0502020204030204"/>
                  </a:rPr>
                  <a:t>)</a:t>
                </a:r>
                <a:endParaRPr lang="en-US" sz="2000">
                  <a:solidFill>
                    <a:prstClr val="black"/>
                  </a:solidFill>
                  <a:latin typeface="Calibri" panose="020F0502020204030204"/>
                  <a:ea typeface="ＭＳ Ｐゴシック" charset="0"/>
                </a:endParaRPr>
              </a:p>
            </p:txBody>
          </p:sp>
          <p:grpSp>
            <p:nvGrpSpPr>
              <p:cNvPr id="8" name="Group 7">
                <a:extLst>
                  <a:ext uri="{FF2B5EF4-FFF2-40B4-BE49-F238E27FC236}">
                    <a16:creationId xmlns:a16="http://schemas.microsoft.com/office/drawing/2014/main" id="{AB7C16DC-751F-4339-AF86-AE5841D6A4F8}"/>
                  </a:ext>
                </a:extLst>
              </p:cNvPr>
              <p:cNvGrpSpPr>
                <a:grpSpLocks/>
              </p:cNvGrpSpPr>
              <p:nvPr/>
            </p:nvGrpSpPr>
            <p:grpSpPr bwMode="auto">
              <a:xfrm>
                <a:off x="190500" y="977230"/>
                <a:ext cx="1981200" cy="5715000"/>
                <a:chOff x="228600" y="761998"/>
                <a:chExt cx="1981200" cy="3586922"/>
              </a:xfrm>
            </p:grpSpPr>
            <p:sp>
              <p:nvSpPr>
                <p:cNvPr id="13" name="Rounded Rectangle 19">
                  <a:extLst>
                    <a:ext uri="{FF2B5EF4-FFF2-40B4-BE49-F238E27FC236}">
                      <a16:creationId xmlns:a16="http://schemas.microsoft.com/office/drawing/2014/main" id="{EC475C5F-2604-42E8-B31C-A3A2A0C9E160}"/>
                    </a:ext>
                  </a:extLst>
                </p:cNvPr>
                <p:cNvSpPr>
                  <a:spLocks noChangeArrowheads="1"/>
                </p:cNvSpPr>
                <p:nvPr/>
              </p:nvSpPr>
              <p:spPr bwMode="auto">
                <a:xfrm>
                  <a:off x="228600" y="1700081"/>
                  <a:ext cx="1981200" cy="817217"/>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6</a:t>
                  </a:r>
                  <a:endParaRPr lang="en-US" sz="3200">
                    <a:solidFill>
                      <a:prstClr val="white"/>
                    </a:solidFill>
                    <a:latin typeface="Calibri" panose="020F0502020204030204"/>
                  </a:endParaRPr>
                </a:p>
              </p:txBody>
            </p:sp>
            <p:sp>
              <p:nvSpPr>
                <p:cNvPr id="14" name="Rounded Rectangle 20">
                  <a:extLst>
                    <a:ext uri="{FF2B5EF4-FFF2-40B4-BE49-F238E27FC236}">
                      <a16:creationId xmlns:a16="http://schemas.microsoft.com/office/drawing/2014/main" id="{AC390E2F-136E-4906-8527-6E3602517A41}"/>
                    </a:ext>
                  </a:extLst>
                </p:cNvPr>
                <p:cNvSpPr>
                  <a:spLocks noChangeArrowheads="1"/>
                </p:cNvSpPr>
                <p:nvPr/>
              </p:nvSpPr>
              <p:spPr bwMode="auto">
                <a:xfrm>
                  <a:off x="228600" y="2626936"/>
                  <a:ext cx="1981200" cy="768626"/>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7</a:t>
                  </a:r>
                  <a:endParaRPr lang="en-US" sz="3200">
                    <a:solidFill>
                      <a:prstClr val="white"/>
                    </a:solidFill>
                    <a:latin typeface="Calibri" panose="020F0502020204030204"/>
                  </a:endParaRPr>
                </a:p>
              </p:txBody>
            </p:sp>
            <p:sp>
              <p:nvSpPr>
                <p:cNvPr id="15" name="Rounded Rectangle 21">
                  <a:extLst>
                    <a:ext uri="{FF2B5EF4-FFF2-40B4-BE49-F238E27FC236}">
                      <a16:creationId xmlns:a16="http://schemas.microsoft.com/office/drawing/2014/main" id="{F0063015-9B23-47C9-A94E-27BC49666055}"/>
                    </a:ext>
                  </a:extLst>
                </p:cNvPr>
                <p:cNvSpPr>
                  <a:spLocks noChangeArrowheads="1"/>
                </p:cNvSpPr>
                <p:nvPr/>
              </p:nvSpPr>
              <p:spPr bwMode="auto">
                <a:xfrm>
                  <a:off x="228600" y="3505199"/>
                  <a:ext cx="1981200" cy="843721"/>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8</a:t>
                  </a:r>
                  <a:endParaRPr lang="en-US" sz="3200">
                    <a:solidFill>
                      <a:prstClr val="white"/>
                    </a:solidFill>
                    <a:latin typeface="Calibri" panose="020F0502020204030204"/>
                  </a:endParaRPr>
                </a:p>
              </p:txBody>
            </p:sp>
            <p:sp>
              <p:nvSpPr>
                <p:cNvPr id="16" name="Rounded Rectangle 24">
                  <a:extLst>
                    <a:ext uri="{FF2B5EF4-FFF2-40B4-BE49-F238E27FC236}">
                      <a16:creationId xmlns:a16="http://schemas.microsoft.com/office/drawing/2014/main" id="{031AF940-CA88-465A-A210-B266E865D4E5}"/>
                    </a:ext>
                  </a:extLst>
                </p:cNvPr>
                <p:cNvSpPr>
                  <a:spLocks noChangeArrowheads="1"/>
                </p:cNvSpPr>
                <p:nvPr/>
              </p:nvSpPr>
              <p:spPr bwMode="auto">
                <a:xfrm>
                  <a:off x="228600" y="761998"/>
                  <a:ext cx="1981200" cy="828445"/>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5</a:t>
                  </a:r>
                </a:p>
              </p:txBody>
            </p:sp>
          </p:grpSp>
          <p:pic>
            <p:nvPicPr>
              <p:cNvPr id="9" name="Picture 8">
                <a:extLst>
                  <a:ext uri="{FF2B5EF4-FFF2-40B4-BE49-F238E27FC236}">
                    <a16:creationId xmlns:a16="http://schemas.microsoft.com/office/drawing/2014/main" id="{052C972E-B25C-4AC4-A709-30F9F132A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6724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425418B-09B0-41A0-80DE-E2BB0CB6F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9678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E69A506-D54B-41A6-8E77-267D276DC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34156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0AE76092-F0F2-489C-B6A3-869D88FCE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4610100"/>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420004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p:txBody>
          <a:bodyPr anchor="t">
            <a:normAutofit/>
          </a:bodyPr>
          <a:lstStyle/>
          <a:p>
            <a:pPr algn="ctr"/>
            <a:r>
              <a:rPr lang="en-US" sz="2400"/>
              <a:t>How do I implement Direct Behavior Rating (DBR) in my classroom? Implementation Checklist</a:t>
            </a:r>
          </a:p>
        </p:txBody>
      </p:sp>
      <p:grpSp>
        <p:nvGrpSpPr>
          <p:cNvPr id="17" name="Group 16">
            <a:extLst>
              <a:ext uri="{FF2B5EF4-FFF2-40B4-BE49-F238E27FC236}">
                <a16:creationId xmlns:a16="http://schemas.microsoft.com/office/drawing/2014/main" id="{E332E519-412F-45B8-AC50-6D9435AC8A97}"/>
              </a:ext>
            </a:extLst>
          </p:cNvPr>
          <p:cNvGrpSpPr/>
          <p:nvPr/>
        </p:nvGrpSpPr>
        <p:grpSpPr>
          <a:xfrm>
            <a:off x="1714500" y="712018"/>
            <a:ext cx="8763000" cy="3101495"/>
            <a:chOff x="190500" y="672433"/>
            <a:chExt cx="8763000" cy="3101495"/>
          </a:xfrm>
        </p:grpSpPr>
        <p:sp>
          <p:nvSpPr>
            <p:cNvPr id="4" name="Rounded Rectangle 4">
              <a:extLst>
                <a:ext uri="{FF2B5EF4-FFF2-40B4-BE49-F238E27FC236}">
                  <a16:creationId xmlns:a16="http://schemas.microsoft.com/office/drawing/2014/main" id="{6D1FF956-330E-479B-BD14-ABA197ED913B}"/>
                </a:ext>
              </a:extLst>
            </p:cNvPr>
            <p:cNvSpPr/>
            <p:nvPr/>
          </p:nvSpPr>
          <p:spPr>
            <a:xfrm>
              <a:off x="2095500" y="1164928"/>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4488" fontAlgn="ctr">
                <a:defRPr/>
              </a:pPr>
              <a:r>
                <a:rPr lang="en-US">
                  <a:solidFill>
                    <a:prstClr val="black"/>
                  </a:solidFill>
                  <a:latin typeface="Calibri" panose="020F0502020204030204"/>
                </a:rPr>
                <a:t>Review data weekly. </a:t>
              </a:r>
              <a:endParaRPr lang="en-US" sz="2000">
                <a:solidFill>
                  <a:prstClr val="black"/>
                </a:solidFill>
                <a:latin typeface="Calibri" panose="020F0502020204030204"/>
                <a:ea typeface="ＭＳ Ｐゴシック" charset="0"/>
              </a:endParaRPr>
            </a:p>
          </p:txBody>
        </p:sp>
        <p:sp>
          <p:nvSpPr>
            <p:cNvPr id="5" name="Rounded Rectangle 27">
              <a:extLst>
                <a:ext uri="{FF2B5EF4-FFF2-40B4-BE49-F238E27FC236}">
                  <a16:creationId xmlns:a16="http://schemas.microsoft.com/office/drawing/2014/main" id="{F9F75B63-1C8E-48D1-9032-BCF39300C318}"/>
                </a:ext>
              </a:extLst>
            </p:cNvPr>
            <p:cNvSpPr/>
            <p:nvPr/>
          </p:nvSpPr>
          <p:spPr>
            <a:xfrm>
              <a:off x="2095500" y="2616309"/>
              <a:ext cx="6858000" cy="944562"/>
            </a:xfrm>
            <a:prstGeom prst="roundRect">
              <a:avLst/>
            </a:prstGeom>
            <a:solidFill>
              <a:schemeClr val="accent5">
                <a:lumMod val="20000"/>
                <a:lumOff val="8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4488" fontAlgn="ctr">
                <a:defRPr/>
              </a:pPr>
              <a:r>
                <a:rPr lang="en-US">
                  <a:solidFill>
                    <a:prstClr val="black"/>
                  </a:solidFill>
                  <a:latin typeface="Calibri" panose="020F0502020204030204"/>
                </a:rPr>
                <a:t>Seek input from student and families after 2-3 weeks</a:t>
              </a:r>
              <a:endParaRPr lang="en-US" sz="2000">
                <a:solidFill>
                  <a:prstClr val="black"/>
                </a:solidFill>
                <a:latin typeface="Calibri" panose="020F0502020204030204"/>
                <a:ea typeface="ＭＳ Ｐゴシック" charset="0"/>
              </a:endParaRPr>
            </a:p>
          </p:txBody>
        </p:sp>
        <p:grpSp>
          <p:nvGrpSpPr>
            <p:cNvPr id="8" name="Group 7">
              <a:extLst>
                <a:ext uri="{FF2B5EF4-FFF2-40B4-BE49-F238E27FC236}">
                  <a16:creationId xmlns:a16="http://schemas.microsoft.com/office/drawing/2014/main" id="{AB7C16DC-751F-4339-AF86-AE5841D6A4F8}"/>
                </a:ext>
              </a:extLst>
            </p:cNvPr>
            <p:cNvGrpSpPr>
              <a:grpSpLocks/>
            </p:cNvGrpSpPr>
            <p:nvPr/>
          </p:nvGrpSpPr>
          <p:grpSpPr bwMode="auto">
            <a:xfrm>
              <a:off x="190500" y="977230"/>
              <a:ext cx="1981200" cy="2796698"/>
              <a:chOff x="228600" y="761998"/>
              <a:chExt cx="1981200" cy="1755300"/>
            </a:xfrm>
          </p:grpSpPr>
          <p:sp>
            <p:nvSpPr>
              <p:cNvPr id="13" name="Rounded Rectangle 19">
                <a:extLst>
                  <a:ext uri="{FF2B5EF4-FFF2-40B4-BE49-F238E27FC236}">
                    <a16:creationId xmlns:a16="http://schemas.microsoft.com/office/drawing/2014/main" id="{EC475C5F-2604-42E8-B31C-A3A2A0C9E160}"/>
                  </a:ext>
                </a:extLst>
              </p:cNvPr>
              <p:cNvSpPr>
                <a:spLocks noChangeArrowheads="1"/>
              </p:cNvSpPr>
              <p:nvPr/>
            </p:nvSpPr>
            <p:spPr bwMode="auto">
              <a:xfrm>
                <a:off x="228600" y="1700081"/>
                <a:ext cx="1981200" cy="817217"/>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10</a:t>
                </a:r>
                <a:endParaRPr lang="en-US" sz="3200">
                  <a:solidFill>
                    <a:prstClr val="white"/>
                  </a:solidFill>
                  <a:latin typeface="Calibri" panose="020F0502020204030204"/>
                </a:endParaRPr>
              </a:p>
            </p:txBody>
          </p:sp>
          <p:sp>
            <p:nvSpPr>
              <p:cNvPr id="16" name="Rounded Rectangle 24">
                <a:extLst>
                  <a:ext uri="{FF2B5EF4-FFF2-40B4-BE49-F238E27FC236}">
                    <a16:creationId xmlns:a16="http://schemas.microsoft.com/office/drawing/2014/main" id="{031AF940-CA88-465A-A210-B266E865D4E5}"/>
                  </a:ext>
                </a:extLst>
              </p:cNvPr>
              <p:cNvSpPr>
                <a:spLocks noChangeArrowheads="1"/>
              </p:cNvSpPr>
              <p:nvPr/>
            </p:nvSpPr>
            <p:spPr bwMode="auto">
              <a:xfrm>
                <a:off x="228600" y="761998"/>
                <a:ext cx="1981200" cy="828445"/>
              </a:xfrm>
              <a:prstGeom prst="roundRect">
                <a:avLst>
                  <a:gd name="adj" fmla="val 16667"/>
                </a:avLst>
              </a:prstGeom>
              <a:solidFill>
                <a:schemeClr val="accent5">
                  <a:lumMod val="50000"/>
                </a:schemeClr>
              </a:solidFill>
              <a:ln w="9525">
                <a:solidFill>
                  <a:schemeClr val="tx1"/>
                </a:solidFill>
                <a:round/>
                <a:headEnd/>
                <a:tailEnd/>
              </a:ln>
              <a:effectLst>
                <a:outerShdw blurRad="40000" dist="20000" dir="5400000" rotWithShape="0">
                  <a:srgbClr val="80808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a:solidFill>
                      <a:prstClr val="white"/>
                    </a:solidFill>
                    <a:latin typeface="Calibri" panose="020F0502020204030204"/>
                  </a:rPr>
                  <a:t>Step 9</a:t>
                </a:r>
              </a:p>
            </p:txBody>
          </p:sp>
        </p:grpSp>
        <p:pic>
          <p:nvPicPr>
            <p:cNvPr id="9" name="Picture 8">
              <a:extLst>
                <a:ext uri="{FF2B5EF4-FFF2-40B4-BE49-F238E27FC236}">
                  <a16:creationId xmlns:a16="http://schemas.microsoft.com/office/drawing/2014/main" id="{052C972E-B25C-4AC4-A709-30F9F132A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6724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425418B-09B0-41A0-80DE-E2BB0CB6F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67833"/>
              <a:ext cx="1431925" cy="143192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19780458"/>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sz="3600"/>
              <a:t>How do I use Direct Behavior Rating (DBR) in my classroom? Implementation Checklist</a:t>
            </a:r>
          </a:p>
        </p:txBody>
      </p:sp>
      <p:pic>
        <p:nvPicPr>
          <p:cNvPr id="5" name="Picture 4" descr="A screenshot of a cell phone&#10;&#10;Description automatically generated">
            <a:extLst>
              <a:ext uri="{FF2B5EF4-FFF2-40B4-BE49-F238E27FC236}">
                <a16:creationId xmlns:a16="http://schemas.microsoft.com/office/drawing/2014/main" id="{B4419A11-4749-40FD-A6C4-588A3EC47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0541" y="1873392"/>
            <a:ext cx="3710917" cy="4802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5259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How well is it working?</a:t>
            </a:r>
            <a:br>
              <a:rPr lang="en-US"/>
            </a:br>
            <a:r>
              <a:rPr lang="en-US"/>
              <a:t>Examining the Effects</a:t>
            </a:r>
          </a:p>
        </p:txBody>
      </p:sp>
      <p:graphicFrame>
        <p:nvGraphicFramePr>
          <p:cNvPr id="3" name="Content Placeholder 6">
            <a:extLst>
              <a:ext uri="{FF2B5EF4-FFF2-40B4-BE49-F238E27FC236}">
                <a16:creationId xmlns:a16="http://schemas.microsoft.com/office/drawing/2014/main" id="{44A87EBB-9828-4287-B4F4-0D9659EAF34E}"/>
              </a:ext>
            </a:extLst>
          </p:cNvPr>
          <p:cNvGraphicFramePr>
            <a:graphicFrameLocks noGrp="1"/>
          </p:cNvGraphicFramePr>
          <p:nvPr>
            <p:extLst>
              <p:ext uri="{D42A27DB-BD31-4B8C-83A1-F6EECF244321}">
                <p14:modId xmlns:p14="http://schemas.microsoft.com/office/powerpoint/2010/main" val="1180023163"/>
              </p:ext>
            </p:extLst>
          </p:nvPr>
        </p:nvGraphicFramePr>
        <p:xfrm>
          <a:off x="1504950" y="1890712"/>
          <a:ext cx="7543800" cy="4602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3115E41-3659-4723-AEB7-E41FCCEB4A82}"/>
              </a:ext>
            </a:extLst>
          </p:cNvPr>
          <p:cNvPicPr>
            <a:picLocks noChangeAspect="1" noChangeArrowheads="1"/>
          </p:cNvPicPr>
          <p:nvPr/>
        </p:nvPicPr>
        <p:blipFill>
          <a:blip r:embed="rId7"/>
          <a:srcRect/>
          <a:stretch>
            <a:fillRect/>
          </a:stretch>
        </p:blipFill>
        <p:spPr bwMode="auto">
          <a:xfrm>
            <a:off x="8134350" y="1890712"/>
            <a:ext cx="1905000" cy="4621213"/>
          </a:xfrm>
          <a:prstGeom prst="rect">
            <a:avLst/>
          </a:prstGeom>
          <a:noFill/>
          <a:ln w="9525">
            <a:noFill/>
            <a:miter lim="800000"/>
            <a:headEnd/>
            <a:tailEnd/>
          </a:ln>
        </p:spPr>
      </p:pic>
    </p:spTree>
    <p:extLst>
      <p:ext uri="{BB962C8B-B14F-4D97-AF65-F5344CB8AC3E}">
        <p14:creationId xmlns:p14="http://schemas.microsoft.com/office/powerpoint/2010/main" val="7618218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Ensuring Direct Behavior Rating (DBR) is in place: Treatment Integrity</a:t>
            </a:r>
          </a:p>
        </p:txBody>
      </p:sp>
      <p:sp>
        <p:nvSpPr>
          <p:cNvPr id="3" name="Content Placeholder 2">
            <a:extLst>
              <a:ext uri="{FF2B5EF4-FFF2-40B4-BE49-F238E27FC236}">
                <a16:creationId xmlns:a16="http://schemas.microsoft.com/office/drawing/2014/main" id="{8C69F319-76F2-41C4-AD15-2C91C471C480}"/>
              </a:ext>
            </a:extLst>
          </p:cNvPr>
          <p:cNvSpPr>
            <a:spLocks noGrp="1"/>
          </p:cNvSpPr>
          <p:nvPr>
            <p:ph idx="1"/>
          </p:nvPr>
        </p:nvSpPr>
        <p:spPr/>
        <p:txBody>
          <a:bodyPr>
            <a:normAutofit/>
          </a:bodyPr>
          <a:lstStyle/>
          <a:p>
            <a:pPr marL="0" indent="0">
              <a:buNone/>
            </a:pPr>
            <a:r>
              <a:rPr lang="en-US"/>
              <a:t>Have structures in place to monitor whether DBR carried out as intended.</a:t>
            </a:r>
          </a:p>
          <a:p>
            <a:pPr marL="0" indent="0">
              <a:buNone/>
            </a:pPr>
            <a:r>
              <a:rPr lang="en-US" sz="2000"/>
              <a:t>Treatment Integrity Checklist:</a:t>
            </a:r>
          </a:p>
        </p:txBody>
      </p:sp>
      <p:sp>
        <p:nvSpPr>
          <p:cNvPr id="4" name="Content Placeholder 2">
            <a:extLst>
              <a:ext uri="{FF2B5EF4-FFF2-40B4-BE49-F238E27FC236}">
                <a16:creationId xmlns:a16="http://schemas.microsoft.com/office/drawing/2014/main" id="{59066AF2-C9CE-4210-9411-3F13AAF5B4DF}"/>
              </a:ext>
            </a:extLst>
          </p:cNvPr>
          <p:cNvSpPr txBox="1">
            <a:spLocks/>
          </p:cNvSpPr>
          <p:nvPr/>
        </p:nvSpPr>
        <p:spPr bwMode="auto">
          <a:xfrm>
            <a:off x="838201" y="3125458"/>
            <a:ext cx="7726754" cy="204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a:buFont typeface="+mj-lt"/>
              <a:buAutoNum type="arabicPeriod"/>
              <a:defRPr/>
            </a:pPr>
            <a:r>
              <a:rPr lang="en-US" sz="1800">
                <a:solidFill>
                  <a:prstClr val="black"/>
                </a:solidFill>
                <a:latin typeface="Calibri" panose="020F0502020204030204"/>
              </a:rPr>
              <a:t>I let the student know DBR would be used before starting each period/activity.</a:t>
            </a:r>
          </a:p>
          <a:p>
            <a:pPr marL="342900" indent="-342900" defTabSz="457200">
              <a:buFont typeface="+mj-lt"/>
              <a:buAutoNum type="arabicPeriod"/>
              <a:defRPr/>
            </a:pPr>
            <a:r>
              <a:rPr lang="en-US" sz="1800">
                <a:solidFill>
                  <a:prstClr val="black"/>
                </a:solidFill>
                <a:latin typeface="Calibri" panose="020F0502020204030204"/>
              </a:rPr>
              <a:t>I regularly observed student throughout each period/activity.</a:t>
            </a:r>
          </a:p>
          <a:p>
            <a:pPr marL="342900" indent="-342900" defTabSz="457200">
              <a:buFont typeface="+mj-lt"/>
              <a:buAutoNum type="arabicPeriod"/>
              <a:defRPr/>
            </a:pPr>
            <a:r>
              <a:rPr lang="en-US" sz="1800">
                <a:solidFill>
                  <a:prstClr val="black"/>
                </a:solidFill>
                <a:latin typeface="Calibri" panose="020F0502020204030204"/>
              </a:rPr>
              <a:t>I rated student’s behavior(s) during each period/activity.</a:t>
            </a:r>
          </a:p>
        </p:txBody>
      </p:sp>
      <p:pic>
        <p:nvPicPr>
          <p:cNvPr id="5" name="Picture 4">
            <a:extLst>
              <a:ext uri="{FF2B5EF4-FFF2-40B4-BE49-F238E27FC236}">
                <a16:creationId xmlns:a16="http://schemas.microsoft.com/office/drawing/2014/main" id="{5AF4AF2D-8293-450D-AC39-74140C8363E7}"/>
              </a:ext>
            </a:extLst>
          </p:cNvPr>
          <p:cNvPicPr>
            <a:picLocks noChangeAspect="1"/>
          </p:cNvPicPr>
          <p:nvPr/>
        </p:nvPicPr>
        <p:blipFill>
          <a:blip r:embed="rId2"/>
          <a:stretch>
            <a:fillRect/>
          </a:stretch>
        </p:blipFill>
        <p:spPr>
          <a:xfrm>
            <a:off x="7164448" y="5172254"/>
            <a:ext cx="3053182" cy="954785"/>
          </a:xfrm>
          <a:prstGeom prst="rect">
            <a:avLst/>
          </a:prstGeom>
          <a:ln>
            <a:solidFill>
              <a:schemeClr val="tx1"/>
            </a:solidFill>
          </a:ln>
        </p:spPr>
      </p:pic>
      <p:pic>
        <p:nvPicPr>
          <p:cNvPr id="6" name="Picture 5">
            <a:extLst>
              <a:ext uri="{FF2B5EF4-FFF2-40B4-BE49-F238E27FC236}">
                <a16:creationId xmlns:a16="http://schemas.microsoft.com/office/drawing/2014/main" id="{FF57BC4E-766F-4255-82ED-FE437B5ED1C1}"/>
              </a:ext>
            </a:extLst>
          </p:cNvPr>
          <p:cNvPicPr>
            <a:picLocks noChangeAspect="1"/>
          </p:cNvPicPr>
          <p:nvPr/>
        </p:nvPicPr>
        <p:blipFill>
          <a:blip r:embed="rId3"/>
          <a:stretch>
            <a:fillRect/>
          </a:stretch>
        </p:blipFill>
        <p:spPr>
          <a:xfrm>
            <a:off x="8429582" y="2536035"/>
            <a:ext cx="1788049" cy="2349800"/>
          </a:xfrm>
          <a:prstGeom prst="rect">
            <a:avLst/>
          </a:prstGeom>
          <a:ln>
            <a:solidFill>
              <a:schemeClr val="tx1"/>
            </a:solidFill>
          </a:ln>
        </p:spPr>
      </p:pic>
      <p:cxnSp>
        <p:nvCxnSpPr>
          <p:cNvPr id="8" name="Straight Connector 7">
            <a:extLst>
              <a:ext uri="{FF2B5EF4-FFF2-40B4-BE49-F238E27FC236}">
                <a16:creationId xmlns:a16="http://schemas.microsoft.com/office/drawing/2014/main" id="{32C2B96E-0B97-46EB-BCA7-F6353C9352F3}"/>
              </a:ext>
            </a:extLst>
          </p:cNvPr>
          <p:cNvCxnSpPr>
            <a:cxnSpLocks/>
          </p:cNvCxnSpPr>
          <p:nvPr/>
        </p:nvCxnSpPr>
        <p:spPr>
          <a:xfrm flipV="1">
            <a:off x="7164449" y="4885836"/>
            <a:ext cx="1250391" cy="286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B5E26C-812E-4D15-AD3B-D90803A35BFA}"/>
              </a:ext>
            </a:extLst>
          </p:cNvPr>
          <p:cNvCxnSpPr>
            <a:cxnSpLocks/>
          </p:cNvCxnSpPr>
          <p:nvPr/>
        </p:nvCxnSpPr>
        <p:spPr>
          <a:xfrm flipV="1">
            <a:off x="10202887" y="4876602"/>
            <a:ext cx="0" cy="2864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36167257-C3A7-C349-85AD-DE1FB8584794}"/>
              </a:ext>
            </a:extLst>
          </p:cNvPr>
          <p:cNvSpPr txBox="1">
            <a:spLocks/>
          </p:cNvSpPr>
          <p:nvPr/>
        </p:nvSpPr>
        <p:spPr bwMode="auto">
          <a:xfrm>
            <a:off x="838201" y="4483917"/>
            <a:ext cx="6346755" cy="200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a:buFont typeface="+mj-lt"/>
              <a:buAutoNum type="arabicPeriod" startAt="4"/>
              <a:defRPr/>
            </a:pPr>
            <a:r>
              <a:rPr lang="en-US" sz="1800">
                <a:solidFill>
                  <a:prstClr val="black"/>
                </a:solidFill>
                <a:latin typeface="Calibri" panose="020F0502020204030204"/>
              </a:rPr>
              <a:t>I checked-in with the student after rating and provided behavior specific praise and instructional feedback.</a:t>
            </a:r>
          </a:p>
          <a:p>
            <a:pPr marL="342900" indent="-342900" defTabSz="457200">
              <a:buFont typeface="+mj-lt"/>
              <a:buAutoNum type="arabicPeriod" startAt="4"/>
              <a:defRPr/>
            </a:pPr>
            <a:r>
              <a:rPr lang="en-US" sz="1800">
                <a:solidFill>
                  <a:prstClr val="black"/>
                </a:solidFill>
                <a:latin typeface="Calibri" panose="020F0502020204030204"/>
              </a:rPr>
              <a:t>I recorded the student’s behavior and treatment integrity data.</a:t>
            </a:r>
          </a:p>
          <a:p>
            <a:pPr marL="342900" indent="-342900" defTabSz="457200">
              <a:buFont typeface="+mj-lt"/>
              <a:buAutoNum type="arabicPeriod" startAt="4"/>
              <a:defRPr/>
            </a:pPr>
            <a:r>
              <a:rPr lang="en-US" sz="1800">
                <a:solidFill>
                  <a:prstClr val="black"/>
                </a:solidFill>
                <a:latin typeface="Calibri" panose="020F0502020204030204"/>
              </a:rPr>
              <a:t>I shared the DBR with the parent/caregiver, noting one thing to praise and one to practice.</a:t>
            </a:r>
          </a:p>
        </p:txBody>
      </p:sp>
      <p:pic>
        <p:nvPicPr>
          <p:cNvPr id="9" name="Picture 8" descr="A screenshot of a cell phone&#10;&#10;Description automatically generated">
            <a:extLst>
              <a:ext uri="{FF2B5EF4-FFF2-40B4-BE49-F238E27FC236}">
                <a16:creationId xmlns:a16="http://schemas.microsoft.com/office/drawing/2014/main" id="{880812A7-4235-4D17-AA7E-EE4E4B948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064" y="1946645"/>
            <a:ext cx="3638228" cy="4708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762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What does the student think about it?</a:t>
            </a:r>
          </a:p>
        </p:txBody>
      </p:sp>
      <p:pic>
        <p:nvPicPr>
          <p:cNvPr id="4" name="Picture 3" descr="A screenshot of a cell phone&#10;&#10;Description automatically generated">
            <a:extLst>
              <a:ext uri="{FF2B5EF4-FFF2-40B4-BE49-F238E27FC236}">
                <a16:creationId xmlns:a16="http://schemas.microsoft.com/office/drawing/2014/main" id="{F8B091D1-8590-426D-A506-3CD86DBA8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110" y="1852067"/>
            <a:ext cx="3510666" cy="4543585"/>
          </a:xfrm>
          <a:prstGeom prst="rect">
            <a:avLst/>
          </a:prstGeom>
          <a:ln>
            <a:noFill/>
          </a:ln>
          <a:effectLst>
            <a:outerShdw blurRad="292100" dist="139700" dir="2700000" algn="tl" rotWithShape="0">
              <a:srgbClr val="333333">
                <a:alpha val="65000"/>
              </a:srgbClr>
            </a:outerShdw>
          </a:effectLst>
        </p:spPr>
      </p:pic>
      <p:pic>
        <p:nvPicPr>
          <p:cNvPr id="9" name="Picture 8" descr="A screenshot of a cell phone&#10;&#10;Description automatically generated">
            <a:extLst>
              <a:ext uri="{FF2B5EF4-FFF2-40B4-BE49-F238E27FC236}">
                <a16:creationId xmlns:a16="http://schemas.microsoft.com/office/drawing/2014/main" id="{7A58AE29-1AAA-4BC4-BF70-071C6F868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684" y="1852068"/>
            <a:ext cx="3510666" cy="4543585"/>
          </a:xfrm>
          <a:prstGeom prst="rect">
            <a:avLst/>
          </a:prstGeom>
          <a:ln>
            <a:noFill/>
          </a:ln>
          <a:effectLst>
            <a:outerShdw blurRad="292100" dist="139700" dir="2700000" algn="tl" rotWithShape="0">
              <a:srgbClr val="333333">
                <a:alpha val="65000"/>
              </a:srgbClr>
            </a:outerShdw>
          </a:effectLst>
        </p:spPr>
      </p:pic>
      <p:sp>
        <p:nvSpPr>
          <p:cNvPr id="16" name="Striped Right Arrow 8">
            <a:extLst>
              <a:ext uri="{FF2B5EF4-FFF2-40B4-BE49-F238E27FC236}">
                <a16:creationId xmlns:a16="http://schemas.microsoft.com/office/drawing/2014/main" id="{C3AA4C17-F349-4F0C-9EEC-DDB5B1BB9ADC}"/>
              </a:ext>
            </a:extLst>
          </p:cNvPr>
          <p:cNvSpPr/>
          <p:nvPr/>
        </p:nvSpPr>
        <p:spPr>
          <a:xfrm rot="10800000" flipV="1">
            <a:off x="5187160" y="1852066"/>
            <a:ext cx="996298" cy="618250"/>
          </a:xfrm>
          <a:prstGeom prst="striped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solidFill>
                  <a:prstClr val="white"/>
                </a:solidFill>
                <a:latin typeface="Calibri" panose="020F0502020204030204"/>
              </a:rPr>
              <a:t>Pre-</a:t>
            </a:r>
          </a:p>
        </p:txBody>
      </p:sp>
      <p:sp>
        <p:nvSpPr>
          <p:cNvPr id="17" name="Striped Right Arrow 8">
            <a:extLst>
              <a:ext uri="{FF2B5EF4-FFF2-40B4-BE49-F238E27FC236}">
                <a16:creationId xmlns:a16="http://schemas.microsoft.com/office/drawing/2014/main" id="{921DD958-6942-4705-B475-C5D3620AD05F}"/>
              </a:ext>
            </a:extLst>
          </p:cNvPr>
          <p:cNvSpPr/>
          <p:nvPr/>
        </p:nvSpPr>
        <p:spPr>
          <a:xfrm rot="10800000" flipH="1" flipV="1">
            <a:off x="6066254" y="1852066"/>
            <a:ext cx="948047" cy="618250"/>
          </a:xfrm>
          <a:prstGeom prst="striped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solidFill>
                  <a:prstClr val="white"/>
                </a:solidFill>
                <a:latin typeface="Calibri" panose="020F0502020204030204"/>
              </a:rPr>
              <a:t>Post-</a:t>
            </a:r>
          </a:p>
        </p:txBody>
      </p:sp>
    </p:spTree>
    <p:extLst>
      <p:ext uri="{BB962C8B-B14F-4D97-AF65-F5344CB8AC3E}">
        <p14:creationId xmlns:p14="http://schemas.microsoft.com/office/powerpoint/2010/main" val="87010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What does the teacher think about it?</a:t>
            </a:r>
          </a:p>
        </p:txBody>
      </p:sp>
      <p:pic>
        <p:nvPicPr>
          <p:cNvPr id="5" name="Content Placeholder 4" descr="A close up of a piece of paper&#10;&#10;Description automatically generated">
            <a:extLst>
              <a:ext uri="{FF2B5EF4-FFF2-40B4-BE49-F238E27FC236}">
                <a16:creationId xmlns:a16="http://schemas.microsoft.com/office/drawing/2014/main" id="{42796920-D338-4CE8-A2B8-269EB20E45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0153" y="1830944"/>
            <a:ext cx="3641369" cy="4712360"/>
          </a:xfrm>
          <a:ln>
            <a:solidFill>
              <a:schemeClr val="tx1"/>
            </a:solidFill>
          </a:ln>
        </p:spPr>
      </p:pic>
      <p:pic>
        <p:nvPicPr>
          <p:cNvPr id="7" name="Picture 6" descr="A close up of a piece of paper&#10;&#10;Description automatically generated">
            <a:extLst>
              <a:ext uri="{FF2B5EF4-FFF2-40B4-BE49-F238E27FC236}">
                <a16:creationId xmlns:a16="http://schemas.microsoft.com/office/drawing/2014/main" id="{CCA6CC23-E2E9-4531-AE09-F1DC57160A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271" y="1832544"/>
            <a:ext cx="3638897" cy="4709160"/>
          </a:xfrm>
          <a:prstGeom prst="rect">
            <a:avLst/>
          </a:prstGeom>
          <a:ln>
            <a:solidFill>
              <a:schemeClr val="tx1"/>
            </a:solidFill>
          </a:ln>
        </p:spPr>
      </p:pic>
      <p:sp>
        <p:nvSpPr>
          <p:cNvPr id="12" name="Rectangle: Rounded Corners 11">
            <a:extLst>
              <a:ext uri="{FF2B5EF4-FFF2-40B4-BE49-F238E27FC236}">
                <a16:creationId xmlns:a16="http://schemas.microsoft.com/office/drawing/2014/main" id="{16EA34B4-F8FE-47A5-86AA-C1F1D22161B0}"/>
              </a:ext>
            </a:extLst>
          </p:cNvPr>
          <p:cNvSpPr/>
          <p:nvPr/>
        </p:nvSpPr>
        <p:spPr>
          <a:xfrm>
            <a:off x="6506271" y="2335482"/>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24" name="Group 23">
            <a:extLst>
              <a:ext uri="{FF2B5EF4-FFF2-40B4-BE49-F238E27FC236}">
                <a16:creationId xmlns:a16="http://schemas.microsoft.com/office/drawing/2014/main" id="{B5E78920-96FE-4E4F-B4E5-AC3F9928D91C}"/>
              </a:ext>
            </a:extLst>
          </p:cNvPr>
          <p:cNvGrpSpPr/>
          <p:nvPr/>
        </p:nvGrpSpPr>
        <p:grpSpPr>
          <a:xfrm>
            <a:off x="4781128" y="2420083"/>
            <a:ext cx="2718882" cy="2191967"/>
            <a:chOff x="3257128" y="2420082"/>
            <a:chExt cx="2718882" cy="2191967"/>
          </a:xfrm>
        </p:grpSpPr>
        <p:grpSp>
          <p:nvGrpSpPr>
            <p:cNvPr id="23" name="Group 22">
              <a:extLst>
                <a:ext uri="{FF2B5EF4-FFF2-40B4-BE49-F238E27FC236}">
                  <a16:creationId xmlns:a16="http://schemas.microsoft.com/office/drawing/2014/main" id="{2EFAAA06-251C-4F31-A86F-9B496A753AF0}"/>
                </a:ext>
              </a:extLst>
            </p:cNvPr>
            <p:cNvGrpSpPr/>
            <p:nvPr/>
          </p:nvGrpSpPr>
          <p:grpSpPr>
            <a:xfrm>
              <a:off x="3270910" y="2420082"/>
              <a:ext cx="2705100" cy="1961069"/>
              <a:chOff x="3270910" y="2420082"/>
              <a:chExt cx="2705100" cy="1961069"/>
            </a:xfrm>
          </p:grpSpPr>
          <p:sp>
            <p:nvSpPr>
              <p:cNvPr id="9" name="TextBox 5">
                <a:extLst>
                  <a:ext uri="{FF2B5EF4-FFF2-40B4-BE49-F238E27FC236}">
                    <a16:creationId xmlns:a16="http://schemas.microsoft.com/office/drawing/2014/main" id="{5C601230-587F-43DE-B86C-AC2A0B2419D7}"/>
                  </a:ext>
                </a:extLst>
              </p:cNvPr>
              <p:cNvSpPr txBox="1"/>
              <p:nvPr/>
            </p:nvSpPr>
            <p:spPr>
              <a:xfrm>
                <a:off x="3270910" y="2420082"/>
                <a:ext cx="2705100" cy="1754326"/>
              </a:xfrm>
              <a:prstGeom prst="rect">
                <a:avLst/>
              </a:prstGeom>
              <a:solidFill>
                <a:schemeClr val="accent4">
                  <a:lumMod val="40000"/>
                  <a:lumOff val="60000"/>
                </a:schemeClr>
              </a:solidFill>
              <a:ln>
                <a:solidFill>
                  <a:schemeClr val="bg1">
                    <a:lumMod val="65000"/>
                  </a:schemeClr>
                </a:solidFill>
              </a:ln>
              <a:effectLst>
                <a:softEdge rad="63500"/>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solidFill>
                    <a:prstClr val="black"/>
                  </a:solidFill>
                  <a:latin typeface="Calibri" panose="020F0502020204030204"/>
                </a:endParaRPr>
              </a:p>
              <a:p>
                <a:pPr algn="ctr">
                  <a:defRPr/>
                </a:pPr>
                <a:r>
                  <a:rPr lang="en-US">
                    <a:solidFill>
                      <a:prstClr val="black"/>
                    </a:solidFill>
                    <a:latin typeface="Calibri" panose="020F0502020204030204"/>
                  </a:rPr>
                  <a:t>Completed by the teacher(s) and parent(s) involved in the intervention at two time points: </a:t>
                </a:r>
              </a:p>
            </p:txBody>
          </p:sp>
          <p:sp>
            <p:nvSpPr>
              <p:cNvPr id="19" name="TextBox 5">
                <a:extLst>
                  <a:ext uri="{FF2B5EF4-FFF2-40B4-BE49-F238E27FC236}">
                    <a16:creationId xmlns:a16="http://schemas.microsoft.com/office/drawing/2014/main" id="{2A997CD9-1ACB-4B2B-86A3-971F97B79AE0}"/>
                  </a:ext>
                </a:extLst>
              </p:cNvPr>
              <p:cNvSpPr txBox="1"/>
              <p:nvPr/>
            </p:nvSpPr>
            <p:spPr>
              <a:xfrm>
                <a:off x="3270910" y="4011819"/>
                <a:ext cx="982435" cy="369332"/>
              </a:xfrm>
              <a:prstGeom prst="rect">
                <a:avLst/>
              </a:prstGeom>
              <a:solidFill>
                <a:schemeClr val="accent4">
                  <a:lumMod val="40000"/>
                  <a:lumOff val="60000"/>
                </a:schemeClr>
              </a:solidFill>
              <a:ln>
                <a:solidFill>
                  <a:schemeClr val="bg1">
                    <a:lumMod val="65000"/>
                  </a:schemeClr>
                </a:solidFill>
              </a:ln>
              <a:effectLst>
                <a:softEdge rad="63500"/>
              </a:effectLst>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solidFill>
                      <a:prstClr val="black"/>
                    </a:solidFill>
                    <a:latin typeface="Calibri" panose="020F0502020204030204"/>
                  </a:rPr>
                  <a:t>Pre</a:t>
                </a:r>
              </a:p>
            </p:txBody>
          </p:sp>
          <p:sp>
            <p:nvSpPr>
              <p:cNvPr id="20" name="TextBox 5">
                <a:extLst>
                  <a:ext uri="{FF2B5EF4-FFF2-40B4-BE49-F238E27FC236}">
                    <a16:creationId xmlns:a16="http://schemas.microsoft.com/office/drawing/2014/main" id="{5DB63F7F-E665-4CD1-9A0E-E5D103C287D9}"/>
                  </a:ext>
                </a:extLst>
              </p:cNvPr>
              <p:cNvSpPr txBox="1"/>
              <p:nvPr/>
            </p:nvSpPr>
            <p:spPr>
              <a:xfrm>
                <a:off x="4091791" y="4011819"/>
                <a:ext cx="982435" cy="369332"/>
              </a:xfrm>
              <a:prstGeom prst="rect">
                <a:avLst/>
              </a:prstGeom>
              <a:solidFill>
                <a:schemeClr val="accent4">
                  <a:lumMod val="40000"/>
                  <a:lumOff val="60000"/>
                </a:schemeClr>
              </a:solidFill>
              <a:ln>
                <a:solidFill>
                  <a:schemeClr val="bg1">
                    <a:lumMod val="65000"/>
                  </a:schemeClr>
                </a:solidFill>
              </a:ln>
              <a:effectLst>
                <a:softEdge rad="63500"/>
              </a:effectLst>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solidFill>
                      <a:prstClr val="black"/>
                    </a:solidFill>
                    <a:latin typeface="Calibri" panose="020F0502020204030204"/>
                  </a:rPr>
                  <a:t>and</a:t>
                </a:r>
              </a:p>
            </p:txBody>
          </p:sp>
          <p:sp>
            <p:nvSpPr>
              <p:cNvPr id="21" name="TextBox 5">
                <a:extLst>
                  <a:ext uri="{FF2B5EF4-FFF2-40B4-BE49-F238E27FC236}">
                    <a16:creationId xmlns:a16="http://schemas.microsoft.com/office/drawing/2014/main" id="{980D78FC-549D-41EA-8F3A-B48633C3B196}"/>
                  </a:ext>
                </a:extLst>
              </p:cNvPr>
              <p:cNvSpPr txBox="1"/>
              <p:nvPr/>
            </p:nvSpPr>
            <p:spPr>
              <a:xfrm>
                <a:off x="4940224" y="4011819"/>
                <a:ext cx="982435" cy="369332"/>
              </a:xfrm>
              <a:prstGeom prst="rect">
                <a:avLst/>
              </a:prstGeom>
              <a:solidFill>
                <a:schemeClr val="accent4">
                  <a:lumMod val="40000"/>
                  <a:lumOff val="60000"/>
                </a:schemeClr>
              </a:solidFill>
              <a:ln>
                <a:solidFill>
                  <a:schemeClr val="bg1">
                    <a:lumMod val="65000"/>
                  </a:schemeClr>
                </a:solidFill>
              </a:ln>
              <a:effectLst>
                <a:softEdge rad="63500"/>
              </a:effectLst>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solidFill>
                      <a:prstClr val="black"/>
                    </a:solidFill>
                    <a:latin typeface="Calibri" panose="020F0502020204030204"/>
                  </a:rPr>
                  <a:t>Post</a:t>
                </a:r>
              </a:p>
            </p:txBody>
          </p:sp>
        </p:grpSp>
        <p:sp>
          <p:nvSpPr>
            <p:cNvPr id="22" name="TextBox 5">
              <a:extLst>
                <a:ext uri="{FF2B5EF4-FFF2-40B4-BE49-F238E27FC236}">
                  <a16:creationId xmlns:a16="http://schemas.microsoft.com/office/drawing/2014/main" id="{FB6DF0E0-E6CD-4CDD-96D9-7C1CEC5D8693}"/>
                </a:ext>
              </a:extLst>
            </p:cNvPr>
            <p:cNvSpPr txBox="1"/>
            <p:nvPr/>
          </p:nvSpPr>
          <p:spPr>
            <a:xfrm>
              <a:off x="3257128" y="4242717"/>
              <a:ext cx="2651760" cy="369332"/>
            </a:xfrm>
            <a:prstGeom prst="rect">
              <a:avLst/>
            </a:prstGeom>
            <a:solidFill>
              <a:schemeClr val="accent4">
                <a:lumMod val="40000"/>
                <a:lumOff val="60000"/>
              </a:schemeClr>
            </a:solidFill>
            <a:ln>
              <a:solidFill>
                <a:schemeClr val="bg1">
                  <a:lumMod val="65000"/>
                </a:schemeClr>
              </a:solidFill>
            </a:ln>
            <a:effectLst>
              <a:softEdge rad="63500"/>
            </a:effectLst>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solidFill>
                    <a:prstClr val="black"/>
                  </a:solidFill>
                  <a:latin typeface="Calibri" panose="020F0502020204030204"/>
                </a:rPr>
                <a:t>Intervention</a:t>
              </a:r>
            </a:p>
          </p:txBody>
        </p:sp>
      </p:grpSp>
      <p:sp>
        <p:nvSpPr>
          <p:cNvPr id="11" name="Striped Right Arrow 8">
            <a:extLst>
              <a:ext uri="{FF2B5EF4-FFF2-40B4-BE49-F238E27FC236}">
                <a16:creationId xmlns:a16="http://schemas.microsoft.com/office/drawing/2014/main" id="{D5CCD0CF-9A84-471D-84CB-887C0EC0A050}"/>
              </a:ext>
            </a:extLst>
          </p:cNvPr>
          <p:cNvSpPr/>
          <p:nvPr/>
        </p:nvSpPr>
        <p:spPr>
          <a:xfrm rot="10800000">
            <a:off x="4608872" y="4242717"/>
            <a:ext cx="640080" cy="274320"/>
          </a:xfrm>
          <a:prstGeom prst="strip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10" name="Striped Right Arrow 7">
            <a:extLst>
              <a:ext uri="{FF2B5EF4-FFF2-40B4-BE49-F238E27FC236}">
                <a16:creationId xmlns:a16="http://schemas.microsoft.com/office/drawing/2014/main" id="{87E926F7-F377-492F-8318-5109CD519754}"/>
              </a:ext>
            </a:extLst>
          </p:cNvPr>
          <p:cNvSpPr/>
          <p:nvPr/>
        </p:nvSpPr>
        <p:spPr>
          <a:xfrm>
            <a:off x="6955441" y="4286871"/>
            <a:ext cx="640080" cy="274320"/>
          </a:xfrm>
          <a:prstGeom prst="striped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latin typeface="Calibri" panose="020F0502020204030204"/>
            </a:endParaRPr>
          </a:p>
        </p:txBody>
      </p:sp>
      <p:sp>
        <p:nvSpPr>
          <p:cNvPr id="8" name="Rounded Rectangle 4">
            <a:extLst>
              <a:ext uri="{FF2B5EF4-FFF2-40B4-BE49-F238E27FC236}">
                <a16:creationId xmlns:a16="http://schemas.microsoft.com/office/drawing/2014/main" id="{A98EE4A0-3DBE-4058-A318-2AC43E2CAB5F}"/>
              </a:ext>
            </a:extLst>
          </p:cNvPr>
          <p:cNvSpPr/>
          <p:nvPr/>
        </p:nvSpPr>
        <p:spPr>
          <a:xfrm>
            <a:off x="4794910" y="1819387"/>
            <a:ext cx="2705100" cy="884434"/>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600">
                <a:solidFill>
                  <a:prstClr val="white"/>
                </a:solidFill>
                <a:latin typeface="Calibri" panose="020F0502020204030204"/>
              </a:rPr>
              <a:t>See “Social Validity Adapted-IRP15 Adult”</a:t>
            </a:r>
            <a:endParaRPr lang="en-US">
              <a:solidFill>
                <a:prstClr val="white"/>
              </a:solidFill>
              <a:latin typeface="Calibri" panose="020F0502020204030204"/>
            </a:endParaRPr>
          </a:p>
        </p:txBody>
      </p:sp>
    </p:spTree>
    <p:extLst>
      <p:ext uri="{BB962C8B-B14F-4D97-AF65-F5344CB8AC3E}">
        <p14:creationId xmlns:p14="http://schemas.microsoft.com/office/powerpoint/2010/main" val="3532169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Data to Progress Monitor –</a:t>
            </a:r>
            <a:br>
              <a:rPr lang="en-US"/>
            </a:br>
            <a:r>
              <a:rPr lang="en-US"/>
              <a:t>Direct Behavior Rating (DBR)</a:t>
            </a:r>
          </a:p>
        </p:txBody>
      </p:sp>
      <p:pic>
        <p:nvPicPr>
          <p:cNvPr id="3" name="Picture 2">
            <a:extLst>
              <a:ext uri="{FF2B5EF4-FFF2-40B4-BE49-F238E27FC236}">
                <a16:creationId xmlns:a16="http://schemas.microsoft.com/office/drawing/2014/main" id="{6D8D5241-8218-7F4B-8443-ED2CBDE7E2DB}"/>
              </a:ext>
            </a:extLst>
          </p:cNvPr>
          <p:cNvPicPr>
            <a:picLocks noChangeAspect="1"/>
          </p:cNvPicPr>
          <p:nvPr/>
        </p:nvPicPr>
        <p:blipFill>
          <a:blip r:embed="rId2"/>
          <a:stretch>
            <a:fillRect/>
          </a:stretch>
        </p:blipFill>
        <p:spPr>
          <a:xfrm>
            <a:off x="2940299" y="1911129"/>
            <a:ext cx="6311402" cy="4581747"/>
          </a:xfrm>
          <a:prstGeom prst="rect">
            <a:avLst/>
          </a:prstGeom>
          <a:ln>
            <a:noFill/>
          </a:ln>
        </p:spPr>
      </p:pic>
    </p:spTree>
    <p:extLst>
      <p:ext uri="{BB962C8B-B14F-4D97-AF65-F5344CB8AC3E}">
        <p14:creationId xmlns:p14="http://schemas.microsoft.com/office/powerpoint/2010/main" val="97306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Data to Progress Monitor – </a:t>
            </a:r>
            <a:br>
              <a:rPr lang="en-US"/>
            </a:br>
            <a:r>
              <a:rPr lang="en-US"/>
              <a:t>Treatment Integrity</a:t>
            </a:r>
          </a:p>
        </p:txBody>
      </p:sp>
      <p:pic>
        <p:nvPicPr>
          <p:cNvPr id="5" name="Picture 4">
            <a:extLst>
              <a:ext uri="{FF2B5EF4-FFF2-40B4-BE49-F238E27FC236}">
                <a16:creationId xmlns:a16="http://schemas.microsoft.com/office/drawing/2014/main" id="{CF27AB73-F427-4648-97EF-DB554702F751}"/>
              </a:ext>
            </a:extLst>
          </p:cNvPr>
          <p:cNvPicPr>
            <a:picLocks noChangeAspect="1"/>
          </p:cNvPicPr>
          <p:nvPr/>
        </p:nvPicPr>
        <p:blipFill>
          <a:blip r:embed="rId2"/>
          <a:stretch>
            <a:fillRect/>
          </a:stretch>
        </p:blipFill>
        <p:spPr>
          <a:xfrm>
            <a:off x="2296031" y="1812572"/>
            <a:ext cx="7599938" cy="4776001"/>
          </a:xfrm>
          <a:prstGeom prst="rect">
            <a:avLst/>
          </a:prstGeom>
        </p:spPr>
      </p:pic>
    </p:spTree>
    <p:extLst>
      <p:ext uri="{BB962C8B-B14F-4D97-AF65-F5344CB8AC3E}">
        <p14:creationId xmlns:p14="http://schemas.microsoft.com/office/powerpoint/2010/main" val="184159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p:spPr>
        <p:txBody>
          <a:bodyPr anchor="ctr">
            <a:normAutofit/>
          </a:bodyPr>
          <a:lstStyle/>
          <a:p>
            <a:r>
              <a:rPr lang="en-US"/>
              <a:t>Data to Progress Monitor – Treatment Integrity</a:t>
            </a:r>
          </a:p>
        </p:txBody>
      </p:sp>
      <p:pic>
        <p:nvPicPr>
          <p:cNvPr id="12" name="Picture 11" descr="A screenshot of a cell phone&#10;&#10;Description automatically generated">
            <a:extLst>
              <a:ext uri="{FF2B5EF4-FFF2-40B4-BE49-F238E27FC236}">
                <a16:creationId xmlns:a16="http://schemas.microsoft.com/office/drawing/2014/main" id="{88B2575B-CC76-4AE8-BC4C-C5FB4959C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466" y="2080726"/>
            <a:ext cx="5499069" cy="4316342"/>
          </a:xfrm>
          <a:prstGeom prst="rect">
            <a:avLst/>
          </a:prstGeom>
        </p:spPr>
      </p:pic>
    </p:spTree>
    <p:extLst>
      <p:ext uri="{BB962C8B-B14F-4D97-AF65-F5344CB8AC3E}">
        <p14:creationId xmlns:p14="http://schemas.microsoft.com/office/powerpoint/2010/main" val="361858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solidFill>
            <a:schemeClr val="accent5">
              <a:lumMod val="20000"/>
              <a:lumOff val="80000"/>
            </a:schemeClr>
          </a:solidFill>
          <a:effectLst/>
        </p:spPr>
        <p:txBody>
          <a:bodyPr anchor="ctr">
            <a:normAutofit/>
          </a:bodyPr>
          <a:lstStyle/>
          <a:p>
            <a:r>
              <a:rPr lang="en-US" sz="4000"/>
              <a:t>Sample Elementary Intervention Grid</a:t>
            </a:r>
          </a:p>
        </p:txBody>
      </p:sp>
      <p:graphicFrame>
        <p:nvGraphicFramePr>
          <p:cNvPr id="6" name="Table 5">
            <a:extLst>
              <a:ext uri="{FF2B5EF4-FFF2-40B4-BE49-F238E27FC236}">
                <a16:creationId xmlns:a16="http://schemas.microsoft.com/office/drawing/2014/main" id="{F1677AD4-2238-41EA-BC45-F56BED63F73D}"/>
              </a:ext>
            </a:extLst>
          </p:cNvPr>
          <p:cNvGraphicFramePr>
            <a:graphicFrameLocks noGrp="1"/>
          </p:cNvGraphicFramePr>
          <p:nvPr/>
        </p:nvGraphicFramePr>
        <p:xfrm>
          <a:off x="1648256" y="1783347"/>
          <a:ext cx="8758487" cy="4709529"/>
        </p:xfrm>
        <a:graphic>
          <a:graphicData uri="http://schemas.openxmlformats.org/drawingml/2006/table">
            <a:tbl>
              <a:tblPr firstRow="1" firstCol="1" bandRow="1"/>
              <a:tblGrid>
                <a:gridCol w="961682">
                  <a:extLst>
                    <a:ext uri="{9D8B030D-6E8A-4147-A177-3AD203B41FA5}">
                      <a16:colId xmlns:a16="http://schemas.microsoft.com/office/drawing/2014/main" val="1121491297"/>
                    </a:ext>
                  </a:extLst>
                </a:gridCol>
                <a:gridCol w="3268349">
                  <a:extLst>
                    <a:ext uri="{9D8B030D-6E8A-4147-A177-3AD203B41FA5}">
                      <a16:colId xmlns:a16="http://schemas.microsoft.com/office/drawing/2014/main" val="1347783190"/>
                    </a:ext>
                  </a:extLst>
                </a:gridCol>
                <a:gridCol w="1706088">
                  <a:extLst>
                    <a:ext uri="{9D8B030D-6E8A-4147-A177-3AD203B41FA5}">
                      <a16:colId xmlns:a16="http://schemas.microsoft.com/office/drawing/2014/main" val="4012927019"/>
                    </a:ext>
                  </a:extLst>
                </a:gridCol>
                <a:gridCol w="1563585">
                  <a:extLst>
                    <a:ext uri="{9D8B030D-6E8A-4147-A177-3AD203B41FA5}">
                      <a16:colId xmlns:a16="http://schemas.microsoft.com/office/drawing/2014/main" val="31471909"/>
                    </a:ext>
                  </a:extLst>
                </a:gridCol>
                <a:gridCol w="1258783">
                  <a:extLst>
                    <a:ext uri="{9D8B030D-6E8A-4147-A177-3AD203B41FA5}">
                      <a16:colId xmlns:a16="http://schemas.microsoft.com/office/drawing/2014/main" val="3507987618"/>
                    </a:ext>
                  </a:extLst>
                </a:gridCol>
              </a:tblGrid>
              <a:tr h="330355">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Support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School-wide Data: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Entry Criteria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Data to Monitor Progress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Exit Criteria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9EC3"/>
                    </a:solidFill>
                  </a:tcPr>
                </a:tc>
                <a:extLst>
                  <a:ext uri="{0D108BD9-81ED-4DB2-BD59-A6C34878D82A}">
                    <a16:rowId xmlns:a16="http://schemas.microsoft.com/office/drawing/2014/main" val="2137383688"/>
                  </a:ext>
                </a:extLst>
              </a:tr>
              <a:tr h="4359580">
                <a:tc>
                  <a:txBody>
                    <a:bodyPr/>
                    <a:lstStyle/>
                    <a:p>
                      <a:pPr marL="0" marR="0">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Direct Behavior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Rating (DBR) or Daily Behavior Report Card (DBRC)</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DBR is typically completed daily following specified observation period(s) (e.g., math intervention; ELA core instruction). The most appropriate rater is a person who can directly observe the student during the observation period, typically the teacher. DBR is used to monitor specific behaviors identified as relevant for the student and setting. For example, many DBRs monitor academic engagement, respect, and disruption as core school-based behavioral competencies, and may adapt or add a behavior based on the student’s specific needs. After each observation period, the rater uses the provided scale to indicate the degree to which the student displayed each behavior. When used as part of a Tier 2 intervention, the rater reminds the students of the expected behaviors prior beginning the observation. At the conclusion of each observation, the rater uses the provided scale to indicate the degree to which the student displayed each behavior. The rater meets briefly with the student to share the DBR rating, providing behavior specific praise and instructional feedback. Home-school communication procedures may be established (e.g., information is shared with parent/caregiver daily, with return acknowledgement and possible home consequences).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Behavior</a:t>
                      </a:r>
                    </a:p>
                    <a:p>
                      <a:pPr marL="0" marR="0">
                        <a:lnSpc>
                          <a:spcPct val="107000"/>
                        </a:lnSpc>
                        <a:spcBef>
                          <a:spcPts val="0"/>
                        </a:spcBef>
                        <a:spcAft>
                          <a:spcPts val="0"/>
                        </a:spcAf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Parent permission, in accordance with district policy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300"/>
                        </a:spcBef>
                        <a:spcAft>
                          <a:spcPts val="30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Student measures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Direct Behavior Rating (DBR; daily)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Teacher: IRP-15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Student: DBR Student Social Validity form/interview</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DBR treatment integrity measure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7170" marR="0">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Student goals met for 10-12 weeks (team review of progress to determine)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3688" marR="43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443635"/>
                  </a:ext>
                </a:extLst>
              </a:tr>
            </a:tbl>
          </a:graphicData>
        </a:graphic>
      </p:graphicFrame>
    </p:spTree>
    <p:extLst>
      <p:ext uri="{BB962C8B-B14F-4D97-AF65-F5344CB8AC3E}">
        <p14:creationId xmlns:p14="http://schemas.microsoft.com/office/powerpoint/2010/main" val="299626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113DA6AC-93DF-E967-9B70-822EF71D713A}"/>
              </a:ext>
            </a:extLst>
          </p:cNvPr>
          <p:cNvPicPr>
            <a:picLocks noChangeAspect="1"/>
          </p:cNvPicPr>
          <p:nvPr/>
        </p:nvPicPr>
        <p:blipFill>
          <a:blip r:embed="rId3"/>
          <a:stretch>
            <a:fillRect/>
          </a:stretch>
        </p:blipFill>
        <p:spPr>
          <a:xfrm>
            <a:off x="5955634" y="3226037"/>
            <a:ext cx="4701054" cy="3245354"/>
          </a:xfrm>
          <a:prstGeom prst="rect">
            <a:avLst/>
          </a:prstGeom>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4"/>
          <a:srcRect b="51386"/>
          <a:stretch/>
        </p:blipFill>
        <p:spPr>
          <a:xfrm>
            <a:off x="838200" y="3226037"/>
            <a:ext cx="5075483" cy="3333915"/>
          </a:xfrm>
          <a:prstGeom prst="rect">
            <a:avLst/>
          </a:prstGeom>
        </p:spPr>
      </p:pic>
    </p:spTree>
    <p:extLst>
      <p:ext uri="{BB962C8B-B14F-4D97-AF65-F5344CB8AC3E}">
        <p14:creationId xmlns:p14="http://schemas.microsoft.com/office/powerpoint/2010/main" val="450880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723BE-3D33-4CC2-8089-AACD5489BDC2}"/>
              </a:ext>
            </a:extLst>
          </p:cNvPr>
          <p:cNvPicPr>
            <a:picLocks noChangeAspect="1"/>
          </p:cNvPicPr>
          <p:nvPr/>
        </p:nvPicPr>
        <p:blipFill>
          <a:blip r:embed="rId2"/>
          <a:stretch>
            <a:fillRect/>
          </a:stretch>
        </p:blipFill>
        <p:spPr>
          <a:xfrm>
            <a:off x="1680755" y="195544"/>
            <a:ext cx="6627223" cy="1930564"/>
          </a:xfrm>
          <a:prstGeom prst="rect">
            <a:avLst/>
          </a:prstGeom>
        </p:spPr>
      </p:pic>
      <p:pic>
        <p:nvPicPr>
          <p:cNvPr id="3" name="Picture 2">
            <a:extLst>
              <a:ext uri="{FF2B5EF4-FFF2-40B4-BE49-F238E27FC236}">
                <a16:creationId xmlns:a16="http://schemas.microsoft.com/office/drawing/2014/main" id="{1E2C352E-5768-497C-8BB2-83A3EBE39E59}"/>
              </a:ext>
            </a:extLst>
          </p:cNvPr>
          <p:cNvPicPr>
            <a:picLocks noChangeAspect="1"/>
          </p:cNvPicPr>
          <p:nvPr/>
        </p:nvPicPr>
        <p:blipFill rotWithShape="1">
          <a:blip r:embed="rId3"/>
          <a:srcRect l="3265" r="28434"/>
          <a:stretch/>
        </p:blipFill>
        <p:spPr>
          <a:xfrm>
            <a:off x="2023439" y="2243539"/>
            <a:ext cx="4679219" cy="4241475"/>
          </a:xfrm>
          <a:prstGeom prst="rect">
            <a:avLst/>
          </a:prstGeom>
        </p:spPr>
      </p:pic>
      <p:pic>
        <p:nvPicPr>
          <p:cNvPr id="13" name="Graphic 12" descr="Arrow Slight curve">
            <a:extLst>
              <a:ext uri="{FF2B5EF4-FFF2-40B4-BE49-F238E27FC236}">
                <a16:creationId xmlns:a16="http://schemas.microsoft.com/office/drawing/2014/main" id="{44EFD7A9-995C-4374-BAA6-4E9A1DAE0E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2759" y="3354430"/>
            <a:ext cx="914400" cy="914400"/>
          </a:xfrm>
          <a:prstGeom prst="rect">
            <a:avLst/>
          </a:prstGeom>
        </p:spPr>
      </p:pic>
      <p:pic>
        <p:nvPicPr>
          <p:cNvPr id="18" name="Graphic 17" descr="Arrow Slight curve">
            <a:extLst>
              <a:ext uri="{FF2B5EF4-FFF2-40B4-BE49-F238E27FC236}">
                <a16:creationId xmlns:a16="http://schemas.microsoft.com/office/drawing/2014/main" id="{FC685568-6652-4CEF-A3C2-281C4A62FF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206669">
            <a:off x="5061894" y="1569012"/>
            <a:ext cx="914400" cy="914400"/>
          </a:xfrm>
          <a:prstGeom prst="rect">
            <a:avLst/>
          </a:prstGeom>
        </p:spPr>
      </p:pic>
      <p:pic>
        <p:nvPicPr>
          <p:cNvPr id="5" name="Picture 4">
            <a:extLst>
              <a:ext uri="{FF2B5EF4-FFF2-40B4-BE49-F238E27FC236}">
                <a16:creationId xmlns:a16="http://schemas.microsoft.com/office/drawing/2014/main" id="{D76158B3-F21B-954C-9ED2-58AE86CCA9C1}"/>
              </a:ext>
            </a:extLst>
          </p:cNvPr>
          <p:cNvPicPr>
            <a:picLocks noChangeAspect="1"/>
          </p:cNvPicPr>
          <p:nvPr/>
        </p:nvPicPr>
        <p:blipFill>
          <a:blip r:embed="rId6"/>
          <a:stretch>
            <a:fillRect/>
          </a:stretch>
        </p:blipFill>
        <p:spPr>
          <a:xfrm>
            <a:off x="6056512" y="167931"/>
            <a:ext cx="4502930" cy="6372999"/>
          </a:xfrm>
          <a:prstGeom prst="rect">
            <a:avLst/>
          </a:prstGeom>
        </p:spPr>
      </p:pic>
      <p:grpSp>
        <p:nvGrpSpPr>
          <p:cNvPr id="7" name="Group 6">
            <a:extLst>
              <a:ext uri="{FF2B5EF4-FFF2-40B4-BE49-F238E27FC236}">
                <a16:creationId xmlns:a16="http://schemas.microsoft.com/office/drawing/2014/main" id="{BC737A01-2E24-E342-8FF5-A3750043ED16}"/>
              </a:ext>
            </a:extLst>
          </p:cNvPr>
          <p:cNvGrpSpPr/>
          <p:nvPr/>
        </p:nvGrpSpPr>
        <p:grpSpPr>
          <a:xfrm>
            <a:off x="8345114" y="4859080"/>
            <a:ext cx="1564364" cy="1460207"/>
            <a:chOff x="6821114" y="4859079"/>
            <a:chExt cx="1564364" cy="1460207"/>
          </a:xfrm>
        </p:grpSpPr>
        <p:sp>
          <p:nvSpPr>
            <p:cNvPr id="15" name="Right Brace 14">
              <a:extLst>
                <a:ext uri="{FF2B5EF4-FFF2-40B4-BE49-F238E27FC236}">
                  <a16:creationId xmlns:a16="http://schemas.microsoft.com/office/drawing/2014/main" id="{17CB99D6-465E-4B17-8851-464C88BA9B38}"/>
                </a:ext>
              </a:extLst>
            </p:cNvPr>
            <p:cNvSpPr/>
            <p:nvPr/>
          </p:nvSpPr>
          <p:spPr>
            <a:xfrm>
              <a:off x="6821114" y="4859079"/>
              <a:ext cx="731520" cy="1460207"/>
            </a:xfrm>
            <a:prstGeom prst="rightBrace">
              <a:avLst>
                <a:gd name="adj1" fmla="val 8333"/>
                <a:gd name="adj2" fmla="val 50000"/>
              </a:avLst>
            </a:prstGeom>
            <a:noFill/>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pic>
          <p:nvPicPr>
            <p:cNvPr id="17" name="Graphic 16" descr="Download">
              <a:extLst>
                <a:ext uri="{FF2B5EF4-FFF2-40B4-BE49-F238E27FC236}">
                  <a16:creationId xmlns:a16="http://schemas.microsoft.com/office/drawing/2014/main" id="{4E710996-1011-464E-929A-E42E3981D0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1078" y="5131982"/>
              <a:ext cx="914400" cy="914400"/>
            </a:xfrm>
            <a:prstGeom prst="rect">
              <a:avLst/>
            </a:prstGeom>
          </p:spPr>
        </p:pic>
      </p:grpSp>
    </p:spTree>
    <p:extLst>
      <p:ext uri="{BB962C8B-B14F-4D97-AF65-F5344CB8AC3E}">
        <p14:creationId xmlns:p14="http://schemas.microsoft.com/office/powerpoint/2010/main" val="2753056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Planning and Implementing Tier 3 Interventions</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9366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84B0E14-9621-4401-8EF5-28A2FFCCDA01}"/>
              </a:ext>
            </a:extLst>
          </p:cNvPr>
          <p:cNvSpPr txBox="1">
            <a:spLocks/>
          </p:cNvSpPr>
          <p:nvPr/>
        </p:nvSpPr>
        <p:spPr>
          <a:xfrm>
            <a:off x="2761875" y="2394022"/>
            <a:ext cx="6286500" cy="551793"/>
          </a:xfrm>
          <a:prstGeom prst="rect">
            <a:avLst/>
          </a:prstGeom>
          <a:solidFill>
            <a:srgbClr val="FF00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r>
              <a:rPr lang="en-US" sz="2400">
                <a:solidFill>
                  <a:prstClr val="white"/>
                </a:solidFill>
              </a:rPr>
              <a:t>Tertiary (Tier 3) Intervention Grids</a:t>
            </a:r>
          </a:p>
        </p:txBody>
      </p:sp>
      <p:sp>
        <p:nvSpPr>
          <p:cNvPr id="3" name="Oval 2">
            <a:extLst>
              <a:ext uri="{FF2B5EF4-FFF2-40B4-BE49-F238E27FC236}">
                <a16:creationId xmlns:a16="http://schemas.microsoft.com/office/drawing/2014/main" id="{31394AFE-C5C6-4FDE-8CD4-ADE6D5AC62EB}"/>
              </a:ext>
            </a:extLst>
          </p:cNvPr>
          <p:cNvSpPr/>
          <p:nvPr/>
        </p:nvSpPr>
        <p:spPr>
          <a:xfrm>
            <a:off x="4121325" y="1217734"/>
            <a:ext cx="3883742" cy="857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4" name="Content Placeholder 8">
            <a:extLst>
              <a:ext uri="{FF2B5EF4-FFF2-40B4-BE49-F238E27FC236}">
                <a16:creationId xmlns:a16="http://schemas.microsoft.com/office/drawing/2014/main" id="{9D8E5BF0-58B1-407B-BF66-2884771AD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551"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75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kllane\Documents\F13 Manuscripts Submitted\2010 Beyond Behavior\bebe-20-03-cov-1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3453"/>
          <a:stretch/>
        </p:blipFill>
        <p:spPr bwMode="auto">
          <a:xfrm>
            <a:off x="1695003" y="4133850"/>
            <a:ext cx="1970985" cy="2724150"/>
          </a:xfrm>
          <a:prstGeom prst="rect">
            <a:avLst/>
          </a:prstGeom>
          <a:noFill/>
          <a:extLst>
            <a:ext uri="{909E8E84-426E-40DD-AFC4-6F175D3DCCD1}">
              <a14:hiddenFill xmlns:a14="http://schemas.microsoft.com/office/drawing/2010/main">
                <a:solidFill>
                  <a:srgbClr val="FFFFFF"/>
                </a:solidFill>
              </a14:hiddenFill>
            </a:ext>
          </a:extLst>
        </p:spPr>
      </p:pic>
      <p:sp>
        <p:nvSpPr>
          <p:cNvPr id="253954" name="AutoShape 33"/>
          <p:cNvSpPr>
            <a:spLocks noChangeArrowheads="1"/>
          </p:cNvSpPr>
          <p:nvPr/>
        </p:nvSpPr>
        <p:spPr bwMode="auto">
          <a:xfrm rot="1802482">
            <a:off x="4038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5" name="AutoShape 35"/>
          <p:cNvSpPr>
            <a:spLocks noChangeArrowheads="1"/>
          </p:cNvSpPr>
          <p:nvPr/>
        </p:nvSpPr>
        <p:spPr bwMode="auto">
          <a:xfrm rot="3883708">
            <a:off x="3605213" y="3481388"/>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6" name="AutoShape 36"/>
          <p:cNvSpPr>
            <a:spLocks noChangeArrowheads="1"/>
          </p:cNvSpPr>
          <p:nvPr/>
        </p:nvSpPr>
        <p:spPr bwMode="auto">
          <a:xfrm>
            <a:off x="1752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Comprehensive, Integrative,</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Three-Tiered (Ci</a:t>
            </a:r>
            <a:r>
              <a:rPr lang="en-US" altLang="en-US" sz="2000" baseline="-10000">
                <a:solidFill>
                  <a:srgbClr val="000000"/>
                </a:solidFill>
                <a:latin typeface="Arial" panose="020B0604020202020204" pitchFamily="34" charset="0"/>
                <a:cs typeface="Arial" panose="020B0604020202020204" pitchFamily="34" charset="0"/>
              </a:rPr>
              <a:t>3</a:t>
            </a:r>
            <a:r>
              <a:rPr lang="en-US" altLang="en-US" sz="1400">
                <a:solidFill>
                  <a:srgbClr val="000000"/>
                </a:solidFill>
                <a:latin typeface="Arial" panose="020B0604020202020204" pitchFamily="34" charset="0"/>
                <a:cs typeface="Arial" panose="020B0604020202020204" pitchFamily="34" charset="0"/>
              </a:rPr>
              <a:t>T)</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 Models of Support</a:t>
            </a:r>
          </a:p>
        </p:txBody>
      </p:sp>
      <p:sp>
        <p:nvSpPr>
          <p:cNvPr id="253957" name="AutoShape 39"/>
          <p:cNvSpPr>
            <a:spLocks noChangeArrowheads="1"/>
          </p:cNvSpPr>
          <p:nvPr/>
        </p:nvSpPr>
        <p:spPr bwMode="auto">
          <a:xfrm>
            <a:off x="7543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Assess, Design, Implement, </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and</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Evaluate </a:t>
            </a:r>
          </a:p>
        </p:txBody>
      </p:sp>
      <p:sp>
        <p:nvSpPr>
          <p:cNvPr id="253958" name="AutoShape 40"/>
          <p:cNvSpPr>
            <a:spLocks noChangeArrowheads="1"/>
          </p:cNvSpPr>
          <p:nvPr/>
        </p:nvSpPr>
        <p:spPr bwMode="auto">
          <a:xfrm rot="1802482">
            <a:off x="7620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253959" name="AutoShape 37"/>
          <p:cNvSpPr>
            <a:spLocks noChangeArrowheads="1"/>
          </p:cNvSpPr>
          <p:nvPr/>
        </p:nvSpPr>
        <p:spPr bwMode="auto">
          <a:xfrm>
            <a:off x="3581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Basic Classroom Management</a:t>
            </a:r>
          </a:p>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Effective Instruction</a:t>
            </a:r>
          </a:p>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Low-Intensity Strategies</a:t>
            </a:r>
          </a:p>
        </p:txBody>
      </p:sp>
      <p:sp>
        <p:nvSpPr>
          <p:cNvPr id="253960" name="AutoShape 38"/>
          <p:cNvSpPr>
            <a:spLocks noChangeArrowheads="1"/>
          </p:cNvSpPr>
          <p:nvPr/>
        </p:nvSpPr>
        <p:spPr bwMode="auto">
          <a:xfrm>
            <a:off x="5257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Behavior Contracts </a:t>
            </a:r>
          </a:p>
          <a:p>
            <a:pPr algn="ctr">
              <a:lnSpc>
                <a:spcPct val="100000"/>
              </a:lnSpc>
              <a:spcBef>
                <a:spcPct val="0"/>
              </a:spcBef>
              <a:buFontTx/>
              <a:buNone/>
            </a:pPr>
            <a:r>
              <a:rPr lang="en-US" altLang="en-US" sz="1400">
                <a:latin typeface="Arial" panose="020B0604020202020204" pitchFamily="34" charset="0"/>
                <a:cs typeface="Arial" panose="020B0604020202020204" pitchFamily="34" charset="0"/>
              </a:rPr>
              <a:t>Self-Monitoring</a:t>
            </a:r>
          </a:p>
          <a:p>
            <a:pPr algn="ctr">
              <a:lnSpc>
                <a:spcPct val="100000"/>
              </a:lnSpc>
              <a:spcBef>
                <a:spcPct val="0"/>
              </a:spcBef>
              <a:buFontTx/>
              <a:buNone/>
            </a:pPr>
            <a:r>
              <a:rPr lang="en-US" altLang="en-US" sz="1400">
                <a:solidFill>
                  <a:srgbClr val="000000"/>
                </a:solidFill>
                <a:latin typeface="Arial" panose="020B0604020202020204" pitchFamily="34" charset="0"/>
                <a:cs typeface="Arial" panose="020B0604020202020204" pitchFamily="34" charset="0"/>
              </a:rPr>
              <a:t>- -</a:t>
            </a:r>
          </a:p>
          <a:p>
            <a:pPr algn="ctr">
              <a:lnSpc>
                <a:spcPct val="100000"/>
              </a:lnSpc>
              <a:spcBef>
                <a:spcPct val="0"/>
              </a:spcBef>
              <a:buFontTx/>
              <a:buNone/>
            </a:pPr>
            <a:r>
              <a:rPr lang="en-US" altLang="en-US" sz="1400">
                <a:solidFill>
                  <a:srgbClr val="FF0000"/>
                </a:solidFill>
                <a:latin typeface="Arial" panose="020B0604020202020204" pitchFamily="34" charset="0"/>
                <a:cs typeface="Arial" panose="020B0604020202020204" pitchFamily="34" charset="0"/>
              </a:rPr>
              <a:t>Functional Assessment-Based</a:t>
            </a:r>
          </a:p>
          <a:p>
            <a:pPr algn="ctr">
              <a:lnSpc>
                <a:spcPct val="100000"/>
              </a:lnSpc>
              <a:spcBef>
                <a:spcPct val="0"/>
              </a:spcBef>
              <a:buFontTx/>
              <a:buNone/>
            </a:pPr>
            <a:r>
              <a:rPr lang="en-US" altLang="en-US" sz="1400">
                <a:solidFill>
                  <a:srgbClr val="FF0000"/>
                </a:solidFill>
                <a:latin typeface="Arial" panose="020B0604020202020204" pitchFamily="34" charset="0"/>
                <a:cs typeface="Arial" panose="020B0604020202020204" pitchFamily="34" charset="0"/>
              </a:rPr>
              <a:t> Interventions</a:t>
            </a:r>
          </a:p>
        </p:txBody>
      </p:sp>
      <p:sp>
        <p:nvSpPr>
          <p:cNvPr id="253961" name="AutoShape 41"/>
          <p:cNvSpPr>
            <a:spLocks noChangeArrowheads="1"/>
          </p:cNvSpPr>
          <p:nvPr/>
        </p:nvSpPr>
        <p:spPr bwMode="auto">
          <a:xfrm>
            <a:off x="3276600" y="222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err="1">
                <a:solidFill>
                  <a:srgbClr val="FFFFFF"/>
                </a:solidFill>
                <a:latin typeface="Arial" panose="020B0604020202020204" pitchFamily="34" charset="0"/>
                <a:cs typeface="Arial" panose="020B0604020202020204" pitchFamily="34" charset="0"/>
              </a:rPr>
              <a:t>Schoolwide</a:t>
            </a:r>
            <a:r>
              <a:rPr lang="en-US" altLang="en-US" sz="1600" b="1">
                <a:solidFill>
                  <a:srgbClr val="FFFFFF"/>
                </a:solidFill>
                <a:latin typeface="Arial" panose="020B0604020202020204" pitchFamily="34" charset="0"/>
                <a:cs typeface="Arial" panose="020B0604020202020204" pitchFamily="34" charset="0"/>
              </a:rPr>
              <a:t> Positive</a:t>
            </a:r>
          </a:p>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Behavior Support</a:t>
            </a:r>
          </a:p>
        </p:txBody>
      </p:sp>
      <p:sp>
        <p:nvSpPr>
          <p:cNvPr id="253962" name="AutoShape 42"/>
          <p:cNvSpPr>
            <a:spLocks noChangeArrowheads="1"/>
          </p:cNvSpPr>
          <p:nvPr/>
        </p:nvSpPr>
        <p:spPr bwMode="auto">
          <a:xfrm>
            <a:off x="5791200" y="17460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Low-Intensity Strategies</a:t>
            </a:r>
          </a:p>
        </p:txBody>
      </p:sp>
      <p:sp>
        <p:nvSpPr>
          <p:cNvPr id="253963" name="AutoShape 43"/>
          <p:cNvSpPr>
            <a:spLocks noChangeArrowheads="1"/>
          </p:cNvSpPr>
          <p:nvPr/>
        </p:nvSpPr>
        <p:spPr bwMode="auto">
          <a:xfrm>
            <a:off x="3352800" y="4641670"/>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Higher-Intensity </a:t>
            </a:r>
          </a:p>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Strategies</a:t>
            </a:r>
          </a:p>
        </p:txBody>
      </p:sp>
      <p:sp>
        <p:nvSpPr>
          <p:cNvPr id="253966" name="AutoShape 44"/>
          <p:cNvSpPr>
            <a:spLocks noChangeArrowheads="1"/>
          </p:cNvSpPr>
          <p:nvPr/>
        </p:nvSpPr>
        <p:spPr bwMode="auto">
          <a:xfrm>
            <a:off x="6324600" y="6013270"/>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a:solidFill>
                  <a:srgbClr val="FFFFFF"/>
                </a:solidFill>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401066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615230"/>
            <a:ext cx="9144000" cy="5167054"/>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532F7E98-2200-4A12-8673-0FC58BCA2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0485" y="4380614"/>
            <a:ext cx="1917202" cy="2375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1871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6591" y="274638"/>
            <a:ext cx="10893287"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200">
                <a:solidFill>
                  <a:prstClr val="black"/>
                </a:solidFill>
                <a:latin typeface="Century Schoolbook" pitchFamily="18" charset="0"/>
                <a:ea typeface="MS PGothic" charset="-128"/>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0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2"/>
          <a:stretch>
            <a:fillRect/>
          </a:stretch>
        </p:blipFill>
        <p:spPr>
          <a:xfrm>
            <a:off x="1672848" y="4210798"/>
            <a:ext cx="3284703" cy="107240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3"/>
          <a:stretch>
            <a:fillRect/>
          </a:stretch>
        </p:blipFill>
        <p:spPr>
          <a:xfrm>
            <a:off x="4049562" y="4413365"/>
            <a:ext cx="3005684" cy="228621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4"/>
          <a:stretch>
            <a:fillRect/>
          </a:stretch>
        </p:blipFill>
        <p:spPr>
          <a:xfrm>
            <a:off x="7107942" y="2068084"/>
            <a:ext cx="3162454" cy="373888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29625" y="2702561"/>
            <a:ext cx="3162455" cy="314781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Graphical user interface, website&#10;&#10;Description automatically generated">
            <a:extLst>
              <a:ext uri="{FF2B5EF4-FFF2-40B4-BE49-F238E27FC236}">
                <a16:creationId xmlns:a16="http://schemas.microsoft.com/office/drawing/2014/main" id="{2A6F7162-844B-4444-A97D-E95F1CE099A3}"/>
              </a:ext>
            </a:extLst>
          </p:cNvPr>
          <p:cNvPicPr>
            <a:picLocks noChangeAspect="1"/>
          </p:cNvPicPr>
          <p:nvPr/>
        </p:nvPicPr>
        <p:blipFill>
          <a:blip r:embed="rId5"/>
          <a:stretch>
            <a:fillRect/>
          </a:stretch>
        </p:blipFill>
        <p:spPr>
          <a:xfrm>
            <a:off x="820615" y="642097"/>
            <a:ext cx="5275385" cy="3429000"/>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3918134" y="1310568"/>
            <a:ext cx="1674799" cy="36731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48660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87" r="2362" b="1847"/>
          <a:stretch/>
        </p:blipFill>
        <p:spPr>
          <a:xfrm>
            <a:off x="1726020" y="786810"/>
            <a:ext cx="8941981" cy="5411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276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4902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ci3t.org website top accordions, with Responding to Covid tab highlighted ">
            <a:extLst>
              <a:ext uri="{FF2B5EF4-FFF2-40B4-BE49-F238E27FC236}">
                <a16:creationId xmlns:a16="http://schemas.microsoft.com/office/drawing/2014/main" id="{880CFF8F-50FF-40A9-92EA-44AED26864EB}"/>
              </a:ext>
            </a:extLst>
          </p:cNvPr>
          <p:cNvPicPr>
            <a:picLocks noChangeAspect="1"/>
          </p:cNvPicPr>
          <p:nvPr/>
        </p:nvPicPr>
        <p:blipFill rotWithShape="1">
          <a:blip r:embed="rId2"/>
          <a:srcRect r="737"/>
          <a:stretch/>
        </p:blipFill>
        <p:spPr>
          <a:xfrm>
            <a:off x="838200" y="1552244"/>
            <a:ext cx="6225309" cy="3753511"/>
          </a:xfrm>
          <a:prstGeom prst="rect">
            <a:avLst/>
          </a:prstGeom>
        </p:spPr>
      </p:pic>
      <p:sp>
        <p:nvSpPr>
          <p:cNvPr id="12" name="Rectangle 11" descr="Rectangle Highlighting Professional Learning tab">
            <a:extLst>
              <a:ext uri="{FF2B5EF4-FFF2-40B4-BE49-F238E27FC236}">
                <a16:creationId xmlns:a16="http://schemas.microsoft.com/office/drawing/2014/main" id="{867394F6-8009-68B8-C1D9-A774650EEEB6}"/>
              </a:ext>
            </a:extLst>
          </p:cNvPr>
          <p:cNvSpPr/>
          <p:nvPr/>
        </p:nvSpPr>
        <p:spPr>
          <a:xfrm>
            <a:off x="4619625" y="2480219"/>
            <a:ext cx="1819275" cy="274680"/>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FCAB00FE-0BAF-4B76-BD0D-D9637EC2AFD2}"/>
              </a:ext>
            </a:extLst>
          </p:cNvPr>
          <p:cNvSpPr>
            <a:spLocks noGrp="1"/>
          </p:cNvSpPr>
          <p:nvPr>
            <p:ph type="title"/>
          </p:nvPr>
        </p:nvSpPr>
        <p:spPr/>
        <p:txBody>
          <a:bodyPr/>
          <a:lstStyle/>
          <a:p>
            <a:r>
              <a:rPr lang="en-US"/>
              <a:t>Ci3T Professional Learning Resources</a:t>
            </a:r>
          </a:p>
        </p:txBody>
      </p:sp>
      <p:sp>
        <p:nvSpPr>
          <p:cNvPr id="8" name="Rectangle 7" descr="Rectangle Highlighting Professional Learning tab">
            <a:extLst>
              <a:ext uri="{FF2B5EF4-FFF2-40B4-BE49-F238E27FC236}">
                <a16:creationId xmlns:a16="http://schemas.microsoft.com/office/drawing/2014/main" id="{0D20F853-6608-4084-8598-EF123E6192A4}"/>
              </a:ext>
            </a:extLst>
          </p:cNvPr>
          <p:cNvSpPr/>
          <p:nvPr/>
        </p:nvSpPr>
        <p:spPr>
          <a:xfrm>
            <a:off x="4283648" y="2754899"/>
            <a:ext cx="1051617"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9" name="Picture 8"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D94B3BC1-1C53-434F-A711-7BBDB4C5BCB9}"/>
              </a:ext>
            </a:extLst>
          </p:cNvPr>
          <p:cNvPicPr>
            <a:picLocks noChangeAspect="1"/>
          </p:cNvPicPr>
          <p:nvPr/>
        </p:nvPicPr>
        <p:blipFill>
          <a:blip r:embed="rId3"/>
          <a:stretch>
            <a:fillRect/>
          </a:stretch>
        </p:blipFill>
        <p:spPr>
          <a:xfrm>
            <a:off x="6063877" y="1388055"/>
            <a:ext cx="5625900" cy="5286256"/>
          </a:xfrm>
          <a:prstGeom prst="rect">
            <a:avLst/>
          </a:prstGeom>
          <a:ln>
            <a:solidFill>
              <a:schemeClr val="tx1"/>
            </a:solidFill>
          </a:ln>
        </p:spPr>
      </p:pic>
      <p:sp>
        <p:nvSpPr>
          <p:cNvPr id="2" name="Rectangle 1" descr="Rectangle Highlighting Professional Learning tab">
            <a:extLst>
              <a:ext uri="{FF2B5EF4-FFF2-40B4-BE49-F238E27FC236}">
                <a16:creationId xmlns:a16="http://schemas.microsoft.com/office/drawing/2014/main" id="{C031CE49-73E9-1985-D406-13C037527CC8}"/>
              </a:ext>
            </a:extLst>
          </p:cNvPr>
          <p:cNvSpPr/>
          <p:nvPr/>
        </p:nvSpPr>
        <p:spPr>
          <a:xfrm>
            <a:off x="6187205" y="323729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5" name="Rectangle 4" descr="Rectangle Highlighting Professional Learning tab">
            <a:extLst>
              <a:ext uri="{FF2B5EF4-FFF2-40B4-BE49-F238E27FC236}">
                <a16:creationId xmlns:a16="http://schemas.microsoft.com/office/drawing/2014/main" id="{5C169D0A-A33D-0C89-6EB4-3AFCCDB77D29}"/>
              </a:ext>
            </a:extLst>
          </p:cNvPr>
          <p:cNvSpPr/>
          <p:nvPr/>
        </p:nvSpPr>
        <p:spPr>
          <a:xfrm>
            <a:off x="6216233" y="561402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ectangle 5" descr="Rectangle Highlighting Professional Learning tab">
            <a:extLst>
              <a:ext uri="{FF2B5EF4-FFF2-40B4-BE49-F238E27FC236}">
                <a16:creationId xmlns:a16="http://schemas.microsoft.com/office/drawing/2014/main" id="{C7ADCBD0-0842-7CF0-2E87-7042641F3620}"/>
              </a:ext>
            </a:extLst>
          </p:cNvPr>
          <p:cNvSpPr/>
          <p:nvPr/>
        </p:nvSpPr>
        <p:spPr>
          <a:xfrm>
            <a:off x="6187204" y="597399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11" name="Rectangle 10" descr="Rectangle Highlighting Professional Learning tab">
            <a:extLst>
              <a:ext uri="{FF2B5EF4-FFF2-40B4-BE49-F238E27FC236}">
                <a16:creationId xmlns:a16="http://schemas.microsoft.com/office/drawing/2014/main" id="{EBC0B360-8AD1-3EF5-053E-230341B16855}"/>
              </a:ext>
            </a:extLst>
          </p:cNvPr>
          <p:cNvSpPr/>
          <p:nvPr/>
        </p:nvSpPr>
        <p:spPr>
          <a:xfrm>
            <a:off x="6201719" y="6319607"/>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3" name="Graphic 12">
            <a:extLst>
              <a:ext uri="{FF2B5EF4-FFF2-40B4-BE49-F238E27FC236}">
                <a16:creationId xmlns:a16="http://schemas.microsoft.com/office/drawing/2014/main" id="{84A9868E-11A5-D20F-BFE2-5E1DA99944A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745206" y="4925474"/>
            <a:ext cx="1748837" cy="1748837"/>
          </a:xfrm>
          <a:prstGeom prst="rect">
            <a:avLst/>
          </a:prstGeom>
        </p:spPr>
      </p:pic>
    </p:spTree>
    <p:extLst>
      <p:ext uri="{BB962C8B-B14F-4D97-AF65-F5344CB8AC3E}">
        <p14:creationId xmlns:p14="http://schemas.microsoft.com/office/powerpoint/2010/main" val="1914040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 grpId="0" animBg="1"/>
      <p:bldP spid="5" grpId="0" animBg="1"/>
      <p:bldP spid="6"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a:solidFill>
                  <a:prstClr val="white"/>
                </a:solidFill>
                <a:latin typeface="Calisto MT"/>
              </a:rPr>
              <a:t>Predictability</a:t>
            </a:r>
          </a:p>
        </p:txBody>
      </p:sp>
      <p:pic>
        <p:nvPicPr>
          <p:cNvPr id="6" name="Picture 5">
            <a:extLst>
              <a:ext uri="{FF2B5EF4-FFF2-40B4-BE49-F238E27FC236}">
                <a16:creationId xmlns:a16="http://schemas.microsoft.com/office/drawing/2014/main" id="{07BD7457-1BD6-401D-914D-4BF2477F5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1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Read over the list of Tier 2 and Tier 3 supports listed in your school’s Ci3T Implementation Manual. </a:t>
            </a:r>
          </a:p>
          <a:p>
            <a:r>
              <a:rPr lang="en-US" sz="2400" dirty="0"/>
              <a:t>Jigsaw: For this breakout session, divide up your team members to attend these sessions:</a:t>
            </a:r>
          </a:p>
          <a:p>
            <a:pPr lvl="1"/>
            <a:r>
              <a:rPr lang="en-US" sz="2000" dirty="0"/>
              <a:t>Tier 2 Direct Behavior Rating</a:t>
            </a:r>
          </a:p>
          <a:p>
            <a:pPr lvl="1"/>
            <a:r>
              <a:rPr lang="en-US" sz="2000" dirty="0"/>
              <a:t>Tier 2 Self-monitoring</a:t>
            </a:r>
          </a:p>
          <a:p>
            <a:pPr lvl="1"/>
            <a:r>
              <a:rPr lang="en-US" sz="2000" dirty="0"/>
              <a:t>Tier 2 Self-regulated Strategy Development (SRSD) for writing</a:t>
            </a:r>
          </a:p>
          <a:p>
            <a:pPr lvl="1"/>
            <a:r>
              <a:rPr lang="en-US" sz="2000" dirty="0"/>
              <a:t>Tier 3 Individualized De-escalation Plan </a:t>
            </a:r>
          </a:p>
          <a:p>
            <a:pPr lvl="1"/>
            <a:r>
              <a:rPr lang="en-US" sz="2000" dirty="0"/>
              <a:t>Tier 3 Functional Assessment-based Intervention (FABI)</a:t>
            </a:r>
          </a:p>
          <a:p>
            <a:r>
              <a:rPr lang="en-US" sz="2400" dirty="0"/>
              <a:t>Post in the chat the one you would like to attend so your Ci3T Leadership Team members can divide up to learn more!  </a:t>
            </a:r>
          </a:p>
          <a:p>
            <a:endParaRPr lang="en-US" sz="2400" dirty="0"/>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284450123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B3F9-298B-9C28-4AB3-EFBCAB6383C8}"/>
              </a:ext>
            </a:extLst>
          </p:cNvPr>
          <p:cNvSpPr>
            <a:spLocks noGrp="1"/>
          </p:cNvSpPr>
          <p:nvPr>
            <p:ph type="title"/>
          </p:nvPr>
        </p:nvSpPr>
        <p:spPr/>
        <p:txBody>
          <a:bodyPr/>
          <a:lstStyle/>
          <a:p>
            <a:r>
              <a:rPr lang="en-US" sz="4400" dirty="0"/>
              <a:t>Tier 2 Direct Behavior Rating</a:t>
            </a:r>
            <a:endParaRPr lang="en-US" dirty="0"/>
          </a:p>
        </p:txBody>
      </p:sp>
      <p:pic>
        <p:nvPicPr>
          <p:cNvPr id="3" name="Picture 2" descr="Image of ci3t.org website top accordions, with Responding to Covid tab highlighted ">
            <a:extLst>
              <a:ext uri="{FF2B5EF4-FFF2-40B4-BE49-F238E27FC236}">
                <a16:creationId xmlns:a16="http://schemas.microsoft.com/office/drawing/2014/main" id="{BFCEE962-F1BE-944C-14EB-8F72B1CC546D}"/>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4" name="Picture 3"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27BB3937-09E7-490B-B0F7-F5BD7946B45C}"/>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5" name="Rectangle 4" descr="Rectangle Highlighting Professional Learning tab">
            <a:extLst>
              <a:ext uri="{FF2B5EF4-FFF2-40B4-BE49-F238E27FC236}">
                <a16:creationId xmlns:a16="http://schemas.microsoft.com/office/drawing/2014/main" id="{93BA7479-BBAD-2C34-EAE9-B388EE21C692}"/>
              </a:ext>
            </a:extLst>
          </p:cNvPr>
          <p:cNvSpPr/>
          <p:nvPr/>
        </p:nvSpPr>
        <p:spPr>
          <a:xfrm>
            <a:off x="6187205" y="323729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0386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lstStyle/>
          <a:p>
            <a:r>
              <a:rPr lang="en-US" sz="4400" dirty="0"/>
              <a:t>Tier 2 Self-monitoring</a:t>
            </a:r>
            <a:endParaRPr lang="en-US" dirty="0"/>
          </a:p>
        </p:txBody>
      </p:sp>
      <p:pic>
        <p:nvPicPr>
          <p:cNvPr id="5" name="Picture 4" descr="Image of ci3t.org website top accordions, with Responding to Covid tab highlighted ">
            <a:extLst>
              <a:ext uri="{FF2B5EF4-FFF2-40B4-BE49-F238E27FC236}">
                <a16:creationId xmlns:a16="http://schemas.microsoft.com/office/drawing/2014/main" id="{3D51B24F-DBCB-7920-5F9C-0FE59604BD92}"/>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6" name="Picture 5"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A6BA53AC-D376-DE1B-0248-8E4F49F12F3E}"/>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7" name="Rectangle 6" descr="Rectangle Highlighting Professional Learning tab">
            <a:extLst>
              <a:ext uri="{FF2B5EF4-FFF2-40B4-BE49-F238E27FC236}">
                <a16:creationId xmlns:a16="http://schemas.microsoft.com/office/drawing/2014/main" id="{A3A915B1-51BA-AC0D-B9DB-2419E58DE685}"/>
              </a:ext>
            </a:extLst>
          </p:cNvPr>
          <p:cNvSpPr/>
          <p:nvPr/>
        </p:nvSpPr>
        <p:spPr>
          <a:xfrm>
            <a:off x="6216233" y="561402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912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a:xfrm>
            <a:off x="838200" y="80363"/>
            <a:ext cx="10515600" cy="1325563"/>
          </a:xfrm>
        </p:spPr>
        <p:txBody>
          <a:bodyPr>
            <a:normAutofit/>
          </a:bodyPr>
          <a:lstStyle/>
          <a:p>
            <a:r>
              <a:rPr lang="en-US" sz="4400" dirty="0"/>
              <a:t>Tier 2 Self-regulated Strategy Development (SRSD) for Writing</a:t>
            </a:r>
            <a:endParaRPr lang="en-US" dirty="0"/>
          </a:p>
        </p:txBody>
      </p:sp>
      <p:pic>
        <p:nvPicPr>
          <p:cNvPr id="3" name="Picture 2" descr="Image of ci3t.org website top accordions, with Responding to Covid tab highlighted ">
            <a:extLst>
              <a:ext uri="{FF2B5EF4-FFF2-40B4-BE49-F238E27FC236}">
                <a16:creationId xmlns:a16="http://schemas.microsoft.com/office/drawing/2014/main" id="{86138BED-6D36-A678-6906-46C9C3DB9CBB}"/>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4" name="Picture 3"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1990971-C965-D8FF-A645-8061C069008E}"/>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5" name="Rectangle 4" descr="Rectangle Highlighting Professional Learning tab">
            <a:extLst>
              <a:ext uri="{FF2B5EF4-FFF2-40B4-BE49-F238E27FC236}">
                <a16:creationId xmlns:a16="http://schemas.microsoft.com/office/drawing/2014/main" id="{225FA293-378D-1576-EF07-3B8DA37E9EB1}"/>
              </a:ext>
            </a:extLst>
          </p:cNvPr>
          <p:cNvSpPr/>
          <p:nvPr/>
        </p:nvSpPr>
        <p:spPr>
          <a:xfrm>
            <a:off x="6187204" y="5973990"/>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705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lstStyle/>
          <a:p>
            <a:r>
              <a:rPr lang="en-US" sz="4400" dirty="0"/>
              <a:t>Tier 3 Individualized De-escalation Plan </a:t>
            </a:r>
            <a:endParaRPr lang="en-US" dirty="0"/>
          </a:p>
        </p:txBody>
      </p:sp>
      <p:pic>
        <p:nvPicPr>
          <p:cNvPr id="3" name="Picture 2" descr="Image of ci3t.org website top accordions, with Responding to Covid tab highlighted ">
            <a:extLst>
              <a:ext uri="{FF2B5EF4-FFF2-40B4-BE49-F238E27FC236}">
                <a16:creationId xmlns:a16="http://schemas.microsoft.com/office/drawing/2014/main" id="{9388D60B-1873-0989-7EF3-D167FF60FD55}"/>
              </a:ext>
            </a:extLst>
          </p:cNvPr>
          <p:cNvPicPr>
            <a:picLocks noChangeAspect="1"/>
          </p:cNvPicPr>
          <p:nvPr/>
        </p:nvPicPr>
        <p:blipFill rotWithShape="1">
          <a:blip r:embed="rId2"/>
          <a:srcRect r="737"/>
          <a:stretch/>
        </p:blipFill>
        <p:spPr>
          <a:xfrm>
            <a:off x="838200" y="1552244"/>
            <a:ext cx="6225309" cy="3753511"/>
          </a:xfrm>
          <a:prstGeom prst="rect">
            <a:avLst/>
          </a:prstGeom>
        </p:spPr>
      </p:pic>
      <p:pic>
        <p:nvPicPr>
          <p:cNvPr id="4" name="Picture 3"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0C3D01EB-3F71-6516-9308-83A360ABBB48}"/>
              </a:ext>
            </a:extLst>
          </p:cNvPr>
          <p:cNvPicPr>
            <a:picLocks noChangeAspect="1"/>
          </p:cNvPicPr>
          <p:nvPr/>
        </p:nvPicPr>
        <p:blipFill>
          <a:blip r:embed="rId3"/>
          <a:stretch>
            <a:fillRect/>
          </a:stretch>
        </p:blipFill>
        <p:spPr>
          <a:xfrm>
            <a:off x="6096000" y="1405926"/>
            <a:ext cx="5625900" cy="5286256"/>
          </a:xfrm>
          <a:prstGeom prst="rect">
            <a:avLst/>
          </a:prstGeom>
          <a:ln>
            <a:solidFill>
              <a:schemeClr val="tx1"/>
            </a:solidFill>
          </a:ln>
        </p:spPr>
      </p:pic>
      <p:sp>
        <p:nvSpPr>
          <p:cNvPr id="5" name="Rectangle 4" descr="Rectangle Highlighting Professional Learning tab">
            <a:extLst>
              <a:ext uri="{FF2B5EF4-FFF2-40B4-BE49-F238E27FC236}">
                <a16:creationId xmlns:a16="http://schemas.microsoft.com/office/drawing/2014/main" id="{364A03D2-06C5-372D-FCC7-1AA1CE8BC9D8}"/>
              </a:ext>
            </a:extLst>
          </p:cNvPr>
          <p:cNvSpPr/>
          <p:nvPr/>
        </p:nvSpPr>
        <p:spPr>
          <a:xfrm>
            <a:off x="6201719" y="6319607"/>
            <a:ext cx="5534695" cy="260931"/>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70681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7BC6-F6AF-4567-D2B3-966F2FAE0670}"/>
              </a:ext>
            </a:extLst>
          </p:cNvPr>
          <p:cNvSpPr>
            <a:spLocks noGrp="1"/>
          </p:cNvSpPr>
          <p:nvPr>
            <p:ph type="title"/>
          </p:nvPr>
        </p:nvSpPr>
        <p:spPr/>
        <p:txBody>
          <a:bodyPr>
            <a:normAutofit/>
          </a:bodyPr>
          <a:lstStyle/>
          <a:p>
            <a:r>
              <a:rPr lang="en-US" sz="4400" dirty="0"/>
              <a:t>Tier 3 Functional Assessment-based Intervention (FABI)</a:t>
            </a:r>
            <a:endParaRPr lang="en-US" dirty="0"/>
          </a:p>
        </p:txBody>
      </p:sp>
      <p:pic>
        <p:nvPicPr>
          <p:cNvPr id="3" name="Picture 2" descr="Image of ci3t.org website top accordions, with Responding to Covid tab highlighted ">
            <a:extLst>
              <a:ext uri="{FF2B5EF4-FFF2-40B4-BE49-F238E27FC236}">
                <a16:creationId xmlns:a16="http://schemas.microsoft.com/office/drawing/2014/main" id="{615BA603-78AB-E690-B74C-5CB24D94BF5E}"/>
              </a:ext>
            </a:extLst>
          </p:cNvPr>
          <p:cNvPicPr>
            <a:picLocks noChangeAspect="1"/>
          </p:cNvPicPr>
          <p:nvPr/>
        </p:nvPicPr>
        <p:blipFill rotWithShape="1">
          <a:blip r:embed="rId2"/>
          <a:srcRect r="737"/>
          <a:stretch/>
        </p:blipFill>
        <p:spPr>
          <a:xfrm>
            <a:off x="838200" y="1552244"/>
            <a:ext cx="6225309" cy="3753511"/>
          </a:xfrm>
          <a:prstGeom prst="rect">
            <a:avLst/>
          </a:prstGeom>
        </p:spPr>
      </p:pic>
      <p:sp>
        <p:nvSpPr>
          <p:cNvPr id="4" name="Rectangle 3" descr="Rectangle Highlighting Professional Learning tab">
            <a:extLst>
              <a:ext uri="{FF2B5EF4-FFF2-40B4-BE49-F238E27FC236}">
                <a16:creationId xmlns:a16="http://schemas.microsoft.com/office/drawing/2014/main" id="{5DC36F49-1592-03FD-FC2D-961841597CA0}"/>
              </a:ext>
            </a:extLst>
          </p:cNvPr>
          <p:cNvSpPr/>
          <p:nvPr/>
        </p:nvSpPr>
        <p:spPr>
          <a:xfrm>
            <a:off x="4619625" y="2480219"/>
            <a:ext cx="1819275" cy="274680"/>
          </a:xfrm>
          <a:prstGeom prst="rect">
            <a:avLst/>
          </a:prstGeom>
          <a:noFill/>
          <a:ln w="76200">
            <a:solidFill>
              <a:srgbClr val="FFFF00"/>
            </a:solidFill>
          </a:ln>
          <a:effectLst>
            <a:glow rad="254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5" name="Picture 4" descr="Graphical user interface, website&#10;&#10;Description automatically generated">
            <a:extLst>
              <a:ext uri="{FF2B5EF4-FFF2-40B4-BE49-F238E27FC236}">
                <a16:creationId xmlns:a16="http://schemas.microsoft.com/office/drawing/2014/main" id="{F32BDE99-9567-F2B7-376D-635EC6A21A92}"/>
              </a:ext>
            </a:extLst>
          </p:cNvPr>
          <p:cNvPicPr>
            <a:picLocks noChangeAspect="1"/>
          </p:cNvPicPr>
          <p:nvPr/>
        </p:nvPicPr>
        <p:blipFill>
          <a:blip r:embed="rId3"/>
          <a:stretch>
            <a:fillRect/>
          </a:stretch>
        </p:blipFill>
        <p:spPr>
          <a:xfrm>
            <a:off x="7161088" y="1120529"/>
            <a:ext cx="4606247" cy="299406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311F83AF-856C-B3AF-8619-FE16524D7BA1}"/>
              </a:ext>
            </a:extLst>
          </p:cNvPr>
          <p:cNvPicPr>
            <a:picLocks noChangeAspect="1"/>
          </p:cNvPicPr>
          <p:nvPr/>
        </p:nvPicPr>
        <p:blipFill>
          <a:blip r:embed="rId4"/>
          <a:stretch>
            <a:fillRect/>
          </a:stretch>
        </p:blipFill>
        <p:spPr>
          <a:xfrm>
            <a:off x="4138711" y="3119119"/>
            <a:ext cx="3162454" cy="373888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6D478FD-6914-96D8-9A22-9516D7A2CD62}"/>
              </a:ext>
            </a:extLst>
          </p:cNvPr>
          <p:cNvPicPr>
            <a:picLocks noChangeAspect="1"/>
          </p:cNvPicPr>
          <p:nvPr/>
        </p:nvPicPr>
        <p:blipFill>
          <a:blip r:embed="rId5"/>
          <a:stretch>
            <a:fillRect/>
          </a:stretch>
        </p:blipFill>
        <p:spPr>
          <a:xfrm>
            <a:off x="7961369" y="4343185"/>
            <a:ext cx="3005684" cy="22862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4710979-A2BF-F651-170F-89541DC66A65}"/>
              </a:ext>
            </a:extLst>
          </p:cNvPr>
          <p:cNvPicPr>
            <a:picLocks noChangeAspect="1"/>
          </p:cNvPicPr>
          <p:nvPr/>
        </p:nvPicPr>
        <p:blipFill>
          <a:blip r:embed="rId6"/>
          <a:stretch>
            <a:fillRect/>
          </a:stretch>
        </p:blipFill>
        <p:spPr>
          <a:xfrm>
            <a:off x="666151" y="5557001"/>
            <a:ext cx="3284703" cy="1072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0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692" y="2667001"/>
            <a:ext cx="7874617" cy="2072923"/>
          </a:xfrm>
        </p:spPr>
      </p:pic>
      <p:sp>
        <p:nvSpPr>
          <p:cNvPr id="6" name="TextBox 5"/>
          <p:cNvSpPr txBox="1"/>
          <p:nvPr/>
        </p:nvSpPr>
        <p:spPr>
          <a:xfrm>
            <a:off x="2165684" y="4203031"/>
            <a:ext cx="1925053"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Teacher-Delivered Strategies (T1 T2)</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188018" y="4298100"/>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345906" y="4279152"/>
            <a:ext cx="1712495"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394071" y="4303021"/>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327795" y="2573617"/>
            <a:ext cx="1581149" cy="1692107"/>
          </a:xfrm>
          <a:prstGeom prst="rect">
            <a:avLst/>
          </a:prstGeom>
        </p:spPr>
      </p:pic>
    </p:spTree>
    <p:extLst>
      <p:ext uri="{BB962C8B-B14F-4D97-AF65-F5344CB8AC3E}">
        <p14:creationId xmlns:p14="http://schemas.microsoft.com/office/powerpoint/2010/main" val="3767965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dirty="0"/>
              <a:t>Planning Tier 2 and Tier 3 Supports:</a:t>
            </a:r>
            <a:br>
              <a:rPr lang="en-US" sz="4000" dirty="0"/>
            </a:br>
            <a:r>
              <a:rPr lang="en-US" sz="4000" dirty="0"/>
              <a:t>Structures for Success</a:t>
            </a:r>
          </a:p>
        </p:txBody>
      </p:sp>
      <p:sp>
        <p:nvSpPr>
          <p:cNvPr id="6" name="Content Placeholder 5">
            <a:extLst>
              <a:ext uri="{FF2B5EF4-FFF2-40B4-BE49-F238E27FC236}">
                <a16:creationId xmlns:a16="http://schemas.microsoft.com/office/drawing/2014/main" id="{6C189485-7297-42CA-A6FE-E7427BB3EB11}"/>
              </a:ext>
            </a:extLst>
          </p:cNvPr>
          <p:cNvSpPr>
            <a:spLocks noGrp="1"/>
          </p:cNvSpPr>
          <p:nvPr>
            <p:ph idx="1"/>
          </p:nvPr>
        </p:nvSpPr>
        <p:spPr/>
        <p:txBody>
          <a:bodyPr/>
          <a:lstStyle/>
          <a:p>
            <a:r>
              <a:rPr lang="en-US" sz="2400"/>
              <a:t>Example of Tier 2 Intervention Drive in shared digital space</a:t>
            </a:r>
          </a:p>
        </p:txBody>
      </p:sp>
      <p:pic>
        <p:nvPicPr>
          <p:cNvPr id="8" name="Content Placeholder 4" descr="Head with gears">
            <a:extLst>
              <a:ext uri="{FF2B5EF4-FFF2-40B4-BE49-F238E27FC236}">
                <a16:creationId xmlns:a16="http://schemas.microsoft.com/office/drawing/2014/main" id="{F6C89902-1C71-4D00-9B21-A0DF55B8DB6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10896600" y="448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F6EBC60-9DC0-4481-BFC5-34A8AFE5E12E}"/>
              </a:ext>
            </a:extLst>
          </p:cNvPr>
          <p:cNvPicPr>
            <a:picLocks noChangeAspect="1"/>
          </p:cNvPicPr>
          <p:nvPr/>
        </p:nvPicPr>
        <p:blipFill rotWithShape="1">
          <a:blip r:embed="rId4"/>
          <a:srcRect l="23420" t="13073"/>
          <a:stretch/>
        </p:blipFill>
        <p:spPr>
          <a:xfrm>
            <a:off x="2041969" y="2534984"/>
            <a:ext cx="7997381" cy="4046668"/>
          </a:xfrm>
          <a:prstGeom prst="rect">
            <a:avLst/>
          </a:prstGeom>
          <a:ln>
            <a:noFill/>
          </a:ln>
          <a:effectLst>
            <a:outerShdw blurRad="292100" dist="139700" dir="2700000" algn="tl" rotWithShape="0">
              <a:srgbClr val="333333">
                <a:alpha val="65000"/>
              </a:srgbClr>
            </a:outerShdw>
          </a:effectLst>
        </p:spPr>
      </p:pic>
      <p:pic>
        <p:nvPicPr>
          <p:cNvPr id="9" name="Graphic 8" descr="Cursor">
            <a:extLst>
              <a:ext uri="{FF2B5EF4-FFF2-40B4-BE49-F238E27FC236}">
                <a16:creationId xmlns:a16="http://schemas.microsoft.com/office/drawing/2014/main" id="{49D4D9EF-2FED-4F9E-A30C-4A395E62E4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25019" y="5359098"/>
            <a:ext cx="914400" cy="914400"/>
          </a:xfrm>
          <a:prstGeom prst="rect">
            <a:avLst/>
          </a:prstGeom>
        </p:spPr>
      </p:pic>
    </p:spTree>
    <p:extLst>
      <p:ext uri="{BB962C8B-B14F-4D97-AF65-F5344CB8AC3E}">
        <p14:creationId xmlns:p14="http://schemas.microsoft.com/office/powerpoint/2010/main" val="31486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dirty="0"/>
              <a:t>Planning Tier 2 and Tier 3 Supports:</a:t>
            </a:r>
            <a:br>
              <a:rPr lang="en-US" sz="4000" dirty="0"/>
            </a:br>
            <a:r>
              <a:rPr lang="en-US" sz="4000" dirty="0"/>
              <a:t>Structures for Success</a:t>
            </a:r>
          </a:p>
        </p:txBody>
      </p:sp>
      <p:pic>
        <p:nvPicPr>
          <p:cNvPr id="5" name="Picture 4">
            <a:extLst>
              <a:ext uri="{FF2B5EF4-FFF2-40B4-BE49-F238E27FC236}">
                <a16:creationId xmlns:a16="http://schemas.microsoft.com/office/drawing/2014/main" id="{A05EEE48-9F6B-6A42-9215-B53F32146B49}"/>
              </a:ext>
            </a:extLst>
          </p:cNvPr>
          <p:cNvPicPr>
            <a:picLocks noChangeAspect="1"/>
          </p:cNvPicPr>
          <p:nvPr/>
        </p:nvPicPr>
        <p:blipFill>
          <a:blip r:embed="rId2"/>
          <a:stretch>
            <a:fillRect/>
          </a:stretch>
        </p:blipFill>
        <p:spPr>
          <a:xfrm>
            <a:off x="2479777" y="1690688"/>
            <a:ext cx="6998516" cy="5046618"/>
          </a:xfrm>
          <a:prstGeom prst="rect">
            <a:avLst/>
          </a:prstGeom>
        </p:spPr>
      </p:pic>
      <p:pic>
        <p:nvPicPr>
          <p:cNvPr id="6" name="Content Placeholder 4" descr="Head with gears">
            <a:extLst>
              <a:ext uri="{FF2B5EF4-FFF2-40B4-BE49-F238E27FC236}">
                <a16:creationId xmlns:a16="http://schemas.microsoft.com/office/drawing/2014/main" id="{33FFE5DD-434A-4751-B009-5BEE275B72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10896600" y="44849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5779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3BB4-A1DC-E247-ADDC-D7C2BE44CAE6}"/>
              </a:ext>
            </a:extLst>
          </p:cNvPr>
          <p:cNvSpPr>
            <a:spLocks noGrp="1"/>
          </p:cNvSpPr>
          <p:nvPr>
            <p:ph type="title"/>
          </p:nvPr>
        </p:nvSpPr>
        <p:spPr/>
        <p:txBody>
          <a:bodyPr>
            <a:normAutofit/>
          </a:bodyPr>
          <a:lstStyle/>
          <a:p>
            <a:r>
              <a:rPr lang="en-US" sz="4000" dirty="0"/>
              <a:t>Find students who need support</a:t>
            </a:r>
          </a:p>
        </p:txBody>
      </p:sp>
      <p:sp>
        <p:nvSpPr>
          <p:cNvPr id="3" name="Content Placeholder 2">
            <a:extLst>
              <a:ext uri="{FF2B5EF4-FFF2-40B4-BE49-F238E27FC236}">
                <a16:creationId xmlns:a16="http://schemas.microsoft.com/office/drawing/2014/main" id="{C1C97338-C411-4044-83E8-2FCB5169FD09}"/>
              </a:ext>
            </a:extLst>
          </p:cNvPr>
          <p:cNvSpPr>
            <a:spLocks noGrp="1"/>
          </p:cNvSpPr>
          <p:nvPr>
            <p:ph idx="1"/>
          </p:nvPr>
        </p:nvSpPr>
        <p:spPr/>
        <p:txBody>
          <a:bodyPr>
            <a:normAutofit/>
          </a:bodyPr>
          <a:lstStyle/>
          <a:p>
            <a:r>
              <a:rPr lang="en-US"/>
              <a:t>Identify classrooms in which Tier 1 is implemented with integrity</a:t>
            </a:r>
          </a:p>
          <a:p>
            <a:r>
              <a:rPr lang="en-US"/>
              <a:t>Use screening data to find students with moderate risk</a:t>
            </a:r>
          </a:p>
          <a:p>
            <a:endParaRPr lang="en-US"/>
          </a:p>
        </p:txBody>
      </p:sp>
      <p:sp>
        <p:nvSpPr>
          <p:cNvPr id="8" name="Line Callout 2 (Border and Accent Bar) 7">
            <a:extLst>
              <a:ext uri="{FF2B5EF4-FFF2-40B4-BE49-F238E27FC236}">
                <a16:creationId xmlns:a16="http://schemas.microsoft.com/office/drawing/2014/main" id="{F0CDB8E1-6BB2-2B41-8D64-4ABBB67D12C2}"/>
              </a:ext>
            </a:extLst>
          </p:cNvPr>
          <p:cNvSpPr/>
          <p:nvPr/>
        </p:nvSpPr>
        <p:spPr>
          <a:xfrm rot="10800000" flipV="1">
            <a:off x="2152650" y="3692324"/>
            <a:ext cx="2378598" cy="2608365"/>
          </a:xfrm>
          <a:prstGeom prst="accentBorderCallout2">
            <a:avLst>
              <a:gd name="adj1" fmla="val 18750"/>
              <a:gd name="adj2" fmla="val -8333"/>
              <a:gd name="adj3" fmla="val 18750"/>
              <a:gd name="adj4" fmla="val -16667"/>
              <a:gd name="adj5" fmla="val 35696"/>
              <a:gd name="adj6" fmla="val -40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2000">
                <a:solidFill>
                  <a:prstClr val="white"/>
                </a:solidFill>
                <a:latin typeface="Calibri" panose="020F0502020204030204"/>
              </a:rPr>
              <a:t>Consider students demonstrating risk across academic</a:t>
            </a:r>
          </a:p>
          <a:p>
            <a:pPr algn="ctr" defTabSz="457200">
              <a:defRPr/>
            </a:pPr>
            <a:r>
              <a:rPr lang="en-US" sz="2000" i="1">
                <a:solidFill>
                  <a:prstClr val="white"/>
                </a:solidFill>
                <a:latin typeface="Calibri" panose="020F0502020204030204"/>
              </a:rPr>
              <a:t>and</a:t>
            </a:r>
          </a:p>
          <a:p>
            <a:pPr algn="ctr" defTabSz="457200">
              <a:defRPr/>
            </a:pPr>
            <a:r>
              <a:rPr lang="en-US" sz="2000">
                <a:solidFill>
                  <a:prstClr val="white"/>
                </a:solidFill>
                <a:latin typeface="Calibri" panose="020F0502020204030204"/>
              </a:rPr>
              <a:t>behavioral domains…</a:t>
            </a:r>
          </a:p>
        </p:txBody>
      </p:sp>
      <p:pic>
        <p:nvPicPr>
          <p:cNvPr id="5" name="Picture 4" descr="Table&#10;&#10;Description automatically generated">
            <a:extLst>
              <a:ext uri="{FF2B5EF4-FFF2-40B4-BE49-F238E27FC236}">
                <a16:creationId xmlns:a16="http://schemas.microsoft.com/office/drawing/2014/main" id="{F5DCF4CF-75CB-A8B3-AACD-FFBA7E72BA42}"/>
              </a:ext>
            </a:extLst>
          </p:cNvPr>
          <p:cNvPicPr>
            <a:picLocks noChangeAspect="1"/>
          </p:cNvPicPr>
          <p:nvPr/>
        </p:nvPicPr>
        <p:blipFill>
          <a:blip r:embed="rId2"/>
          <a:stretch>
            <a:fillRect/>
          </a:stretch>
        </p:blipFill>
        <p:spPr>
          <a:xfrm>
            <a:off x="5433034" y="3451815"/>
            <a:ext cx="4897627" cy="2811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8253861"/>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image" Target="../media/image139.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8" ma:contentTypeDescription="Create a new document." ma:contentTypeScope="" ma:versionID="4b6d94e8445f94a500883c55f15a087f">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6ec451190e4a03729df6611a74daa0f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b2af0b1c-cec5-42ee-8e19-5b6536638d6b"/>
    <ds:schemaRef ds:uri="http://purl.org/dc/terms/"/>
    <ds:schemaRef ds:uri="http://purl.org/dc/dcmitype/"/>
    <ds:schemaRef ds:uri="f117d89c-0b9e-4b5f-a216-a1782ae2e190"/>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FF47C46E-196F-440D-824D-C83D4D4DBEEA}">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Ci3T</Template>
  <TotalTime>156</TotalTime>
  <Words>5572</Words>
  <Application>Microsoft Office PowerPoint</Application>
  <PresentationFormat>Widescreen</PresentationFormat>
  <Paragraphs>938</Paragraphs>
  <Slides>117</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117</vt:i4>
      </vt:variant>
    </vt:vector>
  </HeadingPairs>
  <TitlesOfParts>
    <vt:vector size="131" baseType="lpstr">
      <vt:lpstr>Arial</vt:lpstr>
      <vt:lpstr>Calibri</vt:lpstr>
      <vt:lpstr>Calibri Light</vt:lpstr>
      <vt:lpstr>Calisto MT</vt:lpstr>
      <vt:lpstr>Century Gothic</vt:lpstr>
      <vt:lpstr>Century Schoolbook</vt:lpstr>
      <vt:lpstr>Courier New</vt:lpstr>
      <vt:lpstr>Georgia</vt:lpstr>
      <vt:lpstr>Symbol</vt:lpstr>
      <vt:lpstr>System Font Regular</vt:lpstr>
      <vt:lpstr>Times New Roman</vt:lpstr>
      <vt:lpstr>Verdana</vt:lpstr>
      <vt:lpstr>Wingdings</vt:lpstr>
      <vt:lpstr>Ci3T</vt:lpstr>
      <vt:lpstr>Implementing Comprehensive, Integrated, Three-tiered (Ci3T) Models: Supporting Student Success Across the Tiers</vt:lpstr>
      <vt:lpstr>PowerPoint Presentation</vt:lpstr>
      <vt:lpstr>Ci3T Professional Learning Calendar</vt:lpstr>
      <vt:lpstr>Agenda</vt:lpstr>
      <vt:lpstr>Review and Preview</vt:lpstr>
      <vt:lpstr>Welcome</vt:lpstr>
      <vt:lpstr>Renaming: School Initials + First and Last Name</vt:lpstr>
      <vt:lpstr>Accessing Professional Learning Materials</vt:lpstr>
      <vt:lpstr>PowerPoint Presentation</vt:lpstr>
      <vt:lpstr> Goals for this Implementation Year </vt:lpstr>
      <vt:lpstr>Data-Informed Decision-Making</vt:lpstr>
      <vt:lpstr>PowerPoint Presentation</vt:lpstr>
      <vt:lpstr>Essential Components of  Primary Prevention Efforts</vt:lpstr>
      <vt:lpstr>Sharing and Using Your Data</vt:lpstr>
      <vt:lpstr>Ci3T Primary Plan Procedures for Monitoring: Elementary</vt:lpstr>
      <vt:lpstr>PowerPoint Presentation</vt:lpstr>
      <vt:lpstr>PowerPoint Presentation</vt:lpstr>
      <vt:lpstr>PowerPoint Presentation</vt:lpstr>
      <vt:lpstr>PowerPoint Presentation</vt:lpstr>
      <vt:lpstr>PowerPoint Presentation</vt:lpstr>
      <vt:lpstr>Winter 2021 SRSS-Externalizing Results – School level</vt:lpstr>
      <vt:lpstr>Winter 2021 SRSS-Internalizing Results – School level</vt:lpstr>
      <vt:lpstr>Academic Screening</vt:lpstr>
      <vt:lpstr>Academic Screening</vt:lpstr>
      <vt:lpstr>Academic Screening</vt:lpstr>
      <vt:lpstr>Integrating Data Sources</vt:lpstr>
      <vt:lpstr>Consider this class….</vt:lpstr>
      <vt:lpstr>PowerPoint Presentation</vt:lpstr>
      <vt:lpstr>PowerPoint Presentation</vt:lpstr>
      <vt:lpstr>PowerPoint Presentation</vt:lpstr>
      <vt:lpstr>PowerPoint Presentation</vt:lpstr>
      <vt:lpstr>PowerPoint Presentation</vt:lpstr>
      <vt:lpstr>PowerPoint Presentation</vt:lpstr>
      <vt:lpstr>What if we need to focus on Tier 1?</vt:lpstr>
      <vt:lpstr>Solutions-based planning</vt:lpstr>
      <vt:lpstr>Integrated Lesson Planning at Tier 1</vt:lpstr>
      <vt:lpstr>PowerPoint Presentation</vt:lpstr>
      <vt:lpstr>PowerPoint Presentation</vt:lpstr>
      <vt:lpstr>PowerPoint Presentation</vt:lpstr>
      <vt:lpstr>Planning for an integrated approach</vt:lpstr>
      <vt:lpstr>PowerPoint Presentation</vt:lpstr>
      <vt:lpstr>PowerPoint Presentation</vt:lpstr>
      <vt:lpstr>Clearly Define Objectives</vt:lpstr>
      <vt:lpstr>Embedding Social Skill Objectives in Academic Instruction</vt:lpstr>
      <vt:lpstr>Teaching and Re-teaching Behavior Expectations</vt:lpstr>
      <vt:lpstr>PowerPoint Presentation</vt:lpstr>
      <vt:lpstr>PowerPoint Presentation</vt:lpstr>
      <vt:lpstr>Planning and Implementing Tier 2 Interventions</vt:lpstr>
      <vt:lpstr>PowerPoint Presentation</vt:lpstr>
      <vt:lpstr>PowerPoint Presentation</vt:lpstr>
      <vt:lpstr>PowerPoint Presentation</vt:lpstr>
      <vt:lpstr>PowerPoint Presentation</vt:lpstr>
      <vt:lpstr>PowerPoint Presentation</vt:lpstr>
      <vt:lpstr>Planning Tier 2 Supports</vt:lpstr>
      <vt:lpstr>Planning Tier 2 Supports</vt:lpstr>
      <vt:lpstr>Planning Tier 2 Supports: An Example</vt:lpstr>
      <vt:lpstr>PowerPoint Presentation</vt:lpstr>
      <vt:lpstr>What is Direct Behavior Rating (DBR)?</vt:lpstr>
      <vt:lpstr>What is Direct Behavior Rating (DBR)?</vt:lpstr>
      <vt:lpstr>Examples of Direct Behavior Rating (DBR)</vt:lpstr>
      <vt:lpstr>Direct Behavior Ratings (DBR): Uses and Applications</vt:lpstr>
      <vt:lpstr>Direct Behavior Ratings (DBR): Uses and Applications</vt:lpstr>
      <vt:lpstr>Direct Behavior Ratings (DBR): Uses and Applications</vt:lpstr>
      <vt:lpstr>Why is Direct Behavior Rating (DBR) effective?</vt:lpstr>
      <vt:lpstr>What does the supporting research for Direct Behavior Rating (DBR) say?</vt:lpstr>
      <vt:lpstr>Resources to support implementation of Direct Behavior Rating (DBR) </vt:lpstr>
      <vt:lpstr>What are the benefits and challenges?</vt:lpstr>
      <vt:lpstr>How do I implement Direct Behavior Rating (DBR) in my classroom? Implementation Checklist</vt:lpstr>
      <vt:lpstr>How do I implement Direct Behavior Rating (DBR) in my classroom? Implementation Checklist</vt:lpstr>
      <vt:lpstr>How do I implement Direct Behavior Rating (DBR) in my classroom? Implementation Checklist</vt:lpstr>
      <vt:lpstr>How do I use Direct Behavior Rating (DBR) in my classroom? Implementation Checklist</vt:lpstr>
      <vt:lpstr>How well is it working? Examining the Effects</vt:lpstr>
      <vt:lpstr>Ensuring Direct Behavior Rating (DBR) is in place: Treatment Integrity</vt:lpstr>
      <vt:lpstr>What does the student think about it?</vt:lpstr>
      <vt:lpstr>What does the teacher think about it?</vt:lpstr>
      <vt:lpstr>Data to Progress Monitor – Direct Behavior Rating (DBR)</vt:lpstr>
      <vt:lpstr>Data to Progress Monitor –  Treatment Integrity</vt:lpstr>
      <vt:lpstr>Data to Progress Monitor – Treatment Integrity</vt:lpstr>
      <vt:lpstr>Sample Elementary Intervention Grid</vt:lpstr>
      <vt:lpstr>PowerPoint Presentation</vt:lpstr>
      <vt:lpstr>Planning and Implementing Tier 3 Interventions</vt:lpstr>
      <vt:lpstr>PowerPoint Presentation</vt:lpstr>
      <vt:lpstr>PowerPoint Presentation</vt:lpstr>
      <vt:lpstr>PowerPoint Presentation</vt:lpstr>
      <vt:lpstr>Changes in Harry’s Behavior</vt:lpstr>
      <vt:lpstr>PowerPoint Presentation</vt:lpstr>
      <vt:lpstr>PowerPoint Presentation</vt:lpstr>
      <vt:lpstr>PowerPoint Presentation</vt:lpstr>
      <vt:lpstr>Ci3T Professional Learning Resources</vt:lpstr>
      <vt:lpstr>PowerPoint Presentation</vt:lpstr>
      <vt:lpstr>Tier 2 Direct Behavior Rating</vt:lpstr>
      <vt:lpstr>Tier 2 Self-monitoring</vt:lpstr>
      <vt:lpstr>Tier 2 Self-regulated Strategy Development (SRSD) for Writing</vt:lpstr>
      <vt:lpstr>Tier 3 Individualized De-escalation Plan </vt:lpstr>
      <vt:lpstr>Tier 3 Functional Assessment-based Intervention (FABI)</vt:lpstr>
      <vt:lpstr>Building a Ci3T Tier Library</vt:lpstr>
      <vt:lpstr>Planning Tier 2 and Tier 3 Supports: Structures for Success</vt:lpstr>
      <vt:lpstr>Planning Tier 2 and Tier 3 Supports: Structures for Success</vt:lpstr>
      <vt:lpstr>Find students who need support</vt:lpstr>
      <vt:lpstr>Planning Tier 2 and Tier 3 Supports</vt:lpstr>
      <vt:lpstr>Planning Tier 2 and Tier 3 Supports</vt:lpstr>
      <vt:lpstr>Planning Tier 2 and Tier 3 Supports : Structures for Success</vt:lpstr>
      <vt:lpstr>Planning Tier 2 and Tier 3 Supports : Structures for Success</vt:lpstr>
      <vt:lpstr>Planning Tier 2 and Tier 3 Supports</vt:lpstr>
      <vt:lpstr>Planning Tier 2 and Tier 3 Supports</vt:lpstr>
      <vt:lpstr>PowerPoint Presentation</vt:lpstr>
      <vt:lpstr>PowerPoint Presentation</vt:lpstr>
      <vt:lpstr>Wrapping Up and Moving Forward</vt:lpstr>
      <vt:lpstr>PowerPoint Presentation</vt:lpstr>
      <vt:lpstr>Ci3T Professional Learning Calendar</vt:lpstr>
      <vt:lpstr>Accessing Project EMPOWER Professional Learning</vt:lpstr>
      <vt:lpstr>Project EMPOWER - Traditional</vt:lpstr>
      <vt:lpstr>Wrap Up and Preview</vt:lpstr>
      <vt:lpstr>Please Take a Minute to Get Organized</vt:lpstr>
      <vt:lpstr>Homework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Sherod, Rebecca Lee</cp:lastModifiedBy>
  <cp:revision>2</cp:revision>
  <dcterms:created xsi:type="dcterms:W3CDTF">2020-08-09T02:04:37Z</dcterms:created>
  <dcterms:modified xsi:type="dcterms:W3CDTF">2023-03-06T21:27:13Z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