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charts/chart3.xml" ContentType="application/vnd.openxmlformats-officedocument.drawingml.chart+xml"/>
  <Override PartName="/ppt/notesSlides/notesSlide1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charts/chart4.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7.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04" r:id="rId5"/>
    <p:sldMasterId id="2147483822" r:id="rId6"/>
    <p:sldMasterId id="2147483881" r:id="rId7"/>
    <p:sldMasterId id="2147483900" r:id="rId8"/>
    <p:sldMasterId id="2147483914" r:id="rId9"/>
  </p:sldMasterIdLst>
  <p:notesMasterIdLst>
    <p:notesMasterId r:id="rId111"/>
  </p:notesMasterIdLst>
  <p:handoutMasterIdLst>
    <p:handoutMasterId r:id="rId112"/>
  </p:handoutMasterIdLst>
  <p:sldIdLst>
    <p:sldId id="257" r:id="rId10"/>
    <p:sldId id="1392" r:id="rId11"/>
    <p:sldId id="269" r:id="rId12"/>
    <p:sldId id="1394" r:id="rId13"/>
    <p:sldId id="1395" r:id="rId14"/>
    <p:sldId id="1396" r:id="rId15"/>
    <p:sldId id="1397" r:id="rId16"/>
    <p:sldId id="283" r:id="rId17"/>
    <p:sldId id="1455" r:id="rId18"/>
    <p:sldId id="1456" r:id="rId19"/>
    <p:sldId id="1479" r:id="rId20"/>
    <p:sldId id="1457" r:id="rId21"/>
    <p:sldId id="1480" r:id="rId22"/>
    <p:sldId id="1481" r:id="rId23"/>
    <p:sldId id="1482" r:id="rId24"/>
    <p:sldId id="1483" r:id="rId25"/>
    <p:sldId id="1399" r:id="rId26"/>
    <p:sldId id="1400" r:id="rId27"/>
    <p:sldId id="747" r:id="rId28"/>
    <p:sldId id="1401" r:id="rId29"/>
    <p:sldId id="855" r:id="rId30"/>
    <p:sldId id="1567" r:id="rId31"/>
    <p:sldId id="1404" r:id="rId32"/>
    <p:sldId id="1564" r:id="rId33"/>
    <p:sldId id="1565" r:id="rId34"/>
    <p:sldId id="1566" r:id="rId35"/>
    <p:sldId id="1408" r:id="rId36"/>
    <p:sldId id="1409" r:id="rId37"/>
    <p:sldId id="1411" r:id="rId38"/>
    <p:sldId id="1452" r:id="rId39"/>
    <p:sldId id="1415" r:id="rId40"/>
    <p:sldId id="1416" r:id="rId41"/>
    <p:sldId id="1453" r:id="rId42"/>
    <p:sldId id="894" r:id="rId43"/>
    <p:sldId id="259" r:id="rId44"/>
    <p:sldId id="1419" r:id="rId45"/>
    <p:sldId id="1696" r:id="rId46"/>
    <p:sldId id="1468" r:id="rId47"/>
    <p:sldId id="911" r:id="rId48"/>
    <p:sldId id="1421" r:id="rId49"/>
    <p:sldId id="1422" r:id="rId50"/>
    <p:sldId id="1423" r:id="rId51"/>
    <p:sldId id="270" r:id="rId52"/>
    <p:sldId id="281" r:id="rId53"/>
    <p:sldId id="273" r:id="rId54"/>
    <p:sldId id="1558" r:id="rId55"/>
    <p:sldId id="1559" r:id="rId56"/>
    <p:sldId id="1427" r:id="rId57"/>
    <p:sldId id="1428" r:id="rId58"/>
    <p:sldId id="1560" r:id="rId59"/>
    <p:sldId id="1561" r:id="rId60"/>
    <p:sldId id="1429" r:id="rId61"/>
    <p:sldId id="1562" r:id="rId62"/>
    <p:sldId id="1563" r:id="rId63"/>
    <p:sldId id="1556" r:id="rId64"/>
    <p:sldId id="975" r:id="rId65"/>
    <p:sldId id="1053" r:id="rId66"/>
    <p:sldId id="1431" r:id="rId67"/>
    <p:sldId id="1487" r:id="rId68"/>
    <p:sldId id="1432" r:id="rId69"/>
    <p:sldId id="1420" r:id="rId70"/>
    <p:sldId id="1433" r:id="rId71"/>
    <p:sldId id="1434" r:id="rId72"/>
    <p:sldId id="1435" r:id="rId73"/>
    <p:sldId id="1436" r:id="rId74"/>
    <p:sldId id="618" r:id="rId75"/>
    <p:sldId id="1552" r:id="rId76"/>
    <p:sldId id="1439" r:id="rId77"/>
    <p:sldId id="1553" r:id="rId78"/>
    <p:sldId id="1546" r:id="rId79"/>
    <p:sldId id="1550" r:id="rId80"/>
    <p:sldId id="986" r:id="rId81"/>
    <p:sldId id="1488" r:id="rId82"/>
    <p:sldId id="1440" r:id="rId83"/>
    <p:sldId id="1441" r:id="rId84"/>
    <p:sldId id="1442" r:id="rId85"/>
    <p:sldId id="317" r:id="rId86"/>
    <p:sldId id="1623" r:id="rId87"/>
    <p:sldId id="320" r:id="rId88"/>
    <p:sldId id="327" r:id="rId89"/>
    <p:sldId id="1572" r:id="rId90"/>
    <p:sldId id="1007" r:id="rId91"/>
    <p:sldId id="992" r:id="rId92"/>
    <p:sldId id="993" r:id="rId93"/>
    <p:sldId id="994" r:id="rId94"/>
    <p:sldId id="1465" r:id="rId95"/>
    <p:sldId id="835" r:id="rId96"/>
    <p:sldId id="1006" r:id="rId97"/>
    <p:sldId id="1444" r:id="rId98"/>
    <p:sldId id="1451" r:id="rId99"/>
    <p:sldId id="1320" r:id="rId100"/>
    <p:sldId id="1571" r:id="rId101"/>
    <p:sldId id="1494" r:id="rId102"/>
    <p:sldId id="1466" r:id="rId103"/>
    <p:sldId id="863" r:id="rId104"/>
    <p:sldId id="1058" r:id="rId105"/>
    <p:sldId id="997" r:id="rId106"/>
    <p:sldId id="1325" r:id="rId107"/>
    <p:sldId id="1592" r:id="rId108"/>
    <p:sldId id="1454" r:id="rId109"/>
    <p:sldId id="1327" r:id="rId11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02"/>
    <a:srgbClr val="FF9933"/>
    <a:srgbClr val="FFB793"/>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7" autoAdjust="0"/>
    <p:restoredTop sz="94694"/>
  </p:normalViewPr>
  <p:slideViewPr>
    <p:cSldViewPr snapToGrid="0">
      <p:cViewPr varScale="1">
        <p:scale>
          <a:sx n="114" d="100"/>
          <a:sy n="114" d="100"/>
        </p:scale>
        <p:origin x="186" y="120"/>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handoutMaster" Target="handoutMasters/handoutMaster1.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presProps" Target="presProp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theme" Target="theme/theme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Sheet1!$B$2:$B$9</c:f>
              <c:numCache>
                <c:formatCode>0.00%</c:formatCode>
                <c:ptCount val="8"/>
                <c:pt idx="0">
                  <c:v>0.55610000000000004</c:v>
                </c:pt>
                <c:pt idx="1">
                  <c:v>0.5141</c:v>
                </c:pt>
                <c:pt idx="2">
                  <c:v>0.58441558441558439</c:v>
                </c:pt>
                <c:pt idx="3">
                  <c:v>0.67105263157894735</c:v>
                </c:pt>
                <c:pt idx="4">
                  <c:v>0.59471365638766516</c:v>
                </c:pt>
                <c:pt idx="5">
                  <c:v>0.62871287128712872</c:v>
                </c:pt>
                <c:pt idx="6">
                  <c:v>0.80220000000000002</c:v>
                </c:pt>
                <c:pt idx="7">
                  <c:v>0.71730000000000005</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Sheet1!$C$2:$C$9</c:f>
              <c:numCache>
                <c:formatCode>0.00%</c:formatCode>
                <c:ptCount val="8"/>
                <c:pt idx="0">
                  <c:v>0.26529999999999998</c:v>
                </c:pt>
                <c:pt idx="1">
                  <c:v>0.29380000000000001</c:v>
                </c:pt>
                <c:pt idx="2">
                  <c:v>0.26406926406926406</c:v>
                </c:pt>
                <c:pt idx="3">
                  <c:v>0.17982456140350878</c:v>
                </c:pt>
                <c:pt idx="4">
                  <c:v>0.22907488986784141</c:v>
                </c:pt>
                <c:pt idx="5">
                  <c:v>0.20792079207920791</c:v>
                </c:pt>
                <c:pt idx="6">
                  <c:v>0.1429</c:v>
                </c:pt>
                <c:pt idx="7">
                  <c:v>0.1832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Sheet1!$D$2:$D$9</c:f>
              <c:numCache>
                <c:formatCode>0.00%</c:formatCode>
                <c:ptCount val="8"/>
                <c:pt idx="0">
                  <c:v>0.17860000000000001</c:v>
                </c:pt>
                <c:pt idx="1">
                  <c:v>0.19209999999999999</c:v>
                </c:pt>
                <c:pt idx="2">
                  <c:v>0.15151515151515152</c:v>
                </c:pt>
                <c:pt idx="3">
                  <c:v>0.14912280701754385</c:v>
                </c:pt>
                <c:pt idx="4">
                  <c:v>0.1762114537444934</c:v>
                </c:pt>
                <c:pt idx="5">
                  <c:v>0.16336633663366337</c:v>
                </c:pt>
                <c:pt idx="6">
                  <c:v>5.4899999999999997E-2</c:v>
                </c:pt>
                <c:pt idx="7">
                  <c:v>9.9500000000000005E-2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Sheet1!$B$2:$B$9</c:f>
              <c:numCache>
                <c:formatCode>0.00%</c:formatCode>
                <c:ptCount val="8"/>
                <c:pt idx="0">
                  <c:v>0.49489795918367346</c:v>
                </c:pt>
                <c:pt idx="1">
                  <c:v>0.57062146892655363</c:v>
                </c:pt>
                <c:pt idx="2">
                  <c:v>0.58874458874458879</c:v>
                </c:pt>
                <c:pt idx="3">
                  <c:v>0.67105263157894735</c:v>
                </c:pt>
                <c:pt idx="4">
                  <c:v>0.65198237885462551</c:v>
                </c:pt>
                <c:pt idx="5">
                  <c:v>0.63366336633663367</c:v>
                </c:pt>
                <c:pt idx="6">
                  <c:v>0.75270000000000004</c:v>
                </c:pt>
                <c:pt idx="7">
                  <c:v>0.7016</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Sheet1!$C$2:$C$9</c:f>
              <c:numCache>
                <c:formatCode>0.00%</c:formatCode>
                <c:ptCount val="8"/>
                <c:pt idx="0">
                  <c:v>0.19387755102040816</c:v>
                </c:pt>
                <c:pt idx="1">
                  <c:v>0.16949152542372881</c:v>
                </c:pt>
                <c:pt idx="2">
                  <c:v>0.19913419913419914</c:v>
                </c:pt>
                <c:pt idx="3">
                  <c:v>0.19298245614035087</c:v>
                </c:pt>
                <c:pt idx="4">
                  <c:v>0.16299559471365638</c:v>
                </c:pt>
                <c:pt idx="5">
                  <c:v>0.17326732673267325</c:v>
                </c:pt>
                <c:pt idx="6">
                  <c:v>0.1484</c:v>
                </c:pt>
                <c:pt idx="7">
                  <c:v>0.1623</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Sheet1!$D$2:$D$9</c:f>
              <c:numCache>
                <c:formatCode>0.00%</c:formatCode>
                <c:ptCount val="8"/>
                <c:pt idx="0">
                  <c:v>0.31122448979591838</c:v>
                </c:pt>
                <c:pt idx="1">
                  <c:v>0.25988700564971751</c:v>
                </c:pt>
                <c:pt idx="2">
                  <c:v>0.21212121212121213</c:v>
                </c:pt>
                <c:pt idx="3">
                  <c:v>0.13596491228070176</c:v>
                </c:pt>
                <c:pt idx="4">
                  <c:v>0.18502202643171806</c:v>
                </c:pt>
                <c:pt idx="5">
                  <c:v>0.19306930693069307</c:v>
                </c:pt>
                <c:pt idx="6">
                  <c:v>9.8900000000000002E-2</c:v>
                </c:pt>
                <c:pt idx="7">
                  <c:v>0.1361</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01"/>
          <c:y val="4.0372425037779401E-2"/>
          <c:w val="0.85716210359026201"/>
          <c:h val="0.69035512606378702"/>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Sheet1!$B$2:$B$6</c:f>
              <c:numCache>
                <c:formatCode>0.00%</c:formatCode>
                <c:ptCount val="5"/>
                <c:pt idx="0">
                  <c:v>0.82809999999999995</c:v>
                </c:pt>
                <c:pt idx="1">
                  <c:v>0.87580000000000002</c:v>
                </c:pt>
              </c:numCache>
            </c:numRef>
          </c:val>
          <c:extLst>
            <c:ext xmlns:c16="http://schemas.microsoft.com/office/drawing/2014/chart" uri="{C3380CC4-5D6E-409C-BE32-E72D297353CC}">
              <c16:uniqueId val="{00000000-EBC3-4844-ACC6-F857C1FD66D3}"/>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1"/>
              <c:layout>
                <c:manualLayout>
                  <c:x val="3.3639143730886847E-2"/>
                  <c:y val="5.05050505050505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Sheet1!$C$2:$C$6</c:f>
              <c:numCache>
                <c:formatCode>0.00%</c:formatCode>
                <c:ptCount val="5"/>
                <c:pt idx="0">
                  <c:v>0.13300000000000001</c:v>
                </c:pt>
                <c:pt idx="1">
                  <c:v>0.1051</c:v>
                </c:pt>
              </c:numCache>
            </c:numRef>
          </c:val>
          <c:extLst>
            <c:ext xmlns:c16="http://schemas.microsoft.com/office/drawing/2014/chart" uri="{C3380CC4-5D6E-409C-BE32-E72D297353CC}">
              <c16:uniqueId val="{00000001-EBC3-4844-ACC6-F857C1FD66D3}"/>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1"/>
              <c:layout>
                <c:manualLayout>
                  <c:x val="2.5993883792048873E-2"/>
                  <c:y val="-2.52525252525252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Sheet1!$D$2:$D$6</c:f>
              <c:numCache>
                <c:formatCode>0.00%</c:formatCode>
                <c:ptCount val="5"/>
                <c:pt idx="0">
                  <c:v>3.8899999999999997E-2</c:v>
                </c:pt>
                <c:pt idx="1">
                  <c:v>1.9099999999999999E-2</c:v>
                </c:pt>
              </c:numCache>
            </c:numRef>
          </c:val>
          <c:extLst>
            <c:ext xmlns:c16="http://schemas.microsoft.com/office/drawing/2014/chart" uri="{C3380CC4-5D6E-409C-BE32-E72D297353CC}">
              <c16:uniqueId val="{00000002-EBC3-4844-ACC6-F857C1FD66D3}"/>
            </c:ext>
          </c:extLst>
        </c:ser>
        <c:dLbls>
          <c:showLegendKey val="0"/>
          <c:showVal val="0"/>
          <c:showCatName val="0"/>
          <c:showSerName val="0"/>
          <c:showPercent val="0"/>
          <c:showBubbleSize val="0"/>
        </c:dLbls>
        <c:gapWidth val="150"/>
        <c:shape val="pyramid"/>
        <c:axId val="785181256"/>
        <c:axId val="785181648"/>
        <c:axId val="0"/>
      </c:bar3DChart>
      <c:catAx>
        <c:axId val="785181256"/>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0"/>
        <c:majorTickMark val="out"/>
        <c:minorTickMark val="none"/>
        <c:tickLblPos val="nextTo"/>
        <c:crossAx val="785181648"/>
        <c:crosses val="autoZero"/>
        <c:auto val="1"/>
        <c:lblAlgn val="ctr"/>
        <c:lblOffset val="100"/>
        <c:noMultiLvlLbl val="0"/>
      </c:catAx>
      <c:valAx>
        <c:axId val="78518164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78518125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B8-4C23-9DAB-715F50CED761}"/>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8-4C23-9DAB-715F50CED761}"/>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B8-4C23-9DAB-715F50CED761}"/>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3.003003003003003E-3"/>
                  <c:y val="4.887527263317433E-2"/>
                </c:manualLayout>
              </c:layout>
              <c:tx>
                <c:rich>
                  <a:bodyPr/>
                  <a:lstStyle/>
                  <a:p>
                    <a:r>
                      <a:rPr lang="en-US"/>
                      <a:t>45.60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6B8-4C23-9DAB-715F50CED761}"/>
                </c:ext>
              </c:extLst>
            </c:dLbl>
            <c:dLbl>
              <c:idx val="1"/>
              <c:layout>
                <c:manualLayout>
                  <c:x val="1.2012012012011956E-2"/>
                  <c:y val="7.9812206572769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B8-4C23-9DAB-715F50CED761}"/>
                </c:ext>
              </c:extLst>
            </c:dLbl>
            <c:dLbl>
              <c:idx val="2"/>
              <c:layout>
                <c:manualLayout>
                  <c:x val="1.6516516516516516E-2"/>
                  <c:y val="7.0002033196554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8-4C23-9DAB-715F50CED761}"/>
                </c:ext>
              </c:extLst>
            </c:dLbl>
            <c:dLbl>
              <c:idx val="3"/>
              <c:layout>
                <c:manualLayout>
                  <c:x val="2.4024024024024024E-2"/>
                  <c:y val="5.469132379579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6.1561561561561562E-2"/>
                  <c:y val="-2.8449225536948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B8-4C23-9DAB-715F50CED761}"/>
                </c:ext>
              </c:extLst>
            </c:dLbl>
            <c:dLbl>
              <c:idx val="1"/>
              <c:layout>
                <c:manualLayout>
                  <c:x val="5.4054054054054002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B8-4C23-9DAB-715F50CED761}"/>
                </c:ext>
              </c:extLst>
            </c:dLbl>
            <c:dLbl>
              <c:idx val="2"/>
              <c:layout>
                <c:manualLayout>
                  <c:x val="5.7057057057057055E-2"/>
                  <c:y val="-1.933995046393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B8-4C23-9DAB-715F50CED761}"/>
                </c:ext>
              </c:extLst>
            </c:dLbl>
            <c:dLbl>
              <c:idx val="3"/>
              <c:layout>
                <c:manualLayout>
                  <c:x val="5.5555555555555448E-2"/>
                  <c:y val="-2.3474178403755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78518321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1DF5-4580-8E2B-CE4E32FC8B87}"/>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1DF5-4580-8E2B-CE4E32FC8B87}"/>
            </c:ext>
          </c:extLst>
        </c:ser>
        <c:dLbls>
          <c:showLegendKey val="0"/>
          <c:showVal val="0"/>
          <c:showCatName val="0"/>
          <c:showSerName val="0"/>
          <c:showPercent val="0"/>
          <c:showBubbleSize val="0"/>
        </c:dLbls>
        <c:marker val="1"/>
        <c:smooth val="0"/>
        <c:axId val="574717360"/>
        <c:axId val="574717752"/>
      </c:lineChart>
      <c:catAx>
        <c:axId val="574717360"/>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752"/>
        <c:crosses val="autoZero"/>
        <c:auto val="1"/>
        <c:lblAlgn val="ctr"/>
        <c:lblOffset val="100"/>
        <c:tickLblSkip val="1"/>
        <c:tickMarkSkip val="1"/>
        <c:noMultiLvlLbl val="0"/>
      </c:catAx>
      <c:valAx>
        <c:axId val="574717752"/>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360"/>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diagrams/_rels/data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ata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rawing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pPr algn="r"/>
          <a:r>
            <a:rPr lang="en-US" sz="2400" dirty="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custLinFactNeighborX="1194" custLinFactNeighborY="-1880"/>
      <dgm:spPr>
        <a:solidFill>
          <a:srgbClr val="7030A0"/>
        </a:solidFill>
      </dgm:spPr>
    </dgm:pt>
    <dgm:pt modelId="{9CA21573-BB90-49A1-BE64-A9D7A2BF3678}" type="pres">
      <dgm:prSet presAssocID="{EDE20376-FE05-4A1C-90FA-9C33B62012B4}" presName="text2" presStyleLbl="revTx" presStyleIdx="1" presStyleCnt="2" custScaleX="318598" custLinFactNeighborX="85201" custLinFactNeighborY="-14023">
        <dgm:presLayoutVars>
          <dgm:bulletEnabled val="1"/>
        </dgm:presLayoutVars>
      </dgm:prSet>
      <dgm:spPr/>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456AF0-4D16-4FE6-8DF1-0A928E4EABD1}" type="doc">
      <dgm:prSet loTypeId="urn:microsoft.com/office/officeart/2005/8/layout/chart3" loCatId="relationship" qsTypeId="urn:microsoft.com/office/officeart/2005/8/quickstyle/simple1" qsCatId="simple" csTypeId="urn:microsoft.com/office/officeart/2005/8/colors/colorful1" csCatId="colorful" phldr="1"/>
      <dgm:spPr/>
    </dgm:pt>
    <dgm:pt modelId="{E3CADE91-3BA4-4518-B381-368EF1D8F737}">
      <dgm:prSet phldrT="[Text]"/>
      <dgm:spPr>
        <a:solidFill>
          <a:srgbClr val="FF9933"/>
        </a:solidFill>
      </dgm:spPr>
      <dgm:t>
        <a:bodyPr/>
        <a:lstStyle/>
        <a:p>
          <a:r>
            <a:rPr lang="en-US" b="1"/>
            <a:t>Self-awareness</a:t>
          </a:r>
        </a:p>
      </dgm:t>
    </dgm:pt>
    <dgm:pt modelId="{49D42C79-66EB-4C6D-9746-3BDB48BB6A91}" type="parTrans" cxnId="{F1476F34-BE9B-4B01-9647-A8ECDF323BA4}">
      <dgm:prSet/>
      <dgm:spPr/>
      <dgm:t>
        <a:bodyPr/>
        <a:lstStyle/>
        <a:p>
          <a:endParaRPr lang="en-US"/>
        </a:p>
      </dgm:t>
    </dgm:pt>
    <dgm:pt modelId="{55B3B8DC-F118-4171-AEDB-4F0EB9CB288A}" type="sibTrans" cxnId="{F1476F34-BE9B-4B01-9647-A8ECDF323BA4}">
      <dgm:prSet/>
      <dgm:spPr/>
      <dgm:t>
        <a:bodyPr/>
        <a:lstStyle/>
        <a:p>
          <a:endParaRPr lang="en-US"/>
        </a:p>
      </dgm:t>
    </dgm:pt>
    <dgm:pt modelId="{E88F5248-6DA4-4C3F-BC23-44D535469D8F}">
      <dgm:prSet phldrT="[Text]"/>
      <dgm:spPr>
        <a:solidFill>
          <a:srgbClr val="FFC000"/>
        </a:solidFill>
      </dgm:spPr>
      <dgm:t>
        <a:bodyPr/>
        <a:lstStyle/>
        <a:p>
          <a:r>
            <a:rPr lang="en-US" b="1"/>
            <a:t>Responsible Decision making</a:t>
          </a:r>
        </a:p>
      </dgm:t>
    </dgm:pt>
    <dgm:pt modelId="{912091E0-AF39-4F40-BE12-DD498AF9671D}" type="parTrans" cxnId="{1A568ADD-800E-4AA2-A24B-4A29B7619A8A}">
      <dgm:prSet/>
      <dgm:spPr/>
      <dgm:t>
        <a:bodyPr/>
        <a:lstStyle/>
        <a:p>
          <a:endParaRPr lang="en-US"/>
        </a:p>
      </dgm:t>
    </dgm:pt>
    <dgm:pt modelId="{CC4936CB-38AF-4E8D-A215-8D27C08A195F}" type="sibTrans" cxnId="{1A568ADD-800E-4AA2-A24B-4A29B7619A8A}">
      <dgm:prSet/>
      <dgm:spPr/>
      <dgm:t>
        <a:bodyPr/>
        <a:lstStyle/>
        <a:p>
          <a:endParaRPr lang="en-US"/>
        </a:p>
      </dgm:t>
    </dgm:pt>
    <dgm:pt modelId="{63859DA6-B172-4688-BC83-E8F9A4718CCD}">
      <dgm:prSet phldrT="[Text]"/>
      <dgm:spPr>
        <a:solidFill>
          <a:srgbClr val="00B050"/>
        </a:solidFill>
      </dgm:spPr>
      <dgm:t>
        <a:bodyPr/>
        <a:lstStyle/>
        <a:p>
          <a:r>
            <a:rPr lang="en-US" b="1"/>
            <a:t>Relationship Skills</a:t>
          </a:r>
        </a:p>
      </dgm:t>
    </dgm:pt>
    <dgm:pt modelId="{15215575-4FBC-401B-B0CF-C3E3DA57630F}" type="parTrans" cxnId="{AF068D99-FF22-49B8-ADCB-48DFE5ABD129}">
      <dgm:prSet/>
      <dgm:spPr/>
      <dgm:t>
        <a:bodyPr/>
        <a:lstStyle/>
        <a:p>
          <a:endParaRPr lang="en-US"/>
        </a:p>
      </dgm:t>
    </dgm:pt>
    <dgm:pt modelId="{716C0F12-6CB2-4D3F-A706-DA4E82D49106}" type="sibTrans" cxnId="{AF068D99-FF22-49B8-ADCB-48DFE5ABD129}">
      <dgm:prSet/>
      <dgm:spPr/>
      <dgm:t>
        <a:bodyPr/>
        <a:lstStyle/>
        <a:p>
          <a:endParaRPr lang="en-US"/>
        </a:p>
      </dgm:t>
    </dgm:pt>
    <dgm:pt modelId="{0713563C-6EEA-4CB1-B325-F4FB3EACE5C4}">
      <dgm:prSet phldrT="[Text]"/>
      <dgm:spPr>
        <a:solidFill>
          <a:srgbClr val="00B050"/>
        </a:solidFill>
      </dgm:spPr>
      <dgm:t>
        <a:bodyPr/>
        <a:lstStyle/>
        <a:p>
          <a:r>
            <a:rPr lang="en-US" b="1"/>
            <a:t>Social Awareness</a:t>
          </a:r>
        </a:p>
      </dgm:t>
    </dgm:pt>
    <dgm:pt modelId="{C56F1D29-A057-4E16-897F-926C7F39521F}" type="parTrans" cxnId="{912920D2-E958-446C-B24F-C986F5E02467}">
      <dgm:prSet/>
      <dgm:spPr/>
      <dgm:t>
        <a:bodyPr/>
        <a:lstStyle/>
        <a:p>
          <a:endParaRPr lang="en-US"/>
        </a:p>
      </dgm:t>
    </dgm:pt>
    <dgm:pt modelId="{84A1A54D-3562-45F9-B84D-48438ED91449}" type="sibTrans" cxnId="{912920D2-E958-446C-B24F-C986F5E02467}">
      <dgm:prSet/>
      <dgm:spPr/>
      <dgm:t>
        <a:bodyPr/>
        <a:lstStyle/>
        <a:p>
          <a:endParaRPr lang="en-US"/>
        </a:p>
      </dgm:t>
    </dgm:pt>
    <dgm:pt modelId="{96C18B49-4564-409F-9302-07077D19F039}">
      <dgm:prSet phldrT="[Text]"/>
      <dgm:spPr>
        <a:solidFill>
          <a:srgbClr val="FF9933"/>
        </a:solidFill>
      </dgm:spPr>
      <dgm:t>
        <a:bodyPr/>
        <a:lstStyle/>
        <a:p>
          <a:r>
            <a:rPr lang="en-US" b="1"/>
            <a:t>Self-management</a:t>
          </a:r>
        </a:p>
      </dgm:t>
    </dgm:pt>
    <dgm:pt modelId="{A037C2A7-E425-4AD8-8796-7FCFFFB682C9}" type="sibTrans" cxnId="{40A4BE9E-9149-43D6-8E49-83B4D864537E}">
      <dgm:prSet/>
      <dgm:spPr/>
      <dgm:t>
        <a:bodyPr/>
        <a:lstStyle/>
        <a:p>
          <a:endParaRPr lang="en-US"/>
        </a:p>
      </dgm:t>
    </dgm:pt>
    <dgm:pt modelId="{4DF6B919-791F-4FC1-878E-84741665D9BD}" type="parTrans" cxnId="{40A4BE9E-9149-43D6-8E49-83B4D864537E}">
      <dgm:prSet/>
      <dgm:spPr/>
      <dgm:t>
        <a:bodyPr/>
        <a:lstStyle/>
        <a:p>
          <a:endParaRPr lang="en-US"/>
        </a:p>
      </dgm:t>
    </dgm:pt>
    <dgm:pt modelId="{42140EEC-76C2-4D74-9B5D-02033FC867EC}" type="pres">
      <dgm:prSet presAssocID="{CD456AF0-4D16-4FE6-8DF1-0A928E4EABD1}" presName="compositeShape" presStyleCnt="0">
        <dgm:presLayoutVars>
          <dgm:chMax val="7"/>
          <dgm:dir/>
          <dgm:resizeHandles val="exact"/>
        </dgm:presLayoutVars>
      </dgm:prSet>
      <dgm:spPr/>
    </dgm:pt>
    <dgm:pt modelId="{D08A5AB4-9515-4ECE-A943-C19B5B29433B}" type="pres">
      <dgm:prSet presAssocID="{CD456AF0-4D16-4FE6-8DF1-0A928E4EABD1}" presName="wedge1" presStyleLbl="node1" presStyleIdx="0" presStyleCnt="5" custLinFactNeighborX="-3627" custLinFactNeighborY="4743"/>
      <dgm:spPr/>
    </dgm:pt>
    <dgm:pt modelId="{9D2A69C2-5365-46EF-A200-29BE03FCC317}" type="pres">
      <dgm:prSet presAssocID="{CD456AF0-4D16-4FE6-8DF1-0A928E4EABD1}" presName="wedge1Tx" presStyleLbl="node1" presStyleIdx="0" presStyleCnt="5">
        <dgm:presLayoutVars>
          <dgm:chMax val="0"/>
          <dgm:chPref val="0"/>
          <dgm:bulletEnabled val="1"/>
        </dgm:presLayoutVars>
      </dgm:prSet>
      <dgm:spPr/>
    </dgm:pt>
    <dgm:pt modelId="{D5333F48-DE32-42AE-AB81-320C626E9334}" type="pres">
      <dgm:prSet presAssocID="{CD456AF0-4D16-4FE6-8DF1-0A928E4EABD1}" presName="wedge2" presStyleLbl="node1" presStyleIdx="1" presStyleCnt="5"/>
      <dgm:spPr/>
    </dgm:pt>
    <dgm:pt modelId="{BA740618-B57A-4633-A6B0-8785CE5A3EB8}" type="pres">
      <dgm:prSet presAssocID="{CD456AF0-4D16-4FE6-8DF1-0A928E4EABD1}" presName="wedge2Tx" presStyleLbl="node1" presStyleIdx="1" presStyleCnt="5">
        <dgm:presLayoutVars>
          <dgm:chMax val="0"/>
          <dgm:chPref val="0"/>
          <dgm:bulletEnabled val="1"/>
        </dgm:presLayoutVars>
      </dgm:prSet>
      <dgm:spPr/>
    </dgm:pt>
    <dgm:pt modelId="{95CB6879-0173-4AB8-81DC-C86E77B520A0}" type="pres">
      <dgm:prSet presAssocID="{CD456AF0-4D16-4FE6-8DF1-0A928E4EABD1}" presName="wedge3" presStyleLbl="node1" presStyleIdx="2" presStyleCnt="5"/>
      <dgm:spPr/>
    </dgm:pt>
    <dgm:pt modelId="{F75E7C2C-3B4A-4E74-B6F6-C5CFEFB7922B}" type="pres">
      <dgm:prSet presAssocID="{CD456AF0-4D16-4FE6-8DF1-0A928E4EABD1}" presName="wedge3Tx" presStyleLbl="node1" presStyleIdx="2" presStyleCnt="5">
        <dgm:presLayoutVars>
          <dgm:chMax val="0"/>
          <dgm:chPref val="0"/>
          <dgm:bulletEnabled val="1"/>
        </dgm:presLayoutVars>
      </dgm:prSet>
      <dgm:spPr/>
    </dgm:pt>
    <dgm:pt modelId="{D77B76CF-8FEA-45CD-9FC0-26E43694ACF5}" type="pres">
      <dgm:prSet presAssocID="{CD456AF0-4D16-4FE6-8DF1-0A928E4EABD1}" presName="wedge4" presStyleLbl="node1" presStyleIdx="3" presStyleCnt="5"/>
      <dgm:spPr/>
    </dgm:pt>
    <dgm:pt modelId="{B2EDE790-5128-40B4-B23B-D4671883A290}" type="pres">
      <dgm:prSet presAssocID="{CD456AF0-4D16-4FE6-8DF1-0A928E4EABD1}" presName="wedge4Tx" presStyleLbl="node1" presStyleIdx="3" presStyleCnt="5">
        <dgm:presLayoutVars>
          <dgm:chMax val="0"/>
          <dgm:chPref val="0"/>
          <dgm:bulletEnabled val="1"/>
        </dgm:presLayoutVars>
      </dgm:prSet>
      <dgm:spPr/>
    </dgm:pt>
    <dgm:pt modelId="{5F2AE312-0465-49AB-AB3E-C1239E06B50C}" type="pres">
      <dgm:prSet presAssocID="{CD456AF0-4D16-4FE6-8DF1-0A928E4EABD1}" presName="wedge5" presStyleLbl="node1" presStyleIdx="4" presStyleCnt="5"/>
      <dgm:spPr/>
    </dgm:pt>
    <dgm:pt modelId="{6B2C81FA-141C-480F-8A9C-4FC58BFCE250}" type="pres">
      <dgm:prSet presAssocID="{CD456AF0-4D16-4FE6-8DF1-0A928E4EABD1}" presName="wedge5Tx" presStyleLbl="node1" presStyleIdx="4" presStyleCnt="5">
        <dgm:presLayoutVars>
          <dgm:chMax val="0"/>
          <dgm:chPref val="0"/>
          <dgm:bulletEnabled val="1"/>
        </dgm:presLayoutVars>
      </dgm:prSet>
      <dgm:spPr/>
    </dgm:pt>
  </dgm:ptLst>
  <dgm:cxnLst>
    <dgm:cxn modelId="{68D9F217-E49C-494B-BC01-68C3F705C950}" type="presOf" srcId="{E88F5248-6DA4-4C3F-BC23-44D535469D8F}" destId="{BA740618-B57A-4633-A6B0-8785CE5A3EB8}" srcOrd="1" destOrd="0" presId="urn:microsoft.com/office/officeart/2005/8/layout/chart3"/>
    <dgm:cxn modelId="{0B33951B-A829-4F7A-812D-D384589A9251}" type="presOf" srcId="{E3CADE91-3BA4-4518-B381-368EF1D8F737}" destId="{5F2AE312-0465-49AB-AB3E-C1239E06B50C}" srcOrd="0" destOrd="0" presId="urn:microsoft.com/office/officeart/2005/8/layout/chart3"/>
    <dgm:cxn modelId="{F1476F34-BE9B-4B01-9647-A8ECDF323BA4}" srcId="{CD456AF0-4D16-4FE6-8DF1-0A928E4EABD1}" destId="{E3CADE91-3BA4-4518-B381-368EF1D8F737}" srcOrd="4" destOrd="0" parTransId="{49D42C79-66EB-4C6D-9746-3BDB48BB6A91}" sibTransId="{55B3B8DC-F118-4171-AEDB-4F0EB9CB288A}"/>
    <dgm:cxn modelId="{0B6A0646-B69D-4813-89A2-397C582943F3}" type="presOf" srcId="{E3CADE91-3BA4-4518-B381-368EF1D8F737}" destId="{6B2C81FA-141C-480F-8A9C-4FC58BFCE250}" srcOrd="1" destOrd="0" presId="urn:microsoft.com/office/officeart/2005/8/layout/chart3"/>
    <dgm:cxn modelId="{99AFC291-69B4-4C30-A214-3CD042EB9472}" type="presOf" srcId="{CD456AF0-4D16-4FE6-8DF1-0A928E4EABD1}" destId="{42140EEC-76C2-4D74-9B5D-02033FC867EC}" srcOrd="0" destOrd="0" presId="urn:microsoft.com/office/officeart/2005/8/layout/chart3"/>
    <dgm:cxn modelId="{AD997F98-4645-4D3B-B8FE-8819B1BA0C9D}" type="presOf" srcId="{96C18B49-4564-409F-9302-07077D19F039}" destId="{D08A5AB4-9515-4ECE-A943-C19B5B29433B}" srcOrd="0" destOrd="0" presId="urn:microsoft.com/office/officeart/2005/8/layout/chart3"/>
    <dgm:cxn modelId="{AF068D99-FF22-49B8-ADCB-48DFE5ABD129}" srcId="{CD456AF0-4D16-4FE6-8DF1-0A928E4EABD1}" destId="{63859DA6-B172-4688-BC83-E8F9A4718CCD}" srcOrd="2" destOrd="0" parTransId="{15215575-4FBC-401B-B0CF-C3E3DA57630F}" sibTransId="{716C0F12-6CB2-4D3F-A706-DA4E82D49106}"/>
    <dgm:cxn modelId="{2EA48F9B-5F8B-4606-9901-343A68B01744}" type="presOf" srcId="{E88F5248-6DA4-4C3F-BC23-44D535469D8F}" destId="{D5333F48-DE32-42AE-AB81-320C626E9334}" srcOrd="0" destOrd="0" presId="urn:microsoft.com/office/officeart/2005/8/layout/chart3"/>
    <dgm:cxn modelId="{40A4BE9E-9149-43D6-8E49-83B4D864537E}" srcId="{CD456AF0-4D16-4FE6-8DF1-0A928E4EABD1}" destId="{96C18B49-4564-409F-9302-07077D19F039}" srcOrd="0" destOrd="0" parTransId="{4DF6B919-791F-4FC1-878E-84741665D9BD}" sibTransId="{A037C2A7-E425-4AD8-8796-7FCFFFB682C9}"/>
    <dgm:cxn modelId="{89E513A3-06FA-439B-B396-D28C8E6FC28E}" type="presOf" srcId="{63859DA6-B172-4688-BC83-E8F9A4718CCD}" destId="{95CB6879-0173-4AB8-81DC-C86E77B520A0}" srcOrd="0" destOrd="0" presId="urn:microsoft.com/office/officeart/2005/8/layout/chart3"/>
    <dgm:cxn modelId="{986D18B3-9A04-476C-A522-A2114199C2BD}" type="presOf" srcId="{96C18B49-4564-409F-9302-07077D19F039}" destId="{9D2A69C2-5365-46EF-A200-29BE03FCC317}" srcOrd="1" destOrd="0" presId="urn:microsoft.com/office/officeart/2005/8/layout/chart3"/>
    <dgm:cxn modelId="{912920D2-E958-446C-B24F-C986F5E02467}" srcId="{CD456AF0-4D16-4FE6-8DF1-0A928E4EABD1}" destId="{0713563C-6EEA-4CB1-B325-F4FB3EACE5C4}" srcOrd="3" destOrd="0" parTransId="{C56F1D29-A057-4E16-897F-926C7F39521F}" sibTransId="{84A1A54D-3562-45F9-B84D-48438ED91449}"/>
    <dgm:cxn modelId="{0D899CDA-7CE8-4E71-AF9B-952AB1AB00F5}" type="presOf" srcId="{0713563C-6EEA-4CB1-B325-F4FB3EACE5C4}" destId="{B2EDE790-5128-40B4-B23B-D4671883A290}" srcOrd="1" destOrd="0" presId="urn:microsoft.com/office/officeart/2005/8/layout/chart3"/>
    <dgm:cxn modelId="{1A568ADD-800E-4AA2-A24B-4A29B7619A8A}" srcId="{CD456AF0-4D16-4FE6-8DF1-0A928E4EABD1}" destId="{E88F5248-6DA4-4C3F-BC23-44D535469D8F}" srcOrd="1" destOrd="0" parTransId="{912091E0-AF39-4F40-BE12-DD498AF9671D}" sibTransId="{CC4936CB-38AF-4E8D-A215-8D27C08A195F}"/>
    <dgm:cxn modelId="{D3DBC0E0-76BE-4044-956E-A94901FCACB1}" type="presOf" srcId="{63859DA6-B172-4688-BC83-E8F9A4718CCD}" destId="{F75E7C2C-3B4A-4E74-B6F6-C5CFEFB7922B}" srcOrd="1" destOrd="0" presId="urn:microsoft.com/office/officeart/2005/8/layout/chart3"/>
    <dgm:cxn modelId="{425CD1F3-6A3B-4DA3-BEA4-EA387AFB7544}" type="presOf" srcId="{0713563C-6EEA-4CB1-B325-F4FB3EACE5C4}" destId="{D77B76CF-8FEA-45CD-9FC0-26E43694ACF5}" srcOrd="0" destOrd="0" presId="urn:microsoft.com/office/officeart/2005/8/layout/chart3"/>
    <dgm:cxn modelId="{441F96A0-63C6-4130-8A68-2EF7F46AFBF1}" type="presParOf" srcId="{42140EEC-76C2-4D74-9B5D-02033FC867EC}" destId="{D08A5AB4-9515-4ECE-A943-C19B5B29433B}" srcOrd="0" destOrd="0" presId="urn:microsoft.com/office/officeart/2005/8/layout/chart3"/>
    <dgm:cxn modelId="{EA4FE1D3-5187-4714-BBED-5EC244103CAF}" type="presParOf" srcId="{42140EEC-76C2-4D74-9B5D-02033FC867EC}" destId="{9D2A69C2-5365-46EF-A200-29BE03FCC317}" srcOrd="1" destOrd="0" presId="urn:microsoft.com/office/officeart/2005/8/layout/chart3"/>
    <dgm:cxn modelId="{0F2FD738-0FC4-4DAB-BE9D-FD4DD80D1605}" type="presParOf" srcId="{42140EEC-76C2-4D74-9B5D-02033FC867EC}" destId="{D5333F48-DE32-42AE-AB81-320C626E9334}" srcOrd="2" destOrd="0" presId="urn:microsoft.com/office/officeart/2005/8/layout/chart3"/>
    <dgm:cxn modelId="{8F329B38-35F6-4745-91C5-E07ECCBE546E}" type="presParOf" srcId="{42140EEC-76C2-4D74-9B5D-02033FC867EC}" destId="{BA740618-B57A-4633-A6B0-8785CE5A3EB8}" srcOrd="3" destOrd="0" presId="urn:microsoft.com/office/officeart/2005/8/layout/chart3"/>
    <dgm:cxn modelId="{9EBBFF96-A9F8-484A-B498-CE42ACF03E82}" type="presParOf" srcId="{42140EEC-76C2-4D74-9B5D-02033FC867EC}" destId="{95CB6879-0173-4AB8-81DC-C86E77B520A0}" srcOrd="4" destOrd="0" presId="urn:microsoft.com/office/officeart/2005/8/layout/chart3"/>
    <dgm:cxn modelId="{E77B957B-1F82-4EAA-81E2-70F86A297FAC}" type="presParOf" srcId="{42140EEC-76C2-4D74-9B5D-02033FC867EC}" destId="{F75E7C2C-3B4A-4E74-B6F6-C5CFEFB7922B}" srcOrd="5" destOrd="0" presId="urn:microsoft.com/office/officeart/2005/8/layout/chart3"/>
    <dgm:cxn modelId="{FE7A01E9-C0E1-4307-9B2C-B7BDC37BF9AB}" type="presParOf" srcId="{42140EEC-76C2-4D74-9B5D-02033FC867EC}" destId="{D77B76CF-8FEA-45CD-9FC0-26E43694ACF5}" srcOrd="6" destOrd="0" presId="urn:microsoft.com/office/officeart/2005/8/layout/chart3"/>
    <dgm:cxn modelId="{41A0813B-06EC-41DB-9415-F98EDF410A7F}" type="presParOf" srcId="{42140EEC-76C2-4D74-9B5D-02033FC867EC}" destId="{B2EDE790-5128-40B4-B23B-D4671883A290}" srcOrd="7" destOrd="0" presId="urn:microsoft.com/office/officeart/2005/8/layout/chart3"/>
    <dgm:cxn modelId="{82CF63C3-CDD9-4D0A-8C62-A82FC18569C8}" type="presParOf" srcId="{42140EEC-76C2-4D74-9B5D-02033FC867EC}" destId="{5F2AE312-0465-49AB-AB3E-C1239E06B50C}" srcOrd="8" destOrd="0" presId="urn:microsoft.com/office/officeart/2005/8/layout/chart3"/>
    <dgm:cxn modelId="{32762970-0BDC-4309-A702-5B0386EB54C1}" type="presParOf" srcId="{42140EEC-76C2-4D74-9B5D-02033FC867EC}" destId="{6B2C81FA-141C-480F-8A9C-4FC58BFCE250}"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B3005DC-F914-4376-948B-99EBA0A24E46}" type="doc">
      <dgm:prSet loTypeId="urn:microsoft.com/office/officeart/2005/8/layout/hProcess9" loCatId="process" qsTypeId="urn:microsoft.com/office/officeart/2005/8/quickstyle/simple1" qsCatId="simple" csTypeId="urn:microsoft.com/office/officeart/2005/8/colors/colorful4" csCatId="colorful" phldr="1"/>
      <dgm:spPr/>
    </dgm:pt>
    <dgm:pt modelId="{91B946DC-FD4F-4933-A8BD-E881087AC2F9}">
      <dgm:prSet phldrT="[Text]" custT="1">
        <dgm:style>
          <a:lnRef idx="1">
            <a:schemeClr val="accent1"/>
          </a:lnRef>
          <a:fillRef idx="2">
            <a:schemeClr val="accent1"/>
          </a:fillRef>
          <a:effectRef idx="1">
            <a:schemeClr val="accent1"/>
          </a:effectRef>
          <a:fontRef idx="minor">
            <a:schemeClr val="dk1"/>
          </a:fontRef>
        </dgm:style>
      </dgm:prSet>
      <dgm:spPr>
        <a:xfrm>
          <a:off x="956" y="2037246"/>
          <a:ext cx="2721659" cy="2716328"/>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dgm:spPr>
      <dgm:t>
        <a:bodyPr/>
        <a:lstStyle/>
        <a:p>
          <a:pPr>
            <a:buNone/>
          </a:pPr>
          <a:r>
            <a:rPr lang="en-US" sz="2000" b="1">
              <a:solidFill>
                <a:sysClr val="windowText" lastClr="000000"/>
              </a:solidFill>
              <a:latin typeface="Calibri" panose="020F0502020204030204"/>
              <a:ea typeface="+mn-ea"/>
              <a:cs typeface="+mn-cs"/>
            </a:rPr>
            <a:t>Explicit social-emotional learning (SEL) skills instruction</a:t>
          </a:r>
        </a:p>
      </dgm:t>
    </dgm:pt>
    <dgm:pt modelId="{19A776AE-E830-4342-8068-AD0147CE8142}" type="parTrans" cxnId="{21406456-1DD4-49EB-9784-55B200B33202}">
      <dgm:prSet/>
      <dgm:spPr/>
      <dgm:t>
        <a:bodyPr/>
        <a:lstStyle/>
        <a:p>
          <a:endParaRPr lang="en-US" sz="1600"/>
        </a:p>
      </dgm:t>
    </dgm:pt>
    <dgm:pt modelId="{8AEF2422-91EB-4AEC-A6B9-0C7568E13B54}" type="sibTrans" cxnId="{21406456-1DD4-49EB-9784-55B200B33202}">
      <dgm:prSet/>
      <dgm:spPr/>
      <dgm:t>
        <a:bodyPr/>
        <a:lstStyle/>
        <a:p>
          <a:endParaRPr lang="en-US" sz="1600"/>
        </a:p>
      </dgm:t>
    </dgm:pt>
    <dgm:pt modelId="{94B5F326-A2C1-4C7D-A0C6-CC3CDC7991C5}">
      <dgm:prSet phldrT="[Text]" custT="1">
        <dgm:style>
          <a:lnRef idx="1">
            <a:schemeClr val="accent2"/>
          </a:lnRef>
          <a:fillRef idx="2">
            <a:schemeClr val="accent2"/>
          </a:fillRef>
          <a:effectRef idx="1">
            <a:schemeClr val="accent2"/>
          </a:effectRef>
          <a:fontRef idx="minor">
            <a:schemeClr val="dk1"/>
          </a:fontRef>
        </dgm:style>
      </dgm:prSet>
      <dgm:spPr>
        <a:xfrm>
          <a:off x="3118494" y="2037246"/>
          <a:ext cx="2721659" cy="2716328"/>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dgm:spPr>
      <dgm:t>
        <a:bodyPr/>
        <a:lstStyle/>
        <a:p>
          <a:pPr>
            <a:buNone/>
          </a:pPr>
          <a:r>
            <a:rPr lang="en-US" sz="2000" b="1">
              <a:solidFill>
                <a:sysClr val="windowText" lastClr="000000"/>
              </a:solidFill>
              <a:latin typeface="Calibri" panose="020F0502020204030204"/>
              <a:ea typeface="+mn-ea"/>
              <a:cs typeface="+mn-cs"/>
            </a:rPr>
            <a:t>SEL skills acquisition</a:t>
          </a:r>
        </a:p>
        <a:p>
          <a:pPr>
            <a:buNone/>
          </a:pPr>
          <a:endParaRPr lang="en-US" sz="2000" b="1">
            <a:solidFill>
              <a:sysClr val="windowText" lastClr="000000"/>
            </a:solidFill>
            <a:latin typeface="Calibri" panose="020F0502020204030204"/>
            <a:ea typeface="+mn-ea"/>
            <a:cs typeface="+mn-cs"/>
          </a:endParaRPr>
        </a:p>
        <a:p>
          <a:pPr>
            <a:buNone/>
          </a:pPr>
          <a:r>
            <a:rPr lang="en-US" sz="2000" b="1">
              <a:solidFill>
                <a:sysClr val="windowText" lastClr="000000"/>
              </a:solidFill>
              <a:latin typeface="Calibri" panose="020F0502020204030204"/>
              <a:ea typeface="+mn-ea"/>
              <a:cs typeface="+mn-cs"/>
            </a:rPr>
            <a:t>Improved attitudes about self, others, and school</a:t>
          </a:r>
        </a:p>
      </dgm:t>
    </dgm:pt>
    <dgm:pt modelId="{E797CBC9-E695-4353-A585-28444674D49E}" type="parTrans" cxnId="{6934C33E-1716-4B79-AF01-4CB3AB1A1808}">
      <dgm:prSet/>
      <dgm:spPr/>
      <dgm:t>
        <a:bodyPr/>
        <a:lstStyle/>
        <a:p>
          <a:endParaRPr lang="en-US" sz="1600"/>
        </a:p>
      </dgm:t>
    </dgm:pt>
    <dgm:pt modelId="{2EC16876-7138-4886-9C34-415DC84BDF14}" type="sibTrans" cxnId="{6934C33E-1716-4B79-AF01-4CB3AB1A1808}">
      <dgm:prSet/>
      <dgm:spPr/>
      <dgm:t>
        <a:bodyPr/>
        <a:lstStyle/>
        <a:p>
          <a:endParaRPr lang="en-US" sz="1600"/>
        </a:p>
      </dgm:t>
    </dgm:pt>
    <dgm:pt modelId="{41A9EB20-E38A-41CC-96F2-D4B72D4B6CC8}">
      <dgm:prSet phldrT="[Text]" custT="1">
        <dgm:style>
          <a:lnRef idx="1">
            <a:schemeClr val="accent3"/>
          </a:lnRef>
          <a:fillRef idx="2">
            <a:schemeClr val="accent3"/>
          </a:fillRef>
          <a:effectRef idx="1">
            <a:schemeClr val="accent3"/>
          </a:effectRef>
          <a:fontRef idx="minor">
            <a:schemeClr val="dk1"/>
          </a:fontRef>
        </dgm:style>
      </dgm:prSet>
      <dgm:spPr>
        <a:xfrm>
          <a:off x="6236032" y="2037246"/>
          <a:ext cx="2721659" cy="2716328"/>
        </a:xfrm>
        <a:prstGeom prst="round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dgm:spPr>
      <dgm:t>
        <a:bodyPr/>
        <a:lstStyle/>
        <a:p>
          <a:pPr>
            <a:buNone/>
          </a:pPr>
          <a:r>
            <a:rPr lang="en-US" sz="2000" b="1">
              <a:solidFill>
                <a:sysClr val="windowText" lastClr="000000"/>
              </a:solidFill>
              <a:latin typeface="Calibri" panose="020F0502020204030204"/>
              <a:ea typeface="+mn-ea"/>
              <a:cs typeface="+mn-cs"/>
            </a:rPr>
            <a:t>Positive social behavior</a:t>
          </a:r>
        </a:p>
        <a:p>
          <a:pPr>
            <a:buNone/>
          </a:pPr>
          <a:r>
            <a:rPr lang="en-US" sz="2000" b="1">
              <a:solidFill>
                <a:sysClr val="windowText" lastClr="000000"/>
              </a:solidFill>
              <a:latin typeface="Calibri" panose="020F0502020204030204"/>
              <a:ea typeface="+mn-ea"/>
              <a:cs typeface="+mn-cs"/>
            </a:rPr>
            <a:t>Fewer conduct problems</a:t>
          </a:r>
        </a:p>
        <a:p>
          <a:pPr>
            <a:buNone/>
          </a:pPr>
          <a:r>
            <a:rPr lang="en-US" sz="2000" b="1">
              <a:solidFill>
                <a:sysClr val="windowText" lastClr="000000"/>
              </a:solidFill>
              <a:latin typeface="Calibri" panose="020F0502020204030204"/>
              <a:ea typeface="+mn-ea"/>
              <a:cs typeface="+mn-cs"/>
            </a:rPr>
            <a:t>Less emotional distress</a:t>
          </a:r>
        </a:p>
        <a:p>
          <a:pPr>
            <a:buNone/>
          </a:pPr>
          <a:r>
            <a:rPr lang="en-US" sz="2000" b="1">
              <a:solidFill>
                <a:sysClr val="windowText" lastClr="000000"/>
              </a:solidFill>
              <a:latin typeface="Calibri" panose="020F0502020204030204"/>
              <a:ea typeface="+mn-ea"/>
              <a:cs typeface="+mn-cs"/>
            </a:rPr>
            <a:t>Academic success</a:t>
          </a:r>
        </a:p>
      </dgm:t>
    </dgm:pt>
    <dgm:pt modelId="{30C06690-59BD-41C3-B49B-2A1BE4642934}" type="parTrans" cxnId="{58CB76F3-77CB-4604-B7B5-0FFCA3D27C97}">
      <dgm:prSet/>
      <dgm:spPr/>
      <dgm:t>
        <a:bodyPr/>
        <a:lstStyle/>
        <a:p>
          <a:endParaRPr lang="en-US" sz="1600"/>
        </a:p>
      </dgm:t>
    </dgm:pt>
    <dgm:pt modelId="{A12DD7B8-1FEA-4390-A897-03299C38A0F4}" type="sibTrans" cxnId="{58CB76F3-77CB-4604-B7B5-0FFCA3D27C97}">
      <dgm:prSet/>
      <dgm:spPr/>
      <dgm:t>
        <a:bodyPr/>
        <a:lstStyle/>
        <a:p>
          <a:endParaRPr lang="en-US" sz="1600"/>
        </a:p>
      </dgm:t>
    </dgm:pt>
    <dgm:pt modelId="{37D5FE2A-7B10-45A6-887A-45CA5B8F080F}" type="pres">
      <dgm:prSet presAssocID="{4B3005DC-F914-4376-948B-99EBA0A24E46}" presName="CompostProcess" presStyleCnt="0">
        <dgm:presLayoutVars>
          <dgm:dir/>
          <dgm:resizeHandles val="exact"/>
        </dgm:presLayoutVars>
      </dgm:prSet>
      <dgm:spPr/>
    </dgm:pt>
    <dgm:pt modelId="{A1DC3C43-B458-4020-A8AF-332C5B166087}" type="pres">
      <dgm:prSet presAssocID="{4B3005DC-F914-4376-948B-99EBA0A24E46}" presName="arrow" presStyleLbl="bgShp" presStyleIdx="0" presStyleCnt="1"/>
      <dgm:spPr>
        <a:xfrm>
          <a:off x="671898" y="0"/>
          <a:ext cx="7614851" cy="6790821"/>
        </a:xfrm>
        <a:prstGeom prst="rightArrow">
          <a:avLst/>
        </a:prstGeom>
        <a:solidFill>
          <a:srgbClr val="FFC000">
            <a:tint val="40000"/>
            <a:hueOff val="0"/>
            <a:satOff val="0"/>
            <a:lumOff val="0"/>
            <a:alphaOff val="0"/>
          </a:srgbClr>
        </a:solidFill>
        <a:ln>
          <a:noFill/>
        </a:ln>
        <a:effectLst/>
      </dgm:spPr>
    </dgm:pt>
    <dgm:pt modelId="{D35979E9-8DB5-484F-B8A1-3A40E35541A2}" type="pres">
      <dgm:prSet presAssocID="{4B3005DC-F914-4376-948B-99EBA0A24E46}" presName="linearProcess" presStyleCnt="0"/>
      <dgm:spPr/>
    </dgm:pt>
    <dgm:pt modelId="{59AFFE60-E2EB-48BE-A796-05545A8D8C77}" type="pres">
      <dgm:prSet presAssocID="{91B946DC-FD4F-4933-A8BD-E881087AC2F9}" presName="textNode" presStyleLbl="node1" presStyleIdx="0" presStyleCnt="3">
        <dgm:presLayoutVars>
          <dgm:bulletEnabled val="1"/>
        </dgm:presLayoutVars>
      </dgm:prSet>
      <dgm:spPr/>
    </dgm:pt>
    <dgm:pt modelId="{031EFD1A-DF59-4DDA-BE3B-1A48B35A5C6A}" type="pres">
      <dgm:prSet presAssocID="{8AEF2422-91EB-4AEC-A6B9-0C7568E13B54}" presName="sibTrans" presStyleCnt="0"/>
      <dgm:spPr/>
    </dgm:pt>
    <dgm:pt modelId="{8797D522-5606-4A94-9F5F-76461384A041}" type="pres">
      <dgm:prSet presAssocID="{94B5F326-A2C1-4C7D-A0C6-CC3CDC7991C5}" presName="textNode" presStyleLbl="node1" presStyleIdx="1" presStyleCnt="3">
        <dgm:presLayoutVars>
          <dgm:bulletEnabled val="1"/>
        </dgm:presLayoutVars>
      </dgm:prSet>
      <dgm:spPr/>
    </dgm:pt>
    <dgm:pt modelId="{5347D547-D609-4BF5-9264-B6B4EC36C3E8}" type="pres">
      <dgm:prSet presAssocID="{2EC16876-7138-4886-9C34-415DC84BDF14}" presName="sibTrans" presStyleCnt="0"/>
      <dgm:spPr/>
    </dgm:pt>
    <dgm:pt modelId="{30F7BA36-94EE-43B3-90B9-D7FF39AFB59D}" type="pres">
      <dgm:prSet presAssocID="{41A9EB20-E38A-41CC-96F2-D4B72D4B6CC8}" presName="textNode" presStyleLbl="node1" presStyleIdx="2" presStyleCnt="3">
        <dgm:presLayoutVars>
          <dgm:bulletEnabled val="1"/>
        </dgm:presLayoutVars>
      </dgm:prSet>
      <dgm:spPr/>
    </dgm:pt>
  </dgm:ptLst>
  <dgm:cxnLst>
    <dgm:cxn modelId="{0153E410-C07F-44E9-9176-7A57FD013EA0}" type="presOf" srcId="{41A9EB20-E38A-41CC-96F2-D4B72D4B6CC8}" destId="{30F7BA36-94EE-43B3-90B9-D7FF39AFB59D}" srcOrd="0" destOrd="0" presId="urn:microsoft.com/office/officeart/2005/8/layout/hProcess9"/>
    <dgm:cxn modelId="{BD75C716-0801-4218-9AD8-B6AF60B6AB42}" type="presOf" srcId="{4B3005DC-F914-4376-948B-99EBA0A24E46}" destId="{37D5FE2A-7B10-45A6-887A-45CA5B8F080F}" srcOrd="0" destOrd="0" presId="urn:microsoft.com/office/officeart/2005/8/layout/hProcess9"/>
    <dgm:cxn modelId="{6934C33E-1716-4B79-AF01-4CB3AB1A1808}" srcId="{4B3005DC-F914-4376-948B-99EBA0A24E46}" destId="{94B5F326-A2C1-4C7D-A0C6-CC3CDC7991C5}" srcOrd="1" destOrd="0" parTransId="{E797CBC9-E695-4353-A585-28444674D49E}" sibTransId="{2EC16876-7138-4886-9C34-415DC84BDF14}"/>
    <dgm:cxn modelId="{21406456-1DD4-49EB-9784-55B200B33202}" srcId="{4B3005DC-F914-4376-948B-99EBA0A24E46}" destId="{91B946DC-FD4F-4933-A8BD-E881087AC2F9}" srcOrd="0" destOrd="0" parTransId="{19A776AE-E830-4342-8068-AD0147CE8142}" sibTransId="{8AEF2422-91EB-4AEC-A6B9-0C7568E13B54}"/>
    <dgm:cxn modelId="{3F3CC0D1-3FE5-4C2A-88B5-5DAB6E74DCBE}" type="presOf" srcId="{94B5F326-A2C1-4C7D-A0C6-CC3CDC7991C5}" destId="{8797D522-5606-4A94-9F5F-76461384A041}" srcOrd="0" destOrd="0" presId="urn:microsoft.com/office/officeart/2005/8/layout/hProcess9"/>
    <dgm:cxn modelId="{58CB76F3-77CB-4604-B7B5-0FFCA3D27C97}" srcId="{4B3005DC-F914-4376-948B-99EBA0A24E46}" destId="{41A9EB20-E38A-41CC-96F2-D4B72D4B6CC8}" srcOrd="2" destOrd="0" parTransId="{30C06690-59BD-41C3-B49B-2A1BE4642934}" sibTransId="{A12DD7B8-1FEA-4390-A897-03299C38A0F4}"/>
    <dgm:cxn modelId="{4BC19BF6-9385-4856-B2E0-7A6C3BE9CE0A}" type="presOf" srcId="{91B946DC-FD4F-4933-A8BD-E881087AC2F9}" destId="{59AFFE60-E2EB-48BE-A796-05545A8D8C77}" srcOrd="0" destOrd="0" presId="urn:microsoft.com/office/officeart/2005/8/layout/hProcess9"/>
    <dgm:cxn modelId="{DA83C1DF-3073-443E-A764-5D697F812A4F}" type="presParOf" srcId="{37D5FE2A-7B10-45A6-887A-45CA5B8F080F}" destId="{A1DC3C43-B458-4020-A8AF-332C5B166087}" srcOrd="0" destOrd="0" presId="urn:microsoft.com/office/officeart/2005/8/layout/hProcess9"/>
    <dgm:cxn modelId="{A244E24C-6DAA-47A0-901E-F44CE5633AD8}" type="presParOf" srcId="{37D5FE2A-7B10-45A6-887A-45CA5B8F080F}" destId="{D35979E9-8DB5-484F-B8A1-3A40E35541A2}" srcOrd="1" destOrd="0" presId="urn:microsoft.com/office/officeart/2005/8/layout/hProcess9"/>
    <dgm:cxn modelId="{7E89C056-4E32-4C0B-A6C9-05142D5C3D7F}" type="presParOf" srcId="{D35979E9-8DB5-484F-B8A1-3A40E35541A2}" destId="{59AFFE60-E2EB-48BE-A796-05545A8D8C77}" srcOrd="0" destOrd="0" presId="urn:microsoft.com/office/officeart/2005/8/layout/hProcess9"/>
    <dgm:cxn modelId="{3A262F6E-E055-43BD-84F6-12499BA7E450}" type="presParOf" srcId="{D35979E9-8DB5-484F-B8A1-3A40E35541A2}" destId="{031EFD1A-DF59-4DDA-BE3B-1A48B35A5C6A}" srcOrd="1" destOrd="0" presId="urn:microsoft.com/office/officeart/2005/8/layout/hProcess9"/>
    <dgm:cxn modelId="{673B6D95-1278-4C56-9D22-FF215E3A817E}" type="presParOf" srcId="{D35979E9-8DB5-484F-B8A1-3A40E35541A2}" destId="{8797D522-5606-4A94-9F5F-76461384A041}" srcOrd="2" destOrd="0" presId="urn:microsoft.com/office/officeart/2005/8/layout/hProcess9"/>
    <dgm:cxn modelId="{3CA05D88-413F-4813-B35C-3197396DAF99}" type="presParOf" srcId="{D35979E9-8DB5-484F-B8A1-3A40E35541A2}" destId="{5347D547-D609-4BF5-9264-B6B4EC36C3E8}" srcOrd="3" destOrd="0" presId="urn:microsoft.com/office/officeart/2005/8/layout/hProcess9"/>
    <dgm:cxn modelId="{E443431D-9AC4-409F-A8F8-54A7FA0E8C11}" type="presParOf" srcId="{D35979E9-8DB5-484F-B8A1-3A40E35541A2}" destId="{30F7BA36-94EE-43B3-90B9-D7FF39AFB59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7" qsCatId="simple" csTypeId="urn:microsoft.com/office/officeart/2005/8/colors/colorful2" csCatId="colorful" phldr="1"/>
      <dgm:spPr/>
      <dgm:t>
        <a:bodyPr/>
        <a:lstStyle/>
        <a:p>
          <a:endParaRPr lang="en-US"/>
        </a:p>
      </dgm:t>
    </dgm:pt>
    <dgm:pt modelId="{50456CF8-C2AC-4553-983C-A4DC4D008CCA}">
      <dgm:prSet phldrT="[Text]"/>
      <dgm:spPr>
        <a:xfrm>
          <a:off x="4488280" y="-32410"/>
          <a:ext cx="4333214" cy="5197111"/>
        </a:xfrm>
        <a:prstGeom prst="roundRect">
          <a:avLst>
            <a:gd name="adj" fmla="val 5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Social-emotional</a:t>
          </a:r>
        </a:p>
      </dgm:t>
    </dgm:pt>
    <dgm:pt modelId="{8F3413EB-5DF1-4D39-9752-BA3BC7930EA5}" type="parTrans" cxnId="{506AD08C-7ECF-4802-AB6C-5C1613136C1D}">
      <dgm:prSet/>
      <dgm:spPr/>
      <dgm:t>
        <a:bodyPr/>
        <a:lstStyle/>
        <a:p>
          <a:endParaRPr lang="en-US"/>
        </a:p>
      </dgm:t>
    </dgm:pt>
    <dgm:pt modelId="{B08E409A-CF3A-4C52-8B82-711A4E9C46A9}" type="sibTrans" cxnId="{506AD08C-7ECF-4802-AB6C-5C1613136C1D}">
      <dgm:prSet/>
      <dgm:spPr/>
      <dgm:t>
        <a:bodyPr/>
        <a:lstStyle/>
        <a:p>
          <a:endParaRPr lang="en-US"/>
        </a:p>
      </dgm:t>
    </dgm:pt>
    <dgm:pt modelId="{67BDC6B4-5148-4199-B377-E24F14F906CE}">
      <dgm:prSet phldrT="[Text]" custT="1"/>
      <dgm:spPr>
        <a:xfrm>
          <a:off x="5354923" y="-32410"/>
          <a:ext cx="3228245" cy="5197111"/>
        </a:xfrm>
        <a:prstGeom prst="rect">
          <a:avLst/>
        </a:prstGeom>
        <a:noFill/>
        <a:ln w="12700" cap="flat" cmpd="sng" algn="ctr">
          <a:noFill/>
          <a:prstDash val="solid"/>
          <a:miter lim="800000"/>
        </a:ln>
        <a:effectLst/>
        <a:sp3d/>
      </dgm:spPr>
      <dgm:t>
        <a:bodyPr/>
        <a:lstStyle/>
        <a:p>
          <a:pPr>
            <a:buNone/>
          </a:pPr>
          <a:r>
            <a:rPr lang="en-US" sz="2400" b="1">
              <a:solidFill>
                <a:sysClr val="window" lastClr="FFFFFF"/>
              </a:solidFill>
              <a:latin typeface="Calibri" panose="020F0502020204030204"/>
              <a:ea typeface="+mn-ea"/>
              <a:cs typeface="+mn-cs"/>
            </a:rPr>
            <a:t>Connect With Kids</a:t>
          </a:r>
          <a:br>
            <a:rPr lang="en-US" sz="2400">
              <a:solidFill>
                <a:sysClr val="window" lastClr="FFFFFF"/>
              </a:solidFill>
              <a:latin typeface="Calibri" panose="020F0502020204030204"/>
              <a:ea typeface="+mn-ea"/>
              <a:cs typeface="+mn-cs"/>
            </a:rPr>
          </a:br>
          <a:r>
            <a:rPr lang="en-US" sz="2400" err="1">
              <a:solidFill>
                <a:sysClr val="window" lastClr="FFFFFF"/>
              </a:solidFill>
              <a:latin typeface="Calibri" panose="020F0502020204030204"/>
              <a:ea typeface="+mn-ea"/>
              <a:cs typeface="+mn-cs"/>
            </a:rPr>
            <a:t>connectwithkids.com</a:t>
          </a:r>
          <a:endParaRPr lang="en-US" sz="1800">
            <a:solidFill>
              <a:sysClr val="window" lastClr="FFFFFF"/>
            </a:solidFill>
            <a:latin typeface="Calibri" panose="020F0502020204030204"/>
            <a:ea typeface="+mn-ea"/>
            <a:cs typeface="+mn-cs"/>
          </a:endParaRPr>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a:xfrm>
          <a:off x="11" y="-32410"/>
          <a:ext cx="4333214" cy="5197111"/>
        </a:xfrm>
        <a:prstGeom prst="roundRect">
          <a:avLst>
            <a:gd name="adj" fmla="val 5000"/>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Character Education </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280B3475-AD14-489A-8224-C22313E946EF}">
      <dgm:prSet custT="1"/>
      <dgm:spPr>
        <a:xfrm>
          <a:off x="5354923" y="-32410"/>
          <a:ext cx="3228245" cy="5197111"/>
        </a:xfrm>
        <a:prstGeom prst="rect">
          <a:avLst/>
        </a:prstGeom>
        <a:noFill/>
        <a:ln w="12700" cap="flat" cmpd="sng" algn="ctr">
          <a:noFill/>
          <a:prstDash val="solid"/>
          <a:miter lim="800000"/>
        </a:ln>
        <a:effectLst/>
        <a:sp3d/>
      </dgm:spPr>
      <dgm:t>
        <a:bodyPr/>
        <a:lstStyle/>
        <a:p>
          <a:pPr marL="228600" indent="-228600">
            <a:buChar char="•"/>
          </a:pPr>
          <a:r>
            <a:rPr lang="en-US" sz="2000">
              <a:solidFill>
                <a:sysClr val="window" lastClr="FFFFFF"/>
              </a:solidFill>
              <a:latin typeface="Calibri" panose="020F0502020204030204"/>
              <a:ea typeface="+mn-ea"/>
              <a:cs typeface="+mn-cs"/>
            </a:rPr>
            <a:t>A curricula using real stories presented through documentary-style videos, non-fiction books,  teaching guides and patent resources. </a:t>
          </a:r>
        </a:p>
      </dgm:t>
    </dgm:pt>
    <dgm:pt modelId="{2218D173-9D53-456C-A0B3-964CB4CC56CB}" type="parTrans" cxnId="{B3A26349-73EC-4527-AD8A-93BD4380EF5D}">
      <dgm:prSet/>
      <dgm:spPr/>
      <dgm:t>
        <a:bodyPr/>
        <a:lstStyle/>
        <a:p>
          <a:endParaRPr lang="en-US"/>
        </a:p>
      </dgm:t>
    </dgm:pt>
    <dgm:pt modelId="{E14939CC-277C-4CB7-8F0A-4B86F6392AAE}" type="sibTrans" cxnId="{B3A26349-73EC-4527-AD8A-93BD4380EF5D}">
      <dgm:prSet/>
      <dgm:spPr/>
      <dgm:t>
        <a:bodyPr/>
        <a:lstStyle/>
        <a:p>
          <a:endParaRPr lang="en-US"/>
        </a:p>
      </dgm:t>
    </dgm:pt>
    <dgm:pt modelId="{15432A73-5BAE-4F28-B551-47137E841A8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Attendance and achievement</a:t>
          </a:r>
        </a:p>
      </dgm:t>
    </dgm:pt>
    <dgm:pt modelId="{06E636E2-8DA0-4687-80E4-CADBCC1F79B1}" type="parTrans" cxnId="{016C1372-13B4-4B10-87BC-C42B55710ABB}">
      <dgm:prSet/>
      <dgm:spPr/>
      <dgm:t>
        <a:bodyPr/>
        <a:lstStyle/>
        <a:p>
          <a:endParaRPr lang="en-US"/>
        </a:p>
      </dgm:t>
    </dgm:pt>
    <dgm:pt modelId="{EF316DE3-102B-4BE6-ACDC-BEDAF04948C7}" type="sibTrans" cxnId="{016C1372-13B4-4B10-87BC-C42B55710ABB}">
      <dgm:prSet/>
      <dgm:spPr/>
      <dgm:t>
        <a:bodyPr/>
        <a:lstStyle/>
        <a:p>
          <a:endParaRPr lang="en-US"/>
        </a:p>
      </dgm:t>
    </dgm:pt>
    <dgm:pt modelId="{3421AB53-68AB-4E58-A751-2F44FC8B005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Bullying and violence prevention</a:t>
          </a:r>
        </a:p>
      </dgm:t>
    </dgm:pt>
    <dgm:pt modelId="{39D1033C-E609-45FF-A5A7-0AB3B479ED98}" type="parTrans" cxnId="{260C6244-4174-4612-9602-9A79846BF7D2}">
      <dgm:prSet/>
      <dgm:spPr/>
      <dgm:t>
        <a:bodyPr/>
        <a:lstStyle/>
        <a:p>
          <a:endParaRPr lang="en-US"/>
        </a:p>
      </dgm:t>
    </dgm:pt>
    <dgm:pt modelId="{E4B39F3B-EC38-4951-ACE2-9EAFF39F4B36}" type="sibTrans" cxnId="{260C6244-4174-4612-9602-9A79846BF7D2}">
      <dgm:prSet/>
      <dgm:spPr/>
      <dgm:t>
        <a:bodyPr/>
        <a:lstStyle/>
        <a:p>
          <a:endParaRPr lang="en-US"/>
        </a:p>
      </dgm:t>
    </dgm:pt>
    <dgm:pt modelId="{9D241A15-FAA4-4274-AC15-38095839543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Character and Life skills</a:t>
          </a:r>
        </a:p>
      </dgm:t>
    </dgm:pt>
    <dgm:pt modelId="{C0650A1E-4B38-4E56-8F7D-7DCB3166E73D}" type="parTrans" cxnId="{9F5486B4-367A-4A05-A979-8A40A9785FE9}">
      <dgm:prSet/>
      <dgm:spPr/>
      <dgm:t>
        <a:bodyPr/>
        <a:lstStyle/>
        <a:p>
          <a:endParaRPr lang="en-US"/>
        </a:p>
      </dgm:t>
    </dgm:pt>
    <dgm:pt modelId="{CCE74B5B-82DA-40C9-975B-CBCE4748D519}" type="sibTrans" cxnId="{9F5486B4-367A-4A05-A979-8A40A9785FE9}">
      <dgm:prSet/>
      <dgm:spPr/>
      <dgm:t>
        <a:bodyPr/>
        <a:lstStyle/>
        <a:p>
          <a:endParaRPr lang="en-US"/>
        </a:p>
      </dgm:t>
    </dgm:pt>
    <dgm:pt modelId="{3E8A9C6E-F37E-4718-AC4B-47A155ACBF49}">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Digital citizenship</a:t>
          </a:r>
        </a:p>
      </dgm:t>
    </dgm:pt>
    <dgm:pt modelId="{F7B5F290-F2FC-44E7-8044-41AEF298E672}" type="parTrans" cxnId="{A60CB6C7-FE0C-4A41-8A46-CDA3ECA0C250}">
      <dgm:prSet/>
      <dgm:spPr/>
      <dgm:t>
        <a:bodyPr/>
        <a:lstStyle/>
        <a:p>
          <a:endParaRPr lang="en-US"/>
        </a:p>
      </dgm:t>
    </dgm:pt>
    <dgm:pt modelId="{FFCBECEE-8C8C-4696-A26A-C5AE9BE1850B}" type="sibTrans" cxnId="{A60CB6C7-FE0C-4A41-8A46-CDA3ECA0C250}">
      <dgm:prSet/>
      <dgm:spPr/>
      <dgm:t>
        <a:bodyPr/>
        <a:lstStyle/>
        <a:p>
          <a:endParaRPr lang="en-US"/>
        </a:p>
      </dgm:t>
    </dgm:pt>
    <dgm:pt modelId="{4081A59B-CAE9-43E5-BD88-9EE0B91C9DC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Alcohol and drug prevention</a:t>
          </a:r>
        </a:p>
      </dgm:t>
    </dgm:pt>
    <dgm:pt modelId="{804087CB-FD57-4877-BD3A-E3EB4ED08F4A}" type="parTrans" cxnId="{5C428602-50E3-4624-8A26-341D2E32B221}">
      <dgm:prSet/>
      <dgm:spPr/>
      <dgm:t>
        <a:bodyPr/>
        <a:lstStyle/>
        <a:p>
          <a:endParaRPr lang="en-US"/>
        </a:p>
      </dgm:t>
    </dgm:pt>
    <dgm:pt modelId="{F3D740B1-D455-4962-A852-31B4E156FEF2}" type="sibTrans" cxnId="{5C428602-50E3-4624-8A26-341D2E32B221}">
      <dgm:prSet/>
      <dgm:spPr/>
      <dgm:t>
        <a:bodyPr/>
        <a:lstStyle/>
        <a:p>
          <a:endParaRPr lang="en-US"/>
        </a:p>
      </dgm:t>
    </dgm:pt>
    <dgm:pt modelId="{6FCD4C87-79DB-414C-99FF-946942A2E69E}">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Health and Wellness</a:t>
          </a:r>
        </a:p>
      </dgm:t>
    </dgm:pt>
    <dgm:pt modelId="{BA3B91FC-5ABA-41B0-B729-3052700C836A}" type="parTrans" cxnId="{E73F7324-378C-4E53-97F8-46E3004D2AD4}">
      <dgm:prSet/>
      <dgm:spPr/>
      <dgm:t>
        <a:bodyPr/>
        <a:lstStyle/>
        <a:p>
          <a:endParaRPr lang="en-US"/>
        </a:p>
      </dgm:t>
    </dgm:pt>
    <dgm:pt modelId="{DB5E8325-D709-4538-B151-67C65E5F87BA}" type="sibTrans" cxnId="{E73F7324-378C-4E53-97F8-46E3004D2AD4}">
      <dgm:prSet/>
      <dgm:spPr/>
      <dgm:t>
        <a:bodyPr/>
        <a:lstStyle/>
        <a:p>
          <a:endParaRPr lang="en-US"/>
        </a:p>
      </dgm:t>
    </dgm:pt>
    <dgm:pt modelId="{E790C92F-F65C-4C44-99DC-7842D2A59BC3}">
      <dgm:prSet custT="1"/>
      <dgm:spPr>
        <a:xfrm>
          <a:off x="5354923" y="-32410"/>
          <a:ext cx="3228245" cy="5197111"/>
        </a:xfrm>
        <a:prstGeom prst="rect">
          <a:avLst/>
        </a:prstGeom>
        <a:noFill/>
        <a:ln w="12700" cap="flat" cmpd="sng" algn="ctr">
          <a:noFill/>
          <a:prstDash val="solid"/>
          <a:miter lim="800000"/>
        </a:ln>
        <a:effectLst/>
        <a:sp3d/>
      </dgm:spPr>
      <dgm:t>
        <a:bodyPr/>
        <a:lstStyle/>
        <a:p>
          <a:pPr marL="228600" indent="-228600">
            <a:buChar char="•"/>
          </a:pPr>
          <a:r>
            <a:rPr lang="en-US" sz="2000">
              <a:solidFill>
                <a:sysClr val="window" lastClr="FFFFFF"/>
              </a:solidFill>
              <a:latin typeface="Calibri" panose="020F0502020204030204"/>
              <a:ea typeface="+mn-ea"/>
              <a:cs typeface="+mn-cs"/>
            </a:rPr>
            <a:t>Customizable units are:</a:t>
          </a:r>
        </a:p>
      </dgm:t>
    </dgm:pt>
    <dgm:pt modelId="{5BD7E8DA-4DAF-45A7-8CBD-339EC5FA6FA6}" type="parTrans" cxnId="{F0059D5B-557E-4011-8D17-38D53D93D718}">
      <dgm:prSet/>
      <dgm:spPr/>
      <dgm:t>
        <a:bodyPr/>
        <a:lstStyle/>
        <a:p>
          <a:endParaRPr lang="en-US"/>
        </a:p>
      </dgm:t>
    </dgm:pt>
    <dgm:pt modelId="{0D99F24B-FC3A-4971-8DE5-13FF2C04480B}" type="sibTrans" cxnId="{F0059D5B-557E-4011-8D17-38D53D93D718}">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custScaleY="101263" custLinFactNeighborX="-39" custLinFactNeighborY="-2802"/>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tyle>
          <a:lnRef idx="1">
            <a:schemeClr val="accent5"/>
          </a:lnRef>
          <a:fillRef idx="2">
            <a:schemeClr val="accent5"/>
          </a:fillRef>
          <a:effectRef idx="1">
            <a:schemeClr val="accent5"/>
          </a:effectRef>
          <a:fontRef idx="minor">
            <a:schemeClr val="dk1"/>
          </a:fontRef>
        </dgm:style>
      </dgm:prSet>
      <dgm:spPr>
        <a:xfrm rot="5400000">
          <a:off x="4130919" y="4044731"/>
          <a:ext cx="754651" cy="649982"/>
        </a:xfrm>
        <a:prstGeom prst="flowChartExtra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custScaleY="101263" custLinFactNeighborX="744" custLinFactNeighborY="-3011"/>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5C428602-50E3-4624-8A26-341D2E32B221}" srcId="{67BDC6B4-5148-4199-B377-E24F14F906CE}" destId="{4081A59B-CAE9-43E5-BD88-9EE0B91C9DC0}" srcOrd="6" destOrd="0" parTransId="{804087CB-FD57-4877-BD3A-E3EB4ED08F4A}" sibTransId="{F3D740B1-D455-4962-A852-31B4E156FEF2}"/>
    <dgm:cxn modelId="{2F942812-5B3B-4F54-A2C7-E22E23411885}" srcId="{50456CF8-C2AC-4553-983C-A4DC4D008CCA}" destId="{67BDC6B4-5148-4199-B377-E24F14F906CE}" srcOrd="0" destOrd="0" parTransId="{843DA986-20D8-4A5C-85C0-F7F122FBD1D0}" sibTransId="{7E736F50-AFCF-4CCD-97A2-0D633C96670B}"/>
    <dgm:cxn modelId="{CBA3B51E-BCC9-4F72-BE5B-4BA9A0EEF02B}" srcId="{F1D64A76-ABAA-4D9D-907A-253C9C958DA8}" destId="{6E2C17F5-0B7D-4E67-AE8D-F0A148DB7CEB}" srcOrd="0" destOrd="0" parTransId="{189C1310-F5AF-4C15-92BA-889266B15E3D}" sibTransId="{83358441-D035-4C2E-8501-FEED9C70BB31}"/>
    <dgm:cxn modelId="{88ECB41F-B212-40A7-A66E-75BB16DEACDC}" type="presOf" srcId="{280B3475-AD14-489A-8224-C22313E946EF}" destId="{CA298433-8D74-4F23-9DB7-25C88C9C9626}" srcOrd="0" destOrd="1" presId="urn:microsoft.com/office/officeart/2005/8/layout/hProcess7#2"/>
    <dgm:cxn modelId="{E73F7324-378C-4E53-97F8-46E3004D2AD4}" srcId="{67BDC6B4-5148-4199-B377-E24F14F906CE}" destId="{6FCD4C87-79DB-414C-99FF-946942A2E69E}" srcOrd="7" destOrd="0" parTransId="{BA3B91FC-5ABA-41B0-B729-3052700C836A}" sibTransId="{DB5E8325-D709-4538-B151-67C65E5F87BA}"/>
    <dgm:cxn modelId="{9713E429-5DA0-483B-A8F4-ADAE9E5EDCAE}" type="presOf" srcId="{E790C92F-F65C-4C44-99DC-7842D2A59BC3}" destId="{CA298433-8D74-4F23-9DB7-25C88C9C9626}" srcOrd="0" destOrd="2" presId="urn:microsoft.com/office/officeart/2005/8/layout/hProcess7#2"/>
    <dgm:cxn modelId="{F0059D5B-557E-4011-8D17-38D53D93D718}" srcId="{67BDC6B4-5148-4199-B377-E24F14F906CE}" destId="{E790C92F-F65C-4C44-99DC-7842D2A59BC3}" srcOrd="1" destOrd="0" parTransId="{5BD7E8DA-4DAF-45A7-8CBD-339EC5FA6FA6}" sibTransId="{0D99F24B-FC3A-4971-8DE5-13FF2C04480B}"/>
    <dgm:cxn modelId="{61021F41-0F17-471D-978A-4AD71C10F5EE}" type="presOf" srcId="{6E2C17F5-0B7D-4E67-AE8D-F0A148DB7CEB}" destId="{FFA744F5-6562-40A2-8A1A-6C98B18D0E8D}" srcOrd="0" destOrd="0" presId="urn:microsoft.com/office/officeart/2005/8/layout/hProcess7#2"/>
    <dgm:cxn modelId="{E8BAC762-9D07-4F06-A72B-7A60E11EC9BE}" type="presOf" srcId="{50456CF8-C2AC-4553-983C-A4DC4D008CCA}" destId="{912D842A-9E9E-49C7-A28E-1CFA63809276}" srcOrd="1" destOrd="0" presId="urn:microsoft.com/office/officeart/2005/8/layout/hProcess7#2"/>
    <dgm:cxn modelId="{DC95A143-7CF6-4E72-9CA9-B68F0715D339}" type="presOf" srcId="{9D241A15-FAA4-4274-AC15-380958395430}" destId="{CA298433-8D74-4F23-9DB7-25C88C9C9626}" srcOrd="0" destOrd="5" presId="urn:microsoft.com/office/officeart/2005/8/layout/hProcess7#2"/>
    <dgm:cxn modelId="{260C6244-4174-4612-9602-9A79846BF7D2}" srcId="{67BDC6B4-5148-4199-B377-E24F14F906CE}" destId="{3421AB53-68AB-4E58-A751-2F44FC8B0050}" srcOrd="3" destOrd="0" parTransId="{39D1033C-E609-45FF-A5A7-0AB3B479ED98}" sibTransId="{E4B39F3B-EC38-4951-ACE2-9EAFF39F4B36}"/>
    <dgm:cxn modelId="{B3A26349-73EC-4527-AD8A-93BD4380EF5D}" srcId="{67BDC6B4-5148-4199-B377-E24F14F906CE}" destId="{280B3475-AD14-489A-8224-C22313E946EF}" srcOrd="0" destOrd="0" parTransId="{2218D173-9D53-456C-A0B3-964CB4CC56CB}" sibTransId="{E14939CC-277C-4CB7-8F0A-4B86F6392AAE}"/>
    <dgm:cxn modelId="{2714206B-984C-4B35-BA1B-26D038AF79F3}" type="presOf" srcId="{4081A59B-CAE9-43E5-BD88-9EE0B91C9DC0}" destId="{CA298433-8D74-4F23-9DB7-25C88C9C9626}" srcOrd="0" destOrd="7" presId="urn:microsoft.com/office/officeart/2005/8/layout/hProcess7#2"/>
    <dgm:cxn modelId="{016C1372-13B4-4B10-87BC-C42B55710ABB}" srcId="{67BDC6B4-5148-4199-B377-E24F14F906CE}" destId="{15432A73-5BAE-4F28-B551-47137E841A80}" srcOrd="2" destOrd="0" parTransId="{06E636E2-8DA0-4687-80E4-CADBCC1F79B1}" sibTransId="{EF316DE3-102B-4BE6-ACDC-BEDAF04948C7}"/>
    <dgm:cxn modelId="{68670077-1D09-45C8-8195-B2994C9ABAF9}" type="presOf" srcId="{3421AB53-68AB-4E58-A751-2F44FC8B0050}" destId="{CA298433-8D74-4F23-9DB7-25C88C9C9626}" srcOrd="0" destOrd="4" presId="urn:microsoft.com/office/officeart/2005/8/layout/hProcess7#2"/>
    <dgm:cxn modelId="{72440583-B283-4C02-965E-B56237120BC3}" type="presOf" srcId="{67BDC6B4-5148-4199-B377-E24F14F906CE}" destId="{CA298433-8D74-4F23-9DB7-25C88C9C9626}" srcOrd="0" destOrd="0" presId="urn:microsoft.com/office/officeart/2005/8/layout/hProcess7#2"/>
    <dgm:cxn modelId="{2FCE7388-5555-4C17-A570-04C5BF980841}" type="presOf" srcId="{6FCD4C87-79DB-414C-99FF-946942A2E69E}" destId="{CA298433-8D74-4F23-9DB7-25C88C9C9626}" srcOrd="0" destOrd="8" presId="urn:microsoft.com/office/officeart/2005/8/layout/hProcess7#2"/>
    <dgm:cxn modelId="{506AD08C-7ECF-4802-AB6C-5C1613136C1D}" srcId="{F1D64A76-ABAA-4D9D-907A-253C9C958DA8}" destId="{50456CF8-C2AC-4553-983C-A4DC4D008CCA}" srcOrd="1" destOrd="0" parTransId="{8F3413EB-5DF1-4D39-9752-BA3BC7930EA5}" sibTransId="{B08E409A-CF3A-4C52-8B82-711A4E9C46A9}"/>
    <dgm:cxn modelId="{6E6F05A2-7956-4A02-A2CF-BA57836F01B5}" type="presOf" srcId="{3E8A9C6E-F37E-4718-AC4B-47A155ACBF49}" destId="{CA298433-8D74-4F23-9DB7-25C88C9C9626}" srcOrd="0" destOrd="6" presId="urn:microsoft.com/office/officeart/2005/8/layout/hProcess7#2"/>
    <dgm:cxn modelId="{1CE2F6AF-CF05-4403-8AAE-51AADCDA1C88}" type="presOf" srcId="{6E2C17F5-0B7D-4E67-AE8D-F0A148DB7CEB}" destId="{AE697F39-7D14-4FA5-8E11-51C48DACE1DC}" srcOrd="1" destOrd="0" presId="urn:microsoft.com/office/officeart/2005/8/layout/hProcess7#2"/>
    <dgm:cxn modelId="{9F5486B4-367A-4A05-A979-8A40A9785FE9}" srcId="{67BDC6B4-5148-4199-B377-E24F14F906CE}" destId="{9D241A15-FAA4-4274-AC15-380958395430}" srcOrd="4" destOrd="0" parTransId="{C0650A1E-4B38-4E56-8F7D-7DCB3166E73D}" sibTransId="{CCE74B5B-82DA-40C9-975B-CBCE4748D519}"/>
    <dgm:cxn modelId="{4FC119C4-4B2B-4307-B043-1E0B579766E3}" type="presOf" srcId="{F1D64A76-ABAA-4D9D-907A-253C9C958DA8}" destId="{57757CC6-5554-4F44-B5EC-85166846A21E}" srcOrd="0" destOrd="0" presId="urn:microsoft.com/office/officeart/2005/8/layout/hProcess7#2"/>
    <dgm:cxn modelId="{A60CB6C7-FE0C-4A41-8A46-CDA3ECA0C250}" srcId="{67BDC6B4-5148-4199-B377-E24F14F906CE}" destId="{3E8A9C6E-F37E-4718-AC4B-47A155ACBF49}" srcOrd="5" destOrd="0" parTransId="{F7B5F290-F2FC-44E7-8044-41AEF298E672}" sibTransId="{FFCBECEE-8C8C-4696-A26A-C5AE9BE1850B}"/>
    <dgm:cxn modelId="{7B5610D1-34C8-45F0-BD78-56A1553580D7}" type="presOf" srcId="{50456CF8-C2AC-4553-983C-A4DC4D008CCA}" destId="{F3C6A96E-F343-4D62-AB8C-B87AFD692EEB}" srcOrd="0" destOrd="0" presId="urn:microsoft.com/office/officeart/2005/8/layout/hProcess7#2"/>
    <dgm:cxn modelId="{37602FDC-3695-4783-9443-E44568F8C6CE}" type="presOf" srcId="{15432A73-5BAE-4F28-B551-47137E841A80}" destId="{CA298433-8D74-4F23-9DB7-25C88C9C9626}" srcOrd="0" destOrd="3" presId="urn:microsoft.com/office/officeart/2005/8/layout/hProcess7#2"/>
    <dgm:cxn modelId="{3FD74A01-04D9-4B9F-A630-1AB4B50D8015}" type="presParOf" srcId="{57757CC6-5554-4F44-B5EC-85166846A21E}" destId="{DF09C4B6-8B65-4645-B3FC-8FEDC3606709}" srcOrd="0" destOrd="0" presId="urn:microsoft.com/office/officeart/2005/8/layout/hProcess7#2"/>
    <dgm:cxn modelId="{1C199482-252C-46AE-9DAF-63695B5C0DF8}" type="presParOf" srcId="{DF09C4B6-8B65-4645-B3FC-8FEDC3606709}" destId="{FFA744F5-6562-40A2-8A1A-6C98B18D0E8D}" srcOrd="0" destOrd="0" presId="urn:microsoft.com/office/officeart/2005/8/layout/hProcess7#2"/>
    <dgm:cxn modelId="{2A53465F-8872-4E42-A3E6-844C95C9C539}" type="presParOf" srcId="{DF09C4B6-8B65-4645-B3FC-8FEDC3606709}" destId="{AE697F39-7D14-4FA5-8E11-51C48DACE1DC}" srcOrd="1" destOrd="0" presId="urn:microsoft.com/office/officeart/2005/8/layout/hProcess7#2"/>
    <dgm:cxn modelId="{F78B33FE-63F4-4F65-98A7-ABF6650D4109}" type="presParOf" srcId="{57757CC6-5554-4F44-B5EC-85166846A21E}" destId="{49583F49-EABB-40E3-9484-BE0BA6021555}" srcOrd="1" destOrd="0" presId="urn:microsoft.com/office/officeart/2005/8/layout/hProcess7#2"/>
    <dgm:cxn modelId="{29AE7980-D767-4F61-953B-99A943C01810}" type="presParOf" srcId="{57757CC6-5554-4F44-B5EC-85166846A21E}" destId="{4FB1EB7D-FD57-4177-B2AE-90AF086F20EF}" srcOrd="2" destOrd="0" presId="urn:microsoft.com/office/officeart/2005/8/layout/hProcess7#2"/>
    <dgm:cxn modelId="{D4E7F7CC-6530-429B-AF0E-942C4C32C140}" type="presParOf" srcId="{4FB1EB7D-FD57-4177-B2AE-90AF086F20EF}" destId="{C348AC6E-19A3-4BE8-8E6A-35BBFAF281AF}" srcOrd="0" destOrd="0" presId="urn:microsoft.com/office/officeart/2005/8/layout/hProcess7#2"/>
    <dgm:cxn modelId="{DD5A5F74-B29C-4D7E-8762-86104E10B26B}" type="presParOf" srcId="{4FB1EB7D-FD57-4177-B2AE-90AF086F20EF}" destId="{73B55BA1-7585-4FD9-A886-2869DD70E3B6}" srcOrd="1" destOrd="0" presId="urn:microsoft.com/office/officeart/2005/8/layout/hProcess7#2"/>
    <dgm:cxn modelId="{3C278A4A-FD61-4881-9F77-02113D0132B3}" type="presParOf" srcId="{4FB1EB7D-FD57-4177-B2AE-90AF086F20EF}" destId="{EB917788-7228-4203-9992-6A567B102116}" srcOrd="2" destOrd="0" presId="urn:microsoft.com/office/officeart/2005/8/layout/hProcess7#2"/>
    <dgm:cxn modelId="{7FCA002F-7946-4D54-A016-B7848220FEA4}" type="presParOf" srcId="{57757CC6-5554-4F44-B5EC-85166846A21E}" destId="{BB0B84DE-789D-4DBA-9ED4-6681E4830908}" srcOrd="3" destOrd="0" presId="urn:microsoft.com/office/officeart/2005/8/layout/hProcess7#2"/>
    <dgm:cxn modelId="{2F285697-E4AB-4732-AA0B-EF63DF4BC83D}" type="presParOf" srcId="{57757CC6-5554-4F44-B5EC-85166846A21E}" destId="{5A211B7F-3054-486C-9E40-9B11305DC9C5}" srcOrd="4" destOrd="0" presId="urn:microsoft.com/office/officeart/2005/8/layout/hProcess7#2"/>
    <dgm:cxn modelId="{73B3F894-2931-4A41-8AF1-15280AE18D25}" type="presParOf" srcId="{5A211B7F-3054-486C-9E40-9B11305DC9C5}" destId="{F3C6A96E-F343-4D62-AB8C-B87AFD692EEB}" srcOrd="0" destOrd="0" presId="urn:microsoft.com/office/officeart/2005/8/layout/hProcess7#2"/>
    <dgm:cxn modelId="{8FE42545-9416-4772-8D16-872BB9205462}" type="presParOf" srcId="{5A211B7F-3054-486C-9E40-9B11305DC9C5}" destId="{912D842A-9E9E-49C7-A28E-1CFA63809276}" srcOrd="1" destOrd="0" presId="urn:microsoft.com/office/officeart/2005/8/layout/hProcess7#2"/>
    <dgm:cxn modelId="{7EE1AC86-6767-4E94-9673-9F25F52A9193}"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F92AA79-1C31-44DB-B574-70DBFD4B9C43}"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940E5C98-D3A8-494A-822C-0F6F906869AD}">
      <dgm:prSet custT="1"/>
      <dgm:spPr>
        <a:xfrm>
          <a:off x="0" y="19182"/>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Listens to Others</a:t>
          </a:r>
        </a:p>
      </dgm:t>
    </dgm:pt>
    <dgm:pt modelId="{10858FD9-7AD4-477D-BCD2-1C1AC2BB80ED}" type="parTrans" cxnId="{089AC982-030D-4D41-A04D-19CBCE2D66FC}">
      <dgm:prSet/>
      <dgm:spPr/>
      <dgm:t>
        <a:bodyPr/>
        <a:lstStyle/>
        <a:p>
          <a:endParaRPr lang="en-US"/>
        </a:p>
      </dgm:t>
    </dgm:pt>
    <dgm:pt modelId="{60886E02-401C-4779-986D-FA5CBEEB717A}" type="sibTrans" cxnId="{089AC982-030D-4D41-A04D-19CBCE2D66FC}">
      <dgm:prSet/>
      <dgm:spPr/>
      <dgm:t>
        <a:bodyPr/>
        <a:lstStyle/>
        <a:p>
          <a:endParaRPr lang="en-US"/>
        </a:p>
      </dgm:t>
    </dgm:pt>
    <dgm:pt modelId="{F84D5959-65DE-4DD5-A1FF-838F9C3ED909}">
      <dgm:prSet custT="1"/>
      <dgm:spPr>
        <a:xfrm>
          <a:off x="0" y="545007"/>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Follows Directions</a:t>
          </a:r>
        </a:p>
      </dgm:t>
    </dgm:pt>
    <dgm:pt modelId="{1FDA19F2-E71D-408F-B3EE-458518B38C0A}" type="parTrans" cxnId="{57B47983-F41D-41D0-A3B0-574A124824A7}">
      <dgm:prSet/>
      <dgm:spPr/>
      <dgm:t>
        <a:bodyPr/>
        <a:lstStyle/>
        <a:p>
          <a:endParaRPr lang="en-US"/>
        </a:p>
      </dgm:t>
    </dgm:pt>
    <dgm:pt modelId="{684EC851-A88A-447D-8784-FAA8071D4475}" type="sibTrans" cxnId="{57B47983-F41D-41D0-A3B0-574A124824A7}">
      <dgm:prSet/>
      <dgm:spPr/>
      <dgm:t>
        <a:bodyPr/>
        <a:lstStyle/>
        <a:p>
          <a:endParaRPr lang="en-US"/>
        </a:p>
      </dgm:t>
    </dgm:pt>
    <dgm:pt modelId="{BBEA0603-05E9-4EC2-9F0A-3CD993464D64}">
      <dgm:prSet custT="1"/>
      <dgm:spPr>
        <a:xfrm>
          <a:off x="0" y="1070832"/>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Follows Classroom Rules</a:t>
          </a:r>
        </a:p>
      </dgm:t>
    </dgm:pt>
    <dgm:pt modelId="{39220340-FAA3-4F70-9EC0-87B19F9994F9}" type="parTrans" cxnId="{4B902E14-0E08-4CAF-A91C-DDC685FAA8C8}">
      <dgm:prSet/>
      <dgm:spPr/>
      <dgm:t>
        <a:bodyPr/>
        <a:lstStyle/>
        <a:p>
          <a:endParaRPr lang="en-US"/>
        </a:p>
      </dgm:t>
    </dgm:pt>
    <dgm:pt modelId="{21276833-5794-4DC7-81CA-B86568EED86D}" type="sibTrans" cxnId="{4B902E14-0E08-4CAF-A91C-DDC685FAA8C8}">
      <dgm:prSet/>
      <dgm:spPr/>
      <dgm:t>
        <a:bodyPr/>
        <a:lstStyle/>
        <a:p>
          <a:endParaRPr lang="en-US"/>
        </a:p>
      </dgm:t>
    </dgm:pt>
    <dgm:pt modelId="{F3F1D73C-3715-4E77-970E-D5572B41C3A8}">
      <dgm:prSet custT="1"/>
      <dgm:spPr>
        <a:xfrm>
          <a:off x="0" y="1596657"/>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Ignores Peer Distractions</a:t>
          </a:r>
        </a:p>
      </dgm:t>
    </dgm:pt>
    <dgm:pt modelId="{68557464-8E8D-4D16-9057-341423FF485A}" type="parTrans" cxnId="{92F0855F-4DDE-442F-A04F-9ACBFA56D04A}">
      <dgm:prSet/>
      <dgm:spPr/>
      <dgm:t>
        <a:bodyPr/>
        <a:lstStyle/>
        <a:p>
          <a:endParaRPr lang="en-US"/>
        </a:p>
      </dgm:t>
    </dgm:pt>
    <dgm:pt modelId="{4EDE3C07-B83C-4B27-A331-04A8724D214E}" type="sibTrans" cxnId="{92F0855F-4DDE-442F-A04F-9ACBFA56D04A}">
      <dgm:prSet/>
      <dgm:spPr/>
      <dgm:t>
        <a:bodyPr/>
        <a:lstStyle/>
        <a:p>
          <a:endParaRPr lang="en-US"/>
        </a:p>
      </dgm:t>
    </dgm:pt>
    <dgm:pt modelId="{96170E4F-734F-433B-822A-A0CF69A0ECE9}">
      <dgm:prSet custT="1"/>
      <dgm:spPr>
        <a:xfrm>
          <a:off x="0" y="2122482"/>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Asks for Help</a:t>
          </a:r>
        </a:p>
      </dgm:t>
    </dgm:pt>
    <dgm:pt modelId="{431A617F-F2A1-44E3-9FB5-5598492421EC}" type="parTrans" cxnId="{A5B61018-A617-4A76-88C3-B0E6F3E0502D}">
      <dgm:prSet/>
      <dgm:spPr/>
      <dgm:t>
        <a:bodyPr/>
        <a:lstStyle/>
        <a:p>
          <a:endParaRPr lang="en-US"/>
        </a:p>
      </dgm:t>
    </dgm:pt>
    <dgm:pt modelId="{BA66AFEC-8693-4035-9C7C-6DCA63FF7C4D}" type="sibTrans" cxnId="{A5B61018-A617-4A76-88C3-B0E6F3E0502D}">
      <dgm:prSet/>
      <dgm:spPr/>
      <dgm:t>
        <a:bodyPr/>
        <a:lstStyle/>
        <a:p>
          <a:endParaRPr lang="en-US"/>
        </a:p>
      </dgm:t>
    </dgm:pt>
    <dgm:pt modelId="{FE26F467-0A11-401C-9188-37698CA0296F}">
      <dgm:prSet custT="1"/>
      <dgm:spPr>
        <a:xfrm>
          <a:off x="0" y="2648307"/>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Takes Turns in Conversations</a:t>
          </a:r>
        </a:p>
      </dgm:t>
    </dgm:pt>
    <dgm:pt modelId="{3A5764B5-7088-4B47-8332-43A4F9DF1606}" type="parTrans" cxnId="{A5677099-E3C5-4EA7-A1A0-0B182DA75E0A}">
      <dgm:prSet/>
      <dgm:spPr/>
      <dgm:t>
        <a:bodyPr/>
        <a:lstStyle/>
        <a:p>
          <a:endParaRPr lang="en-US"/>
        </a:p>
      </dgm:t>
    </dgm:pt>
    <dgm:pt modelId="{10F171BD-2C4D-4BB6-B7D2-E7A0EECC9647}" type="sibTrans" cxnId="{A5677099-E3C5-4EA7-A1A0-0B182DA75E0A}">
      <dgm:prSet/>
      <dgm:spPr/>
      <dgm:t>
        <a:bodyPr/>
        <a:lstStyle/>
        <a:p>
          <a:endParaRPr lang="en-US"/>
        </a:p>
      </dgm:t>
    </dgm:pt>
    <dgm:pt modelId="{2FBF2CEC-9711-4CDC-ABC4-563A1124315F}">
      <dgm:prSet custT="1"/>
      <dgm:spPr>
        <a:xfrm>
          <a:off x="0" y="3174132"/>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Cooperates With Others </a:t>
          </a:r>
        </a:p>
      </dgm:t>
    </dgm:pt>
    <dgm:pt modelId="{BC8E86AD-4FEA-4982-9321-28C0215CF36D}" type="parTrans" cxnId="{AC1F189B-9DA1-48CE-AB10-5238465154F0}">
      <dgm:prSet/>
      <dgm:spPr/>
      <dgm:t>
        <a:bodyPr/>
        <a:lstStyle/>
        <a:p>
          <a:endParaRPr lang="en-US"/>
        </a:p>
      </dgm:t>
    </dgm:pt>
    <dgm:pt modelId="{ECE9A14F-683E-4ADC-95FC-B6F1F898725E}" type="sibTrans" cxnId="{AC1F189B-9DA1-48CE-AB10-5238465154F0}">
      <dgm:prSet/>
      <dgm:spPr/>
      <dgm:t>
        <a:bodyPr/>
        <a:lstStyle/>
        <a:p>
          <a:endParaRPr lang="en-US"/>
        </a:p>
      </dgm:t>
    </dgm:pt>
    <dgm:pt modelId="{AAEB79B8-527B-4A22-991B-BAB166B3F297}">
      <dgm:prSet custT="1"/>
      <dgm:spPr>
        <a:xfrm>
          <a:off x="0" y="3699957"/>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Controls Temper in Conflict Situations</a:t>
          </a:r>
        </a:p>
      </dgm:t>
    </dgm:pt>
    <dgm:pt modelId="{C34771B9-07C8-4FD3-851A-D0A424EE7965}" type="parTrans" cxnId="{2579AC02-5F41-4FE0-BB70-EE3444DD4CE9}">
      <dgm:prSet/>
      <dgm:spPr/>
      <dgm:t>
        <a:bodyPr/>
        <a:lstStyle/>
        <a:p>
          <a:endParaRPr lang="en-US"/>
        </a:p>
      </dgm:t>
    </dgm:pt>
    <dgm:pt modelId="{423E33E9-B300-42E3-9B1A-30C473397BC6}" type="sibTrans" cxnId="{2579AC02-5F41-4FE0-BB70-EE3444DD4CE9}">
      <dgm:prSet/>
      <dgm:spPr/>
      <dgm:t>
        <a:bodyPr/>
        <a:lstStyle/>
        <a:p>
          <a:endParaRPr lang="en-US"/>
        </a:p>
      </dgm:t>
    </dgm:pt>
    <dgm:pt modelId="{CFDB0DF1-8ABF-43D1-9E0E-40FBAFD87F97}">
      <dgm:prSet custT="1"/>
      <dgm:spPr>
        <a:xfrm>
          <a:off x="0" y="4225782"/>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Acts Responsibly With Others </a:t>
          </a:r>
        </a:p>
      </dgm:t>
    </dgm:pt>
    <dgm:pt modelId="{E2D0DEDA-A471-4D45-813A-EDCFF85B5CFB}" type="parTrans" cxnId="{E499137B-10CA-4870-A95B-688D0E4D72B8}">
      <dgm:prSet/>
      <dgm:spPr/>
      <dgm:t>
        <a:bodyPr/>
        <a:lstStyle/>
        <a:p>
          <a:endParaRPr lang="en-US"/>
        </a:p>
      </dgm:t>
    </dgm:pt>
    <dgm:pt modelId="{9150E36E-1E0D-43C3-B6FA-637E69C7D9A5}" type="sibTrans" cxnId="{E499137B-10CA-4870-A95B-688D0E4D72B8}">
      <dgm:prSet/>
      <dgm:spPr/>
      <dgm:t>
        <a:bodyPr/>
        <a:lstStyle/>
        <a:p>
          <a:endParaRPr lang="en-US"/>
        </a:p>
      </dgm:t>
    </dgm:pt>
    <dgm:pt modelId="{E39BB80F-BC42-436F-9792-A75233C0D375}">
      <dgm:prSet custT="1"/>
      <dgm:spPr>
        <a:xfrm>
          <a:off x="0" y="4751607"/>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Shows Kindness to Other</a:t>
          </a:r>
        </a:p>
      </dgm:t>
    </dgm:pt>
    <dgm:pt modelId="{5829A78D-8645-4EFD-A3E9-9A0BF3A08ED6}" type="parTrans" cxnId="{B99840DE-F85E-4040-BD60-2CE4EE46B199}">
      <dgm:prSet/>
      <dgm:spPr/>
      <dgm:t>
        <a:bodyPr/>
        <a:lstStyle/>
        <a:p>
          <a:endParaRPr lang="en-US"/>
        </a:p>
      </dgm:t>
    </dgm:pt>
    <dgm:pt modelId="{DC04B92A-602F-4AAB-8AA3-49824D628C90}" type="sibTrans" cxnId="{B99840DE-F85E-4040-BD60-2CE4EE46B199}">
      <dgm:prSet/>
      <dgm:spPr/>
      <dgm:t>
        <a:bodyPr/>
        <a:lstStyle/>
        <a:p>
          <a:endParaRPr lang="en-US"/>
        </a:p>
      </dgm:t>
    </dgm:pt>
    <dgm:pt modelId="{FD56746A-75DE-4F7E-9CDC-DDEB5BA6389F}" type="pres">
      <dgm:prSet presAssocID="{DF92AA79-1C31-44DB-B574-70DBFD4B9C43}" presName="linear" presStyleCnt="0">
        <dgm:presLayoutVars>
          <dgm:animLvl val="lvl"/>
          <dgm:resizeHandles val="exact"/>
        </dgm:presLayoutVars>
      </dgm:prSet>
      <dgm:spPr/>
    </dgm:pt>
    <dgm:pt modelId="{47BB6CD2-4940-443C-A30B-738C2A8DD7E9}" type="pres">
      <dgm:prSet presAssocID="{940E5C98-D3A8-494A-822C-0F6F906869AD}" presName="parentText" presStyleLbl="node1" presStyleIdx="0" presStyleCnt="10">
        <dgm:presLayoutVars>
          <dgm:chMax val="0"/>
          <dgm:bulletEnabled val="1"/>
        </dgm:presLayoutVars>
      </dgm:prSet>
      <dgm:spPr/>
    </dgm:pt>
    <dgm:pt modelId="{1F06AF92-1140-449E-8B9C-1EEFC16F5B8C}" type="pres">
      <dgm:prSet presAssocID="{60886E02-401C-4779-986D-FA5CBEEB717A}" presName="spacer" presStyleCnt="0"/>
      <dgm:spPr/>
    </dgm:pt>
    <dgm:pt modelId="{0C24F040-E93A-4F3A-AE86-8E668321B438}" type="pres">
      <dgm:prSet presAssocID="{F84D5959-65DE-4DD5-A1FF-838F9C3ED909}" presName="parentText" presStyleLbl="node1" presStyleIdx="1" presStyleCnt="10">
        <dgm:presLayoutVars>
          <dgm:chMax val="0"/>
          <dgm:bulletEnabled val="1"/>
        </dgm:presLayoutVars>
      </dgm:prSet>
      <dgm:spPr/>
    </dgm:pt>
    <dgm:pt modelId="{0F14540A-9F61-4A31-AAAF-4949436DAEAB}" type="pres">
      <dgm:prSet presAssocID="{684EC851-A88A-447D-8784-FAA8071D4475}" presName="spacer" presStyleCnt="0"/>
      <dgm:spPr/>
    </dgm:pt>
    <dgm:pt modelId="{25014975-60D6-460A-B8BC-9E8BCC8B51B7}" type="pres">
      <dgm:prSet presAssocID="{BBEA0603-05E9-4EC2-9F0A-3CD993464D64}" presName="parentText" presStyleLbl="node1" presStyleIdx="2" presStyleCnt="10">
        <dgm:presLayoutVars>
          <dgm:chMax val="0"/>
          <dgm:bulletEnabled val="1"/>
        </dgm:presLayoutVars>
      </dgm:prSet>
      <dgm:spPr/>
    </dgm:pt>
    <dgm:pt modelId="{75F00497-F9CB-4D49-9782-64AF2E73EB08}" type="pres">
      <dgm:prSet presAssocID="{21276833-5794-4DC7-81CA-B86568EED86D}" presName="spacer" presStyleCnt="0"/>
      <dgm:spPr/>
    </dgm:pt>
    <dgm:pt modelId="{BBE6380E-7663-4BFA-8B5D-C9C198B0A006}" type="pres">
      <dgm:prSet presAssocID="{F3F1D73C-3715-4E77-970E-D5572B41C3A8}" presName="parentText" presStyleLbl="node1" presStyleIdx="3" presStyleCnt="10">
        <dgm:presLayoutVars>
          <dgm:chMax val="0"/>
          <dgm:bulletEnabled val="1"/>
        </dgm:presLayoutVars>
      </dgm:prSet>
      <dgm:spPr/>
    </dgm:pt>
    <dgm:pt modelId="{4026A294-6DDC-4547-8CBF-A3C6373A4F43}" type="pres">
      <dgm:prSet presAssocID="{4EDE3C07-B83C-4B27-A331-04A8724D214E}" presName="spacer" presStyleCnt="0"/>
      <dgm:spPr/>
    </dgm:pt>
    <dgm:pt modelId="{9C4E63AD-45E0-4FF2-92F6-C3D9F21F4A02}" type="pres">
      <dgm:prSet presAssocID="{96170E4F-734F-433B-822A-A0CF69A0ECE9}" presName="parentText" presStyleLbl="node1" presStyleIdx="4" presStyleCnt="10">
        <dgm:presLayoutVars>
          <dgm:chMax val="0"/>
          <dgm:bulletEnabled val="1"/>
        </dgm:presLayoutVars>
      </dgm:prSet>
      <dgm:spPr/>
    </dgm:pt>
    <dgm:pt modelId="{5C7D7C51-51D8-45CA-A943-5231CC0A8272}" type="pres">
      <dgm:prSet presAssocID="{BA66AFEC-8693-4035-9C7C-6DCA63FF7C4D}" presName="spacer" presStyleCnt="0"/>
      <dgm:spPr/>
    </dgm:pt>
    <dgm:pt modelId="{217512A8-4F81-4E1C-B919-ADC86FD05945}" type="pres">
      <dgm:prSet presAssocID="{FE26F467-0A11-401C-9188-37698CA0296F}" presName="parentText" presStyleLbl="node1" presStyleIdx="5" presStyleCnt="10">
        <dgm:presLayoutVars>
          <dgm:chMax val="0"/>
          <dgm:bulletEnabled val="1"/>
        </dgm:presLayoutVars>
      </dgm:prSet>
      <dgm:spPr/>
    </dgm:pt>
    <dgm:pt modelId="{2D07BFE5-665D-4D58-9D66-57303F0C9EF9}" type="pres">
      <dgm:prSet presAssocID="{10F171BD-2C4D-4BB6-B7D2-E7A0EECC9647}" presName="spacer" presStyleCnt="0"/>
      <dgm:spPr/>
    </dgm:pt>
    <dgm:pt modelId="{F38F7E2E-43D5-40E8-836A-503F0158E10D}" type="pres">
      <dgm:prSet presAssocID="{2FBF2CEC-9711-4CDC-ABC4-563A1124315F}" presName="parentText" presStyleLbl="node1" presStyleIdx="6" presStyleCnt="10">
        <dgm:presLayoutVars>
          <dgm:chMax val="0"/>
          <dgm:bulletEnabled val="1"/>
        </dgm:presLayoutVars>
      </dgm:prSet>
      <dgm:spPr/>
    </dgm:pt>
    <dgm:pt modelId="{40E581FB-BE5B-4CB1-9317-1434D70E0ACC}" type="pres">
      <dgm:prSet presAssocID="{ECE9A14F-683E-4ADC-95FC-B6F1F898725E}" presName="spacer" presStyleCnt="0"/>
      <dgm:spPr/>
    </dgm:pt>
    <dgm:pt modelId="{96C7F345-5108-4415-B7B2-81B68BC6D628}" type="pres">
      <dgm:prSet presAssocID="{AAEB79B8-527B-4A22-991B-BAB166B3F297}" presName="parentText" presStyleLbl="node1" presStyleIdx="7" presStyleCnt="10">
        <dgm:presLayoutVars>
          <dgm:chMax val="0"/>
          <dgm:bulletEnabled val="1"/>
        </dgm:presLayoutVars>
      </dgm:prSet>
      <dgm:spPr/>
    </dgm:pt>
    <dgm:pt modelId="{6FE702F5-CEF1-4FF9-A657-271A72796C9B}" type="pres">
      <dgm:prSet presAssocID="{423E33E9-B300-42E3-9B1A-30C473397BC6}" presName="spacer" presStyleCnt="0"/>
      <dgm:spPr/>
    </dgm:pt>
    <dgm:pt modelId="{EFE30B60-F131-4FE7-8BA4-17E4BEA10FC5}" type="pres">
      <dgm:prSet presAssocID="{CFDB0DF1-8ABF-43D1-9E0E-40FBAFD87F97}" presName="parentText" presStyleLbl="node1" presStyleIdx="8" presStyleCnt="10">
        <dgm:presLayoutVars>
          <dgm:chMax val="0"/>
          <dgm:bulletEnabled val="1"/>
        </dgm:presLayoutVars>
      </dgm:prSet>
      <dgm:spPr/>
    </dgm:pt>
    <dgm:pt modelId="{AA88AE8A-D35A-4ABF-BBB5-27D2C9CD9EAD}" type="pres">
      <dgm:prSet presAssocID="{9150E36E-1E0D-43C3-B6FA-637E69C7D9A5}" presName="spacer" presStyleCnt="0"/>
      <dgm:spPr/>
    </dgm:pt>
    <dgm:pt modelId="{7BB23852-A4B9-4919-BDEC-03B58AC4A22B}" type="pres">
      <dgm:prSet presAssocID="{E39BB80F-BC42-436F-9792-A75233C0D375}" presName="parentText" presStyleLbl="node1" presStyleIdx="9" presStyleCnt="10">
        <dgm:presLayoutVars>
          <dgm:chMax val="0"/>
          <dgm:bulletEnabled val="1"/>
        </dgm:presLayoutVars>
      </dgm:prSet>
      <dgm:spPr/>
    </dgm:pt>
  </dgm:ptLst>
  <dgm:cxnLst>
    <dgm:cxn modelId="{2578C301-99F0-4FBA-BE3E-8DE37AAA0755}" type="presOf" srcId="{CFDB0DF1-8ABF-43D1-9E0E-40FBAFD87F97}" destId="{EFE30B60-F131-4FE7-8BA4-17E4BEA10FC5}" srcOrd="0" destOrd="0" presId="urn:microsoft.com/office/officeart/2005/8/layout/vList2"/>
    <dgm:cxn modelId="{2579AC02-5F41-4FE0-BB70-EE3444DD4CE9}" srcId="{DF92AA79-1C31-44DB-B574-70DBFD4B9C43}" destId="{AAEB79B8-527B-4A22-991B-BAB166B3F297}" srcOrd="7" destOrd="0" parTransId="{C34771B9-07C8-4FD3-851A-D0A424EE7965}" sibTransId="{423E33E9-B300-42E3-9B1A-30C473397BC6}"/>
    <dgm:cxn modelId="{4B902E14-0E08-4CAF-A91C-DDC685FAA8C8}" srcId="{DF92AA79-1C31-44DB-B574-70DBFD4B9C43}" destId="{BBEA0603-05E9-4EC2-9F0A-3CD993464D64}" srcOrd="2" destOrd="0" parTransId="{39220340-FAA3-4F70-9EC0-87B19F9994F9}" sibTransId="{21276833-5794-4DC7-81CA-B86568EED86D}"/>
    <dgm:cxn modelId="{A5B61018-A617-4A76-88C3-B0E6F3E0502D}" srcId="{DF92AA79-1C31-44DB-B574-70DBFD4B9C43}" destId="{96170E4F-734F-433B-822A-A0CF69A0ECE9}" srcOrd="4" destOrd="0" parTransId="{431A617F-F2A1-44E3-9FB5-5598492421EC}" sibTransId="{BA66AFEC-8693-4035-9C7C-6DCA63FF7C4D}"/>
    <dgm:cxn modelId="{D998511A-D4C2-4F26-93B3-5ECC7623975F}" type="presOf" srcId="{F84D5959-65DE-4DD5-A1FF-838F9C3ED909}" destId="{0C24F040-E93A-4F3A-AE86-8E668321B438}" srcOrd="0" destOrd="0" presId="urn:microsoft.com/office/officeart/2005/8/layout/vList2"/>
    <dgm:cxn modelId="{CE385A2A-7B26-4783-A5D1-AB3D3D983C71}" type="presOf" srcId="{96170E4F-734F-433B-822A-A0CF69A0ECE9}" destId="{9C4E63AD-45E0-4FF2-92F6-C3D9F21F4A02}" srcOrd="0" destOrd="0" presId="urn:microsoft.com/office/officeart/2005/8/layout/vList2"/>
    <dgm:cxn modelId="{92F0855F-4DDE-442F-A04F-9ACBFA56D04A}" srcId="{DF92AA79-1C31-44DB-B574-70DBFD4B9C43}" destId="{F3F1D73C-3715-4E77-970E-D5572B41C3A8}" srcOrd="3" destOrd="0" parTransId="{68557464-8E8D-4D16-9057-341423FF485A}" sibTransId="{4EDE3C07-B83C-4B27-A331-04A8724D214E}"/>
    <dgm:cxn modelId="{C1A99F4D-EB30-48CD-94AA-D2F5D01D4DFE}" type="presOf" srcId="{FE26F467-0A11-401C-9188-37698CA0296F}" destId="{217512A8-4F81-4E1C-B919-ADC86FD05945}" srcOrd="0" destOrd="0" presId="urn:microsoft.com/office/officeart/2005/8/layout/vList2"/>
    <dgm:cxn modelId="{9383E355-F471-4F64-BD1A-333DAE7C4AAF}" type="presOf" srcId="{E39BB80F-BC42-436F-9792-A75233C0D375}" destId="{7BB23852-A4B9-4919-BDEC-03B58AC4A22B}" srcOrd="0" destOrd="0" presId="urn:microsoft.com/office/officeart/2005/8/layout/vList2"/>
    <dgm:cxn modelId="{E499137B-10CA-4870-A95B-688D0E4D72B8}" srcId="{DF92AA79-1C31-44DB-B574-70DBFD4B9C43}" destId="{CFDB0DF1-8ABF-43D1-9E0E-40FBAFD87F97}" srcOrd="8" destOrd="0" parTransId="{E2D0DEDA-A471-4D45-813A-EDCFF85B5CFB}" sibTransId="{9150E36E-1E0D-43C3-B6FA-637E69C7D9A5}"/>
    <dgm:cxn modelId="{DDF29882-33D3-4AB3-8383-7F4F4CA3611E}" type="presOf" srcId="{F3F1D73C-3715-4E77-970E-D5572B41C3A8}" destId="{BBE6380E-7663-4BFA-8B5D-C9C198B0A006}" srcOrd="0" destOrd="0" presId="urn:microsoft.com/office/officeart/2005/8/layout/vList2"/>
    <dgm:cxn modelId="{089AC982-030D-4D41-A04D-19CBCE2D66FC}" srcId="{DF92AA79-1C31-44DB-B574-70DBFD4B9C43}" destId="{940E5C98-D3A8-494A-822C-0F6F906869AD}" srcOrd="0" destOrd="0" parTransId="{10858FD9-7AD4-477D-BCD2-1C1AC2BB80ED}" sibTransId="{60886E02-401C-4779-986D-FA5CBEEB717A}"/>
    <dgm:cxn modelId="{57B47983-F41D-41D0-A3B0-574A124824A7}" srcId="{DF92AA79-1C31-44DB-B574-70DBFD4B9C43}" destId="{F84D5959-65DE-4DD5-A1FF-838F9C3ED909}" srcOrd="1" destOrd="0" parTransId="{1FDA19F2-E71D-408F-B3EE-458518B38C0A}" sibTransId="{684EC851-A88A-447D-8784-FAA8071D4475}"/>
    <dgm:cxn modelId="{41988D89-D5C4-4848-8885-584C0CE25283}" type="presOf" srcId="{DF92AA79-1C31-44DB-B574-70DBFD4B9C43}" destId="{FD56746A-75DE-4F7E-9CDC-DDEB5BA6389F}" srcOrd="0" destOrd="0" presId="urn:microsoft.com/office/officeart/2005/8/layout/vList2"/>
    <dgm:cxn modelId="{E46D9D89-5606-4271-B622-D6D81584FAA3}" type="presOf" srcId="{AAEB79B8-527B-4A22-991B-BAB166B3F297}" destId="{96C7F345-5108-4415-B7B2-81B68BC6D628}" srcOrd="0" destOrd="0" presId="urn:microsoft.com/office/officeart/2005/8/layout/vList2"/>
    <dgm:cxn modelId="{A5677099-E3C5-4EA7-A1A0-0B182DA75E0A}" srcId="{DF92AA79-1C31-44DB-B574-70DBFD4B9C43}" destId="{FE26F467-0A11-401C-9188-37698CA0296F}" srcOrd="5" destOrd="0" parTransId="{3A5764B5-7088-4B47-8332-43A4F9DF1606}" sibTransId="{10F171BD-2C4D-4BB6-B7D2-E7A0EECC9647}"/>
    <dgm:cxn modelId="{AC1F189B-9DA1-48CE-AB10-5238465154F0}" srcId="{DF92AA79-1C31-44DB-B574-70DBFD4B9C43}" destId="{2FBF2CEC-9711-4CDC-ABC4-563A1124315F}" srcOrd="6" destOrd="0" parTransId="{BC8E86AD-4FEA-4982-9321-28C0215CF36D}" sibTransId="{ECE9A14F-683E-4ADC-95FC-B6F1F898725E}"/>
    <dgm:cxn modelId="{9D27F3A0-94BE-4C5B-956D-E940DBF409A3}" type="presOf" srcId="{2FBF2CEC-9711-4CDC-ABC4-563A1124315F}" destId="{F38F7E2E-43D5-40E8-836A-503F0158E10D}" srcOrd="0" destOrd="0" presId="urn:microsoft.com/office/officeart/2005/8/layout/vList2"/>
    <dgm:cxn modelId="{4040ECDC-ABF5-4020-9B4E-9E1A6CCD8CF5}" type="presOf" srcId="{BBEA0603-05E9-4EC2-9F0A-3CD993464D64}" destId="{25014975-60D6-460A-B8BC-9E8BCC8B51B7}" srcOrd="0" destOrd="0" presId="urn:microsoft.com/office/officeart/2005/8/layout/vList2"/>
    <dgm:cxn modelId="{B99840DE-F85E-4040-BD60-2CE4EE46B199}" srcId="{DF92AA79-1C31-44DB-B574-70DBFD4B9C43}" destId="{E39BB80F-BC42-436F-9792-A75233C0D375}" srcOrd="9" destOrd="0" parTransId="{5829A78D-8645-4EFD-A3E9-9A0BF3A08ED6}" sibTransId="{DC04B92A-602F-4AAB-8AA3-49824D628C90}"/>
    <dgm:cxn modelId="{75BAD0E1-90FB-42CF-8C16-FFB64EDA163A}" type="presOf" srcId="{940E5C98-D3A8-494A-822C-0F6F906869AD}" destId="{47BB6CD2-4940-443C-A30B-738C2A8DD7E9}" srcOrd="0" destOrd="0" presId="urn:microsoft.com/office/officeart/2005/8/layout/vList2"/>
    <dgm:cxn modelId="{795A4B1E-22AD-4491-982C-61AB67794A46}" type="presParOf" srcId="{FD56746A-75DE-4F7E-9CDC-DDEB5BA6389F}" destId="{47BB6CD2-4940-443C-A30B-738C2A8DD7E9}" srcOrd="0" destOrd="0" presId="urn:microsoft.com/office/officeart/2005/8/layout/vList2"/>
    <dgm:cxn modelId="{A4F195D9-C806-496A-9349-14BF1300996E}" type="presParOf" srcId="{FD56746A-75DE-4F7E-9CDC-DDEB5BA6389F}" destId="{1F06AF92-1140-449E-8B9C-1EEFC16F5B8C}" srcOrd="1" destOrd="0" presId="urn:microsoft.com/office/officeart/2005/8/layout/vList2"/>
    <dgm:cxn modelId="{24416A95-A47A-4B63-8B17-D394C03E2756}" type="presParOf" srcId="{FD56746A-75DE-4F7E-9CDC-DDEB5BA6389F}" destId="{0C24F040-E93A-4F3A-AE86-8E668321B438}" srcOrd="2" destOrd="0" presId="urn:microsoft.com/office/officeart/2005/8/layout/vList2"/>
    <dgm:cxn modelId="{E0128BB4-B8EA-402F-9438-63662A7624DA}" type="presParOf" srcId="{FD56746A-75DE-4F7E-9CDC-DDEB5BA6389F}" destId="{0F14540A-9F61-4A31-AAAF-4949436DAEAB}" srcOrd="3" destOrd="0" presId="urn:microsoft.com/office/officeart/2005/8/layout/vList2"/>
    <dgm:cxn modelId="{BEAB00DF-EDF7-48B2-9911-8833A3C230D1}" type="presParOf" srcId="{FD56746A-75DE-4F7E-9CDC-DDEB5BA6389F}" destId="{25014975-60D6-460A-B8BC-9E8BCC8B51B7}" srcOrd="4" destOrd="0" presId="urn:microsoft.com/office/officeart/2005/8/layout/vList2"/>
    <dgm:cxn modelId="{01C65636-32C4-4403-96AA-502A2F552F4B}" type="presParOf" srcId="{FD56746A-75DE-4F7E-9CDC-DDEB5BA6389F}" destId="{75F00497-F9CB-4D49-9782-64AF2E73EB08}" srcOrd="5" destOrd="0" presId="urn:microsoft.com/office/officeart/2005/8/layout/vList2"/>
    <dgm:cxn modelId="{E5A3D573-0F44-4244-882B-38E63B53FA39}" type="presParOf" srcId="{FD56746A-75DE-4F7E-9CDC-DDEB5BA6389F}" destId="{BBE6380E-7663-4BFA-8B5D-C9C198B0A006}" srcOrd="6" destOrd="0" presId="urn:microsoft.com/office/officeart/2005/8/layout/vList2"/>
    <dgm:cxn modelId="{40364569-4005-4B8C-BF11-DC14220E19D8}" type="presParOf" srcId="{FD56746A-75DE-4F7E-9CDC-DDEB5BA6389F}" destId="{4026A294-6DDC-4547-8CBF-A3C6373A4F43}" srcOrd="7" destOrd="0" presId="urn:microsoft.com/office/officeart/2005/8/layout/vList2"/>
    <dgm:cxn modelId="{C9B6FF83-6298-4D7A-850F-EC7FF84083EC}" type="presParOf" srcId="{FD56746A-75DE-4F7E-9CDC-DDEB5BA6389F}" destId="{9C4E63AD-45E0-4FF2-92F6-C3D9F21F4A02}" srcOrd="8" destOrd="0" presId="urn:microsoft.com/office/officeart/2005/8/layout/vList2"/>
    <dgm:cxn modelId="{99E66105-A7B5-4DBF-AE3B-997D30E23474}" type="presParOf" srcId="{FD56746A-75DE-4F7E-9CDC-DDEB5BA6389F}" destId="{5C7D7C51-51D8-45CA-A943-5231CC0A8272}" srcOrd="9" destOrd="0" presId="urn:microsoft.com/office/officeart/2005/8/layout/vList2"/>
    <dgm:cxn modelId="{548899D5-AB97-4E14-B21C-4411766050BE}" type="presParOf" srcId="{FD56746A-75DE-4F7E-9CDC-DDEB5BA6389F}" destId="{217512A8-4F81-4E1C-B919-ADC86FD05945}" srcOrd="10" destOrd="0" presId="urn:microsoft.com/office/officeart/2005/8/layout/vList2"/>
    <dgm:cxn modelId="{C3001DBC-0C47-43C2-8B42-52E28042974F}" type="presParOf" srcId="{FD56746A-75DE-4F7E-9CDC-DDEB5BA6389F}" destId="{2D07BFE5-665D-4D58-9D66-57303F0C9EF9}" srcOrd="11" destOrd="0" presId="urn:microsoft.com/office/officeart/2005/8/layout/vList2"/>
    <dgm:cxn modelId="{600274F2-83D8-48CD-88B6-35FE778AEF4F}" type="presParOf" srcId="{FD56746A-75DE-4F7E-9CDC-DDEB5BA6389F}" destId="{F38F7E2E-43D5-40E8-836A-503F0158E10D}" srcOrd="12" destOrd="0" presId="urn:microsoft.com/office/officeart/2005/8/layout/vList2"/>
    <dgm:cxn modelId="{4C8A0033-05BA-4892-BE52-FC3391A56CD9}" type="presParOf" srcId="{FD56746A-75DE-4F7E-9CDC-DDEB5BA6389F}" destId="{40E581FB-BE5B-4CB1-9317-1434D70E0ACC}" srcOrd="13" destOrd="0" presId="urn:microsoft.com/office/officeart/2005/8/layout/vList2"/>
    <dgm:cxn modelId="{E26092E9-AD71-4F14-83CA-4C23215DFA6B}" type="presParOf" srcId="{FD56746A-75DE-4F7E-9CDC-DDEB5BA6389F}" destId="{96C7F345-5108-4415-B7B2-81B68BC6D628}" srcOrd="14" destOrd="0" presId="urn:microsoft.com/office/officeart/2005/8/layout/vList2"/>
    <dgm:cxn modelId="{F5F4EB1F-2554-4CDB-BC0C-231BFAEF2A34}" type="presParOf" srcId="{FD56746A-75DE-4F7E-9CDC-DDEB5BA6389F}" destId="{6FE702F5-CEF1-4FF9-A657-271A72796C9B}" srcOrd="15" destOrd="0" presId="urn:microsoft.com/office/officeart/2005/8/layout/vList2"/>
    <dgm:cxn modelId="{84282596-96FA-4684-A0A3-87346F1C677E}" type="presParOf" srcId="{FD56746A-75DE-4F7E-9CDC-DDEB5BA6389F}" destId="{EFE30B60-F131-4FE7-8BA4-17E4BEA10FC5}" srcOrd="16" destOrd="0" presId="urn:microsoft.com/office/officeart/2005/8/layout/vList2"/>
    <dgm:cxn modelId="{0AEA9FA0-D897-4C3E-B2E6-7FE177C58C20}" type="presParOf" srcId="{FD56746A-75DE-4F7E-9CDC-DDEB5BA6389F}" destId="{AA88AE8A-D35A-4ABF-BBB5-27D2C9CD9EAD}" srcOrd="17" destOrd="0" presId="urn:microsoft.com/office/officeart/2005/8/layout/vList2"/>
    <dgm:cxn modelId="{6B1C380C-A30D-4CB0-9F08-7880E29D6E4F}" type="presParOf" srcId="{FD56746A-75DE-4F7E-9CDC-DDEB5BA6389F}" destId="{7BB23852-A4B9-4919-BDEC-03B58AC4A22B}"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000" b="0">
              <a:latin typeface="+mj-lt"/>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dgm:t>
        <a:bodyPr/>
        <a:lstStyle/>
        <a:p>
          <a:r>
            <a:rPr lang="en-US" sz="2000" b="0">
              <a:latin typeface="+mj-lt"/>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US" sz="2000" b="0">
              <a:latin typeface="+mj-lt"/>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dgm:t>
        <a:bodyPr/>
        <a:lstStyle/>
        <a:p>
          <a:pPr>
            <a:spcAft>
              <a:spcPts val="0"/>
            </a:spcAft>
          </a:pPr>
          <a:r>
            <a:rPr lang="en-US" sz="1800" spc="-40" baseline="0"/>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dgm:t>
        <a:bodyPr/>
        <a:lstStyle/>
        <a:p>
          <a:pPr>
            <a:spcAft>
              <a:spcPts val="0"/>
            </a:spcAft>
          </a:pPr>
          <a:r>
            <a:rPr lang="en-US" sz="1800" spc="-40" baseline="0"/>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dgm:t>
        <a:bodyPr/>
        <a:lstStyle/>
        <a:p>
          <a:pPr>
            <a:spcAft>
              <a:spcPts val="0"/>
            </a:spcAft>
          </a:pPr>
          <a:r>
            <a:rPr lang="en-US" sz="1800" spc="-40" baseline="0"/>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a:solidFill>
                <a:schemeClr val="tx1"/>
              </a:solidFill>
              <a:latin typeface="+mj-lt"/>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dgm:t>
        <a:bodyPr/>
        <a:lstStyle/>
        <a:p>
          <a:pPr>
            <a:spcAft>
              <a:spcPts val="0"/>
            </a:spcAft>
          </a:pPr>
          <a:r>
            <a:rPr lang="en-US" sz="1800" spc="-40" baseline="0"/>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a:solidFill>
                <a:schemeClr val="tx1"/>
              </a:solidFill>
              <a:latin typeface="+mj-lt"/>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dgm:t>
        <a:bodyPr/>
        <a:lstStyle/>
        <a:p>
          <a:pPr>
            <a:spcAft>
              <a:spcPts val="0"/>
            </a:spcAft>
          </a:pPr>
          <a:r>
            <a:rPr lang="en-US" sz="1800" spc="-40" baseline="0"/>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custLinFactNeighborX="-3937" custLinFactNeighborY="-114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a:t>Spring</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xfrm>
          <a:off x="7292"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Fall Externalizing</a:t>
          </a:r>
        </a:p>
      </dgm:t>
    </dgm:pt>
    <dgm:pt modelId="{24AB32FB-F612-4389-8F99-C5A078722030}" type="parTrans" cxnId="{A66C06F4-DA35-4286-8516-8637F6048AF6}">
      <dgm:prSet/>
      <dgm:spPr/>
      <dgm:t>
        <a:bodyPr/>
        <a:lstStyle/>
        <a:p>
          <a:endParaRPr lang="en-US" sz="1800"/>
        </a:p>
      </dgm:t>
    </dgm:pt>
    <dgm:pt modelId="{2978165E-65DD-43BB-9231-9ECCD98F16CA}" type="sibTrans" cxnId="{A66C06F4-DA35-4286-8516-8637F6048AF6}">
      <dgm:prSet custT="1"/>
      <dgm:spPr>
        <a:xfrm>
          <a:off x="2404944"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sz="1800">
            <a:solidFill>
              <a:sysClr val="window" lastClr="FFFFFF"/>
            </a:solidFill>
            <a:latin typeface="Calibri" panose="020F0502020204030204"/>
            <a:ea typeface="+mn-ea"/>
            <a:cs typeface="+mn-cs"/>
          </a:endParaRPr>
        </a:p>
      </dgm:t>
    </dgm:pt>
    <dgm:pt modelId="{183C1B73-E93D-4AFA-812D-C8EF3B11E471}">
      <dgm:prSet phldrT="[Text]" custT="1"/>
      <dgm:spPr>
        <a:xfrm>
          <a:off x="3058849"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Winter</a:t>
          </a:r>
        </a:p>
      </dgm:t>
    </dgm:pt>
    <dgm:pt modelId="{D19D6353-E673-4BB1-B67E-B11E93D60CFC}" type="parTrans" cxnId="{2B4BB541-E96E-4E63-931D-CB8BD96EB490}">
      <dgm:prSet/>
      <dgm:spPr/>
      <dgm:t>
        <a:bodyPr/>
        <a:lstStyle/>
        <a:p>
          <a:endParaRPr lang="en-US" sz="1800"/>
        </a:p>
      </dgm:t>
    </dgm:pt>
    <dgm:pt modelId="{B87B560E-133A-44D1-8F98-E97480469CF7}" type="sibTrans" cxnId="{2B4BB541-E96E-4E63-931D-CB8BD96EB490}">
      <dgm:prSet custT="1"/>
      <dgm:spPr>
        <a:xfrm>
          <a:off x="5456501"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sz="1800">
            <a:solidFill>
              <a:sysClr val="window" lastClr="FFFFFF"/>
            </a:solidFill>
            <a:latin typeface="Calibri" panose="020F0502020204030204"/>
            <a:ea typeface="+mn-ea"/>
            <a:cs typeface="+mn-cs"/>
          </a:endParaRPr>
        </a:p>
      </dgm:t>
    </dgm:pt>
    <dgm:pt modelId="{522F6D46-D52A-4BEE-8FEA-A3FFD210D3C8}">
      <dgm:prSet phldrT="[Text]" custT="1"/>
      <dgm:spPr>
        <a:xfrm>
          <a:off x="6110406"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ysClr val="window" lastClr="FFFFFF"/>
              </a:solidFill>
              <a:latin typeface="Calibri" panose="020F0502020204030204"/>
              <a:ea typeface="+mn-ea"/>
              <a:cs typeface="+mn-cs"/>
            </a:rPr>
            <a:t>Spring</a:t>
          </a:r>
        </a:p>
        <a:p>
          <a:pPr>
            <a:buNone/>
          </a:pPr>
          <a:r>
            <a:rPr lang="en-US" sz="1800">
              <a:solidFill>
                <a:sysClr val="window" lastClr="FFFFFF"/>
              </a:solidFill>
              <a:latin typeface="Calibri" panose="020F0502020204030204"/>
              <a:ea typeface="+mn-ea"/>
              <a:cs typeface="+mn-cs"/>
            </a:rPr>
            <a:t>ORF </a:t>
          </a:r>
        </a:p>
        <a:p>
          <a:pPr>
            <a:buNone/>
          </a:pPr>
          <a:r>
            <a:rPr lang="en-US" sz="1800">
              <a:solidFill>
                <a:sysClr val="window" lastClr="FFFFFF"/>
              </a:solidFill>
              <a:latin typeface="Calibri" panose="020F0502020204030204"/>
              <a:ea typeface="+mn-ea"/>
              <a:cs typeface="+mn-cs"/>
            </a:rPr>
            <a:t>MAP Reading</a:t>
          </a:r>
        </a:p>
        <a:p>
          <a:pPr>
            <a:buNone/>
          </a:pPr>
          <a:r>
            <a:rPr lang="en-US" sz="1800">
              <a:solidFill>
                <a:sysClr val="window" lastClr="FFFFFF"/>
              </a:solidFill>
              <a:latin typeface="Calibri" panose="020F0502020204030204"/>
              <a:ea typeface="+mn-ea"/>
              <a:cs typeface="+mn-cs"/>
            </a:rPr>
            <a:t>Nurse Visit</a:t>
          </a:r>
        </a:p>
        <a:p>
          <a:pPr>
            <a:buNone/>
          </a:pPr>
          <a:r>
            <a:rPr lang="en-US" sz="1800">
              <a:solidFill>
                <a:sysClr val="window" lastClr="FFFFFF"/>
              </a:solidFill>
              <a:latin typeface="Calibri" panose="020F0502020204030204"/>
              <a:ea typeface="+mn-ea"/>
              <a:cs typeface="+mn-cs"/>
            </a:rPr>
            <a:t>Suspensions</a:t>
          </a:r>
        </a:p>
      </dgm:t>
    </dgm:pt>
    <dgm:pt modelId="{12A5F743-5D61-470F-87B3-08BADD9CBA42}" type="parTrans" cxnId="{F996855A-BC04-480D-88FB-2FE8F8E734F4}">
      <dgm:prSet/>
      <dgm:spPr/>
      <dgm:t>
        <a:bodyPr/>
        <a:lstStyle/>
        <a:p>
          <a:endParaRPr lang="en-US" sz="1800"/>
        </a:p>
      </dgm:t>
    </dgm:pt>
    <dgm:pt modelId="{795DC735-050D-47F3-866D-2D8DCED42FBE}" type="sibTrans" cxnId="{F996855A-BC04-480D-88FB-2FE8F8E734F4}">
      <dgm:prSet/>
      <dgm:spPr/>
      <dgm:t>
        <a:bodyPr/>
        <a:lstStyle/>
        <a:p>
          <a:endParaRPr lang="en-US" sz="1800"/>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1C523813-002F-4E06-BB09-C5D00C73709B}" type="presOf" srcId="{51654D6A-95A4-4E7F-B6C4-FF063E7F512E}" destId="{EBD88C52-2018-48D1-9314-C17CB78960E1}"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dgm:spPr>
        <a:xfrm>
          <a:off x="7292"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Fall Externalizing</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xfrm>
          <a:off x="2404944"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183C1B73-E93D-4AFA-812D-C8EF3B11E471}">
      <dgm:prSet phldrT="[Text]"/>
      <dgm:spPr>
        <a:xfrm>
          <a:off x="3058849"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xfrm>
          <a:off x="5456501"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522F6D46-D52A-4BEE-8FEA-A3FFD210D3C8}">
      <dgm:prSet phldrT="[Text]"/>
      <dgm:spPr>
        <a:xfrm>
          <a:off x="6110406"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Spring</a:t>
          </a:r>
        </a:p>
        <a:p>
          <a:pPr>
            <a:buNone/>
          </a:pPr>
          <a:r>
            <a:rPr lang="en-US">
              <a:solidFill>
                <a:sysClr val="window" lastClr="FFFFFF"/>
              </a:solidFill>
              <a:latin typeface="Calibri" panose="020F0502020204030204"/>
              <a:ea typeface="+mn-ea"/>
              <a:cs typeface="+mn-cs"/>
            </a:rPr>
            <a:t>GPA</a:t>
          </a:r>
        </a:p>
        <a:p>
          <a:pPr>
            <a:buNone/>
          </a:pPr>
          <a:r>
            <a:rPr lang="en-US">
              <a:solidFill>
                <a:sysClr val="window" lastClr="FFFFFF"/>
              </a:solidFill>
              <a:latin typeface="Calibri" panose="020F0502020204030204"/>
              <a:ea typeface="+mn-ea"/>
              <a:cs typeface="+mn-cs"/>
            </a:rPr>
            <a:t>Course Failures</a:t>
          </a:r>
        </a:p>
        <a:p>
          <a:pPr>
            <a:buNone/>
          </a:pPr>
          <a:r>
            <a:rPr lang="en-US">
              <a:solidFill>
                <a:sysClr val="window" lastClr="FFFFFF"/>
              </a:solidFill>
              <a:latin typeface="Calibri" panose="020F0502020204030204"/>
              <a:ea typeface="+mn-ea"/>
              <a:cs typeface="+mn-cs"/>
            </a:rPr>
            <a:t>Nurse Visit*</a:t>
          </a:r>
        </a:p>
        <a:p>
          <a:pPr>
            <a:buNone/>
          </a:pPr>
          <a:r>
            <a:rPr lang="en-US">
              <a:solidFill>
                <a:sysClr val="window" lastClr="FFFFFF"/>
              </a:solidFill>
              <a:latin typeface="Calibri" panose="020F0502020204030204"/>
              <a:ea typeface="+mn-ea"/>
              <a:cs typeface="+mn-cs"/>
            </a:rPr>
            <a:t>ODR</a:t>
          </a:r>
        </a:p>
        <a:p>
          <a:pPr>
            <a:buNone/>
          </a:pPr>
          <a:r>
            <a:rPr lang="en-US">
              <a:solidFill>
                <a:sysClr val="window" lastClr="FFFFFF"/>
              </a:solidFill>
              <a:latin typeface="Calibri" panose="020F0502020204030204"/>
              <a:ea typeface="+mn-ea"/>
              <a:cs typeface="+mn-cs"/>
            </a:rPr>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xfrm>
          <a:off x="7292"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ysClr val="window" lastClr="FFFFFF"/>
              </a:solidFill>
              <a:latin typeface="Calibri" panose="020F0502020204030204"/>
              <a:ea typeface="+mn-ea"/>
              <a:cs typeface="+mn-cs"/>
            </a:rPr>
            <a:t>Fall</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xfrm>
          <a:off x="2404944" y="2366556"/>
          <a:ext cx="462092" cy="540561"/>
        </a:xfrm>
        <a:prstGeom prst="rightArrow">
          <a:avLst>
            <a:gd name="adj1" fmla="val 60000"/>
            <a:gd name="adj2" fmla="val 50000"/>
          </a:avLst>
        </a:prstGeom>
        <a:solidFill>
          <a:srgbClr val="5B9BD5"/>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183C1B73-E93D-4AFA-812D-C8EF3B11E471}">
      <dgm:prSet phldrT="[Text]"/>
      <dgm:spPr>
        <a:xfrm>
          <a:off x="3058849"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xfrm>
          <a:off x="5456501" y="2366556"/>
          <a:ext cx="462092" cy="540561"/>
        </a:xfrm>
        <a:prstGeom prst="rightArrow">
          <a:avLst>
            <a:gd name="adj1" fmla="val 60000"/>
            <a:gd name="adj2" fmla="val 50000"/>
          </a:avLst>
        </a:prstGeom>
        <a:solidFill>
          <a:srgbClr val="5B9BD5"/>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522F6D46-D52A-4BEE-8FEA-A3FFD210D3C8}">
      <dgm:prSet phldrT="[Text]"/>
      <dgm:spPr>
        <a:xfrm>
          <a:off x="6110406"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Spring</a:t>
          </a:r>
        </a:p>
        <a:p>
          <a:pPr>
            <a:buNone/>
          </a:pPr>
          <a:r>
            <a:rPr lang="en-US">
              <a:solidFill>
                <a:sysClr val="window" lastClr="FFFFFF"/>
              </a:solidFill>
              <a:latin typeface="Calibri" panose="020F0502020204030204"/>
              <a:ea typeface="+mn-ea"/>
              <a:cs typeface="+mn-cs"/>
            </a:rPr>
            <a:t>GPA</a:t>
          </a:r>
        </a:p>
        <a:p>
          <a:pPr>
            <a:buNone/>
          </a:pPr>
          <a:r>
            <a:rPr lang="en-US">
              <a:solidFill>
                <a:sysClr val="window" lastClr="FFFFFF"/>
              </a:solidFill>
              <a:latin typeface="Calibri" panose="020F0502020204030204"/>
              <a:ea typeface="+mn-ea"/>
              <a:cs typeface="+mn-cs"/>
            </a:rPr>
            <a:t>Course Failures</a:t>
          </a:r>
        </a:p>
        <a:p>
          <a:pPr>
            <a:buNone/>
          </a:pPr>
          <a:r>
            <a:rPr lang="en-US">
              <a:solidFill>
                <a:sysClr val="window" lastClr="FFFFFF"/>
              </a:solidFill>
              <a:latin typeface="Calibri" panose="020F0502020204030204"/>
              <a:ea typeface="+mn-ea"/>
              <a:cs typeface="+mn-cs"/>
            </a:rPr>
            <a:t>Nurse Visit</a:t>
          </a:r>
        </a:p>
        <a:p>
          <a:pPr>
            <a:buNone/>
          </a:pPr>
          <a:r>
            <a:rPr lang="en-US">
              <a:solidFill>
                <a:sysClr val="window" lastClr="FFFFFF"/>
              </a:solidFill>
              <a:latin typeface="Calibri" panose="020F0502020204030204"/>
              <a:ea typeface="+mn-ea"/>
              <a:cs typeface="+mn-cs"/>
            </a:rPr>
            <a:t>ODR</a:t>
          </a:r>
        </a:p>
        <a:p>
          <a:pPr>
            <a:buNone/>
          </a:pPr>
          <a:r>
            <a:rPr lang="en-US">
              <a:solidFill>
                <a:sysClr val="window" lastClr="FFFFFF"/>
              </a:solidFill>
              <a:latin typeface="Calibri" panose="020F0502020204030204"/>
              <a:ea typeface="+mn-ea"/>
              <a:cs typeface="+mn-cs"/>
            </a:rPr>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E71F2618-480C-4070-98F3-AC40051FF378}" type="presOf" srcId="{6EB99CF1-753E-4DAD-9945-BCB591DDA653}" destId="{D2EB37DC-1301-4AF4-B951-7916DF097BCA}" srcOrd="0" destOrd="0" presId="urn:microsoft.com/office/officeart/2009/3/layout/BlockDescendingList"/>
    <dgm:cxn modelId="{88129B1F-DA3C-423C-9CE7-EAB4E231FA5A}" type="presOf" srcId="{FFC32F24-B43C-4A9C-8CF2-41548106BC13}" destId="{EEF357A7-AB32-4831-A684-5154DE7AB191}" srcOrd="0" destOrd="1" presId="urn:microsoft.com/office/officeart/2009/3/layout/BlockDescendingList"/>
    <dgm:cxn modelId="{86E0D836-B33D-4932-9AF6-E23B2D984D8F}" type="presOf" srcId="{4E86641B-3E75-414A-92C8-C6257FC059CA}" destId="{630E10FB-4553-4461-A006-A299B904ABEE}" srcOrd="0" destOrd="0" presId="urn:microsoft.com/office/officeart/2009/3/layout/BlockDescendingList"/>
    <dgm:cxn modelId="{18719862-C8FF-4D6F-92F8-7E1FD5AF1E26}" type="presOf" srcId="{6EB99CF1-753E-4DAD-9945-BCB591DDA653}" destId="{F12353C5-0B7D-429C-B02E-9CF01484525F}" srcOrd="1" destOrd="0" presId="urn:microsoft.com/office/officeart/2009/3/layout/BlockDescendingList"/>
    <dgm:cxn modelId="{16F00943-C328-4722-9267-6A0DA5D0CBE3}" type="presOf" srcId="{B5F79758-A5A9-42EC-A484-D17798226E2D}" destId="{EEF357A7-AB32-4831-A684-5154DE7AB191}"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1994BE4C-9A36-4D7A-83FA-9A58581CEE77}" type="presOf" srcId="{4E86641B-3E75-414A-92C8-C6257FC059CA}" destId="{7D55B0F5-2046-44DB-9447-7177F48EB517}" srcOrd="1" destOrd="0" presId="urn:microsoft.com/office/officeart/2009/3/layout/BlockDescendingList"/>
    <dgm:cxn modelId="{23587C57-9281-46B8-8DDB-74C3C46BC53B}" type="presOf" srcId="{1F3525A5-DA50-434B-AE26-90481C0C160A}" destId="{438BD05C-7066-4A3F-BF09-0A3D5A9E0E57}" srcOrd="0" destOrd="1" presId="urn:microsoft.com/office/officeart/2009/3/layout/BlockDescendingList"/>
    <dgm:cxn modelId="{EF232483-5866-4A58-877A-DFE061D925F0}"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84FD0E98-3F72-44FC-90E0-787CEC65F1D0}" type="presOf" srcId="{8A1B6728-0BEA-46FF-91C7-9EA42BC7D602}" destId="{438BD05C-7066-4A3F-BF09-0A3D5A9E0E57}"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673F61C9-4E3E-4C39-B103-7293115C1878}" type="presOf" srcId="{9E104B74-8C8C-4A37-AA38-44BFAD17368B}" destId="{E06FA8CB-696A-4A94-948C-946E34183266}"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5D17BBD6-0152-4D99-B0F9-ADF41A06AB26}" type="presOf" srcId="{2CD1929C-5BA7-4187-AC03-DC24ED9278EB}" destId="{BD54107B-3B8F-4038-B65A-69D3D8E139BE}" srcOrd="0" destOrd="0" presId="urn:microsoft.com/office/officeart/2009/3/layout/BlockDescendingList"/>
    <dgm:cxn modelId="{F48608D7-C85C-477C-8702-1D72640B5748}" srcId="{4E86641B-3E75-414A-92C8-C6257FC059CA}" destId="{8A1B6728-0BEA-46FF-91C7-9EA42BC7D602}" srcOrd="0" destOrd="0" parTransId="{E0B18581-7FA8-4BD4-9852-7C849A324D9B}" sibTransId="{C128EFC2-F7D9-4DAB-A10E-4DE8C7726C60}"/>
    <dgm:cxn modelId="{0F37EEE3-8E47-476B-9161-BB35C8293150}" type="presOf" srcId="{9DC7668C-7233-4928-B301-0B8625561F43}" destId="{CA186FCF-FF9A-4278-B3FF-EAA6B789E606}" srcOrd="0" destOrd="0" presId="urn:microsoft.com/office/officeart/2009/3/layout/BlockDescendingList"/>
    <dgm:cxn modelId="{6BDDA0ED-91E5-4EAA-91D3-0984B08C66D8}" type="presOf" srcId="{9DC7668C-7233-4928-B301-0B8625561F43}" destId="{DC30BB0B-13B9-4E17-A4CA-5BA185C94FAE}" srcOrd="1" destOrd="0" presId="urn:microsoft.com/office/officeart/2009/3/layout/BlockDescendingList"/>
    <dgm:cxn modelId="{27EA48FA-CE99-4C20-96DE-A9D07ECF0C1A}" srcId="{2CD1929C-5BA7-4187-AC03-DC24ED9278EB}" destId="{4E86641B-3E75-414A-92C8-C6257FC059CA}" srcOrd="0" destOrd="0" parTransId="{C14BEA9B-8A37-4E03-8F66-B0E6840B032D}" sibTransId="{DB29448A-9FBA-485A-9E41-A13C780DA8D7}"/>
    <dgm:cxn modelId="{D2BDE726-9C97-4995-857B-95320289A365}" type="presParOf" srcId="{BD54107B-3B8F-4038-B65A-69D3D8E139BE}" destId="{630E10FB-4553-4461-A006-A299B904ABEE}" srcOrd="0" destOrd="0" presId="urn:microsoft.com/office/officeart/2009/3/layout/BlockDescendingList"/>
    <dgm:cxn modelId="{021F3573-BB68-4F72-BD9F-82E63F464A40}" type="presParOf" srcId="{BD54107B-3B8F-4038-B65A-69D3D8E139BE}" destId="{438BD05C-7066-4A3F-BF09-0A3D5A9E0E57}" srcOrd="1" destOrd="0" presId="urn:microsoft.com/office/officeart/2009/3/layout/BlockDescendingList"/>
    <dgm:cxn modelId="{066E81D0-BE29-4C32-927B-FE0EF9E4EBEA}" type="presParOf" srcId="{BD54107B-3B8F-4038-B65A-69D3D8E139BE}" destId="{E4BF9C64-0696-41C1-ADDB-5D141825DC12}" srcOrd="2" destOrd="0" presId="urn:microsoft.com/office/officeart/2009/3/layout/BlockDescendingList"/>
    <dgm:cxn modelId="{DDACD66F-805F-4D69-A50D-270ABBD58D22}" type="presParOf" srcId="{E4BF9C64-0696-41C1-ADDB-5D141825DC12}" destId="{7D55B0F5-2046-44DB-9447-7177F48EB517}" srcOrd="0" destOrd="0" presId="urn:microsoft.com/office/officeart/2009/3/layout/BlockDescendingList"/>
    <dgm:cxn modelId="{930D8757-D3E8-4537-84D0-29EDE537C3AC}" type="presParOf" srcId="{BD54107B-3B8F-4038-B65A-69D3D8E139BE}" destId="{CA186FCF-FF9A-4278-B3FF-EAA6B789E606}" srcOrd="3" destOrd="0" presId="urn:microsoft.com/office/officeart/2009/3/layout/BlockDescendingList"/>
    <dgm:cxn modelId="{52B4A4FE-4EAA-4296-B186-5939FAC404FC}" type="presParOf" srcId="{BD54107B-3B8F-4038-B65A-69D3D8E139BE}" destId="{E06FA8CB-696A-4A94-948C-946E34183266}" srcOrd="4" destOrd="0" presId="urn:microsoft.com/office/officeart/2009/3/layout/BlockDescendingList"/>
    <dgm:cxn modelId="{2996D8C2-7CFF-4AC7-A9AC-5F7847A3D0FE}" type="presParOf" srcId="{BD54107B-3B8F-4038-B65A-69D3D8E139BE}" destId="{D62F3881-8782-4479-8B64-19CA4DC4780C}" srcOrd="5" destOrd="0" presId="urn:microsoft.com/office/officeart/2009/3/layout/BlockDescendingList"/>
    <dgm:cxn modelId="{AE47442A-7858-495F-8D96-45E1D14E6C8C}" type="presParOf" srcId="{D62F3881-8782-4479-8B64-19CA4DC4780C}" destId="{DC30BB0B-13B9-4E17-A4CA-5BA185C94FAE}" srcOrd="0" destOrd="0" presId="urn:microsoft.com/office/officeart/2009/3/layout/BlockDescendingList"/>
    <dgm:cxn modelId="{47445422-184B-4E38-87E5-D0E06D6FF857}" type="presParOf" srcId="{BD54107B-3B8F-4038-B65A-69D3D8E139BE}" destId="{D2EB37DC-1301-4AF4-B951-7916DF097BCA}" srcOrd="6" destOrd="0" presId="urn:microsoft.com/office/officeart/2009/3/layout/BlockDescendingList"/>
    <dgm:cxn modelId="{26224463-1E3D-4BC2-A6FD-04636C31CFFE}" type="presParOf" srcId="{BD54107B-3B8F-4038-B65A-69D3D8E139BE}" destId="{EEF357A7-AB32-4831-A684-5154DE7AB191}" srcOrd="7" destOrd="0" presId="urn:microsoft.com/office/officeart/2009/3/layout/BlockDescendingList"/>
    <dgm:cxn modelId="{7D19FC0D-FAE0-4C89-9AF0-2844A60009CE}" type="presParOf" srcId="{BD54107B-3B8F-4038-B65A-69D3D8E139BE}" destId="{61F254AF-04EE-4074-8DEF-1E2B443BBC4E}" srcOrd="8" destOrd="0" presId="urn:microsoft.com/office/officeart/2009/3/layout/BlockDescendingList"/>
    <dgm:cxn modelId="{C6F191CA-D414-4E70-97B6-D708DE2DF904}"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38B1BD21-B579-4D68-A821-3C8DAE39F534}" type="presOf" srcId="{554FFF0B-EB4D-416A-9E8D-951624760804}" destId="{3C991234-4C45-4AB5-B968-D7D02D36FF07}" srcOrd="1"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FA66FD4A-F9A1-4E82-9016-A696EA36D040}" type="presOf" srcId="{03FEF778-99B1-4886-9242-7DEDFCF03EA4}" destId="{E0AEE7EF-2D1A-4BD5-90B6-3883A7DF297D}" srcOrd="1"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18775188-C713-484F-9499-107322E17660}" srcId="{F3CC4D8D-51D0-4CAB-A7E0-F3C82C757EE3}" destId="{B381C0A9-074E-4569-9018-7C9813439772}" srcOrd="2" destOrd="0" parTransId="{F4D50B39-6A20-4F80-A2D2-483B40EC6F50}" sibTransId="{86A152DD-75AE-4287-8E91-0347347EFBB6}"/>
    <dgm:cxn modelId="{64BD1A94-364D-4485-9BF6-01286B224229}" type="presOf" srcId="{B381C0A9-074E-4569-9018-7C9813439772}" destId="{07C15E4C-134F-4BF2-8D38-276CD15FB5CB}" srcOrd="0" destOrd="0" presId="urn:microsoft.com/office/officeart/2005/8/layout/hProcess7"/>
    <dgm:cxn modelId="{0BABC599-B461-4DAE-8E28-D13C23C17396}" type="presOf" srcId="{554FFF0B-EB4D-416A-9E8D-951624760804}" destId="{016B7851-ED07-41AA-91EF-5A835E3DD507}"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61102A5-9DDA-4EAA-9F13-7ACBA40A7C74}" type="presOf" srcId="{03FEF778-99B1-4886-9242-7DEDFCF03EA4}" destId="{880FBCA3-1096-4E7C-874F-8D7904239F28}"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3E47702F-5B6D-4297-BD8A-20753A23DC42}" type="presOf" srcId="{EBB1B637-C7A6-4FB0-A677-16961CC89DBF}" destId="{64520AE6-CA28-44A4-BD01-EAAB20F3659C}" srcOrd="0"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67D2F0F4-21D5-4AC7-A53E-30A6AA0B0CC8}" type="presOf" srcId="{EBB1B637-C7A6-4FB0-A677-16961CC89DBF}" destId="{28A1B819-FD77-4B28-83B2-66168443303B}"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1F2B7008-3410-4426-ACFA-102E44041719}" type="presOf" srcId="{941D8FAD-1923-4504-9E1C-EE474DAC5009}" destId="{430438FA-20BF-47B3-A949-A405D0DB09CD}"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47004640-D7CE-4240-81A4-C3B91D89B896}"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B2EEA894-5F21-4F31-B4AE-7A170A80A4AB}" type="presOf" srcId="{941D8FAD-1923-4504-9E1C-EE474DAC5009}" destId="{529C4210-6100-40EB-89AC-75DE350AA14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326304" y="429970"/>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861461"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837445"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ED &lt;1%</a:t>
          </a:r>
        </a:p>
      </dsp:txBody>
      <dsp:txXfrm>
        <a:off x="1837445" y="37657"/>
        <a:ext cx="1637277" cy="418451"/>
      </dsp:txXfrm>
    </dsp:sp>
    <dsp:sp modelId="{F85020AF-8515-406B-B6E1-03CC05B4F8F1}">
      <dsp:nvSpPr>
        <dsp:cNvPr id="0" name=""/>
        <dsp:cNvSpPr/>
      </dsp:nvSpPr>
      <dsp:spPr>
        <a:xfrm>
          <a:off x="1779872"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991994"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1574846" y="497564"/>
          <a:ext cx="2463753"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r" defTabSz="1066800">
            <a:lnSpc>
              <a:spcPct val="90000"/>
            </a:lnSpc>
            <a:spcBef>
              <a:spcPct val="0"/>
            </a:spcBef>
            <a:spcAft>
              <a:spcPct val="35000"/>
            </a:spcAft>
            <a:buNone/>
          </a:pPr>
          <a:r>
            <a:rPr lang="en-US" sz="2400" kern="1200" dirty="0"/>
            <a:t>EBD 12-20%</a:t>
          </a:r>
        </a:p>
      </dsp:txBody>
      <dsp:txXfrm>
        <a:off x="1574846" y="497564"/>
        <a:ext cx="2463753" cy="644425"/>
      </dsp:txXfrm>
    </dsp:sp>
    <dsp:sp modelId="{1E4DC311-4D49-4A44-8224-A248A07C0CCA}">
      <dsp:nvSpPr>
        <dsp:cNvPr id="0" name=""/>
        <dsp:cNvSpPr/>
      </dsp:nvSpPr>
      <dsp:spPr>
        <a:xfrm>
          <a:off x="1918902"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345827"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A5AB4-9515-4ECE-A943-C19B5B29433B}">
      <dsp:nvSpPr>
        <dsp:cNvPr id="0" name=""/>
        <dsp:cNvSpPr/>
      </dsp:nvSpPr>
      <dsp:spPr>
        <a:xfrm>
          <a:off x="2055605" y="620287"/>
          <a:ext cx="5231801" cy="5231801"/>
        </a:xfrm>
        <a:prstGeom prst="pie">
          <a:avLst>
            <a:gd name="adj1" fmla="val 16200000"/>
            <a:gd name="adj2" fmla="val 2052000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Self-management</a:t>
          </a:r>
        </a:p>
      </dsp:txBody>
      <dsp:txXfrm>
        <a:off x="4737526" y="1401943"/>
        <a:ext cx="1775075" cy="1214525"/>
      </dsp:txXfrm>
    </dsp:sp>
    <dsp:sp modelId="{D5333F48-DE32-42AE-AB81-320C626E9334}">
      <dsp:nvSpPr>
        <dsp:cNvPr id="0" name=""/>
        <dsp:cNvSpPr/>
      </dsp:nvSpPr>
      <dsp:spPr>
        <a:xfrm>
          <a:off x="2062250" y="624390"/>
          <a:ext cx="5231801" cy="5231801"/>
        </a:xfrm>
        <a:prstGeom prst="pie">
          <a:avLst>
            <a:gd name="adj1" fmla="val 20520000"/>
            <a:gd name="adj2" fmla="val 324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Responsible Decision making</a:t>
          </a:r>
        </a:p>
      </dsp:txBody>
      <dsp:txXfrm>
        <a:off x="5481606" y="2991157"/>
        <a:ext cx="1557083" cy="1314178"/>
      </dsp:txXfrm>
    </dsp:sp>
    <dsp:sp modelId="{95CB6879-0173-4AB8-81DC-C86E77B520A0}">
      <dsp:nvSpPr>
        <dsp:cNvPr id="0" name=""/>
        <dsp:cNvSpPr/>
      </dsp:nvSpPr>
      <dsp:spPr>
        <a:xfrm>
          <a:off x="2062250" y="624390"/>
          <a:ext cx="5231801" cy="5231801"/>
        </a:xfrm>
        <a:prstGeom prst="pie">
          <a:avLst>
            <a:gd name="adj1" fmla="val 3240000"/>
            <a:gd name="adj2" fmla="val 756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Relationship Skills</a:t>
          </a:r>
        </a:p>
      </dsp:txBody>
      <dsp:txXfrm>
        <a:off x="3743900" y="4548241"/>
        <a:ext cx="1868500" cy="1121100"/>
      </dsp:txXfrm>
    </dsp:sp>
    <dsp:sp modelId="{D77B76CF-8FEA-45CD-9FC0-26E43694ACF5}">
      <dsp:nvSpPr>
        <dsp:cNvPr id="0" name=""/>
        <dsp:cNvSpPr/>
      </dsp:nvSpPr>
      <dsp:spPr>
        <a:xfrm>
          <a:off x="2062250" y="624390"/>
          <a:ext cx="5231801" cy="5231801"/>
        </a:xfrm>
        <a:prstGeom prst="pie">
          <a:avLst>
            <a:gd name="adj1" fmla="val 7560000"/>
            <a:gd name="adj2" fmla="val 1188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Social Awareness</a:t>
          </a:r>
        </a:p>
      </dsp:txBody>
      <dsp:txXfrm>
        <a:off x="2311383" y="2991157"/>
        <a:ext cx="1557083" cy="1314178"/>
      </dsp:txXfrm>
    </dsp:sp>
    <dsp:sp modelId="{5F2AE312-0465-49AB-AB3E-C1239E06B50C}">
      <dsp:nvSpPr>
        <dsp:cNvPr id="0" name=""/>
        <dsp:cNvSpPr/>
      </dsp:nvSpPr>
      <dsp:spPr>
        <a:xfrm>
          <a:off x="2062250" y="624390"/>
          <a:ext cx="5231801" cy="5231801"/>
        </a:xfrm>
        <a:prstGeom prst="pie">
          <a:avLst>
            <a:gd name="adj1" fmla="val 11880000"/>
            <a:gd name="adj2" fmla="val 1620000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Self-awareness</a:t>
          </a:r>
        </a:p>
      </dsp:txBody>
      <dsp:txXfrm>
        <a:off x="2825221" y="1421617"/>
        <a:ext cx="1775075" cy="12145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C3C43-B458-4020-A8AF-332C5B166087}">
      <dsp:nvSpPr>
        <dsp:cNvPr id="0" name=""/>
        <dsp:cNvSpPr/>
      </dsp:nvSpPr>
      <dsp:spPr>
        <a:xfrm>
          <a:off x="597670" y="0"/>
          <a:ext cx="6773599" cy="5847594"/>
        </a:xfrm>
        <a:prstGeom prst="rightArrow">
          <a:avLst/>
        </a:prstGeom>
        <a:solidFill>
          <a:srgbClr val="FFC000">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59AFFE60-E2EB-48BE-A796-05545A8D8C77}">
      <dsp:nvSpPr>
        <dsp:cNvPr id="0" name=""/>
        <dsp:cNvSpPr/>
      </dsp:nvSpPr>
      <dsp:spPr>
        <a:xfrm>
          <a:off x="2336" y="1754278"/>
          <a:ext cx="2432185" cy="2339037"/>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Explicit social-emotional learning (SEL) skills instruction</a:t>
          </a:r>
        </a:p>
      </dsp:txBody>
      <dsp:txXfrm>
        <a:off x="116518" y="1868460"/>
        <a:ext cx="2203821" cy="2110673"/>
      </dsp:txXfrm>
    </dsp:sp>
    <dsp:sp modelId="{8797D522-5606-4A94-9F5F-76461384A041}">
      <dsp:nvSpPr>
        <dsp:cNvPr id="0" name=""/>
        <dsp:cNvSpPr/>
      </dsp:nvSpPr>
      <dsp:spPr>
        <a:xfrm>
          <a:off x="2768377" y="1754278"/>
          <a:ext cx="2432185" cy="2339037"/>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SEL skills acquisition</a:t>
          </a:r>
        </a:p>
        <a:p>
          <a:pPr marL="0" lvl="0" indent="0" algn="ctr" defTabSz="889000">
            <a:lnSpc>
              <a:spcPct val="90000"/>
            </a:lnSpc>
            <a:spcBef>
              <a:spcPct val="0"/>
            </a:spcBef>
            <a:spcAft>
              <a:spcPct val="35000"/>
            </a:spcAft>
            <a:buNone/>
          </a:pPr>
          <a:endParaRPr lang="en-US" sz="2000" b="1" kern="1200">
            <a:solidFill>
              <a:sysClr val="windowText" lastClr="000000"/>
            </a:solidFill>
            <a:latin typeface="Calibri" panose="020F0502020204030204"/>
            <a:ea typeface="+mn-ea"/>
            <a:cs typeface="+mn-cs"/>
          </a:endParaRP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Improved attitudes about self, others, and school</a:t>
          </a:r>
        </a:p>
      </dsp:txBody>
      <dsp:txXfrm>
        <a:off x="2882559" y="1868460"/>
        <a:ext cx="2203821" cy="2110673"/>
      </dsp:txXfrm>
    </dsp:sp>
    <dsp:sp modelId="{30F7BA36-94EE-43B3-90B9-D7FF39AFB59D}">
      <dsp:nvSpPr>
        <dsp:cNvPr id="0" name=""/>
        <dsp:cNvSpPr/>
      </dsp:nvSpPr>
      <dsp:spPr>
        <a:xfrm>
          <a:off x="5534417" y="1754278"/>
          <a:ext cx="2432185" cy="2339037"/>
        </a:xfrm>
        <a:prstGeom prst="round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Positive social behavior</a:t>
          </a: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Fewer conduct problems</a:t>
          </a: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Less emotional distress</a:t>
          </a: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Academic success</a:t>
          </a:r>
        </a:p>
      </dsp:txBody>
      <dsp:txXfrm>
        <a:off x="5648599" y="1868460"/>
        <a:ext cx="2203821" cy="211067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1" y="-32410"/>
          <a:ext cx="4333214" cy="5197111"/>
        </a:xfrm>
        <a:prstGeom prst="roundRect">
          <a:avLst>
            <a:gd name="adj" fmla="val 5000"/>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a:solidFill>
                <a:sysClr val="window" lastClr="FFFFFF"/>
              </a:solidFill>
              <a:latin typeface="Calibri" panose="020F0502020204030204"/>
              <a:ea typeface="+mn-ea"/>
              <a:cs typeface="+mn-cs"/>
            </a:rPr>
            <a:t>Character Education </a:t>
          </a:r>
        </a:p>
      </dsp:txBody>
      <dsp:txXfrm rot="16200000">
        <a:off x="-1684790" y="1677775"/>
        <a:ext cx="4236247" cy="841258"/>
      </dsp:txXfrm>
    </dsp:sp>
    <dsp:sp modelId="{F3C6A96E-F343-4D62-AB8C-B87AFD692EEB}">
      <dsp:nvSpPr>
        <dsp:cNvPr id="0" name=""/>
        <dsp:cNvSpPr/>
      </dsp:nvSpPr>
      <dsp:spPr>
        <a:xfrm>
          <a:off x="4488280" y="-32410"/>
          <a:ext cx="4333214" cy="5197111"/>
        </a:xfrm>
        <a:prstGeom prst="roundRect">
          <a:avLst>
            <a:gd name="adj" fmla="val 5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a:solidFill>
                <a:sysClr val="window" lastClr="FFFFFF"/>
              </a:solidFill>
              <a:latin typeface="Calibri" panose="020F0502020204030204"/>
              <a:ea typeface="+mn-ea"/>
              <a:cs typeface="+mn-cs"/>
            </a:rPr>
            <a:t>Social-emotional</a:t>
          </a:r>
        </a:p>
      </dsp:txBody>
      <dsp:txXfrm rot="16200000">
        <a:off x="2803477" y="1677775"/>
        <a:ext cx="4236247" cy="841258"/>
      </dsp:txXfrm>
    </dsp:sp>
    <dsp:sp modelId="{73B55BA1-7585-4FD9-A886-2869DD70E3B6}">
      <dsp:nvSpPr>
        <dsp:cNvPr id="0" name=""/>
        <dsp:cNvSpPr/>
      </dsp:nvSpPr>
      <dsp:spPr>
        <a:xfrm rot="5400000">
          <a:off x="4130919" y="4044731"/>
          <a:ext cx="754651" cy="649982"/>
        </a:xfrm>
        <a:prstGeom prst="flowChartExtra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CA298433-8D74-4F23-9DB7-25C88C9C9626}">
      <dsp:nvSpPr>
        <dsp:cNvPr id="0" name=""/>
        <dsp:cNvSpPr/>
      </dsp:nvSpPr>
      <dsp:spPr>
        <a:xfrm>
          <a:off x="5354923" y="-32410"/>
          <a:ext cx="3228245" cy="51971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b="1" kern="1200">
              <a:solidFill>
                <a:sysClr val="window" lastClr="FFFFFF"/>
              </a:solidFill>
              <a:latin typeface="Calibri" panose="020F0502020204030204"/>
              <a:ea typeface="+mn-ea"/>
              <a:cs typeface="+mn-cs"/>
            </a:rPr>
            <a:t>Connect With Kids</a:t>
          </a:r>
          <a:br>
            <a:rPr lang="en-US" sz="2400" kern="1200">
              <a:solidFill>
                <a:sysClr val="window" lastClr="FFFFFF"/>
              </a:solidFill>
              <a:latin typeface="Calibri" panose="020F0502020204030204"/>
              <a:ea typeface="+mn-ea"/>
              <a:cs typeface="+mn-cs"/>
            </a:rPr>
          </a:br>
          <a:r>
            <a:rPr lang="en-US" sz="2400" kern="1200" err="1">
              <a:solidFill>
                <a:sysClr val="window" lastClr="FFFFFF"/>
              </a:solidFill>
              <a:latin typeface="Calibri" panose="020F0502020204030204"/>
              <a:ea typeface="+mn-ea"/>
              <a:cs typeface="+mn-cs"/>
            </a:rPr>
            <a:t>connectwithkids.com</a:t>
          </a:r>
          <a:endParaRPr lang="en-US" sz="1800" kern="1200">
            <a:solidFill>
              <a:sysClr val="window" lastClr="FFFFFF"/>
            </a:solidFill>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kern="1200">
              <a:solidFill>
                <a:sysClr val="window" lastClr="FFFFFF"/>
              </a:solidFill>
              <a:latin typeface="Calibri" panose="020F0502020204030204"/>
              <a:ea typeface="+mn-ea"/>
              <a:cs typeface="+mn-cs"/>
            </a:rPr>
            <a:t>A curricula using real stories presented through documentary-style videos, non-fiction books,  teaching guides and patent resources. </a:t>
          </a:r>
        </a:p>
        <a:p>
          <a:pPr marL="228600" lvl="1" indent="-228600" algn="l" defTabSz="889000">
            <a:lnSpc>
              <a:spcPct val="90000"/>
            </a:lnSpc>
            <a:spcBef>
              <a:spcPct val="0"/>
            </a:spcBef>
            <a:spcAft>
              <a:spcPct val="15000"/>
            </a:spcAft>
            <a:buChar char="•"/>
          </a:pPr>
          <a:r>
            <a:rPr lang="en-US" sz="2000" kern="1200">
              <a:solidFill>
                <a:sysClr val="window" lastClr="FFFFFF"/>
              </a:solidFill>
              <a:latin typeface="Calibri" panose="020F0502020204030204"/>
              <a:ea typeface="+mn-ea"/>
              <a:cs typeface="+mn-cs"/>
            </a:rPr>
            <a:t>Customizable units are:</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Attendance and achievement</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Bullying and violence prevention</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Character and Life skills</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Digital citizenship</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Alcohol and drug prevention</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Health and Wellness</a:t>
          </a:r>
        </a:p>
      </dsp:txBody>
      <dsp:txXfrm>
        <a:off x="5354923" y="-32410"/>
        <a:ext cx="3228245" cy="519711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B6CD2-4940-443C-A30B-738C2A8DD7E9}">
      <dsp:nvSpPr>
        <dsp:cNvPr id="0" name=""/>
        <dsp:cNvSpPr/>
      </dsp:nvSpPr>
      <dsp:spPr>
        <a:xfrm>
          <a:off x="0" y="19182"/>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Listens to Others</a:t>
          </a:r>
        </a:p>
      </dsp:txBody>
      <dsp:txXfrm>
        <a:off x="23560" y="42742"/>
        <a:ext cx="8171669" cy="435505"/>
      </dsp:txXfrm>
    </dsp:sp>
    <dsp:sp modelId="{0C24F040-E93A-4F3A-AE86-8E668321B438}">
      <dsp:nvSpPr>
        <dsp:cNvPr id="0" name=""/>
        <dsp:cNvSpPr/>
      </dsp:nvSpPr>
      <dsp:spPr>
        <a:xfrm>
          <a:off x="0" y="545007"/>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Follows Directions</a:t>
          </a:r>
        </a:p>
      </dsp:txBody>
      <dsp:txXfrm>
        <a:off x="23560" y="568567"/>
        <a:ext cx="8171669" cy="435505"/>
      </dsp:txXfrm>
    </dsp:sp>
    <dsp:sp modelId="{25014975-60D6-460A-B8BC-9E8BCC8B51B7}">
      <dsp:nvSpPr>
        <dsp:cNvPr id="0" name=""/>
        <dsp:cNvSpPr/>
      </dsp:nvSpPr>
      <dsp:spPr>
        <a:xfrm>
          <a:off x="0" y="1070832"/>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Follows Classroom Rules</a:t>
          </a:r>
        </a:p>
      </dsp:txBody>
      <dsp:txXfrm>
        <a:off x="23560" y="1094392"/>
        <a:ext cx="8171669" cy="435505"/>
      </dsp:txXfrm>
    </dsp:sp>
    <dsp:sp modelId="{BBE6380E-7663-4BFA-8B5D-C9C198B0A006}">
      <dsp:nvSpPr>
        <dsp:cNvPr id="0" name=""/>
        <dsp:cNvSpPr/>
      </dsp:nvSpPr>
      <dsp:spPr>
        <a:xfrm>
          <a:off x="0" y="1596657"/>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Ignores Peer Distractions</a:t>
          </a:r>
        </a:p>
      </dsp:txBody>
      <dsp:txXfrm>
        <a:off x="23560" y="1620217"/>
        <a:ext cx="8171669" cy="435505"/>
      </dsp:txXfrm>
    </dsp:sp>
    <dsp:sp modelId="{9C4E63AD-45E0-4FF2-92F6-C3D9F21F4A02}">
      <dsp:nvSpPr>
        <dsp:cNvPr id="0" name=""/>
        <dsp:cNvSpPr/>
      </dsp:nvSpPr>
      <dsp:spPr>
        <a:xfrm>
          <a:off x="0" y="2122482"/>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Asks for Help</a:t>
          </a:r>
        </a:p>
      </dsp:txBody>
      <dsp:txXfrm>
        <a:off x="23560" y="2146042"/>
        <a:ext cx="8171669" cy="435505"/>
      </dsp:txXfrm>
    </dsp:sp>
    <dsp:sp modelId="{217512A8-4F81-4E1C-B919-ADC86FD05945}">
      <dsp:nvSpPr>
        <dsp:cNvPr id="0" name=""/>
        <dsp:cNvSpPr/>
      </dsp:nvSpPr>
      <dsp:spPr>
        <a:xfrm>
          <a:off x="0" y="2648307"/>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Takes Turns in Conversations</a:t>
          </a:r>
        </a:p>
      </dsp:txBody>
      <dsp:txXfrm>
        <a:off x="23560" y="2671867"/>
        <a:ext cx="8171669" cy="435505"/>
      </dsp:txXfrm>
    </dsp:sp>
    <dsp:sp modelId="{F38F7E2E-43D5-40E8-836A-503F0158E10D}">
      <dsp:nvSpPr>
        <dsp:cNvPr id="0" name=""/>
        <dsp:cNvSpPr/>
      </dsp:nvSpPr>
      <dsp:spPr>
        <a:xfrm>
          <a:off x="0" y="3174132"/>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Cooperates With Others </a:t>
          </a:r>
        </a:p>
      </dsp:txBody>
      <dsp:txXfrm>
        <a:off x="23560" y="3197692"/>
        <a:ext cx="8171669" cy="435505"/>
      </dsp:txXfrm>
    </dsp:sp>
    <dsp:sp modelId="{96C7F345-5108-4415-B7B2-81B68BC6D628}">
      <dsp:nvSpPr>
        <dsp:cNvPr id="0" name=""/>
        <dsp:cNvSpPr/>
      </dsp:nvSpPr>
      <dsp:spPr>
        <a:xfrm>
          <a:off x="0" y="3699957"/>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Controls Temper in Conflict Situations</a:t>
          </a:r>
        </a:p>
      </dsp:txBody>
      <dsp:txXfrm>
        <a:off x="23560" y="3723517"/>
        <a:ext cx="8171669" cy="435505"/>
      </dsp:txXfrm>
    </dsp:sp>
    <dsp:sp modelId="{EFE30B60-F131-4FE7-8BA4-17E4BEA10FC5}">
      <dsp:nvSpPr>
        <dsp:cNvPr id="0" name=""/>
        <dsp:cNvSpPr/>
      </dsp:nvSpPr>
      <dsp:spPr>
        <a:xfrm>
          <a:off x="0" y="4225782"/>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Acts Responsibly With Others </a:t>
          </a:r>
        </a:p>
      </dsp:txBody>
      <dsp:txXfrm>
        <a:off x="23560" y="4249342"/>
        <a:ext cx="8171669" cy="435505"/>
      </dsp:txXfrm>
    </dsp:sp>
    <dsp:sp modelId="{7BB23852-A4B9-4919-BDEC-03B58AC4A22B}">
      <dsp:nvSpPr>
        <dsp:cNvPr id="0" name=""/>
        <dsp:cNvSpPr/>
      </dsp:nvSpPr>
      <dsp:spPr>
        <a:xfrm>
          <a:off x="0" y="4751607"/>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Shows Kindness to Other</a:t>
          </a:r>
        </a:p>
      </dsp:txBody>
      <dsp:txXfrm>
        <a:off x="23560" y="4775167"/>
        <a:ext cx="8171669" cy="43550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319083"/>
          <a:ext cx="8244916" cy="95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We think we know what we need so we are planning to move forward (evidence-based)</a:t>
          </a:r>
        </a:p>
      </dsp:txBody>
      <dsp:txXfrm>
        <a:off x="0" y="319083"/>
        <a:ext cx="8244916" cy="957600"/>
      </dsp:txXfrm>
    </dsp:sp>
    <dsp:sp modelId="{1C83B8A7-E55A-4A95-9C9B-A2BC7606356D}">
      <dsp:nvSpPr>
        <dsp:cNvPr id="0" name=""/>
        <dsp:cNvSpPr/>
      </dsp:nvSpPr>
      <dsp:spPr>
        <a:xfrm>
          <a:off x="412245" y="82923"/>
          <a:ext cx="4145337" cy="472320"/>
        </a:xfrm>
        <a:prstGeom prst="round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a:scene3d>
          <a:camera prst="orthographicFront">
            <a:rot lat="0" lon="0" rev="0"/>
          </a:camera>
          <a:lightRig rig="contrasting" dir="t">
            <a:rot lat="0" lon="0" rev="1200000"/>
          </a:lightRig>
        </a:scene3d>
        <a:sp3d/>
      </dsp:spPr>
      <dsp:style>
        <a:lnRef idx="1">
          <a:schemeClr val="accent3"/>
        </a:lnRef>
        <a:fillRef idx="3">
          <a:schemeClr val="accent3"/>
        </a:fillRef>
        <a:effectRef idx="2">
          <a:schemeClr val="accent3"/>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latin typeface="+mj-lt"/>
            </a:rPr>
            <a:t>Exploration &amp; Adoption</a:t>
          </a:r>
        </a:p>
      </dsp:txBody>
      <dsp:txXfrm>
        <a:off x="435302" y="105980"/>
        <a:ext cx="4099223" cy="426206"/>
      </dsp:txXfrm>
    </dsp:sp>
    <dsp:sp modelId="{C3D4A2DB-AD52-4904-A56F-39717FFF0012}">
      <dsp:nvSpPr>
        <dsp:cNvPr id="0" name=""/>
        <dsp:cNvSpPr/>
      </dsp:nvSpPr>
      <dsp:spPr>
        <a:xfrm>
          <a:off x="0" y="159924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Let’s make sure we’re ready to implement (capacity infrastructure)</a:t>
          </a:r>
        </a:p>
      </dsp:txBody>
      <dsp:txXfrm>
        <a:off x="0" y="1599243"/>
        <a:ext cx="8244916" cy="705600"/>
      </dsp:txXfrm>
    </dsp:sp>
    <dsp:sp modelId="{63DF7D70-FA28-4CB5-87C3-68C2218D59D9}">
      <dsp:nvSpPr>
        <dsp:cNvPr id="0" name=""/>
        <dsp:cNvSpPr/>
      </dsp:nvSpPr>
      <dsp:spPr>
        <a:xfrm>
          <a:off x="412245" y="1363083"/>
          <a:ext cx="4449896" cy="472320"/>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a:scene3d>
          <a:camera prst="orthographicFront">
            <a:rot lat="0" lon="0" rev="0"/>
          </a:camera>
          <a:lightRig rig="contrasting" dir="t">
            <a:rot lat="0" lon="0" rev="1200000"/>
          </a:lightRig>
        </a:scene3d>
        <a:sp3d/>
      </dsp:spPr>
      <dsp:style>
        <a:lnRef idx="1">
          <a:schemeClr val="accent5"/>
        </a:lnRef>
        <a:fillRef idx="3">
          <a:schemeClr val="accent5"/>
        </a:fillRef>
        <a:effectRef idx="2">
          <a:schemeClr val="accent5"/>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latin typeface="+mj-lt"/>
            </a:rPr>
            <a:t>Installation</a:t>
          </a:r>
        </a:p>
      </dsp:txBody>
      <dsp:txXfrm>
        <a:off x="435302" y="1386140"/>
        <a:ext cx="4403782" cy="426206"/>
      </dsp:txXfrm>
    </dsp:sp>
    <dsp:sp modelId="{34868D5B-AE8B-4E00-8715-EF98D4DDE889}">
      <dsp:nvSpPr>
        <dsp:cNvPr id="0" name=""/>
        <dsp:cNvSpPr/>
      </dsp:nvSpPr>
      <dsp:spPr>
        <a:xfrm>
          <a:off x="0" y="262740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Let’s give it a try &amp; evaluate (demonstration)</a:t>
          </a:r>
        </a:p>
      </dsp:txBody>
      <dsp:txXfrm>
        <a:off x="0" y="2627403"/>
        <a:ext cx="8244916" cy="705600"/>
      </dsp:txXfrm>
    </dsp:sp>
    <dsp:sp modelId="{223DD7FC-BB63-4487-83F2-E54C0643849F}">
      <dsp:nvSpPr>
        <dsp:cNvPr id="0" name=""/>
        <dsp:cNvSpPr/>
      </dsp:nvSpPr>
      <dsp:spPr>
        <a:xfrm>
          <a:off x="412245" y="2391243"/>
          <a:ext cx="4907341" cy="472320"/>
        </a:xfrm>
        <a:prstGeom prst="round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a:scene3d>
          <a:camera prst="orthographicFront">
            <a:rot lat="0" lon="0" rev="0"/>
          </a:camera>
          <a:lightRig rig="contrasting" dir="t">
            <a:rot lat="0" lon="0" rev="1200000"/>
          </a:lightRig>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latin typeface="+mj-lt"/>
            </a:rPr>
            <a:t>Initial Implementation</a:t>
          </a:r>
        </a:p>
      </dsp:txBody>
      <dsp:txXfrm>
        <a:off x="435302" y="2414300"/>
        <a:ext cx="4861227" cy="426206"/>
      </dsp:txXfrm>
    </dsp:sp>
    <dsp:sp modelId="{DDF6E055-97DD-47A5-B52B-4D4E9E2EADD0}">
      <dsp:nvSpPr>
        <dsp:cNvPr id="0" name=""/>
        <dsp:cNvSpPr/>
      </dsp:nvSpPr>
      <dsp:spPr>
        <a:xfrm>
          <a:off x="0" y="365556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That worked, let’s do it for real (investment)</a:t>
          </a:r>
        </a:p>
      </dsp:txBody>
      <dsp:txXfrm>
        <a:off x="0" y="3655564"/>
        <a:ext cx="8244916" cy="705600"/>
      </dsp:txXfrm>
    </dsp:sp>
    <dsp:sp modelId="{6D914A54-B7F6-4A24-9F6E-4AB6A8A63DE4}">
      <dsp:nvSpPr>
        <dsp:cNvPr id="0" name=""/>
        <dsp:cNvSpPr/>
      </dsp:nvSpPr>
      <dsp:spPr>
        <a:xfrm>
          <a:off x="396015" y="3413995"/>
          <a:ext cx="5516632"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solidFill>
                <a:schemeClr val="tx1"/>
              </a:solidFill>
              <a:latin typeface="+mj-lt"/>
            </a:rPr>
            <a:t>Full Implementation</a:t>
          </a:r>
        </a:p>
      </dsp:txBody>
      <dsp:txXfrm>
        <a:off x="419072" y="3437052"/>
        <a:ext cx="5470518" cy="426206"/>
      </dsp:txXfrm>
    </dsp:sp>
    <dsp:sp modelId="{200C7944-57E3-44A0-ACC4-32F750BA3DB6}">
      <dsp:nvSpPr>
        <dsp:cNvPr id="0" name=""/>
        <dsp:cNvSpPr/>
      </dsp:nvSpPr>
      <dsp:spPr>
        <a:xfrm>
          <a:off x="0" y="468372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t>Let’s make it our way of doing business (institutionalized use)</a:t>
          </a:r>
        </a:p>
      </dsp:txBody>
      <dsp:txXfrm>
        <a:off x="0" y="4683724"/>
        <a:ext cx="8244916" cy="705600"/>
      </dsp:txXfrm>
    </dsp:sp>
    <dsp:sp modelId="{37644250-2239-41EF-88FE-BDEC6CDC8369}">
      <dsp:nvSpPr>
        <dsp:cNvPr id="0" name=""/>
        <dsp:cNvSpPr/>
      </dsp:nvSpPr>
      <dsp:spPr>
        <a:xfrm>
          <a:off x="412245" y="4447564"/>
          <a:ext cx="5974134"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a:solidFill>
                <a:schemeClr val="tx1"/>
              </a:solidFill>
              <a:latin typeface="+mj-lt"/>
            </a:rPr>
            <a:t>Sustainability &amp; Continuous Regeneration</a:t>
          </a:r>
        </a:p>
      </dsp:txBody>
      <dsp:txXfrm>
        <a:off x="435302" y="4470621"/>
        <a:ext cx="5928020" cy="42620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6735583" y="876836"/>
          <a:ext cx="2322716" cy="23231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6812704"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Spring</a:t>
          </a:r>
        </a:p>
      </dsp:txBody>
      <dsp:txXfrm>
        <a:off x="7122702" y="1264095"/>
        <a:ext cx="1548477" cy="1548628"/>
      </dsp:txXfrm>
    </dsp:sp>
    <dsp:sp modelId="{D250D6A6-840F-4AE9-B4E6-2BFEAEAAD961}">
      <dsp:nvSpPr>
        <dsp:cNvPr id="0" name=""/>
        <dsp:cNvSpPr/>
      </dsp:nvSpPr>
      <dsp:spPr>
        <a:xfrm rot="2700000">
          <a:off x="4337786"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412110"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Winter</a:t>
          </a:r>
        </a:p>
      </dsp:txBody>
      <dsp:txXfrm>
        <a:off x="4722108" y="1264095"/>
        <a:ext cx="1548477" cy="1548628"/>
      </dsp:txXfrm>
    </dsp:sp>
    <dsp:sp modelId="{B1761DD4-8450-42DE-B7D1-DC92695CFC6C}">
      <dsp:nvSpPr>
        <dsp:cNvPr id="0" name=""/>
        <dsp:cNvSpPr/>
      </dsp:nvSpPr>
      <dsp:spPr>
        <a:xfrm rot="2700000">
          <a:off x="1937191"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11515"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Fall</a:t>
          </a:r>
        </a:p>
      </dsp:txBody>
      <dsp:txXfrm>
        <a:off x="2321513" y="1264095"/>
        <a:ext cx="1548477" cy="154862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Fall Externalizing</a:t>
          </a:r>
        </a:p>
      </dsp:txBody>
      <dsp:txXfrm>
        <a:off x="63552" y="1732674"/>
        <a:ext cx="2067163" cy="1808326"/>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404944" y="2474668"/>
        <a:ext cx="323464" cy="324337"/>
      </dsp:txXfrm>
    </dsp:sp>
    <dsp:sp modelId="{C8B629C0-6360-449F-95D1-5959B959F4B8}">
      <dsp:nvSpPr>
        <dsp:cNvPr id="0" name=""/>
        <dsp:cNvSpPr/>
      </dsp:nvSpPr>
      <dsp:spPr>
        <a:xfrm>
          <a:off x="3058849"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Winter</a:t>
          </a:r>
        </a:p>
      </dsp:txBody>
      <dsp:txXfrm>
        <a:off x="3115109" y="1732674"/>
        <a:ext cx="2067163" cy="1808326"/>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5456501" y="2474668"/>
        <a:ext cx="323464" cy="324337"/>
      </dsp:txXfrm>
    </dsp:sp>
    <dsp:sp modelId="{17243E6C-4922-4C3F-94D7-D2BF1CFD7CE8}">
      <dsp:nvSpPr>
        <dsp:cNvPr id="0" name=""/>
        <dsp:cNvSpPr/>
      </dsp:nvSpPr>
      <dsp:spPr>
        <a:xfrm>
          <a:off x="6110406" y="1676414"/>
          <a:ext cx="2179683" cy="1920846"/>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ORF </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MAP Reading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Suspensions</a:t>
          </a:r>
        </a:p>
      </dsp:txBody>
      <dsp:txXfrm>
        <a:off x="6166666" y="1732674"/>
        <a:ext cx="2067163" cy="18083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Fall Externalizing</a:t>
          </a:r>
        </a:p>
      </dsp:txBody>
      <dsp:txXfrm>
        <a:off x="71133" y="1556344"/>
        <a:ext cx="2052001" cy="2160985"/>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2404944" y="2474668"/>
        <a:ext cx="323464" cy="324337"/>
      </dsp:txXfrm>
    </dsp:sp>
    <dsp:sp modelId="{C8B629C0-6360-449F-95D1-5959B959F4B8}">
      <dsp:nvSpPr>
        <dsp:cNvPr id="0" name=""/>
        <dsp:cNvSpPr/>
      </dsp:nvSpPr>
      <dsp:spPr>
        <a:xfrm>
          <a:off x="3058849"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Winter</a:t>
          </a:r>
        </a:p>
      </dsp:txBody>
      <dsp:txXfrm>
        <a:off x="3122690" y="1556344"/>
        <a:ext cx="2052001" cy="2160985"/>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5456501" y="2474668"/>
        <a:ext cx="323464" cy="324337"/>
      </dsp:txXfrm>
    </dsp:sp>
    <dsp:sp modelId="{17243E6C-4922-4C3F-94D7-D2BF1CFD7CE8}">
      <dsp:nvSpPr>
        <dsp:cNvPr id="0" name=""/>
        <dsp:cNvSpPr/>
      </dsp:nvSpPr>
      <dsp:spPr>
        <a:xfrm>
          <a:off x="6110406"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GPA</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Course Failures</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ODR</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Suspensions</a:t>
          </a:r>
        </a:p>
      </dsp:txBody>
      <dsp:txXfrm>
        <a:off x="6174247" y="1556344"/>
        <a:ext cx="2052001" cy="216098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Fall</a:t>
          </a:r>
        </a:p>
      </dsp:txBody>
      <dsp:txXfrm>
        <a:off x="71133" y="1556344"/>
        <a:ext cx="2052001" cy="2160985"/>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rgbClr val="5B9BD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2404944" y="2474668"/>
        <a:ext cx="323464" cy="324337"/>
      </dsp:txXfrm>
    </dsp:sp>
    <dsp:sp modelId="{C8B629C0-6360-449F-95D1-5959B959F4B8}">
      <dsp:nvSpPr>
        <dsp:cNvPr id="0" name=""/>
        <dsp:cNvSpPr/>
      </dsp:nvSpPr>
      <dsp:spPr>
        <a:xfrm>
          <a:off x="3058849"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Winter</a:t>
          </a:r>
        </a:p>
      </dsp:txBody>
      <dsp:txXfrm>
        <a:off x="3122690" y="1556344"/>
        <a:ext cx="2052001" cy="2160985"/>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rgbClr val="5B9BD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5456501" y="2474668"/>
        <a:ext cx="323464" cy="324337"/>
      </dsp:txXfrm>
    </dsp:sp>
    <dsp:sp modelId="{17243E6C-4922-4C3F-94D7-D2BF1CFD7CE8}">
      <dsp:nvSpPr>
        <dsp:cNvPr id="0" name=""/>
        <dsp:cNvSpPr/>
      </dsp:nvSpPr>
      <dsp:spPr>
        <a:xfrm>
          <a:off x="6110406" y="1492503"/>
          <a:ext cx="2179683" cy="2288667"/>
        </a:xfrm>
        <a:prstGeom prst="roundRect">
          <a:avLst>
            <a:gd name="adj" fmla="val 10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GPA</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Course Failures</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ODR</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Suspensions</a:t>
          </a:r>
        </a:p>
      </dsp:txBody>
      <dsp:txXfrm>
        <a:off x="6174247" y="1556344"/>
        <a:ext cx="2052001" cy="216098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191610" y="191610"/>
        <a:ext cx="546352" cy="163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8861464-57F4-4576-833D-8BA605256F90}" type="datetimeFigureOut">
              <a:rPr lang="en-US" smtClean="0"/>
              <a:t>1/10/2023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74DD091-6A5B-4612-8B6E-A15F24914407}" type="slidenum">
              <a:rPr lang="en-US" smtClean="0"/>
              <a:t>‹#›</a:t>
            </a:fld>
            <a:endParaRPr lang="en-US"/>
          </a:p>
        </p:txBody>
      </p:sp>
    </p:spTree>
    <p:extLst>
      <p:ext uri="{BB962C8B-B14F-4D97-AF65-F5344CB8AC3E}">
        <p14:creationId xmlns:p14="http://schemas.microsoft.com/office/powerpoint/2010/main" val="441741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99CD55-64BA-4F8F-A977-5D4929BCA744}" type="datetimeFigureOut">
              <a:rPr lang="en-US" smtClean="0"/>
              <a:t>1/10/2023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CE9D5D3-2E19-48D7-A2AA-A8BA04DCF754}" type="slidenum">
              <a:rPr lang="en-US" smtClean="0"/>
              <a:t>‹#›</a:t>
            </a:fld>
            <a:endParaRPr lang="en-US"/>
          </a:p>
        </p:txBody>
      </p:sp>
    </p:spTree>
    <p:extLst>
      <p:ext uri="{BB962C8B-B14F-4D97-AF65-F5344CB8AC3E}">
        <p14:creationId xmlns:p14="http://schemas.microsoft.com/office/powerpoint/2010/main" val="388469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 </a:t>
            </a:r>
          </a:p>
        </p:txBody>
      </p:sp>
      <p:sp>
        <p:nvSpPr>
          <p:cNvPr id="4" name="Slide Number Placeholder 3"/>
          <p:cNvSpPr>
            <a:spLocks noGrp="1"/>
          </p:cNvSpPr>
          <p:nvPr>
            <p:ph type="sldNum" sz="quarter" idx="10"/>
          </p:nvPr>
        </p:nvSpPr>
        <p:spPr/>
        <p:txBody>
          <a:bodyPr/>
          <a:lstStyle/>
          <a:p>
            <a:fld id="{C595BABC-CB0F-4A14-878B-E3946BC1D0DE}" type="slidenum">
              <a:rPr lang="en-US" smtClean="0"/>
              <a:t>1</a:t>
            </a:fld>
            <a:endParaRPr lang="en-US"/>
          </a:p>
        </p:txBody>
      </p:sp>
    </p:spTree>
    <p:extLst>
      <p:ext uri="{BB962C8B-B14F-4D97-AF65-F5344CB8AC3E}">
        <p14:creationId xmlns:p14="http://schemas.microsoft.com/office/powerpoint/2010/main" val="924912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88988" indent="-302497">
              <a:defRPr>
                <a:solidFill>
                  <a:schemeClr val="tx1"/>
                </a:solidFill>
                <a:latin typeface="Verdana" panose="020B0604030504040204" pitchFamily="34" charset="0"/>
                <a:ea typeface="MS PGothic" panose="020B0600070205080204" pitchFamily="34" charset="-128"/>
              </a:defRPr>
            </a:lvl2pPr>
            <a:lvl3pPr marL="1216226" indent="-241686">
              <a:defRPr>
                <a:solidFill>
                  <a:schemeClr val="tx1"/>
                </a:solidFill>
                <a:latin typeface="Verdana" panose="020B0604030504040204" pitchFamily="34" charset="0"/>
                <a:ea typeface="MS PGothic" panose="020B0600070205080204" pitchFamily="34" charset="-128"/>
              </a:defRPr>
            </a:lvl3pPr>
            <a:lvl4pPr marL="1701158" indent="-241686">
              <a:defRPr>
                <a:solidFill>
                  <a:schemeClr val="tx1"/>
                </a:solidFill>
                <a:latin typeface="Verdana" panose="020B0604030504040204" pitchFamily="34" charset="0"/>
                <a:ea typeface="MS PGothic" panose="020B0600070205080204" pitchFamily="34" charset="-128"/>
              </a:defRPr>
            </a:lvl4pPr>
            <a:lvl5pPr marL="2189208" indent="-241686">
              <a:defRPr>
                <a:solidFill>
                  <a:schemeClr val="tx1"/>
                </a:solidFill>
                <a:latin typeface="Verdana" panose="020B0604030504040204" pitchFamily="34" charset="0"/>
                <a:ea typeface="MS PGothic" panose="020B0600070205080204" pitchFamily="34" charset="-128"/>
              </a:defRPr>
            </a:lvl5pPr>
            <a:lvl6pPr marL="2638277"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87345"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536413"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85481"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31774" rtl="0" eaLnBrk="0" fontAlgn="base" latinLnBrk="0" hangingPunct="0">
              <a:lnSpc>
                <a:spcPct val="100000"/>
              </a:lnSpc>
              <a:spcBef>
                <a:spcPct val="0"/>
              </a:spcBef>
              <a:spcAft>
                <a:spcPct val="0"/>
              </a:spcAft>
              <a:buClrTx/>
              <a:buSzTx/>
              <a:buFontTx/>
              <a:buNone/>
              <a:tabLst/>
              <a:defRPr/>
            </a:pPr>
            <a:fld id="{F49A5D4A-B2C1-46C5-85BB-8AE60451357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42</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052489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43</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44</a:t>
            </a:fld>
            <a:endParaRPr lang="en-US"/>
          </a:p>
        </p:txBody>
      </p:sp>
    </p:spTree>
    <p:extLst>
      <p:ext uri="{BB962C8B-B14F-4D97-AF65-F5344CB8AC3E}">
        <p14:creationId xmlns:p14="http://schemas.microsoft.com/office/powerpoint/2010/main" val="2478305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3782">
              <a:defRPr>
                <a:solidFill>
                  <a:schemeClr val="tx1"/>
                </a:solidFill>
                <a:latin typeface="Calibri" pitchFamily="34" charset="0"/>
              </a:defRPr>
            </a:lvl1pPr>
            <a:lvl2pPr marL="776296" indent="-298575" defTabSz="953782">
              <a:defRPr>
                <a:solidFill>
                  <a:schemeClr val="tx1"/>
                </a:solidFill>
                <a:latin typeface="Calibri" pitchFamily="34" charset="0"/>
              </a:defRPr>
            </a:lvl2pPr>
            <a:lvl3pPr marL="1194301" indent="-238860" defTabSz="953782">
              <a:defRPr>
                <a:solidFill>
                  <a:schemeClr val="tx1"/>
                </a:solidFill>
                <a:latin typeface="Calibri" pitchFamily="34" charset="0"/>
              </a:defRPr>
            </a:lvl3pPr>
            <a:lvl4pPr marL="1672021" indent="-238860" defTabSz="953782">
              <a:defRPr>
                <a:solidFill>
                  <a:schemeClr val="tx1"/>
                </a:solidFill>
                <a:latin typeface="Calibri" pitchFamily="34" charset="0"/>
              </a:defRPr>
            </a:lvl4pPr>
            <a:lvl5pPr marL="2149742" indent="-238860" defTabSz="953782">
              <a:defRPr>
                <a:solidFill>
                  <a:schemeClr val="tx1"/>
                </a:solidFill>
                <a:latin typeface="Calibri" pitchFamily="34" charset="0"/>
              </a:defRPr>
            </a:lvl5pPr>
            <a:lvl6pPr marL="2627462" indent="-238860" defTabSz="953782" fontAlgn="base">
              <a:spcBef>
                <a:spcPct val="0"/>
              </a:spcBef>
              <a:spcAft>
                <a:spcPct val="0"/>
              </a:spcAft>
              <a:defRPr>
                <a:solidFill>
                  <a:schemeClr val="tx1"/>
                </a:solidFill>
                <a:latin typeface="Calibri" pitchFamily="34" charset="0"/>
              </a:defRPr>
            </a:lvl6pPr>
            <a:lvl7pPr marL="3105182" indent="-238860" defTabSz="953782" fontAlgn="base">
              <a:spcBef>
                <a:spcPct val="0"/>
              </a:spcBef>
              <a:spcAft>
                <a:spcPct val="0"/>
              </a:spcAft>
              <a:defRPr>
                <a:solidFill>
                  <a:schemeClr val="tx1"/>
                </a:solidFill>
                <a:latin typeface="Calibri" pitchFamily="34" charset="0"/>
              </a:defRPr>
            </a:lvl7pPr>
            <a:lvl8pPr marL="3582903" indent="-238860" defTabSz="953782" fontAlgn="base">
              <a:spcBef>
                <a:spcPct val="0"/>
              </a:spcBef>
              <a:spcAft>
                <a:spcPct val="0"/>
              </a:spcAft>
              <a:defRPr>
                <a:solidFill>
                  <a:schemeClr val="tx1"/>
                </a:solidFill>
                <a:latin typeface="Calibri" pitchFamily="34" charset="0"/>
              </a:defRPr>
            </a:lvl8pPr>
            <a:lvl9pPr marL="4060622" indent="-238860" defTabSz="953782" fontAlgn="base">
              <a:spcBef>
                <a:spcPct val="0"/>
              </a:spcBef>
              <a:spcAft>
                <a:spcPct val="0"/>
              </a:spcAft>
              <a:defRPr>
                <a:solidFill>
                  <a:schemeClr val="tx1"/>
                </a:solidFill>
                <a:latin typeface="Calibri" pitchFamily="34" charset="0"/>
              </a:defRPr>
            </a:lvl9pPr>
          </a:lstStyle>
          <a:p>
            <a:pPr marL="0" marR="0" lvl="0" indent="0" algn="r" defTabSz="953782" rtl="0" eaLnBrk="1" fontAlgn="auto" latinLnBrk="0" hangingPunct="1">
              <a:lnSpc>
                <a:spcPct val="100000"/>
              </a:lnSpc>
              <a:spcBef>
                <a:spcPts val="0"/>
              </a:spcBef>
              <a:spcAft>
                <a:spcPts val="0"/>
              </a:spcAft>
              <a:buClrTx/>
              <a:buSzTx/>
              <a:buFontTx/>
              <a:buNone/>
              <a:tabLst/>
              <a:defRPr/>
            </a:pPr>
            <a:fld id="{E9974735-75EA-4173-8D41-68936E24EC5A}"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53782"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57181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59</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078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72</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73</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77</a:t>
            </a:fld>
            <a:endParaRPr lang="en-US"/>
          </a:p>
        </p:txBody>
      </p:sp>
    </p:spTree>
    <p:extLst>
      <p:ext uri="{BB962C8B-B14F-4D97-AF65-F5344CB8AC3E}">
        <p14:creationId xmlns:p14="http://schemas.microsoft.com/office/powerpoint/2010/main" val="2497464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3579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78</a:t>
            </a:fld>
            <a:endParaRPr lang="en-US"/>
          </a:p>
        </p:txBody>
      </p:sp>
    </p:spTree>
    <p:extLst>
      <p:ext uri="{BB962C8B-B14F-4D97-AF65-F5344CB8AC3E}">
        <p14:creationId xmlns:p14="http://schemas.microsoft.com/office/powerpoint/2010/main" val="1582897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79</a:t>
            </a:fld>
            <a:endParaRPr lang="en-US"/>
          </a:p>
        </p:txBody>
      </p:sp>
    </p:spTree>
    <p:extLst>
      <p:ext uri="{BB962C8B-B14F-4D97-AF65-F5344CB8AC3E}">
        <p14:creationId xmlns:p14="http://schemas.microsoft.com/office/powerpoint/2010/main" val="560009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80</a:t>
            </a:fld>
            <a:endParaRPr lang="en-US"/>
          </a:p>
        </p:txBody>
      </p:sp>
    </p:spTree>
    <p:extLst>
      <p:ext uri="{BB962C8B-B14F-4D97-AF65-F5344CB8AC3E}">
        <p14:creationId xmlns:p14="http://schemas.microsoft.com/office/powerpoint/2010/main" val="2890001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ea typeface="ＭＳ Ｐゴシック" pitchFamily="34" charset="-128"/>
              </a:rPr>
              <a:t>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83</a:t>
            </a:fld>
            <a:endParaRPr lang="en-US">
              <a:solidFill>
                <a:prstClr val="black"/>
              </a:solidFill>
              <a:latin typeface="Calibri" pitchFamily="34" charset="0"/>
            </a:endParaRPr>
          </a:p>
        </p:txBody>
      </p:sp>
    </p:spTree>
    <p:extLst>
      <p:ext uri="{BB962C8B-B14F-4D97-AF65-F5344CB8AC3E}">
        <p14:creationId xmlns:p14="http://schemas.microsoft.com/office/powerpoint/2010/main" val="2908258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84</a:t>
            </a:fld>
            <a:endParaRPr lang="en-US">
              <a:solidFill>
                <a:prstClr val="black"/>
              </a:solidFill>
              <a:latin typeface="Calibri" pitchFamily="34" charset="0"/>
            </a:endParaRPr>
          </a:p>
        </p:txBody>
      </p:sp>
    </p:spTree>
    <p:extLst>
      <p:ext uri="{BB962C8B-B14F-4D97-AF65-F5344CB8AC3E}">
        <p14:creationId xmlns:p14="http://schemas.microsoft.com/office/powerpoint/2010/main" val="573600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85</a:t>
            </a:fld>
            <a:endParaRPr lang="en-US">
              <a:solidFill>
                <a:prstClr val="black"/>
              </a:solidFill>
              <a:latin typeface="Calibri" pitchFamily="34" charset="0"/>
            </a:endParaRPr>
          </a:p>
        </p:txBody>
      </p:sp>
    </p:spTree>
    <p:extLst>
      <p:ext uri="{BB962C8B-B14F-4D97-AF65-F5344CB8AC3E}">
        <p14:creationId xmlns:p14="http://schemas.microsoft.com/office/powerpoint/2010/main" val="3656564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71488" y="727075"/>
            <a:ext cx="6375400" cy="3586163"/>
          </a:xfrm>
          <a:ln/>
        </p:spPr>
      </p:sp>
      <p:sp>
        <p:nvSpPr>
          <p:cNvPr id="338947" name="Notes Placeholder 2"/>
          <p:cNvSpPr>
            <a:spLocks noGrp="1"/>
          </p:cNvSpPr>
          <p:nvPr>
            <p:ph type="body" idx="1"/>
          </p:nvPr>
        </p:nvSpPr>
        <p:spPr>
          <a:xfrm>
            <a:off x="973138" y="4560888"/>
            <a:ext cx="53689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7976" tIns="48128" rIns="97976" bIns="48128"/>
          <a:lstStyle/>
          <a:p>
            <a:pPr>
              <a:spcBef>
                <a:spcPct val="0"/>
              </a:spcBef>
            </a:pPr>
            <a:endParaRPr lang="en-US" altLang="en-US">
              <a:latin typeface="Calibri" charset="0"/>
              <a:ea typeface="MS PGothic" charset="-128"/>
            </a:endParaRPr>
          </a:p>
        </p:txBody>
      </p:sp>
    </p:spTree>
    <p:extLst>
      <p:ext uri="{BB962C8B-B14F-4D97-AF65-F5344CB8AC3E}">
        <p14:creationId xmlns:p14="http://schemas.microsoft.com/office/powerpoint/2010/main" val="3634498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1821" indent="-293008">
              <a:defRPr>
                <a:solidFill>
                  <a:schemeClr val="tx1"/>
                </a:solidFill>
                <a:latin typeface="Calibri" pitchFamily="34" charset="0"/>
              </a:defRPr>
            </a:lvl2pPr>
            <a:lvl3pPr marL="1172032" indent="-234406">
              <a:defRPr>
                <a:solidFill>
                  <a:schemeClr val="tx1"/>
                </a:solidFill>
                <a:latin typeface="Calibri" pitchFamily="34" charset="0"/>
              </a:defRPr>
            </a:lvl3pPr>
            <a:lvl4pPr marL="1640845" indent="-234406">
              <a:defRPr>
                <a:solidFill>
                  <a:schemeClr val="tx1"/>
                </a:solidFill>
                <a:latin typeface="Calibri" pitchFamily="34" charset="0"/>
              </a:defRPr>
            </a:lvl4pPr>
            <a:lvl5pPr marL="2109658" indent="-234406">
              <a:defRPr>
                <a:solidFill>
                  <a:schemeClr val="tx1"/>
                </a:solidFill>
                <a:latin typeface="Calibri" pitchFamily="34" charset="0"/>
              </a:defRPr>
            </a:lvl5pPr>
            <a:lvl6pPr marL="2578471" indent="-234406" fontAlgn="base">
              <a:spcBef>
                <a:spcPct val="0"/>
              </a:spcBef>
              <a:spcAft>
                <a:spcPct val="0"/>
              </a:spcAft>
              <a:defRPr>
                <a:solidFill>
                  <a:schemeClr val="tx1"/>
                </a:solidFill>
                <a:latin typeface="Calibri" pitchFamily="34" charset="0"/>
              </a:defRPr>
            </a:lvl6pPr>
            <a:lvl7pPr marL="3047284" indent="-234406" fontAlgn="base">
              <a:spcBef>
                <a:spcPct val="0"/>
              </a:spcBef>
              <a:spcAft>
                <a:spcPct val="0"/>
              </a:spcAft>
              <a:defRPr>
                <a:solidFill>
                  <a:schemeClr val="tx1"/>
                </a:solidFill>
                <a:latin typeface="Calibri" pitchFamily="34" charset="0"/>
              </a:defRPr>
            </a:lvl7pPr>
            <a:lvl8pPr marL="3516097" indent="-234406" fontAlgn="base">
              <a:spcBef>
                <a:spcPct val="0"/>
              </a:spcBef>
              <a:spcAft>
                <a:spcPct val="0"/>
              </a:spcAft>
              <a:defRPr>
                <a:solidFill>
                  <a:schemeClr val="tx1"/>
                </a:solidFill>
                <a:latin typeface="Calibri" pitchFamily="34" charset="0"/>
              </a:defRPr>
            </a:lvl8pPr>
            <a:lvl9pPr marL="3984909" indent="-234406" fontAlgn="base">
              <a:spcBef>
                <a:spcPct val="0"/>
              </a:spcBef>
              <a:spcAft>
                <a:spcPct val="0"/>
              </a:spcAft>
              <a:defRPr>
                <a:solidFill>
                  <a:schemeClr val="tx1"/>
                </a:solidFill>
                <a:latin typeface="Calibri" pitchFamily="34" charset="0"/>
              </a:defRPr>
            </a:lvl9pPr>
          </a:lstStyle>
          <a:p>
            <a:pPr>
              <a:defRPr/>
            </a:pPr>
            <a:fld id="{3629A501-26CA-478F-B831-AF3B2BBCA52E}" type="slidenum">
              <a:rPr lang="en-US" smtClean="0">
                <a:solidFill>
                  <a:srgbClr val="000000"/>
                </a:solidFill>
              </a:rPr>
              <a:pPr>
                <a:defRPr/>
              </a:pPr>
              <a:t>88</a:t>
            </a:fld>
            <a:endParaRPr lang="en-US">
              <a:solidFill>
                <a:srgbClr val="000000"/>
              </a:solidFill>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846444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F127-1D0D-6247-80F8-8470AD18E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780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F8F4C2-8D1B-4152-9155-7910E1606850}" type="slidenum">
              <a:rPr lang="en-US" smtClean="0"/>
              <a:t>95</a:t>
            </a:fld>
            <a:endParaRPr lang="en-US"/>
          </a:p>
        </p:txBody>
      </p:sp>
    </p:spTree>
    <p:extLst>
      <p:ext uri="{BB962C8B-B14F-4D97-AF65-F5344CB8AC3E}">
        <p14:creationId xmlns:p14="http://schemas.microsoft.com/office/powerpoint/2010/main" val="1453824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(MO, KANSAS, VERMONT, AZ)</a:t>
            </a:r>
          </a:p>
          <a:p>
            <a:r>
              <a:rPr lang="en-US" altLang="en-US">
                <a:latin typeface="Calibri" charset="0"/>
                <a:ea typeface="MS PGothic" charset="-128"/>
              </a:rPr>
              <a:t>MO, KS, UAB</a:t>
            </a:r>
          </a:p>
          <a:p>
            <a:r>
              <a:rPr lang="en-US"/>
              <a:t>HI</a:t>
            </a:r>
          </a:p>
        </p:txBody>
      </p:sp>
      <p:sp>
        <p:nvSpPr>
          <p:cNvPr id="4" name="Slide Number Placeholder 3"/>
          <p:cNvSpPr>
            <a:spLocks noGrp="1"/>
          </p:cNvSpPr>
          <p:nvPr>
            <p:ph type="sldNum" sz="quarter" idx="5"/>
          </p:nvPr>
        </p:nvSpPr>
        <p:spPr/>
        <p:txBody>
          <a:bodyPr/>
          <a:lstStyle/>
          <a:p>
            <a:fld id="{354B5707-476E-F540-B8FF-8E5DB928D056}" type="slidenum">
              <a:rPr lang="en-US" smtClean="0"/>
              <a:t>8</a:t>
            </a:fld>
            <a:endParaRPr lang="en-US"/>
          </a:p>
        </p:txBody>
      </p:sp>
    </p:spTree>
    <p:extLst>
      <p:ext uri="{BB962C8B-B14F-4D97-AF65-F5344CB8AC3E}">
        <p14:creationId xmlns:p14="http://schemas.microsoft.com/office/powerpoint/2010/main" val="1168276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131652-EFA5-43B9-8A91-8C89FC3BF3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411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3368890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0104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99</a:t>
            </a:fld>
            <a:endParaRPr lang="en-US"/>
          </a:p>
        </p:txBody>
      </p:sp>
    </p:spTree>
    <p:extLst>
      <p:ext uri="{BB962C8B-B14F-4D97-AF65-F5344CB8AC3E}">
        <p14:creationId xmlns:p14="http://schemas.microsoft.com/office/powerpoint/2010/main" val="3148907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14</a:t>
            </a:fld>
            <a:endParaRPr lang="en-US"/>
          </a:p>
        </p:txBody>
      </p:sp>
    </p:spTree>
    <p:extLst>
      <p:ext uri="{BB962C8B-B14F-4D97-AF65-F5344CB8AC3E}">
        <p14:creationId xmlns:p14="http://schemas.microsoft.com/office/powerpoint/2010/main" val="2922055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F127-1D0D-6247-80F8-8470AD18E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047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1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Calibri" charset="0"/>
              <a:ea typeface="MS PGothic" charset="-128"/>
            </a:endParaRPr>
          </a:p>
        </p:txBody>
      </p:sp>
    </p:spTree>
    <p:extLst>
      <p:ext uri="{BB962C8B-B14F-4D97-AF65-F5344CB8AC3E}">
        <p14:creationId xmlns:p14="http://schemas.microsoft.com/office/powerpoint/2010/main" val="2300740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906B5A-F248-4786-8BC0-11E6BBE87E45}" type="slidenum">
              <a:rPr lang="en-US" altLang="en-US">
                <a:solidFill>
                  <a:prstClr val="black"/>
                </a:solidFill>
              </a:rPr>
              <a:pPr/>
              <a:t>35</a:t>
            </a:fld>
            <a:endParaRPr lang="en-US" altLang="en-US">
              <a:solidFill>
                <a:prstClr val="black"/>
              </a:solidFill>
            </a:endParaRPr>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2903" indent="-232903">
              <a:lnSpc>
                <a:spcPct val="80000"/>
              </a:lnSpc>
            </a:pPr>
            <a:r>
              <a:rPr lang="en-US" altLang="en-US" sz="1000" b="0" u="none" dirty="0"/>
              <a:t>5-min timer</a:t>
            </a:r>
          </a:p>
        </p:txBody>
      </p:sp>
    </p:spTree>
    <p:extLst>
      <p:ext uri="{BB962C8B-B14F-4D97-AF65-F5344CB8AC3E}">
        <p14:creationId xmlns:p14="http://schemas.microsoft.com/office/powerpoint/2010/main" val="2712238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37</a:t>
            </a:fld>
            <a:endParaRPr lang="en-US"/>
          </a:p>
        </p:txBody>
      </p:sp>
    </p:spTree>
    <p:extLst>
      <p:ext uri="{BB962C8B-B14F-4D97-AF65-F5344CB8AC3E}">
        <p14:creationId xmlns:p14="http://schemas.microsoft.com/office/powerpoint/2010/main" val="4198205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5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Master" Target="../slideMasters/slideMaster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29" Type="http://schemas.openxmlformats.org/officeDocument/2006/relationships/diagramQuickStyle" Target="../diagrams/quickStyle7.xml"/><Relationship Id="rId1" Type="http://schemas.openxmlformats.org/officeDocument/2006/relationships/slideMaster" Target="../slideMasters/slideMaster1.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QuickStyle" Target="../diagrams/quickStyle6.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diagramLayout" Target="../diagrams/layout6.xml"/><Relationship Id="rId28" Type="http://schemas.openxmlformats.org/officeDocument/2006/relationships/diagramLayout" Target="../diagrams/layout7.xml"/><Relationship Id="rId10" Type="http://schemas.openxmlformats.org/officeDocument/2006/relationships/diagramColors" Target="../diagrams/colors3.xml"/><Relationship Id="rId19" Type="http://schemas.openxmlformats.org/officeDocument/2006/relationships/diagramQuickStyle" Target="../diagrams/quickStyle5.xml"/><Relationship Id="rId31" Type="http://schemas.microsoft.com/office/2007/relationships/diagramDrawing" Target="../diagrams/drawing7.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 Id="rId27" Type="http://schemas.openxmlformats.org/officeDocument/2006/relationships/diagramData" Target="../diagrams/data7.xml"/><Relationship Id="rId30" Type="http://schemas.openxmlformats.org/officeDocument/2006/relationships/diagramColors" Target="../diagrams/colors7.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Master" Target="../slideMasters/slideMaster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Reduce Harm</a:t>
            </a:r>
          </a:p>
          <a:p>
            <a:pPr defTabSz="457200" fontAlgn="base">
              <a:spcBef>
                <a:spcPct val="0"/>
              </a:spcBef>
              <a:spcAft>
                <a:spcPct val="0"/>
              </a:spcAft>
            </a:pPr>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a:solidFill>
                  <a:srgbClr val="E7E6E6"/>
                </a:solidFill>
                <a:cs typeface="Arial" charset="0"/>
              </a:rPr>
              <a:t>Goal: Reverse Harm</a:t>
            </a:r>
          </a:p>
          <a:p>
            <a:pPr defTabSz="457200" fontAlgn="base">
              <a:spcBef>
                <a:spcPct val="0"/>
              </a:spcBef>
              <a:spcAft>
                <a:spcPct val="0"/>
              </a:spcAft>
            </a:pPr>
            <a:r>
              <a:rPr lang="en-US" sz="1800" b="1">
                <a:solidFill>
                  <a:prstClr val="white"/>
                </a:solidFill>
                <a:cs typeface="Arial" charset="0"/>
              </a:rPr>
              <a:t>Specialized group systems </a:t>
            </a:r>
          </a:p>
          <a:p>
            <a:pPr defTabSz="457200" fontAlgn="base">
              <a:spcBef>
                <a:spcPct val="0"/>
              </a:spcBef>
              <a:spcAft>
                <a:spcPct val="0"/>
              </a:spcAft>
            </a:pPr>
            <a:r>
              <a:rPr lang="en-US" sz="1800" b="1">
                <a:solidFill>
                  <a:prstClr val="white"/>
                </a:solidFill>
                <a:cs typeface="Arial" charset="0"/>
              </a:rPr>
              <a:t>for students at risk</a:t>
            </a:r>
            <a:endParaRPr lang="en-US" sz="180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Prevent Harm</a:t>
            </a:r>
          </a:p>
          <a:p>
            <a:pPr defTabSz="457200" fontAlgn="base">
              <a:spcBef>
                <a:spcPct val="0"/>
              </a:spcBef>
              <a:spcAft>
                <a:spcPct val="0"/>
              </a:spcAft>
            </a:pPr>
            <a:r>
              <a:rPr lang="en-US" sz="1800" b="1">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17978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197563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1/10/2023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486548381"/>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1/10/2023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755913660"/>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1/10/2023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070466315"/>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1/10/2023</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141002422"/>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1/10/2023</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224760490"/>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1/10/2023</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440485700"/>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1/10/2023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934652265"/>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1/10/2023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2125950015"/>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1/10/2023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3624181420"/>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1/10/2023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48570257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100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1/10/2023</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490527846"/>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1/10/2023</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4001364467"/>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1/10/2023</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3604764436"/>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a:p>
        </p:txBody>
      </p:sp>
    </p:spTree>
    <p:extLst>
      <p:ext uri="{BB962C8B-B14F-4D97-AF65-F5344CB8AC3E}">
        <p14:creationId xmlns:p14="http://schemas.microsoft.com/office/powerpoint/2010/main" val="39786948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19426974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1242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70939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1/10/2023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41305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78881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1/10/2023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498038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1/10/2023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90157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1/10/2023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103823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94752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1/10/2023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94162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39246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1/10/2023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292564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758118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40533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3211835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43198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1/10/2023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03453483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1/10/2023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20745693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1/10/2023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621241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1/10/2023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76137574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1/10/2023</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07583593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a:ext>
            </a:extLst>
          </a:blip>
          <a:stretch/>
        </p:blipFill>
        <p:spPr>
          <a:xfrm>
            <a:off x="-58058" y="-21772"/>
            <a:ext cx="6743700" cy="6896100"/>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49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1/10/2023</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71850378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1/10/2023</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13581228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1/10/2023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1471233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1/10/2023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88671980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1/10/2023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211427111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1/10/2023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79157714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1/10/2023</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860707490"/>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1/10/2023</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51758312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1/10/2023</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10858208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a:p>
        </p:txBody>
      </p:sp>
    </p:spTree>
    <p:extLst>
      <p:ext uri="{BB962C8B-B14F-4D97-AF65-F5344CB8AC3E}">
        <p14:creationId xmlns:p14="http://schemas.microsoft.com/office/powerpoint/2010/main" val="364790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lum bright="70000" contrast="-70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1/10/2023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2440485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86956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90397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2852279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8572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29481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064340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593125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759874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24407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592467"/>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75417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extLst>
              <p:ext uri="{D42A27DB-BD31-4B8C-83A1-F6EECF244321}">
                <p14:modId xmlns:p14="http://schemas.microsoft.com/office/powerpoint/2010/main" val="3892953369"/>
              </p:ext>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277378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935007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993667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09997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2595056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18912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98764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3594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1677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1779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345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ext uri="{D42A27DB-BD31-4B8C-83A1-F6EECF244321}">
                <p14:modId xmlns:p14="http://schemas.microsoft.com/office/powerpoint/2010/main" val="72312721"/>
              </p:ext>
            </p:extLst>
          </p:nvPr>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ext uri="{D42A27DB-BD31-4B8C-83A1-F6EECF244321}">
                <p14:modId xmlns:p14="http://schemas.microsoft.com/office/powerpoint/2010/main" val="3198662784"/>
              </p:ext>
            </p:extLst>
          </p:nvPr>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ext uri="{D42A27DB-BD31-4B8C-83A1-F6EECF244321}">
                <p14:modId xmlns:p14="http://schemas.microsoft.com/office/powerpoint/2010/main" val="789154102"/>
              </p:ext>
            </p:extLst>
          </p:nvPr>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ext uri="{D42A27DB-BD31-4B8C-83A1-F6EECF244321}">
                <p14:modId xmlns:p14="http://schemas.microsoft.com/office/powerpoint/2010/main" val="1263441679"/>
              </p:ext>
            </p:extLst>
          </p:nvPr>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ext uri="{D42A27DB-BD31-4B8C-83A1-F6EECF244321}">
                <p14:modId xmlns:p14="http://schemas.microsoft.com/office/powerpoint/2010/main" val="2131775979"/>
              </p:ext>
            </p:extLst>
          </p:nvPr>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ext uri="{D42A27DB-BD31-4B8C-83A1-F6EECF244321}">
                <p14:modId xmlns:p14="http://schemas.microsoft.com/office/powerpoint/2010/main" val="2938467148"/>
              </p:ext>
            </p:extLst>
          </p:nvPr>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a:t>Fall T.I. Window (4 </a:t>
            </a:r>
            <a:r>
              <a:rPr lang="en-US" sz="1200" u="sng" err="1"/>
              <a:t>wks</a:t>
            </a:r>
            <a:r>
              <a:rPr lang="en-US" sz="1200" u="sng"/>
              <a:t>)</a:t>
            </a:r>
          </a:p>
          <a:p>
            <a:pPr>
              <a:lnSpc>
                <a:spcPct val="80000"/>
              </a:lnSpc>
              <a:tabLst>
                <a:tab pos="458788" algn="ctr"/>
                <a:tab pos="1257300" algn="ctr"/>
              </a:tabLst>
            </a:pPr>
            <a:r>
              <a:rPr lang="en-US" sz="1200"/>
              <a:t>	October	November</a:t>
            </a:r>
          </a:p>
          <a:p>
            <a:pPr algn="ctr">
              <a:lnSpc>
                <a:spcPct val="80000"/>
              </a:lnSpc>
            </a:pPr>
            <a:r>
              <a:rPr lang="en-US" sz="1200"/>
              <a:t>4</a:t>
            </a:r>
            <a:r>
              <a:rPr lang="en-US" sz="1200" baseline="30000"/>
              <a:t>th</a:t>
            </a:r>
            <a:r>
              <a:rPr lang="en-US" sz="1200"/>
              <a:t> Monday – 3</a:t>
            </a:r>
            <a:r>
              <a:rPr lang="en-US" sz="1200" baseline="30000"/>
              <a:t>rd</a:t>
            </a:r>
            <a:r>
              <a:rPr lang="en-US" sz="120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a:t>Spring T.I. Window (4 </a:t>
            </a:r>
            <a:r>
              <a:rPr lang="en-US" sz="1200" u="sng" err="1"/>
              <a:t>wks</a:t>
            </a:r>
            <a:r>
              <a:rPr lang="en-US" sz="1200" u="sng"/>
              <a:t>)</a:t>
            </a:r>
          </a:p>
          <a:p>
            <a:pPr>
              <a:lnSpc>
                <a:spcPct val="80000"/>
              </a:lnSpc>
              <a:tabLst>
                <a:tab pos="458788" algn="ctr"/>
                <a:tab pos="1257300" algn="ctr"/>
              </a:tabLst>
            </a:pPr>
            <a:r>
              <a:rPr lang="en-US" sz="1200"/>
              <a:t>	February	March</a:t>
            </a:r>
          </a:p>
          <a:p>
            <a:pPr algn="ctr">
              <a:lnSpc>
                <a:spcPct val="80000"/>
              </a:lnSpc>
            </a:pPr>
            <a:r>
              <a:rPr lang="en-US" sz="1200"/>
              <a:t>2</a:t>
            </a:r>
            <a:r>
              <a:rPr lang="en-US" sz="1200" baseline="30000"/>
              <a:t>nd</a:t>
            </a:r>
            <a:r>
              <a:rPr lang="en-US" sz="1200"/>
              <a:t> Monday – 2</a:t>
            </a:r>
            <a:r>
              <a:rPr lang="en-US" sz="1200" baseline="30000"/>
              <a:t>nd</a:t>
            </a:r>
            <a:r>
              <a:rPr lang="en-US" sz="1200"/>
              <a:t> Friday</a:t>
            </a:r>
          </a:p>
        </p:txBody>
      </p:sp>
    </p:spTree>
    <p:extLst>
      <p:ext uri="{BB962C8B-B14F-4D97-AF65-F5344CB8AC3E}">
        <p14:creationId xmlns:p14="http://schemas.microsoft.com/office/powerpoint/2010/main" val="383515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16835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2716704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57650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068783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9117634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093300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653435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474583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11971790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1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a:solidFill>
                <a:prstClr val="white"/>
              </a:solidFill>
            </a:endParaRPr>
          </a:p>
        </p:txBody>
      </p:sp>
      <p:sp>
        <p:nvSpPr>
          <p:cNvPr id="1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21" name="Straight Connector 2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4" name="Domains"/>
          <p:cNvSpPr txBox="1"/>
          <p:nvPr userDrawn="1"/>
        </p:nvSpPr>
        <p:spPr>
          <a:xfrm>
            <a:off x="564444" y="6096001"/>
            <a:ext cx="11063112" cy="678391"/>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8"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3</a:t>
            </a:r>
          </a:p>
          <a:p>
            <a:pPr algn="ctr" eaLnBrk="1" hangingPunct="1">
              <a:lnSpc>
                <a:spcPct val="75000"/>
              </a:lnSpc>
            </a:pPr>
            <a:r>
              <a:rPr lang="en-US" sz="2400" b="1">
                <a:ln w="3175">
                  <a:solidFill>
                    <a:prstClr val="white">
                      <a:alpha val="70000"/>
                    </a:prstClr>
                  </a:solidFill>
                </a:ln>
                <a:solidFill>
                  <a:prstClr val="black"/>
                </a:solidFill>
                <a:ea typeface="+mn-ea"/>
              </a:rPr>
              <a:t>Tertiary Prevention  (</a:t>
            </a:r>
            <a:r>
              <a:rPr lang="en-US" sz="2400" b="1">
                <a:ln w="3175">
                  <a:solidFill>
                    <a:prstClr val="white">
                      <a:alpha val="70000"/>
                    </a:prstClr>
                  </a:solidFill>
                </a:ln>
                <a:solidFill>
                  <a:prstClr val="black"/>
                </a:solidFill>
                <a:ea typeface="+mn-ea"/>
                <a:cs typeface="Arial" panose="020B0604020202020204" pitchFamily="34" charset="0"/>
              </a:rPr>
              <a:t>≈5%</a:t>
            </a:r>
            <a:r>
              <a:rPr lang="en-US" sz="2400" b="1">
                <a:ln w="3175">
                  <a:solidFill>
                    <a:prstClr val="white">
                      <a:alpha val="70000"/>
                    </a:prstClr>
                  </a:solidFill>
                </a:ln>
                <a:solidFill>
                  <a:prstClr val="black"/>
                </a:solidFill>
                <a:ea typeface="+mn-ea"/>
              </a:rPr>
              <a:t>)</a:t>
            </a:r>
          </a:p>
        </p:txBody>
      </p:sp>
      <p:sp>
        <p:nvSpPr>
          <p:cNvPr id="2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solidFill>
                </a:ln>
                <a:solidFill>
                  <a:prstClr val="black"/>
                </a:solidFill>
                <a:ea typeface="+mn-ea"/>
              </a:rPr>
              <a:t>Tier 2</a:t>
            </a:r>
          </a:p>
          <a:p>
            <a:pPr algn="ctr" eaLnBrk="1" hangingPunct="1">
              <a:lnSpc>
                <a:spcPct val="85000"/>
              </a:lnSpc>
            </a:pPr>
            <a:r>
              <a:rPr lang="en-US" sz="2400" b="1">
                <a:ln w="3175">
                  <a:solidFill>
                    <a:prstClr val="white"/>
                  </a:solidFill>
                </a:ln>
                <a:solidFill>
                  <a:prstClr val="black"/>
                </a:solidFill>
                <a:ea typeface="+mn-ea"/>
              </a:rPr>
              <a:t>Secondary Prevention (</a:t>
            </a:r>
            <a:r>
              <a:rPr lang="en-US" sz="2400" b="1">
                <a:ln w="3175">
                  <a:solidFill>
                    <a:prstClr val="white"/>
                  </a:solidFill>
                </a:ln>
                <a:solidFill>
                  <a:prstClr val="black"/>
                </a:solidFill>
                <a:ea typeface="+mn-ea"/>
                <a:cs typeface="Arial" panose="020B0604020202020204" pitchFamily="34" charset="0"/>
              </a:rPr>
              <a:t>≈15%</a:t>
            </a:r>
            <a:r>
              <a:rPr lang="en-US" sz="2400" b="1">
                <a:ln w="3175">
                  <a:solidFill>
                    <a:prstClr val="white"/>
                  </a:solidFill>
                </a:ln>
                <a:solidFill>
                  <a:prstClr val="black"/>
                </a:solidFill>
                <a:ea typeface="+mn-ea"/>
              </a:rPr>
              <a:t>) </a:t>
            </a:r>
          </a:p>
        </p:txBody>
      </p:sp>
      <p:sp>
        <p:nvSpPr>
          <p:cNvPr id="3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1</a:t>
            </a:r>
          </a:p>
          <a:p>
            <a:pPr algn="ctr" eaLnBrk="1" hangingPunct="1"/>
            <a:r>
              <a:rPr lang="en-US" sz="2400" b="1">
                <a:ln w="3175">
                  <a:solidFill>
                    <a:prstClr val="white">
                      <a:alpha val="70000"/>
                    </a:prstClr>
                  </a:solidFill>
                </a:ln>
                <a:solidFill>
                  <a:prstClr val="black"/>
                </a:solidFill>
                <a:ea typeface="+mn-ea"/>
              </a:rPr>
              <a:t>Primary Prevention (</a:t>
            </a:r>
            <a:r>
              <a:rPr lang="en-US" sz="2400" b="1">
                <a:ln w="3175">
                  <a:solidFill>
                    <a:prstClr val="white">
                      <a:alpha val="70000"/>
                    </a:prstClr>
                  </a:solidFill>
                </a:ln>
                <a:solidFill>
                  <a:prstClr val="black"/>
                </a:solidFill>
                <a:ea typeface="+mn-ea"/>
                <a:cs typeface="Arial" panose="020B0604020202020204" pitchFamily="34" charset="0"/>
              </a:rPr>
              <a:t>≈80%</a:t>
            </a:r>
            <a:r>
              <a:rPr lang="en-US" sz="2400" b="1">
                <a:ln w="3175">
                  <a:solidFill>
                    <a:prstClr val="white">
                      <a:alpha val="70000"/>
                    </a:prstClr>
                  </a:solidFill>
                </a:ln>
                <a:solidFill>
                  <a:prstClr val="black"/>
                </a:solidFill>
                <a:ea typeface="+mn-ea"/>
              </a:rPr>
              <a:t>) </a:t>
            </a:r>
          </a:p>
        </p:txBody>
      </p:sp>
      <p:sp>
        <p:nvSpPr>
          <p:cNvPr id="3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a:solidFill>
                  <a:prstClr val="black"/>
                </a:solidFill>
                <a:latin typeface="Calibri" panose="020F0502020204030204"/>
                <a:ea typeface="+mn-ea"/>
              </a:rPr>
              <a:t>(Lane, </a:t>
            </a:r>
            <a:r>
              <a:rPr lang="en-US" sz="2000" err="1">
                <a:solidFill>
                  <a:prstClr val="black"/>
                </a:solidFill>
                <a:latin typeface="Calibri" panose="020F0502020204030204"/>
                <a:ea typeface="+mn-ea"/>
              </a:rPr>
              <a:t>Kalberg</a:t>
            </a:r>
            <a:r>
              <a:rPr lang="en-US" sz="2000">
                <a:solidFill>
                  <a:prstClr val="black"/>
                </a:solidFill>
                <a:latin typeface="Calibri" panose="020F0502020204030204"/>
                <a:ea typeface="+mn-ea"/>
              </a:rPr>
              <a:t>, &amp; </a:t>
            </a:r>
            <a:r>
              <a:rPr lang="en-US" sz="2000" err="1">
                <a:solidFill>
                  <a:prstClr val="black"/>
                </a:solidFill>
                <a:latin typeface="Calibri" panose="020F0502020204030204"/>
                <a:ea typeface="+mn-ea"/>
              </a:rPr>
              <a:t>Menzies</a:t>
            </a:r>
            <a:r>
              <a:rPr lang="en-US" sz="2000">
                <a:solidFill>
                  <a:prstClr val="black"/>
                </a:solidFill>
                <a:latin typeface="Calibri" panose="020F0502020204030204"/>
                <a:ea typeface="+mn-ea"/>
              </a:rPr>
              <a:t>, 2009)</a:t>
            </a:r>
          </a:p>
        </p:txBody>
      </p:sp>
      <p:sp>
        <p:nvSpPr>
          <p:cNvPr id="3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a:solidFill>
                  <a:prstClr val="black"/>
                </a:solidFill>
                <a:ea typeface="+mn-ea"/>
              </a:rPr>
              <a:t>Comprehensive, Integrated, Three-Tiered Model of Prevention</a:t>
            </a:r>
            <a:endParaRPr lang="en-US" sz="2800" b="1">
              <a:solidFill>
                <a:prstClr val="black"/>
              </a:solidFill>
              <a:ea typeface="+mn-ea"/>
            </a:endParaRP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318818726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8049126"/>
          </a:xfrm>
          <a:prstGeom prst="rect">
            <a:avLst/>
          </a:prstGeom>
        </p:spPr>
      </p:pic>
    </p:spTree>
    <p:extLst>
      <p:ext uri="{BB962C8B-B14F-4D97-AF65-F5344CB8AC3E}">
        <p14:creationId xmlns:p14="http://schemas.microsoft.com/office/powerpoint/2010/main" val="18590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pPr>
                <a:defRPr/>
              </a:pPr>
              <a:t>1/10/2023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225605066"/>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pPr>
                <a:defRPr/>
              </a:pPr>
              <a:t>1/10/2023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086815853"/>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pPr>
                <a:defRPr/>
              </a:pPr>
              <a:t>1/10/2023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305327786"/>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pPr>
                <a:defRPr/>
              </a:pPr>
              <a:t>1/10/2023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592958536"/>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pPr>
                <a:defRPr/>
              </a:pPr>
              <a:t>1/10/2023</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2563254431"/>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pPr>
                <a:defRPr/>
              </a:pPr>
              <a:t>1/10/2023</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208275116"/>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pPr>
                <a:defRPr/>
              </a:pPr>
              <a:t>1/10/2023</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395653103"/>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pPr>
                <a:defRPr/>
              </a:pPr>
              <a:t>1/10/2023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1969394146"/>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pPr>
                <a:defRPr/>
              </a:pPr>
              <a:t>1/10/2023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1138854492"/>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pPr>
                <a:defRPr/>
              </a:pPr>
              <a:t>1/10/2023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328591261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952" cy="8073189"/>
          </a:xfrm>
          <a:prstGeom prst="rect">
            <a:avLst/>
          </a:prstGeom>
        </p:spPr>
      </p:pic>
    </p:spTree>
    <p:extLst>
      <p:ext uri="{BB962C8B-B14F-4D97-AF65-F5344CB8AC3E}">
        <p14:creationId xmlns:p14="http://schemas.microsoft.com/office/powerpoint/2010/main" val="415517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pPr>
                <a:defRPr/>
              </a:pPr>
              <a:t>1/10/2023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408543676"/>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pPr>
                <a:defRPr/>
              </a:pPr>
              <a:t>1/10/2023</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704990130"/>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pPr>
                <a:defRPr/>
              </a:pPr>
              <a:t>1/10/2023</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790428993"/>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pPr>
                <a:defRPr/>
              </a:pPr>
              <a:t>1/10/2023</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3077098397"/>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2733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8805017"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914401" y="3584946"/>
            <a:ext cx="880501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7077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4009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504870"/>
            <a:ext cx="8887567" cy="208459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888756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0908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1/10/2023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438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4FE047-6A3D-474E-99AE-D81EAF1F8B05}" type="datetimeFigureOut">
              <a:rPr lang="en-US" smtClean="0">
                <a:solidFill>
                  <a:prstClr val="black">
                    <a:tint val="75000"/>
                  </a:prstClr>
                </a:solidFill>
              </a:rPr>
              <a:pPr/>
              <a:t>1/10/2023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584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3302516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4FE047-6A3D-474E-99AE-D81EAF1F8B05}" type="datetimeFigureOut">
              <a:rPr lang="en-US" smtClean="0">
                <a:solidFill>
                  <a:prstClr val="black">
                    <a:tint val="75000"/>
                  </a:prstClr>
                </a:solidFill>
              </a:rPr>
              <a:pPr/>
              <a:t>1/10/2023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2745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solidFill>
                  <a:prstClr val="black">
                    <a:tint val="75000"/>
                  </a:prstClr>
                </a:solidFill>
              </a:rPr>
              <a:pPr/>
              <a:t>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7828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2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a:solidFill>
                <a:prstClr val="white"/>
              </a:solidFill>
            </a:endParaRPr>
          </a:p>
        </p:txBody>
      </p:sp>
      <p:sp>
        <p:nvSpPr>
          <p:cNvPr id="2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3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31" name="Straight Connector 3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34" name="Domains"/>
          <p:cNvSpPr txBox="1"/>
          <p:nvPr userDrawn="1"/>
        </p:nvSpPr>
        <p:spPr>
          <a:xfrm>
            <a:off x="564444" y="6096001"/>
            <a:ext cx="11063112" cy="678391"/>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35"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sz="1800" b="1" u="sng">
                <a:solidFill>
                  <a:srgbClr val="E7E6E6"/>
                </a:solidFill>
              </a:rPr>
              <a:t>Goal: Reduce Harm</a:t>
            </a:r>
          </a:p>
          <a:p>
            <a:pPr eaLnBrk="1" hangingPunct="1"/>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36"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eaLnBrk="1" hangingPunct="1"/>
            <a:r>
              <a:rPr lang="en-US" sz="1800" b="1" u="sng">
                <a:solidFill>
                  <a:srgbClr val="E7E6E6"/>
                </a:solidFill>
                <a:cs typeface="Arial" charset="0"/>
              </a:rPr>
              <a:t>Goal: Reverse Harm</a:t>
            </a:r>
          </a:p>
          <a:p>
            <a:pPr eaLnBrk="1" hangingPunct="1"/>
            <a:r>
              <a:rPr lang="en-US" sz="1800" b="1">
                <a:solidFill>
                  <a:prstClr val="white"/>
                </a:solidFill>
                <a:cs typeface="Arial" charset="0"/>
              </a:rPr>
              <a:t>Specialized group systems </a:t>
            </a:r>
          </a:p>
          <a:p>
            <a:pPr eaLnBrk="1" hangingPunct="1"/>
            <a:r>
              <a:rPr lang="en-US" sz="1800" b="1">
                <a:solidFill>
                  <a:prstClr val="white"/>
                </a:solidFill>
                <a:cs typeface="Arial" charset="0"/>
              </a:rPr>
              <a:t>for students at risk</a:t>
            </a:r>
            <a:endParaRPr lang="en-US" sz="1800">
              <a:solidFill>
                <a:prstClr val="white"/>
              </a:solidFill>
            </a:endParaRPr>
          </a:p>
        </p:txBody>
      </p:sp>
      <p:sp>
        <p:nvSpPr>
          <p:cNvPr id="37"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sz="1800" b="1" u="sng">
                <a:solidFill>
                  <a:srgbClr val="E7E6E6"/>
                </a:solidFill>
              </a:rPr>
              <a:t>Goal: Prevent Harm</a:t>
            </a:r>
          </a:p>
          <a:p>
            <a:pPr eaLnBrk="1" hangingPunct="1"/>
            <a:r>
              <a:rPr lang="en-US" sz="1800" b="1">
                <a:solidFill>
                  <a:prstClr val="white"/>
                </a:solidFill>
              </a:rPr>
              <a:t>School/classroom-wide systems for all students, staff, &amp; settings</a:t>
            </a:r>
          </a:p>
        </p:txBody>
      </p:sp>
      <p:sp>
        <p:nvSpPr>
          <p:cNvPr id="38"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3</a:t>
            </a:r>
          </a:p>
          <a:p>
            <a:pPr algn="ctr" eaLnBrk="1" hangingPunct="1">
              <a:lnSpc>
                <a:spcPct val="75000"/>
              </a:lnSpc>
            </a:pPr>
            <a:r>
              <a:rPr lang="en-US" sz="2400" b="1">
                <a:ln w="3175">
                  <a:solidFill>
                    <a:prstClr val="white">
                      <a:alpha val="70000"/>
                    </a:prstClr>
                  </a:solidFill>
                </a:ln>
                <a:solidFill>
                  <a:prstClr val="black"/>
                </a:solidFill>
                <a:ea typeface="+mn-ea"/>
              </a:rPr>
              <a:t>Tertiary Prevention  (</a:t>
            </a:r>
            <a:r>
              <a:rPr lang="en-US" sz="2400" b="1">
                <a:ln w="3175">
                  <a:solidFill>
                    <a:prstClr val="white">
                      <a:alpha val="70000"/>
                    </a:prstClr>
                  </a:solidFill>
                </a:ln>
                <a:solidFill>
                  <a:prstClr val="black"/>
                </a:solidFill>
                <a:ea typeface="+mn-ea"/>
                <a:cs typeface="Arial" panose="020B0604020202020204" pitchFamily="34" charset="0"/>
              </a:rPr>
              <a:t>≈5%</a:t>
            </a:r>
            <a:r>
              <a:rPr lang="en-US" sz="2400" b="1">
                <a:ln w="3175">
                  <a:solidFill>
                    <a:prstClr val="white">
                      <a:alpha val="70000"/>
                    </a:prstClr>
                  </a:solidFill>
                </a:ln>
                <a:solidFill>
                  <a:prstClr val="black"/>
                </a:solidFill>
                <a:ea typeface="+mn-ea"/>
              </a:rPr>
              <a:t>)</a:t>
            </a:r>
          </a:p>
        </p:txBody>
      </p:sp>
      <p:sp>
        <p:nvSpPr>
          <p:cNvPr id="3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solidFill>
                </a:ln>
                <a:solidFill>
                  <a:prstClr val="black"/>
                </a:solidFill>
                <a:ea typeface="+mn-ea"/>
              </a:rPr>
              <a:t>Tier 2</a:t>
            </a:r>
          </a:p>
          <a:p>
            <a:pPr algn="ctr" eaLnBrk="1" hangingPunct="1">
              <a:lnSpc>
                <a:spcPct val="85000"/>
              </a:lnSpc>
            </a:pPr>
            <a:r>
              <a:rPr lang="en-US" sz="2400" b="1">
                <a:ln w="3175">
                  <a:solidFill>
                    <a:prstClr val="white"/>
                  </a:solidFill>
                </a:ln>
                <a:solidFill>
                  <a:prstClr val="black"/>
                </a:solidFill>
                <a:ea typeface="+mn-ea"/>
              </a:rPr>
              <a:t>Secondary Prevention (</a:t>
            </a:r>
            <a:r>
              <a:rPr lang="en-US" sz="2400" b="1">
                <a:ln w="3175">
                  <a:solidFill>
                    <a:prstClr val="white"/>
                  </a:solidFill>
                </a:ln>
                <a:solidFill>
                  <a:prstClr val="black"/>
                </a:solidFill>
                <a:ea typeface="+mn-ea"/>
                <a:cs typeface="Arial" panose="020B0604020202020204" pitchFamily="34" charset="0"/>
              </a:rPr>
              <a:t>≈15%</a:t>
            </a:r>
            <a:r>
              <a:rPr lang="en-US" sz="2400" b="1">
                <a:ln w="3175">
                  <a:solidFill>
                    <a:prstClr val="white"/>
                  </a:solidFill>
                </a:ln>
                <a:solidFill>
                  <a:prstClr val="black"/>
                </a:solidFill>
                <a:ea typeface="+mn-ea"/>
              </a:rPr>
              <a:t>) </a:t>
            </a:r>
          </a:p>
        </p:txBody>
      </p:sp>
      <p:sp>
        <p:nvSpPr>
          <p:cNvPr id="4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1</a:t>
            </a:r>
          </a:p>
          <a:p>
            <a:pPr algn="ctr" eaLnBrk="1" hangingPunct="1"/>
            <a:r>
              <a:rPr lang="en-US" sz="2400" b="1">
                <a:ln w="3175">
                  <a:solidFill>
                    <a:prstClr val="white">
                      <a:alpha val="70000"/>
                    </a:prstClr>
                  </a:solidFill>
                </a:ln>
                <a:solidFill>
                  <a:prstClr val="black"/>
                </a:solidFill>
                <a:ea typeface="+mn-ea"/>
              </a:rPr>
              <a:t>Primary Prevention (</a:t>
            </a:r>
            <a:r>
              <a:rPr lang="en-US" sz="2400" b="1">
                <a:ln w="3175">
                  <a:solidFill>
                    <a:prstClr val="white">
                      <a:alpha val="70000"/>
                    </a:prstClr>
                  </a:solidFill>
                </a:ln>
                <a:solidFill>
                  <a:prstClr val="black"/>
                </a:solidFill>
                <a:ea typeface="+mn-ea"/>
                <a:cs typeface="Arial" panose="020B0604020202020204" pitchFamily="34" charset="0"/>
              </a:rPr>
              <a:t>≈80%</a:t>
            </a:r>
            <a:r>
              <a:rPr lang="en-US" sz="2400" b="1">
                <a:ln w="3175">
                  <a:solidFill>
                    <a:prstClr val="white">
                      <a:alpha val="70000"/>
                    </a:prstClr>
                  </a:solidFill>
                </a:ln>
                <a:solidFill>
                  <a:prstClr val="black"/>
                </a:solidFill>
                <a:ea typeface="+mn-ea"/>
              </a:rPr>
              <a:t>) </a:t>
            </a:r>
          </a:p>
        </p:txBody>
      </p:sp>
      <p:sp>
        <p:nvSpPr>
          <p:cNvPr id="4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a:solidFill>
                  <a:prstClr val="black"/>
                </a:solidFill>
                <a:latin typeface="Calibri" panose="020F0502020204030204"/>
                <a:ea typeface="+mn-ea"/>
              </a:rPr>
              <a:t>(Lane, </a:t>
            </a:r>
            <a:r>
              <a:rPr lang="en-US" sz="2000" err="1">
                <a:solidFill>
                  <a:prstClr val="black"/>
                </a:solidFill>
                <a:latin typeface="Calibri" panose="020F0502020204030204"/>
                <a:ea typeface="+mn-ea"/>
              </a:rPr>
              <a:t>Kalberg</a:t>
            </a:r>
            <a:r>
              <a:rPr lang="en-US" sz="2000">
                <a:solidFill>
                  <a:prstClr val="black"/>
                </a:solidFill>
                <a:latin typeface="Calibri" panose="020F0502020204030204"/>
                <a:ea typeface="+mn-ea"/>
              </a:rPr>
              <a:t>, &amp; </a:t>
            </a:r>
            <a:r>
              <a:rPr lang="en-US" sz="2000" err="1">
                <a:solidFill>
                  <a:prstClr val="black"/>
                </a:solidFill>
                <a:latin typeface="Calibri" panose="020F0502020204030204"/>
                <a:ea typeface="+mn-ea"/>
              </a:rPr>
              <a:t>Menzies</a:t>
            </a:r>
            <a:r>
              <a:rPr lang="en-US" sz="2000">
                <a:solidFill>
                  <a:prstClr val="black"/>
                </a:solidFill>
                <a:latin typeface="Calibri" panose="020F0502020204030204"/>
                <a:ea typeface="+mn-ea"/>
              </a:rPr>
              <a:t>, 2009)</a:t>
            </a:r>
          </a:p>
        </p:txBody>
      </p:sp>
      <p:sp>
        <p:nvSpPr>
          <p:cNvPr id="4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a:solidFill>
                  <a:prstClr val="black"/>
                </a:solidFill>
                <a:ea typeface="+mn-ea"/>
              </a:rPr>
              <a:t>Comprehensive, Integrated, Three-Tiered Model of Prevention</a:t>
            </a:r>
            <a:endParaRPr lang="en-US" sz="2800" b="1">
              <a:solidFill>
                <a:prstClr val="black"/>
              </a:solidFill>
              <a:ea typeface="+mn-ea"/>
            </a:endParaRPr>
          </a:p>
        </p:txBody>
      </p:sp>
      <p:sp>
        <p:nvSpPr>
          <p:cNvPr id="43"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0829337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i3T Training Serie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50900"/>
            <a:ext cx="12192000" cy="5143500"/>
          </a:xfrm>
          <a:prstGeom prst="rect">
            <a:avLst/>
          </a:prstGeom>
        </p:spPr>
      </p:pic>
    </p:spTree>
    <p:extLst>
      <p:ext uri="{BB962C8B-B14F-4D97-AF65-F5344CB8AC3E}">
        <p14:creationId xmlns:p14="http://schemas.microsoft.com/office/powerpoint/2010/main" val="32425922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1/10/2023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9551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1/10/2023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2157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8373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6254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2" name="Title"/>
          <p:cNvSpPr txBox="1">
            <a:spLocks noChangeArrowheads="1"/>
          </p:cNvSpPr>
          <p:nvPr userDrawn="1"/>
        </p:nvSpPr>
        <p:spPr bwMode="auto">
          <a:xfrm>
            <a:off x="0" y="0"/>
            <a:ext cx="12192000" cy="800100"/>
          </a:xfrm>
          <a:prstGeom prst="rect">
            <a:avLst/>
          </a:prstGeom>
          <a:solidFill>
            <a:srgbClr val="ADB9CA"/>
          </a:solidFill>
          <a:ln>
            <a:noFill/>
          </a:ln>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600" b="1">
                <a:solidFill>
                  <a:prstClr val="black"/>
                </a:solidFill>
                <a:ea typeface="MS PGothic" panose="020B0600070205080204" pitchFamily="34" charset="-128"/>
              </a:rPr>
              <a:t>Comprehensive, Integrated, Three-Tiered Model of Prevention </a:t>
            </a:r>
            <a:r>
              <a:rPr lang="en-US" sz="2000" b="1">
                <a:solidFill>
                  <a:prstClr val="black"/>
                </a:solidFill>
                <a:ea typeface="MS PGothic" panose="020B0600070205080204" pitchFamily="34" charset="-128"/>
              </a:rPr>
              <a:t>(Lane, Kalberg, &amp; Menzies, 2009)</a:t>
            </a:r>
            <a:endParaRPr lang="en-US" sz="2800" b="1">
              <a:solidFill>
                <a:prstClr val="black"/>
              </a:solidFill>
              <a:ea typeface="MS PGothic" panose="020B0600070205080204" pitchFamily="34" charset="-128"/>
            </a:endParaRPr>
          </a:p>
        </p:txBody>
      </p:sp>
      <p:grpSp>
        <p:nvGrpSpPr>
          <p:cNvPr id="3" name="Triangle"/>
          <p:cNvGrpSpPr>
            <a:grpSpLocks/>
          </p:cNvGrpSpPr>
          <p:nvPr userDrawn="1"/>
        </p:nvGrpSpPr>
        <p:grpSpPr bwMode="auto">
          <a:xfrm>
            <a:off x="565151" y="1058864"/>
            <a:ext cx="11061700" cy="5722937"/>
            <a:chOff x="423333" y="1059255"/>
            <a:chExt cx="8297334" cy="5722545"/>
          </a:xfrm>
        </p:grpSpPr>
        <p:sp>
          <p:nvSpPr>
            <p:cNvPr id="4" name="Green Triangle"/>
            <p:cNvSpPr/>
            <p:nvPr userDrawn="1"/>
          </p:nvSpPr>
          <p:spPr>
            <a:xfrm>
              <a:off x="423333" y="3132388"/>
              <a:ext cx="8297334" cy="364147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1">
                <a:solidFill>
                  <a:prstClr val="white"/>
                </a:solidFill>
              </a:endParaRPr>
            </a:p>
          </p:txBody>
        </p:sp>
        <p:sp>
          <p:nvSpPr>
            <p:cNvPr id="5" name="Yellow Triangle"/>
            <p:cNvSpPr/>
            <p:nvPr userDrawn="1"/>
          </p:nvSpPr>
          <p:spPr>
            <a:xfrm>
              <a:off x="3066857" y="1846601"/>
              <a:ext cx="3008697" cy="128737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6" name="Red Triangle"/>
            <p:cNvSpPr/>
            <p:nvPr userDrawn="1"/>
          </p:nvSpPr>
          <p:spPr>
            <a:xfrm>
              <a:off x="3995664" y="1059255"/>
              <a:ext cx="1135207" cy="787346"/>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7" name="Domains"/>
            <p:cNvSpPr txBox="1"/>
            <p:nvPr userDrawn="1"/>
          </p:nvSpPr>
          <p:spPr>
            <a:xfrm>
              <a:off x="423333" y="6096047"/>
              <a:ext cx="8297334" cy="461931"/>
            </a:xfrm>
            <a:prstGeom prst="rect">
              <a:avLst/>
            </a:prstGeom>
            <a:noFill/>
            <a:ln>
              <a:noFill/>
            </a:ln>
          </p:spPr>
          <p:txBody>
            <a:bodyPr>
              <a:spAutoFit/>
            </a:bodyPr>
            <a:lstStyle/>
            <a:p>
              <a:pPr defTabSz="457200" eaLnBrk="1" fontAlgn="auto" hangingPunct="1">
                <a:spcBef>
                  <a:spcPts val="0"/>
                </a:spcBef>
                <a:spcAft>
                  <a:spcPts val="0"/>
                </a:spcAft>
                <a:tabLst>
                  <a:tab pos="1541463" algn="ctr"/>
                  <a:tab pos="4056063" algn="ctr"/>
                  <a:tab pos="6570663" algn="ctr"/>
                </a:tabLst>
                <a:defRPr/>
              </a:pPr>
              <a:r>
                <a:rPr lang="en-US" sz="2400" b="1">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Academic	Behavioral	Social</a:t>
              </a:r>
            </a:p>
          </p:txBody>
        </p:sp>
        <p:cxnSp>
          <p:nvCxnSpPr>
            <p:cNvPr id="8" name="Straight Connector 7"/>
            <p:cNvCxnSpPr/>
            <p:nvPr userDrawn="1"/>
          </p:nvCxnSpPr>
          <p:spPr>
            <a:xfrm rot="5400000">
              <a:off x="5486606"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userDrawn="1"/>
          </p:nvCxnSpPr>
          <p:spPr>
            <a:xfrm>
              <a:off x="1083817" y="5867463"/>
              <a:ext cx="6984303"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rot="5400000">
              <a:off x="2750995"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80%"/>
            <p:cNvSpPr txBox="1">
              <a:spLocks noChangeArrowheads="1"/>
            </p:cNvSpPr>
            <p:nvPr userDrawn="1"/>
          </p:nvSpPr>
          <p:spPr bwMode="auto">
            <a:xfrm>
              <a:off x="3859122" y="4562627"/>
              <a:ext cx="1425757" cy="6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600" b="1">
                  <a:solidFill>
                    <a:prstClr val="black"/>
                  </a:solidFill>
                  <a:latin typeface="Calibri" panose="020F0502020204030204"/>
                  <a:ea typeface="MS PGothic" panose="020B0600070205080204" pitchFamily="34" charset="-128"/>
                  <a:cs typeface="Arial" panose="020B0604020202020204" pitchFamily="34" charset="0"/>
                </a:rPr>
                <a:t>≈80%</a:t>
              </a:r>
            </a:p>
          </p:txBody>
        </p:sp>
        <p:sp>
          <p:nvSpPr>
            <p:cNvPr id="12" name="15%"/>
            <p:cNvSpPr txBox="1">
              <a:spLocks noChangeArrowheads="1"/>
            </p:cNvSpPr>
            <p:nvPr userDrawn="1"/>
          </p:nvSpPr>
          <p:spPr bwMode="auto">
            <a:xfrm>
              <a:off x="4009953" y="2270434"/>
              <a:ext cx="1124093"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200" b="1">
                  <a:solidFill>
                    <a:prstClr val="black"/>
                  </a:solidFill>
                  <a:latin typeface="Calibri" panose="020F0502020204030204"/>
                  <a:ea typeface="MS PGothic" panose="020B0600070205080204" pitchFamily="34" charset="-128"/>
                  <a:cs typeface="Arial" panose="020B0604020202020204" pitchFamily="34" charset="0"/>
                </a:rPr>
                <a:t>≈15%</a:t>
              </a:r>
            </a:p>
          </p:txBody>
        </p:sp>
        <p:sp>
          <p:nvSpPr>
            <p:cNvPr id="13" name="5%"/>
            <p:cNvSpPr txBox="1">
              <a:spLocks noChangeArrowheads="1"/>
            </p:cNvSpPr>
            <p:nvPr userDrawn="1"/>
          </p:nvSpPr>
          <p:spPr bwMode="auto">
            <a:xfrm>
              <a:off x="4156021" y="1130687"/>
              <a:ext cx="831956" cy="5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800" b="1">
                  <a:solidFill>
                    <a:prstClr val="black"/>
                  </a:solidFill>
                  <a:latin typeface="Calibri" panose="020F0502020204030204"/>
                  <a:ea typeface="MS PGothic" panose="020B0600070205080204" pitchFamily="34" charset="-128"/>
                  <a:cs typeface="Arial" panose="020B0604020202020204" pitchFamily="34" charset="0"/>
                </a:rPr>
                <a:t>≈5%</a:t>
              </a:r>
            </a:p>
          </p:txBody>
        </p:sp>
      </p:grpSp>
      <p:sp>
        <p:nvSpPr>
          <p:cNvPr id="14" name="Tier 1"/>
          <p:cNvSpPr txBox="1">
            <a:spLocks noChangeArrowheads="1"/>
          </p:cNvSpPr>
          <p:nvPr userDrawn="1"/>
        </p:nvSpPr>
        <p:spPr bwMode="auto">
          <a:xfrm>
            <a:off x="3302000" y="5029200"/>
            <a:ext cx="558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a:solidFill>
                  <a:prstClr val="black"/>
                </a:solidFill>
                <a:ea typeface="MS PGothic" panose="020B0600070205080204" pitchFamily="34" charset="-128"/>
              </a:rPr>
              <a:t>Primary Prevention (Tier 1) </a:t>
            </a:r>
          </a:p>
        </p:txBody>
      </p:sp>
      <p:sp>
        <p:nvSpPr>
          <p:cNvPr id="15" name="Tier 2"/>
          <p:cNvSpPr txBox="1">
            <a:spLocks noChangeArrowheads="1"/>
          </p:cNvSpPr>
          <p:nvPr userDrawn="1"/>
        </p:nvSpPr>
        <p:spPr bwMode="auto">
          <a:xfrm>
            <a:off x="3302000" y="2684463"/>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a:solidFill>
                  <a:prstClr val="black"/>
                </a:solidFill>
                <a:ea typeface="MS PGothic" panose="020B0600070205080204" pitchFamily="34" charset="-128"/>
              </a:rPr>
              <a:t>Secondary Prevention (Tier 2) </a:t>
            </a:r>
          </a:p>
        </p:txBody>
      </p:sp>
      <p:sp>
        <p:nvSpPr>
          <p:cNvPr id="16" name="Tier 3"/>
          <p:cNvSpPr txBox="1">
            <a:spLocks noChangeArrowheads="1"/>
          </p:cNvSpPr>
          <p:nvPr userDrawn="1"/>
        </p:nvSpPr>
        <p:spPr bwMode="auto">
          <a:xfrm>
            <a:off x="3556000" y="1397001"/>
            <a:ext cx="508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a:solidFill>
                  <a:prstClr val="black"/>
                </a:solidFill>
                <a:ea typeface="MS PGothic" panose="020B0600070205080204" pitchFamily="34" charset="-128"/>
              </a:rPr>
              <a:t>Tertiary Prevention  (Tier 3)</a:t>
            </a: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2688210804"/>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1/10/2023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49565936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7.png"/><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image" Target="../media/image17.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heme" Target="../theme/theme4.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38.pn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image" Target="../media/image17.png"/><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theme" Target="../theme/theme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a:ext>
            </a:extLst>
          </a:blip>
          <a:stretch>
            <a:fillRect/>
          </a:stretch>
        </p:blipFill>
        <p:spPr>
          <a:xfrm rot="16200000">
            <a:off x="8965190" y="3697864"/>
            <a:ext cx="4283075" cy="1764146"/>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1/10/2023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238963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7">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10229850" y="2438401"/>
            <a:ext cx="175895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1/10/2023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1562428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410333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78" r:id="rId27"/>
    <p:sldLayoutId id="2147483933" r:id="rId28"/>
    <p:sldLayoutId id="2147483934" r:id="rId29"/>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8">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pPr>
                <a:defRPr/>
              </a:pPr>
              <a:t>1/10/2023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Tree>
    <p:extLst>
      <p:ext uri="{BB962C8B-B14F-4D97-AF65-F5344CB8AC3E}">
        <p14:creationId xmlns:p14="http://schemas.microsoft.com/office/powerpoint/2010/main" val="411118553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rot="16200000">
            <a:off x="8853397" y="3399140"/>
            <a:ext cx="4023360" cy="2109216"/>
          </a:xfrm>
          <a:prstGeom prst="rect">
            <a:avLst/>
          </a:prstGeom>
          <a:blipFill dpi="0" rotWithShape="1">
            <a:blip r:embed="rId15">
              <a:alphaModFix amt="1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 name="Title Placeholder 1"/>
          <p:cNvSpPr>
            <a:spLocks noGrp="1"/>
          </p:cNvSpPr>
          <p:nvPr>
            <p:ph type="title"/>
          </p:nvPr>
        </p:nvSpPr>
        <p:spPr>
          <a:xfrm>
            <a:off x="838200" y="365127"/>
            <a:ext cx="10515600" cy="1325563"/>
          </a:xfrm>
          <a:prstGeom prst="rect">
            <a:avLst/>
          </a:prstGeom>
          <a:no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FE047-6A3D-474E-99AE-D81EAF1F8B05}" type="datetimeFigureOut">
              <a:rPr lang="en-US" smtClean="0">
                <a:solidFill>
                  <a:prstClr val="black">
                    <a:tint val="75000"/>
                  </a:prstClr>
                </a:solidFill>
              </a:rPr>
              <a:pPr/>
              <a:t>1/10/2023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60835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20">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1/10/2023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2102771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https://www.pbis.org/resource/tips-for-communicating-with-your-community-about-systematic-screening-what-does-your-district-and-school-leadership-team-need-to-know" TargetMode="External"/><Relationship Id="rId1" Type="http://schemas.openxmlformats.org/officeDocument/2006/relationships/slideLayout" Target="../slideLayouts/slideLayout41.xml"/><Relationship Id="rId4" Type="http://schemas.openxmlformats.org/officeDocument/2006/relationships/image" Target="../media/image183.png"/></Relationships>
</file>

<file path=ppt/slides/_rels/slide10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1.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4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4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4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8.xml"/><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8.xml"/><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1.xml"/><Relationship Id="rId5" Type="http://schemas.microsoft.com/office/2007/relationships/hdphoto" Target="../media/hdphoto4.wdp"/><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4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hyperlink" Target="https://nam10.safelinks.protection.outlook.com/?url=https%3A%2F%2Fwww.loom.com%2Fshare%2F43fbc52da3574ab5b909be112b107e3a&amp;data=02%7C01%7Ck923l138%40ku.edu%7C401b969e6afe4704827e08d7f44d3923%7C3c176536afe643f5b96636feabbe3c1a%7C0%7C0%7C637246484818641093&amp;sdata=MLYWnPe9OXhrLRVrc2Bm73J0B0eJQJ89ZjiAQtmrkdk%3D&amp;reserved=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diagramLayout" Target="../diagrams/layout16.xml"/><Relationship Id="rId7" Type="http://schemas.openxmlformats.org/officeDocument/2006/relationships/image" Target="../media/image85.png"/><Relationship Id="rId2" Type="http://schemas.openxmlformats.org/officeDocument/2006/relationships/diagramData" Target="../diagrams/data16.xml"/><Relationship Id="rId1" Type="http://schemas.openxmlformats.org/officeDocument/2006/relationships/slideLayout" Target="../slideLayouts/slideLayout4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87.png"/></Relationships>
</file>

<file path=ppt/slides/_rels/slide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90.jpg"/><Relationship Id="rId7" Type="http://schemas.openxmlformats.org/officeDocument/2006/relationships/image" Target="../media/image94.jp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93.jpg"/><Relationship Id="rId5" Type="http://schemas.openxmlformats.org/officeDocument/2006/relationships/image" Target="../media/image92.jpg"/><Relationship Id="rId10" Type="http://schemas.openxmlformats.org/officeDocument/2006/relationships/image" Target="../media/image97.png"/><Relationship Id="rId4" Type="http://schemas.openxmlformats.org/officeDocument/2006/relationships/image" Target="../media/image91.jpg"/><Relationship Id="rId9" Type="http://schemas.openxmlformats.org/officeDocument/2006/relationships/image" Target="../media/image9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98.jpeg"/><Relationship Id="rId7" Type="http://schemas.openxmlformats.org/officeDocument/2006/relationships/diagramColors" Target="../diagrams/colors18.xml"/><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49.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49.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7.png"/><Relationship Id="rId1" Type="http://schemas.openxmlformats.org/officeDocument/2006/relationships/slideLayout" Target="../slideLayouts/slideLayout4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49.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49.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9.xml"/><Relationship Id="rId5" Type="http://schemas.openxmlformats.org/officeDocument/2006/relationships/image" Target="../media/image112.png"/><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chart" Target="../charts/chart4.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1.xml"/><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59.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90.jpg"/><Relationship Id="rId18" Type="http://schemas.openxmlformats.org/officeDocument/2006/relationships/image" Target="../media/image95.jpg"/><Relationship Id="rId3" Type="http://schemas.openxmlformats.org/officeDocument/2006/relationships/image" Target="../media/image122.jpeg"/><Relationship Id="rId21" Type="http://schemas.openxmlformats.org/officeDocument/2006/relationships/image" Target="../media/image132.png"/><Relationship Id="rId7" Type="http://schemas.openxmlformats.org/officeDocument/2006/relationships/image" Target="../media/image126.jpeg"/><Relationship Id="rId12" Type="http://schemas.openxmlformats.org/officeDocument/2006/relationships/image" Target="../media/image131.jpeg"/><Relationship Id="rId17" Type="http://schemas.openxmlformats.org/officeDocument/2006/relationships/image" Target="../media/image94.jpg"/><Relationship Id="rId2" Type="http://schemas.openxmlformats.org/officeDocument/2006/relationships/notesSlide" Target="../notesSlides/notesSlide14.xml"/><Relationship Id="rId16" Type="http://schemas.openxmlformats.org/officeDocument/2006/relationships/image" Target="../media/image93.jpg"/><Relationship Id="rId20" Type="http://schemas.openxmlformats.org/officeDocument/2006/relationships/image" Target="../media/image97.png"/><Relationship Id="rId1" Type="http://schemas.openxmlformats.org/officeDocument/2006/relationships/slideLayout" Target="../slideLayouts/slideLayout49.x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jpeg"/><Relationship Id="rId15" Type="http://schemas.openxmlformats.org/officeDocument/2006/relationships/image" Target="../media/image92.jpg"/><Relationship Id="rId10" Type="http://schemas.openxmlformats.org/officeDocument/2006/relationships/image" Target="../media/image129.jpeg"/><Relationship Id="rId19" Type="http://schemas.openxmlformats.org/officeDocument/2006/relationships/image" Target="../media/image96.jpg"/><Relationship Id="rId4" Type="http://schemas.openxmlformats.org/officeDocument/2006/relationships/image" Target="../media/image123.jpeg"/><Relationship Id="rId9" Type="http://schemas.openxmlformats.org/officeDocument/2006/relationships/image" Target="../media/image128.jpeg"/><Relationship Id="rId14" Type="http://schemas.openxmlformats.org/officeDocument/2006/relationships/image" Target="../media/image91.jpg"/><Relationship Id="rId22" Type="http://schemas.openxmlformats.org/officeDocument/2006/relationships/image" Target="../media/image1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8.xml"/></Relationships>
</file>

<file path=ppt/slides/_rels/slide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49.xml"/><Relationship Id="rId5" Type="http://schemas.openxmlformats.org/officeDocument/2006/relationships/image" Target="../media/image140.jpeg"/><Relationship Id="rId4" Type="http://schemas.openxmlformats.org/officeDocument/2006/relationships/image" Target="../media/image139.jpeg"/></Relationships>
</file>

<file path=ppt/slides/_rels/slide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41.xml"/><Relationship Id="rId5" Type="http://schemas.openxmlformats.org/officeDocument/2006/relationships/image" Target="../media/image144.png"/><Relationship Id="rId4" Type="http://schemas.openxmlformats.org/officeDocument/2006/relationships/image" Target="../media/image143.png"/></Relationships>
</file>

<file path=ppt/slides/_rels/slide6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49.xml"/><Relationship Id="rId5" Type="http://schemas.openxmlformats.org/officeDocument/2006/relationships/image" Target="../media/image148.png"/><Relationship Id="rId4" Type="http://schemas.openxmlformats.org/officeDocument/2006/relationships/image" Target="../media/image1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www.ci3t.org/covid" TargetMode="External"/><Relationship Id="rId1" Type="http://schemas.openxmlformats.org/officeDocument/2006/relationships/slideLayout" Target="../slideLayouts/slideLayout49.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png"/></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73.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90.jpg"/><Relationship Id="rId18" Type="http://schemas.openxmlformats.org/officeDocument/2006/relationships/image" Target="../media/image95.jpg"/><Relationship Id="rId3" Type="http://schemas.openxmlformats.org/officeDocument/2006/relationships/image" Target="../media/image122.jpeg"/><Relationship Id="rId21" Type="http://schemas.openxmlformats.org/officeDocument/2006/relationships/image" Target="../media/image41.png"/><Relationship Id="rId7" Type="http://schemas.openxmlformats.org/officeDocument/2006/relationships/image" Target="../media/image126.jpeg"/><Relationship Id="rId12" Type="http://schemas.openxmlformats.org/officeDocument/2006/relationships/image" Target="../media/image131.jpeg"/><Relationship Id="rId17" Type="http://schemas.openxmlformats.org/officeDocument/2006/relationships/image" Target="../media/image94.jpg"/><Relationship Id="rId2" Type="http://schemas.openxmlformats.org/officeDocument/2006/relationships/notesSlide" Target="../notesSlides/notesSlide18.xml"/><Relationship Id="rId16" Type="http://schemas.openxmlformats.org/officeDocument/2006/relationships/image" Target="../media/image93.jpg"/><Relationship Id="rId20" Type="http://schemas.openxmlformats.org/officeDocument/2006/relationships/image" Target="../media/image97.png"/><Relationship Id="rId1" Type="http://schemas.openxmlformats.org/officeDocument/2006/relationships/slideLayout" Target="../slideLayouts/slideLayout49.x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jpeg"/><Relationship Id="rId15" Type="http://schemas.openxmlformats.org/officeDocument/2006/relationships/image" Target="../media/image92.jpg"/><Relationship Id="rId10" Type="http://schemas.openxmlformats.org/officeDocument/2006/relationships/image" Target="../media/image129.jpeg"/><Relationship Id="rId19" Type="http://schemas.openxmlformats.org/officeDocument/2006/relationships/image" Target="../media/image96.jpg"/><Relationship Id="rId4" Type="http://schemas.openxmlformats.org/officeDocument/2006/relationships/image" Target="../media/image123.jpeg"/><Relationship Id="rId9" Type="http://schemas.openxmlformats.org/officeDocument/2006/relationships/image" Target="../media/image128.jpeg"/><Relationship Id="rId14" Type="http://schemas.openxmlformats.org/officeDocument/2006/relationships/image" Target="../media/image91.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7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0.xml"/><Relationship Id="rId1" Type="http://schemas.openxmlformats.org/officeDocument/2006/relationships/slideLayout" Target="../slideLayouts/slideLayout49.xml"/><Relationship Id="rId4" Type="http://schemas.openxmlformats.org/officeDocument/2006/relationships/image" Target="../media/image154.png"/></Relationships>
</file>

<file path=ppt/slides/_rels/slide79.xml.rels><?xml version="1.0" encoding="UTF-8" standalone="yes"?>
<Relationships xmlns="http://schemas.openxmlformats.org/package/2006/relationships"><Relationship Id="rId3" Type="http://schemas.openxmlformats.org/officeDocument/2006/relationships/image" Target="../media/image156.gif"/><Relationship Id="rId2" Type="http://schemas.openxmlformats.org/officeDocument/2006/relationships/notesSlide" Target="../notesSlides/notesSlide21.xml"/><Relationship Id="rId1" Type="http://schemas.openxmlformats.org/officeDocument/2006/relationships/slideLayout" Target="../slideLayouts/slideLayout49.xml"/><Relationship Id="rId4" Type="http://schemas.openxmlformats.org/officeDocument/2006/relationships/image" Target="../media/image154.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50.gif"/><Relationship Id="rId5" Type="http://schemas.openxmlformats.org/officeDocument/2006/relationships/image" Target="../media/image49.jpeg"/><Relationship Id="rId4" Type="http://schemas.openxmlformats.org/officeDocument/2006/relationships/image" Target="../media/image48.png"/></Relationships>
</file>

<file path=ppt/slides/_rels/slide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2.xml"/><Relationship Id="rId1" Type="http://schemas.openxmlformats.org/officeDocument/2006/relationships/slideLayout" Target="../slideLayouts/slideLayout49.xml"/><Relationship Id="rId4" Type="http://schemas.openxmlformats.org/officeDocument/2006/relationships/image" Target="../media/image15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45.xml"/><Relationship Id="rId4" Type="http://schemas.openxmlformats.org/officeDocument/2006/relationships/image" Target="../media/image160.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8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7.xml"/><Relationship Id="rId1" Type="http://schemas.openxmlformats.org/officeDocument/2006/relationships/slideLayout" Target="../slideLayouts/slideLayout48.xml"/><Relationship Id="rId4" Type="http://schemas.openxmlformats.org/officeDocument/2006/relationships/image" Target="../media/image163.jpeg"/></Relationships>
</file>

<file path=ppt/slides/_rels/slide8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2.xml"/><Relationship Id="rId5" Type="http://schemas.openxmlformats.org/officeDocument/2006/relationships/image" Target="../media/image167.png"/><Relationship Id="rId4" Type="http://schemas.openxmlformats.org/officeDocument/2006/relationships/image" Target="../media/image16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42.xml"/></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70.png"/><Relationship Id="rId1" Type="http://schemas.openxmlformats.org/officeDocument/2006/relationships/slideLayout" Target="../slideLayouts/slideLayout4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9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46.xml"/><Relationship Id="rId4" Type="http://schemas.openxmlformats.org/officeDocument/2006/relationships/image" Target="../media/image173.png"/></Relationships>
</file>

<file path=ppt/slides/_rels/slide9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8.xml"/><Relationship Id="rId1" Type="http://schemas.openxmlformats.org/officeDocument/2006/relationships/slideLayout" Target="../slideLayouts/slideLayout66.xml"/></Relationships>
</file>

<file path=ppt/slides/_rels/slide95.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4.png"/><Relationship Id="rId7" Type="http://schemas.openxmlformats.org/officeDocument/2006/relationships/image" Target="../media/image177.png"/><Relationship Id="rId2" Type="http://schemas.openxmlformats.org/officeDocument/2006/relationships/notesSlide" Target="../notesSlides/notesSlide29.xml"/><Relationship Id="rId1" Type="http://schemas.openxmlformats.org/officeDocument/2006/relationships/slideLayout" Target="../slideLayouts/slideLayout41.xml"/><Relationship Id="rId6" Type="http://schemas.openxmlformats.org/officeDocument/2006/relationships/image" Target="../media/image104.png"/><Relationship Id="rId5" Type="http://schemas.openxmlformats.org/officeDocument/2006/relationships/image" Target="../media/image176.png"/><Relationship Id="rId4" Type="http://schemas.openxmlformats.org/officeDocument/2006/relationships/image" Target="../media/image175.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1.xml"/><Relationship Id="rId1" Type="http://schemas.openxmlformats.org/officeDocument/2006/relationships/slideLayout" Target="../slideLayouts/slideLayout48.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9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32.xml"/><Relationship Id="rId1" Type="http://schemas.openxmlformats.org/officeDocument/2006/relationships/slideLayout" Target="../slideLayouts/slideLayout47.xml"/><Relationship Id="rId4" Type="http://schemas.openxmlformats.org/officeDocument/2006/relationships/image" Target="../media/image180.png"/></Relationships>
</file>

<file path=ppt/slides/_rels/slide9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3.xml"/><Relationship Id="rId1" Type="http://schemas.openxmlformats.org/officeDocument/2006/relationships/slideLayout" Target="../slideLayouts/slideLayout47.xml"/><Relationship Id="rId4" Type="http://schemas.openxmlformats.org/officeDocument/2006/relationships/image" Target="../media/image1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C436-694B-AD4B-AFE2-7598E61AD5C6}"/>
              </a:ext>
            </a:extLst>
          </p:cNvPr>
          <p:cNvSpPr>
            <a:spLocks noGrp="1"/>
          </p:cNvSpPr>
          <p:nvPr>
            <p:ph type="ctrTitle"/>
          </p:nvPr>
        </p:nvSpPr>
        <p:spPr>
          <a:xfrm>
            <a:off x="838200" y="239697"/>
            <a:ext cx="10515600" cy="2814553"/>
          </a:xfrm>
        </p:spPr>
        <p:txBody>
          <a:bodyPr anchor="ctr">
            <a:noAutofit/>
          </a:bodyPr>
          <a:lstStyle/>
          <a:p>
            <a:pPr lvl="0"/>
            <a:r>
              <a:rPr lang="en-US" sz="3200" b="0" dirty="0">
                <a:latin typeface="+mn-lt"/>
              </a:rPr>
              <a:t> </a:t>
            </a:r>
            <a:r>
              <a:rPr lang="en-US" sz="4000" b="0" dirty="0">
                <a:latin typeface="+mn-lt"/>
              </a:rPr>
              <a:t>Comprehensive, Integrated, Three-tiered (Ci3T) Model of Prevention: </a:t>
            </a:r>
            <a:br>
              <a:rPr lang="en-US" sz="3200" b="0" dirty="0">
                <a:latin typeface="+mn-lt"/>
              </a:rPr>
            </a:br>
            <a:r>
              <a:rPr lang="en-US" sz="3200" b="0" dirty="0">
                <a:latin typeface="+mn-lt"/>
              </a:rPr>
              <a:t>Meeting Students’ Multiple Needs in Middle and High Schools</a:t>
            </a:r>
            <a:r>
              <a:rPr lang="en-US" sz="2800" b="0" dirty="0">
                <a:latin typeface="+mn-lt"/>
              </a:rPr>
              <a:t> </a:t>
            </a:r>
          </a:p>
        </p:txBody>
      </p:sp>
      <p:sp>
        <p:nvSpPr>
          <p:cNvPr id="5" name="Subtitle 4">
            <a:extLst>
              <a:ext uri="{FF2B5EF4-FFF2-40B4-BE49-F238E27FC236}">
                <a16:creationId xmlns:a16="http://schemas.microsoft.com/office/drawing/2014/main" id="{6F14E7DB-DE9B-8E48-A42B-E922B410B0C7}"/>
              </a:ext>
            </a:extLst>
          </p:cNvPr>
          <p:cNvSpPr>
            <a:spLocks noGrp="1"/>
          </p:cNvSpPr>
          <p:nvPr>
            <p:ph type="subTitle" idx="1"/>
          </p:nvPr>
        </p:nvSpPr>
        <p:spPr>
          <a:xfrm>
            <a:off x="838200" y="4502327"/>
            <a:ext cx="10515600" cy="1111287"/>
          </a:xfrm>
        </p:spPr>
        <p:txBody>
          <a:bodyPr>
            <a:normAutofit/>
          </a:bodyPr>
          <a:lstStyle/>
          <a:p>
            <a:r>
              <a:rPr lang="en-US" sz="2800" dirty="0"/>
              <a:t>Kathleen Lynne Lane, Ph.D., BCBA-D, CF-L2</a:t>
            </a:r>
          </a:p>
          <a:p>
            <a:r>
              <a:rPr lang="en-US" sz="2800" dirty="0"/>
              <a:t> </a:t>
            </a:r>
          </a:p>
          <a:p>
            <a:endParaRPr lang="en-US" dirty="0"/>
          </a:p>
        </p:txBody>
      </p:sp>
      <p:sp>
        <p:nvSpPr>
          <p:cNvPr id="2" name="TextBox 1">
            <a:extLst>
              <a:ext uri="{FF2B5EF4-FFF2-40B4-BE49-F238E27FC236}">
                <a16:creationId xmlns:a16="http://schemas.microsoft.com/office/drawing/2014/main" id="{D6CC65A1-F8C2-435D-BD56-582B506CDC18}"/>
              </a:ext>
            </a:extLst>
          </p:cNvPr>
          <p:cNvSpPr txBox="1"/>
          <p:nvPr/>
        </p:nvSpPr>
        <p:spPr>
          <a:xfrm>
            <a:off x="986118" y="3170090"/>
            <a:ext cx="10367682"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000000"/>
                </a:solidFill>
                <a:effectLst/>
                <a:latin typeface="Calibri" panose="020F0502020204030204" pitchFamily="34" charset="0"/>
                <a:ea typeface="Calibri" panose="020F0502020204030204" pitchFamily="34" charset="0"/>
              </a:rPr>
              <a:t>Washington ESD 114</a:t>
            </a:r>
          </a:p>
          <a:p>
            <a:pPr algn="ctr"/>
            <a:r>
              <a:rPr lang="en-US" sz="2000" dirty="0">
                <a:cs typeface="Arial"/>
              </a:rPr>
              <a:t>January 17, 2023</a:t>
            </a:r>
          </a:p>
          <a:p>
            <a:endParaRPr lang="en-US" dirty="0">
              <a:cs typeface="Arial"/>
            </a:endParaRPr>
          </a:p>
        </p:txBody>
      </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17" name="Right Arrow 3">
            <a:extLst>
              <a:ext uri="{FF2B5EF4-FFF2-40B4-BE49-F238E27FC236}">
                <a16:creationId xmlns:a16="http://schemas.microsoft.com/office/drawing/2014/main" id="{61336C4C-B804-43F1-8B8C-F3A4BA6A484B}"/>
              </a:ext>
            </a:extLst>
          </p:cNvPr>
          <p:cNvSpPr>
            <a:spLocks noChangeArrowheads="1"/>
          </p:cNvSpPr>
          <p:nvPr/>
        </p:nvSpPr>
        <p:spPr bwMode="auto">
          <a:xfrm rot="1546713">
            <a:off x="440460" y="2563086"/>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a:solidFill>
                  <a:prstClr val="white"/>
                </a:solidFill>
                <a:latin typeface="Calibri" panose="020F0502020204030204"/>
                <a:ea typeface="MS PGothic" charset="-128"/>
              </a:rPr>
              <a:t>Positive Behavior Interventions and Supports  (PBIS)</a:t>
            </a:r>
          </a:p>
        </p:txBody>
      </p:sp>
    </p:spTree>
    <p:extLst>
      <p:ext uri="{BB962C8B-B14F-4D97-AF65-F5344CB8AC3E}">
        <p14:creationId xmlns:p14="http://schemas.microsoft.com/office/powerpoint/2010/main" val="22161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1C2D-A0C4-C14D-B1E0-E54B1F530E35}"/>
              </a:ext>
            </a:extLst>
          </p:cNvPr>
          <p:cNvSpPr>
            <a:spLocks noGrp="1"/>
          </p:cNvSpPr>
          <p:nvPr>
            <p:ph type="title"/>
          </p:nvPr>
        </p:nvSpPr>
        <p:spPr>
          <a:xfrm>
            <a:off x="835805" y="542363"/>
            <a:ext cx="7230533" cy="1325563"/>
          </a:xfrm>
        </p:spPr>
        <p:txBody>
          <a:bodyPr>
            <a:normAutofit fontScale="90000"/>
          </a:bodyPr>
          <a:lstStyle/>
          <a:p>
            <a:r>
              <a:rPr lang="en-US"/>
              <a:t>Tips for Communicating with Your Community about Systematic Screening</a:t>
            </a:r>
          </a:p>
        </p:txBody>
      </p:sp>
      <p:sp>
        <p:nvSpPr>
          <p:cNvPr id="3" name="Content Placeholder 2">
            <a:extLst>
              <a:ext uri="{FF2B5EF4-FFF2-40B4-BE49-F238E27FC236}">
                <a16:creationId xmlns:a16="http://schemas.microsoft.com/office/drawing/2014/main" id="{3ACBE284-C2FF-3B48-9FC2-8CA6067941A9}"/>
              </a:ext>
            </a:extLst>
          </p:cNvPr>
          <p:cNvSpPr>
            <a:spLocks noGrp="1"/>
          </p:cNvSpPr>
          <p:nvPr>
            <p:ph idx="1"/>
          </p:nvPr>
        </p:nvSpPr>
        <p:spPr>
          <a:xfrm>
            <a:off x="838200" y="1825625"/>
            <a:ext cx="10515600" cy="4351338"/>
          </a:xfrm>
        </p:spPr>
        <p:txBody>
          <a:bodyPr>
            <a:normAutofit/>
          </a:bodyPr>
          <a:lstStyle/>
          <a:p>
            <a:endParaRPr lang="en-US"/>
          </a:p>
          <a:p>
            <a:pPr marL="0" indent="0">
              <a:buNone/>
            </a:pPr>
            <a:endParaRPr lang="en-US"/>
          </a:p>
        </p:txBody>
      </p:sp>
      <p:pic>
        <p:nvPicPr>
          <p:cNvPr id="9" name="Picture 8" descr="Graphical user interface, text, application&#10;&#10;Description automatically generated">
            <a:hlinkClick r:id="rId2"/>
            <a:extLst>
              <a:ext uri="{FF2B5EF4-FFF2-40B4-BE49-F238E27FC236}">
                <a16:creationId xmlns:a16="http://schemas.microsoft.com/office/drawing/2014/main" id="{19EB1182-BEE4-B844-9CD9-61DBFF2B0479}"/>
              </a:ext>
            </a:extLst>
          </p:cNvPr>
          <p:cNvPicPr>
            <a:picLocks noChangeAspect="1"/>
          </p:cNvPicPr>
          <p:nvPr/>
        </p:nvPicPr>
        <p:blipFill>
          <a:blip r:embed="rId3"/>
          <a:stretch>
            <a:fillRect/>
          </a:stretch>
        </p:blipFill>
        <p:spPr>
          <a:xfrm>
            <a:off x="510396" y="2765493"/>
            <a:ext cx="7230533" cy="1663021"/>
          </a:xfrm>
          <a:prstGeom prst="rect">
            <a:avLst/>
          </a:prstGeom>
          <a:effectLst>
            <a:glow>
              <a:schemeClr val="accent1">
                <a:alpha val="40000"/>
              </a:schemeClr>
            </a:glow>
          </a:effectLst>
        </p:spPr>
      </p:pic>
      <p:pic>
        <p:nvPicPr>
          <p:cNvPr id="11" name="Picture 10" descr="Text&#10;&#10;Description automatically generated">
            <a:extLst>
              <a:ext uri="{FF2B5EF4-FFF2-40B4-BE49-F238E27FC236}">
                <a16:creationId xmlns:a16="http://schemas.microsoft.com/office/drawing/2014/main" id="{FABC64AC-C31F-E54C-80A1-4F1DBAD63A35}"/>
              </a:ext>
            </a:extLst>
          </p:cNvPr>
          <p:cNvPicPr>
            <a:picLocks noChangeAspect="1"/>
          </p:cNvPicPr>
          <p:nvPr/>
        </p:nvPicPr>
        <p:blipFill>
          <a:blip r:embed="rId4"/>
          <a:stretch>
            <a:fillRect/>
          </a:stretch>
        </p:blipFill>
        <p:spPr>
          <a:xfrm>
            <a:off x="7740929" y="1439930"/>
            <a:ext cx="4086141" cy="5289505"/>
          </a:xfrm>
          <a:prstGeom prst="rect">
            <a:avLst/>
          </a:prstGeom>
          <a:effectLst>
            <a:glow rad="444500">
              <a:srgbClr val="92D050">
                <a:alpha val="40000"/>
              </a:srgbClr>
            </a:glow>
          </a:effectLst>
        </p:spPr>
      </p:pic>
      <p:sp>
        <p:nvSpPr>
          <p:cNvPr id="12" name="Left Arrow 11">
            <a:extLst>
              <a:ext uri="{FF2B5EF4-FFF2-40B4-BE49-F238E27FC236}">
                <a16:creationId xmlns:a16="http://schemas.microsoft.com/office/drawing/2014/main" id="{C191E7C2-49CC-6245-BCDC-780C5BFD26A9}"/>
              </a:ext>
            </a:extLst>
          </p:cNvPr>
          <p:cNvSpPr/>
          <p:nvPr/>
        </p:nvSpPr>
        <p:spPr>
          <a:xfrm rot="18757218">
            <a:off x="7244737" y="2850451"/>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6324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9BA97-9045-4480-8753-5FAD01A59831}"/>
              </a:ext>
            </a:extLst>
          </p:cNvPr>
          <p:cNvPicPr>
            <a:picLocks noChangeAspect="1"/>
          </p:cNvPicPr>
          <p:nvPr/>
        </p:nvPicPr>
        <p:blipFill rotWithShape="1">
          <a:blip r:embed="rId2"/>
          <a:srcRect t="17214" b="-1"/>
          <a:stretch/>
        </p:blipFill>
        <p:spPr>
          <a:xfrm>
            <a:off x="228448" y="1501699"/>
            <a:ext cx="3885352" cy="2220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032C87E-42C2-4149-9227-BAF30AB40FF2}"/>
              </a:ext>
            </a:extLst>
          </p:cNvPr>
          <p:cNvSpPr txBox="1"/>
          <p:nvPr/>
        </p:nvSpPr>
        <p:spPr>
          <a:xfrm>
            <a:off x="8326662" y="2332816"/>
            <a:ext cx="36984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Thank you!</a:t>
            </a:r>
          </a:p>
        </p:txBody>
      </p:sp>
      <p:sp>
        <p:nvSpPr>
          <p:cNvPr id="4" name="TextBox 3">
            <a:extLst>
              <a:ext uri="{FF2B5EF4-FFF2-40B4-BE49-F238E27FC236}">
                <a16:creationId xmlns:a16="http://schemas.microsoft.com/office/drawing/2014/main" id="{A032C87E-42C2-4149-9227-BAF30AB40FF2}"/>
              </a:ext>
            </a:extLst>
          </p:cNvPr>
          <p:cNvSpPr txBox="1"/>
          <p:nvPr/>
        </p:nvSpPr>
        <p:spPr>
          <a:xfrm>
            <a:off x="7599285" y="1501699"/>
            <a:ext cx="46701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Kathleen.Lane@ku.edu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rial" panose="020B0604020202020204"/>
              </a:rPr>
              <a:t>David.Royer@louisville.edu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955510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2279A1-1FC3-4F74-B8C7-BDD4F0CC8F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2125" y="0"/>
            <a:ext cx="8873265" cy="6857999"/>
          </a:xfrm>
          <a:prstGeom prst="rect">
            <a:avLst/>
          </a:prstGeom>
        </p:spPr>
      </p:pic>
      <p:sp>
        <p:nvSpPr>
          <p:cNvPr id="3" name="Rounded Rectangular Callout 4">
            <a:extLst>
              <a:ext uri="{FF2B5EF4-FFF2-40B4-BE49-F238E27FC236}">
                <a16:creationId xmlns:a16="http://schemas.microsoft.com/office/drawing/2014/main" id="{10BEBB3D-5DC5-4F33-9F81-74252942FDA3}"/>
              </a:ext>
            </a:extLst>
          </p:cNvPr>
          <p:cNvSpPr/>
          <p:nvPr/>
        </p:nvSpPr>
        <p:spPr>
          <a:xfrm>
            <a:off x="1958858" y="1395362"/>
            <a:ext cx="3352800" cy="1066800"/>
          </a:xfrm>
          <a:prstGeom prst="wedgeRoundRectCallout">
            <a:avLst/>
          </a:prstGeom>
          <a:solidFill>
            <a:schemeClr val="accent5">
              <a:lumMod val="75000"/>
            </a:schemeClr>
          </a:solidFill>
          <a:ln>
            <a:solidFill>
              <a:srgbClr val="FF9966"/>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dirty="0">
                <a:solidFill>
                  <a:prstClr val="white"/>
                </a:solidFill>
                <a:latin typeface="Calibri" panose="020F0502020204030204"/>
              </a:rPr>
              <a:t>Establish,  Clarify,  Define Expectations</a:t>
            </a:r>
          </a:p>
        </p:txBody>
      </p:sp>
      <p:sp>
        <p:nvSpPr>
          <p:cNvPr id="11" name="Rectangle 10">
            <a:extLst>
              <a:ext uri="{FF2B5EF4-FFF2-40B4-BE49-F238E27FC236}">
                <a16:creationId xmlns:a16="http://schemas.microsoft.com/office/drawing/2014/main" id="{F63F26E5-6E0C-4757-9270-10F55D373A21}"/>
              </a:ext>
            </a:extLst>
          </p:cNvPr>
          <p:cNvSpPr/>
          <p:nvPr/>
        </p:nvSpPr>
        <p:spPr>
          <a:xfrm>
            <a:off x="2251801" y="51859"/>
            <a:ext cx="6892203" cy="707886"/>
          </a:xfrm>
          <a:prstGeom prst="rect">
            <a:avLst/>
          </a:prstGeom>
          <a:noFill/>
        </p:spPr>
        <p:txBody>
          <a:bodyPr wrap="square" lIns="91440" tIns="45720" rIns="91440" bIns="45720">
            <a:spAutoFit/>
          </a:bodyPr>
          <a:lstStyle/>
          <a:p>
            <a:pPr algn="ct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Coolidge Middle School</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3" name="Rectangle 12">
            <a:extLst>
              <a:ext uri="{FF2B5EF4-FFF2-40B4-BE49-F238E27FC236}">
                <a16:creationId xmlns:a16="http://schemas.microsoft.com/office/drawing/2014/main" id="{2F5E3A2B-1F3E-4AC8-BEEA-1C9CE48C9F64}"/>
              </a:ext>
            </a:extLst>
          </p:cNvPr>
          <p:cNvSpPr/>
          <p:nvPr/>
        </p:nvSpPr>
        <p:spPr>
          <a:xfrm>
            <a:off x="3468704" y="525622"/>
            <a:ext cx="4405373" cy="707886"/>
          </a:xfrm>
          <a:prstGeom prst="rect">
            <a:avLst/>
          </a:prstGeom>
          <a:noFill/>
        </p:spPr>
        <p:txBody>
          <a:bodyPr wrap="none" lIns="91440" tIns="45720" rIns="91440" bIns="45720">
            <a:spAutoFit/>
          </a:bodyPr>
          <a:lstStyle/>
          <a:p>
            <a:pPr algn="ctr"/>
            <a:r>
              <a:rPr lang="en-US" sz="4000" b="0" i="1" cap="none" spc="0" dirty="0">
                <a:ln w="0"/>
                <a:solidFill>
                  <a:schemeClr val="tx1"/>
                </a:solidFill>
                <a:effectLst>
                  <a:outerShdw blurRad="38100" dist="19050" dir="2700000" algn="tl" rotWithShape="0">
                    <a:schemeClr val="dk1">
                      <a:alpha val="40000"/>
                    </a:schemeClr>
                  </a:outerShdw>
                </a:effectLst>
              </a:rPr>
              <a:t>Expectation Matrix</a:t>
            </a:r>
            <a:endParaRPr lang="en-US"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39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grpSp>
        <p:nvGrpSpPr>
          <p:cNvPr id="16" name="Group 15">
            <a:extLst>
              <a:ext uri="{FF2B5EF4-FFF2-40B4-BE49-F238E27FC236}">
                <a16:creationId xmlns:a16="http://schemas.microsoft.com/office/drawing/2014/main" id="{CC249233-A1A2-4ABE-8AE1-71BA8D02BA75}"/>
              </a:ext>
            </a:extLst>
          </p:cNvPr>
          <p:cNvGrpSpPr>
            <a:grpSpLocks/>
          </p:cNvGrpSpPr>
          <p:nvPr/>
        </p:nvGrpSpPr>
        <p:grpSpPr bwMode="auto">
          <a:xfrm>
            <a:off x="7010400" y="2819401"/>
            <a:ext cx="3281362" cy="2111375"/>
            <a:chOff x="5773738" y="3087688"/>
            <a:chExt cx="3281362" cy="2111375"/>
          </a:xfrm>
        </p:grpSpPr>
        <p:sp>
          <p:nvSpPr>
            <p:cNvPr id="17" name="Left Arrow 2">
              <a:extLst>
                <a:ext uri="{FF2B5EF4-FFF2-40B4-BE49-F238E27FC236}">
                  <a16:creationId xmlns:a16="http://schemas.microsoft.com/office/drawing/2014/main" id="{F6788038-E9AB-408F-B650-E108A5B93D0A}"/>
                </a:ext>
              </a:extLst>
            </p:cNvPr>
            <p:cNvSpPr/>
            <p:nvPr/>
          </p:nvSpPr>
          <p:spPr>
            <a:xfrm rot="19607267">
              <a:off x="5773738" y="3087688"/>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18" name="Picture 3">
              <a:extLst>
                <a:ext uri="{FF2B5EF4-FFF2-40B4-BE49-F238E27FC236}">
                  <a16:creationId xmlns:a16="http://schemas.microsoft.com/office/drawing/2014/main" id="{FE536C78-DCE9-4E38-9A7A-E61A566167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75494">
              <a:off x="6583363" y="3767138"/>
              <a:ext cx="22272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a:extLst>
              <a:ext uri="{FF2B5EF4-FFF2-40B4-BE49-F238E27FC236}">
                <a16:creationId xmlns:a16="http://schemas.microsoft.com/office/drawing/2014/main" id="{60015EE9-44DB-4341-ADC2-4E61AFCCF9E0}"/>
              </a:ext>
            </a:extLst>
          </p:cNvPr>
          <p:cNvGrpSpPr/>
          <p:nvPr/>
        </p:nvGrpSpPr>
        <p:grpSpPr>
          <a:xfrm>
            <a:off x="7315200" y="3657601"/>
            <a:ext cx="3281362" cy="2111375"/>
            <a:chOff x="6172200" y="4572000"/>
            <a:chExt cx="3281362" cy="2111375"/>
          </a:xfrm>
        </p:grpSpPr>
        <p:sp>
          <p:nvSpPr>
            <p:cNvPr id="26" name="Left Arrow 14">
              <a:extLst>
                <a:ext uri="{FF2B5EF4-FFF2-40B4-BE49-F238E27FC236}">
                  <a16:creationId xmlns:a16="http://schemas.microsoft.com/office/drawing/2014/main" id="{E2B06412-5D33-4B11-9A59-62CB89DFD002}"/>
                </a:ext>
              </a:extLst>
            </p:cNvPr>
            <p:cNvSpPr/>
            <p:nvPr/>
          </p:nvSpPr>
          <p:spPr bwMode="auto">
            <a:xfrm rot="19607267">
              <a:off x="6172200" y="4572000"/>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27" name="Picture 2" descr="Second Step">
              <a:extLst>
                <a:ext uri="{FF2B5EF4-FFF2-40B4-BE49-F238E27FC236}">
                  <a16:creationId xmlns:a16="http://schemas.microsoft.com/office/drawing/2014/main" id="{8CA89383-F6C4-4CF1-B8E9-AE6F7057B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10097">
              <a:off x="6987798" y="5253605"/>
              <a:ext cx="2223203" cy="329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B955E920-0D9E-449F-B921-10F6CB0DA825}"/>
              </a:ext>
            </a:extLst>
          </p:cNvPr>
          <p:cNvGrpSpPr/>
          <p:nvPr/>
        </p:nvGrpSpPr>
        <p:grpSpPr>
          <a:xfrm>
            <a:off x="7854034" y="4307622"/>
            <a:ext cx="3281362" cy="2111375"/>
            <a:chOff x="6330034" y="4307621"/>
            <a:chExt cx="3281362" cy="2111375"/>
          </a:xfrm>
        </p:grpSpPr>
        <p:sp>
          <p:nvSpPr>
            <p:cNvPr id="29" name="Left Arrow 8">
              <a:extLst>
                <a:ext uri="{FF2B5EF4-FFF2-40B4-BE49-F238E27FC236}">
                  <a16:creationId xmlns:a16="http://schemas.microsoft.com/office/drawing/2014/main" id="{1B4DC4E0-42A7-4C7A-856F-8745082F09FF}"/>
                </a:ext>
              </a:extLst>
            </p:cNvPr>
            <p:cNvSpPr/>
            <p:nvPr/>
          </p:nvSpPr>
          <p:spPr bwMode="auto">
            <a:xfrm rot="19607267">
              <a:off x="6330034" y="4307621"/>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30" name="Picture 4" descr="Lions Quest">
              <a:extLst>
                <a:ext uri="{FF2B5EF4-FFF2-40B4-BE49-F238E27FC236}">
                  <a16:creationId xmlns:a16="http://schemas.microsoft.com/office/drawing/2014/main" id="{B7A0F708-6FDF-4810-A640-F7B57FA1A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574630">
              <a:off x="7706964" y="4743974"/>
              <a:ext cx="1368425" cy="6621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8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1ED9E-FC0B-44A6-8007-CD7C0EF90FB4}"/>
              </a:ext>
            </a:extLst>
          </p:cNvPr>
          <p:cNvSpPr>
            <a:spLocks noGrp="1"/>
          </p:cNvSpPr>
          <p:nvPr>
            <p:ph type="title"/>
          </p:nvPr>
        </p:nvSpPr>
        <p:spPr/>
        <p:txBody>
          <a:bodyPr>
            <a:normAutofit/>
          </a:bodyPr>
          <a:lstStyle/>
          <a:p>
            <a:r>
              <a:rPr lang="en-US" sz="4000" b="1"/>
              <a:t>The Five Social and Emotional Learning Core Competencies</a:t>
            </a:r>
            <a:endParaRPr lang="en-US" sz="4000"/>
          </a:p>
        </p:txBody>
      </p:sp>
      <p:graphicFrame>
        <p:nvGraphicFramePr>
          <p:cNvPr id="4" name="Content Placeholder 3">
            <a:extLst>
              <a:ext uri="{FF2B5EF4-FFF2-40B4-BE49-F238E27FC236}">
                <a16:creationId xmlns:a16="http://schemas.microsoft.com/office/drawing/2014/main" id="{E54EDD44-D0F3-49EE-BD58-04AAE45767C1}"/>
              </a:ext>
            </a:extLst>
          </p:cNvPr>
          <p:cNvGraphicFramePr>
            <a:graphicFrameLocks noGrp="1" noChangeAspect="1"/>
          </p:cNvGraphicFramePr>
          <p:nvPr>
            <p:ph idx="1"/>
            <p:extLst>
              <p:ext uri="{D42A27DB-BD31-4B8C-83A1-F6EECF244321}">
                <p14:modId xmlns:p14="http://schemas.microsoft.com/office/powerpoint/2010/main" val="31380777"/>
              </p:ext>
            </p:extLst>
          </p:nvPr>
        </p:nvGraphicFramePr>
        <p:xfrm>
          <a:off x="1326292" y="826173"/>
          <a:ext cx="9539415" cy="6228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9313DBC2-2F23-46CB-8F06-138873C74AA2}"/>
              </a:ext>
            </a:extLst>
          </p:cNvPr>
          <p:cNvSpPr/>
          <p:nvPr/>
        </p:nvSpPr>
        <p:spPr>
          <a:xfrm>
            <a:off x="1524000" y="6488668"/>
            <a:ext cx="1897122" cy="369332"/>
          </a:xfrm>
          <a:prstGeom prst="rect">
            <a:avLst/>
          </a:prstGeom>
        </p:spPr>
        <p:txBody>
          <a:bodyPr wrap="none">
            <a:spAutoFit/>
          </a:bodyPr>
          <a:lstStyle/>
          <a:p>
            <a:pPr eaLnBrk="0" fontAlgn="base" hangingPunct="0">
              <a:spcBef>
                <a:spcPct val="0"/>
              </a:spcBef>
              <a:spcAft>
                <a:spcPct val="0"/>
              </a:spcAft>
              <a:defRPr/>
            </a:pPr>
            <a:r>
              <a:rPr lang="en-US">
                <a:solidFill>
                  <a:prstClr val="black"/>
                </a:solidFill>
                <a:latin typeface="Verdana" charset="0"/>
                <a:ea typeface="MS PGothic" charset="-128"/>
              </a:rPr>
              <a:t>(CASEL, 2020)</a:t>
            </a:r>
          </a:p>
        </p:txBody>
      </p:sp>
      <p:sp>
        <p:nvSpPr>
          <p:cNvPr id="6" name="Oval 5">
            <a:extLst>
              <a:ext uri="{FF2B5EF4-FFF2-40B4-BE49-F238E27FC236}">
                <a16:creationId xmlns:a16="http://schemas.microsoft.com/office/drawing/2014/main" id="{8CBDEF1D-F94D-479E-99B9-83A85C0D687F}"/>
              </a:ext>
            </a:extLst>
          </p:cNvPr>
          <p:cNvSpPr>
            <a:spLocks noChangeAspect="1"/>
          </p:cNvSpPr>
          <p:nvPr/>
        </p:nvSpPr>
        <p:spPr>
          <a:xfrm>
            <a:off x="5178230" y="3328990"/>
            <a:ext cx="1662545" cy="14491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eaLnBrk="0" fontAlgn="base" hangingPunct="0">
              <a:spcBef>
                <a:spcPct val="0"/>
              </a:spcBef>
              <a:spcAft>
                <a:spcPct val="0"/>
              </a:spcAft>
              <a:defRPr/>
            </a:pPr>
            <a:r>
              <a:rPr lang="en-US">
                <a:solidFill>
                  <a:prstClr val="black"/>
                </a:solidFill>
                <a:latin typeface="Calibri" panose="020F0502020204030204"/>
              </a:rPr>
              <a:t>Social &amp; Emotional Learning</a:t>
            </a:r>
          </a:p>
        </p:txBody>
      </p:sp>
    </p:spTree>
    <p:extLst>
      <p:ext uri="{BB962C8B-B14F-4D97-AF65-F5344CB8AC3E}">
        <p14:creationId xmlns:p14="http://schemas.microsoft.com/office/powerpoint/2010/main" val="2863787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A659-A4F6-4D82-A8AF-33C6A31B2F8F}"/>
              </a:ext>
            </a:extLst>
          </p:cNvPr>
          <p:cNvSpPr>
            <a:spLocks noGrp="1"/>
          </p:cNvSpPr>
          <p:nvPr>
            <p:ph type="title"/>
          </p:nvPr>
        </p:nvSpPr>
        <p:spPr>
          <a:xfrm>
            <a:off x="838200" y="332467"/>
            <a:ext cx="10515600" cy="1325563"/>
          </a:xfrm>
        </p:spPr>
        <p:txBody>
          <a:bodyPr/>
          <a:lstStyle/>
          <a:p>
            <a:r>
              <a:rPr lang="en-US" b="1"/>
              <a:t>Outcomes Associated with Social Skills Training</a:t>
            </a:r>
            <a:endParaRPr lang="en-US"/>
          </a:p>
        </p:txBody>
      </p:sp>
      <p:sp>
        <p:nvSpPr>
          <p:cNvPr id="4" name="Rectangle 3">
            <a:extLst>
              <a:ext uri="{FF2B5EF4-FFF2-40B4-BE49-F238E27FC236}">
                <a16:creationId xmlns:a16="http://schemas.microsoft.com/office/drawing/2014/main" id="{C67DE1D1-BF97-4839-97B6-EE7C3E09A795}"/>
              </a:ext>
            </a:extLst>
          </p:cNvPr>
          <p:cNvSpPr/>
          <p:nvPr/>
        </p:nvSpPr>
        <p:spPr>
          <a:xfrm>
            <a:off x="1524000" y="6488668"/>
            <a:ext cx="1897122" cy="369332"/>
          </a:xfrm>
          <a:prstGeom prst="rect">
            <a:avLst/>
          </a:prstGeom>
        </p:spPr>
        <p:txBody>
          <a:bodyPr wrap="none">
            <a:spAutoFit/>
          </a:bodyPr>
          <a:lstStyle/>
          <a:p>
            <a:pPr eaLnBrk="0" fontAlgn="base" hangingPunct="0">
              <a:spcBef>
                <a:spcPct val="0"/>
              </a:spcBef>
              <a:spcAft>
                <a:spcPct val="0"/>
              </a:spcAft>
              <a:defRPr/>
            </a:pPr>
            <a:r>
              <a:rPr lang="en-US">
                <a:solidFill>
                  <a:prstClr val="black"/>
                </a:solidFill>
                <a:latin typeface="Verdana" charset="0"/>
                <a:ea typeface="MS PGothic" charset="-128"/>
              </a:rPr>
              <a:t>(CASEL, 2020)</a:t>
            </a:r>
          </a:p>
        </p:txBody>
      </p:sp>
      <p:graphicFrame>
        <p:nvGraphicFramePr>
          <p:cNvPr id="5" name="Content Placeholder 3">
            <a:extLst>
              <a:ext uri="{FF2B5EF4-FFF2-40B4-BE49-F238E27FC236}">
                <a16:creationId xmlns:a16="http://schemas.microsoft.com/office/drawing/2014/main" id="{8A849D2D-96EE-4961-B2E5-A5B50C0E7972}"/>
              </a:ext>
            </a:extLst>
          </p:cNvPr>
          <p:cNvGraphicFramePr>
            <a:graphicFrameLocks/>
          </p:cNvGraphicFramePr>
          <p:nvPr>
            <p:extLst>
              <p:ext uri="{D42A27DB-BD31-4B8C-83A1-F6EECF244321}">
                <p14:modId xmlns:p14="http://schemas.microsoft.com/office/powerpoint/2010/main" val="3796939524"/>
              </p:ext>
            </p:extLst>
          </p:nvPr>
        </p:nvGraphicFramePr>
        <p:xfrm>
          <a:off x="2699061" y="924519"/>
          <a:ext cx="7968940" cy="5847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7067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2324-7D29-4039-99BA-69E647B4DE72}"/>
              </a:ext>
            </a:extLst>
          </p:cNvPr>
          <p:cNvSpPr>
            <a:spLocks noGrp="1"/>
          </p:cNvSpPr>
          <p:nvPr>
            <p:ph type="title"/>
          </p:nvPr>
        </p:nvSpPr>
        <p:spPr/>
        <p:txBody>
          <a:bodyPr/>
          <a:lstStyle/>
          <a:p>
            <a:r>
              <a:rPr lang="en-US"/>
              <a:t>Social Component: </a:t>
            </a:r>
            <a:br>
              <a:rPr lang="en-US"/>
            </a:br>
            <a:r>
              <a:rPr lang="en-US"/>
              <a:t>Examples of Schoolwide Programs </a:t>
            </a:r>
          </a:p>
        </p:txBody>
      </p:sp>
      <p:graphicFrame>
        <p:nvGraphicFramePr>
          <p:cNvPr id="4" name="Diagram 3">
            <a:extLst>
              <a:ext uri="{FF2B5EF4-FFF2-40B4-BE49-F238E27FC236}">
                <a16:creationId xmlns:a16="http://schemas.microsoft.com/office/drawing/2014/main" id="{B92EE8D5-DC75-4814-BC69-32EDAEFF8F4C}"/>
              </a:ext>
            </a:extLst>
          </p:cNvPr>
          <p:cNvGraphicFramePr/>
          <p:nvPr>
            <p:extLst>
              <p:ext uri="{D42A27DB-BD31-4B8C-83A1-F6EECF244321}">
                <p14:modId xmlns:p14="http://schemas.microsoft.com/office/powerpoint/2010/main" val="4002175224"/>
              </p:ext>
            </p:extLst>
          </p:nvPr>
        </p:nvGraphicFramePr>
        <p:xfrm>
          <a:off x="1484555" y="1714597"/>
          <a:ext cx="8821495" cy="5132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B8A96E39-8248-4003-9FF0-4DE488ECA8B9}"/>
              </a:ext>
            </a:extLst>
          </p:cNvPr>
          <p:cNvSpPr/>
          <p:nvPr/>
        </p:nvSpPr>
        <p:spPr>
          <a:xfrm>
            <a:off x="2130014" y="1714598"/>
            <a:ext cx="3908836" cy="5022914"/>
          </a:xfrm>
          <a:prstGeom prst="rect">
            <a:avLst/>
          </a:prstGeom>
        </p:spPr>
        <p:txBody>
          <a:bodyPr wrap="square">
            <a:spAutoFit/>
          </a:bodyPr>
          <a:lstStyle/>
          <a:p>
            <a:pPr defTabSz="1066800" eaLnBrk="0" fontAlgn="base" hangingPunct="0">
              <a:lnSpc>
                <a:spcPct val="90000"/>
              </a:lnSpc>
              <a:spcBef>
                <a:spcPct val="0"/>
              </a:spcBef>
              <a:spcAft>
                <a:spcPct val="35000"/>
              </a:spcAft>
              <a:defRPr/>
            </a:pPr>
            <a:r>
              <a:rPr lang="en-US" sz="2200" b="1">
                <a:solidFill>
                  <a:prstClr val="white"/>
                </a:solidFill>
                <a:latin typeface="Verdana" charset="0"/>
                <a:ea typeface="MS PGothic" charset="-128"/>
              </a:rPr>
              <a:t>Positive Action</a:t>
            </a:r>
            <a:br>
              <a:rPr lang="en-US" sz="2200">
                <a:solidFill>
                  <a:prstClr val="white"/>
                </a:solidFill>
                <a:latin typeface="Verdana" charset="0"/>
                <a:ea typeface="MS PGothic" charset="-128"/>
              </a:rPr>
            </a:br>
            <a:r>
              <a:rPr lang="en-US" sz="2200" err="1">
                <a:solidFill>
                  <a:prstClr val="white"/>
                </a:solidFill>
                <a:latin typeface="Verdana" charset="0"/>
                <a:ea typeface="MS PGothic" charset="-128"/>
              </a:rPr>
              <a:t>www.positiveaction.net</a:t>
            </a:r>
            <a:endParaRPr lang="en-US" sz="2200">
              <a:solidFill>
                <a:prstClr val="white"/>
              </a:solidFill>
              <a:latin typeface="Verdana" charset="0"/>
              <a:ea typeface="MS PGothic" charset="-128"/>
            </a:endParaRP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Improves academics, behavior, and character</a:t>
            </a: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Curriculum-based approach</a:t>
            </a: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Effectively increases positive behaviors and decreases negative behaviors</a:t>
            </a: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6-7 units per grade</a:t>
            </a: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Optional components:</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site-wide climate development</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drug education</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bullying / conflict resolution</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counselor, parent, and family classes</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community/coalition components</a:t>
            </a:r>
          </a:p>
        </p:txBody>
      </p:sp>
    </p:spTree>
    <p:extLst>
      <p:ext uri="{BB962C8B-B14F-4D97-AF65-F5344CB8AC3E}">
        <p14:creationId xmlns:p14="http://schemas.microsoft.com/office/powerpoint/2010/main" val="3795058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B9DFD-AC21-4F0E-95EA-93B481A727E4}"/>
              </a:ext>
            </a:extLst>
          </p:cNvPr>
          <p:cNvSpPr>
            <a:spLocks noGrp="1"/>
          </p:cNvSpPr>
          <p:nvPr>
            <p:ph type="title"/>
          </p:nvPr>
        </p:nvSpPr>
        <p:spPr>
          <a:xfrm>
            <a:off x="566057" y="-87086"/>
            <a:ext cx="10515600" cy="1325563"/>
          </a:xfrm>
        </p:spPr>
        <p:txBody>
          <a:bodyPr/>
          <a:lstStyle/>
          <a:p>
            <a:r>
              <a:rPr lang="en-US" b="1"/>
              <a:t>Top 10 School-related Social Skills</a:t>
            </a:r>
            <a:endParaRPr lang="en-US"/>
          </a:p>
        </p:txBody>
      </p:sp>
      <p:graphicFrame>
        <p:nvGraphicFramePr>
          <p:cNvPr id="4" name="Content Placeholder 4">
            <a:extLst>
              <a:ext uri="{FF2B5EF4-FFF2-40B4-BE49-F238E27FC236}">
                <a16:creationId xmlns:a16="http://schemas.microsoft.com/office/drawing/2014/main" id="{CC79BE68-9CB4-4F7C-9DDB-05071D58E2A1}"/>
              </a:ext>
            </a:extLst>
          </p:cNvPr>
          <p:cNvGraphicFramePr>
            <a:graphicFrameLocks/>
          </p:cNvGraphicFramePr>
          <p:nvPr/>
        </p:nvGraphicFramePr>
        <p:xfrm>
          <a:off x="2004369" y="1122671"/>
          <a:ext cx="8218789" cy="5253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32AAE6F6-2953-4837-B4E4-2CA382BC1C26}"/>
              </a:ext>
            </a:extLst>
          </p:cNvPr>
          <p:cNvSpPr/>
          <p:nvPr/>
        </p:nvSpPr>
        <p:spPr>
          <a:xfrm>
            <a:off x="1524000" y="6488668"/>
            <a:ext cx="6024406" cy="369332"/>
          </a:xfrm>
          <a:prstGeom prst="rect">
            <a:avLst/>
          </a:prstGeom>
        </p:spPr>
        <p:txBody>
          <a:bodyPr wrap="none">
            <a:spAutoFit/>
          </a:bodyPr>
          <a:lstStyle/>
          <a:p>
            <a:pPr eaLnBrk="0" fontAlgn="base" hangingPunct="0">
              <a:spcBef>
                <a:spcPct val="0"/>
              </a:spcBef>
              <a:spcAft>
                <a:spcPct val="0"/>
              </a:spcAft>
              <a:defRPr/>
            </a:pPr>
            <a:r>
              <a:rPr lang="en-US">
                <a:solidFill>
                  <a:prstClr val="black"/>
                </a:solidFill>
                <a:latin typeface="Verdana" charset="0"/>
                <a:ea typeface="MS PGothic" charset="-128"/>
              </a:rPr>
              <a:t>(Lane et al. 2004, 2007; Gresham &amp; Elliott, 2008)</a:t>
            </a:r>
          </a:p>
        </p:txBody>
      </p:sp>
    </p:spTree>
    <p:extLst>
      <p:ext uri="{BB962C8B-B14F-4D97-AF65-F5344CB8AC3E}">
        <p14:creationId xmlns:p14="http://schemas.microsoft.com/office/powerpoint/2010/main" val="1307248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18856"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944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3"/>
          <p:cNvSpPr>
            <a:spLocks noGrp="1"/>
          </p:cNvSpPr>
          <p:nvPr>
            <p:ph type="title" idx="4294967295"/>
          </p:nvPr>
        </p:nvSpPr>
        <p:spPr>
          <a:xfrm>
            <a:off x="1524000" y="9525"/>
            <a:ext cx="9113838" cy="501650"/>
          </a:xfrm>
          <a:noFill/>
        </p:spPr>
        <p:txBody>
          <a:bodyPr/>
          <a:lstStyle/>
          <a:p>
            <a:pPr algn="ctr" eaLnBrk="1" hangingPunct="1"/>
            <a:r>
              <a:rPr lang="en-US" altLang="en-US" sz="2700"/>
              <a:t>The Journey… Ci3T Training &amp; Implementation</a:t>
            </a:r>
          </a:p>
        </p:txBody>
      </p:sp>
      <p:graphicFrame>
        <p:nvGraphicFramePr>
          <p:cNvPr id="8" name="Content Placeholder 7"/>
          <p:cNvGraphicFramePr>
            <a:graphicFrameLocks noGrp="1"/>
          </p:cNvGraphicFramePr>
          <p:nvPr>
            <p:ph idx="4294967295"/>
          </p:nvPr>
        </p:nvGraphicFramePr>
        <p:xfrm>
          <a:off x="1524000" y="511175"/>
          <a:ext cx="9113838" cy="6347188"/>
        </p:xfrm>
        <a:graphic>
          <a:graphicData uri="http://schemas.openxmlformats.org/drawingml/2006/table">
            <a:tbl>
              <a:tblPr/>
              <a:tblGrid>
                <a:gridCol w="3284538">
                  <a:extLst>
                    <a:ext uri="{9D8B030D-6E8A-4147-A177-3AD203B41FA5}">
                      <a16:colId xmlns:a16="http://schemas.microsoft.com/office/drawing/2014/main" val="20000"/>
                    </a:ext>
                  </a:extLst>
                </a:gridCol>
                <a:gridCol w="849312">
                  <a:extLst>
                    <a:ext uri="{9D8B030D-6E8A-4147-A177-3AD203B41FA5}">
                      <a16:colId xmlns:a16="http://schemas.microsoft.com/office/drawing/2014/main" val="20001"/>
                    </a:ext>
                  </a:extLst>
                </a:gridCol>
                <a:gridCol w="865188">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865187">
                  <a:extLst>
                    <a:ext uri="{9D8B030D-6E8A-4147-A177-3AD203B41FA5}">
                      <a16:colId xmlns:a16="http://schemas.microsoft.com/office/drawing/2014/main" val="20004"/>
                    </a:ext>
                  </a:extLst>
                </a:gridCol>
                <a:gridCol w="863600">
                  <a:extLst>
                    <a:ext uri="{9D8B030D-6E8A-4147-A177-3AD203B41FA5}">
                      <a16:colId xmlns:a16="http://schemas.microsoft.com/office/drawing/2014/main" val="20005"/>
                    </a:ext>
                  </a:extLst>
                </a:gridCol>
                <a:gridCol w="865188">
                  <a:extLst>
                    <a:ext uri="{9D8B030D-6E8A-4147-A177-3AD203B41FA5}">
                      <a16:colId xmlns:a16="http://schemas.microsoft.com/office/drawing/2014/main" val="20006"/>
                    </a:ext>
                  </a:extLst>
                </a:gridCol>
                <a:gridCol w="657225">
                  <a:extLst>
                    <a:ext uri="{9D8B030D-6E8A-4147-A177-3AD203B41FA5}">
                      <a16:colId xmlns:a16="http://schemas.microsoft.com/office/drawing/2014/main" val="20007"/>
                    </a:ext>
                  </a:extLst>
                </a:gridCol>
              </a:tblGrid>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Phase </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Year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2013-14</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14-15</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15-16</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16-17</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17-18</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18-19</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19-20</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Elementary School</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Middle and High Schools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College and Career Center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0406" y="337192"/>
            <a:ext cx="8316138" cy="5741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p:cNvSpPr txBox="1">
            <a:spLocks/>
          </p:cNvSpPr>
          <p:nvPr/>
        </p:nvSpPr>
        <p:spPr>
          <a:xfrm rot="16200000">
            <a:off x="-2590801" y="2930092"/>
            <a:ext cx="6858001" cy="13055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Calibri Light" panose="020F0302020204030204"/>
                <a:ea typeface="+mj-ea"/>
                <a:cs typeface="+mj-cs"/>
              </a:rPr>
              <a:t>ci3t.org</a:t>
            </a:r>
          </a:p>
        </p:txBody>
      </p:sp>
      <p:sp>
        <p:nvSpPr>
          <p:cNvPr id="6" name="Oval 5">
            <a:extLst>
              <a:ext uri="{FF2B5EF4-FFF2-40B4-BE49-F238E27FC236}">
                <a16:creationId xmlns:a16="http://schemas.microsoft.com/office/drawing/2014/main" id="{F23C8BAB-D229-409D-BC57-8FD2CDD9AD07}"/>
              </a:ext>
            </a:extLst>
          </p:cNvPr>
          <p:cNvSpPr/>
          <p:nvPr/>
        </p:nvSpPr>
        <p:spPr>
          <a:xfrm>
            <a:off x="3103927" y="1669409"/>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59C11EDA-965E-429D-B825-A83A27D44574}"/>
              </a:ext>
            </a:extLst>
          </p:cNvPr>
          <p:cNvSpPr/>
          <p:nvPr/>
        </p:nvSpPr>
        <p:spPr>
          <a:xfrm>
            <a:off x="2671169" y="2452869"/>
            <a:ext cx="1715895" cy="375068"/>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1273B957-147B-4D13-A521-39AA57BAF8C5}"/>
              </a:ext>
            </a:extLst>
          </p:cNvPr>
          <p:cNvSpPr/>
          <p:nvPr/>
        </p:nvSpPr>
        <p:spPr>
          <a:xfrm>
            <a:off x="1369129" y="2487559"/>
            <a:ext cx="1382943" cy="322621"/>
          </a:xfrm>
          <a:prstGeom prst="ellipse">
            <a:avLst/>
          </a:prstGeom>
          <a:noFill/>
          <a:ln w="57150">
            <a:solidFill>
              <a:srgbClr val="FF9933"/>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033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626" y="272928"/>
            <a:ext cx="2246883" cy="3122592"/>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387C9D5-6DB6-4149-BCDA-CA81A0332B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7574" y="121114"/>
            <a:ext cx="2621827" cy="3418011"/>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7935" y="3214190"/>
            <a:ext cx="2621501" cy="340158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8689" y="52319"/>
            <a:ext cx="2439849" cy="3180251"/>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8689" y="2774212"/>
            <a:ext cx="3020916" cy="398172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BD779D0-9951-4732-A841-4AFA034ABE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97903" y="3539125"/>
            <a:ext cx="2246883" cy="3068439"/>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5" name="Picture 14">
            <a:extLst>
              <a:ext uri="{FF2B5EF4-FFF2-40B4-BE49-F238E27FC236}">
                <a16:creationId xmlns:a16="http://schemas.microsoft.com/office/drawing/2014/main" id="{06B9A76F-679B-47A9-8637-5A92C227BF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98725" y="3294903"/>
            <a:ext cx="2708271" cy="3441985"/>
          </a:xfrm>
          <a:prstGeom prst="rect">
            <a:avLst/>
          </a:prstGeom>
          <a:solidFill>
            <a:schemeClr val="bg1"/>
          </a:solidFill>
          <a:ln w="3175">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6" name="Picture 15">
            <a:extLst>
              <a:ext uri="{FF2B5EF4-FFF2-40B4-BE49-F238E27FC236}">
                <a16:creationId xmlns:a16="http://schemas.microsoft.com/office/drawing/2014/main" id="{57A7A458-0AEA-4398-852B-1F329812B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85445" y="48125"/>
            <a:ext cx="2364475" cy="3165992"/>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spTree>
    <p:extLst>
      <p:ext uri="{BB962C8B-B14F-4D97-AF65-F5344CB8AC3E}">
        <p14:creationId xmlns:p14="http://schemas.microsoft.com/office/powerpoint/2010/main" val="83504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p:tgtEl>
                                          <p:spTgt spid="15"/>
                                        </p:tgtEl>
                                        <p:attrNameLst>
                                          <p:attrName>ppt_y</p:attrName>
                                        </p:attrNameLst>
                                      </p:cBhvr>
                                      <p:tavLst>
                                        <p:tav tm="0">
                                          <p:val>
                                            <p:strVal val="#ppt_y+#ppt_h*1.125000"/>
                                          </p:val>
                                        </p:tav>
                                        <p:tav tm="100000">
                                          <p:val>
                                            <p:strVal val="#ppt_y"/>
                                          </p:val>
                                        </p:tav>
                                      </p:tavLst>
                                    </p:anim>
                                    <p:animEffect transition="in" filter="wipe(up)">
                                      <p:cBhvr>
                                        <p:cTn id="17" dur="1000"/>
                                        <p:tgtEl>
                                          <p:spTgt spid="15"/>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3"/>
          <p:cNvSpPr>
            <a:spLocks noGrp="1"/>
          </p:cNvSpPr>
          <p:nvPr>
            <p:ph type="title"/>
          </p:nvPr>
        </p:nvSpPr>
        <p:spPr bwMode="auto">
          <a:xfrm>
            <a:off x="1981200" y="160338"/>
            <a:ext cx="8382000" cy="735012"/>
          </a:xfrm>
          <a:solidFill>
            <a:srgbClr val="A6A6A6"/>
          </a:solidFill>
        </p:spPr>
        <p:txBody>
          <a:bodyPr wrap="square" numCol="1" anchorCtr="0" compatLnSpc="1">
            <a:prstTxWarp prst="textNoShape">
              <a:avLst/>
            </a:prstTxWarp>
          </a:bodyPr>
          <a:lstStyle/>
          <a:p>
            <a:pPr eaLnBrk="1" hangingPunct="1"/>
            <a:r>
              <a:rPr lang="en-US" altLang="en-US" sz="3200"/>
              <a:t>Ci3T Primary Plan: Roles and Responsibilities</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570164" y="948027"/>
            <a:ext cx="7204075" cy="5566785"/>
          </a:xfrm>
          <a:prstGeom prst="rect">
            <a:avLst/>
          </a:prstGeom>
          <a:noFill/>
          <a:ln w="9525">
            <a:solidFill>
              <a:schemeClr val="tx1"/>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86000" y="4829175"/>
            <a:ext cx="7772400" cy="933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rPr>
              <a:t>all stakeholder groups</a:t>
            </a:r>
          </a:p>
        </p:txBody>
      </p:sp>
    </p:spTree>
    <p:extLst>
      <p:ext uri="{BB962C8B-B14F-4D97-AF65-F5344CB8AC3E}">
        <p14:creationId xmlns:p14="http://schemas.microsoft.com/office/powerpoint/2010/main" val="3258076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36E2B-88A9-4D76-95F3-BF7EB6AE18B9}"/>
              </a:ext>
            </a:extLst>
          </p:cNvPr>
          <p:cNvPicPr>
            <a:picLocks noChangeAspect="1"/>
          </p:cNvPicPr>
          <p:nvPr/>
        </p:nvPicPr>
        <p:blipFill>
          <a:blip r:embed="rId2"/>
          <a:stretch>
            <a:fillRect/>
          </a:stretch>
        </p:blipFill>
        <p:spPr>
          <a:xfrm>
            <a:off x="9337788" y="81052"/>
            <a:ext cx="2387431" cy="3108940"/>
          </a:xfrm>
          <a:prstGeom prst="rect">
            <a:avLst/>
          </a:prstGeom>
        </p:spPr>
      </p:pic>
      <p:pic>
        <p:nvPicPr>
          <p:cNvPr id="5" name="Picture 4">
            <a:extLst>
              <a:ext uri="{FF2B5EF4-FFF2-40B4-BE49-F238E27FC236}">
                <a16:creationId xmlns:a16="http://schemas.microsoft.com/office/drawing/2014/main" id="{4258D932-923F-41C8-8C86-887CBD0EB3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00" y="579480"/>
            <a:ext cx="9050322" cy="617692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5BD39D-61F4-41E0-A409-17C580C4BC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91108" y="3318688"/>
            <a:ext cx="2480793" cy="3210539"/>
          </a:xfrm>
          <a:prstGeom prst="rect">
            <a:avLst/>
          </a:prstGeom>
        </p:spPr>
      </p:pic>
    </p:spTree>
    <p:extLst>
      <p:ext uri="{BB962C8B-B14F-4D97-AF65-F5344CB8AC3E}">
        <p14:creationId xmlns:p14="http://schemas.microsoft.com/office/powerpoint/2010/main" val="952685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462349" y="589035"/>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a:solidFill>
                            <a:schemeClr val="tx1"/>
                          </a:solidFill>
                          <a:latin typeface="Arial" panose="020B0604020202020204" pitchFamily="34" charset="0"/>
                          <a:cs typeface="Arial" panose="020B0604020202020204" pitchFamily="34" charset="0"/>
                        </a:rPr>
                        <a:t>Area II: Academics</a:t>
                      </a:r>
                    </a:p>
                    <a:p>
                      <a:pPr algn="ctr"/>
                      <a:r>
                        <a:rPr lang="en-US" sz="20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endParaRPr lang="en-US" sz="2000" b="0" i="1" kern="1200">
                        <a:solidFill>
                          <a:schemeClr val="accent3">
                            <a:lumMod val="50000"/>
                          </a:schemeClr>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461763" y="3423675"/>
          <a:ext cx="4923037" cy="2834640"/>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419775">
                <a:tc>
                  <a:txBody>
                    <a:bodyPr/>
                    <a:lstStyle/>
                    <a:p>
                      <a:pPr algn="ctr"/>
                      <a:r>
                        <a:rPr lang="en-US" sz="2000" b="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tx1"/>
                          </a:solidFill>
                          <a:effectLst/>
                          <a:latin typeface="Arial" panose="020B0604020202020204" pitchFamily="34" charset="0"/>
                          <a:ea typeface="+mn-ea"/>
                          <a:cs typeface="Arial" panose="020B0604020202020204" pitchFamily="34" charset="0"/>
                        </a:rPr>
                        <a:t>Maintain online classroom platforms with learning activities connected to the weekly learning outcomes.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a:solidFill>
                            <a:schemeClr val="tx1"/>
                          </a:solidFill>
                          <a:effectLst/>
                          <a:latin typeface="Arial" panose="020B0604020202020204" pitchFamily="34" charset="0"/>
                          <a:ea typeface="+mn-ea"/>
                          <a:cs typeface="Arial" panose="020B0604020202020204" pitchFamily="34" charset="0"/>
                        </a:rPr>
                        <a:t>Communicate at least weekly with families and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grpSp>
        <p:nvGrpSpPr>
          <p:cNvPr id="7" name="Group 6" hidden="1">
            <a:extLst>
              <a:ext uri="{FF2B5EF4-FFF2-40B4-BE49-F238E27FC236}">
                <a16:creationId xmlns:a16="http://schemas.microsoft.com/office/drawing/2014/main" id="{6C00392C-36C1-4C83-9F66-EABBE4CDD48F}"/>
              </a:ext>
            </a:extLst>
          </p:cNvPr>
          <p:cNvGrpSpPr/>
          <p:nvPr/>
        </p:nvGrpSpPr>
        <p:grpSpPr>
          <a:xfrm>
            <a:off x="7781026" y="170454"/>
            <a:ext cx="4129177" cy="3906965"/>
            <a:chOff x="5740400" y="636604"/>
            <a:chExt cx="5592497" cy="5400376"/>
          </a:xfrm>
        </p:grpSpPr>
        <p:pic>
          <p:nvPicPr>
            <p:cNvPr id="33" name="Content Placeholder 5" title="Book cover: Supporting behavior for school success">
              <a:extLst>
                <a:ext uri="{FF2B5EF4-FFF2-40B4-BE49-F238E27FC236}">
                  <a16:creationId xmlns:a16="http://schemas.microsoft.com/office/drawing/2014/main" id="{7FA03278-6052-472D-965F-88699BFB32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497" r="-2172"/>
            <a:stretch/>
          </p:blipFill>
          <p:spPr>
            <a:xfrm>
              <a:off x="9260721" y="636604"/>
              <a:ext cx="2072176" cy="2793077"/>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9B5511F8-3999-4A8A-845F-8CC2839F22D8}"/>
                </a:ext>
              </a:extLst>
            </p:cNvPr>
            <p:cNvGrpSpPr/>
            <p:nvPr/>
          </p:nvGrpSpPr>
          <p:grpSpPr>
            <a:xfrm>
              <a:off x="5740400" y="810369"/>
              <a:ext cx="2972541" cy="5226611"/>
              <a:chOff x="5253684" y="810369"/>
              <a:chExt cx="3459257" cy="5226611"/>
            </a:xfrm>
          </p:grpSpPr>
          <p:sp>
            <p:nvSpPr>
              <p:cNvPr id="30" name="Freeform 20">
                <a:extLst>
                  <a:ext uri="{FF2B5EF4-FFF2-40B4-BE49-F238E27FC236}">
                    <a16:creationId xmlns:a16="http://schemas.microsoft.com/office/drawing/2014/main" id="{B4FD2A26-F3EE-4787-B4EE-72BC7CA7DF1E}"/>
                  </a:ext>
                </a:extLst>
              </p:cNvPr>
              <p:cNvSpPr/>
              <p:nvPr/>
            </p:nvSpPr>
            <p:spPr>
              <a:xfrm>
                <a:off x="5253684" y="3829836"/>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 </a:t>
                </a:r>
                <a:r>
                  <a:rPr kumimoji="0" lang="en-US" sz="1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31" name="Freeform 21">
                <a:extLst>
                  <a:ext uri="{FF2B5EF4-FFF2-40B4-BE49-F238E27FC236}">
                    <a16:creationId xmlns:a16="http://schemas.microsoft.com/office/drawing/2014/main" id="{C35AC622-C34A-424C-9462-C301E3AAB311}"/>
                  </a:ext>
                </a:extLst>
              </p:cNvPr>
              <p:cNvSpPr/>
              <p:nvPr/>
            </p:nvSpPr>
            <p:spPr>
              <a:xfrm>
                <a:off x="5253684" y="4587482"/>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Precorrection</a:t>
                </a:r>
              </a:p>
            </p:txBody>
          </p:sp>
          <p:sp>
            <p:nvSpPr>
              <p:cNvPr id="32" name="Freeform 22">
                <a:extLst>
                  <a:ext uri="{FF2B5EF4-FFF2-40B4-BE49-F238E27FC236}">
                    <a16:creationId xmlns:a16="http://schemas.microsoft.com/office/drawing/2014/main" id="{DA840144-3663-480C-B871-8B7964669D40}"/>
                  </a:ext>
                </a:extLst>
              </p:cNvPr>
              <p:cNvSpPr/>
              <p:nvPr/>
            </p:nvSpPr>
            <p:spPr>
              <a:xfrm>
                <a:off x="5253684" y="534512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a:reflection blurRad="6350" stA="50000" endA="300" endPos="38500" dist="508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
            <p:nvSpPr>
              <p:cNvPr id="34" name="Freeform 12">
                <a:extLst>
                  <a:ext uri="{FF2B5EF4-FFF2-40B4-BE49-F238E27FC236}">
                    <a16:creationId xmlns:a16="http://schemas.microsoft.com/office/drawing/2014/main" id="{A7FBC678-6425-4C17-9D5A-A4FE5B8A4411}"/>
                  </a:ext>
                </a:extLst>
              </p:cNvPr>
              <p:cNvSpPr/>
              <p:nvPr/>
            </p:nvSpPr>
            <p:spPr>
              <a:xfrm>
                <a:off x="5253684" y="81036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35" name="Freeform 13">
                <a:extLst>
                  <a:ext uri="{FF2B5EF4-FFF2-40B4-BE49-F238E27FC236}">
                    <a16:creationId xmlns:a16="http://schemas.microsoft.com/office/drawing/2014/main" id="{810D7BB5-2B0A-448C-92C5-67E9FEAD3AD1}"/>
                  </a:ext>
                </a:extLst>
              </p:cNvPr>
              <p:cNvSpPr/>
              <p:nvPr/>
            </p:nvSpPr>
            <p:spPr>
              <a:xfrm>
                <a:off x="5253684" y="1568463"/>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36" name="Freeform 14">
                <a:extLst>
                  <a:ext uri="{FF2B5EF4-FFF2-40B4-BE49-F238E27FC236}">
                    <a16:creationId xmlns:a16="http://schemas.microsoft.com/office/drawing/2014/main" id="{3CAA8DE4-9569-43F6-A20D-9405ACBDA3B1}"/>
                  </a:ext>
                </a:extLst>
              </p:cNvPr>
              <p:cNvSpPr/>
              <p:nvPr/>
            </p:nvSpPr>
            <p:spPr>
              <a:xfrm>
                <a:off x="5253684" y="2318250"/>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37" name="Freeform 15">
                <a:extLst>
                  <a:ext uri="{FF2B5EF4-FFF2-40B4-BE49-F238E27FC236}">
                    <a16:creationId xmlns:a16="http://schemas.microsoft.com/office/drawing/2014/main" id="{C1EECB26-7ADD-4048-A249-FB579903C97C}"/>
                  </a:ext>
                </a:extLst>
              </p:cNvPr>
              <p:cNvSpPr/>
              <p:nvPr/>
            </p:nvSpPr>
            <p:spPr>
              <a:xfrm>
                <a:off x="5253684" y="3083755"/>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grpSp>
      </p:grpSp>
      <p:pic>
        <p:nvPicPr>
          <p:cNvPr id="3" name="Picture 2"/>
          <p:cNvPicPr>
            <a:picLocks noChangeAspect="1"/>
          </p:cNvPicPr>
          <p:nvPr/>
        </p:nvPicPr>
        <p:blipFill>
          <a:blip r:embed="rId3"/>
          <a:stretch>
            <a:fillRect/>
          </a:stretch>
        </p:blipFill>
        <p:spPr>
          <a:xfrm>
            <a:off x="5509136" y="221759"/>
            <a:ext cx="5331394" cy="2716248"/>
          </a:xfrm>
          <a:prstGeom prst="rect">
            <a:avLst/>
          </a:prstGeom>
        </p:spPr>
      </p:pic>
      <p:pic>
        <p:nvPicPr>
          <p:cNvPr id="5" name="Content Placeholder 5">
            <a:extLst>
              <a:ext uri="{FF2B5EF4-FFF2-40B4-BE49-F238E27FC236}">
                <a16:creationId xmlns:a16="http://schemas.microsoft.com/office/drawing/2014/main" id="{BE5981C9-308F-4271-A593-075778477AAA}"/>
              </a:ext>
            </a:extLst>
          </p:cNvPr>
          <p:cNvPicPr>
            <a:picLocks noChangeAspect="1"/>
          </p:cNvPicPr>
          <p:nvPr/>
        </p:nvPicPr>
        <p:blipFill rotWithShape="1">
          <a:blip r:embed="rId2"/>
          <a:srcRect l="-3497" r="-2172"/>
          <a:stretch/>
        </p:blipFill>
        <p:spPr>
          <a:xfrm>
            <a:off x="6188013" y="3137309"/>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8" name="Freeform 15">
            <a:extLst>
              <a:ext uri="{FF2B5EF4-FFF2-40B4-BE49-F238E27FC236}">
                <a16:creationId xmlns:a16="http://schemas.microsoft.com/office/drawing/2014/main" id="{035CE525-91F3-4500-BC80-F138449DFF85}"/>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9" name="Freeform 16">
            <a:extLst>
              <a:ext uri="{FF2B5EF4-FFF2-40B4-BE49-F238E27FC236}">
                <a16:creationId xmlns:a16="http://schemas.microsoft.com/office/drawing/2014/main" id="{E6E92730-7D16-446D-8023-A27E3F302A28}"/>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10" name="Freeform 17">
            <a:extLst>
              <a:ext uri="{FF2B5EF4-FFF2-40B4-BE49-F238E27FC236}">
                <a16:creationId xmlns:a16="http://schemas.microsoft.com/office/drawing/2014/main" id="{FEFA444C-EDC8-4572-BC76-96BF7978451B}"/>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11" name="Freeform 18">
            <a:extLst>
              <a:ext uri="{FF2B5EF4-FFF2-40B4-BE49-F238E27FC236}">
                <a16:creationId xmlns:a16="http://schemas.microsoft.com/office/drawing/2014/main" id="{C990E88A-4C12-4225-AB6C-91D75434E88E}"/>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sp>
        <p:nvSpPr>
          <p:cNvPr id="12" name="Freeform 19">
            <a:extLst>
              <a:ext uri="{FF2B5EF4-FFF2-40B4-BE49-F238E27FC236}">
                <a16:creationId xmlns:a16="http://schemas.microsoft.com/office/drawing/2014/main" id="{47CAB915-5EA4-4146-9234-42F8CF3EE5F6}"/>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a:t>
            </a:r>
            <a:r>
              <a:rPr kumimoji="0" lang="en-US"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13" name="Freeform 20">
            <a:extLst>
              <a:ext uri="{FF2B5EF4-FFF2-40B4-BE49-F238E27FC236}">
                <a16:creationId xmlns:a16="http://schemas.microsoft.com/office/drawing/2014/main" id="{8B24E07A-64DB-4C1A-885C-86141C2AE9A7}"/>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Precorrection</a:t>
            </a: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reeform 21">
            <a:extLst>
              <a:ext uri="{FF2B5EF4-FFF2-40B4-BE49-F238E27FC236}">
                <a16:creationId xmlns:a16="http://schemas.microsoft.com/office/drawing/2014/main" id="{A15B2808-A820-43D9-A991-E772513790F4}"/>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Tree>
    <p:extLst>
      <p:ext uri="{BB962C8B-B14F-4D97-AF65-F5344CB8AC3E}">
        <p14:creationId xmlns:p14="http://schemas.microsoft.com/office/powerpoint/2010/main" val="225736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2948559" y="129892"/>
          <a:ext cx="4925384" cy="37490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Behavior</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2000" b="0" kern="1200" dirty="0">
                          <a:solidFill>
                            <a:srgbClr val="C00000"/>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2000" b="0" kern="1200" dirty="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2950906" y="3878932"/>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Expectations for 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Set clear Expectations for your students’ learning times allowing for flexibility for unique family needs.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3" name="Picture 2">
            <a:extLst>
              <a:ext uri="{FF2B5EF4-FFF2-40B4-BE49-F238E27FC236}">
                <a16:creationId xmlns:a16="http://schemas.microsoft.com/office/drawing/2014/main" id="{A3BBE088-40FC-47E4-8B35-6D6665E24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485"/>
            <a:ext cx="2934598" cy="2200948"/>
          </a:xfrm>
          <a:prstGeom prst="rect">
            <a:avLst/>
          </a:prstGeom>
        </p:spPr>
      </p:pic>
      <p:pic>
        <p:nvPicPr>
          <p:cNvPr id="5" name="Picture 4" descr="A screen shot of a person&#10;&#10;Description automatically generated">
            <a:extLst>
              <a:ext uri="{FF2B5EF4-FFF2-40B4-BE49-F238E27FC236}">
                <a16:creationId xmlns:a16="http://schemas.microsoft.com/office/drawing/2014/main" id="{24E71610-A3A3-4B4C-84F9-3194ED5CD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3571" y="3878932"/>
            <a:ext cx="4073361" cy="2766491"/>
          </a:xfrm>
          <a:prstGeom prst="rect">
            <a:avLst/>
          </a:prstGeom>
        </p:spPr>
      </p:pic>
    </p:spTree>
    <p:extLst>
      <p:ext uri="{BB962C8B-B14F-4D97-AF65-F5344CB8AC3E}">
        <p14:creationId xmlns:p14="http://schemas.microsoft.com/office/powerpoint/2010/main" val="1406475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7117091" y="422257"/>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Social</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daily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7117091" y="3636460"/>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Begin each lesson with a connection to the social skills needed to fully engage in the lesson.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Utilize online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resources to continue regular social skill lessons with asynchronous activities as well as synchronous lessons</a:t>
                      </a:r>
                      <a:r>
                        <a:rPr lang="en-US" sz="2000" b="0" kern="1200" dirty="0">
                          <a:solidFill>
                            <a:schemeClr val="tx1"/>
                          </a:solidFill>
                          <a:effectLst/>
                          <a:latin typeface="Arial" panose="020B0604020202020204" pitchFamily="34" charset="0"/>
                          <a:ea typeface="+mn-ea"/>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7" name="Picture 6" hidden="1">
            <a:extLst>
              <a:ext uri="{FF2B5EF4-FFF2-40B4-BE49-F238E27FC236}">
                <a16:creationId xmlns:a16="http://schemas.microsoft.com/office/drawing/2014/main" id="{C2F5D7EF-797F-45A5-A7A8-F7C4C63C0CBC}"/>
              </a:ext>
            </a:extLst>
          </p:cNvPr>
          <p:cNvPicPr>
            <a:picLocks noChangeAspect="1"/>
          </p:cNvPicPr>
          <p:nvPr/>
        </p:nvPicPr>
        <p:blipFill>
          <a:blip r:embed="rId2"/>
          <a:stretch>
            <a:fillRect/>
          </a:stretch>
        </p:blipFill>
        <p:spPr>
          <a:xfrm>
            <a:off x="149525" y="398316"/>
            <a:ext cx="5607463" cy="3722601"/>
          </a:xfrm>
          <a:prstGeom prst="rect">
            <a:avLst/>
          </a:prstGeom>
        </p:spPr>
      </p:pic>
      <p:pic>
        <p:nvPicPr>
          <p:cNvPr id="9" name="Picture 8" hidden="1">
            <a:extLst>
              <a:ext uri="{FF2B5EF4-FFF2-40B4-BE49-F238E27FC236}">
                <a16:creationId xmlns:a16="http://schemas.microsoft.com/office/drawing/2014/main" id="{F78F27EE-A001-4550-B2BA-85DF90981D12}"/>
              </a:ext>
            </a:extLst>
          </p:cNvPr>
          <p:cNvPicPr>
            <a:picLocks noChangeAspect="1"/>
          </p:cNvPicPr>
          <p:nvPr/>
        </p:nvPicPr>
        <p:blipFill>
          <a:blip r:embed="rId3"/>
          <a:stretch>
            <a:fillRect/>
          </a:stretch>
        </p:blipFill>
        <p:spPr>
          <a:xfrm>
            <a:off x="2338336" y="1075831"/>
            <a:ext cx="4506250" cy="5615796"/>
          </a:xfrm>
          <a:prstGeom prst="rect">
            <a:avLst/>
          </a:prstGeom>
        </p:spPr>
      </p:pic>
      <p:pic>
        <p:nvPicPr>
          <p:cNvPr id="5" name="Picture 4">
            <a:extLst>
              <a:ext uri="{FF2B5EF4-FFF2-40B4-BE49-F238E27FC236}">
                <a16:creationId xmlns:a16="http://schemas.microsoft.com/office/drawing/2014/main" id="{DEE2E91A-578C-46F7-9F61-BDB273C57EF5}"/>
              </a:ext>
            </a:extLst>
          </p:cNvPr>
          <p:cNvPicPr>
            <a:picLocks noChangeAspect="1"/>
          </p:cNvPicPr>
          <p:nvPr/>
        </p:nvPicPr>
        <p:blipFill>
          <a:blip r:embed="rId4"/>
          <a:stretch>
            <a:fillRect/>
          </a:stretch>
        </p:blipFill>
        <p:spPr>
          <a:xfrm>
            <a:off x="149525" y="119062"/>
            <a:ext cx="5117934" cy="5968061"/>
          </a:xfrm>
          <a:prstGeom prst="rect">
            <a:avLst/>
          </a:prstGeom>
          <a:ln>
            <a:solidFill>
              <a:schemeClr val="tx2"/>
            </a:solidFill>
          </a:ln>
        </p:spPr>
      </p:pic>
      <p:pic>
        <p:nvPicPr>
          <p:cNvPr id="8" name="Picture 7">
            <a:extLst>
              <a:ext uri="{FF2B5EF4-FFF2-40B4-BE49-F238E27FC236}">
                <a16:creationId xmlns:a16="http://schemas.microsoft.com/office/drawing/2014/main" id="{B26F6701-1D58-4E0C-A98B-175C8909B12F}"/>
              </a:ext>
            </a:extLst>
          </p:cNvPr>
          <p:cNvPicPr>
            <a:picLocks noChangeAspect="1"/>
          </p:cNvPicPr>
          <p:nvPr/>
        </p:nvPicPr>
        <p:blipFill>
          <a:blip r:embed="rId5"/>
          <a:stretch>
            <a:fillRect/>
          </a:stretch>
        </p:blipFill>
        <p:spPr>
          <a:xfrm>
            <a:off x="708163" y="2132103"/>
            <a:ext cx="6272676" cy="4536135"/>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077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26521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1"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rot="5400000">
            <a:off x="2462595" y="1845326"/>
            <a:ext cx="1447800"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rot="5400000">
            <a:off x="8278967" y="-161530"/>
            <a:ext cx="1651506"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p:cNvSpPr/>
          <p:nvPr/>
        </p:nvSpPr>
        <p:spPr>
          <a:xfrm rot="5400000">
            <a:off x="5260548" y="2724183"/>
            <a:ext cx="1810837"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p:cNvSpPr/>
          <p:nvPr/>
        </p:nvSpPr>
        <p:spPr>
          <a:xfrm rot="5400000">
            <a:off x="2482609" y="-98159"/>
            <a:ext cx="1219964"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p:cNvSpPr txBox="1">
            <a:spLocks/>
          </p:cNvSpPr>
          <p:nvPr/>
        </p:nvSpPr>
        <p:spPr bwMode="auto">
          <a:xfrm rot="-246943">
            <a:off x="1843088" y="9540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
        <p:nvSpPr>
          <p:cNvPr id="8" name="Title 3"/>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
        <p:nvSpPr>
          <p:cNvPr id="14" name="Title 3"/>
          <p:cNvSpPr txBox="1">
            <a:spLocks/>
          </p:cNvSpPr>
          <p:nvPr/>
        </p:nvSpPr>
        <p:spPr bwMode="auto">
          <a:xfrm rot="-330507">
            <a:off x="1843088" y="4183063"/>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Monitoring</a:t>
            </a:r>
          </a:p>
        </p:txBody>
      </p:sp>
      <p:pic>
        <p:nvPicPr>
          <p:cNvPr id="11" name="Picture 10">
            <a:extLst>
              <a:ext uri="{FF2B5EF4-FFF2-40B4-BE49-F238E27FC236}">
                <a16:creationId xmlns:a16="http://schemas.microsoft.com/office/drawing/2014/main" id="{38623F72-7D62-2F4D-94A7-31CBCF046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3192" y="4531052"/>
            <a:ext cx="1760769" cy="22740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4534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C3902FE-F9EE-7F4B-BE48-E2C772B9A7E1}"/>
              </a:ext>
            </a:extLst>
          </p:cNvPr>
          <p:cNvSpPr/>
          <p:nvPr/>
        </p:nvSpPr>
        <p:spPr>
          <a:xfrm>
            <a:off x="271235" y="321276"/>
            <a:ext cx="11618029" cy="6130263"/>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3566F57F-2737-42FE-B6D0-76E4673C9E5A}"/>
              </a:ext>
            </a:extLst>
          </p:cNvPr>
          <p:cNvSpPr>
            <a:spLocks noGrp="1"/>
          </p:cNvSpPr>
          <p:nvPr>
            <p:ph type="title"/>
          </p:nvPr>
        </p:nvSpPr>
        <p:spPr/>
        <p:txBody>
          <a:bodyPr>
            <a:normAutofit/>
          </a:bodyPr>
          <a:lstStyle/>
          <a:p>
            <a:r>
              <a:rPr lang="en-US" sz="3600" dirty="0"/>
              <a:t>A look at Procedures for Teaching at Tier 1</a:t>
            </a:r>
          </a:p>
        </p:txBody>
      </p:sp>
      <p:graphicFrame>
        <p:nvGraphicFramePr>
          <p:cNvPr id="9" name="Table 2">
            <a:extLst>
              <a:ext uri="{FF2B5EF4-FFF2-40B4-BE49-F238E27FC236}">
                <a16:creationId xmlns:a16="http://schemas.microsoft.com/office/drawing/2014/main" id="{8415DBD5-6853-49E9-95E9-8C8EE37F79A4}"/>
              </a:ext>
            </a:extLst>
          </p:cNvPr>
          <p:cNvGraphicFramePr>
            <a:graphicFrameLocks noGrp="1"/>
          </p:cNvGraphicFramePr>
          <p:nvPr/>
        </p:nvGraphicFramePr>
        <p:xfrm>
          <a:off x="648240" y="1708474"/>
          <a:ext cx="10895519" cy="3775837"/>
        </p:xfrm>
        <a:graphic>
          <a:graphicData uri="http://schemas.openxmlformats.org/drawingml/2006/table">
            <a:tbl>
              <a:tblPr firstRow="1" bandRow="1">
                <a:tableStyleId>{5C22544A-7EE6-4342-B048-85BDC9FD1C3A}</a:tableStyleId>
              </a:tblPr>
              <a:tblGrid>
                <a:gridCol w="10895519">
                  <a:extLst>
                    <a:ext uri="{9D8B030D-6E8A-4147-A177-3AD203B41FA5}">
                      <a16:colId xmlns:a16="http://schemas.microsoft.com/office/drawing/2014/main" val="4241179634"/>
                    </a:ext>
                  </a:extLst>
                </a:gridCol>
              </a:tblGrid>
              <a:tr h="253965">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i="0" kern="1200" dirty="0">
                          <a:solidFill>
                            <a:schemeClr val="tx1"/>
                          </a:solidFill>
                          <a:effectLst/>
                          <a:latin typeface="Arial" panose="020B0604020202020204" pitchFamily="34" charset="0"/>
                          <a:ea typeface="+mn-ea"/>
                          <a:cs typeface="Arial" panose="020B0604020202020204" pitchFamily="34" charset="0"/>
                        </a:rPr>
                        <a:t>Procedures for Teaching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3596922"/>
                  </a:ext>
                </a:extLst>
              </a:tr>
              <a:tr h="14286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Faculty and Staff:  Ci3T Leadership Teams and District Leaders will teach procedures to faculty and staff by:</a:t>
                      </a:r>
                      <a:endParaRPr lang="en-US" sz="1600" kern="1200" dirty="0">
                        <a:solidFill>
                          <a:schemeClr val="dk1"/>
                        </a:solidFill>
                        <a:effectLst/>
                        <a:latin typeface="+mn-lt"/>
                        <a:ea typeface="+mn-ea"/>
                        <a:cs typeface="+mn-cs"/>
                      </a:endParaRPr>
                    </a:p>
                    <a:p>
                      <a:pPr marL="285750" marR="0" lvl="0" indent="-285750">
                        <a:lnSpc>
                          <a:spcPct val="118000"/>
                        </a:lnSpc>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Provide faculty and staff Ci3T Implementation Manual and other materials such as posters, lesson plans, tickets, etc. to teach, implement and support our Ci3T plan.</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opportunities at the district level to support implementation and sustainability of Ci3T, with attention to academic, behavior, and social domains.</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Expectations Matrix taught and posted.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Ongoing re-teaching of expectations and procedures – dedicated staff meeting time for discussions.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r h="1317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Continued Learning: Ci3T Leadership Teams and District Leaders will teach procedures to faculty and staff by: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mn-lt"/>
                          <a:ea typeface="+mn-ea"/>
                          <a:cs typeface="+mn-cs"/>
                        </a:rPr>
                        <a:t>Providing faculty and staff materials for remote access to the Ci3T Implementation Manual, digital ‘posters’ and e-tickets.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sessions and access guides for online materials for teaching social skills lessons.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Beginning of year online meeting small-group breakout rooms for faculty and staff to review Ci3T Implementation Manual updates, get questions answered, and share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extLst>
                  <a:ext uri="{0D108BD9-81ED-4DB2-BD59-A6C34878D82A}">
                    <a16:rowId xmlns:a16="http://schemas.microsoft.com/office/drawing/2014/main" val="3248137858"/>
                  </a:ext>
                </a:extLst>
              </a:tr>
            </a:tbl>
          </a:graphicData>
        </a:graphic>
      </p:graphicFrame>
      <p:pic>
        <p:nvPicPr>
          <p:cNvPr id="11" name="Picture 10">
            <a:extLst>
              <a:ext uri="{FF2B5EF4-FFF2-40B4-BE49-F238E27FC236}">
                <a16:creationId xmlns:a16="http://schemas.microsoft.com/office/drawing/2014/main" id="{BC91576B-4055-49CB-BBA7-BC05237E5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95" y="1499999"/>
            <a:ext cx="4498985" cy="3374238"/>
          </a:xfrm>
          <a:prstGeom prst="rect">
            <a:avLst/>
          </a:prstGeom>
          <a:ln>
            <a:noFill/>
          </a:ln>
          <a:effectLst>
            <a:outerShdw blurRad="292100" dist="139700" dir="2700000" algn="tl" rotWithShape="0">
              <a:srgbClr val="333333">
                <a:alpha val="65000"/>
              </a:srgbClr>
            </a:outerShdw>
          </a:effectLst>
        </p:spPr>
      </p:pic>
      <p:pic>
        <p:nvPicPr>
          <p:cNvPr id="13" name="Picture 12" descr="A screen shot of a person&#10;&#10;Description automatically generated">
            <a:extLst>
              <a:ext uri="{FF2B5EF4-FFF2-40B4-BE49-F238E27FC236}">
                <a16:creationId xmlns:a16="http://schemas.microsoft.com/office/drawing/2014/main" id="{7223D3BC-F95B-4320-A85B-097F2ED10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0014" y="2340310"/>
            <a:ext cx="6163745" cy="4186210"/>
          </a:xfrm>
          <a:prstGeom prst="rect">
            <a:avLst/>
          </a:prstGeom>
          <a:ln>
            <a:noFill/>
          </a:ln>
          <a:effectLst>
            <a:outerShdw blurRad="292100" dist="139700" dir="2700000" algn="tl" rotWithShape="0">
              <a:srgbClr val="333333">
                <a:alpha val="65000"/>
              </a:srgbClr>
            </a:outerShdw>
          </a:effectLst>
        </p:spPr>
      </p:pic>
      <p:sp>
        <p:nvSpPr>
          <p:cNvPr id="7" name="Title 3">
            <a:extLst>
              <a:ext uri="{FF2B5EF4-FFF2-40B4-BE49-F238E27FC236}">
                <a16:creationId xmlns:a16="http://schemas.microsoft.com/office/drawing/2014/main" id="{99138A5B-7436-40BC-AB6E-F7B424FF85AA}"/>
              </a:ext>
            </a:extLst>
          </p:cNvPr>
          <p:cNvSpPr txBox="1">
            <a:spLocks/>
          </p:cNvSpPr>
          <p:nvPr/>
        </p:nvSpPr>
        <p:spPr bwMode="auto">
          <a:xfrm rot="-246943">
            <a:off x="425350" y="200831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144630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465887"/>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600920" y="4000543"/>
            <a:ext cx="8972550" cy="2238332"/>
          </a:xfrm>
          <a:prstGeom prst="rect">
            <a:avLst/>
          </a:prstGeom>
          <a:solidFill>
            <a:srgbClr val="FFC000"/>
          </a:solidFill>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CA156BB-FB1E-4234-91D0-A0FC0C4F43ED}"/>
              </a:ext>
            </a:extLst>
          </p:cNvPr>
          <p:cNvSpPr/>
          <p:nvPr/>
        </p:nvSpPr>
        <p:spPr>
          <a:xfrm>
            <a:off x="1504950" y="2400301"/>
            <a:ext cx="1771650"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76757B5-3293-4ACE-9002-1F2A8B312317}"/>
              </a:ext>
            </a:extLst>
          </p:cNvPr>
          <p:cNvSpPr/>
          <p:nvPr/>
        </p:nvSpPr>
        <p:spPr>
          <a:xfrm>
            <a:off x="8200306" y="592630"/>
            <a:ext cx="2373165"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874913" y="5662019"/>
            <a:ext cx="5056300" cy="1046329"/>
          </a:xfrm>
          <a:prstGeom prst="rect">
            <a:avLst/>
          </a:prstGeom>
        </p:spPr>
      </p:pic>
      <p:sp>
        <p:nvSpPr>
          <p:cNvPr id="11" name="Rounded Rectangle 10"/>
          <p:cNvSpPr/>
          <p:nvPr/>
        </p:nvSpPr>
        <p:spPr>
          <a:xfrm>
            <a:off x="7935034" y="5005474"/>
            <a:ext cx="879273" cy="464946"/>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OTR</a:t>
            </a:r>
          </a:p>
        </p:txBody>
      </p:sp>
      <p:sp>
        <p:nvSpPr>
          <p:cNvPr id="12" name="Rounded Rectangle 11"/>
          <p:cNvSpPr/>
          <p:nvPr/>
        </p:nvSpPr>
        <p:spPr>
          <a:xfrm>
            <a:off x="8804631" y="5197073"/>
            <a:ext cx="1563901" cy="683151"/>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Active Supervision</a:t>
            </a:r>
          </a:p>
        </p:txBody>
      </p:sp>
      <p:sp>
        <p:nvSpPr>
          <p:cNvPr id="13" name="Rounded Rectangle 12"/>
          <p:cNvSpPr/>
          <p:nvPr/>
        </p:nvSpPr>
        <p:spPr>
          <a:xfrm>
            <a:off x="4289350" y="5499624"/>
            <a:ext cx="1171126" cy="440475"/>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Choice</a:t>
            </a:r>
          </a:p>
        </p:txBody>
      </p:sp>
      <p:sp>
        <p:nvSpPr>
          <p:cNvPr id="14" name="Rounded Rectangle 13"/>
          <p:cNvSpPr/>
          <p:nvPr/>
        </p:nvSpPr>
        <p:spPr>
          <a:xfrm>
            <a:off x="5386336" y="4996574"/>
            <a:ext cx="847671" cy="41828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BSP</a:t>
            </a:r>
          </a:p>
        </p:txBody>
      </p:sp>
      <p:sp>
        <p:nvSpPr>
          <p:cNvPr id="15" name="Rounded Rectangle 14"/>
          <p:cNvSpPr/>
          <p:nvPr/>
        </p:nvSpPr>
        <p:spPr>
          <a:xfrm>
            <a:off x="6265633" y="5401283"/>
            <a:ext cx="1731478" cy="41123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Precorrection</a:t>
            </a:r>
          </a:p>
        </p:txBody>
      </p:sp>
      <p:sp>
        <p:nvSpPr>
          <p:cNvPr id="16" name="Title 3">
            <a:extLst>
              <a:ext uri="{FF2B5EF4-FFF2-40B4-BE49-F238E27FC236}">
                <a16:creationId xmlns:a16="http://schemas.microsoft.com/office/drawing/2014/main" id="{056F7C28-A75B-4922-904F-A9F91A91CC31}"/>
              </a:ext>
            </a:extLst>
          </p:cNvPr>
          <p:cNvSpPr txBox="1">
            <a:spLocks/>
          </p:cNvSpPr>
          <p:nvPr/>
        </p:nvSpPr>
        <p:spPr bwMode="auto">
          <a:xfrm rot="-246943">
            <a:off x="-20380" y="663489"/>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366209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2"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7EFE689-8C5D-0743-A9AE-5A415E190A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912" y="447755"/>
            <a:ext cx="5384863" cy="2867438"/>
          </a:xfrm>
          <a:prstGeom prst="rect">
            <a:avLst/>
          </a:prstGeom>
          <a:ln w="76200">
            <a:solidFill>
              <a:srgbClr val="6FB2C3"/>
            </a:solidFill>
          </a:ln>
          <a:effectLst>
            <a:outerShdw blurRad="50800" dist="38100" dir="5400000" algn="t" rotWithShape="0">
              <a:prstClr val="black">
                <a:alpha val="40000"/>
              </a:prstClr>
            </a:outerShdw>
          </a:effectLst>
        </p:spPr>
      </p:pic>
      <p:pic>
        <p:nvPicPr>
          <p:cNvPr id="3" name="Picture 2" descr="A screenshot of a cell phone&#10;&#10;Description automatically generated">
            <a:extLst>
              <a:ext uri="{FF2B5EF4-FFF2-40B4-BE49-F238E27FC236}">
                <a16:creationId xmlns:a16="http://schemas.microsoft.com/office/drawing/2014/main" id="{523F2B83-87E9-2B44-92BC-9BF6387ED57D}"/>
              </a:ext>
            </a:extLst>
          </p:cNvPr>
          <p:cNvPicPr>
            <a:picLocks noChangeAspect="1"/>
          </p:cNvPicPr>
          <p:nvPr/>
        </p:nvPicPr>
        <p:blipFill>
          <a:blip r:embed="rId3"/>
          <a:stretch>
            <a:fillRect/>
          </a:stretch>
        </p:blipFill>
        <p:spPr>
          <a:xfrm>
            <a:off x="5648088" y="153115"/>
            <a:ext cx="6263826" cy="3773952"/>
          </a:xfrm>
          <a:prstGeom prst="rect">
            <a:avLst/>
          </a:prstGeom>
          <a:ln w="76200">
            <a:solidFill>
              <a:schemeClr val="accent4">
                <a:lumMod val="60000"/>
                <a:lumOff val="40000"/>
              </a:schemeClr>
            </a:solidFill>
          </a:ln>
          <a:effectLst>
            <a:outerShdw blurRad="50800" dist="38100" dir="5400000" algn="t" rotWithShape="0">
              <a:prstClr val="black">
                <a:alpha val="40000"/>
              </a:prstClr>
            </a:outerShdw>
          </a:effectLst>
        </p:spPr>
      </p:pic>
      <p:pic>
        <p:nvPicPr>
          <p:cNvPr id="4" name="Picture 3" descr="A screenshot of a cell phone&#10;&#10;Description automatically generated">
            <a:hlinkClick r:id="rId4"/>
            <a:extLst>
              <a:ext uri="{FF2B5EF4-FFF2-40B4-BE49-F238E27FC236}">
                <a16:creationId xmlns:a16="http://schemas.microsoft.com/office/drawing/2014/main" id="{B18E38C3-D959-D441-8745-6B9DC16F7D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7276" y="3798444"/>
            <a:ext cx="5285603" cy="2867438"/>
          </a:xfrm>
          <a:prstGeom prst="rect">
            <a:avLst/>
          </a:prstGeom>
          <a:ln w="76200">
            <a:solidFill>
              <a:srgbClr val="9966FF"/>
            </a:solidFill>
          </a:ln>
          <a:effectLst>
            <a:outerShdw blurRad="50800" dist="38100" dir="5400000" algn="t" rotWithShape="0">
              <a:prstClr val="black">
                <a:alpha val="40000"/>
              </a:prstClr>
            </a:outerShdw>
          </a:effectLst>
        </p:spPr>
      </p:pic>
      <p:pic>
        <p:nvPicPr>
          <p:cNvPr id="6" name="Picture 15">
            <a:extLst>
              <a:ext uri="{FF2B5EF4-FFF2-40B4-BE49-F238E27FC236}">
                <a16:creationId xmlns:a16="http://schemas.microsoft.com/office/drawing/2014/main" id="{48B09219-9D7B-844D-92E3-9CDF8BF76FB4}"/>
              </a:ext>
            </a:extLst>
          </p:cNvPr>
          <p:cNvPicPr>
            <a:picLocks noChangeAspect="1"/>
          </p:cNvPicPr>
          <p:nvPr/>
        </p:nvPicPr>
        <p:blipFill>
          <a:blip r:embed="rId6"/>
          <a:srcRect/>
          <a:stretch>
            <a:fillRect/>
          </a:stretch>
        </p:blipFill>
        <p:spPr>
          <a:xfrm rot="8251875">
            <a:off x="5823003" y="4364890"/>
            <a:ext cx="3519626" cy="1055888"/>
          </a:xfrm>
          <a:prstGeom prst="rect">
            <a:avLst/>
          </a:prstGeom>
        </p:spPr>
      </p:pic>
      <p:sp>
        <p:nvSpPr>
          <p:cNvPr id="7" name="Title 3">
            <a:extLst>
              <a:ext uri="{FF2B5EF4-FFF2-40B4-BE49-F238E27FC236}">
                <a16:creationId xmlns:a16="http://schemas.microsoft.com/office/drawing/2014/main" id="{D8A18879-53D5-46B0-819E-C09623287320}"/>
              </a:ext>
            </a:extLst>
          </p:cNvPr>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Tree>
    <p:extLst>
      <p:ext uri="{BB962C8B-B14F-4D97-AF65-F5344CB8AC3E}">
        <p14:creationId xmlns:p14="http://schemas.microsoft.com/office/powerpoint/2010/main" val="64700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CB37A52-1852-43CC-9693-6BE4F35233A6}"/>
              </a:ext>
            </a:extLst>
          </p:cNvPr>
          <p:cNvSpPr txBox="1">
            <a:spLocks/>
          </p:cNvSpPr>
          <p:nvPr/>
        </p:nvSpPr>
        <p:spPr>
          <a:xfrm>
            <a:off x="144633" y="414539"/>
            <a:ext cx="9501352" cy="1474089"/>
          </a:xfrm>
          <a:prstGeom prst="rect">
            <a:avLst/>
          </a:prstGeom>
          <a:noFill/>
        </p:spPr>
        <p:txBody>
          <a:bodyPr vert="horz" lIns="91440" tIns="45720" rIns="91440" bIns="45720" rtlCol="0" anchor="b">
            <a:noAutofit/>
          </a:bodyPr>
          <a:lstStyle>
            <a:lvl1pPr algn="l"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pic>
        <p:nvPicPr>
          <p:cNvPr id="7" name="Picture 6">
            <a:extLst>
              <a:ext uri="{FF2B5EF4-FFF2-40B4-BE49-F238E27FC236}">
                <a16:creationId xmlns:a16="http://schemas.microsoft.com/office/drawing/2014/main" id="{900EF1EB-42A5-4482-947B-6F9AA642F2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409" y="148110"/>
            <a:ext cx="7620000" cy="1886914"/>
          </a:xfrm>
          <a:prstGeom prst="rect">
            <a:avLst/>
          </a:prstGeom>
        </p:spPr>
      </p:pic>
      <p:sp>
        <p:nvSpPr>
          <p:cNvPr id="9" name="Oval 8">
            <a:extLst>
              <a:ext uri="{FF2B5EF4-FFF2-40B4-BE49-F238E27FC236}">
                <a16:creationId xmlns:a16="http://schemas.microsoft.com/office/drawing/2014/main" id="{6C913B98-C506-45B0-AAF7-AAD3F1A6C993}"/>
              </a:ext>
            </a:extLst>
          </p:cNvPr>
          <p:cNvSpPr/>
          <p:nvPr/>
        </p:nvSpPr>
        <p:spPr>
          <a:xfrm>
            <a:off x="3175522" y="1686745"/>
            <a:ext cx="1440426" cy="348279"/>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4"/>
          <a:stretch>
            <a:fillRect/>
          </a:stretch>
        </p:blipFill>
        <p:spPr>
          <a:xfrm>
            <a:off x="8155850" y="148110"/>
            <a:ext cx="3630607" cy="2722955"/>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2" name="Picture 1">
            <a:extLst>
              <a:ext uri="{FF2B5EF4-FFF2-40B4-BE49-F238E27FC236}">
                <a16:creationId xmlns:a16="http://schemas.microsoft.com/office/drawing/2014/main" id="{120121CC-64AC-4CD8-A783-357D5F097D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92131" y="3340468"/>
            <a:ext cx="3558043" cy="132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003D32E-F4E5-4533-B5BE-A322BF70A2F1}"/>
              </a:ext>
            </a:extLst>
          </p:cNvPr>
          <p:cNvPicPr>
            <a:picLocks noChangeAspect="1"/>
          </p:cNvPicPr>
          <p:nvPr/>
        </p:nvPicPr>
        <p:blipFill rotWithShape="1">
          <a:blip r:embed="rId6"/>
          <a:srcRect l="72391"/>
          <a:stretch/>
        </p:blipFill>
        <p:spPr>
          <a:xfrm>
            <a:off x="5738648" y="2301453"/>
            <a:ext cx="2144084" cy="4181544"/>
          </a:xfrm>
          <a:prstGeom prst="rect">
            <a:avLst/>
          </a:prstGeom>
        </p:spPr>
      </p:pic>
      <p:pic>
        <p:nvPicPr>
          <p:cNvPr id="2" name="Picture 1">
            <a:extLst>
              <a:ext uri="{FF2B5EF4-FFF2-40B4-BE49-F238E27FC236}">
                <a16:creationId xmlns:a16="http://schemas.microsoft.com/office/drawing/2014/main" id="{4796FE15-18CB-4923-A364-24BC6EEF4978}"/>
              </a:ext>
            </a:extLst>
          </p:cNvPr>
          <p:cNvPicPr>
            <a:picLocks noChangeAspect="1"/>
          </p:cNvPicPr>
          <p:nvPr/>
        </p:nvPicPr>
        <p:blipFill rotWithShape="1">
          <a:blip r:embed="rId7"/>
          <a:srcRect l="15570"/>
          <a:stretch/>
        </p:blipFill>
        <p:spPr>
          <a:xfrm>
            <a:off x="441826" y="2035024"/>
            <a:ext cx="4970966" cy="4823288"/>
          </a:xfrm>
          <a:prstGeom prst="rect">
            <a:avLst/>
          </a:prstGeom>
        </p:spPr>
      </p:pic>
    </p:spTree>
    <p:extLst>
      <p:ext uri="{BB962C8B-B14F-4D97-AF65-F5344CB8AC3E}">
        <p14:creationId xmlns:p14="http://schemas.microsoft.com/office/powerpoint/2010/main" val="2357373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63346" y="4032539"/>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F6B11A7F-B27A-43D0-817C-1CF510A506E1}"/>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EFE2EF4-F79F-4550-80A8-FD59851310A0}"/>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4" name="Picture 13" title="Ci3T Implementation Report cover">
            <a:extLst>
              <a:ext uri="{FF2B5EF4-FFF2-40B4-BE49-F238E27FC236}">
                <a16:creationId xmlns:a16="http://schemas.microsoft.com/office/drawing/2014/main" id="{B3E7FC90-954B-8244-8BDA-2DAA49D649EA}"/>
              </a:ext>
            </a:extLst>
          </p:cNvPr>
          <p:cNvPicPr>
            <a:picLocks noChangeAspect="1"/>
          </p:cNvPicPr>
          <p:nvPr/>
        </p:nvPicPr>
        <p:blipFill>
          <a:blip r:embed="rId9"/>
          <a:stretch>
            <a:fillRect/>
          </a:stretch>
        </p:blipFill>
        <p:spPr>
          <a:xfrm>
            <a:off x="838200" y="3450049"/>
            <a:ext cx="1733365" cy="2241210"/>
          </a:xfrm>
          <a:prstGeom prst="rect">
            <a:avLst/>
          </a:prstGeom>
          <a:ln w="3175">
            <a:solidFill>
              <a:schemeClr val="bg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013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50903" y="1997124"/>
            <a:ext cx="4511444" cy="1294021"/>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a:ea typeface="+mj-ea"/>
                <a:cs typeface="Times New Roman"/>
              </a:rPr>
              <a:t>Secondary (Tier 2) Intervention Grids</a:t>
            </a:r>
          </a:p>
        </p:txBody>
      </p:sp>
    </p:spTree>
    <p:extLst>
      <p:ext uri="{BB962C8B-B14F-4D97-AF65-F5344CB8AC3E}">
        <p14:creationId xmlns:p14="http://schemas.microsoft.com/office/powerpoint/2010/main" val="54017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32863" y="772908"/>
            <a:ext cx="4511444" cy="1294021"/>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2276124"/>
            <a:ext cx="6286500" cy="689349"/>
          </a:xfrm>
          <a:prstGeom prst="rect">
            <a:avLst/>
          </a:prstGeom>
          <a:solidFill>
            <a:srgbClr val="FE0002"/>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lumMod val="95000"/>
                  </a:prstClr>
                </a:solidFill>
                <a:effectLst/>
                <a:uLnTx/>
                <a:uFillTx/>
                <a:latin typeface="Times New Roman"/>
                <a:ea typeface="+mj-ea"/>
                <a:cs typeface="Times New Roman"/>
              </a:rPr>
              <a:t>Tertiary (Tier 3) Intervention Grids</a:t>
            </a:r>
          </a:p>
        </p:txBody>
      </p:sp>
      <p:pic>
        <p:nvPicPr>
          <p:cNvPr id="25" name="Content Placeholder 8">
            <a:extLst>
              <a:ext uri="{FF2B5EF4-FFF2-40B4-BE49-F238E27FC236}">
                <a16:creationId xmlns:a16="http://schemas.microsoft.com/office/drawing/2014/main" id="{1C996ECE-5C81-430E-9476-9DFDE3F4C7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550" y="3097042"/>
            <a:ext cx="4329645" cy="365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040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1914"/>
            <a:ext cx="9144000" cy="1171575"/>
          </a:xfrm>
        </p:spPr>
        <p:txBody>
          <a:bodyPr/>
          <a:lstStyle/>
          <a:p>
            <a:pPr algn="ctr">
              <a:defRPr/>
            </a:pPr>
            <a:r>
              <a:rPr lang="en-US" sz="3600"/>
              <a:t>Implementation Science</a:t>
            </a:r>
            <a:br>
              <a:rPr lang="en-US" sz="3600"/>
            </a:br>
            <a:r>
              <a:rPr lang="en-US" sz="1600"/>
              <a:t> </a:t>
            </a:r>
            <a:r>
              <a:rPr lang="en-US" sz="1200">
                <a:latin typeface="+mn-lt"/>
              </a:rPr>
              <a:t>Adapted from Fixsen &amp; Blasé, 2005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6154323"/>
              </p:ext>
            </p:extLst>
          </p:nvPr>
        </p:nvGraphicFramePr>
        <p:xfrm>
          <a:off x="1919536" y="1232756"/>
          <a:ext cx="8244916" cy="547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5-Point Star 2"/>
          <p:cNvSpPr/>
          <p:nvPr/>
        </p:nvSpPr>
        <p:spPr>
          <a:xfrm>
            <a:off x="1595438" y="5310188"/>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79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Transparency, Access, </a:t>
            </a:r>
            <a:br>
              <a:rPr lang="en-US"/>
            </a:br>
            <a:r>
              <a:rPr lang="en-US"/>
              <a:t>&amp; Collaboration</a:t>
            </a:r>
          </a:p>
        </p:txBody>
      </p:sp>
      <p:sp>
        <p:nvSpPr>
          <p:cNvPr id="4" name="Text Placeholder 3"/>
          <p:cNvSpPr>
            <a:spLocks noGrp="1"/>
          </p:cNvSpPr>
          <p:nvPr>
            <p:ph type="body" idx="1"/>
          </p:nvPr>
        </p:nvSpPr>
        <p:spPr/>
        <p:txBody>
          <a:bodyPr/>
          <a:lstStyle/>
          <a:p>
            <a:r>
              <a:rPr lang="en-US"/>
              <a:t>Benefits of Ci3T Models</a:t>
            </a:r>
          </a:p>
        </p:txBody>
      </p:sp>
    </p:spTree>
    <p:extLst>
      <p:ext uri="{BB962C8B-B14F-4D97-AF65-F5344CB8AC3E}">
        <p14:creationId xmlns:p14="http://schemas.microsoft.com/office/powerpoint/2010/main" val="1854566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 name="Picture 4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2088" name="Picture 4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2087" name="Picture 39"/>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2086" name="Picture 3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2081" name="Picture 3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2084" name="Picture 3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2080" name="Picture 3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4223584"/>
            <a:ext cx="5076823" cy="180029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Content Placeholder 5">
            <a:extLst>
              <a:ext uri="{FF2B5EF4-FFF2-40B4-BE49-F238E27FC236}">
                <a16:creationId xmlns:a16="http://schemas.microsoft.com/office/drawing/2014/main" id="{9B4F826F-FBD5-4DC4-8E4A-6A141E8D9FF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7486"/>
          <a:stretch/>
        </p:blipFill>
        <p:spPr>
          <a:xfrm>
            <a:off x="2774112" y="0"/>
            <a:ext cx="6199893" cy="3445652"/>
          </a:xfrm>
          <a:prstGeom prst="rect">
            <a:avLst/>
          </a:prstGeom>
        </p:spPr>
      </p:pic>
      <p:sp>
        <p:nvSpPr>
          <p:cNvPr id="11" name="TextBox 10">
            <a:extLst>
              <a:ext uri="{FF2B5EF4-FFF2-40B4-BE49-F238E27FC236}">
                <a16:creationId xmlns:a16="http://schemas.microsoft.com/office/drawing/2014/main" id="{879379EA-06FD-4A27-81D9-E875C5FE95E1}"/>
              </a:ext>
            </a:extLst>
          </p:cNvPr>
          <p:cNvSpPr txBox="1"/>
          <p:nvPr/>
        </p:nvSpPr>
        <p:spPr>
          <a:xfrm>
            <a:off x="2109436" y="3485239"/>
            <a:ext cx="8132923" cy="830997"/>
          </a:xfrm>
          <a:prstGeom prst="rect">
            <a:avLst/>
          </a:prstGeom>
          <a:solidFill>
            <a:schemeClr val="bg1"/>
          </a:solidFill>
          <a:ln w="76200">
            <a:solidFill>
              <a:schemeClr val="accent5">
                <a:lumMod val="60000"/>
                <a:lumOff val="40000"/>
              </a:schemeClr>
            </a:solidFill>
          </a:ln>
        </p:spPr>
        <p:txBody>
          <a:bodyPr wrap="square" rtlCol="0">
            <a:spAutoFit/>
          </a:bodyPr>
          <a:lstStyle/>
          <a:p>
            <a:pPr algn="ctr"/>
            <a:r>
              <a:rPr lang="en-US" sz="2400" dirty="0"/>
              <a:t>Consider the core components of Ci3T … </a:t>
            </a:r>
          </a:p>
          <a:p>
            <a:pPr algn="ctr"/>
            <a:r>
              <a:rPr lang="en-US" sz="2400" dirty="0"/>
              <a:t>What components do you currently have in place?</a:t>
            </a:r>
          </a:p>
        </p:txBody>
      </p:sp>
    </p:spTree>
    <p:extLst>
      <p:ext uri="{BB962C8B-B14F-4D97-AF65-F5344CB8AC3E}">
        <p14:creationId xmlns:p14="http://schemas.microsoft.com/office/powerpoint/2010/main" val="2632334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60000"/>
                                  </p:stCondLst>
                                  <p:childTnLst>
                                    <p:set>
                                      <p:cBhvr>
                                        <p:cTn id="6" dur="1" fill="hold">
                                          <p:stCondLst>
                                            <p:cond delay="0"/>
                                          </p:stCondLst>
                                        </p:cTn>
                                        <p:tgtEl>
                                          <p:spTgt spid="2088"/>
                                        </p:tgtEl>
                                        <p:attrNameLst>
                                          <p:attrName>style.visibility</p:attrName>
                                        </p:attrNameLst>
                                      </p:cBhvr>
                                      <p:to>
                                        <p:strVal val="visible"/>
                                      </p:to>
                                    </p:set>
                                  </p:childTnLst>
                                </p:cTn>
                              </p:par>
                            </p:childTnLst>
                          </p:cTn>
                        </p:par>
                        <p:par>
                          <p:cTn id="7" fill="hold" nodeType="afterGroup">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87"/>
                                        </p:tgtEl>
                                        <p:attrNameLst>
                                          <p:attrName>style.visibility</p:attrName>
                                        </p:attrNameLst>
                                      </p:cBhvr>
                                      <p:to>
                                        <p:strVal val="visible"/>
                                      </p:to>
                                    </p:set>
                                  </p:childTnLst>
                                </p:cTn>
                              </p:par>
                            </p:childTnLst>
                          </p:cTn>
                        </p:par>
                        <p:par>
                          <p:cTn id="10" fill="hold" nodeType="afterGroup">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86"/>
                                        </p:tgtEl>
                                        <p:attrNameLst>
                                          <p:attrName>style.visibility</p:attrName>
                                        </p:attrNameLst>
                                      </p:cBhvr>
                                      <p:to>
                                        <p:strVal val="visible"/>
                                      </p:to>
                                    </p:set>
                                  </p:childTnLst>
                                </p:cTn>
                              </p:par>
                            </p:childTnLst>
                          </p:cTn>
                        </p:par>
                        <p:par>
                          <p:cTn id="13" fill="hold" nodeType="afterGroup">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81"/>
                                        </p:tgtEl>
                                        <p:attrNameLst>
                                          <p:attrName>style.visibility</p:attrName>
                                        </p:attrNameLst>
                                      </p:cBhvr>
                                      <p:to>
                                        <p:strVal val="visible"/>
                                      </p:to>
                                    </p:set>
                                  </p:childTnLst>
                                </p:cTn>
                              </p:par>
                            </p:childTnLst>
                          </p:cTn>
                        </p:par>
                        <p:par>
                          <p:cTn id="16" fill="hold" nodeType="afterGroup">
                            <p:stCondLst>
                              <p:cond delay="240000"/>
                            </p:stCondLst>
                            <p:childTnLst>
                              <p:par>
                                <p:cTn id="17" presetID="1" presetClass="entr" presetSubtype="0" fill="hold" nodeType="afterEffect">
                                  <p:stCondLst>
                                    <p:cond delay="30000"/>
                                  </p:stCondLst>
                                  <p:childTnLst>
                                    <p:set>
                                      <p:cBhvr>
                                        <p:cTn id="18" dur="1" fill="hold">
                                          <p:stCondLst>
                                            <p:cond delay="0"/>
                                          </p:stCondLst>
                                        </p:cTn>
                                        <p:tgtEl>
                                          <p:spTgt spid="2084"/>
                                        </p:tgtEl>
                                        <p:attrNameLst>
                                          <p:attrName>style.visibility</p:attrName>
                                        </p:attrNameLst>
                                      </p:cBhvr>
                                      <p:to>
                                        <p:strVal val="visible"/>
                                      </p:to>
                                    </p:set>
                                  </p:childTnLst>
                                </p:cTn>
                              </p:par>
                            </p:childTnLst>
                          </p:cTn>
                        </p:par>
                        <p:par>
                          <p:cTn id="19" fill="hold" nodeType="afterGroup">
                            <p:stCondLst>
                              <p:cond delay="270000"/>
                            </p:stCondLst>
                            <p:childTnLst>
                              <p:par>
                                <p:cTn id="20" presetID="1" presetClass="entr" presetSubtype="0" fill="hold" nodeType="afterEffect">
                                  <p:stCondLst>
                                    <p:cond delay="30000"/>
                                  </p:stCondLst>
                                  <p:childTnLst>
                                    <p:set>
                                      <p:cBhvr>
                                        <p:cTn id="21"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solidFill>
                  <a:schemeClr val="bg2"/>
                </a:solidFill>
              </a:rPr>
              <a:t>Introducing Ci3T… a Comprehensive, Integrated, Three-Tiered Model of Prevention  </a:t>
            </a:r>
          </a:p>
          <a:p>
            <a:r>
              <a:rPr lang="en-US" b="1" dirty="0"/>
              <a:t>The Role of Screening: Using Screening Data to Inform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solidFill>
                  <a:schemeClr val="bg2"/>
                </a:solidFill>
              </a:rPr>
              <a:t>Planning for Next Steps</a:t>
            </a:r>
          </a:p>
          <a:p>
            <a:endParaRPr lang="en-US" dirty="0"/>
          </a:p>
        </p:txBody>
      </p:sp>
    </p:spTree>
    <p:extLst>
      <p:ext uri="{BB962C8B-B14F-4D97-AF65-F5344CB8AC3E}">
        <p14:creationId xmlns:p14="http://schemas.microsoft.com/office/powerpoint/2010/main" val="42291266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encils and lines">
            <a:extLst>
              <a:ext uri="{FF2B5EF4-FFF2-40B4-BE49-F238E27FC236}">
                <a16:creationId xmlns:a16="http://schemas.microsoft.com/office/drawing/2014/main" id="{E4599AD1-6DBA-B110-9C75-45347F62C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21711"/>
            <a:ext cx="5070764" cy="3344108"/>
          </a:xfrm>
          <a:prstGeom prst="rect">
            <a:avLst/>
          </a:prstGeom>
        </p:spPr>
      </p:pic>
      <p:sp>
        <p:nvSpPr>
          <p:cNvPr id="2" name="Title 1">
            <a:extLst>
              <a:ext uri="{FF2B5EF4-FFF2-40B4-BE49-F238E27FC236}">
                <a16:creationId xmlns:a16="http://schemas.microsoft.com/office/drawing/2014/main" id="{3CE2D380-DA5E-EE83-B60C-BFA188177A25}"/>
              </a:ext>
            </a:extLst>
          </p:cNvPr>
          <p:cNvSpPr>
            <a:spLocks noGrp="1"/>
          </p:cNvSpPr>
          <p:nvPr>
            <p:ph type="title"/>
          </p:nvPr>
        </p:nvSpPr>
        <p:spPr/>
        <p:txBody>
          <a:bodyPr/>
          <a:lstStyle/>
          <a:p>
            <a:r>
              <a:rPr lang="en-US"/>
              <a:t>Systematic Screening … Logistics</a:t>
            </a:r>
          </a:p>
        </p:txBody>
      </p:sp>
      <p:graphicFrame>
        <p:nvGraphicFramePr>
          <p:cNvPr id="4" name="Content Placeholder 3">
            <a:extLst>
              <a:ext uri="{FF2B5EF4-FFF2-40B4-BE49-F238E27FC236}">
                <a16:creationId xmlns:a16="http://schemas.microsoft.com/office/drawing/2014/main" id="{CE8CC4A8-3BB8-7144-4537-A18BD33D4787}"/>
              </a:ext>
            </a:extLst>
          </p:cNvPr>
          <p:cNvGraphicFramePr>
            <a:graphicFrameLocks noGrp="1"/>
          </p:cNvGraphicFramePr>
          <p:nvPr>
            <p:ph idx="1"/>
          </p:nvPr>
        </p:nvGraphicFramePr>
        <p:xfrm>
          <a:off x="838200" y="1389208"/>
          <a:ext cx="10515600" cy="40764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5586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8C8F5D52-528E-40E9-A01C-9FB9CFE0309D}"/>
              </a:ext>
            </a:extLst>
          </p:cNvPr>
          <p:cNvGrpSpPr>
            <a:grpSpLocks/>
          </p:cNvGrpSpPr>
          <p:nvPr/>
        </p:nvGrpSpPr>
        <p:grpSpPr bwMode="auto">
          <a:xfrm>
            <a:off x="2522220" y="220980"/>
            <a:ext cx="4903788" cy="5391150"/>
            <a:chOff x="254643" y="368789"/>
            <a:chExt cx="6099858" cy="6489211"/>
          </a:xfrm>
        </p:grpSpPr>
        <p:pic>
          <p:nvPicPr>
            <p:cNvPr id="3" name="Picture 4" descr="Computer by thilakarathna - Mac like computer">
              <a:extLst>
                <a:ext uri="{FF2B5EF4-FFF2-40B4-BE49-F238E27FC236}">
                  <a16:creationId xmlns:a16="http://schemas.microsoft.com/office/drawing/2014/main" id="{E83F8992-D193-4DE7-B8F3-7059570C1B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643" y="368789"/>
              <a:ext cx="6099858" cy="648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F1DF177C-91EB-4E13-B262-44D080519813}"/>
                </a:ext>
              </a:extLst>
            </p:cNvPr>
            <p:cNvPicPr>
              <a:picLocks noChangeAspect="1"/>
            </p:cNvPicPr>
            <p:nvPr/>
          </p:nvPicPr>
          <p:blipFill>
            <a:blip r:embed="rId3" cstate="print">
              <a:extLst>
                <a:ext uri="{28A0092B-C50C-407E-A947-70E740481C1C}">
                  <a14:useLocalDpi xmlns:a14="http://schemas.microsoft.com/office/drawing/2010/main" val="0"/>
                </a:ext>
              </a:extLst>
            </a:blip>
            <a:srcRect l="9322" t="-317" r="7793" b="317"/>
            <a:stretch>
              <a:fillRect/>
            </a:stretch>
          </p:blipFill>
          <p:spPr bwMode="auto">
            <a:xfrm>
              <a:off x="564550" y="532435"/>
              <a:ext cx="5480044" cy="353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730413F2-992A-4B5E-8B04-C0B0C2F73232}"/>
              </a:ext>
            </a:extLst>
          </p:cNvPr>
          <p:cNvGrpSpPr>
            <a:grpSpLocks/>
          </p:cNvGrpSpPr>
          <p:nvPr/>
        </p:nvGrpSpPr>
        <p:grpSpPr bwMode="auto">
          <a:xfrm>
            <a:off x="3893820" y="982981"/>
            <a:ext cx="6858000" cy="4003675"/>
            <a:chOff x="643552" y="1579880"/>
            <a:chExt cx="9143999" cy="5337447"/>
          </a:xfrm>
        </p:grpSpPr>
        <p:pic>
          <p:nvPicPr>
            <p:cNvPr id="6" name="Picture 8">
              <a:extLst>
                <a:ext uri="{FF2B5EF4-FFF2-40B4-BE49-F238E27FC236}">
                  <a16:creationId xmlns:a16="http://schemas.microsoft.com/office/drawing/2014/main" id="{7D6F4422-4399-43B9-A710-B5649A6F60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4592" y="5534792"/>
              <a:ext cx="3742959" cy="138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B0B531BE-2B7A-4A2C-9D62-1E0D2FEC696C}"/>
                </a:ext>
              </a:extLst>
            </p:cNvPr>
            <p:cNvCxnSpPr/>
            <p:nvPr/>
          </p:nvCxnSpPr>
          <p:spPr>
            <a:xfrm>
              <a:off x="1964352" y="1884635"/>
              <a:ext cx="4182533" cy="3773461"/>
            </a:xfrm>
            <a:prstGeom prst="straightConnector1">
              <a:avLst/>
            </a:prstGeom>
            <a:ln w="95250">
              <a:tailEnd type="triangle"/>
            </a:ln>
          </p:spPr>
          <p:style>
            <a:lnRef idx="1">
              <a:schemeClr val="accent2"/>
            </a:lnRef>
            <a:fillRef idx="0">
              <a:schemeClr val="accent2"/>
            </a:fillRef>
            <a:effectRef idx="0">
              <a:schemeClr val="accent2"/>
            </a:effectRef>
            <a:fontRef idx="minor">
              <a:schemeClr val="tx1"/>
            </a:fontRef>
          </p:style>
        </p:cxnSp>
        <p:sp>
          <p:nvSpPr>
            <p:cNvPr id="8" name="Oval 7">
              <a:extLst>
                <a:ext uri="{FF2B5EF4-FFF2-40B4-BE49-F238E27FC236}">
                  <a16:creationId xmlns:a16="http://schemas.microsoft.com/office/drawing/2014/main" id="{8D63A94B-9A3C-4ABB-AB75-233C28AECEEF}"/>
                </a:ext>
              </a:extLst>
            </p:cNvPr>
            <p:cNvSpPr/>
            <p:nvPr/>
          </p:nvSpPr>
          <p:spPr>
            <a:xfrm>
              <a:off x="643552" y="1579880"/>
              <a:ext cx="1625600" cy="406340"/>
            </a:xfrm>
            <a:prstGeom prst="ellipse">
              <a:avLst/>
            </a:prstGeom>
            <a:no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solidFill>
                  <a:prstClr val="black"/>
                </a:solidFill>
              </a:endParaRPr>
            </a:p>
          </p:txBody>
        </p:sp>
      </p:grpSp>
      <p:sp>
        <p:nvSpPr>
          <p:cNvPr id="9" name="Rounded Rectangle 1">
            <a:extLst>
              <a:ext uri="{FF2B5EF4-FFF2-40B4-BE49-F238E27FC236}">
                <a16:creationId xmlns:a16="http://schemas.microsoft.com/office/drawing/2014/main" id="{E1869C19-4A06-4912-A36A-C0D85515CF90}"/>
              </a:ext>
            </a:extLst>
          </p:cNvPr>
          <p:cNvSpPr/>
          <p:nvPr/>
        </p:nvSpPr>
        <p:spPr>
          <a:xfrm>
            <a:off x="7703820" y="1138556"/>
            <a:ext cx="2971800" cy="1082675"/>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prstClr val="black"/>
                </a:solidFill>
              </a:rPr>
              <a:t>www.ci3t.org</a:t>
            </a:r>
          </a:p>
        </p:txBody>
      </p:sp>
      <p:sp>
        <p:nvSpPr>
          <p:cNvPr id="10" name="Rectangle 9">
            <a:extLst>
              <a:ext uri="{FF2B5EF4-FFF2-40B4-BE49-F238E27FC236}">
                <a16:creationId xmlns:a16="http://schemas.microsoft.com/office/drawing/2014/main" id="{F32FACD0-A572-4004-92F6-2B1CA0068745}"/>
              </a:ext>
            </a:extLst>
          </p:cNvPr>
          <p:cNvSpPr/>
          <p:nvPr/>
        </p:nvSpPr>
        <p:spPr>
          <a:xfrm>
            <a:off x="8065770" y="4082157"/>
            <a:ext cx="2501900" cy="710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a:solidFill>
                  <a:prstClr val="black"/>
                </a:solidFill>
              </a:rPr>
              <a:t>Systematic Screening</a:t>
            </a:r>
          </a:p>
        </p:txBody>
      </p:sp>
      <p:pic>
        <p:nvPicPr>
          <p:cNvPr id="11" name="Picture 6">
            <a:extLst>
              <a:ext uri="{FF2B5EF4-FFF2-40B4-BE49-F238E27FC236}">
                <a16:creationId xmlns:a16="http://schemas.microsoft.com/office/drawing/2014/main" id="{C4FA7E09-9062-424B-9C59-2C1CFE66A1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50820" y="373381"/>
            <a:ext cx="43434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534105A-CFBB-42D9-A1EA-BA9527ADD260}"/>
              </a:ext>
            </a:extLst>
          </p:cNvPr>
          <p:cNvPicPr>
            <a:picLocks noChangeAspect="1"/>
          </p:cNvPicPr>
          <p:nvPr/>
        </p:nvPicPr>
        <p:blipFill>
          <a:blip r:embed="rId6"/>
          <a:stretch>
            <a:fillRect/>
          </a:stretch>
        </p:blipFill>
        <p:spPr>
          <a:xfrm>
            <a:off x="2771360" y="356935"/>
            <a:ext cx="4343400" cy="3195606"/>
          </a:xfrm>
          <a:prstGeom prst="rect">
            <a:avLst/>
          </a:prstGeom>
        </p:spPr>
      </p:pic>
      <p:pic>
        <p:nvPicPr>
          <p:cNvPr id="13" name="Picture 12">
            <a:extLst>
              <a:ext uri="{FF2B5EF4-FFF2-40B4-BE49-F238E27FC236}">
                <a16:creationId xmlns:a16="http://schemas.microsoft.com/office/drawing/2014/main" id="{64695194-D10C-4305-8EBF-8DA441B576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4314" y="2851323"/>
            <a:ext cx="2909988" cy="3765866"/>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343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3675" y="1022397"/>
            <a:ext cx="3480495" cy="1411367"/>
          </a:xfrm>
        </p:spPr>
        <p:txBody>
          <a:bodyPr anchor="ctr">
            <a:noAutofit/>
          </a:bodyPr>
          <a:lstStyle/>
          <a:p>
            <a:pPr algn="ctr"/>
            <a:r>
              <a:rPr lang="en-US" sz="3600"/>
              <a:t>Student Risk Screening Scale for Internalizing and Externalizing </a:t>
            </a:r>
          </a:p>
        </p:txBody>
      </p:sp>
      <p:sp>
        <p:nvSpPr>
          <p:cNvPr id="5" name="Content Placeholder 4"/>
          <p:cNvSpPr>
            <a:spLocks noGrp="1"/>
          </p:cNvSpPr>
          <p:nvPr>
            <p:ph idx="1"/>
          </p:nvPr>
        </p:nvSpPr>
        <p:spPr>
          <a:xfrm>
            <a:off x="5477522" y="1017193"/>
            <a:ext cx="5903651" cy="5105952"/>
          </a:xfrm>
          <a:noFill/>
          <a:ln>
            <a:noFill/>
          </a:ln>
        </p:spPr>
        <p:txBody>
          <a:bodyPr>
            <a:normAutofit/>
          </a:bodyPr>
          <a:lstStyle/>
          <a:p>
            <a:endParaRPr lang="en-US" dirty="0"/>
          </a:p>
          <a:p>
            <a:endParaRPr lang="en-US" dirty="0"/>
          </a:p>
          <a:p>
            <a:endParaRPr lang="en-US" dirty="0"/>
          </a:p>
          <a:p>
            <a:endParaRPr lang="en-US" dirty="0"/>
          </a:p>
          <a:p>
            <a:endParaRPr lang="en-US" dirty="0"/>
          </a:p>
          <a:p>
            <a:endParaRPr lang="en-US" dirty="0"/>
          </a:p>
          <a:p>
            <a:pPr marL="0" indent="0" algn="ctr">
              <a:buNone/>
            </a:pPr>
            <a:r>
              <a:rPr lang="en-US" sz="2400" dirty="0"/>
              <a:t>Available on ci3t.org </a:t>
            </a:r>
          </a:p>
          <a:p>
            <a:pPr marL="0" indent="0" algn="ctr">
              <a:buNone/>
            </a:pPr>
            <a:r>
              <a:rPr lang="en-US" sz="1800" dirty="0"/>
              <a:t>(SRSS-IE; Drummond, 1994; Lane &amp; Menzies, 2009)</a:t>
            </a: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82619" y="3379467"/>
            <a:ext cx="2863932" cy="316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6344071" y="1415811"/>
            <a:ext cx="4267200" cy="2013189"/>
          </a:xfrm>
          <a:prstGeom prst="rect">
            <a:avLst/>
          </a:prstGeom>
        </p:spPr>
      </p:pic>
    </p:spTree>
    <p:extLst>
      <p:ext uri="{BB962C8B-B14F-4D97-AF65-F5344CB8AC3E}">
        <p14:creationId xmlns:p14="http://schemas.microsoft.com/office/powerpoint/2010/main" val="37133323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t>Introducing Ci3T… a Comprehensive, Integrated, Three-Tiered Model of Prevention  </a:t>
            </a:r>
          </a:p>
          <a:p>
            <a:r>
              <a:rPr lang="en-US" dirty="0"/>
              <a:t>The Role of Screening: Using Screening Data to Inform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Planning for Next Steps</a:t>
            </a:r>
          </a:p>
          <a:p>
            <a:endParaRPr lang="en-US" dirty="0"/>
          </a:p>
        </p:txBody>
      </p:sp>
    </p:spTree>
    <p:extLst>
      <p:ext uri="{BB962C8B-B14F-4D97-AF65-F5344CB8AC3E}">
        <p14:creationId xmlns:p14="http://schemas.microsoft.com/office/powerpoint/2010/main" val="3065412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pPr algn="ctr"/>
            <a:r>
              <a:rPr lang="en-US" altLang="en-US" sz="3600" dirty="0"/>
              <a:t>Student Risk Screening Scale for </a:t>
            </a:r>
            <a:br>
              <a:rPr lang="en-US" altLang="en-US" sz="3600" dirty="0"/>
            </a:br>
            <a:r>
              <a:rPr lang="en-US" altLang="en-US" sz="3600" dirty="0"/>
              <a:t>Internalizing and Externalizing </a:t>
            </a:r>
            <a:br>
              <a:rPr lang="en-US" altLang="en-US" sz="3600" dirty="0"/>
            </a:br>
            <a:r>
              <a:rPr lang="en-US" altLang="en-US" sz="2800" dirty="0"/>
              <a:t>(SRSS-IE; Drummond, 1994; Lane &amp; Menzies, 2009)</a:t>
            </a:r>
            <a:endParaRPr lang="en-US" altLang="en-US" sz="3600" dirty="0"/>
          </a:p>
        </p:txBody>
      </p:sp>
      <p:pic>
        <p:nvPicPr>
          <p:cNvPr id="2" name="Picture 1"/>
          <p:cNvPicPr>
            <a:picLocks noChangeAspect="1"/>
          </p:cNvPicPr>
          <p:nvPr/>
        </p:nvPicPr>
        <p:blipFill>
          <a:blip r:embed="rId2"/>
          <a:stretch>
            <a:fillRect/>
          </a:stretch>
        </p:blipFill>
        <p:spPr>
          <a:xfrm>
            <a:off x="253883" y="2026928"/>
            <a:ext cx="9988258" cy="4521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5162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19" y="142481"/>
            <a:ext cx="9039204" cy="1325563"/>
          </a:xfrm>
        </p:spPr>
        <p:txBody>
          <a:bodyPr>
            <a:normAutofit fontScale="90000"/>
          </a:bodyPr>
          <a:lstStyle/>
          <a:p>
            <a:pPr algn="ctr"/>
            <a:r>
              <a:rPr lang="en-US" altLang="en-US" sz="3600"/>
              <a:t>Student Risk Screening Scale for Internalizing and Externalizing (SRSS-IE; Drummond, 1994; Lane &amp; Menzies, 2009)</a:t>
            </a:r>
            <a:endParaRPr lang="en-US" sz="3600"/>
          </a:p>
        </p:txBody>
      </p:sp>
      <p:pic>
        <p:nvPicPr>
          <p:cNvPr id="4" name="Picture 3" title="SRSS-IE spreadsheet for MS HS"/>
          <p:cNvPicPr>
            <a:picLocks noChangeAspect="1"/>
          </p:cNvPicPr>
          <p:nvPr/>
        </p:nvPicPr>
        <p:blipFill>
          <a:blip r:embed="rId2"/>
          <a:stretch>
            <a:fillRect/>
          </a:stretch>
        </p:blipFill>
        <p:spPr>
          <a:xfrm>
            <a:off x="129310" y="1588512"/>
            <a:ext cx="10305661" cy="4784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6148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1882775" y="90488"/>
            <a:ext cx="7886700" cy="1325562"/>
          </a:xfrm>
        </p:spPr>
        <p:txBody>
          <a:bodyPr/>
          <a:lstStyle/>
          <a:p>
            <a:pPr eaLnBrk="1" hangingPunct="1"/>
            <a:r>
              <a:rPr lang="en-US" altLang="en-US"/>
              <a:t>SRSS-IE: Cut Scores</a:t>
            </a:r>
          </a:p>
        </p:txBody>
      </p:sp>
      <p:sp>
        <p:nvSpPr>
          <p:cNvPr id="205853" name="TextBox 9"/>
          <p:cNvSpPr txBox="1">
            <a:spLocks noChangeArrowheads="1"/>
          </p:cNvSpPr>
          <p:nvPr/>
        </p:nvSpPr>
        <p:spPr bwMode="auto">
          <a:xfrm>
            <a:off x="1727199" y="4765969"/>
            <a:ext cx="8607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Swogger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40,</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159-170.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42</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 271-284</a:t>
            </a:r>
          </a:p>
        </p:txBody>
      </p:sp>
      <p:graphicFrame>
        <p:nvGraphicFramePr>
          <p:cNvPr id="10" name="Table 9"/>
          <p:cNvGraphicFramePr>
            <a:graphicFrameLocks noGrp="1"/>
          </p:cNvGraphicFramePr>
          <p:nvPr/>
        </p:nvGraphicFramePr>
        <p:xfrm>
          <a:off x="1803403" y="1714342"/>
          <a:ext cx="8635999" cy="2243137"/>
        </p:xfrm>
        <a:graphic>
          <a:graphicData uri="http://schemas.openxmlformats.org/drawingml/2006/table">
            <a:tbl>
              <a:tblPr firstRow="1" firstCol="1" bandRow="1"/>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Elementary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Middle and High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b="0">
                          <a:effectLst/>
                        </a:rPr>
                        <a:t>SRSS-E7</a:t>
                      </a:r>
                      <a:endParaRPr lang="en-US" sz="1800" b="0">
                        <a:effectLst/>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SRSS-E7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0966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8-12</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4, 8-12</a:t>
                      </a:r>
                      <a:endParaRPr lang="en-US" sz="1800">
                        <a:effectLst/>
                      </a:endParaRPr>
                    </a:p>
                    <a:p>
                      <a:pPr marL="0" marR="0">
                        <a:spcBef>
                          <a:spcPts val="0"/>
                        </a:spcBef>
                        <a:spcAft>
                          <a:spcPts val="0"/>
                        </a:spcAft>
                      </a:pPr>
                      <a:r>
                        <a:rPr lang="en-US" sz="2000">
                          <a:effectLst/>
                        </a:rPr>
                        <a:t> </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9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rPr>
                        <a:t>0-3 = low risk</a:t>
                      </a:r>
                      <a:endParaRPr lang="en-US" sz="1800" b="0">
                        <a:effectLst/>
                      </a:endParaRPr>
                    </a:p>
                    <a:p>
                      <a:pPr marL="0" marR="0">
                        <a:spcBef>
                          <a:spcPts val="0"/>
                        </a:spcBef>
                        <a:spcAft>
                          <a:spcPts val="0"/>
                        </a:spcAft>
                      </a:pPr>
                      <a:r>
                        <a:rPr lang="en-US" sz="2000" b="0">
                          <a:effectLst/>
                        </a:rPr>
                        <a:t>4-8 = moderate risk</a:t>
                      </a:r>
                      <a:endParaRPr lang="en-US" sz="1800" b="0">
                        <a:effectLst/>
                      </a:endParaRPr>
                    </a:p>
                    <a:p>
                      <a:pPr marL="0" marR="0">
                        <a:spcBef>
                          <a:spcPts val="0"/>
                        </a:spcBef>
                        <a:spcAft>
                          <a:spcPts val="0"/>
                        </a:spcAft>
                      </a:pPr>
                      <a:r>
                        <a:rPr lang="en-US" sz="2000" b="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0-1 = low risk</a:t>
                      </a:r>
                      <a:endParaRPr lang="en-US" sz="1800">
                        <a:effectLst/>
                      </a:endParaRPr>
                    </a:p>
                    <a:p>
                      <a:pPr marL="0" marR="0">
                        <a:spcBef>
                          <a:spcPts val="0"/>
                        </a:spcBef>
                        <a:spcAft>
                          <a:spcPts val="0"/>
                        </a:spcAft>
                      </a:pPr>
                      <a:r>
                        <a:rPr lang="en-US" sz="2000">
                          <a:effectLst/>
                        </a:rPr>
                        <a:t>2-3 = moderate risk</a:t>
                      </a:r>
                      <a:endParaRPr lang="en-US" sz="1800">
                        <a:effectLst/>
                      </a:endParaRPr>
                    </a:p>
                    <a:p>
                      <a:pPr marL="0" marR="0">
                        <a:spcBef>
                          <a:spcPts val="0"/>
                        </a:spcBef>
                        <a:spcAft>
                          <a:spcPts val="0"/>
                        </a:spcAft>
                      </a:pPr>
                      <a:r>
                        <a:rPr lang="en-US" sz="2000">
                          <a:effectLst/>
                        </a:rPr>
                        <a:t>4-15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4-8 = moderate risk</a:t>
                      </a:r>
                      <a:endParaRPr lang="en-US" sz="1800">
                        <a:effectLst/>
                      </a:endParaRPr>
                    </a:p>
                    <a:p>
                      <a:pPr marL="0" marR="0">
                        <a:spcBef>
                          <a:spcPts val="0"/>
                        </a:spcBef>
                        <a:spcAft>
                          <a:spcPts val="0"/>
                        </a:spcAft>
                      </a:pPr>
                      <a:r>
                        <a:rPr lang="en-US" sz="200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4-5 = moderate risk</a:t>
                      </a:r>
                      <a:endParaRPr lang="en-US" sz="1800">
                        <a:effectLst/>
                      </a:endParaRPr>
                    </a:p>
                    <a:p>
                      <a:pPr marL="0" marR="0">
                        <a:spcBef>
                          <a:spcPts val="0"/>
                        </a:spcBef>
                        <a:spcAft>
                          <a:spcPts val="0"/>
                        </a:spcAft>
                      </a:pPr>
                      <a:r>
                        <a:rPr lang="en-US" sz="2000">
                          <a:effectLst/>
                        </a:rPr>
                        <a:t>6-18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2" name="Rectangle 11"/>
          <p:cNvSpPr/>
          <p:nvPr/>
        </p:nvSpPr>
        <p:spPr>
          <a:xfrm>
            <a:off x="1727199" y="1684174"/>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3" name="Rectangle 12"/>
          <p:cNvSpPr/>
          <p:nvPr/>
        </p:nvSpPr>
        <p:spPr>
          <a:xfrm>
            <a:off x="6089650" y="1662960"/>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35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2021</a:t>
            </a:r>
            <a:br>
              <a:rPr lang="en-US" sz="4000"/>
            </a:br>
            <a:r>
              <a:rPr lang="en-US" sz="3200"/>
              <a:t>SRSS-</a:t>
            </a:r>
            <a:r>
              <a:rPr lang="en-US" sz="3200" u="sng"/>
              <a:t>Externalizing </a:t>
            </a:r>
            <a:r>
              <a:rPr lang="en-US" sz="3200"/>
              <a:t>Results –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a:extLst>
              <a:ext uri="{FF2B5EF4-FFF2-40B4-BE49-F238E27FC236}">
                <a16:creationId xmlns:a16="http://schemas.microsoft.com/office/drawing/2014/main" id="{9709F02C-D259-438F-B289-3C081BCF5881}"/>
              </a:ext>
            </a:extLst>
          </p:cNvPr>
          <p:cNvGrpSpPr/>
          <p:nvPr/>
        </p:nvGrpSpPr>
        <p:grpSpPr>
          <a:xfrm>
            <a:off x="3075447" y="1966896"/>
            <a:ext cx="465145" cy="2073274"/>
            <a:chOff x="3225200" y="1966896"/>
            <a:chExt cx="465145" cy="2073274"/>
          </a:xfrm>
        </p:grpSpPr>
        <p:sp>
          <p:nvSpPr>
            <p:cNvPr id="9" name="Rectangle 8">
              <a:extLst>
                <a:ext uri="{FF2B5EF4-FFF2-40B4-BE49-F238E27FC236}">
                  <a16:creationId xmlns:a16="http://schemas.microsoft.com/office/drawing/2014/main" id="{D6E72BFA-4A4D-4F16-9513-68A6ED4C0C83}"/>
                </a:ext>
              </a:extLst>
            </p:cNvPr>
            <p:cNvSpPr/>
            <p:nvPr/>
          </p:nvSpPr>
          <p:spPr>
            <a:xfrm>
              <a:off x="326574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11" name="Rectangle 10">
              <a:extLst>
                <a:ext uri="{FF2B5EF4-FFF2-40B4-BE49-F238E27FC236}">
                  <a16:creationId xmlns:a16="http://schemas.microsoft.com/office/drawing/2014/main" id="{CA4B4E3C-684B-4363-A3DA-60E579543B65}"/>
                </a:ext>
              </a:extLst>
            </p:cNvPr>
            <p:cNvSpPr/>
            <p:nvPr/>
          </p:nvSpPr>
          <p:spPr>
            <a:xfrm>
              <a:off x="3267728" y="266978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13" name="Rectangle 12">
              <a:extLst>
                <a:ext uri="{FF2B5EF4-FFF2-40B4-BE49-F238E27FC236}">
                  <a16:creationId xmlns:a16="http://schemas.microsoft.com/office/drawing/2014/main" id="{05BE7812-9552-43F2-9CE7-7146EB841E59}"/>
                </a:ext>
              </a:extLst>
            </p:cNvPr>
            <p:cNvSpPr/>
            <p:nvPr/>
          </p:nvSpPr>
          <p:spPr>
            <a:xfrm>
              <a:off x="322520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109</a:t>
              </a:r>
            </a:p>
          </p:txBody>
        </p:sp>
      </p:grpSp>
      <p:grpSp>
        <p:nvGrpSpPr>
          <p:cNvPr id="16" name="Group 15">
            <a:extLst>
              <a:ext uri="{FF2B5EF4-FFF2-40B4-BE49-F238E27FC236}">
                <a16:creationId xmlns:a16="http://schemas.microsoft.com/office/drawing/2014/main" id="{DA32817C-1547-4C20-B7B2-4DC46C0582F4}"/>
              </a:ext>
            </a:extLst>
          </p:cNvPr>
          <p:cNvGrpSpPr/>
          <p:nvPr/>
        </p:nvGrpSpPr>
        <p:grpSpPr>
          <a:xfrm>
            <a:off x="4110193" y="1957472"/>
            <a:ext cx="465145" cy="2074266"/>
            <a:chOff x="4481854" y="1965904"/>
            <a:chExt cx="465145" cy="2074266"/>
          </a:xfrm>
        </p:grpSpPr>
        <p:sp>
          <p:nvSpPr>
            <p:cNvPr id="3" name="Rectangle 12">
              <a:extLst>
                <a:ext uri="{FF2B5EF4-FFF2-40B4-BE49-F238E27FC236}">
                  <a16:creationId xmlns:a16="http://schemas.microsoft.com/office/drawing/2014/main" id="{34998E01-2A56-4CEF-993A-A83085E11E77}"/>
                </a:ext>
              </a:extLst>
            </p:cNvPr>
            <p:cNvSpPr/>
            <p:nvPr/>
          </p:nvSpPr>
          <p:spPr>
            <a:xfrm>
              <a:off x="448185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91</a:t>
              </a:r>
            </a:p>
          </p:txBody>
        </p:sp>
        <p:sp>
          <p:nvSpPr>
            <p:cNvPr id="4" name="Rectangle 10">
              <a:extLst>
                <a:ext uri="{FF2B5EF4-FFF2-40B4-BE49-F238E27FC236}">
                  <a16:creationId xmlns:a16="http://schemas.microsoft.com/office/drawing/2014/main" id="{F039ACC9-9A50-4468-8191-4D74F450EDC5}"/>
                </a:ext>
              </a:extLst>
            </p:cNvPr>
            <p:cNvSpPr/>
            <p:nvPr/>
          </p:nvSpPr>
          <p:spPr>
            <a:xfrm>
              <a:off x="4524382" y="265732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6" name="Rectangle 8">
              <a:extLst>
                <a:ext uri="{FF2B5EF4-FFF2-40B4-BE49-F238E27FC236}">
                  <a16:creationId xmlns:a16="http://schemas.microsoft.com/office/drawing/2014/main" id="{F08DA4CF-F7AE-4407-8332-F2A3A69FDDCC}"/>
                </a:ext>
              </a:extLst>
            </p:cNvPr>
            <p:cNvSpPr/>
            <p:nvPr/>
          </p:nvSpPr>
          <p:spPr>
            <a:xfrm>
              <a:off x="4522402"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a:t>
              </a:r>
            </a:p>
          </p:txBody>
        </p:sp>
      </p:grpSp>
      <p:grpSp>
        <p:nvGrpSpPr>
          <p:cNvPr id="15" name="Group 14">
            <a:extLst>
              <a:ext uri="{FF2B5EF4-FFF2-40B4-BE49-F238E27FC236}">
                <a16:creationId xmlns:a16="http://schemas.microsoft.com/office/drawing/2014/main" id="{A72637EB-BEC3-4459-A728-5BD5E891DD53}"/>
              </a:ext>
            </a:extLst>
          </p:cNvPr>
          <p:cNvGrpSpPr/>
          <p:nvPr/>
        </p:nvGrpSpPr>
        <p:grpSpPr>
          <a:xfrm>
            <a:off x="5111472" y="1957472"/>
            <a:ext cx="465145" cy="2073274"/>
            <a:chOff x="5686598" y="1966896"/>
            <a:chExt cx="465145" cy="2073274"/>
          </a:xfrm>
        </p:grpSpPr>
        <p:sp>
          <p:nvSpPr>
            <p:cNvPr id="7" name="Rectangle 8">
              <a:extLst>
                <a:ext uri="{FF2B5EF4-FFF2-40B4-BE49-F238E27FC236}">
                  <a16:creationId xmlns:a16="http://schemas.microsoft.com/office/drawing/2014/main" id="{7B210AFC-1C5F-495F-AB8F-DD7BE4F57EAE}"/>
                </a:ext>
              </a:extLst>
            </p:cNvPr>
            <p:cNvSpPr/>
            <p:nvPr/>
          </p:nvSpPr>
          <p:spPr>
            <a:xfrm>
              <a:off x="5727146"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17" name="Rectangle 10">
              <a:extLst>
                <a:ext uri="{FF2B5EF4-FFF2-40B4-BE49-F238E27FC236}">
                  <a16:creationId xmlns:a16="http://schemas.microsoft.com/office/drawing/2014/main" id="{3588326D-C223-4B13-B67A-03A77A162659}"/>
                </a:ext>
              </a:extLst>
            </p:cNvPr>
            <p:cNvSpPr/>
            <p:nvPr/>
          </p:nvSpPr>
          <p:spPr>
            <a:xfrm>
              <a:off x="5729126"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61</a:t>
              </a:r>
            </a:p>
          </p:txBody>
        </p:sp>
        <p:sp>
          <p:nvSpPr>
            <p:cNvPr id="21" name="Rectangle 12">
              <a:extLst>
                <a:ext uri="{FF2B5EF4-FFF2-40B4-BE49-F238E27FC236}">
                  <a16:creationId xmlns:a16="http://schemas.microsoft.com/office/drawing/2014/main" id="{B910D69B-FC92-4FF2-8E43-3BB51BC75DE9}"/>
                </a:ext>
              </a:extLst>
            </p:cNvPr>
            <p:cNvSpPr/>
            <p:nvPr/>
          </p:nvSpPr>
          <p:spPr>
            <a:xfrm>
              <a:off x="5686598"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135</a:t>
              </a:r>
            </a:p>
          </p:txBody>
        </p:sp>
      </p:grpSp>
      <p:grpSp>
        <p:nvGrpSpPr>
          <p:cNvPr id="14" name="Group 13">
            <a:extLst>
              <a:ext uri="{FF2B5EF4-FFF2-40B4-BE49-F238E27FC236}">
                <a16:creationId xmlns:a16="http://schemas.microsoft.com/office/drawing/2014/main" id="{726D4FC1-AF61-4204-98D9-C303FE99ED03}"/>
              </a:ext>
            </a:extLst>
          </p:cNvPr>
          <p:cNvGrpSpPr/>
          <p:nvPr/>
        </p:nvGrpSpPr>
        <p:grpSpPr>
          <a:xfrm>
            <a:off x="6249925" y="1785546"/>
            <a:ext cx="465145" cy="2073274"/>
            <a:chOff x="6897670" y="1966896"/>
            <a:chExt cx="465145" cy="2073274"/>
          </a:xfrm>
        </p:grpSpPr>
        <p:sp>
          <p:nvSpPr>
            <p:cNvPr id="19" name="Rectangle 10">
              <a:extLst>
                <a:ext uri="{FF2B5EF4-FFF2-40B4-BE49-F238E27FC236}">
                  <a16:creationId xmlns:a16="http://schemas.microsoft.com/office/drawing/2014/main" id="{6561328C-0104-49AE-99FB-76DE7BBBF0D6}"/>
                </a:ext>
              </a:extLst>
            </p:cNvPr>
            <p:cNvSpPr/>
            <p:nvPr/>
          </p:nvSpPr>
          <p:spPr>
            <a:xfrm>
              <a:off x="6940198"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41</a:t>
              </a:r>
            </a:p>
          </p:txBody>
        </p:sp>
        <p:sp>
          <p:nvSpPr>
            <p:cNvPr id="23" name="Rectangle 8">
              <a:extLst>
                <a:ext uri="{FF2B5EF4-FFF2-40B4-BE49-F238E27FC236}">
                  <a16:creationId xmlns:a16="http://schemas.microsoft.com/office/drawing/2014/main" id="{00971B03-E01A-4FC9-B4FB-A33FFA5734DA}"/>
                </a:ext>
              </a:extLst>
            </p:cNvPr>
            <p:cNvSpPr/>
            <p:nvPr/>
          </p:nvSpPr>
          <p:spPr>
            <a:xfrm>
              <a:off x="693821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a:t>
              </a:r>
            </a:p>
          </p:txBody>
        </p:sp>
        <p:sp>
          <p:nvSpPr>
            <p:cNvPr id="25" name="Rectangle 12">
              <a:extLst>
                <a:ext uri="{FF2B5EF4-FFF2-40B4-BE49-F238E27FC236}">
                  <a16:creationId xmlns:a16="http://schemas.microsoft.com/office/drawing/2014/main" id="{A10E1623-9014-4C79-AA8C-3013A44D514C}"/>
                </a:ext>
              </a:extLst>
            </p:cNvPr>
            <p:cNvSpPr/>
            <p:nvPr/>
          </p:nvSpPr>
          <p:spPr>
            <a:xfrm>
              <a:off x="689767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153</a:t>
              </a:r>
            </a:p>
          </p:txBody>
        </p:sp>
      </p:grpSp>
      <p:grpSp>
        <p:nvGrpSpPr>
          <p:cNvPr id="12" name="Group 11">
            <a:extLst>
              <a:ext uri="{FF2B5EF4-FFF2-40B4-BE49-F238E27FC236}">
                <a16:creationId xmlns:a16="http://schemas.microsoft.com/office/drawing/2014/main" id="{6BC27FAE-96EC-4A1B-9A83-1074ED029B60}"/>
              </a:ext>
            </a:extLst>
          </p:cNvPr>
          <p:cNvGrpSpPr/>
          <p:nvPr/>
        </p:nvGrpSpPr>
        <p:grpSpPr>
          <a:xfrm>
            <a:off x="7332077" y="1892216"/>
            <a:ext cx="465145" cy="2074266"/>
            <a:chOff x="8173053" y="1965904"/>
            <a:chExt cx="465145" cy="2074266"/>
          </a:xfrm>
        </p:grpSpPr>
        <p:sp>
          <p:nvSpPr>
            <p:cNvPr id="27" name="Rectangle 10">
              <a:extLst>
                <a:ext uri="{FF2B5EF4-FFF2-40B4-BE49-F238E27FC236}">
                  <a16:creationId xmlns:a16="http://schemas.microsoft.com/office/drawing/2014/main" id="{7A03C2DE-68D2-4AD0-A4B3-09DD3B84C97F}"/>
                </a:ext>
              </a:extLst>
            </p:cNvPr>
            <p:cNvSpPr/>
            <p:nvPr/>
          </p:nvSpPr>
          <p:spPr>
            <a:xfrm>
              <a:off x="8215581"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29" name="Rectangle 8">
              <a:extLst>
                <a:ext uri="{FF2B5EF4-FFF2-40B4-BE49-F238E27FC236}">
                  <a16:creationId xmlns:a16="http://schemas.microsoft.com/office/drawing/2014/main" id="{BB100D9B-7D11-4A8A-87E2-188F5922C7C6}"/>
                </a:ext>
              </a:extLst>
            </p:cNvPr>
            <p:cNvSpPr/>
            <p:nvPr/>
          </p:nvSpPr>
          <p:spPr>
            <a:xfrm>
              <a:off x="8213601"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31" name="Rectangle 12">
              <a:extLst>
                <a:ext uri="{FF2B5EF4-FFF2-40B4-BE49-F238E27FC236}">
                  <a16:creationId xmlns:a16="http://schemas.microsoft.com/office/drawing/2014/main" id="{95939A5A-16E2-47F6-B84B-246F846D49A1}"/>
                </a:ext>
              </a:extLst>
            </p:cNvPr>
            <p:cNvSpPr/>
            <p:nvPr/>
          </p:nvSpPr>
          <p:spPr>
            <a:xfrm>
              <a:off x="8173053"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135</a:t>
              </a:r>
            </a:p>
          </p:txBody>
        </p:sp>
      </p:grpSp>
      <p:grpSp>
        <p:nvGrpSpPr>
          <p:cNvPr id="10" name="Group 9">
            <a:extLst>
              <a:ext uri="{FF2B5EF4-FFF2-40B4-BE49-F238E27FC236}">
                <a16:creationId xmlns:a16="http://schemas.microsoft.com/office/drawing/2014/main" id="{C97CA75B-A210-45C3-A8EE-1BF30D1BFEBE}"/>
              </a:ext>
            </a:extLst>
          </p:cNvPr>
          <p:cNvGrpSpPr/>
          <p:nvPr/>
        </p:nvGrpSpPr>
        <p:grpSpPr>
          <a:xfrm>
            <a:off x="8412225" y="1879568"/>
            <a:ext cx="465145" cy="2082698"/>
            <a:chOff x="9344722" y="1965904"/>
            <a:chExt cx="465145" cy="2082698"/>
          </a:xfrm>
        </p:grpSpPr>
        <p:sp>
          <p:nvSpPr>
            <p:cNvPr id="33" name="Rectangle 12">
              <a:extLst>
                <a:ext uri="{FF2B5EF4-FFF2-40B4-BE49-F238E27FC236}">
                  <a16:creationId xmlns:a16="http://schemas.microsoft.com/office/drawing/2014/main" id="{C1C00A4D-8B99-43E2-9509-EE9C55FCAB01}"/>
                </a:ext>
              </a:extLst>
            </p:cNvPr>
            <p:cNvSpPr/>
            <p:nvPr/>
          </p:nvSpPr>
          <p:spPr>
            <a:xfrm>
              <a:off x="9344722" y="3743802"/>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127</a:t>
              </a:r>
            </a:p>
          </p:txBody>
        </p:sp>
        <p:sp>
          <p:nvSpPr>
            <p:cNvPr id="35" name="Rectangle 10">
              <a:extLst>
                <a:ext uri="{FF2B5EF4-FFF2-40B4-BE49-F238E27FC236}">
                  <a16:creationId xmlns:a16="http://schemas.microsoft.com/office/drawing/2014/main" id="{96443194-5385-43CE-A79D-6CC8C67F42FD}"/>
                </a:ext>
              </a:extLst>
            </p:cNvPr>
            <p:cNvSpPr/>
            <p:nvPr/>
          </p:nvSpPr>
          <p:spPr>
            <a:xfrm>
              <a:off x="9387250" y="2624549"/>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37" name="Rectangle 8">
              <a:extLst>
                <a:ext uri="{FF2B5EF4-FFF2-40B4-BE49-F238E27FC236}">
                  <a16:creationId xmlns:a16="http://schemas.microsoft.com/office/drawing/2014/main" id="{E6B2C117-56CD-4032-853F-998568FB90E0}"/>
                </a:ext>
              </a:extLst>
            </p:cNvPr>
            <p:cNvSpPr/>
            <p:nvPr/>
          </p:nvSpPr>
          <p:spPr>
            <a:xfrm>
              <a:off x="9385270"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a:t>
              </a:r>
            </a:p>
          </p:txBody>
        </p:sp>
      </p:grpSp>
      <p:grpSp>
        <p:nvGrpSpPr>
          <p:cNvPr id="8" name="Group 7">
            <a:extLst>
              <a:ext uri="{FF2B5EF4-FFF2-40B4-BE49-F238E27FC236}">
                <a16:creationId xmlns:a16="http://schemas.microsoft.com/office/drawing/2014/main" id="{050B73DB-962B-4A66-9C79-B5E39963A821}"/>
              </a:ext>
            </a:extLst>
          </p:cNvPr>
          <p:cNvGrpSpPr/>
          <p:nvPr/>
        </p:nvGrpSpPr>
        <p:grpSpPr>
          <a:xfrm>
            <a:off x="9453942" y="1801664"/>
            <a:ext cx="465145" cy="2082698"/>
            <a:chOff x="10706574" y="1957472"/>
            <a:chExt cx="465145" cy="2082698"/>
          </a:xfrm>
        </p:grpSpPr>
        <p:sp>
          <p:nvSpPr>
            <p:cNvPr id="22" name="Rectangle 12">
              <a:extLst>
                <a:ext uri="{FF2B5EF4-FFF2-40B4-BE49-F238E27FC236}">
                  <a16:creationId xmlns:a16="http://schemas.microsoft.com/office/drawing/2014/main" id="{0EDB8E1C-7CE5-A24C-9267-7A49519EC6E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146</a:t>
              </a:r>
            </a:p>
          </p:txBody>
        </p:sp>
        <p:sp>
          <p:nvSpPr>
            <p:cNvPr id="24" name="Rectangle 10">
              <a:extLst>
                <a:ext uri="{FF2B5EF4-FFF2-40B4-BE49-F238E27FC236}">
                  <a16:creationId xmlns:a16="http://schemas.microsoft.com/office/drawing/2014/main" id="{3E017FC7-0217-884C-9DA4-9938FD1C1E49}"/>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26</a:t>
              </a:r>
            </a:p>
          </p:txBody>
        </p:sp>
        <p:sp>
          <p:nvSpPr>
            <p:cNvPr id="26" name="Rectangle 8">
              <a:extLst>
                <a:ext uri="{FF2B5EF4-FFF2-40B4-BE49-F238E27FC236}">
                  <a16:creationId xmlns:a16="http://schemas.microsoft.com/office/drawing/2014/main" id="{DD4FA606-9652-E048-8FAE-FA876B53EE59}"/>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a:t>
              </a:r>
            </a:p>
          </p:txBody>
        </p:sp>
      </p:grpSp>
      <p:grpSp>
        <p:nvGrpSpPr>
          <p:cNvPr id="32" name="Group 31">
            <a:extLst>
              <a:ext uri="{FF2B5EF4-FFF2-40B4-BE49-F238E27FC236}">
                <a16:creationId xmlns:a16="http://schemas.microsoft.com/office/drawing/2014/main" id="{62C8D0F8-048B-45BF-A93B-283F5E647BA5}"/>
              </a:ext>
            </a:extLst>
          </p:cNvPr>
          <p:cNvGrpSpPr/>
          <p:nvPr/>
        </p:nvGrpSpPr>
        <p:grpSpPr>
          <a:xfrm>
            <a:off x="10717887" y="1805072"/>
            <a:ext cx="465145" cy="2082698"/>
            <a:chOff x="10706574" y="1957472"/>
            <a:chExt cx="465145" cy="2082698"/>
          </a:xfrm>
        </p:grpSpPr>
        <p:sp>
          <p:nvSpPr>
            <p:cNvPr id="34" name="Rectangle 12">
              <a:extLst>
                <a:ext uri="{FF2B5EF4-FFF2-40B4-BE49-F238E27FC236}">
                  <a16:creationId xmlns:a16="http://schemas.microsoft.com/office/drawing/2014/main" id="{D2C02ACC-BC4D-4B65-9400-31C5B5DEF32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137</a:t>
              </a:r>
            </a:p>
          </p:txBody>
        </p:sp>
        <p:sp>
          <p:nvSpPr>
            <p:cNvPr id="36" name="Rectangle 10">
              <a:extLst>
                <a:ext uri="{FF2B5EF4-FFF2-40B4-BE49-F238E27FC236}">
                  <a16:creationId xmlns:a16="http://schemas.microsoft.com/office/drawing/2014/main" id="{DFCF0A8F-D32C-410C-A481-810F9E9BF77F}"/>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38" name="Rectangle 8">
              <a:extLst>
                <a:ext uri="{FF2B5EF4-FFF2-40B4-BE49-F238E27FC236}">
                  <a16:creationId xmlns:a16="http://schemas.microsoft.com/office/drawing/2014/main" id="{E4247A4B-9B22-4BD7-8F6E-26EDB355925F}"/>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19</a:t>
              </a:r>
            </a:p>
          </p:txBody>
        </p:sp>
      </p:grpSp>
    </p:spTree>
    <p:extLst>
      <p:ext uri="{BB962C8B-B14F-4D97-AF65-F5344CB8AC3E}">
        <p14:creationId xmlns:p14="http://schemas.microsoft.com/office/powerpoint/2010/main" val="4276775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2021</a:t>
            </a:r>
            <a:br>
              <a:rPr lang="en-US" sz="4000"/>
            </a:br>
            <a:r>
              <a:rPr lang="en-US" sz="3200"/>
              <a:t>SRSS-</a:t>
            </a:r>
            <a:r>
              <a:rPr lang="en-US" sz="3200" u="sng"/>
              <a:t>Internalizing </a:t>
            </a:r>
            <a:r>
              <a:rPr lang="en-US" sz="3200"/>
              <a:t>Results –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grpSp>
        <p:nvGrpSpPr>
          <p:cNvPr id="10" name="Group 9">
            <a:extLst>
              <a:ext uri="{FF2B5EF4-FFF2-40B4-BE49-F238E27FC236}">
                <a16:creationId xmlns:a16="http://schemas.microsoft.com/office/drawing/2014/main" id="{DB2AE182-76BF-4401-B493-F3910FF3E439}"/>
              </a:ext>
            </a:extLst>
          </p:cNvPr>
          <p:cNvGrpSpPr/>
          <p:nvPr/>
        </p:nvGrpSpPr>
        <p:grpSpPr>
          <a:xfrm>
            <a:off x="3052315" y="2248423"/>
            <a:ext cx="465145" cy="1738445"/>
            <a:chOff x="4220560" y="1966896"/>
            <a:chExt cx="524211" cy="1738445"/>
          </a:xfrm>
        </p:grpSpPr>
        <p:sp>
          <p:nvSpPr>
            <p:cNvPr id="12" name="Rectangle 8">
              <a:extLst>
                <a:ext uri="{FF2B5EF4-FFF2-40B4-BE49-F238E27FC236}">
                  <a16:creationId xmlns:a16="http://schemas.microsoft.com/office/drawing/2014/main" id="{A3E4D228-CB51-48ED-AE60-AF16E3C0F85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61</a:t>
              </a:r>
            </a:p>
          </p:txBody>
        </p:sp>
        <p:sp>
          <p:nvSpPr>
            <p:cNvPr id="15" name="Rectangle 10">
              <a:extLst>
                <a:ext uri="{FF2B5EF4-FFF2-40B4-BE49-F238E27FC236}">
                  <a16:creationId xmlns:a16="http://schemas.microsoft.com/office/drawing/2014/main" id="{AF086AD1-ABF3-4FBB-8ED0-6EAE6AD1E9E2}"/>
                </a:ext>
              </a:extLst>
            </p:cNvPr>
            <p:cNvSpPr/>
            <p:nvPr/>
          </p:nvSpPr>
          <p:spPr>
            <a:xfrm>
              <a:off x="4259119" y="2695722"/>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38</a:t>
              </a:r>
            </a:p>
          </p:txBody>
        </p:sp>
        <p:sp>
          <p:nvSpPr>
            <p:cNvPr id="16" name="Rectangle 12">
              <a:extLst>
                <a:ext uri="{FF2B5EF4-FFF2-40B4-BE49-F238E27FC236}">
                  <a16:creationId xmlns:a16="http://schemas.microsoft.com/office/drawing/2014/main" id="{1C3ED6F3-D07D-4C75-BB15-CCFF1FC796BD}"/>
                </a:ext>
              </a:extLst>
            </p:cNvPr>
            <p:cNvSpPr/>
            <p:nvPr/>
          </p:nvSpPr>
          <p:spPr>
            <a:xfrm>
              <a:off x="4220560" y="3387687"/>
              <a:ext cx="524211" cy="317654"/>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97</a:t>
              </a:r>
            </a:p>
          </p:txBody>
        </p:sp>
      </p:grpSp>
      <p:grpSp>
        <p:nvGrpSpPr>
          <p:cNvPr id="9" name="Group 8">
            <a:extLst>
              <a:ext uri="{FF2B5EF4-FFF2-40B4-BE49-F238E27FC236}">
                <a16:creationId xmlns:a16="http://schemas.microsoft.com/office/drawing/2014/main" id="{07BE318F-2110-4C9A-9A85-385D5A3AD4AF}"/>
              </a:ext>
            </a:extLst>
          </p:cNvPr>
          <p:cNvGrpSpPr/>
          <p:nvPr/>
        </p:nvGrpSpPr>
        <p:grpSpPr>
          <a:xfrm>
            <a:off x="4151013" y="2137911"/>
            <a:ext cx="481164" cy="1729335"/>
            <a:chOff x="4230189" y="1966896"/>
            <a:chExt cx="542264" cy="1729335"/>
          </a:xfrm>
        </p:grpSpPr>
        <p:sp>
          <p:nvSpPr>
            <p:cNvPr id="11" name="Rectangle 8">
              <a:extLst>
                <a:ext uri="{FF2B5EF4-FFF2-40B4-BE49-F238E27FC236}">
                  <a16:creationId xmlns:a16="http://schemas.microsoft.com/office/drawing/2014/main" id="{A7FFAA57-43FB-4E1A-8422-9123552C6CA0}"/>
                </a:ext>
              </a:extLst>
            </p:cNvPr>
            <p:cNvSpPr/>
            <p:nvPr/>
          </p:nvSpPr>
          <p:spPr>
            <a:xfrm>
              <a:off x="4230189" y="1966896"/>
              <a:ext cx="397643" cy="272448"/>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a:t>
              </a:r>
            </a:p>
          </p:txBody>
        </p:sp>
        <p:sp>
          <p:nvSpPr>
            <p:cNvPr id="13" name="Rectangle 10">
              <a:extLst>
                <a:ext uri="{FF2B5EF4-FFF2-40B4-BE49-F238E27FC236}">
                  <a16:creationId xmlns:a16="http://schemas.microsoft.com/office/drawing/2014/main" id="{547CA8CB-E9F8-402D-AF2F-2E8F3D5119CB}"/>
                </a:ext>
              </a:extLst>
            </p:cNvPr>
            <p:cNvSpPr/>
            <p:nvPr/>
          </p:nvSpPr>
          <p:spPr>
            <a:xfrm>
              <a:off x="4236484" y="269521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14" name="Rectangle 12">
              <a:extLst>
                <a:ext uri="{FF2B5EF4-FFF2-40B4-BE49-F238E27FC236}">
                  <a16:creationId xmlns:a16="http://schemas.microsoft.com/office/drawing/2014/main" id="{969B00F4-5AA4-46F0-9DB3-2930D7DBAA94}"/>
                </a:ext>
              </a:extLst>
            </p:cNvPr>
            <p:cNvSpPr/>
            <p:nvPr/>
          </p:nvSpPr>
          <p:spPr>
            <a:xfrm>
              <a:off x="4248242" y="3391431"/>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101</a:t>
              </a:r>
            </a:p>
          </p:txBody>
        </p:sp>
      </p:grpSp>
      <p:grpSp>
        <p:nvGrpSpPr>
          <p:cNvPr id="17" name="Group 16">
            <a:extLst>
              <a:ext uri="{FF2B5EF4-FFF2-40B4-BE49-F238E27FC236}">
                <a16:creationId xmlns:a16="http://schemas.microsoft.com/office/drawing/2014/main" id="{68C7C9E2-47E7-4E67-BAAC-DE1F26DC53CA}"/>
              </a:ext>
            </a:extLst>
          </p:cNvPr>
          <p:cNvGrpSpPr/>
          <p:nvPr/>
        </p:nvGrpSpPr>
        <p:grpSpPr>
          <a:xfrm>
            <a:off x="5141595" y="2064374"/>
            <a:ext cx="465145" cy="1723503"/>
            <a:chOff x="4157799" y="1947079"/>
            <a:chExt cx="524211" cy="1723503"/>
          </a:xfrm>
        </p:grpSpPr>
        <p:sp>
          <p:nvSpPr>
            <p:cNvPr id="18" name="Rectangle 8">
              <a:extLst>
                <a:ext uri="{FF2B5EF4-FFF2-40B4-BE49-F238E27FC236}">
                  <a16:creationId xmlns:a16="http://schemas.microsoft.com/office/drawing/2014/main" id="{467D5A68-53CB-4C80-9171-F9C2154F8444}"/>
                </a:ext>
              </a:extLst>
            </p:cNvPr>
            <p:cNvSpPr/>
            <p:nvPr/>
          </p:nvSpPr>
          <p:spPr>
            <a:xfrm>
              <a:off x="4201909"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49</a:t>
              </a:r>
            </a:p>
          </p:txBody>
        </p:sp>
        <p:sp>
          <p:nvSpPr>
            <p:cNvPr id="19" name="Rectangle 10">
              <a:extLst>
                <a:ext uri="{FF2B5EF4-FFF2-40B4-BE49-F238E27FC236}">
                  <a16:creationId xmlns:a16="http://schemas.microsoft.com/office/drawing/2014/main" id="{31DA6DCD-77D3-4047-B5C4-B51DEA90D570}"/>
                </a:ext>
              </a:extLst>
            </p:cNvPr>
            <p:cNvSpPr/>
            <p:nvPr/>
          </p:nvSpPr>
          <p:spPr>
            <a:xfrm>
              <a:off x="4233504"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20" name="Rectangle 12">
              <a:extLst>
                <a:ext uri="{FF2B5EF4-FFF2-40B4-BE49-F238E27FC236}">
                  <a16:creationId xmlns:a16="http://schemas.microsoft.com/office/drawing/2014/main" id="{1F6521AE-C047-4C86-B1E6-089101A862FF}"/>
                </a:ext>
              </a:extLst>
            </p:cNvPr>
            <p:cNvSpPr/>
            <p:nvPr/>
          </p:nvSpPr>
          <p:spPr>
            <a:xfrm>
              <a:off x="4157799" y="3365782"/>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136</a:t>
              </a:r>
            </a:p>
          </p:txBody>
        </p:sp>
      </p:grpSp>
      <p:grpSp>
        <p:nvGrpSpPr>
          <p:cNvPr id="21" name="Group 20">
            <a:extLst>
              <a:ext uri="{FF2B5EF4-FFF2-40B4-BE49-F238E27FC236}">
                <a16:creationId xmlns:a16="http://schemas.microsoft.com/office/drawing/2014/main" id="{64917419-1B7A-4D7C-A742-536812B277A1}"/>
              </a:ext>
            </a:extLst>
          </p:cNvPr>
          <p:cNvGrpSpPr/>
          <p:nvPr/>
        </p:nvGrpSpPr>
        <p:grpSpPr>
          <a:xfrm>
            <a:off x="6333795" y="1842665"/>
            <a:ext cx="470995" cy="1719781"/>
            <a:chOff x="4260376" y="1947079"/>
            <a:chExt cx="530804" cy="1719781"/>
          </a:xfrm>
        </p:grpSpPr>
        <p:sp>
          <p:nvSpPr>
            <p:cNvPr id="22" name="Rectangle 8">
              <a:extLst>
                <a:ext uri="{FF2B5EF4-FFF2-40B4-BE49-F238E27FC236}">
                  <a16:creationId xmlns:a16="http://schemas.microsoft.com/office/drawing/2014/main" id="{72EE3F0F-021E-437D-B265-A50715390E71}"/>
                </a:ext>
              </a:extLst>
            </p:cNvPr>
            <p:cNvSpPr/>
            <p:nvPr/>
          </p:nvSpPr>
          <p:spPr>
            <a:xfrm>
              <a:off x="4260376"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a:t>
              </a:r>
            </a:p>
          </p:txBody>
        </p:sp>
        <p:sp>
          <p:nvSpPr>
            <p:cNvPr id="23" name="Rectangle 10">
              <a:extLst>
                <a:ext uri="{FF2B5EF4-FFF2-40B4-BE49-F238E27FC236}">
                  <a16:creationId xmlns:a16="http://schemas.microsoft.com/office/drawing/2014/main" id="{EF9D6CC0-F07F-41C1-90A0-B3E2B1392F90}"/>
                </a:ext>
              </a:extLst>
            </p:cNvPr>
            <p:cNvSpPr/>
            <p:nvPr/>
          </p:nvSpPr>
          <p:spPr>
            <a:xfrm>
              <a:off x="4276572"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44</a:t>
              </a:r>
            </a:p>
          </p:txBody>
        </p:sp>
        <p:sp>
          <p:nvSpPr>
            <p:cNvPr id="24" name="Rectangle 12">
              <a:extLst>
                <a:ext uri="{FF2B5EF4-FFF2-40B4-BE49-F238E27FC236}">
                  <a16:creationId xmlns:a16="http://schemas.microsoft.com/office/drawing/2014/main" id="{BC59E2B7-817A-4A9B-A16F-6E11C52017E9}"/>
                </a:ext>
              </a:extLst>
            </p:cNvPr>
            <p:cNvSpPr/>
            <p:nvPr/>
          </p:nvSpPr>
          <p:spPr>
            <a:xfrm>
              <a:off x="4266969" y="3362060"/>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153</a:t>
              </a:r>
            </a:p>
          </p:txBody>
        </p:sp>
      </p:grpSp>
      <p:grpSp>
        <p:nvGrpSpPr>
          <p:cNvPr id="25" name="Group 24">
            <a:extLst>
              <a:ext uri="{FF2B5EF4-FFF2-40B4-BE49-F238E27FC236}">
                <a16:creationId xmlns:a16="http://schemas.microsoft.com/office/drawing/2014/main" id="{DA3A87E0-9056-4B1E-AC86-2A2214CAFCC0}"/>
              </a:ext>
            </a:extLst>
          </p:cNvPr>
          <p:cNvGrpSpPr/>
          <p:nvPr/>
        </p:nvGrpSpPr>
        <p:grpSpPr>
          <a:xfrm>
            <a:off x="7350035" y="1835199"/>
            <a:ext cx="465145" cy="1727247"/>
            <a:chOff x="4222140" y="1950298"/>
            <a:chExt cx="524211" cy="1727247"/>
          </a:xfrm>
        </p:grpSpPr>
        <p:sp>
          <p:nvSpPr>
            <p:cNvPr id="26" name="Rectangle 8">
              <a:extLst>
                <a:ext uri="{FF2B5EF4-FFF2-40B4-BE49-F238E27FC236}">
                  <a16:creationId xmlns:a16="http://schemas.microsoft.com/office/drawing/2014/main" id="{13F71F9C-0D31-4958-ABA4-04BD1818D7BC}"/>
                </a:ext>
              </a:extLst>
            </p:cNvPr>
            <p:cNvSpPr/>
            <p:nvPr/>
          </p:nvSpPr>
          <p:spPr>
            <a:xfrm>
              <a:off x="4282970" y="1950298"/>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
          <p:nvSpPr>
            <p:cNvPr id="27" name="Rectangle 10">
              <a:extLst>
                <a:ext uri="{FF2B5EF4-FFF2-40B4-BE49-F238E27FC236}">
                  <a16:creationId xmlns:a16="http://schemas.microsoft.com/office/drawing/2014/main" id="{EC2C834E-8721-4058-B21D-641B78DFA3AE}"/>
                </a:ext>
              </a:extLst>
            </p:cNvPr>
            <p:cNvSpPr/>
            <p:nvPr/>
          </p:nvSpPr>
          <p:spPr>
            <a:xfrm>
              <a:off x="4250474" y="267543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37</a:t>
              </a:r>
            </a:p>
          </p:txBody>
        </p:sp>
        <p:sp>
          <p:nvSpPr>
            <p:cNvPr id="28" name="Rectangle 12">
              <a:extLst>
                <a:ext uri="{FF2B5EF4-FFF2-40B4-BE49-F238E27FC236}">
                  <a16:creationId xmlns:a16="http://schemas.microsoft.com/office/drawing/2014/main" id="{F2A41EC2-930F-441F-82B4-023D68A43093}"/>
                </a:ext>
              </a:extLst>
            </p:cNvPr>
            <p:cNvSpPr/>
            <p:nvPr/>
          </p:nvSpPr>
          <p:spPr>
            <a:xfrm>
              <a:off x="4222140" y="3372745"/>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148</a:t>
              </a:r>
            </a:p>
          </p:txBody>
        </p:sp>
      </p:grpSp>
      <p:grpSp>
        <p:nvGrpSpPr>
          <p:cNvPr id="29" name="Group 28">
            <a:extLst>
              <a:ext uri="{FF2B5EF4-FFF2-40B4-BE49-F238E27FC236}">
                <a16:creationId xmlns:a16="http://schemas.microsoft.com/office/drawing/2014/main" id="{DEB99E52-7BBC-4A11-AD74-8013B84E1B1C}"/>
              </a:ext>
            </a:extLst>
          </p:cNvPr>
          <p:cNvGrpSpPr/>
          <p:nvPr/>
        </p:nvGrpSpPr>
        <p:grpSpPr>
          <a:xfrm>
            <a:off x="8395362" y="1855079"/>
            <a:ext cx="467125" cy="1737623"/>
            <a:chOff x="4248242" y="1966896"/>
            <a:chExt cx="526442" cy="1737623"/>
          </a:xfrm>
        </p:grpSpPr>
        <p:sp>
          <p:nvSpPr>
            <p:cNvPr id="30" name="Rectangle 8">
              <a:extLst>
                <a:ext uri="{FF2B5EF4-FFF2-40B4-BE49-F238E27FC236}">
                  <a16:creationId xmlns:a16="http://schemas.microsoft.com/office/drawing/2014/main" id="{6B85B4FF-F008-401B-948B-D875F23B7553}"/>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31" name="Rectangle 10">
              <a:extLst>
                <a:ext uri="{FF2B5EF4-FFF2-40B4-BE49-F238E27FC236}">
                  <a16:creationId xmlns:a16="http://schemas.microsoft.com/office/drawing/2014/main" id="{174CBF97-14D6-4D02-9DA8-CC545E0E31D8}"/>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32" name="Rectangle 12">
              <a:extLst>
                <a:ext uri="{FF2B5EF4-FFF2-40B4-BE49-F238E27FC236}">
                  <a16:creationId xmlns:a16="http://schemas.microsoft.com/office/drawing/2014/main" id="{F206BC93-B2B0-46EF-8D78-11FF390AB8BC}"/>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128</a:t>
              </a:r>
            </a:p>
          </p:txBody>
        </p:sp>
      </p:grpSp>
      <p:grpSp>
        <p:nvGrpSpPr>
          <p:cNvPr id="33" name="Group 32">
            <a:extLst>
              <a:ext uri="{FF2B5EF4-FFF2-40B4-BE49-F238E27FC236}">
                <a16:creationId xmlns:a16="http://schemas.microsoft.com/office/drawing/2014/main" id="{23CAD538-9A31-E94A-9983-A29739B455EB}"/>
              </a:ext>
            </a:extLst>
          </p:cNvPr>
          <p:cNvGrpSpPr/>
          <p:nvPr/>
        </p:nvGrpSpPr>
        <p:grpSpPr>
          <a:xfrm>
            <a:off x="9404440" y="2024496"/>
            <a:ext cx="467125" cy="1737623"/>
            <a:chOff x="4248242" y="1966896"/>
            <a:chExt cx="526442" cy="1737623"/>
          </a:xfrm>
        </p:grpSpPr>
        <p:sp>
          <p:nvSpPr>
            <p:cNvPr id="34" name="Rectangle 8">
              <a:extLst>
                <a:ext uri="{FF2B5EF4-FFF2-40B4-BE49-F238E27FC236}">
                  <a16:creationId xmlns:a16="http://schemas.microsoft.com/office/drawing/2014/main" id="{64BFE1C4-9319-A743-A42F-C7DEB70C2EB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35" name="Rectangle 10">
              <a:extLst>
                <a:ext uri="{FF2B5EF4-FFF2-40B4-BE49-F238E27FC236}">
                  <a16:creationId xmlns:a16="http://schemas.microsoft.com/office/drawing/2014/main" id="{3A889A3C-561F-904A-BF21-DEBC5FA386CD}"/>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6" name="Rectangle 12">
              <a:extLst>
                <a:ext uri="{FF2B5EF4-FFF2-40B4-BE49-F238E27FC236}">
                  <a16:creationId xmlns:a16="http://schemas.microsoft.com/office/drawing/2014/main" id="{899BAAEA-A8F0-314A-BFED-8BAA088EAC52}"/>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137</a:t>
              </a:r>
            </a:p>
          </p:txBody>
        </p:sp>
      </p:grpSp>
      <p:grpSp>
        <p:nvGrpSpPr>
          <p:cNvPr id="37" name="Group 36">
            <a:extLst>
              <a:ext uri="{FF2B5EF4-FFF2-40B4-BE49-F238E27FC236}">
                <a16:creationId xmlns:a16="http://schemas.microsoft.com/office/drawing/2014/main" id="{E1B98B1B-7DA7-4632-ACFC-7FFBC45A183A}"/>
              </a:ext>
            </a:extLst>
          </p:cNvPr>
          <p:cNvGrpSpPr/>
          <p:nvPr/>
        </p:nvGrpSpPr>
        <p:grpSpPr>
          <a:xfrm>
            <a:off x="10726421" y="1977223"/>
            <a:ext cx="467125" cy="1737623"/>
            <a:chOff x="4248242" y="1966896"/>
            <a:chExt cx="526442" cy="1737623"/>
          </a:xfrm>
        </p:grpSpPr>
        <p:sp>
          <p:nvSpPr>
            <p:cNvPr id="38" name="Rectangle 8">
              <a:extLst>
                <a:ext uri="{FF2B5EF4-FFF2-40B4-BE49-F238E27FC236}">
                  <a16:creationId xmlns:a16="http://schemas.microsoft.com/office/drawing/2014/main" id="{AC0CDF42-6831-4EE2-BB90-C4B94F2924B4}"/>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sp>
          <p:nvSpPr>
            <p:cNvPr id="39" name="Rectangle 10">
              <a:extLst>
                <a:ext uri="{FF2B5EF4-FFF2-40B4-BE49-F238E27FC236}">
                  <a16:creationId xmlns:a16="http://schemas.microsoft.com/office/drawing/2014/main" id="{64D1402B-3EEA-4980-B5F6-FCB803B957A4}"/>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31</a:t>
              </a:r>
            </a:p>
          </p:txBody>
        </p:sp>
        <p:sp>
          <p:nvSpPr>
            <p:cNvPr id="40" name="Rectangle 12">
              <a:extLst>
                <a:ext uri="{FF2B5EF4-FFF2-40B4-BE49-F238E27FC236}">
                  <a16:creationId xmlns:a16="http://schemas.microsoft.com/office/drawing/2014/main" id="{5100AFA5-999C-40A5-B19F-B9AF6A90EE6E}"/>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134</a:t>
              </a:r>
            </a:p>
          </p:txBody>
        </p:sp>
      </p:grpSp>
    </p:spTree>
    <p:extLst>
      <p:ext uri="{BB962C8B-B14F-4D97-AF65-F5344CB8AC3E}">
        <p14:creationId xmlns:p14="http://schemas.microsoft.com/office/powerpoint/2010/main" val="251755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2020</a:t>
            </a:r>
            <a:br>
              <a:rPr lang="en-US" sz="4000"/>
            </a:br>
            <a:r>
              <a:rPr lang="en-US" sz="3200"/>
              <a:t>SRSS-</a:t>
            </a:r>
            <a:r>
              <a:rPr lang="en-US" sz="3200" u="sng"/>
              <a:t>Externalizing </a:t>
            </a:r>
            <a:r>
              <a:rPr lang="en-US" sz="3200"/>
              <a:t>Results – Elementary</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extLst>
              <p:ext uri="{D42A27DB-BD31-4B8C-83A1-F6EECF244321}">
                <p14:modId xmlns:p14="http://schemas.microsoft.com/office/powerpoint/2010/main" val="820087019"/>
              </p:ext>
            </p:extLst>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65</a:t>
                      </a:r>
                    </a:p>
                    <a:p>
                      <a:pPr algn="ctr"/>
                      <a:r>
                        <a:rPr lang="en-US" sz="2400">
                          <a:solidFill>
                            <a:schemeClr val="tx1"/>
                          </a:solidFill>
                        </a:rPr>
                        <a:t>(94.20%)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(4.35%)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44</a:t>
                      </a:r>
                    </a:p>
                    <a:p>
                      <a:pPr algn="ctr"/>
                      <a:r>
                        <a:rPr lang="en-US" sz="2400">
                          <a:solidFill>
                            <a:schemeClr val="tx1"/>
                          </a:solidFill>
                        </a:rPr>
                        <a:t>(93.62%)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(4.26%)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56</a:t>
                      </a:r>
                    </a:p>
                    <a:p>
                      <a:pPr algn="ctr"/>
                      <a:r>
                        <a:rPr lang="en-US" sz="2400">
                          <a:solidFill>
                            <a:schemeClr val="tx1"/>
                          </a:solidFill>
                        </a:rPr>
                        <a:t>(82.35%)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(14.71%)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69210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48">
            <a:extLst>
              <a:ext uri="{FF2B5EF4-FFF2-40B4-BE49-F238E27FC236}">
                <a16:creationId xmlns:a16="http://schemas.microsoft.com/office/drawing/2014/main" id="{71969AD7-5DC7-4BAA-BD9D-06460F8DCB25}"/>
              </a:ext>
            </a:extLst>
          </p:cNvPr>
          <p:cNvGraphicFramePr>
            <a:graphicFrameLocks/>
          </p:cNvGraphicFramePr>
          <p:nvPr/>
        </p:nvGraphicFramePr>
        <p:xfrm>
          <a:off x="1905001" y="1538886"/>
          <a:ext cx="8534399" cy="4557115"/>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Oral Reading Fluency</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163.23 (39.66)</a:t>
                      </a:r>
                    </a:p>
                    <a:p>
                      <a:pPr algn="ctr"/>
                      <a:r>
                        <a:rPr lang="en-US" sz="1800" b="0" i="0" u="none" strike="noStrike" kern="1200" baseline="0">
                          <a:solidFill>
                            <a:schemeClr val="dk1"/>
                          </a:solidFill>
                          <a:latin typeface="+mn-lt"/>
                          <a:ea typeface="+mn-ea"/>
                          <a:cs typeface="+mn-cs"/>
                        </a:rPr>
                        <a:t>468</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138.62 (42.70)</a:t>
                      </a:r>
                    </a:p>
                    <a:p>
                      <a:pPr algn="ctr"/>
                      <a:r>
                        <a:rPr lang="en-US" sz="1800" b="0" i="0" u="none" strike="noStrike" kern="1200" baseline="0">
                          <a:solidFill>
                            <a:schemeClr val="dk1"/>
                          </a:solidFill>
                          <a:latin typeface="+mn-lt"/>
                          <a:ea typeface="+mn-ea"/>
                          <a:cs typeface="+mn-cs"/>
                        </a:rPr>
                        <a:t>107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115.82 (46.21)</a:t>
                      </a:r>
                    </a:p>
                    <a:p>
                      <a:pPr algn="ctr"/>
                      <a:r>
                        <a:rPr lang="en-US" sz="1800" b="0" i="0" u="none" strike="noStrike" kern="1200" baseline="0">
                          <a:solidFill>
                            <a:schemeClr val="dk1"/>
                          </a:solidFill>
                          <a:latin typeface="+mn-lt"/>
                          <a:ea typeface="+mn-ea"/>
                          <a:cs typeface="+mn-cs"/>
                        </a:rPr>
                        <a:t>46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&gt; M &gt; H</a:t>
                      </a:r>
                      <a:r>
                        <a:rPr kumimoji="0" lang="en-US" sz="2000" u="none" strike="noStrike" cap="none" normalizeH="0" baseline="0">
                          <a:ln>
                            <a:noFill/>
                          </a:ln>
                          <a:effectLst/>
                          <a:latin typeface="+mn-lt"/>
                        </a:rPr>
                        <a:t>      </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MAP Reading</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66.54 (26.48)</a:t>
                      </a:r>
                    </a:p>
                    <a:p>
                      <a:pPr algn="ctr"/>
                      <a:r>
                        <a:rPr lang="en-US" sz="1800" b="0" i="0" u="none" strike="noStrike" kern="1200" baseline="0">
                          <a:solidFill>
                            <a:schemeClr val="dk1"/>
                          </a:solidFill>
                          <a:latin typeface="+mn-lt"/>
                          <a:ea typeface="+mn-ea"/>
                          <a:cs typeface="+mn-cs"/>
                        </a:rPr>
                        <a:t>2,047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42.91 (30.37)</a:t>
                      </a:r>
                    </a:p>
                    <a:p>
                      <a:pPr algn="ctr"/>
                      <a:r>
                        <a:rPr lang="en-US" sz="1800" b="0" i="0" u="none" strike="noStrike" kern="1200" baseline="0">
                          <a:solidFill>
                            <a:schemeClr val="dk1"/>
                          </a:solidFill>
                          <a:latin typeface="+mn-lt"/>
                          <a:ea typeface="+mn-ea"/>
                          <a:cs typeface="+mn-cs"/>
                        </a:rPr>
                        <a:t>443</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33.32 (29.82)</a:t>
                      </a:r>
                    </a:p>
                    <a:p>
                      <a:pPr algn="ctr"/>
                      <a:r>
                        <a:rPr lang="en-US" sz="1800" b="0" i="0" u="none" strike="noStrike" kern="1200" baseline="0">
                          <a:solidFill>
                            <a:schemeClr val="dk1"/>
                          </a:solidFill>
                          <a:latin typeface="+mn-lt"/>
                          <a:ea typeface="+mn-ea"/>
                          <a:cs typeface="+mn-cs"/>
                        </a:rPr>
                        <a:t>199</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&gt; M &gt;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6.14 (6.81)</a:t>
                      </a:r>
                    </a:p>
                    <a:p>
                      <a:pPr algn="ctr"/>
                      <a:r>
                        <a:rPr lang="en-US" sz="1800" b="0" i="0" u="none" strike="noStrike" kern="1200" baseline="0">
                          <a:solidFill>
                            <a:schemeClr val="dk1"/>
                          </a:solidFill>
                          <a:latin typeface="+mn-lt"/>
                          <a:ea typeface="+mn-ea"/>
                          <a:cs typeface="+mn-cs"/>
                        </a:rPr>
                        <a:t>3,256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9.18 (9.59)</a:t>
                      </a:r>
                    </a:p>
                    <a:p>
                      <a:pPr algn="ctr"/>
                      <a:r>
                        <a:rPr lang="en-US" sz="1800" b="0" i="0" u="none" strike="noStrike" kern="1200" baseline="0">
                          <a:solidFill>
                            <a:schemeClr val="dk1"/>
                          </a:solidFill>
                          <a:latin typeface="+mn-lt"/>
                          <a:ea typeface="+mn-ea"/>
                          <a:cs typeface="+mn-cs"/>
                        </a:rPr>
                        <a:t>820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11.83 (9.89)</a:t>
                      </a:r>
                    </a:p>
                    <a:p>
                      <a:pPr algn="ctr"/>
                      <a:r>
                        <a:rPr lang="en-US" sz="1800" b="0" i="0" u="none" strike="noStrike" kern="1200" baseline="0">
                          <a:solidFill>
                            <a:schemeClr val="dk1"/>
                          </a:solidFill>
                          <a:latin typeface="+mn-lt"/>
                          <a:ea typeface="+mn-ea"/>
                          <a:cs typeface="+mn-cs"/>
                        </a:rPr>
                        <a:t>389</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913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0.0052 (0.08)</a:t>
                      </a:r>
                    </a:p>
                    <a:p>
                      <a:pPr algn="ctr"/>
                      <a:r>
                        <a:rPr lang="en-US" sz="1800" b="0" i="0" u="none" strike="noStrike" kern="1200" baseline="0">
                          <a:solidFill>
                            <a:schemeClr val="dk1"/>
                          </a:solidFill>
                          <a:latin typeface="+mn-lt"/>
                          <a:ea typeface="+mn-ea"/>
                          <a:cs typeface="+mn-cs"/>
                        </a:rPr>
                        <a:t>3,256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0.0427 (0.30)</a:t>
                      </a:r>
                    </a:p>
                    <a:p>
                      <a:pPr algn="ctr"/>
                      <a:r>
                        <a:rPr lang="en-US" sz="1800" b="0" i="0" u="none" strike="noStrike" kern="1200" baseline="0">
                          <a:solidFill>
                            <a:schemeClr val="dk1"/>
                          </a:solidFill>
                          <a:latin typeface="+mn-lt"/>
                          <a:ea typeface="+mn-ea"/>
                          <a:cs typeface="+mn-cs"/>
                        </a:rPr>
                        <a:t>820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0.1080 (0.46)</a:t>
                      </a:r>
                    </a:p>
                    <a:p>
                      <a:pPr algn="ctr"/>
                      <a:r>
                        <a:rPr lang="en-US" sz="1800" b="0" i="0" u="none" strike="noStrike" kern="1200" baseline="0">
                          <a:solidFill>
                            <a:schemeClr val="dk1"/>
                          </a:solidFill>
                          <a:latin typeface="+mn-lt"/>
                          <a:ea typeface="+mn-ea"/>
                          <a:cs typeface="+mn-cs"/>
                        </a:rPr>
                        <a:t>389</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sp>
        <p:nvSpPr>
          <p:cNvPr id="6" name="Title 1">
            <a:extLst>
              <a:ext uri="{FF2B5EF4-FFF2-40B4-BE49-F238E27FC236}">
                <a16:creationId xmlns:a16="http://schemas.microsoft.com/office/drawing/2014/main" id="{D674B0AD-0ED9-4FBF-8DB9-C4CAA9DD6679}"/>
              </a:ext>
            </a:extLst>
          </p:cNvPr>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Elementary</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7" name="Diagram 6">
            <a:extLst>
              <a:ext uri="{FF2B5EF4-FFF2-40B4-BE49-F238E27FC236}">
                <a16:creationId xmlns:a16="http://schemas.microsoft.com/office/drawing/2014/main" id="{B5130002-2B56-4921-8B21-C3993560BE20}"/>
              </a:ext>
            </a:extLst>
          </p:cNvPr>
          <p:cNvGraphicFramePr/>
          <p:nvPr/>
        </p:nvGraphicFramePr>
        <p:xfrm>
          <a:off x="2023508" y="1180605"/>
          <a:ext cx="8297383" cy="5273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898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oup 48">
            <a:extLst>
              <a:ext uri="{FF2B5EF4-FFF2-40B4-BE49-F238E27FC236}">
                <a16:creationId xmlns:a16="http://schemas.microsoft.com/office/drawing/2014/main" id="{0B50688E-FA73-4BCD-8B5C-A64EE067187F}"/>
              </a:ext>
            </a:extLst>
          </p:cNvPr>
          <p:cNvGraphicFramePr>
            <a:graphicFrameLocks/>
          </p:cNvGraphicFramePr>
          <p:nvPr/>
        </p:nvGraphicFramePr>
        <p:xfrm>
          <a:off x="1905001" y="1615086"/>
          <a:ext cx="8534399" cy="4902881"/>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1676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Oral Reading Fluency</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159.04 (41.45)</a:t>
                      </a:r>
                    </a:p>
                    <a:p>
                      <a:pPr algn="ctr"/>
                      <a:r>
                        <a:rPr lang="en-US" sz="1800" b="0" i="0" u="none" strike="noStrike" kern="1200" baseline="0">
                          <a:solidFill>
                            <a:schemeClr val="dk1"/>
                          </a:solidFill>
                          <a:latin typeface="+mn-lt"/>
                          <a:ea typeface="+mn-ea"/>
                          <a:cs typeface="+mn-cs"/>
                        </a:rPr>
                        <a:t>459</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150.59 (45.76)</a:t>
                      </a:r>
                    </a:p>
                    <a:p>
                      <a:pPr algn="ctr"/>
                      <a:r>
                        <a:rPr lang="en-US" sz="1800" b="0" i="0" u="none" strike="noStrike" kern="1200" baseline="0">
                          <a:solidFill>
                            <a:schemeClr val="dk1"/>
                          </a:solidFill>
                          <a:latin typeface="+mn-lt"/>
                          <a:ea typeface="+mn-ea"/>
                          <a:cs typeface="+mn-cs"/>
                        </a:rPr>
                        <a:t>88</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139.18 (46.53)</a:t>
                      </a:r>
                    </a:p>
                    <a:p>
                      <a:pPr algn="ctr"/>
                      <a:r>
                        <a:rPr lang="en-US" sz="1800" b="0" i="0" u="none" strike="noStrike" kern="1200" baseline="0">
                          <a:solidFill>
                            <a:schemeClr val="dk1"/>
                          </a:solidFill>
                          <a:latin typeface="+mn-lt"/>
                          <a:ea typeface="+mn-ea"/>
                          <a:cs typeface="+mn-cs"/>
                        </a:rPr>
                        <a:t>74</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L &gt; H</a:t>
                      </a:r>
                    </a:p>
                    <a:p>
                      <a:pPr algn="ctr"/>
                      <a:r>
                        <a:rPr lang="en-US" sz="1800" b="0" i="0" u="none" strike="noStrike" kern="1200" baseline="0">
                          <a:solidFill>
                            <a:schemeClr val="dk1"/>
                          </a:solidFill>
                          <a:latin typeface="+mn-lt"/>
                          <a:ea typeface="+mn-ea"/>
                          <a:cs typeface="+mn-cs"/>
                        </a:rPr>
                        <a:t>L = M; M = H</a:t>
                      </a:r>
                      <a:r>
                        <a:rPr kumimoji="0" lang="en-US" sz="2000" u="none" strike="noStrike" cap="none" normalizeH="0" baseline="0">
                          <a:ln>
                            <a:noFill/>
                          </a:ln>
                          <a:effectLst/>
                          <a:latin typeface="+mn-lt"/>
                        </a:rPr>
                        <a:t>      </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MAP Reading</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63.38 (28.32)</a:t>
                      </a:r>
                    </a:p>
                    <a:p>
                      <a:pPr algn="ctr"/>
                      <a:r>
                        <a:rPr lang="en-US" sz="1800" b="0" i="0" u="none" strike="noStrike" kern="1200" baseline="0">
                          <a:solidFill>
                            <a:schemeClr val="dk1"/>
                          </a:solidFill>
                          <a:latin typeface="+mn-lt"/>
                          <a:ea typeface="+mn-ea"/>
                          <a:cs typeface="+mn-cs"/>
                        </a:rPr>
                        <a:t>2,070</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53.93 (32.15)</a:t>
                      </a:r>
                    </a:p>
                    <a:p>
                      <a:pPr algn="ctr"/>
                      <a:r>
                        <a:rPr lang="en-US" sz="1800" b="0" i="0" u="none" strike="noStrike" kern="1200" baseline="0">
                          <a:solidFill>
                            <a:schemeClr val="dk1"/>
                          </a:solidFill>
                          <a:latin typeface="+mn-lt"/>
                          <a:ea typeface="+mn-ea"/>
                          <a:cs typeface="+mn-cs"/>
                        </a:rPr>
                        <a:t>356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43.57 (30.47)</a:t>
                      </a:r>
                    </a:p>
                    <a:p>
                      <a:pPr algn="ctr"/>
                      <a:r>
                        <a:rPr lang="en-US" sz="1800" b="0" i="0" u="none" strike="noStrike" kern="1200" baseline="0">
                          <a:solidFill>
                            <a:schemeClr val="dk1"/>
                          </a:solidFill>
                          <a:latin typeface="+mn-lt"/>
                          <a:ea typeface="+mn-ea"/>
                          <a:cs typeface="+mn-cs"/>
                        </a:rPr>
                        <a:t>263</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L &gt; M &gt;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6.84 (7.37)</a:t>
                      </a:r>
                    </a:p>
                    <a:p>
                      <a:pPr algn="ctr"/>
                      <a:r>
                        <a:rPr lang="en-US" sz="1800" b="0" i="0" u="none" strike="noStrike" kern="1200" baseline="0">
                          <a:solidFill>
                            <a:schemeClr val="dk1"/>
                          </a:solidFill>
                          <a:latin typeface="+mn-lt"/>
                          <a:ea typeface="+mn-ea"/>
                          <a:cs typeface="+mn-cs"/>
                        </a:rPr>
                        <a:t>3,387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7.59 (8.05)</a:t>
                      </a:r>
                    </a:p>
                    <a:p>
                      <a:pPr algn="ctr"/>
                      <a:r>
                        <a:rPr lang="en-US" sz="1800" b="0" i="0" u="none" strike="noStrike" kern="1200" baseline="0">
                          <a:solidFill>
                            <a:schemeClr val="dk1"/>
                          </a:solidFill>
                          <a:latin typeface="+mn-lt"/>
                          <a:ea typeface="+mn-ea"/>
                          <a:cs typeface="+mn-cs"/>
                        </a:rPr>
                        <a:t>628</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9.33 (10.81)</a:t>
                      </a:r>
                    </a:p>
                    <a:p>
                      <a:pPr algn="ctr"/>
                      <a:r>
                        <a:rPr lang="en-US" sz="1800" b="0" i="0" u="none" strike="noStrike" kern="1200" baseline="0">
                          <a:solidFill>
                            <a:schemeClr val="dk1"/>
                          </a:solidFill>
                          <a:latin typeface="+mn-lt"/>
                          <a:ea typeface="+mn-ea"/>
                          <a:cs typeface="+mn-cs"/>
                        </a:rPr>
                        <a:t>450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tx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913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0.0142 (0.15)</a:t>
                      </a:r>
                    </a:p>
                    <a:p>
                      <a:pPr algn="ctr"/>
                      <a:r>
                        <a:rPr lang="en-US" sz="1800" b="0" i="0" u="none" strike="noStrike" kern="1200" baseline="0">
                          <a:solidFill>
                            <a:schemeClr val="dk1"/>
                          </a:solidFill>
                          <a:latin typeface="+mn-lt"/>
                          <a:ea typeface="+mn-ea"/>
                          <a:cs typeface="+mn-cs"/>
                        </a:rPr>
                        <a:t>3,387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0.0510 (0.36)</a:t>
                      </a:r>
                    </a:p>
                    <a:p>
                      <a:pPr algn="ctr"/>
                      <a:r>
                        <a:rPr lang="en-US" sz="1800" b="0" i="0" u="none" strike="noStrike" kern="1200" baseline="0">
                          <a:solidFill>
                            <a:schemeClr val="dk1"/>
                          </a:solidFill>
                          <a:latin typeface="+mn-lt"/>
                          <a:ea typeface="+mn-ea"/>
                          <a:cs typeface="+mn-cs"/>
                        </a:rPr>
                        <a:t>628</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0.0311 (0.20)</a:t>
                      </a:r>
                    </a:p>
                    <a:p>
                      <a:pPr algn="ctr"/>
                      <a:r>
                        <a:rPr lang="en-US" sz="1800" b="0" i="0" u="none" strike="noStrike" kern="1200" baseline="0">
                          <a:solidFill>
                            <a:schemeClr val="dk1"/>
                          </a:solidFill>
                          <a:latin typeface="+mn-lt"/>
                          <a:ea typeface="+mn-ea"/>
                          <a:cs typeface="+mn-cs"/>
                        </a:rPr>
                        <a:t>450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dirty="0">
                          <a:solidFill>
                            <a:schemeClr val="dk1"/>
                          </a:solidFill>
                          <a:latin typeface="+mn-lt"/>
                          <a:ea typeface="+mn-ea"/>
                          <a:cs typeface="+mn-cs"/>
                        </a:rPr>
                        <a:t>L &lt; M, H</a:t>
                      </a:r>
                    </a:p>
                    <a:p>
                      <a:pPr algn="ctr"/>
                      <a:r>
                        <a:rPr lang="en-US" sz="18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sp>
        <p:nvSpPr>
          <p:cNvPr id="21" name="Title 1">
            <a:extLst>
              <a:ext uri="{FF2B5EF4-FFF2-40B4-BE49-F238E27FC236}">
                <a16:creationId xmlns:a16="http://schemas.microsoft.com/office/drawing/2014/main" id="{336D57AB-EE83-4998-9449-1E58F1F19899}"/>
              </a:ext>
            </a:extLst>
          </p:cNvPr>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SRSS-IE: </a:t>
            </a:r>
            <a:r>
              <a:rPr lang="en-US" sz="3200" b="1" u="sng" kern="0" cap="small">
                <a:solidFill>
                  <a:prstClr val="black"/>
                </a:solidFill>
                <a:latin typeface="Calibri Light" panose="020F0302020204030204"/>
                <a:ea typeface="MS PGothic" panose="020B0600070205080204" pitchFamily="34" charset="-128"/>
              </a:rPr>
              <a:t>internalizing</a:t>
            </a:r>
            <a:r>
              <a:rPr lang="en-US" sz="3200" kern="0" cap="small">
                <a:solidFill>
                  <a:prstClr val="black"/>
                </a:solidFill>
                <a:latin typeface="Calibri Light" panose="020F0302020204030204"/>
                <a:ea typeface="MS PGothic" panose="020B0600070205080204" pitchFamily="34" charset="-128"/>
              </a:rPr>
              <a:t> Subscale Elementary</a:t>
            </a:r>
            <a:endParaRPr lang="en-US" sz="2800" i="1" kern="0" cap="small">
              <a:solidFill>
                <a:prstClr val="black"/>
              </a:solidFill>
              <a:latin typeface="Calibri Light" panose="020F0302020204030204"/>
              <a:ea typeface="MS PGothic" panose="020B0600070205080204" pitchFamily="34" charset="-128"/>
            </a:endParaRPr>
          </a:p>
        </p:txBody>
      </p:sp>
      <p:grpSp>
        <p:nvGrpSpPr>
          <p:cNvPr id="22" name="Group 21">
            <a:extLst>
              <a:ext uri="{FF2B5EF4-FFF2-40B4-BE49-F238E27FC236}">
                <a16:creationId xmlns:a16="http://schemas.microsoft.com/office/drawing/2014/main" id="{805492E1-A5CD-4EB2-BCAB-590AFCA8A43D}"/>
              </a:ext>
            </a:extLst>
          </p:cNvPr>
          <p:cNvGrpSpPr/>
          <p:nvPr/>
        </p:nvGrpSpPr>
        <p:grpSpPr>
          <a:xfrm>
            <a:off x="2081531" y="2917135"/>
            <a:ext cx="8028939" cy="1953014"/>
            <a:chOff x="475344" y="3092032"/>
            <a:chExt cx="8028939" cy="1953014"/>
          </a:xfrm>
        </p:grpSpPr>
        <p:grpSp>
          <p:nvGrpSpPr>
            <p:cNvPr id="23" name="Group 22">
              <a:extLst>
                <a:ext uri="{FF2B5EF4-FFF2-40B4-BE49-F238E27FC236}">
                  <a16:creationId xmlns:a16="http://schemas.microsoft.com/office/drawing/2014/main" id="{D4F8ED6C-6745-493C-B731-343819B0736B}"/>
                </a:ext>
              </a:extLst>
            </p:cNvPr>
            <p:cNvGrpSpPr/>
            <p:nvPr/>
          </p:nvGrpSpPr>
          <p:grpSpPr>
            <a:xfrm>
              <a:off x="475344" y="3124200"/>
              <a:ext cx="2179683" cy="1920846"/>
              <a:chOff x="7292" y="1676414"/>
              <a:chExt cx="2179683" cy="1920846"/>
            </a:xfrm>
          </p:grpSpPr>
          <p:sp>
            <p:nvSpPr>
              <p:cNvPr id="36" name="Rounded Rectangle 5">
                <a:extLst>
                  <a:ext uri="{FF2B5EF4-FFF2-40B4-BE49-F238E27FC236}">
                    <a16:creationId xmlns:a16="http://schemas.microsoft.com/office/drawing/2014/main" id="{E492FA54-CF37-45F9-B6BE-8EA415A3F230}"/>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37" name="Rounded Rectangle 4">
                <a:extLst>
                  <a:ext uri="{FF2B5EF4-FFF2-40B4-BE49-F238E27FC236}">
                    <a16:creationId xmlns:a16="http://schemas.microsoft.com/office/drawing/2014/main" id="{3E765112-6F90-4832-B30C-56F1BB61AF03}"/>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Fall Internalizing</a:t>
                </a:r>
              </a:p>
            </p:txBody>
          </p:sp>
        </p:grpSp>
        <p:grpSp>
          <p:nvGrpSpPr>
            <p:cNvPr id="24" name="Group 23">
              <a:extLst>
                <a:ext uri="{FF2B5EF4-FFF2-40B4-BE49-F238E27FC236}">
                  <a16:creationId xmlns:a16="http://schemas.microsoft.com/office/drawing/2014/main" id="{5FB7B29A-AE5A-45A7-A3D8-47B414D05CBD}"/>
                </a:ext>
              </a:extLst>
            </p:cNvPr>
            <p:cNvGrpSpPr/>
            <p:nvPr/>
          </p:nvGrpSpPr>
          <p:grpSpPr>
            <a:xfrm>
              <a:off x="6324600" y="3109441"/>
              <a:ext cx="2179683" cy="1920846"/>
              <a:chOff x="7292" y="1676414"/>
              <a:chExt cx="2179683" cy="1920846"/>
            </a:xfrm>
          </p:grpSpPr>
          <p:sp>
            <p:nvSpPr>
              <p:cNvPr id="34" name="Rounded Rectangle 9">
                <a:extLst>
                  <a:ext uri="{FF2B5EF4-FFF2-40B4-BE49-F238E27FC236}">
                    <a16:creationId xmlns:a16="http://schemas.microsoft.com/office/drawing/2014/main" id="{CE1FD8A8-C7F5-4B3F-8F12-B0E6E1C48627}"/>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35" name="Rounded Rectangle 4">
                <a:extLst>
                  <a:ext uri="{FF2B5EF4-FFF2-40B4-BE49-F238E27FC236}">
                    <a16:creationId xmlns:a16="http://schemas.microsoft.com/office/drawing/2014/main" id="{7C21DEE7-1FB5-4E7D-992E-113696B967DC}"/>
                  </a:ext>
                </a:extLst>
              </p:cNvPr>
              <p:cNvSpPr txBox="1"/>
              <p:nvPr/>
            </p:nvSpPr>
            <p:spPr>
              <a:xfrm>
                <a:off x="7292" y="1771525"/>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Spring</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ORF*</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 MAP Reading</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Nurse Visit</a:t>
                </a:r>
              </a:p>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Suspensions*</a:t>
                </a:r>
              </a:p>
            </p:txBody>
          </p:sp>
        </p:grpSp>
        <p:grpSp>
          <p:nvGrpSpPr>
            <p:cNvPr id="25" name="Group 24">
              <a:extLst>
                <a:ext uri="{FF2B5EF4-FFF2-40B4-BE49-F238E27FC236}">
                  <a16:creationId xmlns:a16="http://schemas.microsoft.com/office/drawing/2014/main" id="{F2E8EAE8-B9F4-41B3-957A-3B863A6408F2}"/>
                </a:ext>
              </a:extLst>
            </p:cNvPr>
            <p:cNvGrpSpPr/>
            <p:nvPr/>
          </p:nvGrpSpPr>
          <p:grpSpPr>
            <a:xfrm>
              <a:off x="3482158" y="3092032"/>
              <a:ext cx="2179683" cy="1920846"/>
              <a:chOff x="7292" y="1676414"/>
              <a:chExt cx="2179683" cy="1920846"/>
            </a:xfrm>
          </p:grpSpPr>
          <p:sp>
            <p:nvSpPr>
              <p:cNvPr id="32" name="Rounded Rectangle 12">
                <a:extLst>
                  <a:ext uri="{FF2B5EF4-FFF2-40B4-BE49-F238E27FC236}">
                    <a16:creationId xmlns:a16="http://schemas.microsoft.com/office/drawing/2014/main" id="{EC5B0772-EE03-4A8B-A2DB-1E2D3F07E1D5}"/>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33" name="Rounded Rectangle 4">
                <a:extLst>
                  <a:ext uri="{FF2B5EF4-FFF2-40B4-BE49-F238E27FC236}">
                    <a16:creationId xmlns:a16="http://schemas.microsoft.com/office/drawing/2014/main" id="{C5AC5C41-E714-4FBB-BE6E-BF31E8334F6B}"/>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Winter Internalizing</a:t>
                </a:r>
              </a:p>
            </p:txBody>
          </p:sp>
        </p:grpSp>
        <p:grpSp>
          <p:nvGrpSpPr>
            <p:cNvPr id="26" name="Group 25">
              <a:extLst>
                <a:ext uri="{FF2B5EF4-FFF2-40B4-BE49-F238E27FC236}">
                  <a16:creationId xmlns:a16="http://schemas.microsoft.com/office/drawing/2014/main" id="{BF0818AD-A820-4A69-839D-6F25EC1D2D36}"/>
                </a:ext>
              </a:extLst>
            </p:cNvPr>
            <p:cNvGrpSpPr/>
            <p:nvPr/>
          </p:nvGrpSpPr>
          <p:grpSpPr>
            <a:xfrm>
              <a:off x="2837546" y="3838434"/>
              <a:ext cx="462092" cy="540561"/>
              <a:chOff x="2404944" y="2366556"/>
              <a:chExt cx="462092" cy="540561"/>
            </a:xfrm>
            <a:solidFill>
              <a:srgbClr val="70AD47"/>
            </a:solidFill>
          </p:grpSpPr>
          <p:sp>
            <p:nvSpPr>
              <p:cNvPr id="30" name="Right Arrow 15">
                <a:extLst>
                  <a:ext uri="{FF2B5EF4-FFF2-40B4-BE49-F238E27FC236}">
                    <a16:creationId xmlns:a16="http://schemas.microsoft.com/office/drawing/2014/main" id="{E33D9498-96DA-49DB-8305-78CCF18D12EB}"/>
                  </a:ext>
                </a:extLst>
              </p:cNvPr>
              <p:cNvSpPr/>
              <p:nvPr/>
            </p:nvSpPr>
            <p:spPr>
              <a:xfrm>
                <a:off x="2404944" y="2366556"/>
                <a:ext cx="462092" cy="540561"/>
              </a:xfrm>
              <a:prstGeom prst="rightArrow">
                <a:avLst>
                  <a:gd name="adj1" fmla="val 60000"/>
                  <a:gd name="adj2" fmla="val 50000"/>
                </a:avLst>
              </a:prstGeom>
              <a:grpFill/>
              <a:ln>
                <a:noFill/>
              </a:ln>
              <a:effectLst/>
            </p:spPr>
          </p:sp>
          <p:sp>
            <p:nvSpPr>
              <p:cNvPr id="31" name="Right Arrow 4">
                <a:extLst>
                  <a:ext uri="{FF2B5EF4-FFF2-40B4-BE49-F238E27FC236}">
                    <a16:creationId xmlns:a16="http://schemas.microsoft.com/office/drawing/2014/main" id="{CA82ACCC-D971-408F-B359-7A16DDA4D741}"/>
                  </a:ext>
                </a:extLst>
              </p:cNvPr>
              <p:cNvSpPr txBox="1"/>
              <p:nvPr/>
            </p:nvSpPr>
            <p:spPr>
              <a:xfrm>
                <a:off x="2404944" y="2474668"/>
                <a:ext cx="323464" cy="324337"/>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88ECE0BA-7BC7-4D42-BCB2-3B6B2B87FFD6}"/>
                </a:ext>
              </a:extLst>
            </p:cNvPr>
            <p:cNvGrpSpPr/>
            <p:nvPr/>
          </p:nvGrpSpPr>
          <p:grpSpPr>
            <a:xfrm>
              <a:off x="5800076" y="3838433"/>
              <a:ext cx="462092" cy="540561"/>
              <a:chOff x="2404944" y="2366556"/>
              <a:chExt cx="462092" cy="540561"/>
            </a:xfrm>
            <a:solidFill>
              <a:srgbClr val="70AD47"/>
            </a:solidFill>
          </p:grpSpPr>
          <p:sp>
            <p:nvSpPr>
              <p:cNvPr id="28" name="Right Arrow 18">
                <a:extLst>
                  <a:ext uri="{FF2B5EF4-FFF2-40B4-BE49-F238E27FC236}">
                    <a16:creationId xmlns:a16="http://schemas.microsoft.com/office/drawing/2014/main" id="{F7D1BB1C-6C42-4492-850F-AF21162CD669}"/>
                  </a:ext>
                </a:extLst>
              </p:cNvPr>
              <p:cNvSpPr/>
              <p:nvPr/>
            </p:nvSpPr>
            <p:spPr>
              <a:xfrm>
                <a:off x="2404944" y="2366556"/>
                <a:ext cx="462092" cy="540561"/>
              </a:xfrm>
              <a:prstGeom prst="rightArrow">
                <a:avLst>
                  <a:gd name="adj1" fmla="val 60000"/>
                  <a:gd name="adj2" fmla="val 50000"/>
                </a:avLst>
              </a:prstGeom>
              <a:grpFill/>
              <a:ln>
                <a:noFill/>
              </a:ln>
              <a:effectLst/>
            </p:spPr>
          </p:sp>
          <p:sp>
            <p:nvSpPr>
              <p:cNvPr id="29" name="Right Arrow 4">
                <a:extLst>
                  <a:ext uri="{FF2B5EF4-FFF2-40B4-BE49-F238E27FC236}">
                    <a16:creationId xmlns:a16="http://schemas.microsoft.com/office/drawing/2014/main" id="{7FE9342B-84ED-4E2A-AD4A-B90D141B127D}"/>
                  </a:ext>
                </a:extLst>
              </p:cNvPr>
              <p:cNvSpPr txBox="1"/>
              <p:nvPr/>
            </p:nvSpPr>
            <p:spPr>
              <a:xfrm>
                <a:off x="2404944" y="2474668"/>
                <a:ext cx="323464" cy="324337"/>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11617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28" y="-215514"/>
            <a:ext cx="11554421" cy="1325563"/>
          </a:xfrm>
        </p:spPr>
        <p:txBody>
          <a:bodyPr>
            <a:noAutofit/>
          </a:bodyPr>
          <a:lstStyle/>
          <a:p>
            <a:r>
              <a:rPr lang="en-US" sz="3200"/>
              <a:t>Student Risk Screening Scale Fall 2004 – 2012 Middle School</a:t>
            </a:r>
          </a:p>
        </p:txBody>
      </p:sp>
      <p:graphicFrame>
        <p:nvGraphicFramePr>
          <p:cNvPr id="3" name="Chart 2" title="SSRS bar graph"/>
          <p:cNvGraphicFramePr>
            <a:graphicFrameLocks noChangeAspect="1"/>
          </p:cNvGraphicFramePr>
          <p:nvPr/>
        </p:nvGraphicFramePr>
        <p:xfrm>
          <a:off x="891570" y="689863"/>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10.1080/1045988X.2014.893978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9108918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a:xfrm>
            <a:off x="838200" y="161925"/>
            <a:ext cx="10515600" cy="1325563"/>
          </a:xfrm>
        </p:spPr>
        <p:txBody>
          <a:bodyPr>
            <a:noAutofit/>
          </a:bodyPr>
          <a:lstStyle/>
          <a:p>
            <a:pPr>
              <a:defRPr/>
            </a:pPr>
            <a:r>
              <a:rPr lang="en-US" sz="3600">
                <a:solidFill>
                  <a:prstClr val="black"/>
                </a:solidFill>
                <a:cs typeface="Times New Roman" pitchFamily="18" charset="0"/>
              </a:rPr>
              <a:t>Middle School Study 1: Behavioral &amp; Academic Characteristics of SRSS Risk Groups</a:t>
            </a:r>
            <a:endParaRPr lang="en-US" sz="3600"/>
          </a:p>
        </p:txBody>
      </p:sp>
      <p:graphicFrame>
        <p:nvGraphicFramePr>
          <p:cNvPr id="260144" name="Group 48" title="SSRS data table showing predictive validity"/>
          <p:cNvGraphicFramePr>
            <a:graphicFrameLocks noGrp="1"/>
          </p:cNvGraphicFramePr>
          <p:nvPr>
            <p:ph idx="4294967295"/>
          </p:nvPr>
        </p:nvGraphicFramePr>
        <p:xfrm>
          <a:off x="1981200" y="1598613"/>
          <a:ext cx="8229600" cy="4894262"/>
        </p:xfrm>
        <a:graphic>
          <a:graphicData uri="http://schemas.openxmlformats.org/drawingml/2006/table">
            <a:tbl>
              <a:tblPr/>
              <a:tblGrid>
                <a:gridCol w="2057400">
                  <a:extLst>
                    <a:ext uri="{9D8B030D-6E8A-4147-A177-3AD203B41FA5}">
                      <a16:colId xmlns:a16="http://schemas.microsoft.com/office/drawing/2014/main" val="20000"/>
                    </a:ext>
                  </a:extLst>
                </a:gridCol>
                <a:gridCol w="1344454">
                  <a:extLst>
                    <a:ext uri="{9D8B030D-6E8A-4147-A177-3AD203B41FA5}">
                      <a16:colId xmlns:a16="http://schemas.microsoft.com/office/drawing/2014/main" val="20001"/>
                    </a:ext>
                  </a:extLst>
                </a:gridCol>
                <a:gridCol w="1467326">
                  <a:extLst>
                    <a:ext uri="{9D8B030D-6E8A-4147-A177-3AD203B41FA5}">
                      <a16:colId xmlns:a16="http://schemas.microsoft.com/office/drawing/2014/main" val="20002"/>
                    </a:ext>
                  </a:extLst>
                </a:gridCol>
                <a:gridCol w="1557338">
                  <a:extLst>
                    <a:ext uri="{9D8B030D-6E8A-4147-A177-3AD203B41FA5}">
                      <a16:colId xmlns:a16="http://schemas.microsoft.com/office/drawing/2014/main" val="20003"/>
                    </a:ext>
                  </a:extLst>
                </a:gridCol>
                <a:gridCol w="1803082">
                  <a:extLst>
                    <a:ext uri="{9D8B030D-6E8A-4147-A177-3AD203B41FA5}">
                      <a16:colId xmlns:a16="http://schemas.microsoft.com/office/drawing/2014/main" val="20004"/>
                    </a:ext>
                  </a:extLst>
                </a:gridCol>
              </a:tblGrid>
              <a:tr h="44198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Variable</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Risk</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14307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cs typeface="Times New Roman" pitchFamily="18" charset="0"/>
                      </a:endParaRPr>
                    </a:p>
                  </a:txBody>
                  <a:tcPr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Testing</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9253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ODR</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(2.85)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(5.32)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(7.01)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      </a:t>
                      </a:r>
                      <a:endParaRPr kumimoji="0" lang="en-US" sz="19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925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In-School Suspensions</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(0.38)</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(1.04)</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(2.26)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L&lt;M&lt;H</a:t>
                      </a: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863656">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rPr>
                        <a:t>GPA</a:t>
                      </a: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(0.65)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(0.59)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86048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300" b="0" i="0" u="none" strike="noStrike" cap="none" normalizeH="0" baseline="0">
                          <a:ln>
                            <a:noFill/>
                          </a:ln>
                          <a:solidFill>
                            <a:schemeClr val="bg1"/>
                          </a:solidFill>
                          <a:effectLst/>
                          <a:latin typeface="Times New Roman" pitchFamily="18" charset="0"/>
                        </a:rPr>
                        <a:t>Course Failures</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(1.50)</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(3.46)</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(3.49)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2438400" y="6492876"/>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323232"/>
                </a:solidFill>
                <a:effectLst/>
                <a:uLnTx/>
                <a:uFillTx/>
                <a:latin typeface="Tw Cen MT" pitchFamily="34" charset="0"/>
                <a:ea typeface="+mn-ea"/>
                <a:cs typeface="Arial" charset="0"/>
              </a:rPr>
              <a:t>(Lane, Parks, Kalberg, &amp; Carter, 2007)</a:t>
            </a:r>
          </a:p>
        </p:txBody>
      </p:sp>
    </p:spTree>
    <p:extLst>
      <p:ext uri="{BB962C8B-B14F-4D97-AF65-F5344CB8AC3E}">
        <p14:creationId xmlns:p14="http://schemas.microsoft.com/office/powerpoint/2010/main" val="3501217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43706" y="868257"/>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993615" y="1145186"/>
            <a:ext cx="4525137" cy="4525136"/>
            <a:chOff x="183451" y="48831"/>
            <a:chExt cx="4525137" cy="4525136"/>
          </a:xfrm>
        </p:grpSpPr>
        <p:sp>
          <p:nvSpPr>
            <p:cNvPr id="8" name="Oval 7"/>
            <p:cNvSpPr/>
            <p:nvPr/>
          </p:nvSpPr>
          <p:spPr>
            <a:xfrm>
              <a:off x="183451" y="48831"/>
              <a:ext cx="4525137" cy="4525136"/>
            </a:xfrm>
            <a:prstGeom prst="ellipse">
              <a:avLst/>
            </a:prstGeom>
            <a:solidFill>
              <a:schemeClr val="accent5">
                <a:lumMod val="60000"/>
                <a:lumOff val="40000"/>
                <a:alpha val="50000"/>
              </a:schemeClr>
            </a:solidFill>
            <a:ln>
              <a:solidFill>
                <a:schemeClr val="tx2">
                  <a:lumMod val="40000"/>
                  <a:lumOff val="60000"/>
                </a:schemeClr>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Oval 4"/>
            <p:cNvSpPr txBox="1"/>
            <p:nvPr/>
          </p:nvSpPr>
          <p:spPr>
            <a:xfrm>
              <a:off x="815340" y="582442"/>
              <a:ext cx="2609088" cy="345791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rPr>
                <a:t>Internalizing </a:t>
              </a:r>
            </a:p>
          </p:txBody>
        </p:sp>
      </p:grpSp>
      <p:grpSp>
        <p:nvGrpSpPr>
          <p:cNvPr id="10" name="Group 9"/>
          <p:cNvGrpSpPr/>
          <p:nvPr/>
        </p:nvGrpSpPr>
        <p:grpSpPr>
          <a:xfrm>
            <a:off x="5447188" y="1175851"/>
            <a:ext cx="4525137" cy="4525136"/>
            <a:chOff x="3444811" y="48831"/>
            <a:chExt cx="4525137" cy="4525136"/>
          </a:xfrm>
        </p:grpSpPr>
        <p:sp>
          <p:nvSpPr>
            <p:cNvPr id="11" name="Oval 10"/>
            <p:cNvSpPr/>
            <p:nvPr/>
          </p:nvSpPr>
          <p:spPr>
            <a:xfrm>
              <a:off x="3444811" y="48831"/>
              <a:ext cx="4525137" cy="4525136"/>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4"/>
            <p:cNvSpPr txBox="1"/>
            <p:nvPr/>
          </p:nvSpPr>
          <p:spPr>
            <a:xfrm>
              <a:off x="4728972" y="582442"/>
              <a:ext cx="2609088"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Externalizing</a:t>
              </a:r>
            </a:p>
          </p:txBody>
        </p:sp>
      </p:grpSp>
      <p:sp>
        <p:nvSpPr>
          <p:cNvPr id="16" name="Rectangle 15"/>
          <p:cNvSpPr/>
          <p:nvPr/>
        </p:nvSpPr>
        <p:spPr>
          <a:xfrm>
            <a:off x="1144334" y="6377869"/>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Source: Forness, S.R., Freeman, S.F., </a:t>
            </a:r>
            <a:r>
              <a:rPr kumimoji="0" lang="en-US" sz="1400" b="0" i="0" u="none" strike="noStrike" kern="1200" cap="none" spc="0" normalizeH="0" baseline="0" noProof="0" err="1">
                <a:ln>
                  <a:noFill/>
                </a:ln>
                <a:solidFill>
                  <a:prstClr val="white">
                    <a:lumMod val="50000"/>
                  </a:prstClr>
                </a:solidFill>
                <a:effectLst/>
                <a:uLnTx/>
                <a:uFillTx/>
                <a:latin typeface="Calibri" panose="020F0502020204030204"/>
                <a:ea typeface="ＭＳ Ｐゴシック" pitchFamily="34" charset="-128"/>
                <a:cs typeface="+mn-cs"/>
              </a:rPr>
              <a:t>Paparella</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T., Kauffman, J.M., &amp; Walker, H.M. (2012). Special education implications of point and cumulative prevalence for children with emotional or behavioral disorders. </a:t>
            </a:r>
            <a:r>
              <a:rPr kumimoji="0" lang="en-US" sz="1400" b="0" i="1"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Journal of Emotional and Behavioral Disorders, 20</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4-18.</a:t>
            </a:r>
          </a:p>
        </p:txBody>
      </p:sp>
      <p:graphicFrame>
        <p:nvGraphicFramePr>
          <p:cNvPr id="17" name="Content Placeholder 4"/>
          <p:cNvGraphicFramePr>
            <a:graphicFrameLocks/>
          </p:cNvGraphicFramePr>
          <p:nvPr>
            <p:extLst>
              <p:ext uri="{D42A27DB-BD31-4B8C-83A1-F6EECF244321}">
                <p14:modId xmlns:p14="http://schemas.microsoft.com/office/powerpoint/2010/main" val="1119957467"/>
              </p:ext>
            </p:extLst>
          </p:nvPr>
        </p:nvGraphicFramePr>
        <p:xfrm>
          <a:off x="-254561" y="4338957"/>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itle 1"/>
          <p:cNvSpPr>
            <a:spLocks noGrp="1"/>
          </p:cNvSpPr>
          <p:nvPr>
            <p:ph type="title"/>
          </p:nvPr>
        </p:nvSpPr>
        <p:spPr>
          <a:xfrm>
            <a:off x="6282637" y="38185"/>
            <a:ext cx="5578763" cy="1325563"/>
          </a:xfrm>
        </p:spPr>
        <p:txBody>
          <a:bodyPr>
            <a:normAutofit fontScale="90000"/>
          </a:bodyPr>
          <a:lstStyle/>
          <a:p>
            <a:r>
              <a:rPr lang="en-US"/>
              <a:t>Thank you… </a:t>
            </a:r>
            <a:br>
              <a:rPr lang="en-US"/>
            </a:br>
            <a:r>
              <a:rPr lang="en-US"/>
              <a:t>For Your Commitment</a:t>
            </a:r>
          </a:p>
        </p:txBody>
      </p:sp>
    </p:spTree>
    <p:extLst>
      <p:ext uri="{BB962C8B-B14F-4D97-AF65-F5344CB8AC3E}">
        <p14:creationId xmlns:p14="http://schemas.microsoft.com/office/powerpoint/2010/main" val="96763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48">
            <a:extLst>
              <a:ext uri="{FF2B5EF4-FFF2-40B4-BE49-F238E27FC236}">
                <a16:creationId xmlns:a16="http://schemas.microsoft.com/office/drawing/2014/main" id="{15681142-8A07-4F89-93D8-CC85BBB6C071}"/>
              </a:ext>
            </a:extLst>
          </p:cNvPr>
          <p:cNvGraphicFramePr>
            <a:graphicFrameLocks/>
          </p:cNvGraphicFramePr>
          <p:nvPr/>
        </p:nvGraphicFramePr>
        <p:xfrm>
          <a:off x="1905001" y="1229005"/>
          <a:ext cx="8534399" cy="5334000"/>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GPA</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3.56 (0.47)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1,670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3.07 (0.58)</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279</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2.74 (0.61)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84</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&gt; M &gt; H</a:t>
                      </a:r>
                      <a:r>
                        <a:rPr kumimoji="0" lang="en-US" sz="2000" u="none" strike="noStrike" cap="none" normalizeH="0" baseline="0">
                          <a:ln>
                            <a:noFill/>
                          </a:ln>
                          <a:effectLst/>
                          <a:latin typeface="+mn-lt"/>
                        </a:rPr>
                        <a:t>      </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Course Failures</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0.38 (1.15)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1.37 (2.12)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328</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2.78 (3.03)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93</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4.01 (16.20)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6.67 (8.65)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328</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9.66 (11.65)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93</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u="none" strike="noStrike" cap="none" normalizeH="0" baseline="0">
                          <a:ln>
                            <a:noFill/>
                          </a:ln>
                          <a:effectLst/>
                          <a:latin typeface="+mn-lt"/>
                        </a:rPr>
                        <a:t>L &lt; 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u="none" strike="noStrike" cap="none" normalizeH="0" baseline="0">
                          <a:ln>
                            <a:noFill/>
                          </a:ln>
                          <a:effectLst/>
                          <a:latin typeface="+mn-lt"/>
                        </a:rPr>
                        <a:t>M = H</a:t>
                      </a:r>
                      <a:endParaRPr kumimoji="0" lang="en-US" sz="2000" b="0" i="0" u="none" strike="noStrike" cap="none" normalizeH="0" baseline="0">
                        <a:ln>
                          <a:noFill/>
                        </a:ln>
                        <a:solidFill>
                          <a:schemeClr val="tx1"/>
                        </a:solidFill>
                        <a:effectLst/>
                        <a:latin typeface="+mn-lt"/>
                        <a:cs typeface="Times New Roman" pitchFamily="18" charset="0"/>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913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000" b="0" i="0" u="none" strike="noStrike" cap="none" normalizeH="0" baseline="0">
                          <a:ln>
                            <a:noFill/>
                          </a:ln>
                          <a:solidFill>
                            <a:schemeClr val="tx1"/>
                          </a:solidFill>
                          <a:effectLst/>
                          <a:latin typeface="+mn-lt"/>
                        </a:rPr>
                        <a:t>Office discipline referrals</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0.03 (0.24)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0.17 (0.63)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kern="1200" cap="none" normalizeH="0" baseline="0">
                          <a:ln>
                            <a:noFill/>
                          </a:ln>
                          <a:solidFill>
                            <a:schemeClr val="dk1"/>
                          </a:solidFill>
                          <a:effectLst/>
                          <a:latin typeface="+mn-lt"/>
                          <a:ea typeface="+mn-ea"/>
                          <a:cs typeface="+mn-cs"/>
                        </a:rPr>
                        <a:t>328</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0.75 (2.13)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93</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5"/>
                  </a:ext>
                </a:extLst>
              </a:tr>
              <a:tr h="7768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0.11 (0.89)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0.67 (2.74)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328</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1.56 (3.22)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a:ln>
                            <a:noFill/>
                          </a:ln>
                          <a:solidFill>
                            <a:schemeClr val="dk1"/>
                          </a:solidFill>
                          <a:effectLst/>
                          <a:latin typeface="+mn-lt"/>
                          <a:ea typeface="+mn-ea"/>
                          <a:cs typeface="+mn-cs"/>
                        </a:rPr>
                        <a:t>93</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6"/>
                  </a:ext>
                </a:extLst>
              </a:tr>
            </a:tbl>
          </a:graphicData>
        </a:graphic>
      </p:graphicFrame>
      <p:sp>
        <p:nvSpPr>
          <p:cNvPr id="6" name="Title 1">
            <a:extLst>
              <a:ext uri="{FF2B5EF4-FFF2-40B4-BE49-F238E27FC236}">
                <a16:creationId xmlns:a16="http://schemas.microsoft.com/office/drawing/2014/main" id="{36845604-B8A9-49EB-B5EE-BFFBAD83D88A}"/>
              </a:ext>
            </a:extLst>
          </p:cNvPr>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Middle school </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7" name="Diagram 6">
            <a:extLst>
              <a:ext uri="{FF2B5EF4-FFF2-40B4-BE49-F238E27FC236}">
                <a16:creationId xmlns:a16="http://schemas.microsoft.com/office/drawing/2014/main" id="{12518776-3C5B-41C1-8039-307CB76CC4F3}"/>
              </a:ext>
            </a:extLst>
          </p:cNvPr>
          <p:cNvGraphicFramePr/>
          <p:nvPr/>
        </p:nvGraphicFramePr>
        <p:xfrm>
          <a:off x="2023508" y="1251231"/>
          <a:ext cx="8297383" cy="5273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067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8">
            <a:extLst>
              <a:ext uri="{FF2B5EF4-FFF2-40B4-BE49-F238E27FC236}">
                <a16:creationId xmlns:a16="http://schemas.microsoft.com/office/drawing/2014/main" id="{94A26DC9-6814-404F-867B-11448C0E02AF}"/>
              </a:ext>
            </a:extLst>
          </p:cNvPr>
          <p:cNvGraphicFramePr>
            <a:graphicFrameLocks/>
          </p:cNvGraphicFramePr>
          <p:nvPr/>
        </p:nvGraphicFramePr>
        <p:xfrm>
          <a:off x="1905001" y="1093128"/>
          <a:ext cx="8534399" cy="5544774"/>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632514">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6763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GPA</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3.51 (0.51)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1,642</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3.33 (0.55)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167</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3.16 (0.64)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224</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&gt; M &gt; H</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Course Failures</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0.52 (1.42)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1,820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0.86 (1.85)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181</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1.22 (2.06)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250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&lt; 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4.32 (16.39)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1,820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4.85 (6.92)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181</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6.77 (9.56)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250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&lt;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 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913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000" b="0" i="0" u="none" strike="noStrike" cap="none" normalizeH="0" baseline="0">
                          <a:ln>
                            <a:noFill/>
                          </a:ln>
                          <a:solidFill>
                            <a:schemeClr val="tx1"/>
                          </a:solidFill>
                          <a:effectLst/>
                          <a:latin typeface="+mn-lt"/>
                        </a:rPr>
                        <a:t>Office discipline referrals </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0.06 (0.40)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1,820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0.17 (1.24)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181</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0.19 (0.75)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250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N.S.</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5"/>
                  </a:ext>
                </a:extLst>
              </a:tr>
              <a:tr h="79897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0.18 (1.10)</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1,820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0.67 (3.59)</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181</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0.45 (1.47)</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250</a:t>
                      </a: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ts val="0"/>
                        </a:spcBef>
                        <a:spcAft>
                          <a:spcPct val="0"/>
                        </a:spcAft>
                        <a:buClrTx/>
                        <a:buSzTx/>
                        <a:buFontTx/>
                        <a:buNone/>
                        <a:tabLst/>
                      </a:pPr>
                      <a:r>
                        <a:rPr kumimoji="0" lang="pt-BR" sz="2000" b="0" i="0" u="none" strike="noStrike" kern="1200" cap="none" normalizeH="0" baseline="0" dirty="0">
                          <a:ln>
                            <a:noFill/>
                          </a:ln>
                          <a:solidFill>
                            <a:schemeClr val="dk1"/>
                          </a:solidFill>
                          <a:effectLst/>
                          <a:latin typeface="+mn-lt"/>
                          <a:ea typeface="+mn-ea"/>
                          <a:cs typeface="+mn-cs"/>
                        </a:rPr>
                        <a:t>L &lt; M, H</a:t>
                      </a:r>
                    </a:p>
                    <a:p>
                      <a:pPr marL="319088" marR="0" lvl="0" indent="-319088" algn="ctr" defTabSz="914400" rtl="0" eaLnBrk="0" fontAlgn="base" latinLnBrk="0" hangingPunct="0">
                        <a:lnSpc>
                          <a:spcPct val="100000"/>
                        </a:lnSpc>
                        <a:spcBef>
                          <a:spcPts val="0"/>
                        </a:spcBef>
                        <a:spcAft>
                          <a:spcPct val="0"/>
                        </a:spcAft>
                        <a:buClrTx/>
                        <a:buSzTx/>
                        <a:buFontTx/>
                        <a:buNone/>
                        <a:tabLst/>
                      </a:pPr>
                      <a:r>
                        <a:rPr kumimoji="0" lang="pt-BR" sz="2000" b="0" i="0" u="none" strike="noStrike" kern="1200" cap="none" normalizeH="0" baseline="0" dirty="0">
                          <a:ln>
                            <a:noFill/>
                          </a:ln>
                          <a:solidFill>
                            <a:schemeClr val="dk1"/>
                          </a:solidFill>
                          <a:effectLst/>
                          <a:latin typeface="+mn-lt"/>
                          <a:ea typeface="+mn-ea"/>
                          <a:cs typeface="+mn-cs"/>
                        </a:rPr>
                        <a:t>M = H</a:t>
                      </a:r>
                      <a:endParaRPr kumimoji="0" lang="en-US" sz="2000" b="0" i="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6"/>
                  </a:ext>
                </a:extLst>
              </a:tr>
            </a:tbl>
          </a:graphicData>
        </a:graphic>
      </p:graphicFrame>
      <p:sp>
        <p:nvSpPr>
          <p:cNvPr id="3" name="Title 1">
            <a:extLst>
              <a:ext uri="{FF2B5EF4-FFF2-40B4-BE49-F238E27FC236}">
                <a16:creationId xmlns:a16="http://schemas.microsoft.com/office/drawing/2014/main" id="{08E35952-B4B0-43C6-89F1-FA720D20E5C8}"/>
              </a:ext>
            </a:extLst>
          </p:cNvPr>
          <p:cNvSpPr txBox="1">
            <a:spLocks/>
          </p:cNvSpPr>
          <p:nvPr/>
        </p:nvSpPr>
        <p:spPr>
          <a:xfrm>
            <a:off x="1905000" y="16042"/>
            <a:ext cx="8382000" cy="990600"/>
          </a:xfrm>
          <a:prstGeom prst="rect">
            <a:avLst/>
          </a:prstGeom>
          <a:noFill/>
        </p:spPr>
        <p:txBody>
          <a:bodyPr anchor="ctr"/>
          <a:lstStyle/>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SRSS-IE: </a:t>
            </a:r>
            <a:r>
              <a:rPr lang="en-US" sz="3200" b="1" u="sng" kern="0" cap="small">
                <a:solidFill>
                  <a:prstClr val="black"/>
                </a:solidFill>
                <a:latin typeface="Calibri Light" panose="020F0302020204030204"/>
                <a:ea typeface="MS PGothic" panose="020B0600070205080204" pitchFamily="34" charset="-128"/>
              </a:rPr>
              <a:t>Internalizing</a:t>
            </a:r>
            <a:r>
              <a:rPr lang="en-US" sz="3200" kern="0" cap="small">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Middle school </a:t>
            </a:r>
            <a:endParaRPr lang="en-US" sz="2800" i="1" kern="0" cap="small">
              <a:solidFill>
                <a:prstClr val="black"/>
              </a:solidFill>
              <a:latin typeface="Calibri Light" panose="020F0302020204030204"/>
              <a:ea typeface="MS PGothic" panose="020B0600070205080204" pitchFamily="34" charset="-128"/>
            </a:endParaRPr>
          </a:p>
        </p:txBody>
      </p:sp>
      <p:grpSp>
        <p:nvGrpSpPr>
          <p:cNvPr id="4" name="Group 3">
            <a:extLst>
              <a:ext uri="{FF2B5EF4-FFF2-40B4-BE49-F238E27FC236}">
                <a16:creationId xmlns:a16="http://schemas.microsoft.com/office/drawing/2014/main" id="{7D0A84B9-480F-485C-A66B-E406765AEAD4}"/>
              </a:ext>
            </a:extLst>
          </p:cNvPr>
          <p:cNvGrpSpPr/>
          <p:nvPr/>
        </p:nvGrpSpPr>
        <p:grpSpPr>
          <a:xfrm>
            <a:off x="2148658" y="2905092"/>
            <a:ext cx="8047083" cy="1920846"/>
            <a:chOff x="533400" y="3429000"/>
            <a:chExt cx="8047083" cy="1920846"/>
          </a:xfrm>
        </p:grpSpPr>
        <p:grpSp>
          <p:nvGrpSpPr>
            <p:cNvPr id="5" name="Group 4">
              <a:extLst>
                <a:ext uri="{FF2B5EF4-FFF2-40B4-BE49-F238E27FC236}">
                  <a16:creationId xmlns:a16="http://schemas.microsoft.com/office/drawing/2014/main" id="{7A25145A-F29D-4DDA-9024-E9831EC5C02F}"/>
                </a:ext>
              </a:extLst>
            </p:cNvPr>
            <p:cNvGrpSpPr/>
            <p:nvPr/>
          </p:nvGrpSpPr>
          <p:grpSpPr>
            <a:xfrm>
              <a:off x="533400" y="3429000"/>
              <a:ext cx="2179683" cy="1920846"/>
              <a:chOff x="7292" y="1676414"/>
              <a:chExt cx="2179683" cy="1920846"/>
            </a:xfrm>
          </p:grpSpPr>
          <p:sp>
            <p:nvSpPr>
              <p:cNvPr id="18" name="Rounded Rectangle 5">
                <a:extLst>
                  <a:ext uri="{FF2B5EF4-FFF2-40B4-BE49-F238E27FC236}">
                    <a16:creationId xmlns:a16="http://schemas.microsoft.com/office/drawing/2014/main" id="{FCB46E30-4A6F-45A6-AB79-A9FABAEFAA72}"/>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19" name="Rounded Rectangle 4">
                <a:extLst>
                  <a:ext uri="{FF2B5EF4-FFF2-40B4-BE49-F238E27FC236}">
                    <a16:creationId xmlns:a16="http://schemas.microsoft.com/office/drawing/2014/main" id="{2B54D6B2-E797-4698-A54E-AF19416DC5BC}"/>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Fall Internalizing</a:t>
                </a:r>
              </a:p>
            </p:txBody>
          </p:sp>
        </p:grpSp>
        <p:grpSp>
          <p:nvGrpSpPr>
            <p:cNvPr id="6" name="Group 5">
              <a:extLst>
                <a:ext uri="{FF2B5EF4-FFF2-40B4-BE49-F238E27FC236}">
                  <a16:creationId xmlns:a16="http://schemas.microsoft.com/office/drawing/2014/main" id="{6E18604E-E2BE-4143-91A2-107448B80F31}"/>
                </a:ext>
              </a:extLst>
            </p:cNvPr>
            <p:cNvGrpSpPr/>
            <p:nvPr/>
          </p:nvGrpSpPr>
          <p:grpSpPr>
            <a:xfrm>
              <a:off x="3558357" y="3429000"/>
              <a:ext cx="2179683" cy="1920846"/>
              <a:chOff x="7292" y="1676414"/>
              <a:chExt cx="2179683" cy="1920846"/>
            </a:xfrm>
          </p:grpSpPr>
          <p:sp>
            <p:nvSpPr>
              <p:cNvPr id="16" name="Rounded Rectangle 10">
                <a:extLst>
                  <a:ext uri="{FF2B5EF4-FFF2-40B4-BE49-F238E27FC236}">
                    <a16:creationId xmlns:a16="http://schemas.microsoft.com/office/drawing/2014/main" id="{072274FD-BCE1-4FF5-8C6A-E9B7A8D4FBDA}"/>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17" name="Rounded Rectangle 4">
                <a:extLst>
                  <a:ext uri="{FF2B5EF4-FFF2-40B4-BE49-F238E27FC236}">
                    <a16:creationId xmlns:a16="http://schemas.microsoft.com/office/drawing/2014/main" id="{045E4DC2-B48D-49B6-9BAD-1F56B475B24B}"/>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Winter Internalizing</a:t>
                </a:r>
              </a:p>
            </p:txBody>
          </p:sp>
        </p:grpSp>
        <p:grpSp>
          <p:nvGrpSpPr>
            <p:cNvPr id="7" name="Group 6">
              <a:extLst>
                <a:ext uri="{FF2B5EF4-FFF2-40B4-BE49-F238E27FC236}">
                  <a16:creationId xmlns:a16="http://schemas.microsoft.com/office/drawing/2014/main" id="{CF631E05-C16E-44D2-88DA-B6690478B553}"/>
                </a:ext>
              </a:extLst>
            </p:cNvPr>
            <p:cNvGrpSpPr/>
            <p:nvPr/>
          </p:nvGrpSpPr>
          <p:grpSpPr>
            <a:xfrm>
              <a:off x="6400800" y="3429000"/>
              <a:ext cx="2179683" cy="1920846"/>
              <a:chOff x="7292" y="1676414"/>
              <a:chExt cx="2179683" cy="1920846"/>
            </a:xfrm>
          </p:grpSpPr>
          <p:sp>
            <p:nvSpPr>
              <p:cNvPr id="14" name="Rounded Rectangle 13">
                <a:extLst>
                  <a:ext uri="{FF2B5EF4-FFF2-40B4-BE49-F238E27FC236}">
                    <a16:creationId xmlns:a16="http://schemas.microsoft.com/office/drawing/2014/main" id="{609D65E4-3E83-4638-9D93-E5EE93FDB7F8}"/>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15" name="Rounded Rectangle 4">
                <a:extLst>
                  <a:ext uri="{FF2B5EF4-FFF2-40B4-BE49-F238E27FC236}">
                    <a16:creationId xmlns:a16="http://schemas.microsoft.com/office/drawing/2014/main" id="{A2BC5C9E-1B0B-4FBB-B47A-498C20DFF12F}"/>
                  </a:ext>
                </a:extLst>
              </p:cNvPr>
              <p:cNvSpPr txBox="1"/>
              <p:nvPr/>
            </p:nvSpPr>
            <p:spPr>
              <a:xfrm>
                <a:off x="63551" y="1749712"/>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Spring</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GPA</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Course Failures*</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Nurse Visit*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Suspensions*</a:t>
                </a:r>
              </a:p>
            </p:txBody>
          </p:sp>
        </p:grpSp>
        <p:grpSp>
          <p:nvGrpSpPr>
            <p:cNvPr id="8" name="Group 7">
              <a:extLst>
                <a:ext uri="{FF2B5EF4-FFF2-40B4-BE49-F238E27FC236}">
                  <a16:creationId xmlns:a16="http://schemas.microsoft.com/office/drawing/2014/main" id="{498C1054-E306-4C9E-976E-F4F24BEC9DC9}"/>
                </a:ext>
              </a:extLst>
            </p:cNvPr>
            <p:cNvGrpSpPr/>
            <p:nvPr/>
          </p:nvGrpSpPr>
          <p:grpSpPr>
            <a:xfrm>
              <a:off x="2857491" y="4119142"/>
              <a:ext cx="462092" cy="540561"/>
              <a:chOff x="2404944" y="2366556"/>
              <a:chExt cx="462092" cy="540561"/>
            </a:xfrm>
            <a:solidFill>
              <a:srgbClr val="70AD47"/>
            </a:solidFill>
          </p:grpSpPr>
          <p:sp>
            <p:nvSpPr>
              <p:cNvPr id="12" name="Right Arrow 16">
                <a:extLst>
                  <a:ext uri="{FF2B5EF4-FFF2-40B4-BE49-F238E27FC236}">
                    <a16:creationId xmlns:a16="http://schemas.microsoft.com/office/drawing/2014/main" id="{6BA1FAE5-D907-4AF1-9163-059A19B360B4}"/>
                  </a:ext>
                </a:extLst>
              </p:cNvPr>
              <p:cNvSpPr/>
              <p:nvPr/>
            </p:nvSpPr>
            <p:spPr>
              <a:xfrm>
                <a:off x="2404944" y="2366556"/>
                <a:ext cx="462092" cy="540561"/>
              </a:xfrm>
              <a:prstGeom prst="rightArrow">
                <a:avLst>
                  <a:gd name="adj1" fmla="val 60000"/>
                  <a:gd name="adj2" fmla="val 50000"/>
                </a:avLst>
              </a:prstGeom>
              <a:grpFill/>
              <a:ln w="6350" cap="flat" cmpd="sng" algn="ctr">
                <a:noFill/>
                <a:prstDash val="solid"/>
                <a:miter lim="800000"/>
              </a:ln>
              <a:effectLst/>
            </p:spPr>
          </p:sp>
          <p:sp>
            <p:nvSpPr>
              <p:cNvPr id="13" name="Right Arrow 4">
                <a:extLst>
                  <a:ext uri="{FF2B5EF4-FFF2-40B4-BE49-F238E27FC236}">
                    <a16:creationId xmlns:a16="http://schemas.microsoft.com/office/drawing/2014/main" id="{3B8987FC-EEE1-4316-B55D-5FE0CDF9E4E7}"/>
                  </a:ext>
                </a:extLst>
              </p:cNvPr>
              <p:cNvSpPr txBox="1"/>
              <p:nvPr/>
            </p:nvSpPr>
            <p:spPr>
              <a:xfrm>
                <a:off x="2404944" y="2474668"/>
                <a:ext cx="323464" cy="324337"/>
              </a:xfrm>
              <a:prstGeom prst="rect">
                <a:avLst/>
              </a:prstGeom>
              <a:grpFill/>
              <a:ln w="6350" cap="flat" cmpd="sng" algn="ctr">
                <a:noFill/>
                <a:prstDash val="solid"/>
                <a:miter lim="800000"/>
              </a:ln>
              <a:effectLst/>
            </p:spPr>
            <p:txBody>
              <a:bodyPr spcFirstLastPara="0" vert="horz" wrap="square" lIns="0" tIns="0" rIns="0" bIns="0" numCol="1" spcCol="1270" anchor="ctr" anchorCtr="0">
                <a:noAutofit/>
              </a:bodyPr>
              <a:lstStyle/>
              <a:p>
                <a:pPr marL="0" marR="0" lvl="0" indent="0" algn="ctr" defTabSz="622300" eaLnBrk="0" fontAlgn="base" latinLnBrk="0" hangingPunct="0">
                  <a:lnSpc>
                    <a:spcPct val="90000"/>
                  </a:lnSpc>
                  <a:spcBef>
                    <a:spcPct val="0"/>
                  </a:spcBef>
                  <a:spcAft>
                    <a:spcPct val="3500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CB09CC5E-BA43-48EE-BAD1-16A8DB5EE40C}"/>
                </a:ext>
              </a:extLst>
            </p:cNvPr>
            <p:cNvGrpSpPr/>
            <p:nvPr/>
          </p:nvGrpSpPr>
          <p:grpSpPr>
            <a:xfrm>
              <a:off x="5863448" y="4119142"/>
              <a:ext cx="462092" cy="540561"/>
              <a:chOff x="2404944" y="2366556"/>
              <a:chExt cx="462092" cy="540561"/>
            </a:xfrm>
            <a:solidFill>
              <a:srgbClr val="70AD47"/>
            </a:solidFill>
          </p:grpSpPr>
          <p:sp>
            <p:nvSpPr>
              <p:cNvPr id="10" name="Right Arrow 19">
                <a:extLst>
                  <a:ext uri="{FF2B5EF4-FFF2-40B4-BE49-F238E27FC236}">
                    <a16:creationId xmlns:a16="http://schemas.microsoft.com/office/drawing/2014/main" id="{68046D79-B454-4C8B-8B4A-4C5AB6EAD14B}"/>
                  </a:ext>
                </a:extLst>
              </p:cNvPr>
              <p:cNvSpPr/>
              <p:nvPr/>
            </p:nvSpPr>
            <p:spPr>
              <a:xfrm>
                <a:off x="2404944" y="2366556"/>
                <a:ext cx="462092" cy="540561"/>
              </a:xfrm>
              <a:prstGeom prst="rightArrow">
                <a:avLst>
                  <a:gd name="adj1" fmla="val 60000"/>
                  <a:gd name="adj2" fmla="val 50000"/>
                </a:avLst>
              </a:prstGeom>
              <a:grpFill/>
              <a:ln w="6350" cap="flat" cmpd="sng" algn="ctr">
                <a:noFill/>
                <a:prstDash val="solid"/>
                <a:miter lim="800000"/>
              </a:ln>
              <a:effectLst/>
            </p:spPr>
          </p:sp>
          <p:sp>
            <p:nvSpPr>
              <p:cNvPr id="11" name="Right Arrow 4">
                <a:extLst>
                  <a:ext uri="{FF2B5EF4-FFF2-40B4-BE49-F238E27FC236}">
                    <a16:creationId xmlns:a16="http://schemas.microsoft.com/office/drawing/2014/main" id="{0CA95987-8202-4D48-A7BB-341B721A8DDC}"/>
                  </a:ext>
                </a:extLst>
              </p:cNvPr>
              <p:cNvSpPr txBox="1"/>
              <p:nvPr/>
            </p:nvSpPr>
            <p:spPr>
              <a:xfrm>
                <a:off x="2404944" y="2474668"/>
                <a:ext cx="323464" cy="324337"/>
              </a:xfrm>
              <a:prstGeom prst="rect">
                <a:avLst/>
              </a:prstGeom>
              <a:grpFill/>
              <a:ln w="6350" cap="flat" cmpd="sng" algn="ctr">
                <a:noFill/>
                <a:prstDash val="solid"/>
                <a:miter lim="800000"/>
              </a:ln>
              <a:effectLst/>
            </p:spPr>
            <p:txBody>
              <a:bodyPr spcFirstLastPara="0" vert="horz" wrap="square" lIns="0" tIns="0" rIns="0" bIns="0" numCol="1" spcCol="1270" anchor="ctr" anchorCtr="0">
                <a:noAutofit/>
              </a:bodyPr>
              <a:lstStyle/>
              <a:p>
                <a:pPr marL="0" marR="0" lvl="0" indent="0" algn="ctr" defTabSz="622300" eaLnBrk="0" fontAlgn="base" latinLnBrk="0" hangingPunct="0">
                  <a:lnSpc>
                    <a:spcPct val="90000"/>
                  </a:lnSpc>
                  <a:spcBef>
                    <a:spcPct val="0"/>
                  </a:spcBef>
                  <a:spcAft>
                    <a:spcPct val="3500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61611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65126"/>
            <a:ext cx="8686800" cy="1325563"/>
          </a:xfrm>
        </p:spPr>
        <p:txBody>
          <a:bodyPr/>
          <a:lstStyle/>
          <a:p>
            <a:r>
              <a:rPr lang="en-US"/>
              <a:t>Screening Data: High School Yrs1-3</a:t>
            </a:r>
          </a:p>
        </p:txBody>
      </p:sp>
      <p:graphicFrame>
        <p:nvGraphicFramePr>
          <p:cNvPr id="4" name="Content Placeholder 3"/>
          <p:cNvGraphicFramePr>
            <a:graphicFrameLocks noGrp="1"/>
          </p:cNvGraphicFramePr>
          <p:nvPr>
            <p:ph idx="1"/>
          </p:nvPr>
        </p:nvGraphicFramePr>
        <p:xfrm>
          <a:off x="1600199"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100" b="1" u="none" strike="noStrike">
                          <a:effectLst/>
                        </a:rPr>
                        <a:t>Fall- SRSSIE-I</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Fall- 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10.36%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9.36%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89.56%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2.42%</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5.66%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91.29%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6.18%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2.54%</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90.91%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3.86%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5.23%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92.22%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6.20%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1.58%</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100" b="1" u="none" strike="noStrike">
                          <a:effectLst/>
                        </a:rPr>
                        <a:t>WTR-SRSSIE-I</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WTR-SRSSIE-E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4.85%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4.85%</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3897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7" name="Rectangle 6"/>
          <p:cNvSpPr/>
          <p:nvPr/>
        </p:nvSpPr>
        <p:spPr>
          <a:xfrm>
            <a:off x="8839201"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8" name="Rectangle 7"/>
          <p:cNvSpPr/>
          <p:nvPr/>
        </p:nvSpPr>
        <p:spPr>
          <a:xfrm>
            <a:off x="2895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p:cNvSpPr/>
          <p:nvPr/>
        </p:nvSpPr>
        <p:spPr>
          <a:xfrm>
            <a:off x="7848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0" name="Rectangle 9"/>
          <p:cNvSpPr/>
          <p:nvPr/>
        </p:nvSpPr>
        <p:spPr>
          <a:xfrm>
            <a:off x="4909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2" name="Rectangle 11"/>
          <p:cNvSpPr/>
          <p:nvPr/>
        </p:nvSpPr>
        <p:spPr>
          <a:xfrm>
            <a:off x="9725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35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8">
            <a:extLst>
              <a:ext uri="{FF2B5EF4-FFF2-40B4-BE49-F238E27FC236}">
                <a16:creationId xmlns:a16="http://schemas.microsoft.com/office/drawing/2014/main" id="{064D25F8-319C-4FA3-939A-25D182E30ACC}"/>
              </a:ext>
            </a:extLst>
          </p:cNvPr>
          <p:cNvGraphicFramePr>
            <a:graphicFrameLocks/>
          </p:cNvGraphicFramePr>
          <p:nvPr/>
        </p:nvGraphicFramePr>
        <p:xfrm>
          <a:off x="1905001" y="1600200"/>
          <a:ext cx="8534399" cy="4542622"/>
        </p:xfrm>
        <a:graphic>
          <a:graphicData uri="http://schemas.openxmlformats.org/drawingml/2006/table">
            <a:tbl>
              <a:tblPr>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effectLst/>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2,363</a:t>
                      </a:r>
                      <a:endParaRPr kumimoji="0" lang="en-US" sz="2000" b="0" i="1" u="none" strike="noStrike" cap="none" normalizeH="0" baseline="0">
                        <a:ln>
                          <a:noFill/>
                        </a:ln>
                        <a:solidFill>
                          <a:schemeClr val="tx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212</a:t>
                      </a:r>
                      <a:endParaRPr kumimoji="0" lang="en-US" sz="2000" b="0" i="1" u="none" strike="noStrike" cap="none" normalizeH="0" baseline="0">
                        <a:ln>
                          <a:noFill/>
                        </a:ln>
                        <a:solidFill>
                          <a:schemeClr val="tx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59</a:t>
                      </a:r>
                      <a:endParaRPr kumimoji="0" lang="en-US" sz="2000" b="0" i="1" u="none" strike="noStrike" cap="none" normalizeH="0" baseline="0">
                        <a:ln>
                          <a:noFill/>
                        </a:ln>
                        <a:solidFill>
                          <a:schemeClr val="tx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GPA</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3.07 (0.79)</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2.08 (0.81)</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1.96 (0.89)</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&gt;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rPr>
                        <a:t>Course Failures</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1.16 (2.07)</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3.45 (3.18)</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3.08 (2.84)</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&lt;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1.34 (3.19)</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4.00 (5.62)</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5.85 (7.66)</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&lt;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4"/>
                  </a:ext>
                </a:extLst>
              </a:tr>
              <a:tr h="7768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rPr>
                        <a:t>In-School Suspensions</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0.07 (0.44)</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0.67 (1.48)</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1.03 (1.86)</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&lt;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5"/>
                  </a:ext>
                </a:extLst>
              </a:tr>
            </a:tbl>
          </a:graphicData>
        </a:graphic>
      </p:graphicFrame>
      <p:sp>
        <p:nvSpPr>
          <p:cNvPr id="3" name="Title 1">
            <a:extLst>
              <a:ext uri="{FF2B5EF4-FFF2-40B4-BE49-F238E27FC236}">
                <a16:creationId xmlns:a16="http://schemas.microsoft.com/office/drawing/2014/main" id="{D263E097-6A49-42D6-B3B6-1D022F7F24A7}"/>
              </a:ext>
            </a:extLst>
          </p:cNvPr>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High school </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4" name="Diagram 3">
            <a:extLst>
              <a:ext uri="{FF2B5EF4-FFF2-40B4-BE49-F238E27FC236}">
                <a16:creationId xmlns:a16="http://schemas.microsoft.com/office/drawing/2014/main" id="{83069E6F-2C68-40A1-B09D-C187B7B336BF}"/>
              </a:ext>
            </a:extLst>
          </p:cNvPr>
          <p:cNvGraphicFramePr/>
          <p:nvPr/>
        </p:nvGraphicFramePr>
        <p:xfrm>
          <a:off x="2023508" y="473144"/>
          <a:ext cx="8297383" cy="5273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380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23499-6B63-4A87-9BCB-7A2DA2563A98}"/>
              </a:ext>
            </a:extLst>
          </p:cNvPr>
          <p:cNvSpPr txBox="1">
            <a:spLocks/>
          </p:cNvSpPr>
          <p:nvPr/>
        </p:nvSpPr>
        <p:spPr>
          <a:xfrm>
            <a:off x="1905000" y="76200"/>
            <a:ext cx="8382000" cy="990600"/>
          </a:xfrm>
          <a:prstGeom prst="rect">
            <a:avLst/>
          </a:prstGeom>
          <a:noFill/>
        </p:spPr>
        <p:txBody>
          <a:bodyPr anchor="ctr"/>
          <a:lstStyle/>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SRSS-IE: </a:t>
            </a:r>
            <a:r>
              <a:rPr lang="en-US" sz="3200" b="1" u="sng" kern="0" cap="small">
                <a:solidFill>
                  <a:prstClr val="black"/>
                </a:solidFill>
                <a:latin typeface="Calibri Light" panose="020F0302020204030204"/>
                <a:ea typeface="MS PGothic" panose="020B0600070205080204" pitchFamily="34" charset="-128"/>
              </a:rPr>
              <a:t>Internalizing</a:t>
            </a:r>
            <a:r>
              <a:rPr lang="en-US" sz="3200" kern="0" cap="small">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a:solidFill>
                  <a:prstClr val="black"/>
                </a:solidFill>
                <a:latin typeface="Calibri Light" panose="020F0302020204030204"/>
                <a:ea typeface="MS PGothic" panose="020B0600070205080204" pitchFamily="34" charset="-128"/>
              </a:rPr>
              <a:t>High school </a:t>
            </a:r>
            <a:endParaRPr lang="en-US" sz="2800" i="1" kern="0" cap="small">
              <a:solidFill>
                <a:prstClr val="black"/>
              </a:solidFill>
              <a:latin typeface="Calibri Light" panose="020F0302020204030204"/>
              <a:ea typeface="MS PGothic" panose="020B0600070205080204" pitchFamily="34" charset="-128"/>
            </a:endParaRPr>
          </a:p>
        </p:txBody>
      </p:sp>
      <p:graphicFrame>
        <p:nvGraphicFramePr>
          <p:cNvPr id="3" name="Group 48">
            <a:extLst>
              <a:ext uri="{FF2B5EF4-FFF2-40B4-BE49-F238E27FC236}">
                <a16:creationId xmlns:a16="http://schemas.microsoft.com/office/drawing/2014/main" id="{EED2037B-4E81-4D0E-96A5-85C02E5DD95C}"/>
              </a:ext>
            </a:extLst>
          </p:cNvPr>
          <p:cNvGraphicFramePr>
            <a:graphicFrameLocks/>
          </p:cNvGraphicFramePr>
          <p:nvPr/>
        </p:nvGraphicFramePr>
        <p:xfrm>
          <a:off x="1905001" y="1477178"/>
          <a:ext cx="8534399" cy="4542622"/>
        </p:xfrm>
        <a:graphic>
          <a:graphicData uri="http://schemas.openxmlformats.org/drawingml/2006/table">
            <a:tbl>
              <a:tblPr>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effectLst/>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a:t>
                      </a:r>
                      <a:r>
                        <a:rPr lang="en-US" sz="2000" b="0" i="0" u="none" strike="noStrike" kern="1200" baseline="0">
                          <a:solidFill>
                            <a:schemeClr val="dk1"/>
                          </a:solidFill>
                          <a:latin typeface="+mn-lt"/>
                          <a:ea typeface="+mn-ea"/>
                          <a:cs typeface="+mn-cs"/>
                        </a:rPr>
                        <a:t>2,379</a:t>
                      </a:r>
                      <a:endParaRPr kumimoji="0" lang="en-US" sz="2000" b="0" i="1" u="none" strike="noStrike" cap="none" normalizeH="0" baseline="0">
                        <a:ln>
                          <a:noFill/>
                        </a:ln>
                        <a:solidFill>
                          <a:schemeClr val="tx1"/>
                        </a:solidFill>
                        <a:effectLst/>
                        <a:latin typeface="+mn-lt"/>
                      </a:endParaRP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a:solidFill>
                            <a:schemeClr val="dk1"/>
                          </a:solidFill>
                          <a:latin typeface="+mn-lt"/>
                          <a:ea typeface="+mn-ea"/>
                          <a:cs typeface="+mn-cs"/>
                        </a:rPr>
                        <a:t>M</a:t>
                      </a:r>
                      <a:r>
                        <a:rPr lang="en-US" sz="2000" b="0" i="0" u="none" strike="noStrike" kern="1200" baseline="0">
                          <a:solidFill>
                            <a:schemeClr val="dk1"/>
                          </a:solidFill>
                          <a:latin typeface="+mn-lt"/>
                          <a:ea typeface="+mn-ea"/>
                          <a:cs typeface="+mn-cs"/>
                        </a:rPr>
                        <a:t> (</a:t>
                      </a:r>
                      <a:r>
                        <a:rPr lang="en-US" sz="2000" b="0" i="1" u="none" strike="noStrike" kern="1200" baseline="0">
                          <a:solidFill>
                            <a:schemeClr val="dk1"/>
                          </a:solidFill>
                          <a:latin typeface="+mn-lt"/>
                          <a:ea typeface="+mn-ea"/>
                          <a:cs typeface="+mn-cs"/>
                        </a:rPr>
                        <a:t>SD</a:t>
                      </a:r>
                      <a:r>
                        <a:rPr lang="en-US" sz="2000" b="0" i="0" u="none" strike="noStrike" kern="1200" baseline="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a:solidFill>
                            <a:schemeClr val="dk1"/>
                          </a:solidFill>
                          <a:latin typeface="+mn-lt"/>
                          <a:ea typeface="+mn-ea"/>
                          <a:cs typeface="+mn-cs"/>
                        </a:rPr>
                        <a:t>n</a:t>
                      </a:r>
                      <a:r>
                        <a:rPr lang="en-US" sz="2000" b="0" i="0" u="none" strike="noStrike" kern="1200" baseline="0">
                          <a:solidFill>
                            <a:schemeClr val="dk1"/>
                          </a:solidFill>
                          <a:latin typeface="+mn-lt"/>
                          <a:ea typeface="+mn-ea"/>
                          <a:cs typeface="+mn-cs"/>
                        </a:rPr>
                        <a:t> = 123</a:t>
                      </a: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a:solidFill>
                            <a:schemeClr val="dk1"/>
                          </a:solidFill>
                          <a:latin typeface="+mn-lt"/>
                          <a:ea typeface="+mn-ea"/>
                          <a:cs typeface="+mn-cs"/>
                        </a:rPr>
                        <a:t>M</a:t>
                      </a:r>
                      <a:r>
                        <a:rPr lang="en-US" sz="2000" b="0" i="0" u="none" strike="noStrike" kern="1200" baseline="0">
                          <a:solidFill>
                            <a:schemeClr val="dk1"/>
                          </a:solidFill>
                          <a:latin typeface="+mn-lt"/>
                          <a:ea typeface="+mn-ea"/>
                          <a:cs typeface="+mn-cs"/>
                        </a:rPr>
                        <a:t> (</a:t>
                      </a:r>
                      <a:r>
                        <a:rPr lang="en-US" sz="2000" b="0" i="1" u="none" strike="noStrike" kern="1200" baseline="0">
                          <a:solidFill>
                            <a:schemeClr val="dk1"/>
                          </a:solidFill>
                          <a:latin typeface="+mn-lt"/>
                          <a:ea typeface="+mn-ea"/>
                          <a:cs typeface="+mn-cs"/>
                        </a:rPr>
                        <a:t>SD</a:t>
                      </a:r>
                      <a:r>
                        <a:rPr lang="en-US" sz="2000" b="0" i="0" u="none" strike="noStrike" kern="1200" baseline="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a:solidFill>
                            <a:schemeClr val="dk1"/>
                          </a:solidFill>
                          <a:latin typeface="+mn-lt"/>
                          <a:ea typeface="+mn-ea"/>
                          <a:cs typeface="+mn-cs"/>
                        </a:rPr>
                        <a:t>n</a:t>
                      </a:r>
                      <a:r>
                        <a:rPr lang="en-US" sz="2000" b="0" i="0" u="none" strike="noStrike" kern="1200" baseline="0">
                          <a:solidFill>
                            <a:schemeClr val="dk1"/>
                          </a:solidFill>
                          <a:latin typeface="+mn-lt"/>
                          <a:ea typeface="+mn-ea"/>
                          <a:cs typeface="+mn-cs"/>
                        </a:rPr>
                        <a:t> = 132</a:t>
                      </a:r>
                    </a:p>
                  </a:txBody>
                  <a:tcPr marL="6858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GPA</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3.04 (0.82)</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2.44 (0.83)</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2.27 (0.98)</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&gt;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rPr>
                        <a:t>Course Failures</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1.25 (2.17)</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2.59 (2.66)</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2.83 (3.21)</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&lt;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Nurse Visits</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1.43 (3.33)</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3.54 (6.05)</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4.04 (5.80)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&lt;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tx1"/>
                        </a:solidFill>
                        <a:effectLst/>
                        <a:latin typeface="+mn-lt"/>
                        <a:cs typeface="Times New Roman" pitchFamily="18" charset="0"/>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4"/>
                  </a:ext>
                </a:extLst>
              </a:tr>
              <a:tr h="7768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rPr>
                        <a:t>In-School Suspensions</a:t>
                      </a: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0.11 (0.57)</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0.41 (1.36)</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0.42 (1.28)</a:t>
                      </a:r>
                      <a:endParaRPr kumimoji="0" lang="en-US" sz="2000" u="none" strike="noStrike" cap="none" normalizeH="0" baseline="0">
                        <a:ln>
                          <a:noFill/>
                        </a:ln>
                        <a:effectLst/>
                        <a:latin typeface="+mn-lt"/>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dirty="0">
                          <a:solidFill>
                            <a:schemeClr val="dk1"/>
                          </a:solidFill>
                          <a:latin typeface="+mn-lt"/>
                          <a:ea typeface="+mn-ea"/>
                          <a:cs typeface="+mn-cs"/>
                        </a:rPr>
                        <a:t>L &lt;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5"/>
                  </a:ext>
                </a:extLst>
              </a:tr>
            </a:tbl>
          </a:graphicData>
        </a:graphic>
      </p:graphicFrame>
      <p:grpSp>
        <p:nvGrpSpPr>
          <p:cNvPr id="4" name="Group 3">
            <a:extLst>
              <a:ext uri="{FF2B5EF4-FFF2-40B4-BE49-F238E27FC236}">
                <a16:creationId xmlns:a16="http://schemas.microsoft.com/office/drawing/2014/main" id="{1EB9B2BA-74C0-430B-A083-192388AA90A7}"/>
              </a:ext>
            </a:extLst>
          </p:cNvPr>
          <p:cNvGrpSpPr/>
          <p:nvPr/>
        </p:nvGrpSpPr>
        <p:grpSpPr>
          <a:xfrm>
            <a:off x="2133601" y="3048001"/>
            <a:ext cx="7894683" cy="2952947"/>
            <a:chOff x="609600" y="3048000"/>
            <a:chExt cx="7894683" cy="2952947"/>
          </a:xfrm>
        </p:grpSpPr>
        <p:grpSp>
          <p:nvGrpSpPr>
            <p:cNvPr id="5" name="Group 4">
              <a:extLst>
                <a:ext uri="{FF2B5EF4-FFF2-40B4-BE49-F238E27FC236}">
                  <a16:creationId xmlns:a16="http://schemas.microsoft.com/office/drawing/2014/main" id="{4B7067BF-3CA3-4743-8F10-EA6547724D38}"/>
                </a:ext>
              </a:extLst>
            </p:cNvPr>
            <p:cNvGrpSpPr/>
            <p:nvPr/>
          </p:nvGrpSpPr>
          <p:grpSpPr>
            <a:xfrm>
              <a:off x="609600" y="3048000"/>
              <a:ext cx="2179683" cy="1920846"/>
              <a:chOff x="7292" y="1676414"/>
              <a:chExt cx="2179683" cy="1920846"/>
            </a:xfrm>
          </p:grpSpPr>
          <p:sp>
            <p:nvSpPr>
              <p:cNvPr id="19" name="Rounded Rectangle 7">
                <a:extLst>
                  <a:ext uri="{FF2B5EF4-FFF2-40B4-BE49-F238E27FC236}">
                    <a16:creationId xmlns:a16="http://schemas.microsoft.com/office/drawing/2014/main" id="{15DF024D-7169-4BCD-BC60-7CA7B4E2F61C}"/>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20" name="Rounded Rectangle 4">
                <a:extLst>
                  <a:ext uri="{FF2B5EF4-FFF2-40B4-BE49-F238E27FC236}">
                    <a16:creationId xmlns:a16="http://schemas.microsoft.com/office/drawing/2014/main" id="{73B6CC00-BD35-4BAB-961D-B575C616C3E6}"/>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Fall Internalizing</a:t>
                </a:r>
              </a:p>
            </p:txBody>
          </p:sp>
        </p:grpSp>
        <p:grpSp>
          <p:nvGrpSpPr>
            <p:cNvPr id="6" name="Group 5">
              <a:extLst>
                <a:ext uri="{FF2B5EF4-FFF2-40B4-BE49-F238E27FC236}">
                  <a16:creationId xmlns:a16="http://schemas.microsoft.com/office/drawing/2014/main" id="{494B7D11-00D6-488C-87A9-B25D63D376EF}"/>
                </a:ext>
              </a:extLst>
            </p:cNvPr>
            <p:cNvGrpSpPr/>
            <p:nvPr/>
          </p:nvGrpSpPr>
          <p:grpSpPr>
            <a:xfrm>
              <a:off x="3482158" y="3092032"/>
              <a:ext cx="2179683" cy="1920846"/>
              <a:chOff x="7292" y="1676414"/>
              <a:chExt cx="2179683" cy="1920846"/>
            </a:xfrm>
          </p:grpSpPr>
          <p:sp>
            <p:nvSpPr>
              <p:cNvPr id="17" name="Rounded Rectangle 10">
                <a:extLst>
                  <a:ext uri="{FF2B5EF4-FFF2-40B4-BE49-F238E27FC236}">
                    <a16:creationId xmlns:a16="http://schemas.microsoft.com/office/drawing/2014/main" id="{1591D0CA-644A-4620-B80F-72208D4CD916}"/>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18" name="Rounded Rectangle 4">
                <a:extLst>
                  <a:ext uri="{FF2B5EF4-FFF2-40B4-BE49-F238E27FC236}">
                    <a16:creationId xmlns:a16="http://schemas.microsoft.com/office/drawing/2014/main" id="{2D61998D-4BA0-4658-9723-9EAFD07AA059}"/>
                  </a:ext>
                </a:extLst>
              </p:cNvPr>
              <p:cNvSpPr txBox="1"/>
              <p:nvPr/>
            </p:nvSpPr>
            <p:spPr>
              <a:xfrm>
                <a:off x="63552" y="1732674"/>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Winter Internalizing</a:t>
                </a:r>
              </a:p>
            </p:txBody>
          </p:sp>
        </p:grpSp>
        <p:grpSp>
          <p:nvGrpSpPr>
            <p:cNvPr id="7" name="Group 6">
              <a:extLst>
                <a:ext uri="{FF2B5EF4-FFF2-40B4-BE49-F238E27FC236}">
                  <a16:creationId xmlns:a16="http://schemas.microsoft.com/office/drawing/2014/main" id="{3CD749CC-EEE2-472C-968E-8D37CE107978}"/>
                </a:ext>
              </a:extLst>
            </p:cNvPr>
            <p:cNvGrpSpPr/>
            <p:nvPr/>
          </p:nvGrpSpPr>
          <p:grpSpPr>
            <a:xfrm>
              <a:off x="6324600" y="3109441"/>
              <a:ext cx="2179683" cy="1920846"/>
              <a:chOff x="7292" y="1676414"/>
              <a:chExt cx="2179683" cy="1920846"/>
            </a:xfrm>
          </p:grpSpPr>
          <p:sp>
            <p:nvSpPr>
              <p:cNvPr id="15" name="Rounded Rectangle 13">
                <a:extLst>
                  <a:ext uri="{FF2B5EF4-FFF2-40B4-BE49-F238E27FC236}">
                    <a16:creationId xmlns:a16="http://schemas.microsoft.com/office/drawing/2014/main" id="{F65A23B3-BDC4-421A-BD96-5A8B0BFB127E}"/>
                  </a:ext>
                </a:extLst>
              </p:cNvPr>
              <p:cNvSpPr/>
              <p:nvPr/>
            </p:nvSpPr>
            <p:spPr>
              <a:xfrm>
                <a:off x="7292" y="1676414"/>
                <a:ext cx="2179683" cy="1920846"/>
              </a:xfrm>
              <a:prstGeom prst="roundRect">
                <a:avLst>
                  <a:gd name="adj" fmla="val 10000"/>
                </a:avLst>
              </a:prstGeom>
              <a:solidFill>
                <a:srgbClr val="92D050"/>
              </a:solidFill>
              <a:ln w="12700" cap="flat" cmpd="sng" algn="ctr">
                <a:solidFill>
                  <a:sysClr val="window" lastClr="FFFFFF">
                    <a:hueOff val="0"/>
                    <a:satOff val="0"/>
                    <a:lumOff val="0"/>
                    <a:alphaOff val="0"/>
                  </a:sysClr>
                </a:solidFill>
                <a:prstDash val="solid"/>
                <a:miter lim="800000"/>
              </a:ln>
              <a:effectLst/>
            </p:spPr>
          </p:sp>
          <p:sp>
            <p:nvSpPr>
              <p:cNvPr id="16" name="Rounded Rectangle 4">
                <a:extLst>
                  <a:ext uri="{FF2B5EF4-FFF2-40B4-BE49-F238E27FC236}">
                    <a16:creationId xmlns:a16="http://schemas.microsoft.com/office/drawing/2014/main" id="{611F203B-6CF5-49D5-96B5-FFEB609233D4}"/>
                  </a:ext>
                </a:extLst>
              </p:cNvPr>
              <p:cNvSpPr txBox="1"/>
              <p:nvPr/>
            </p:nvSpPr>
            <p:spPr>
              <a:xfrm>
                <a:off x="7292" y="1771525"/>
                <a:ext cx="2067163" cy="180832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800100" eaLnBrk="0" fontAlgn="base" latinLnBrk="0" hangingPunct="0">
                  <a:lnSpc>
                    <a:spcPct val="90000"/>
                  </a:lnSpc>
                  <a:spcBef>
                    <a:spcPct val="0"/>
                  </a:spcBef>
                  <a:spcAft>
                    <a:spcPct val="3500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Spring</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GPA</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Course Failures</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Nurse Visit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ODR</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Suspensions</a:t>
                </a:r>
              </a:p>
            </p:txBody>
          </p:sp>
        </p:grpSp>
        <p:sp>
          <p:nvSpPr>
            <p:cNvPr id="8" name="Rectangle 7">
              <a:extLst>
                <a:ext uri="{FF2B5EF4-FFF2-40B4-BE49-F238E27FC236}">
                  <a16:creationId xmlns:a16="http://schemas.microsoft.com/office/drawing/2014/main" id="{F55AE04C-6D8D-44F8-A377-F261217E3D55}"/>
                </a:ext>
              </a:extLst>
            </p:cNvPr>
            <p:cNvSpPr/>
            <p:nvPr/>
          </p:nvSpPr>
          <p:spPr>
            <a:xfrm>
              <a:off x="3048000" y="5086547"/>
              <a:ext cx="3048000" cy="914400"/>
            </a:xfrm>
            <a:prstGeom prst="rect">
              <a:avLst/>
            </a:prstGeom>
            <a:solidFill>
              <a:srgbClr val="70AD47"/>
            </a:solidFill>
            <a:ln w="19050" cap="flat" cmpd="sng" algn="ctr">
              <a:solidFill>
                <a:sysClr val="window" lastClr="FFFFFF"/>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L &lt; M, H</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M = H</a:t>
              </a:r>
            </a:p>
          </p:txBody>
        </p:sp>
        <p:grpSp>
          <p:nvGrpSpPr>
            <p:cNvPr id="9" name="Group 8">
              <a:extLst>
                <a:ext uri="{FF2B5EF4-FFF2-40B4-BE49-F238E27FC236}">
                  <a16:creationId xmlns:a16="http://schemas.microsoft.com/office/drawing/2014/main" id="{5850414D-8302-4D06-8E88-FFD7645C6348}"/>
                </a:ext>
              </a:extLst>
            </p:cNvPr>
            <p:cNvGrpSpPr/>
            <p:nvPr/>
          </p:nvGrpSpPr>
          <p:grpSpPr>
            <a:xfrm>
              <a:off x="2900064" y="3838434"/>
              <a:ext cx="462092" cy="540561"/>
              <a:chOff x="2404944" y="2366556"/>
              <a:chExt cx="462092" cy="540561"/>
            </a:xfrm>
            <a:solidFill>
              <a:srgbClr val="70AD47"/>
            </a:solidFill>
          </p:grpSpPr>
          <p:sp>
            <p:nvSpPr>
              <p:cNvPr id="13" name="Right Arrow 17">
                <a:extLst>
                  <a:ext uri="{FF2B5EF4-FFF2-40B4-BE49-F238E27FC236}">
                    <a16:creationId xmlns:a16="http://schemas.microsoft.com/office/drawing/2014/main" id="{79DAFD20-D110-467C-8D2E-CA3CCA105B47}"/>
                  </a:ext>
                </a:extLst>
              </p:cNvPr>
              <p:cNvSpPr/>
              <p:nvPr/>
            </p:nvSpPr>
            <p:spPr>
              <a:xfrm>
                <a:off x="2404944" y="2366556"/>
                <a:ext cx="462092" cy="540561"/>
              </a:xfrm>
              <a:prstGeom prst="rightArrow">
                <a:avLst>
                  <a:gd name="adj1" fmla="val 60000"/>
                  <a:gd name="adj2" fmla="val 50000"/>
                </a:avLst>
              </a:prstGeom>
              <a:grpFill/>
              <a:ln w="6350" cap="flat" cmpd="sng" algn="ctr">
                <a:noFill/>
                <a:prstDash val="solid"/>
                <a:miter lim="800000"/>
              </a:ln>
              <a:effectLst/>
            </p:spPr>
          </p:sp>
          <p:sp>
            <p:nvSpPr>
              <p:cNvPr id="14" name="Right Arrow 4">
                <a:extLst>
                  <a:ext uri="{FF2B5EF4-FFF2-40B4-BE49-F238E27FC236}">
                    <a16:creationId xmlns:a16="http://schemas.microsoft.com/office/drawing/2014/main" id="{310F0F2F-FAA8-4B7B-8A69-AF33061CAD0E}"/>
                  </a:ext>
                </a:extLst>
              </p:cNvPr>
              <p:cNvSpPr txBox="1"/>
              <p:nvPr/>
            </p:nvSpPr>
            <p:spPr>
              <a:xfrm>
                <a:off x="2404944" y="2474668"/>
                <a:ext cx="323464" cy="324337"/>
              </a:xfrm>
              <a:prstGeom prst="rect">
                <a:avLst/>
              </a:prstGeom>
              <a:grpFill/>
              <a:ln w="6350" cap="flat" cmpd="sng" algn="ctr">
                <a:noFill/>
                <a:prstDash val="solid"/>
                <a:miter lim="800000"/>
              </a:ln>
              <a:effectLst/>
            </p:spPr>
            <p:txBody>
              <a:bodyPr spcFirstLastPara="0" vert="horz" wrap="square" lIns="0" tIns="0" rIns="0" bIns="0" numCol="1" spcCol="1270" anchor="ctr" anchorCtr="0">
                <a:noAutofit/>
              </a:bodyPr>
              <a:lstStyle/>
              <a:p>
                <a:pPr marL="0" marR="0" lvl="0" indent="0" algn="ctr" defTabSz="622300" eaLnBrk="0" fontAlgn="base" latinLnBrk="0" hangingPunct="0">
                  <a:lnSpc>
                    <a:spcPct val="90000"/>
                  </a:lnSpc>
                  <a:spcBef>
                    <a:spcPct val="0"/>
                  </a:spcBef>
                  <a:spcAft>
                    <a:spcPct val="3500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DEDA8F09-F828-4A0E-A41D-60BAF23078E3}"/>
                </a:ext>
              </a:extLst>
            </p:cNvPr>
            <p:cNvGrpSpPr/>
            <p:nvPr/>
          </p:nvGrpSpPr>
          <p:grpSpPr>
            <a:xfrm>
              <a:off x="5774098" y="3799583"/>
              <a:ext cx="462092" cy="540561"/>
              <a:chOff x="2404944" y="2366556"/>
              <a:chExt cx="462092" cy="540561"/>
            </a:xfrm>
            <a:solidFill>
              <a:srgbClr val="70AD47"/>
            </a:solidFill>
          </p:grpSpPr>
          <p:sp>
            <p:nvSpPr>
              <p:cNvPr id="11" name="Right Arrow 20">
                <a:extLst>
                  <a:ext uri="{FF2B5EF4-FFF2-40B4-BE49-F238E27FC236}">
                    <a16:creationId xmlns:a16="http://schemas.microsoft.com/office/drawing/2014/main" id="{9CB76558-1024-43EF-8786-E38FD35E9E5A}"/>
                  </a:ext>
                </a:extLst>
              </p:cNvPr>
              <p:cNvSpPr/>
              <p:nvPr/>
            </p:nvSpPr>
            <p:spPr>
              <a:xfrm>
                <a:off x="2404944" y="2366556"/>
                <a:ext cx="462092" cy="540561"/>
              </a:xfrm>
              <a:prstGeom prst="rightArrow">
                <a:avLst>
                  <a:gd name="adj1" fmla="val 60000"/>
                  <a:gd name="adj2" fmla="val 50000"/>
                </a:avLst>
              </a:prstGeom>
              <a:grpFill/>
              <a:ln w="6350" cap="flat" cmpd="sng" algn="ctr">
                <a:noFill/>
                <a:prstDash val="solid"/>
                <a:miter lim="800000"/>
              </a:ln>
              <a:effectLst/>
            </p:spPr>
          </p:sp>
          <p:sp>
            <p:nvSpPr>
              <p:cNvPr id="12" name="Right Arrow 4">
                <a:extLst>
                  <a:ext uri="{FF2B5EF4-FFF2-40B4-BE49-F238E27FC236}">
                    <a16:creationId xmlns:a16="http://schemas.microsoft.com/office/drawing/2014/main" id="{4A151C8C-8841-4569-8905-21B941D761BE}"/>
                  </a:ext>
                </a:extLst>
              </p:cNvPr>
              <p:cNvSpPr txBox="1"/>
              <p:nvPr/>
            </p:nvSpPr>
            <p:spPr>
              <a:xfrm>
                <a:off x="2404944" y="2474668"/>
                <a:ext cx="323464" cy="324337"/>
              </a:xfrm>
              <a:prstGeom prst="rect">
                <a:avLst/>
              </a:prstGeom>
              <a:grpFill/>
              <a:ln w="6350" cap="flat" cmpd="sng" algn="ctr">
                <a:noFill/>
                <a:prstDash val="solid"/>
                <a:miter lim="800000"/>
              </a:ln>
              <a:effectLst/>
            </p:spPr>
            <p:txBody>
              <a:bodyPr spcFirstLastPara="0" vert="horz" wrap="square" lIns="0" tIns="0" rIns="0" bIns="0" numCol="1" spcCol="1270" anchor="ctr" anchorCtr="0">
                <a:noAutofit/>
              </a:bodyPr>
              <a:lstStyle/>
              <a:p>
                <a:pPr marL="0" marR="0" lvl="0" indent="0" algn="ctr" defTabSz="622300" eaLnBrk="0" fontAlgn="base" latinLnBrk="0" hangingPunct="0">
                  <a:lnSpc>
                    <a:spcPct val="90000"/>
                  </a:lnSpc>
                  <a:spcBef>
                    <a:spcPct val="0"/>
                  </a:spcBef>
                  <a:spcAft>
                    <a:spcPct val="3500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90444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2A4B00-603F-441D-A11D-FBF74746E581}"/>
              </a:ext>
            </a:extLst>
          </p:cNvPr>
          <p:cNvGrpSpPr/>
          <p:nvPr/>
        </p:nvGrpSpPr>
        <p:grpSpPr>
          <a:xfrm>
            <a:off x="2133599" y="685801"/>
            <a:ext cx="3962400" cy="2743200"/>
            <a:chOff x="-1" y="1"/>
            <a:chExt cx="3962400" cy="2743200"/>
          </a:xfrm>
        </p:grpSpPr>
        <p:sp>
          <p:nvSpPr>
            <p:cNvPr id="12" name="Rectangle: Single Corner Rounded 11">
              <a:extLst>
                <a:ext uri="{FF2B5EF4-FFF2-40B4-BE49-F238E27FC236}">
                  <a16:creationId xmlns:a16="http://schemas.microsoft.com/office/drawing/2014/main" id="{26CBC1BB-CD0E-43CA-BD10-E0C0EECB661E}"/>
                </a:ext>
              </a:extLst>
            </p:cNvPr>
            <p:cNvSpPr/>
            <p:nvPr/>
          </p:nvSpPr>
          <p:spPr>
            <a:xfrm rot="16200000">
              <a:off x="609599" y="-609599"/>
              <a:ext cx="2743200" cy="3962400"/>
            </a:xfrm>
            <a:prstGeom prst="round1Rect">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Single Corner Rounded 4">
              <a:extLst>
                <a:ext uri="{FF2B5EF4-FFF2-40B4-BE49-F238E27FC236}">
                  <a16:creationId xmlns:a16="http://schemas.microsoft.com/office/drawing/2014/main" id="{73316A2C-9DF1-4986-8325-BB04EE1FEB1B}"/>
                </a:ext>
              </a:extLst>
            </p:cNvPr>
            <p:cNvSpPr txBox="1"/>
            <p:nvPr/>
          </p:nvSpPr>
          <p:spPr>
            <a:xfrm rot="21600000">
              <a:off x="-1" y="1"/>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3" name="Group 2">
            <a:extLst>
              <a:ext uri="{FF2B5EF4-FFF2-40B4-BE49-F238E27FC236}">
                <a16:creationId xmlns:a16="http://schemas.microsoft.com/office/drawing/2014/main" id="{58918C4B-FB3E-40E2-91FC-42A0BB41AE86}"/>
              </a:ext>
            </a:extLst>
          </p:cNvPr>
          <p:cNvGrpSpPr/>
          <p:nvPr/>
        </p:nvGrpSpPr>
        <p:grpSpPr>
          <a:xfrm>
            <a:off x="6096000" y="685800"/>
            <a:ext cx="3962400" cy="2743200"/>
            <a:chOff x="3962400" y="0"/>
            <a:chExt cx="3962400" cy="2743200"/>
          </a:xfrm>
        </p:grpSpPr>
        <p:sp>
          <p:nvSpPr>
            <p:cNvPr id="10" name="Rectangle: Single Corner Rounded 9">
              <a:extLst>
                <a:ext uri="{FF2B5EF4-FFF2-40B4-BE49-F238E27FC236}">
                  <a16:creationId xmlns:a16="http://schemas.microsoft.com/office/drawing/2014/main" id="{A0ED3C96-CF1E-41A7-A10B-8D8ACB55DAE4}"/>
                </a:ext>
              </a:extLst>
            </p:cNvPr>
            <p:cNvSpPr/>
            <p:nvPr/>
          </p:nvSpPr>
          <p:spPr>
            <a:xfrm>
              <a:off x="3962400" y="0"/>
              <a:ext cx="3962400" cy="2743200"/>
            </a:xfrm>
            <a:prstGeom prst="round1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Single Corner Rounded 6">
              <a:extLst>
                <a:ext uri="{FF2B5EF4-FFF2-40B4-BE49-F238E27FC236}">
                  <a16:creationId xmlns:a16="http://schemas.microsoft.com/office/drawing/2014/main" id="{6691B8B3-865B-4B4E-9947-BB0EDDF477C7}"/>
                </a:ext>
              </a:extLst>
            </p:cNvPr>
            <p:cNvSpPr txBox="1"/>
            <p:nvPr/>
          </p:nvSpPr>
          <p:spPr>
            <a:xfrm>
              <a:off x="3962400" y="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4" name="Group 3">
            <a:extLst>
              <a:ext uri="{FF2B5EF4-FFF2-40B4-BE49-F238E27FC236}">
                <a16:creationId xmlns:a16="http://schemas.microsoft.com/office/drawing/2014/main" id="{43318D71-C692-4C31-A585-668BC349895E}"/>
              </a:ext>
            </a:extLst>
          </p:cNvPr>
          <p:cNvGrpSpPr/>
          <p:nvPr/>
        </p:nvGrpSpPr>
        <p:grpSpPr>
          <a:xfrm>
            <a:off x="2133600" y="3429000"/>
            <a:ext cx="3962400" cy="2743200"/>
            <a:chOff x="0" y="2743200"/>
            <a:chExt cx="3962400" cy="2743200"/>
          </a:xfrm>
        </p:grpSpPr>
        <p:sp>
          <p:nvSpPr>
            <p:cNvPr id="8" name="Rectangle: Single Corner Rounded 7">
              <a:extLst>
                <a:ext uri="{FF2B5EF4-FFF2-40B4-BE49-F238E27FC236}">
                  <a16:creationId xmlns:a16="http://schemas.microsoft.com/office/drawing/2014/main" id="{9D3203B3-A26F-46CA-B8F5-F6DAE2CD5860}"/>
                </a:ext>
              </a:extLst>
            </p:cNvPr>
            <p:cNvSpPr/>
            <p:nvPr/>
          </p:nvSpPr>
          <p:spPr>
            <a:xfrm rot="10800000">
              <a:off x="0" y="2743200"/>
              <a:ext cx="3962400" cy="2743200"/>
            </a:xfrm>
            <a:prstGeom prst="round1Rect">
              <a:avLst/>
            </a:prstGeom>
            <a:blipFill rotWithShape="0">
              <a:blip r:embed="rId4"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Single Corner Rounded 8">
              <a:extLst>
                <a:ext uri="{FF2B5EF4-FFF2-40B4-BE49-F238E27FC236}">
                  <a16:creationId xmlns:a16="http://schemas.microsoft.com/office/drawing/2014/main" id="{6E698597-9E41-4178-8D57-3A34C6443D64}"/>
                </a:ext>
              </a:extLst>
            </p:cNvPr>
            <p:cNvSpPr txBox="1"/>
            <p:nvPr/>
          </p:nvSpPr>
          <p:spPr>
            <a:xfrm rot="21600000">
              <a:off x="0"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5" name="Group 4">
            <a:extLst>
              <a:ext uri="{FF2B5EF4-FFF2-40B4-BE49-F238E27FC236}">
                <a16:creationId xmlns:a16="http://schemas.microsoft.com/office/drawing/2014/main" id="{4958D0B5-BAA0-458A-83E8-901AC2005F2F}"/>
              </a:ext>
            </a:extLst>
          </p:cNvPr>
          <p:cNvGrpSpPr/>
          <p:nvPr/>
        </p:nvGrpSpPr>
        <p:grpSpPr>
          <a:xfrm>
            <a:off x="6095999" y="3429000"/>
            <a:ext cx="3962401" cy="2743200"/>
            <a:chOff x="3962399" y="2743200"/>
            <a:chExt cx="3962401" cy="2743200"/>
          </a:xfrm>
        </p:grpSpPr>
        <p:sp>
          <p:nvSpPr>
            <p:cNvPr id="6" name="Rectangle: Single Corner Rounded 5">
              <a:extLst>
                <a:ext uri="{FF2B5EF4-FFF2-40B4-BE49-F238E27FC236}">
                  <a16:creationId xmlns:a16="http://schemas.microsoft.com/office/drawing/2014/main" id="{671FF0A4-F320-4BC9-9848-E7D51ABC4F76}"/>
                </a:ext>
              </a:extLst>
            </p:cNvPr>
            <p:cNvSpPr/>
            <p:nvPr/>
          </p:nvSpPr>
          <p:spPr>
            <a:xfrm rot="5400000">
              <a:off x="4572000" y="2133600"/>
              <a:ext cx="2743200" cy="3962400"/>
            </a:xfrm>
            <a:prstGeom prst="round1Rect">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Single Corner Rounded 10">
              <a:extLst>
                <a:ext uri="{FF2B5EF4-FFF2-40B4-BE49-F238E27FC236}">
                  <a16:creationId xmlns:a16="http://schemas.microsoft.com/office/drawing/2014/main" id="{D9C87D8B-B887-41FE-BA0C-2D6955C69039}"/>
                </a:ext>
              </a:extLst>
            </p:cNvPr>
            <p:cNvSpPr txBox="1"/>
            <p:nvPr/>
          </p:nvSpPr>
          <p:spPr>
            <a:xfrm>
              <a:off x="3962399"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spTree>
    <p:extLst>
      <p:ext uri="{BB962C8B-B14F-4D97-AF65-F5344CB8AC3E}">
        <p14:creationId xmlns:p14="http://schemas.microsoft.com/office/powerpoint/2010/main" val="3090039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717385"/>
            <a:ext cx="8229600" cy="609600"/>
          </a:xfrm>
          <a:prstGeom prst="rect">
            <a:avLst/>
          </a:prstGeom>
        </p:spPr>
        <p:txBody>
          <a:bodyPr rtlCol="0">
            <a:noAutofit/>
          </a:bodyPr>
          <a:lstStyle/>
          <a:p>
            <a:pPr algn="ctr">
              <a:defRPr/>
            </a:pPr>
            <a:r>
              <a:rPr lang="en-US" sz="3200">
                <a:solidFill>
                  <a:prstClr val="black"/>
                </a:solidFill>
                <a:latin typeface="Calibri"/>
              </a:rPr>
              <a:t>SRSS-E7 Results – All Students</a:t>
            </a:r>
          </a:p>
        </p:txBody>
      </p:sp>
      <p:sp>
        <p:nvSpPr>
          <p:cNvPr id="8" name="Rectangle 2"/>
          <p:cNvSpPr txBox="1">
            <a:spLocks noChangeArrowheads="1"/>
          </p:cNvSpPr>
          <p:nvPr/>
        </p:nvSpPr>
        <p:spPr>
          <a:xfrm>
            <a:off x="1981200" y="152400"/>
            <a:ext cx="8229600" cy="609600"/>
          </a:xfrm>
          <a:prstGeom prst="rect">
            <a:avLst/>
          </a:prstGeom>
          <a:noFill/>
        </p:spPr>
        <p:txBody>
          <a:bodyPr rtlCol="0">
            <a:noAutofit/>
          </a:bodyPr>
          <a:lstStyle/>
          <a:p>
            <a:pPr algn="ctr">
              <a:defRPr/>
            </a:pPr>
            <a:r>
              <a:rPr lang="en-US" sz="3200">
                <a:solidFill>
                  <a:prstClr val="black"/>
                </a:solidFill>
                <a:latin typeface="Arial" charset="0"/>
              </a:rPr>
              <a:t>Sample Middle School:</a:t>
            </a:r>
            <a:r>
              <a:rPr lang="en-US" sz="3600">
                <a:solidFill>
                  <a:prstClr val="black"/>
                </a:solidFill>
                <a:latin typeface="Calibri"/>
              </a:rPr>
              <a:t> Fall</a:t>
            </a:r>
          </a:p>
        </p:txBody>
      </p:sp>
      <p:graphicFrame>
        <p:nvGraphicFramePr>
          <p:cNvPr id="2" name="Chart 1"/>
          <p:cNvGraphicFramePr/>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ight Arrow 10"/>
          <p:cNvSpPr/>
          <p:nvPr/>
        </p:nvSpPr>
        <p:spPr>
          <a:xfrm>
            <a:off x="1676400" y="54864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4108373" y="1784185"/>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26</a:t>
            </a:r>
          </a:p>
        </p:txBody>
      </p:sp>
      <p:sp>
        <p:nvSpPr>
          <p:cNvPr id="9" name="Rectangle 8"/>
          <p:cNvSpPr/>
          <p:nvPr/>
        </p:nvSpPr>
        <p:spPr>
          <a:xfrm>
            <a:off x="4135915" y="2241385"/>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rPr>
              <a:t>N = 89</a:t>
            </a:r>
          </a:p>
        </p:txBody>
      </p:sp>
      <p:sp>
        <p:nvSpPr>
          <p:cNvPr id="10" name="Rectangle 9"/>
          <p:cNvSpPr/>
          <p:nvPr/>
        </p:nvSpPr>
        <p:spPr>
          <a:xfrm>
            <a:off x="4135915" y="2698585"/>
            <a:ext cx="838200" cy="4572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554</a:t>
            </a:r>
          </a:p>
        </p:txBody>
      </p:sp>
      <p:sp>
        <p:nvSpPr>
          <p:cNvPr id="12" name="Rectangle 11"/>
          <p:cNvSpPr/>
          <p:nvPr/>
        </p:nvSpPr>
        <p:spPr>
          <a:xfrm>
            <a:off x="5687458" y="1781801"/>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12</a:t>
            </a:r>
          </a:p>
        </p:txBody>
      </p:sp>
      <p:sp>
        <p:nvSpPr>
          <p:cNvPr id="13" name="Rectangle 12"/>
          <p:cNvSpPr/>
          <p:nvPr/>
        </p:nvSpPr>
        <p:spPr>
          <a:xfrm>
            <a:off x="5715000" y="2239001"/>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rPr>
              <a:t>N = 66</a:t>
            </a:r>
          </a:p>
        </p:txBody>
      </p:sp>
      <p:sp>
        <p:nvSpPr>
          <p:cNvPr id="14" name="Rectangle 13"/>
          <p:cNvSpPr/>
          <p:nvPr/>
        </p:nvSpPr>
        <p:spPr>
          <a:xfrm>
            <a:off x="5715000" y="2696201"/>
            <a:ext cx="838200" cy="4572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550</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2339092"/>
            <a:ext cx="9144000" cy="3000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04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7886700" cy="1325563"/>
          </a:xfrm>
        </p:spPr>
        <p:txBody>
          <a:bodyPr/>
          <a:lstStyle/>
          <a:p>
            <a:r>
              <a:rPr lang="en-US"/>
              <a:t>Data sharing…</a:t>
            </a:r>
          </a:p>
        </p:txBody>
      </p:sp>
      <p:sp>
        <p:nvSpPr>
          <p:cNvPr id="3" name="Content Placeholder 2"/>
          <p:cNvSpPr>
            <a:spLocks noGrp="1"/>
          </p:cNvSpPr>
          <p:nvPr>
            <p:ph idx="1"/>
          </p:nvPr>
        </p:nvSpPr>
        <p:spPr>
          <a:xfrm>
            <a:off x="1834058" y="1971414"/>
            <a:ext cx="8229600" cy="4819326"/>
          </a:xfrm>
        </p:spPr>
        <p:txBody>
          <a:bodyPr/>
          <a:lstStyle/>
          <a:p>
            <a:r>
              <a:rPr lang="en-US"/>
              <a:t>Schoolwide data</a:t>
            </a:r>
          </a:p>
          <a:p>
            <a:pPr marL="457200" lvl="1" indent="0">
              <a:buNone/>
            </a:pPr>
            <a:r>
              <a:rPr lang="en-US"/>
              <a:t>…decisions related to primary prevention efforts</a:t>
            </a:r>
          </a:p>
          <a:p>
            <a:pPr marL="457200" lvl="1" indent="0">
              <a:buNone/>
            </a:pPr>
            <a:endParaRPr lang="en-US"/>
          </a:p>
          <a:p>
            <a:r>
              <a:rPr lang="en-US"/>
              <a:t>Grade / Department / Class</a:t>
            </a:r>
          </a:p>
          <a:p>
            <a:pPr marL="457200" lvl="1" indent="0">
              <a:buNone/>
            </a:pPr>
            <a:r>
              <a:rPr lang="en-US"/>
              <a:t>…implications for teachers’ practice</a:t>
            </a:r>
          </a:p>
          <a:p>
            <a:pPr marL="0" indent="0">
              <a:buNone/>
            </a:pPr>
            <a:endParaRPr lang="en-US"/>
          </a:p>
          <a:p>
            <a:pPr marL="0" indent="0">
              <a:buNone/>
            </a:pPr>
            <a:endParaRPr lang="en-US"/>
          </a:p>
          <a:p>
            <a:pPr marL="347663" indent="-347663"/>
            <a:r>
              <a:rPr lang="en-US"/>
              <a:t>Individual student </a:t>
            </a:r>
          </a:p>
          <a:p>
            <a:pPr marL="457200" lvl="1" indent="0">
              <a:buNone/>
            </a:pPr>
            <a:r>
              <a:rPr lang="en-US"/>
              <a:t>…decisions about student-based interventions</a:t>
            </a:r>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2847" y="4267201"/>
            <a:ext cx="2114361" cy="1357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5680239" y="948187"/>
            <a:ext cx="1938528" cy="1514475"/>
          </a:xfrm>
          <a:prstGeom prst="rect">
            <a:avLst/>
          </a:prstGeom>
        </p:spPr>
      </p:pic>
      <p:pic>
        <p:nvPicPr>
          <p:cNvPr id="8" name="Picture 7"/>
          <p:cNvPicPr>
            <a:picLocks noChangeAspect="1"/>
          </p:cNvPicPr>
          <p:nvPr/>
        </p:nvPicPr>
        <p:blipFill>
          <a:blip r:embed="rId4"/>
          <a:stretch>
            <a:fillRect/>
          </a:stretch>
        </p:blipFill>
        <p:spPr>
          <a:xfrm>
            <a:off x="7674389" y="2971800"/>
            <a:ext cx="2112089" cy="1526402"/>
          </a:xfrm>
          <a:prstGeom prst="rect">
            <a:avLst/>
          </a:prstGeom>
        </p:spPr>
      </p:pic>
    </p:spTree>
    <p:extLst>
      <p:ext uri="{BB962C8B-B14F-4D97-AF65-F5344CB8AC3E}">
        <p14:creationId xmlns:p14="http://schemas.microsoft.com/office/powerpoint/2010/main" val="33890127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74636"/>
          <a:stretch/>
        </p:blipFill>
        <p:spPr>
          <a:xfrm>
            <a:off x="148635" y="121920"/>
            <a:ext cx="10492929" cy="189846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37704" r="29718"/>
          <a:stretch/>
        </p:blipFill>
        <p:spPr>
          <a:xfrm>
            <a:off x="148635" y="2151655"/>
            <a:ext cx="4785879" cy="334091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4"/>
          <a:srcRect l="2865" t="1350" r="1961" b="1445"/>
          <a:stretch/>
        </p:blipFill>
        <p:spPr>
          <a:xfrm>
            <a:off x="2284467" y="3656676"/>
            <a:ext cx="2441156" cy="320132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4987043" y="2839768"/>
            <a:ext cx="3518974" cy="3755870"/>
          </a:xfrm>
          <a:prstGeom prst="rect">
            <a:avLst/>
          </a:prstGeom>
          <a:ln>
            <a:noFill/>
          </a:ln>
          <a:effectLst>
            <a:outerShdw blurRad="292100" dist="139700" dir="2700000" algn="tl" rotWithShape="0">
              <a:srgbClr val="333333">
                <a:alpha val="65000"/>
              </a:srgbClr>
            </a:outerShdw>
          </a:effectLst>
        </p:spPr>
      </p:pic>
      <p:pic>
        <p:nvPicPr>
          <p:cNvPr id="7" name="Picture 6" descr="Chart&#10;&#10;Description automatically generated with medium confidence">
            <a:extLst>
              <a:ext uri="{FF2B5EF4-FFF2-40B4-BE49-F238E27FC236}">
                <a16:creationId xmlns:a16="http://schemas.microsoft.com/office/drawing/2014/main" id="{C394264E-8364-3618-1B72-9AE26920DB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8669" y="1214308"/>
            <a:ext cx="3211983" cy="4156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35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468379" y="4970971"/>
            <a:ext cx="5076823" cy="1800292"/>
          </a:xfrm>
          <a:prstGeom prst="rect">
            <a:avLst/>
          </a:prstGeom>
          <a:noFill/>
        </p:spPr>
      </p:pic>
      <p:sp>
        <p:nvSpPr>
          <p:cNvPr id="20" name="TextBox 19">
            <a:extLst>
              <a:ext uri="{FF2B5EF4-FFF2-40B4-BE49-F238E27FC236}">
                <a16:creationId xmlns:a16="http://schemas.microsoft.com/office/drawing/2014/main" id="{3F98D2AB-04E5-4BED-BF81-9D2CBDCA26DC}"/>
              </a:ext>
            </a:extLst>
          </p:cNvPr>
          <p:cNvSpPr txBox="1"/>
          <p:nvPr/>
        </p:nvSpPr>
        <p:spPr>
          <a:xfrm>
            <a:off x="2366211" y="4228843"/>
            <a:ext cx="7459579" cy="707886"/>
          </a:xfrm>
          <a:prstGeom prst="rect">
            <a:avLst/>
          </a:prstGeom>
          <a:noFill/>
          <a:ln w="76200">
            <a:solidFill>
              <a:schemeClr val="accent5">
                <a:lumMod val="60000"/>
                <a:lumOff val="40000"/>
              </a:schemeClr>
            </a:solidFill>
          </a:ln>
        </p:spPr>
        <p:txBody>
          <a:bodyPr wrap="square" rtlCol="0">
            <a:spAutoFit/>
          </a:bodyPr>
          <a:lstStyle/>
          <a:p>
            <a:pPr algn="ctr"/>
            <a:r>
              <a:rPr lang="en-US" sz="2000"/>
              <a:t>What are some of the potential benefits of systematic screening? Challenges? Questions?</a:t>
            </a:r>
          </a:p>
        </p:txBody>
      </p:sp>
      <p:pic>
        <p:nvPicPr>
          <p:cNvPr id="21" name="Content Placeholder 5">
            <a:extLst>
              <a:ext uri="{FF2B5EF4-FFF2-40B4-BE49-F238E27FC236}">
                <a16:creationId xmlns:a16="http://schemas.microsoft.com/office/drawing/2014/main" id="{4EF4E7B5-929C-4006-AEBE-ED659F621F96}"/>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t="6379"/>
          <a:stretch/>
        </p:blipFill>
        <p:spPr>
          <a:xfrm>
            <a:off x="2715941" y="239449"/>
            <a:ext cx="6760118" cy="3801979"/>
          </a:xfrm>
          <a:prstGeom prst="rect">
            <a:avLst/>
          </a:prstGeom>
        </p:spPr>
      </p:pic>
      <p:pic>
        <p:nvPicPr>
          <p:cNvPr id="5" name="Picture 4">
            <a:extLst>
              <a:ext uri="{FF2B5EF4-FFF2-40B4-BE49-F238E27FC236}">
                <a16:creationId xmlns:a16="http://schemas.microsoft.com/office/drawing/2014/main" id="{EB26FB5C-900F-0200-BA77-B312F8E779B9}"/>
              </a:ext>
            </a:extLst>
          </p:cNvPr>
          <p:cNvPicPr>
            <a:picLocks noChangeAspect="1"/>
          </p:cNvPicPr>
          <p:nvPr/>
        </p:nvPicPr>
        <p:blipFill rotWithShape="1">
          <a:blip r:embed="rId21"/>
          <a:srcRect l="-746" t="4346" r="11438" b="7107"/>
          <a:stretch/>
        </p:blipFill>
        <p:spPr>
          <a:xfrm>
            <a:off x="69563" y="180900"/>
            <a:ext cx="3069270" cy="22219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a:extLst>
              <a:ext uri="{FF2B5EF4-FFF2-40B4-BE49-F238E27FC236}">
                <a16:creationId xmlns:a16="http://schemas.microsoft.com/office/drawing/2014/main" id="{B18C7F78-1D26-EEF4-99BD-3DC157D7B73A}"/>
              </a:ext>
            </a:extLst>
          </p:cNvPr>
          <p:cNvPicPr>
            <a:picLocks noChangeAspect="1"/>
          </p:cNvPicPr>
          <p:nvPr/>
        </p:nvPicPr>
        <p:blipFill>
          <a:blip r:embed="rId22"/>
          <a:stretch>
            <a:fillRect/>
          </a:stretch>
        </p:blipFill>
        <p:spPr>
          <a:xfrm>
            <a:off x="1434794" y="1550586"/>
            <a:ext cx="2562294" cy="26154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91729378"/>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b="1" dirty="0"/>
              <a:t>Introducing Ci3T… a Comprehensive, Integrated, Three-Tiered Model of Prevention  </a:t>
            </a:r>
          </a:p>
          <a:p>
            <a:r>
              <a:rPr lang="en-US" dirty="0">
                <a:solidFill>
                  <a:schemeClr val="bg2"/>
                </a:solidFill>
              </a:rPr>
              <a:t>The Role of Screening: Using Screening Data to Inform Instruction  </a:t>
            </a:r>
          </a:p>
          <a:p>
            <a:pPr lvl="1"/>
            <a:r>
              <a:rPr lang="en-US" dirty="0">
                <a:solidFill>
                  <a:schemeClr val="bg2"/>
                </a:solidFill>
              </a:rPr>
              <a:t>At Tier 1: Primary Preventions Efforts </a:t>
            </a:r>
          </a:p>
          <a:p>
            <a:pPr lvl="1"/>
            <a:r>
              <a:rPr lang="en-US" dirty="0">
                <a:solidFill>
                  <a:schemeClr val="bg2"/>
                </a:solidFill>
              </a:rPr>
              <a:t>At all Tiers: Teacher-delivered Strategies  </a:t>
            </a:r>
          </a:p>
          <a:p>
            <a:pPr lvl="1"/>
            <a:r>
              <a:rPr lang="en-US" dirty="0">
                <a:solidFill>
                  <a:schemeClr val="bg2"/>
                </a:solidFill>
              </a:rPr>
              <a:t>At Tiers 2 &amp; 3: Secondary &amp; Tertiary Prevention Efforts  </a:t>
            </a:r>
          </a:p>
          <a:p>
            <a:r>
              <a:rPr lang="en-US" dirty="0">
                <a:solidFill>
                  <a:schemeClr val="bg2"/>
                </a:solidFill>
              </a:rPr>
              <a:t>Planning for Next Steps</a:t>
            </a:r>
          </a:p>
          <a:p>
            <a:endParaRPr lang="en-US" dirty="0"/>
          </a:p>
        </p:txBody>
      </p:sp>
    </p:spTree>
    <p:extLst>
      <p:ext uri="{BB962C8B-B14F-4D97-AF65-F5344CB8AC3E}">
        <p14:creationId xmlns:p14="http://schemas.microsoft.com/office/powerpoint/2010/main" val="3502884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solidFill>
                  <a:schemeClr val="bg2"/>
                </a:solidFill>
              </a:rPr>
              <a:t>Introducing Ci3T … a Comprehensive, Integrated, Three-Tiered Model of Prevention  </a:t>
            </a:r>
          </a:p>
          <a:p>
            <a:r>
              <a:rPr lang="en-US" b="1" dirty="0"/>
              <a:t>The Role of Screening: Using Screening Data to Inform Instruction  </a:t>
            </a:r>
          </a:p>
          <a:p>
            <a:pPr lvl="1"/>
            <a:r>
              <a:rPr lang="en-US" b="1" dirty="0"/>
              <a:t>At Tier 1: Primary Preventions Efforts </a:t>
            </a:r>
          </a:p>
          <a:p>
            <a:pPr lvl="1"/>
            <a:r>
              <a:rPr lang="en-US" dirty="0">
                <a:solidFill>
                  <a:schemeClr val="bg2"/>
                </a:solidFill>
              </a:rPr>
              <a:t>At all Tiers: Teacher-delivered Strategies  </a:t>
            </a:r>
          </a:p>
          <a:p>
            <a:pPr lvl="1"/>
            <a:r>
              <a:rPr lang="en-US" dirty="0">
                <a:solidFill>
                  <a:schemeClr val="bg2"/>
                </a:solidFill>
              </a:rPr>
              <a:t>At Tiers 2 &amp; 3: Secondary &amp; Tertiary Prevention Efforts  </a:t>
            </a:r>
          </a:p>
          <a:p>
            <a:r>
              <a:rPr lang="en-US" dirty="0">
                <a:solidFill>
                  <a:schemeClr val="bg2"/>
                </a:solidFill>
              </a:rPr>
              <a:t>Planning for Next Steps</a:t>
            </a:r>
          </a:p>
          <a:p>
            <a:endParaRPr lang="en-US" dirty="0"/>
          </a:p>
        </p:txBody>
      </p:sp>
    </p:spTree>
    <p:extLst>
      <p:ext uri="{BB962C8B-B14F-4D97-AF65-F5344CB8AC3E}">
        <p14:creationId xmlns:p14="http://schemas.microsoft.com/office/powerpoint/2010/main" val="27856854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 name="Up Arrow 1"/>
          <p:cNvSpPr/>
          <p:nvPr/>
        </p:nvSpPr>
        <p:spPr>
          <a:xfrm>
            <a:off x="5549173" y="2743890"/>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p:cNvSpPr/>
          <p:nvPr/>
        </p:nvSpPr>
        <p:spPr>
          <a:xfrm>
            <a:off x="5518081" y="1374973"/>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solidFill>
            <a:schemeClr val="tx2">
              <a:lumMod val="40000"/>
              <a:lumOff val="60000"/>
            </a:schemeClr>
          </a:solidFill>
        </p:spPr>
        <p:txBody>
          <a:bodyPr>
            <a:noAutofit/>
          </a:bodyPr>
          <a:lstStyle/>
          <a:p>
            <a:r>
              <a:rPr lang="en-US" sz="2400">
                <a:cs typeface="Times New Roman" pitchFamily="18" charset="0"/>
              </a:rPr>
              <a:t>Social Skills Improvement System – Performance Screening Guide Spring 2012 – Total School</a:t>
            </a:r>
          </a:p>
        </p:txBody>
      </p:sp>
      <p:graphicFrame>
        <p:nvGraphicFramePr>
          <p:cNvPr id="4" name="Content Placeholder 3"/>
          <p:cNvGraphicFramePr>
            <a:graphicFrameLocks noGrp="1"/>
          </p:cNvGraphicFramePr>
          <p:nvPr>
            <p:ph idx="1"/>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212</a:t>
            </a:r>
          </a:p>
        </p:txBody>
      </p:sp>
      <p:sp>
        <p:nvSpPr>
          <p:cNvPr id="8" name="Rectangle 7"/>
          <p:cNvSpPr/>
          <p:nvPr/>
        </p:nvSpPr>
        <p:spPr>
          <a:xfrm>
            <a:off x="3121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31</a:t>
            </a:r>
          </a:p>
        </p:txBody>
      </p:sp>
      <p:sp>
        <p:nvSpPr>
          <p:cNvPr id="16" name="Rectangle 15"/>
          <p:cNvSpPr/>
          <p:nvPr/>
        </p:nvSpPr>
        <p:spPr>
          <a:xfrm>
            <a:off x="9100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271</a:t>
            </a:r>
          </a:p>
        </p:txBody>
      </p:sp>
      <p:sp>
        <p:nvSpPr>
          <p:cNvPr id="18" name="TextBox 17"/>
          <p:cNvSpPr txBox="1"/>
          <p:nvPr/>
        </p:nvSpPr>
        <p:spPr>
          <a:xfrm>
            <a:off x="1524001" y="6391570"/>
            <a:ext cx="9143999" cy="461665"/>
          </a:xfrm>
          <a:prstGeom prst="rect">
            <a:avLst/>
          </a:prstGeom>
          <a:noFill/>
        </p:spPr>
        <p:txBody>
          <a:bodyPr wrap="square" rtlCol="0">
            <a:spAutoFit/>
          </a:bodyPr>
          <a:lstStyle/>
          <a:p>
            <a:r>
              <a:rPr lang="en-US" sz="1200">
                <a:solidFill>
                  <a:prstClr val="black"/>
                </a:solidFill>
              </a:rPr>
              <a:t>Lane, K. L., Oakes, W. P., &amp; Magill, L. (2013). Primary prevention efforts: How do we implemented and monitor the Tier 1 component of our Comprehensive, Integrated, Three-Tiered (Ci3T) Model?, </a:t>
            </a:r>
            <a:r>
              <a:rPr lang="en-US" sz="1200" i="1">
                <a:solidFill>
                  <a:prstClr val="black"/>
                </a:solidFill>
              </a:rPr>
              <a:t>Preventing School Failure, 58</a:t>
            </a:r>
            <a:r>
              <a:rPr lang="en-US" sz="1200">
                <a:solidFill>
                  <a:prstClr val="black"/>
                </a:solidFill>
              </a:rPr>
              <a:t>(1), 143-158. </a:t>
            </a:r>
          </a:p>
        </p:txBody>
      </p:sp>
    </p:spTree>
    <p:extLst>
      <p:ext uri="{BB962C8B-B14F-4D97-AF65-F5344CB8AC3E}">
        <p14:creationId xmlns:p14="http://schemas.microsoft.com/office/powerpoint/2010/main" val="38718164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17" y="-288260"/>
            <a:ext cx="11946307" cy="1325563"/>
          </a:xfrm>
        </p:spPr>
        <p:txBody>
          <a:bodyPr>
            <a:noAutofit/>
          </a:bodyPr>
          <a:lstStyle/>
          <a:p>
            <a:r>
              <a:rPr lang="en-US" sz="3200"/>
              <a:t>Student Risk Screening Scale Fall 2004 – 2012 Middle School</a:t>
            </a:r>
          </a:p>
        </p:txBody>
      </p:sp>
      <p:graphicFrame>
        <p:nvGraphicFramePr>
          <p:cNvPr id="3" name="Chart 2" title="SSRS bar graph"/>
          <p:cNvGraphicFramePr>
            <a:graphicFrameLocks noChangeAspect="1"/>
          </p:cNvGraphicFramePr>
          <p:nvPr/>
        </p:nvGraphicFramePr>
        <p:xfrm>
          <a:off x="844917" y="697098"/>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doi:10.1080/1045988X.2014.893978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7261177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solidFill>
                  <a:schemeClr val="bg2"/>
                </a:solidFill>
              </a:rPr>
              <a:t>Introducing Ci3T… a Comprehensive, Integrated, Three-Tiered Model of Prevention  </a:t>
            </a:r>
          </a:p>
          <a:p>
            <a:r>
              <a:rPr lang="en-US" b="1" dirty="0"/>
              <a:t>The Role of Screening: Using Screening Data to Inform Instruction  </a:t>
            </a:r>
          </a:p>
          <a:p>
            <a:pPr lvl="1"/>
            <a:r>
              <a:rPr lang="en-US" dirty="0">
                <a:solidFill>
                  <a:schemeClr val="bg2"/>
                </a:solidFill>
              </a:rPr>
              <a:t>At Tier 1: Primary Preventions Efforts </a:t>
            </a:r>
          </a:p>
          <a:p>
            <a:pPr lvl="1"/>
            <a:r>
              <a:rPr lang="en-US" b="1" dirty="0"/>
              <a:t>At all Tiers: Teacher-delivered Strategies  </a:t>
            </a:r>
          </a:p>
          <a:p>
            <a:pPr lvl="1"/>
            <a:r>
              <a:rPr lang="en-US" dirty="0">
                <a:solidFill>
                  <a:schemeClr val="bg2"/>
                </a:solidFill>
              </a:rPr>
              <a:t>At Tiers 2 &amp; 3: Secondary &amp; Tertiary Prevention Efforts  </a:t>
            </a:r>
          </a:p>
          <a:p>
            <a:r>
              <a:rPr lang="en-US" dirty="0">
                <a:solidFill>
                  <a:schemeClr val="bg2"/>
                </a:solidFill>
              </a:rPr>
              <a:t>Planning for Next Steps</a:t>
            </a:r>
          </a:p>
          <a:p>
            <a:endParaRPr lang="en-US" dirty="0"/>
          </a:p>
        </p:txBody>
      </p:sp>
    </p:spTree>
    <p:extLst>
      <p:ext uri="{BB962C8B-B14F-4D97-AF65-F5344CB8AC3E}">
        <p14:creationId xmlns:p14="http://schemas.microsoft.com/office/powerpoint/2010/main" val="41023606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0086" y="1676402"/>
            <a:ext cx="7861114" cy="423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346031"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3246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181088"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037576"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2672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8750155"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485900" y="202163"/>
            <a:ext cx="8686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spTree>
    <p:extLst>
      <p:ext uri="{BB962C8B-B14F-4D97-AF65-F5344CB8AC3E}">
        <p14:creationId xmlns:p14="http://schemas.microsoft.com/office/powerpoint/2010/main" val="306995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Building a Ci3T Tier Library</a:t>
            </a:r>
          </a:p>
        </p:txBody>
      </p:sp>
      <p:pic>
        <p:nvPicPr>
          <p:cNvPr id="5" name="Content Placeholder 4"/>
          <p:cNvPicPr>
            <a:picLocks noGrp="1" noChangeAspect="1"/>
          </p:cNvPicPr>
          <p:nvPr>
            <p:ph idx="4294967295"/>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52235" y="2666232"/>
            <a:ext cx="7874000" cy="2073275"/>
          </a:xfrm>
        </p:spPr>
      </p:pic>
      <p:sp>
        <p:nvSpPr>
          <p:cNvPr id="6" name="TextBox 5"/>
          <p:cNvSpPr txBox="1"/>
          <p:nvPr/>
        </p:nvSpPr>
        <p:spPr>
          <a:xfrm>
            <a:off x="2144472" y="4308901"/>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Teacher Delivered Strategies</a:t>
            </a:r>
            <a:endParaRPr lang="en-US" sz="14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20860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1</a:t>
            </a:r>
            <a:endParaRPr lang="en-US" sz="140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8526910"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3</a:t>
            </a:r>
            <a:endParaRPr lang="en-US" sz="140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46278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2</a:t>
            </a:r>
            <a:endParaRPr lang="en-US" sz="140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327795" y="2573617"/>
            <a:ext cx="1581149" cy="1692107"/>
          </a:xfrm>
          <a:prstGeom prst="rect">
            <a:avLst/>
          </a:prstGeom>
        </p:spPr>
      </p:pic>
      <p:sp>
        <p:nvSpPr>
          <p:cNvPr id="4" name="Rectangle 3">
            <a:extLst>
              <a:ext uri="{FF2B5EF4-FFF2-40B4-BE49-F238E27FC236}">
                <a16:creationId xmlns:a16="http://schemas.microsoft.com/office/drawing/2014/main" id="{27D306E4-B568-99AB-5163-BA08E380FA72}"/>
              </a:ext>
            </a:extLst>
          </p:cNvPr>
          <p:cNvSpPr/>
          <p:nvPr/>
        </p:nvSpPr>
        <p:spPr>
          <a:xfrm>
            <a:off x="2070359" y="2420963"/>
            <a:ext cx="2055313" cy="2528109"/>
          </a:xfrm>
          <a:prstGeom prst="rect">
            <a:avLst/>
          </a:prstGeom>
          <a:noFill/>
          <a:ln w="76200" cap="flat" cmpd="sng" algn="ctr">
            <a:solidFill>
              <a:schemeClr val="accent5">
                <a:lumMod val="60000"/>
                <a:lumOff val="40000"/>
              </a:schemeClr>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ci3t.org website top accordions, with Responding to Covid tab highlighted ">
            <a:extLst>
              <a:ext uri="{FF2B5EF4-FFF2-40B4-BE49-F238E27FC236}">
                <a16:creationId xmlns:a16="http://schemas.microsoft.com/office/drawing/2014/main" id="{F2E681F2-D2F4-4EEA-8D6A-8AC83F388D6A}"/>
              </a:ext>
            </a:extLst>
          </p:cNvPr>
          <p:cNvPicPr>
            <a:picLocks noChangeAspect="1"/>
          </p:cNvPicPr>
          <p:nvPr/>
        </p:nvPicPr>
        <p:blipFill rotWithShape="1">
          <a:blip r:embed="rId2"/>
          <a:srcRect r="737"/>
          <a:stretch/>
        </p:blipFill>
        <p:spPr>
          <a:xfrm>
            <a:off x="0" y="0"/>
            <a:ext cx="6225309" cy="3753511"/>
          </a:xfrm>
          <a:prstGeom prst="rect">
            <a:avLst/>
          </a:prstGeom>
        </p:spPr>
      </p:pic>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3"/>
          <a:stretch>
            <a:fillRect/>
          </a:stretch>
        </p:blipFill>
        <p:spPr>
          <a:xfrm>
            <a:off x="6229510" y="696999"/>
            <a:ext cx="5624756" cy="5281092"/>
          </a:xfrm>
          <a:prstGeom prst="rect">
            <a:avLst/>
          </a:prstGeom>
          <a:ln>
            <a:solidFill>
              <a:schemeClr val="tx1"/>
            </a:solidFill>
          </a:ln>
        </p:spPr>
      </p:pic>
      <p:pic>
        <p:nvPicPr>
          <p:cNvPr id="4" name="Picture 2" descr="1424998884482">
            <a:extLst>
              <a:ext uri="{FF2B5EF4-FFF2-40B4-BE49-F238E27FC236}">
                <a16:creationId xmlns:a16="http://schemas.microsoft.com/office/drawing/2014/main" id="{1862325C-5EA5-40DE-9987-D8543D93EF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85631" y="4137375"/>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ver Graphic">
            <a:extLst>
              <a:ext uri="{FF2B5EF4-FFF2-40B4-BE49-F238E27FC236}">
                <a16:creationId xmlns:a16="http://schemas.microsoft.com/office/drawing/2014/main" id="{5F691132-6F89-4BA6-ABAE-9D0865D6C77B}"/>
              </a:ext>
            </a:extLst>
          </p:cNvPr>
          <p:cNvPicPr>
            <a:picLocks noChangeAspect="1" noChangeArrowheads="1"/>
          </p:cNvPicPr>
          <p:nvPr/>
        </p:nvPicPr>
        <p:blipFill rotWithShape="1">
          <a:blip r:embed="rId5"/>
          <a:srcRect l="4679" r="6937" b="6205"/>
          <a:stretch/>
        </p:blipFill>
        <p:spPr bwMode="auto">
          <a:xfrm>
            <a:off x="3618722" y="4137373"/>
            <a:ext cx="1802363" cy="2498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6FE374C1-F331-48D8-8C5F-473FFFC19823}"/>
              </a:ext>
            </a:extLst>
          </p:cNvPr>
          <p:cNvSpPr txBox="1">
            <a:spLocks/>
          </p:cNvSpPr>
          <p:nvPr/>
        </p:nvSpPr>
        <p:spPr bwMode="auto">
          <a:xfrm>
            <a:off x="6225309" y="-27992"/>
            <a:ext cx="5893837" cy="87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Low-Intensity Strategies</a:t>
            </a:r>
          </a:p>
        </p:txBody>
      </p:sp>
    </p:spTree>
    <p:extLst>
      <p:ext uri="{BB962C8B-B14F-4D97-AF65-F5344CB8AC3E}">
        <p14:creationId xmlns:p14="http://schemas.microsoft.com/office/powerpoint/2010/main" val="21078400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0" y="13214"/>
            <a:ext cx="7057768" cy="6844787"/>
          </a:xfrm>
          <a:prstGeom prst="rect">
            <a:avLst/>
          </a:prstGeom>
        </p:spPr>
      </p:pic>
      <p:sp>
        <p:nvSpPr>
          <p:cNvPr id="5" name="Rounded Rectangle 4"/>
          <p:cNvSpPr/>
          <p:nvPr/>
        </p:nvSpPr>
        <p:spPr>
          <a:xfrm>
            <a:off x="6332308" y="132792"/>
            <a:ext cx="4263775" cy="11175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ci3t.org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Professional Learning tab</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7350" y="1828799"/>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3712" y="3524036"/>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7161" y="4463505"/>
            <a:ext cx="3931773" cy="4788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6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ci3t.org website top accordions, with Responding to Covid tab highlighted ">
            <a:extLst>
              <a:ext uri="{FF2B5EF4-FFF2-40B4-BE49-F238E27FC236}">
                <a16:creationId xmlns:a16="http://schemas.microsoft.com/office/drawing/2014/main" id="{96450285-3FF0-4752-9B77-7EC73B4E99A6}"/>
              </a:ext>
            </a:extLst>
          </p:cNvPr>
          <p:cNvPicPr>
            <a:picLocks noChangeAspect="1"/>
          </p:cNvPicPr>
          <p:nvPr/>
        </p:nvPicPr>
        <p:blipFill>
          <a:blip r:embed="rId2">
            <a:extLst>
              <a:ext uri="{28A0092B-C50C-407E-A947-70E740481C1C}">
                <a14:useLocalDpi xmlns:a14="http://schemas.microsoft.com/office/drawing/2010/main" val="0"/>
              </a:ext>
            </a:extLst>
          </a:blip>
          <a:srcRect t="3945" b="3945"/>
          <a:stretch/>
        </p:blipFill>
        <p:spPr>
          <a:xfrm>
            <a:off x="0" y="0"/>
            <a:ext cx="6225309" cy="3753511"/>
          </a:xfrm>
          <a:prstGeom prst="rect">
            <a:avLst/>
          </a:prstGeom>
        </p:spPr>
      </p:pic>
      <p:sp>
        <p:nvSpPr>
          <p:cNvPr id="3" name="Rectangle 2" descr="rectangle highlighting responding to Covid tab">
            <a:extLst>
              <a:ext uri="{FF2B5EF4-FFF2-40B4-BE49-F238E27FC236}">
                <a16:creationId xmlns:a16="http://schemas.microsoft.com/office/drawing/2014/main" id="{73314CDC-03C1-4877-BECD-EA33AAAEFB17}"/>
              </a:ext>
            </a:extLst>
          </p:cNvPr>
          <p:cNvSpPr/>
          <p:nvPr/>
        </p:nvSpPr>
        <p:spPr>
          <a:xfrm>
            <a:off x="2163403" y="1221509"/>
            <a:ext cx="1154832" cy="260931"/>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4" name="Picture 3" descr="image of website www.ci3t.org/covid Resources for Families and Recursos para familias highlighting section of Low-intensity Strategies for home">
            <a:extLst>
              <a:ext uri="{FF2B5EF4-FFF2-40B4-BE49-F238E27FC236}">
                <a16:creationId xmlns:a16="http://schemas.microsoft.com/office/drawing/2014/main" id="{61462F6F-C260-4C68-8EFE-02B7E481D6EF}"/>
              </a:ext>
            </a:extLst>
          </p:cNvPr>
          <p:cNvPicPr>
            <a:picLocks noChangeAspect="1"/>
          </p:cNvPicPr>
          <p:nvPr/>
        </p:nvPicPr>
        <p:blipFill>
          <a:blip r:embed="rId3"/>
          <a:stretch>
            <a:fillRect/>
          </a:stretch>
        </p:blipFill>
        <p:spPr>
          <a:xfrm>
            <a:off x="6302248" y="479212"/>
            <a:ext cx="5738812" cy="5712037"/>
          </a:xfrm>
          <a:prstGeom prst="rect">
            <a:avLst/>
          </a:prstGeom>
          <a:ln w="3175">
            <a:solidFill>
              <a:schemeClr val="tx1"/>
            </a:solidFill>
          </a:ln>
        </p:spPr>
      </p:pic>
      <p:sp>
        <p:nvSpPr>
          <p:cNvPr id="5" name="Rectangle 4" descr="Rectangle highlighting Low-intensity Strategies for home">
            <a:extLst>
              <a:ext uri="{FF2B5EF4-FFF2-40B4-BE49-F238E27FC236}">
                <a16:creationId xmlns:a16="http://schemas.microsoft.com/office/drawing/2014/main" id="{898E0E34-271A-40C4-B265-201695058468}"/>
              </a:ext>
            </a:extLst>
          </p:cNvPr>
          <p:cNvSpPr/>
          <p:nvPr/>
        </p:nvSpPr>
        <p:spPr>
          <a:xfrm>
            <a:off x="6384605" y="2227869"/>
            <a:ext cx="5559745" cy="1010632"/>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6" name="Rectangle 5" descr="Rectangle highlighting Low-intensity Strategies for home in Spanish">
            <a:extLst>
              <a:ext uri="{FF2B5EF4-FFF2-40B4-BE49-F238E27FC236}">
                <a16:creationId xmlns:a16="http://schemas.microsoft.com/office/drawing/2014/main" id="{AAEA9B39-2CDE-4A37-B5B9-A3F9BB6DD9C8}"/>
              </a:ext>
            </a:extLst>
          </p:cNvPr>
          <p:cNvSpPr/>
          <p:nvPr/>
        </p:nvSpPr>
        <p:spPr>
          <a:xfrm>
            <a:off x="6384604" y="5085369"/>
            <a:ext cx="5559745" cy="1010632"/>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7" name="Picture 6">
            <a:extLst>
              <a:ext uri="{FF2B5EF4-FFF2-40B4-BE49-F238E27FC236}">
                <a16:creationId xmlns:a16="http://schemas.microsoft.com/office/drawing/2014/main" id="{0ACE3787-51BA-4F3E-958F-45053704630A}"/>
              </a:ext>
            </a:extLst>
          </p:cNvPr>
          <p:cNvPicPr>
            <a:picLocks noChangeAspect="1"/>
          </p:cNvPicPr>
          <p:nvPr/>
        </p:nvPicPr>
        <p:blipFill>
          <a:blip r:embed="rId4"/>
          <a:stretch>
            <a:fillRect/>
          </a:stretch>
        </p:blipFill>
        <p:spPr>
          <a:xfrm>
            <a:off x="173781" y="4292205"/>
            <a:ext cx="5877745" cy="1590897"/>
          </a:xfrm>
          <a:prstGeom prst="rect">
            <a:avLst/>
          </a:prstGeom>
        </p:spPr>
      </p:pic>
      <p:pic>
        <p:nvPicPr>
          <p:cNvPr id="8" name="Picture 7">
            <a:extLst>
              <a:ext uri="{FF2B5EF4-FFF2-40B4-BE49-F238E27FC236}">
                <a16:creationId xmlns:a16="http://schemas.microsoft.com/office/drawing/2014/main" id="{A2165D27-AC66-4626-9D21-59140F413967}"/>
              </a:ext>
            </a:extLst>
          </p:cNvPr>
          <p:cNvPicPr>
            <a:picLocks noChangeAspect="1"/>
          </p:cNvPicPr>
          <p:nvPr/>
        </p:nvPicPr>
        <p:blipFill>
          <a:blip r:embed="rId5"/>
          <a:stretch>
            <a:fillRect/>
          </a:stretch>
        </p:blipFill>
        <p:spPr>
          <a:xfrm>
            <a:off x="7253326" y="938974"/>
            <a:ext cx="4476394" cy="576887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597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Tree>
    <p:extLst>
      <p:ext uri="{BB962C8B-B14F-4D97-AF65-F5344CB8AC3E}">
        <p14:creationId xmlns:p14="http://schemas.microsoft.com/office/powerpoint/2010/main" val="1729710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8E6571-2F19-4185-8D0C-B32A195724CB}"/>
              </a:ext>
            </a:extLst>
          </p:cNvPr>
          <p:cNvSpPr/>
          <p:nvPr/>
        </p:nvSpPr>
        <p:spPr>
          <a:xfrm>
            <a:off x="811523" y="5717491"/>
            <a:ext cx="2252476" cy="369332"/>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cap="none" spc="0">
                <a:ln w="0"/>
                <a:solidFill>
                  <a:schemeClr val="tx1"/>
                </a:solidFill>
                <a:effectLst>
                  <a:outerShdw blurRad="38100" dist="19050" dir="2700000" algn="tl" rotWithShape="0">
                    <a:schemeClr val="dk1">
                      <a:alpha val="40000"/>
                    </a:schemeClr>
                  </a:outerShdw>
                </a:effectLst>
              </a:rPr>
              <a:t>Step-by-step Checklist</a:t>
            </a:r>
          </a:p>
        </p:txBody>
      </p:sp>
      <p:sp>
        <p:nvSpPr>
          <p:cNvPr id="13" name="Rectangle 12">
            <a:extLst>
              <a:ext uri="{FF2B5EF4-FFF2-40B4-BE49-F238E27FC236}">
                <a16:creationId xmlns:a16="http://schemas.microsoft.com/office/drawing/2014/main" id="{D37C44AE-666E-4A43-8A90-CE015C65487F}"/>
              </a:ext>
            </a:extLst>
          </p:cNvPr>
          <p:cNvSpPr/>
          <p:nvPr/>
        </p:nvSpPr>
        <p:spPr>
          <a:xfrm>
            <a:off x="4655770" y="5717491"/>
            <a:ext cx="1239699" cy="369332"/>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cap="none" spc="0">
                <a:ln w="0"/>
                <a:solidFill>
                  <a:schemeClr val="tx1"/>
                </a:solidFill>
                <a:effectLst>
                  <a:outerShdw blurRad="38100" dist="19050" dir="2700000" algn="tl" rotWithShape="0">
                    <a:schemeClr val="dk1">
                      <a:alpha val="40000"/>
                    </a:schemeClr>
                  </a:outerShdw>
                </a:effectLst>
              </a:rPr>
              <a:t>Infographic</a:t>
            </a:r>
          </a:p>
        </p:txBody>
      </p:sp>
      <p:sp>
        <p:nvSpPr>
          <p:cNvPr id="14" name="Rectangle 13">
            <a:extLst>
              <a:ext uri="{FF2B5EF4-FFF2-40B4-BE49-F238E27FC236}">
                <a16:creationId xmlns:a16="http://schemas.microsoft.com/office/drawing/2014/main" id="{FF498883-AA5E-43D5-B166-664A3CE982DD}"/>
              </a:ext>
            </a:extLst>
          </p:cNvPr>
          <p:cNvSpPr/>
          <p:nvPr/>
        </p:nvSpPr>
        <p:spPr>
          <a:xfrm>
            <a:off x="7487242" y="3370624"/>
            <a:ext cx="3490497" cy="369332"/>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cap="none" spc="0" dirty="0">
                <a:ln w="0"/>
                <a:solidFill>
                  <a:schemeClr val="tx1"/>
                </a:solidFill>
                <a:effectLst>
                  <a:outerShdw blurRad="38100" dist="19050" dir="2700000" algn="tl" rotWithShape="0">
                    <a:schemeClr val="dk1">
                      <a:alpha val="40000"/>
                    </a:schemeClr>
                  </a:outerShdw>
                </a:effectLst>
              </a:rPr>
              <a:t>Step-by-step Video</a:t>
            </a:r>
          </a:p>
        </p:txBody>
      </p:sp>
      <p:sp>
        <p:nvSpPr>
          <p:cNvPr id="15" name="Rectangle 14">
            <a:extLst>
              <a:ext uri="{FF2B5EF4-FFF2-40B4-BE49-F238E27FC236}">
                <a16:creationId xmlns:a16="http://schemas.microsoft.com/office/drawing/2014/main" id="{E9414830-EDC5-4B1C-9867-6F4553846117}"/>
              </a:ext>
            </a:extLst>
          </p:cNvPr>
          <p:cNvSpPr/>
          <p:nvPr/>
        </p:nvSpPr>
        <p:spPr>
          <a:xfrm>
            <a:off x="8315755" y="72533"/>
            <a:ext cx="3458576" cy="584775"/>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u="sng">
                <a:ln w="0"/>
                <a:solidFill>
                  <a:srgbClr val="1111FF"/>
                </a:solidFill>
                <a:effectLst>
                  <a:outerShdw blurRad="38100" dist="19050" dir="2700000" algn="tl" rotWithShape="0">
                    <a:schemeClr val="dk1">
                      <a:alpha val="40000"/>
                    </a:schemeClr>
                  </a:outerShdw>
                </a:effectLst>
                <a:hlinkClick r:id="rId2"/>
              </a:rPr>
              <a:t>www.</a:t>
            </a:r>
            <a:r>
              <a:rPr lang="en-US" sz="3200" b="0" u="sng" cap="none" spc="0">
                <a:ln w="0"/>
                <a:solidFill>
                  <a:srgbClr val="1111FF"/>
                </a:solidFill>
                <a:effectLst>
                  <a:outerShdw blurRad="38100" dist="19050" dir="2700000" algn="tl" rotWithShape="0">
                    <a:schemeClr val="dk1">
                      <a:alpha val="40000"/>
                    </a:schemeClr>
                  </a:outerShdw>
                </a:effectLst>
                <a:hlinkClick r:id="rId2"/>
              </a:rPr>
              <a:t>ci3t.org/</a:t>
            </a:r>
            <a:r>
              <a:rPr lang="en-US" sz="3200" u="sng">
                <a:ln w="0"/>
                <a:solidFill>
                  <a:srgbClr val="1111FF"/>
                </a:solidFill>
                <a:effectLst>
                  <a:outerShdw blurRad="38100" dist="19050" dir="2700000" algn="tl" rotWithShape="0">
                    <a:schemeClr val="dk1">
                      <a:alpha val="40000"/>
                    </a:schemeClr>
                  </a:outerShdw>
                </a:effectLst>
                <a:hlinkClick r:id="rId2"/>
              </a:rPr>
              <a:t>covid</a:t>
            </a:r>
            <a:endParaRPr lang="en-US" sz="3200" b="0" u="sng" cap="none" spc="0">
              <a:ln w="0"/>
              <a:solidFill>
                <a:srgbClr val="1111FF"/>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E39F23DB-8398-41A5-94E8-9DB567405189}"/>
              </a:ext>
            </a:extLst>
          </p:cNvPr>
          <p:cNvSpPr/>
          <p:nvPr/>
        </p:nvSpPr>
        <p:spPr>
          <a:xfrm>
            <a:off x="499861" y="1285170"/>
            <a:ext cx="5541904" cy="400110"/>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cap="none" spc="0">
                <a:ln w="0"/>
                <a:effectLst>
                  <a:outerShdw blurRad="38100" dist="19050" dir="2700000" algn="tl" rotWithShape="0">
                    <a:schemeClr val="dk1">
                      <a:alpha val="40000"/>
                    </a:schemeClr>
                  </a:outerShdw>
                </a:effectLst>
                <a:latin typeface="+mj-lt"/>
              </a:rPr>
              <a:t>Materials to support remote learning</a:t>
            </a:r>
          </a:p>
        </p:txBody>
      </p:sp>
      <p:pic>
        <p:nvPicPr>
          <p:cNvPr id="17" name="Content Placeholder 10" descr="Image Active Supervision implementation checklist.">
            <a:extLst>
              <a:ext uri="{FF2B5EF4-FFF2-40B4-BE49-F238E27FC236}">
                <a16:creationId xmlns:a16="http://schemas.microsoft.com/office/drawing/2014/main" id="{E918EC5B-0739-4E45-B169-D7CB22DF03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9861" y="1983395"/>
            <a:ext cx="2875799" cy="3721621"/>
          </a:xfrm>
          <a:prstGeom prst="rect">
            <a:avLst/>
          </a:prstGeom>
          <a:ln w="3175">
            <a:solidFill>
              <a:schemeClr val="tx1"/>
            </a:solidFill>
          </a:ln>
        </p:spPr>
      </p:pic>
      <p:pic>
        <p:nvPicPr>
          <p:cNvPr id="18" name="Picture 17" descr="Image of infographic for Instructional Choice listing the 7 steps to implement strategy in virtual environment.">
            <a:extLst>
              <a:ext uri="{FF2B5EF4-FFF2-40B4-BE49-F238E27FC236}">
                <a16:creationId xmlns:a16="http://schemas.microsoft.com/office/drawing/2014/main" id="{A8C6D770-94BE-4F77-ADEF-7C8E7D56B0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35088" y="1983394"/>
            <a:ext cx="2881065" cy="3728437"/>
          </a:xfrm>
          <a:prstGeom prst="rect">
            <a:avLst/>
          </a:prstGeom>
          <a:ln w="3175">
            <a:solidFill>
              <a:schemeClr val="tx1"/>
            </a:solidFill>
          </a:ln>
        </p:spPr>
      </p:pic>
      <p:pic>
        <p:nvPicPr>
          <p:cNvPr id="19" name="Online Media 2" descr="Instructional Choice in the Virtual Learning Environment video preview image.">
            <a:hlinkClick r:id="" action="ppaction://media"/>
            <a:extLst>
              <a:ext uri="{FF2B5EF4-FFF2-40B4-BE49-F238E27FC236}">
                <a16:creationId xmlns:a16="http://schemas.microsoft.com/office/drawing/2014/main" id="{9AFD845F-5F91-41FA-9324-E1DECB5E08C4}"/>
              </a:ext>
            </a:extLst>
          </p:cNvPr>
          <p:cNvPicPr>
            <a:picLocks noRot="1" noChangeAspect="1"/>
          </p:cNvPicPr>
          <p:nvPr/>
        </p:nvPicPr>
        <p:blipFill>
          <a:blip r:embed="rId5"/>
          <a:stretch>
            <a:fillRect/>
          </a:stretch>
        </p:blipFill>
        <p:spPr>
          <a:xfrm>
            <a:off x="7575076" y="1398494"/>
            <a:ext cx="3490496" cy="1972130"/>
          </a:xfrm>
          <a:prstGeom prst="rect">
            <a:avLst/>
          </a:prstGeom>
          <a:ln w="3175">
            <a:solidFill>
              <a:schemeClr val="tx1"/>
            </a:solidFill>
          </a:ln>
        </p:spPr>
      </p:pic>
      <p:sp>
        <p:nvSpPr>
          <p:cNvPr id="23" name="Title 1">
            <a:extLst>
              <a:ext uri="{FF2B5EF4-FFF2-40B4-BE49-F238E27FC236}">
                <a16:creationId xmlns:a16="http://schemas.microsoft.com/office/drawing/2014/main" id="{4D44DFD3-EE77-4120-90FF-4288FD30304B}"/>
              </a:ext>
            </a:extLst>
          </p:cNvPr>
          <p:cNvSpPr txBox="1">
            <a:spLocks/>
          </p:cNvSpPr>
          <p:nvPr/>
        </p:nvSpPr>
        <p:spPr>
          <a:xfrm>
            <a:off x="838200" y="365125"/>
            <a:ext cx="10515600" cy="1033369"/>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Choice</a:t>
            </a:r>
          </a:p>
        </p:txBody>
      </p:sp>
      <p:pic>
        <p:nvPicPr>
          <p:cNvPr id="11" name="Picture 10" descr="Image of woman in front of a screen with a view of students in a virtual classroom.">
            <a:extLst>
              <a:ext uri="{FF2B5EF4-FFF2-40B4-BE49-F238E27FC236}">
                <a16:creationId xmlns:a16="http://schemas.microsoft.com/office/drawing/2014/main" id="{B3837CE0-51C7-4B61-B6A5-3B3D345F489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575076" y="3705205"/>
            <a:ext cx="3522766" cy="2348510"/>
          </a:xfrm>
          <a:prstGeom prst="rect">
            <a:avLst/>
          </a:prstGeom>
          <a:ln w="3175">
            <a:solidFill>
              <a:schemeClr val="tx1"/>
            </a:solidFill>
          </a:ln>
        </p:spPr>
      </p:pic>
    </p:spTree>
    <p:extLst>
      <p:ext uri="{BB962C8B-B14F-4D97-AF65-F5344CB8AC3E}">
        <p14:creationId xmlns:p14="http://schemas.microsoft.com/office/powerpoint/2010/main" val="32659822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blank Integrated lesson plan document template. Title: Integrated Lesson Plan. Topic session is blank. Standard sessions are blank. Core Lesson Elements section includes Academic Objectives, Social Skills Objective (s), and Behavioral Expectation (s) which are highlighted. Tier 1 (for all) section is to the right. Equitable Access and Inclusion section is next, and differentiated objectives are part of this section. Next, Active Supervision, Behavior Specific-Praise, High-P request sequence, instructional Choice, Opportunities to Respond, and Precorrection are listed at the top, and highlighted. &#10;">
            <a:extLst>
              <a:ext uri="{FF2B5EF4-FFF2-40B4-BE49-F238E27FC236}">
                <a16:creationId xmlns:a16="http://schemas.microsoft.com/office/drawing/2014/main" id="{FB183381-9756-4EA5-AD62-C0EED5A94F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2044658"/>
            <a:ext cx="8954940" cy="3453973"/>
          </a:xfrm>
          <a:prstGeom prst="rect">
            <a:avLst/>
          </a:prstGeom>
          <a:ln w="3175">
            <a:solidFill>
              <a:schemeClr val="tx1"/>
            </a:solidFill>
          </a:ln>
          <a:effectLst>
            <a:outerShdw blurRad="190500" algn="tl" rotWithShape="0">
              <a:srgbClr val="000000">
                <a:alpha val="70000"/>
              </a:srgbClr>
            </a:outerShdw>
          </a:effectLst>
        </p:spPr>
      </p:pic>
      <p:sp>
        <p:nvSpPr>
          <p:cNvPr id="5" name="Rectangle 4" descr="This square highlights the low-intensity strategies on the integrated lesson plan image.">
            <a:extLst>
              <a:ext uri="{FF2B5EF4-FFF2-40B4-BE49-F238E27FC236}">
                <a16:creationId xmlns:a16="http://schemas.microsoft.com/office/drawing/2014/main" id="{17FFC730-710C-4926-9AE8-551F4C4A97FF}"/>
              </a:ext>
            </a:extLst>
          </p:cNvPr>
          <p:cNvSpPr/>
          <p:nvPr/>
        </p:nvSpPr>
        <p:spPr>
          <a:xfrm>
            <a:off x="8200304" y="2044658"/>
            <a:ext cx="2373165" cy="170754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his square highlights Core Lesson Elements: Academic Objective (s), Social Skills Objective(s), Behavioral Expectation(s)">
            <a:extLst>
              <a:ext uri="{FF2B5EF4-FFF2-40B4-BE49-F238E27FC236}">
                <a16:creationId xmlns:a16="http://schemas.microsoft.com/office/drawing/2014/main" id="{0907C34F-B969-40D4-B7A9-5075A91525CC}"/>
              </a:ext>
            </a:extLst>
          </p:cNvPr>
          <p:cNvSpPr/>
          <p:nvPr/>
        </p:nvSpPr>
        <p:spPr>
          <a:xfrm>
            <a:off x="1523610" y="3644900"/>
            <a:ext cx="1771650" cy="186192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DDAF623-F95E-4898-8D51-E4BBB5CDA097}"/>
              </a:ext>
            </a:extLst>
          </p:cNvPr>
          <p:cNvSpPr txBox="1">
            <a:spLocks/>
          </p:cNvSpPr>
          <p:nvPr/>
        </p:nvSpPr>
        <p:spPr>
          <a:xfrm>
            <a:off x="838200" y="365125"/>
            <a:ext cx="10515600" cy="1033369"/>
          </a:xfrm>
          <a:prstGeom prst="rect">
            <a:avLst/>
          </a:prstGeom>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Integrated Lesson Planning</a:t>
            </a:r>
          </a:p>
        </p:txBody>
      </p:sp>
    </p:spTree>
    <p:extLst>
      <p:ext uri="{BB962C8B-B14F-4D97-AF65-F5344CB8AC3E}">
        <p14:creationId xmlns:p14="http://schemas.microsoft.com/office/powerpoint/2010/main" val="29155580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extLst>
              <p:ext uri="{D42A27DB-BD31-4B8C-83A1-F6EECF244321}">
                <p14:modId xmlns:p14="http://schemas.microsoft.com/office/powerpoint/2010/main" val="2427071652"/>
              </p:ext>
            </p:extLst>
          </p:nvPr>
        </p:nvGraphicFramePr>
        <p:xfrm>
          <a:off x="1323190" y="104510"/>
          <a:ext cx="9693998" cy="6298897"/>
        </p:xfrm>
        <a:graphic>
          <a:graphicData uri="http://schemas.openxmlformats.org/drawingml/2006/table">
            <a:tbl>
              <a:tblPr firstRow="1" bandRow="1">
                <a:tableStyleId>{5C22544A-7EE6-4342-B048-85BDC9FD1C3A}</a:tableStyleId>
              </a:tblPr>
              <a:tblGrid>
                <a:gridCol w="4846999">
                  <a:extLst>
                    <a:ext uri="{9D8B030D-6E8A-4147-A177-3AD203B41FA5}">
                      <a16:colId xmlns:a16="http://schemas.microsoft.com/office/drawing/2014/main" val="3475468031"/>
                    </a:ext>
                  </a:extLst>
                </a:gridCol>
                <a:gridCol w="4846999">
                  <a:extLst>
                    <a:ext uri="{9D8B030D-6E8A-4147-A177-3AD203B41FA5}">
                      <a16:colId xmlns:a16="http://schemas.microsoft.com/office/drawing/2014/main" val="3555776466"/>
                    </a:ext>
                  </a:extLst>
                </a:gridCol>
              </a:tblGrid>
              <a:tr h="356787">
                <a:tc>
                  <a:txBody>
                    <a:bodyPr/>
                    <a:lstStyle/>
                    <a:p>
                      <a:r>
                        <a:rPr lang="en-US"/>
                        <a:t>Low-Intensity Strategy</a:t>
                      </a:r>
                    </a:p>
                  </a:txBody>
                  <a:tcPr/>
                </a:tc>
                <a:tc>
                  <a:txBody>
                    <a:bodyPr/>
                    <a:lstStyle/>
                    <a:p>
                      <a:r>
                        <a:rPr lang="en-US"/>
                        <a:t>Franklin High School On-Site</a:t>
                      </a:r>
                      <a:r>
                        <a:rPr lang="en-US" baseline="0"/>
                        <a:t> Expert</a:t>
                      </a:r>
                      <a:endParaRPr lang="en-US"/>
                    </a:p>
                  </a:txBody>
                  <a:tcPr/>
                </a:tc>
                <a:extLst>
                  <a:ext uri="{0D108BD9-81ED-4DB2-BD59-A6C34878D82A}">
                    <a16:rowId xmlns:a16="http://schemas.microsoft.com/office/drawing/2014/main" val="545248379"/>
                  </a:ext>
                </a:extLst>
              </a:tr>
              <a:tr h="1671522">
                <a:tc>
                  <a:txBody>
                    <a:bodyPr/>
                    <a:lstStyle/>
                    <a:p>
                      <a:pPr marL="0" indent="0">
                        <a:buFont typeface="Courier New" panose="02070309020205020404" pitchFamily="49" charset="0"/>
                        <a:buNone/>
                      </a:pPr>
                      <a:r>
                        <a:rPr lang="en-US" sz="1600" b="1">
                          <a:solidFill>
                            <a:schemeClr val="accent5">
                              <a:lumMod val="50000"/>
                            </a:schemeClr>
                          </a:solidFill>
                        </a:rPr>
                        <a:t>Behavior-Specific</a:t>
                      </a:r>
                      <a:r>
                        <a:rPr lang="en-US" sz="1600" b="1" baseline="0">
                          <a:solidFill>
                            <a:schemeClr val="accent5">
                              <a:lumMod val="50000"/>
                            </a:schemeClr>
                          </a:solidFill>
                        </a:rPr>
                        <a:t> Praise</a:t>
                      </a:r>
                      <a:r>
                        <a:rPr lang="en-US" sz="1600" baseline="0"/>
                        <a:t>: Identifying the specific expectation the student met.</a:t>
                      </a:r>
                    </a:p>
                    <a:p>
                      <a:pPr marL="285750" indent="-285750">
                        <a:buFont typeface="Courier New" panose="02070309020205020404" pitchFamily="49" charset="0"/>
                        <a:buChar char="o"/>
                      </a:pPr>
                      <a:r>
                        <a:rPr lang="en-US" sz="1600" baseline="0"/>
                        <a:t>“Niama, I noticed you outlined your paper and used the graphic organizer to draft your essay. Well done!”</a:t>
                      </a:r>
                    </a:p>
                    <a:p>
                      <a:pPr marL="285750" indent="-285750">
                        <a:buFont typeface="Courier New" panose="02070309020205020404" pitchFamily="49" charset="0"/>
                        <a:buChar char="o"/>
                      </a:pPr>
                      <a:r>
                        <a:rPr lang="en-US" sz="1600" baseline="0"/>
                        <a:t>“Justice, thank you for pushing in your chair to keep the walkway safe.”</a:t>
                      </a:r>
                      <a:endParaRPr lang="en-US" sz="1600" dirty="0"/>
                    </a:p>
                  </a:txBody>
                  <a:tcPr/>
                </a:tc>
                <a:tc>
                  <a:txBody>
                    <a:bodyPr/>
                    <a:lstStyle/>
                    <a:p>
                      <a:pPr marL="285750" indent="-285750">
                        <a:buFont typeface="Arial" panose="020B0604020202020204" pitchFamily="34" charset="0"/>
                        <a:buChar char="•"/>
                      </a:pPr>
                      <a:r>
                        <a:rPr lang="en-US" sz="1600"/>
                        <a:t>Eric Common, Behavior Specialist</a:t>
                      </a:r>
                    </a:p>
                    <a:p>
                      <a:pPr marL="285750" indent="-285750">
                        <a:buFont typeface="Arial" panose="020B0604020202020204" pitchFamily="34" charset="0"/>
                        <a:buChar char="•"/>
                      </a:pPr>
                      <a:r>
                        <a:rPr lang="en-US" sz="1600"/>
                        <a:t>Mark Buckman, Special Education</a:t>
                      </a:r>
                    </a:p>
                    <a:p>
                      <a:pPr marL="285750" indent="-285750">
                        <a:buFont typeface="Arial" panose="020B0604020202020204" pitchFamily="34" charset="0"/>
                        <a:buChar char="•"/>
                      </a:pPr>
                      <a:r>
                        <a:rPr lang="en-US" sz="1600" baseline="0"/>
                        <a:t>Grant Allen, Parent Volunteer</a:t>
                      </a:r>
                    </a:p>
                    <a:p>
                      <a:pPr marL="285750" indent="-285750">
                        <a:buFont typeface="Arial" panose="020B0604020202020204" pitchFamily="34" charset="0"/>
                        <a:buChar char="•"/>
                      </a:pPr>
                      <a:r>
                        <a:rPr lang="en-US" sz="1600" baseline="0"/>
                        <a:t>Paloma Pérez-Clark, School Psychologist</a:t>
                      </a:r>
                      <a:endParaRPr lang="en-US" sz="1600" dirty="0"/>
                    </a:p>
                  </a:txBody>
                  <a:tcPr/>
                </a:tc>
                <a:extLst>
                  <a:ext uri="{0D108BD9-81ED-4DB2-BD59-A6C34878D82A}">
                    <a16:rowId xmlns:a16="http://schemas.microsoft.com/office/drawing/2014/main" val="3297779822"/>
                  </a:ext>
                </a:extLst>
              </a:tr>
              <a:tr h="2199371">
                <a:tc>
                  <a:txBody>
                    <a:bodyPr/>
                    <a:lstStyle/>
                    <a:p>
                      <a:pPr marL="0" indent="0">
                        <a:buFont typeface="Courier New" panose="02070309020205020404" pitchFamily="49" charset="0"/>
                        <a:buNone/>
                      </a:pPr>
                      <a:r>
                        <a:rPr lang="en-US" sz="1600" b="1">
                          <a:solidFill>
                            <a:schemeClr val="accent5">
                              <a:lumMod val="50000"/>
                            </a:schemeClr>
                          </a:solidFill>
                        </a:rPr>
                        <a:t>Opportunities to Respond</a:t>
                      </a:r>
                      <a:r>
                        <a:rPr lang="en-US" sz="1600"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sz="1600" baseline="0"/>
                        <a:t>“Show me thumbs or thumbs down if...”</a:t>
                      </a:r>
                    </a:p>
                    <a:p>
                      <a:pPr marL="285750" indent="-285750">
                        <a:buFont typeface="Courier New" panose="02070309020205020404" pitchFamily="49" charset="0"/>
                        <a:buChar char="o"/>
                      </a:pPr>
                      <a:r>
                        <a:rPr lang="en-US" sz="1600" baseline="0"/>
                        <a:t>“Show me on your white board what…”</a:t>
                      </a:r>
                    </a:p>
                    <a:p>
                      <a:pPr marL="285750" indent="-285750">
                        <a:buFont typeface="Courier New" panose="02070309020205020404" pitchFamily="49" charset="0"/>
                        <a:buChar char="o"/>
                      </a:pPr>
                      <a:r>
                        <a:rPr lang="en-US" sz="1600" baseline="0"/>
                        <a:t>“Turn to your elbow partner and say…”</a:t>
                      </a:r>
                    </a:p>
                    <a:p>
                      <a:pPr marL="285750" indent="-285750">
                        <a:buFont typeface="Courier New" panose="02070309020205020404" pitchFamily="49" charset="0"/>
                        <a:buChar char="o"/>
                      </a:pPr>
                      <a:r>
                        <a:rPr lang="en-US" sz="1600" baseline="0"/>
                        <a:t>“All together now, what is…”</a:t>
                      </a:r>
                      <a:endParaRPr lang="en-US" sz="1600"/>
                    </a:p>
                  </a:txBody>
                  <a:tcPr/>
                </a:tc>
                <a:tc>
                  <a:txBody>
                    <a:bodyPr/>
                    <a:lstStyle/>
                    <a:p>
                      <a:pPr marL="285750" indent="-285750">
                        <a:buFont typeface="Arial" panose="020B0604020202020204" pitchFamily="34" charset="0"/>
                        <a:buChar char="•"/>
                      </a:pPr>
                      <a:r>
                        <a:rPr lang="en-US" sz="1600"/>
                        <a:t>David Royer, Administration</a:t>
                      </a:r>
                    </a:p>
                    <a:p>
                      <a:pPr marL="285750" indent="-285750">
                        <a:buFont typeface="Arial" panose="020B0604020202020204" pitchFamily="34" charset="0"/>
                        <a:buChar char="•"/>
                      </a:pPr>
                      <a:r>
                        <a:rPr lang="en-US" sz="1600"/>
                        <a:t>Emily Cantwell,</a:t>
                      </a:r>
                      <a:r>
                        <a:rPr lang="en-US" sz="1600" baseline="0"/>
                        <a:t> 12</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rd</a:t>
                      </a:r>
                      <a:r>
                        <a:rPr lang="en-US" sz="1600" baseline="0"/>
                        <a:t> Grade</a:t>
                      </a:r>
                    </a:p>
                    <a:p>
                      <a:pPr marL="285750" indent="-285750">
                        <a:buFont typeface="Arial" panose="020B0604020202020204" pitchFamily="34" charset="0"/>
                        <a:buChar char="•"/>
                      </a:pPr>
                      <a:r>
                        <a:rPr lang="en-US" sz="1600" baseline="0"/>
                        <a:t>Mallory Messenger, Counselor</a:t>
                      </a:r>
                      <a:endParaRPr lang="en-US" sz="1600" baseline="0" dirty="0"/>
                    </a:p>
                  </a:txBody>
                  <a:tcPr/>
                </a:tc>
                <a:extLst>
                  <a:ext uri="{0D108BD9-81ED-4DB2-BD59-A6C34878D82A}">
                    <a16:rowId xmlns:a16="http://schemas.microsoft.com/office/drawing/2014/main" val="2955642090"/>
                  </a:ext>
                </a:extLst>
              </a:tr>
              <a:tr h="1935446">
                <a:tc>
                  <a:txBody>
                    <a:bodyPr/>
                    <a:lstStyle/>
                    <a:p>
                      <a:pPr marL="0" indent="0">
                        <a:buFont typeface="Courier New" panose="02070309020205020404" pitchFamily="49" charset="0"/>
                        <a:buNone/>
                      </a:pPr>
                      <a:r>
                        <a:rPr lang="en-US" sz="1600" b="1">
                          <a:solidFill>
                            <a:schemeClr val="accent5">
                              <a:lumMod val="50000"/>
                            </a:schemeClr>
                          </a:solidFill>
                        </a:rPr>
                        <a:t>Instructional Choice</a:t>
                      </a:r>
                      <a:r>
                        <a:rPr lang="en-US" sz="1600" baseline="0"/>
                        <a:t>: Providing within-task or between task choices to increase academic engaged time and motivation.</a:t>
                      </a:r>
                    </a:p>
                    <a:p>
                      <a:pPr marL="285750" indent="-285750">
                        <a:buFont typeface="Courier New" panose="02070309020205020404" pitchFamily="49" charset="0"/>
                        <a:buChar char="o"/>
                      </a:pPr>
                      <a:r>
                        <a:rPr lang="en-US" sz="1600" baseline="0"/>
                        <a:t>“Ronaldo, our of our 3 learning objectives today, which would you like to work on first?”</a:t>
                      </a:r>
                    </a:p>
                    <a:p>
                      <a:pPr marL="285750" indent="-285750">
                        <a:buFont typeface="Courier New" panose="02070309020205020404" pitchFamily="49" charset="0"/>
                        <a:buChar char="o"/>
                      </a:pPr>
                      <a:r>
                        <a:rPr lang="en-US" sz="1600" baseline="0"/>
                        <a:t>“Suzy, do you want to work on the laptop, or handwrite your answers for this assignment?”</a:t>
                      </a:r>
                      <a:endParaRPr lang="en-US" sz="1600" dirty="0"/>
                    </a:p>
                  </a:txBody>
                  <a:tcPr/>
                </a:tc>
                <a:tc>
                  <a:txBody>
                    <a:bodyPr/>
                    <a:lstStyle/>
                    <a:p>
                      <a:pPr marL="285750" indent="-285750">
                        <a:buFont typeface="Arial" panose="020B0604020202020204" pitchFamily="34" charset="0"/>
                        <a:buChar char="•"/>
                      </a:pPr>
                      <a:r>
                        <a:rPr lang="en-US" sz="1600"/>
                        <a:t>Abbie Jenkins, 10</a:t>
                      </a:r>
                      <a:r>
                        <a:rPr lang="en-US" sz="1600" baseline="30000"/>
                        <a:t>th</a:t>
                      </a:r>
                      <a:r>
                        <a:rPr lang="en-US" sz="160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José Sousa,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Liane Johl, 9</a:t>
                      </a:r>
                      <a:r>
                        <a:rPr lang="en-US" sz="1600" baseline="30000"/>
                        <a:t>th</a:t>
                      </a:r>
                      <a:r>
                        <a:rPr lang="en-US" sz="1600" baseline="0"/>
                        <a:t> Grade</a:t>
                      </a:r>
                      <a:endParaRPr lang="en-US" sz="1600" baseline="0" dirty="0"/>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5057708"/>
            <a:ext cx="5076823" cy="1800292"/>
          </a:xfrm>
          <a:prstGeom prst="rect">
            <a:avLst/>
          </a:prstGeom>
          <a:noFill/>
        </p:spPr>
      </p:pic>
      <p:pic>
        <p:nvPicPr>
          <p:cNvPr id="20" name="Content Placeholder 5">
            <a:extLst>
              <a:ext uri="{FF2B5EF4-FFF2-40B4-BE49-F238E27FC236}">
                <a16:creationId xmlns:a16="http://schemas.microsoft.com/office/drawing/2014/main" id="{CEB8F6A1-A193-4C25-AA98-4E4AF2A9B3AD}"/>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t="6379"/>
          <a:stretch/>
        </p:blipFill>
        <p:spPr>
          <a:xfrm>
            <a:off x="674751" y="320648"/>
            <a:ext cx="6760118" cy="3801979"/>
          </a:xfrm>
          <a:prstGeom prst="rect">
            <a:avLst/>
          </a:prstGeom>
        </p:spPr>
      </p:pic>
      <p:pic>
        <p:nvPicPr>
          <p:cNvPr id="21" name="Picture 20">
            <a:extLst>
              <a:ext uri="{FF2B5EF4-FFF2-40B4-BE49-F238E27FC236}">
                <a16:creationId xmlns:a16="http://schemas.microsoft.com/office/drawing/2014/main" id="{2B14D75E-6CC8-4158-8B04-FFDECCE4B347}"/>
              </a:ext>
            </a:extLst>
          </p:cNvPr>
          <p:cNvPicPr>
            <a:picLocks noChangeAspect="1"/>
          </p:cNvPicPr>
          <p:nvPr/>
        </p:nvPicPr>
        <p:blipFill>
          <a:blip r:embed="rId21"/>
          <a:stretch>
            <a:fillRect/>
          </a:stretch>
        </p:blipFill>
        <p:spPr>
          <a:xfrm>
            <a:off x="6032810" y="420272"/>
            <a:ext cx="5342269" cy="3688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Oval 21">
            <a:extLst>
              <a:ext uri="{FF2B5EF4-FFF2-40B4-BE49-F238E27FC236}">
                <a16:creationId xmlns:a16="http://schemas.microsoft.com/office/drawing/2014/main" id="{8BAAC526-86CD-4505-B978-CC077B84E511}"/>
              </a:ext>
            </a:extLst>
          </p:cNvPr>
          <p:cNvSpPr/>
          <p:nvPr/>
        </p:nvSpPr>
        <p:spPr>
          <a:xfrm>
            <a:off x="6478525" y="1693073"/>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AE1255B-B75D-479F-B8EA-059449C32393}"/>
              </a:ext>
            </a:extLst>
          </p:cNvPr>
          <p:cNvSpPr txBox="1"/>
          <p:nvPr/>
        </p:nvSpPr>
        <p:spPr>
          <a:xfrm>
            <a:off x="2366209" y="4364113"/>
            <a:ext cx="7459579" cy="707886"/>
          </a:xfrm>
          <a:prstGeom prst="rect">
            <a:avLst/>
          </a:prstGeom>
          <a:noFill/>
          <a:ln w="76200">
            <a:solidFill>
              <a:schemeClr val="accent5">
                <a:lumMod val="60000"/>
                <a:lumOff val="40000"/>
              </a:schemeClr>
            </a:solidFill>
          </a:ln>
        </p:spPr>
        <p:txBody>
          <a:bodyPr wrap="square" rtlCol="0">
            <a:spAutoFit/>
          </a:bodyPr>
          <a:lstStyle/>
          <a:p>
            <a:pPr algn="ctr"/>
            <a:r>
              <a:rPr lang="en-US" sz="2000"/>
              <a:t>Exploring Teacher-Delivered, Low-Intensity Supports … </a:t>
            </a:r>
          </a:p>
          <a:p>
            <a:pPr algn="ctr"/>
            <a:r>
              <a:rPr lang="en-US" sz="2000"/>
              <a:t>Ci3T Professional Learning Tab</a:t>
            </a:r>
          </a:p>
        </p:txBody>
      </p:sp>
    </p:spTree>
    <p:extLst>
      <p:ext uri="{BB962C8B-B14F-4D97-AF65-F5344CB8AC3E}">
        <p14:creationId xmlns:p14="http://schemas.microsoft.com/office/powerpoint/2010/main" val="1371207314"/>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solidFill>
                  <a:schemeClr val="bg2"/>
                </a:solidFill>
              </a:rPr>
              <a:t>Introducing Ci3T… a Comprehensive, Integrated, Three-Tiered Model of Prevention  </a:t>
            </a:r>
          </a:p>
          <a:p>
            <a:r>
              <a:rPr lang="en-US" b="1" dirty="0"/>
              <a:t>The Role of Screening: Using Screening Data to Inform Instruction  </a:t>
            </a:r>
          </a:p>
          <a:p>
            <a:pPr lvl="1"/>
            <a:r>
              <a:rPr lang="en-US" dirty="0">
                <a:solidFill>
                  <a:schemeClr val="bg2"/>
                </a:solidFill>
              </a:rPr>
              <a:t>At Tier 1: Primary Preventions Efforts </a:t>
            </a:r>
          </a:p>
          <a:p>
            <a:pPr lvl="1"/>
            <a:r>
              <a:rPr lang="en-US" dirty="0">
                <a:solidFill>
                  <a:schemeClr val="bg2"/>
                </a:solidFill>
              </a:rPr>
              <a:t>At all Tiers: Teacher-delivered Strategies  </a:t>
            </a:r>
          </a:p>
          <a:p>
            <a:pPr lvl="1"/>
            <a:r>
              <a:rPr lang="en-US" b="1" dirty="0"/>
              <a:t>At Tiers 2 &amp; 3: Secondary &amp; Tertiary Prevention Efforts  </a:t>
            </a:r>
          </a:p>
          <a:p>
            <a:r>
              <a:rPr lang="en-US" dirty="0">
                <a:solidFill>
                  <a:schemeClr val="bg2"/>
                </a:solidFill>
              </a:rPr>
              <a:t>Planning for Next Steps</a:t>
            </a:r>
          </a:p>
          <a:p>
            <a:endParaRPr lang="en-US" dirty="0"/>
          </a:p>
        </p:txBody>
      </p:sp>
    </p:spTree>
    <p:extLst>
      <p:ext uri="{BB962C8B-B14F-4D97-AF65-F5344CB8AC3E}">
        <p14:creationId xmlns:p14="http://schemas.microsoft.com/office/powerpoint/2010/main" val="32294468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A7DAAD5F-DD01-451C-9A96-3AF39F18CC82}"/>
              </a:ext>
            </a:extLst>
          </p:cNvPr>
          <p:cNvSpPr/>
          <p:nvPr/>
        </p:nvSpPr>
        <p:spPr>
          <a:xfrm>
            <a:off x="3893085" y="1954435"/>
            <a:ext cx="4190999" cy="1370318"/>
          </a:xfrm>
          <a:prstGeom prst="ellipse">
            <a:avLst/>
          </a:prstGeom>
          <a:noFill/>
          <a:ln w="571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j-ea"/>
                <a:cs typeface="Times New Roman"/>
              </a:rPr>
              <a:t>Secondary (Tier 2) Intervention Grids</a:t>
            </a:r>
          </a:p>
        </p:txBody>
      </p:sp>
    </p:spTree>
    <p:extLst>
      <p:ext uri="{BB962C8B-B14F-4D97-AF65-F5344CB8AC3E}">
        <p14:creationId xmlns:p14="http://schemas.microsoft.com/office/powerpoint/2010/main" val="40601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36" y="0"/>
            <a:ext cx="1028699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02719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76E919-C64F-0D45-AF0A-F4BCA4FB0B71}"/>
              </a:ext>
            </a:extLst>
          </p:cNvPr>
          <p:cNvPicPr>
            <a:picLocks noChangeAspect="1"/>
          </p:cNvPicPr>
          <p:nvPr/>
        </p:nvPicPr>
        <p:blipFill>
          <a:blip r:embed="rId3"/>
          <a:stretch>
            <a:fillRect/>
          </a:stretch>
        </p:blipFill>
        <p:spPr>
          <a:xfrm>
            <a:off x="1281283" y="232898"/>
            <a:ext cx="9004747" cy="6392203"/>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sp>
        <p:nvSpPr>
          <p:cNvPr id="12" name="Curved Up Arrow 11">
            <a:extLst>
              <a:ext uri="{FF2B5EF4-FFF2-40B4-BE49-F238E27FC236}">
                <a16:creationId xmlns:a16="http://schemas.microsoft.com/office/drawing/2014/main" id="{FEF112C9-1016-E249-86C0-B1EC2EC4BC0C}"/>
              </a:ext>
            </a:extLst>
          </p:cNvPr>
          <p:cNvSpPr/>
          <p:nvPr/>
        </p:nvSpPr>
        <p:spPr>
          <a:xfrm flipV="1">
            <a:off x="1973756" y="183952"/>
            <a:ext cx="1604098"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a:extLst>
              <a:ext uri="{FF2B5EF4-FFF2-40B4-BE49-F238E27FC236}">
                <a16:creationId xmlns:a16="http://schemas.microsoft.com/office/drawing/2014/main" id="{EF0685B2-2160-0848-91F2-F1F63AB2979E}"/>
              </a:ext>
            </a:extLst>
          </p:cNvPr>
          <p:cNvSpPr/>
          <p:nvPr/>
        </p:nvSpPr>
        <p:spPr>
          <a:xfrm flipV="1">
            <a:off x="3738008" y="183952"/>
            <a:ext cx="1604098"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 name="Curved Up Arrow 13">
            <a:extLst>
              <a:ext uri="{FF2B5EF4-FFF2-40B4-BE49-F238E27FC236}">
                <a16:creationId xmlns:a16="http://schemas.microsoft.com/office/drawing/2014/main" id="{8BCC70AB-F0CF-724E-B3BE-E41D292DE8D9}"/>
              </a:ext>
            </a:extLst>
          </p:cNvPr>
          <p:cNvSpPr/>
          <p:nvPr/>
        </p:nvSpPr>
        <p:spPr>
          <a:xfrm flipV="1">
            <a:off x="5716805" y="183952"/>
            <a:ext cx="1704471"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Curved Up Arrow 14">
            <a:extLst>
              <a:ext uri="{FF2B5EF4-FFF2-40B4-BE49-F238E27FC236}">
                <a16:creationId xmlns:a16="http://schemas.microsoft.com/office/drawing/2014/main" id="{BE548904-3C04-3A46-AB1E-4F9ABA9801B2}"/>
              </a:ext>
            </a:extLst>
          </p:cNvPr>
          <p:cNvSpPr/>
          <p:nvPr/>
        </p:nvSpPr>
        <p:spPr>
          <a:xfrm flipV="1">
            <a:off x="7619484" y="183952"/>
            <a:ext cx="1604098" cy="645146"/>
          </a:xfrm>
          <a:prstGeom prst="curvedUpArrow">
            <a:avLst/>
          </a:prstGeom>
          <a:solidFill>
            <a:srgbClr val="2E75B6"/>
          </a:solidFill>
          <a:ln>
            <a:noFill/>
          </a:ln>
          <a:effectLst>
            <a:outerShdw blurRad="57150" dist="19050" dir="5400000" algn="ctr" rotWithShape="0">
              <a:srgbClr val="000000">
                <a:alpha val="6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A67B86F-A33A-EF4C-BD66-BC2CD0DA7857}"/>
              </a:ext>
            </a:extLst>
          </p:cNvPr>
          <p:cNvSpPr/>
          <p:nvPr/>
        </p:nvSpPr>
        <p:spPr>
          <a:xfrm>
            <a:off x="4275007" y="878044"/>
            <a:ext cx="2569239" cy="4613768"/>
          </a:xfrm>
          <a:prstGeom prst="rect">
            <a:avLst/>
          </a:prstGeom>
          <a:noFill/>
          <a:ln w="571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82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500"/>
                            </p:stCondLst>
                            <p:childTnLst>
                              <p:par>
                                <p:cTn id="24" presetID="9" presetClass="entr" presetSubtype="0" fill="hold" grpId="0" nodeType="afterEffect">
                                  <p:stCondLst>
                                    <p:cond delay="50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C7421C-4047-8543-BEED-F2914CD38304}"/>
              </a:ext>
            </a:extLst>
          </p:cNvPr>
          <p:cNvPicPr>
            <a:picLocks noChangeAspect="1"/>
          </p:cNvPicPr>
          <p:nvPr/>
        </p:nvPicPr>
        <p:blipFill>
          <a:blip r:embed="rId3"/>
          <a:stretch>
            <a:fillRect/>
          </a:stretch>
        </p:blipFill>
        <p:spPr>
          <a:xfrm>
            <a:off x="1329173" y="2508591"/>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8A2087E8-5A69-F949-9E26-42C5C8C185C1}"/>
              </a:ext>
            </a:extLst>
          </p:cNvPr>
          <p:cNvPicPr>
            <a:picLocks noChangeAspect="1"/>
          </p:cNvPicPr>
          <p:nvPr/>
        </p:nvPicPr>
        <p:blipFill rotWithShape="1">
          <a:blip r:embed="rId4"/>
          <a:srcRect l="32987" t="10056" r="38396" b="18605"/>
          <a:stretch/>
        </p:blipFill>
        <p:spPr>
          <a:xfrm>
            <a:off x="290514" y="269481"/>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A5FCA15C-9EA4-AE41-B273-5FAB5C0409AD}"/>
              </a:ext>
            </a:extLst>
          </p:cNvPr>
          <p:cNvSpPr/>
          <p:nvPr/>
        </p:nvSpPr>
        <p:spPr>
          <a:xfrm>
            <a:off x="290514" y="566165"/>
            <a:ext cx="1840523" cy="1417730"/>
          </a:xfrm>
          <a:prstGeom prst="rect">
            <a:avLst/>
          </a:prstGeom>
          <a:noFill/>
          <a:ln w="57150" cap="flat" cmpd="sng" algn="ctr">
            <a:solidFill>
              <a:srgbClr val="4272C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Rectangle 15">
            <a:extLst>
              <a:ext uri="{FF2B5EF4-FFF2-40B4-BE49-F238E27FC236}">
                <a16:creationId xmlns:a16="http://schemas.microsoft.com/office/drawing/2014/main" id="{17A9E4F1-0C28-F84B-87F6-54C811864F38}"/>
              </a:ext>
            </a:extLst>
          </p:cNvPr>
          <p:cNvSpPr/>
          <p:nvPr/>
        </p:nvSpPr>
        <p:spPr>
          <a:xfrm>
            <a:off x="290514" y="2343876"/>
            <a:ext cx="1840523" cy="1182610"/>
          </a:xfrm>
          <a:prstGeom prst="rect">
            <a:avLst/>
          </a:prstGeom>
          <a:noFill/>
          <a:ln w="57150" cap="flat" cmpd="sng" algn="ctr">
            <a:solidFill>
              <a:srgbClr val="4272C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cxnSp>
        <p:nvCxnSpPr>
          <p:cNvPr id="17" name="Curved Connector 16">
            <a:extLst>
              <a:ext uri="{FF2B5EF4-FFF2-40B4-BE49-F238E27FC236}">
                <a16:creationId xmlns:a16="http://schemas.microsoft.com/office/drawing/2014/main" id="{AE537AFD-CB4C-5240-A779-612CFC19DCDE}"/>
              </a:ext>
            </a:extLst>
          </p:cNvPr>
          <p:cNvCxnSpPr>
            <a:cxnSpLocks/>
          </p:cNvCxnSpPr>
          <p:nvPr/>
        </p:nvCxnSpPr>
        <p:spPr>
          <a:xfrm>
            <a:off x="2144581" y="2803401"/>
            <a:ext cx="1641231" cy="313121"/>
          </a:xfrm>
          <a:prstGeom prst="curvedConnector3">
            <a:avLst>
              <a:gd name="adj1" fmla="val 92857"/>
            </a:avLst>
          </a:prstGeom>
          <a:noFill/>
          <a:ln w="57150" cap="flat" cmpd="sng" algn="ctr">
            <a:solidFill>
              <a:srgbClr val="4272C5"/>
            </a:solidFill>
            <a:prstDash val="solid"/>
            <a:bevel/>
            <a:headEnd type="diamond"/>
            <a:tailEnd type="triangle" w="lg" len="lg"/>
          </a:ln>
          <a:effectLst>
            <a:outerShdw blurRad="50800" dist="38100" dir="2700000" algn="tl" rotWithShape="0">
              <a:prstClr val="black">
                <a:alpha val="40000"/>
              </a:prstClr>
            </a:outerShdw>
          </a:effectLst>
        </p:spPr>
      </p:cxnSp>
      <p:cxnSp>
        <p:nvCxnSpPr>
          <p:cNvPr id="18" name="Curved Connector 17">
            <a:extLst>
              <a:ext uri="{FF2B5EF4-FFF2-40B4-BE49-F238E27FC236}">
                <a16:creationId xmlns:a16="http://schemas.microsoft.com/office/drawing/2014/main" id="{8318042D-6147-6840-A62D-F7FC72E9A3A1}"/>
              </a:ext>
            </a:extLst>
          </p:cNvPr>
          <p:cNvCxnSpPr>
            <a:cxnSpLocks/>
          </p:cNvCxnSpPr>
          <p:nvPr/>
        </p:nvCxnSpPr>
        <p:spPr>
          <a:xfrm>
            <a:off x="2131037" y="1160437"/>
            <a:ext cx="3296006" cy="1957753"/>
          </a:xfrm>
          <a:prstGeom prst="curvedConnector3">
            <a:avLst>
              <a:gd name="adj1" fmla="val 106908"/>
            </a:avLst>
          </a:prstGeom>
          <a:noFill/>
          <a:ln w="57150" cap="flat" cmpd="sng" algn="ctr">
            <a:solidFill>
              <a:srgbClr val="4272C5"/>
            </a:solidFill>
            <a:prstDash val="solid"/>
            <a:bevel/>
            <a:headEnd type="diamond"/>
            <a:tailEnd type="triangle" w="lg" len="lg"/>
          </a:ln>
          <a:effectLst>
            <a:outerShdw blurRad="50800" dist="38100" dir="2700000" algn="tl" rotWithShape="0">
              <a:prstClr val="black">
                <a:alpha val="40000"/>
              </a:prstClr>
            </a:outerShdw>
          </a:effectLst>
        </p:spPr>
      </p:cxnSp>
      <p:sp>
        <p:nvSpPr>
          <p:cNvPr id="19" name="Title 1">
            <a:extLst>
              <a:ext uri="{FF2B5EF4-FFF2-40B4-BE49-F238E27FC236}">
                <a16:creationId xmlns:a16="http://schemas.microsoft.com/office/drawing/2014/main" id="{A25776E7-B1ED-F247-B2E6-E365ED98F2F2}"/>
              </a:ext>
            </a:extLst>
          </p:cNvPr>
          <p:cNvSpPr txBox="1">
            <a:spLocks/>
          </p:cNvSpPr>
          <p:nvPr/>
        </p:nvSpPr>
        <p:spPr>
          <a:xfrm>
            <a:off x="0" y="437889"/>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dirty="0">
                <a:solidFill>
                  <a:prstClr val="black"/>
                </a:solidFill>
              </a:rPr>
              <a:t>Data in action</a:t>
            </a:r>
          </a:p>
        </p:txBody>
      </p:sp>
    </p:spTree>
    <p:extLst>
      <p:ext uri="{BB962C8B-B14F-4D97-AF65-F5344CB8AC3E}">
        <p14:creationId xmlns:p14="http://schemas.microsoft.com/office/powerpoint/2010/main" val="174436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7F3DA8-0384-6A4A-9019-A25B6B4A691F}"/>
              </a:ext>
            </a:extLst>
          </p:cNvPr>
          <p:cNvGrpSpPr/>
          <p:nvPr/>
        </p:nvGrpSpPr>
        <p:grpSpPr>
          <a:xfrm>
            <a:off x="1158154" y="2284961"/>
            <a:ext cx="7887197" cy="4515779"/>
            <a:chOff x="1024162" y="2269004"/>
            <a:chExt cx="7887197" cy="4515779"/>
          </a:xfrm>
        </p:grpSpPr>
        <p:pic>
          <p:nvPicPr>
            <p:cNvPr id="6" name="Picture 5" descr="A close up of text on a white background&#10;&#10;Description automatically generated">
              <a:extLst>
                <a:ext uri="{FF2B5EF4-FFF2-40B4-BE49-F238E27FC236}">
                  <a16:creationId xmlns:a16="http://schemas.microsoft.com/office/drawing/2014/main" id="{21F38462-B636-FC48-B740-FD61FDF98841}"/>
                </a:ext>
              </a:extLst>
            </p:cNvPr>
            <p:cNvPicPr>
              <a:picLocks noChangeAspect="1"/>
            </p:cNvPicPr>
            <p:nvPr/>
          </p:nvPicPr>
          <p:blipFill>
            <a:blip r:embed="rId3"/>
            <a:stretch>
              <a:fillRect/>
            </a:stretch>
          </p:blipFill>
          <p:spPr>
            <a:xfrm>
              <a:off x="1024164" y="2332301"/>
              <a:ext cx="7887195" cy="4443119"/>
            </a:xfrm>
            <a:prstGeom prst="rect">
              <a:avLst/>
            </a:prstGeom>
          </p:spPr>
        </p:pic>
        <p:sp>
          <p:nvSpPr>
            <p:cNvPr id="7" name="Rectangle 6">
              <a:extLst>
                <a:ext uri="{FF2B5EF4-FFF2-40B4-BE49-F238E27FC236}">
                  <a16:creationId xmlns:a16="http://schemas.microsoft.com/office/drawing/2014/main" id="{DC868ED3-68DA-354A-A431-0ADDF8834202}"/>
                </a:ext>
              </a:extLst>
            </p:cNvPr>
            <p:cNvSpPr/>
            <p:nvPr/>
          </p:nvSpPr>
          <p:spPr>
            <a:xfrm>
              <a:off x="1024163" y="2269004"/>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30003DD-0BB7-284C-9A8A-7A879D20E16A}"/>
                </a:ext>
              </a:extLst>
            </p:cNvPr>
            <p:cNvSpPr/>
            <p:nvPr/>
          </p:nvSpPr>
          <p:spPr>
            <a:xfrm>
              <a:off x="1024162" y="6591941"/>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515CAAAD-4CED-264D-A72D-571B28E98861}"/>
              </a:ext>
            </a:extLst>
          </p:cNvPr>
          <p:cNvGrpSpPr/>
          <p:nvPr/>
        </p:nvGrpSpPr>
        <p:grpSpPr>
          <a:xfrm>
            <a:off x="280766" y="289990"/>
            <a:ext cx="1840523" cy="3257005"/>
            <a:chOff x="1957754" y="171995"/>
            <a:chExt cx="1840523" cy="3257005"/>
          </a:xfrm>
        </p:grpSpPr>
        <p:pic>
          <p:nvPicPr>
            <p:cNvPr id="10" name="Picture 9">
              <a:extLst>
                <a:ext uri="{FF2B5EF4-FFF2-40B4-BE49-F238E27FC236}">
                  <a16:creationId xmlns:a16="http://schemas.microsoft.com/office/drawing/2014/main" id="{43693E40-83E1-2D40-A20A-D482292DE732}"/>
                </a:ext>
              </a:extLst>
            </p:cNvPr>
            <p:cNvPicPr>
              <a:picLocks noChangeAspect="1"/>
            </p:cNvPicPr>
            <p:nvPr/>
          </p:nvPicPr>
          <p:blipFill rotWithShape="1">
            <a:blip r:embed="rId4"/>
            <a:srcRect l="32987" t="10056" r="38396" b="18605"/>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A6DE240A-2975-0744-9854-33D6ACBCE786}"/>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62D7FCE-AC06-244B-ABCC-8A992F6C6AFE}"/>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 name="Curved Connector 12">
            <a:extLst>
              <a:ext uri="{FF2B5EF4-FFF2-40B4-BE49-F238E27FC236}">
                <a16:creationId xmlns:a16="http://schemas.microsoft.com/office/drawing/2014/main" id="{341FDB67-4738-AD40-BBA7-2E32F80A8CC8}"/>
              </a:ext>
            </a:extLst>
          </p:cNvPr>
          <p:cNvCxnSpPr>
            <a:cxnSpLocks/>
          </p:cNvCxnSpPr>
          <p:nvPr/>
        </p:nvCxnSpPr>
        <p:spPr>
          <a:xfrm>
            <a:off x="2121289" y="1180946"/>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23F89E0A-A423-924E-BF09-9474F9D6C85A}"/>
              </a:ext>
            </a:extLst>
          </p:cNvPr>
          <p:cNvCxnSpPr>
            <a:cxnSpLocks/>
          </p:cNvCxnSpPr>
          <p:nvPr/>
        </p:nvCxnSpPr>
        <p:spPr>
          <a:xfrm>
            <a:off x="2134833" y="2823910"/>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E61E6717-B956-BE4D-A9BF-883D85DE2341}"/>
              </a:ext>
            </a:extLst>
          </p:cNvPr>
          <p:cNvSpPr txBox="1">
            <a:spLocks/>
          </p:cNvSpPr>
          <p:nvPr/>
        </p:nvSpPr>
        <p:spPr>
          <a:xfrm>
            <a:off x="628650" y="365126"/>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Data in action</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828452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B7DD-57C1-E846-BF1F-0297F13B2A7F}"/>
              </a:ext>
            </a:extLst>
          </p:cNvPr>
          <p:cNvSpPr>
            <a:spLocks noGrp="1"/>
          </p:cNvSpPr>
          <p:nvPr>
            <p:ph type="title"/>
          </p:nvPr>
        </p:nvSpPr>
        <p:spPr>
          <a:xfrm>
            <a:off x="838199" y="365125"/>
            <a:ext cx="10822969" cy="1325563"/>
          </a:xfrm>
        </p:spPr>
        <p:txBody>
          <a:bodyPr anchor="t"/>
          <a:lstStyle/>
          <a:p>
            <a:r>
              <a:rPr lang="en-US" altLang="en-US" b="0" dirty="0"/>
              <a:t>The Journey of Ci3T: Respectful Partnerships</a:t>
            </a:r>
            <a:endParaRPr lang="en-US" b="0" dirty="0"/>
          </a:p>
        </p:txBody>
      </p:sp>
      <p:pic>
        <p:nvPicPr>
          <p:cNvPr id="3" name="Picture 3">
            <a:extLst>
              <a:ext uri="{FF2B5EF4-FFF2-40B4-BE49-F238E27FC236}">
                <a16:creationId xmlns:a16="http://schemas.microsoft.com/office/drawing/2014/main" id="{E0D19630-F2AE-A346-9DFC-1424913387B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78173" y="135255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A0C4E37-7960-0D43-AD6C-34980339FC8A}"/>
              </a:ext>
            </a:extLst>
          </p:cNvPr>
          <p:cNvGrpSpPr>
            <a:grpSpLocks/>
          </p:cNvGrpSpPr>
          <p:nvPr/>
        </p:nvGrpSpPr>
        <p:grpSpPr bwMode="auto">
          <a:xfrm>
            <a:off x="2107144" y="3084817"/>
            <a:ext cx="990253" cy="1217306"/>
            <a:chOff x="428934" y="2999665"/>
            <a:chExt cx="990291" cy="1217305"/>
          </a:xfrm>
        </p:grpSpPr>
        <p:pic>
          <p:nvPicPr>
            <p:cNvPr id="5" name="Picture 1">
              <a:extLst>
                <a:ext uri="{FF2B5EF4-FFF2-40B4-BE49-F238E27FC236}">
                  <a16:creationId xmlns:a16="http://schemas.microsoft.com/office/drawing/2014/main" id="{5698720C-BFEB-9A49-822B-253C4D95BB4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934" y="2999665"/>
              <a:ext cx="737511" cy="73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32F7FE8-95A9-8541-92D9-F76C17DABCA9}"/>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38924" y="3673683"/>
              <a:ext cx="380301" cy="543287"/>
            </a:xfrm>
            <a:prstGeom prst="rect">
              <a:avLst/>
            </a:prstGeom>
          </p:spPr>
        </p:pic>
      </p:grpSp>
      <p:grpSp>
        <p:nvGrpSpPr>
          <p:cNvPr id="7" name="Group 6">
            <a:extLst>
              <a:ext uri="{FF2B5EF4-FFF2-40B4-BE49-F238E27FC236}">
                <a16:creationId xmlns:a16="http://schemas.microsoft.com/office/drawing/2014/main" id="{2C74CED2-89F8-AE45-B548-7576E21F2099}"/>
              </a:ext>
            </a:extLst>
          </p:cNvPr>
          <p:cNvGrpSpPr>
            <a:grpSpLocks/>
          </p:cNvGrpSpPr>
          <p:nvPr/>
        </p:nvGrpSpPr>
        <p:grpSpPr bwMode="auto">
          <a:xfrm>
            <a:off x="8015475" y="3711010"/>
            <a:ext cx="1536732" cy="578413"/>
            <a:chOff x="6350000" y="3617638"/>
            <a:chExt cx="1536699" cy="578888"/>
          </a:xfrm>
        </p:grpSpPr>
        <p:cxnSp>
          <p:nvCxnSpPr>
            <p:cNvPr id="8" name="Straight Connector 7">
              <a:extLst>
                <a:ext uri="{FF2B5EF4-FFF2-40B4-BE49-F238E27FC236}">
                  <a16:creationId xmlns:a16="http://schemas.microsoft.com/office/drawing/2014/main" id="{491C8157-CB74-F645-B0B2-2D8FC2020FF5}"/>
                </a:ext>
              </a:extLst>
            </p:cNvPr>
            <p:cNvCxnSpPr/>
            <p:nvPr/>
          </p:nvCxnSpPr>
          <p:spPr>
            <a:xfrm flipH="1">
              <a:off x="6350000" y="4085310"/>
              <a:ext cx="1185838" cy="11121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D04703B2-EB56-E142-9032-D06A8710F677}"/>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506398" y="3617638"/>
              <a:ext cx="380301" cy="543287"/>
            </a:xfrm>
            <a:prstGeom prst="rect">
              <a:avLst/>
            </a:prstGeom>
          </p:spPr>
        </p:pic>
      </p:grpSp>
      <p:grpSp>
        <p:nvGrpSpPr>
          <p:cNvPr id="19" name="Group 18">
            <a:extLst>
              <a:ext uri="{FF2B5EF4-FFF2-40B4-BE49-F238E27FC236}">
                <a16:creationId xmlns:a16="http://schemas.microsoft.com/office/drawing/2014/main" id="{A4818AA3-C258-EA49-8C10-067CAEBCC835}"/>
              </a:ext>
            </a:extLst>
          </p:cNvPr>
          <p:cNvGrpSpPr>
            <a:grpSpLocks/>
          </p:cNvGrpSpPr>
          <p:nvPr/>
        </p:nvGrpSpPr>
        <p:grpSpPr bwMode="auto">
          <a:xfrm>
            <a:off x="3092636" y="3628251"/>
            <a:ext cx="1199096" cy="543696"/>
            <a:chOff x="1372936" y="3611952"/>
            <a:chExt cx="1199163" cy="543287"/>
          </a:xfrm>
        </p:grpSpPr>
        <p:pic>
          <p:nvPicPr>
            <p:cNvPr id="20" name="Picture 19">
              <a:extLst>
                <a:ext uri="{FF2B5EF4-FFF2-40B4-BE49-F238E27FC236}">
                  <a16:creationId xmlns:a16="http://schemas.microsoft.com/office/drawing/2014/main" id="{892E3098-C34B-8A4A-BF4C-56708AD9386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191798" y="3611952"/>
              <a:ext cx="380301" cy="543287"/>
            </a:xfrm>
            <a:prstGeom prst="rect">
              <a:avLst/>
            </a:prstGeom>
          </p:spPr>
        </p:pic>
        <p:cxnSp>
          <p:nvCxnSpPr>
            <p:cNvPr id="22" name="Straight Connector 21">
              <a:extLst>
                <a:ext uri="{FF2B5EF4-FFF2-40B4-BE49-F238E27FC236}">
                  <a16:creationId xmlns:a16="http://schemas.microsoft.com/office/drawing/2014/main" id="{C3340CCC-1B69-1842-91C0-426CCEE3366F}"/>
                </a:ext>
              </a:extLst>
            </p:cNvPr>
            <p:cNvCxnSpPr/>
            <p:nvPr/>
          </p:nvCxnSpPr>
          <p:spPr>
            <a:xfrm>
              <a:off x="1372936" y="4102891"/>
              <a:ext cx="896987" cy="6345"/>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8" name="Group 27">
            <a:extLst>
              <a:ext uri="{FF2B5EF4-FFF2-40B4-BE49-F238E27FC236}">
                <a16:creationId xmlns:a16="http://schemas.microsoft.com/office/drawing/2014/main" id="{19EB1FC4-3CCD-184B-8524-BD405CC43758}"/>
              </a:ext>
            </a:extLst>
          </p:cNvPr>
          <p:cNvGrpSpPr>
            <a:grpSpLocks/>
          </p:cNvGrpSpPr>
          <p:nvPr/>
        </p:nvGrpSpPr>
        <p:grpSpPr bwMode="auto">
          <a:xfrm>
            <a:off x="6026336" y="3530600"/>
            <a:ext cx="2179637" cy="1382713"/>
            <a:chOff x="4347989" y="3446361"/>
            <a:chExt cx="2179479" cy="1382554"/>
          </a:xfrm>
        </p:grpSpPr>
        <p:pic>
          <p:nvPicPr>
            <p:cNvPr id="29" name="Picture 45">
              <a:extLst>
                <a:ext uri="{FF2B5EF4-FFF2-40B4-BE49-F238E27FC236}">
                  <a16:creationId xmlns:a16="http://schemas.microsoft.com/office/drawing/2014/main" id="{46B23FFD-4F74-0E4E-B029-B772BB6CCD04}"/>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147167" y="4285628"/>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1">
              <a:extLst>
                <a:ext uri="{FF2B5EF4-FFF2-40B4-BE49-F238E27FC236}">
                  <a16:creationId xmlns:a16="http://schemas.microsoft.com/office/drawing/2014/main" id="{11F5F30B-69CA-6443-ADBF-63047413DE8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371705" y="3471284"/>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2">
              <a:extLst>
                <a:ext uri="{FF2B5EF4-FFF2-40B4-BE49-F238E27FC236}">
                  <a16:creationId xmlns:a16="http://schemas.microsoft.com/office/drawing/2014/main" id="{0B57C1BC-E818-5446-ADA2-832CF1C02622}"/>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347989" y="3446361"/>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itle 4">
            <a:extLst>
              <a:ext uri="{FF2B5EF4-FFF2-40B4-BE49-F238E27FC236}">
                <a16:creationId xmlns:a16="http://schemas.microsoft.com/office/drawing/2014/main" id="{7D4A4B8F-75C3-5647-B61B-5BC2DB3CEB5A}"/>
              </a:ext>
            </a:extLst>
          </p:cNvPr>
          <p:cNvSpPr txBox="1">
            <a:spLocks/>
          </p:cNvSpPr>
          <p:nvPr/>
        </p:nvSpPr>
        <p:spPr>
          <a:xfrm>
            <a:off x="2273486" y="563563"/>
            <a:ext cx="7886700" cy="1325562"/>
          </a:xfrm>
          <a:prstGeom prst="rect">
            <a:avLst/>
          </a:prstGeom>
        </p:spPr>
        <p:txBody>
          <a:bodyPr anchor="ctr">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solidFill>
                  <a:sysClr val="windowText" lastClr="000000"/>
                </a:solid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j-ea"/>
              <a:cs typeface="+mj-cs"/>
            </a:endParaRPr>
          </a:p>
        </p:txBody>
      </p:sp>
      <p:pic>
        <p:nvPicPr>
          <p:cNvPr id="35" name="Picture 34">
            <a:extLst>
              <a:ext uri="{FF2B5EF4-FFF2-40B4-BE49-F238E27FC236}">
                <a16:creationId xmlns:a16="http://schemas.microsoft.com/office/drawing/2014/main" id="{F2208FBE-87D6-C742-B129-E839A1D5F1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6360" y="5497817"/>
            <a:ext cx="1354251" cy="927085"/>
          </a:xfrm>
          <a:prstGeom prst="rect">
            <a:avLst/>
          </a:prstGeom>
        </p:spPr>
      </p:pic>
      <p:pic>
        <p:nvPicPr>
          <p:cNvPr id="36" name="Picture 35">
            <a:extLst>
              <a:ext uri="{FF2B5EF4-FFF2-40B4-BE49-F238E27FC236}">
                <a16:creationId xmlns:a16="http://schemas.microsoft.com/office/drawing/2014/main" id="{3D9BBB2D-A62D-CE4F-A2FD-03738ED0E546}"/>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515405" y="1149030"/>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D8829597-0310-F749-8F5E-B9C82509E97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793796" y="261768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420F1319-E544-A894-3318-638F7BE65107}"/>
              </a:ext>
            </a:extLst>
          </p:cNvPr>
          <p:cNvSpPr txBox="1"/>
          <p:nvPr/>
        </p:nvSpPr>
        <p:spPr>
          <a:xfrm>
            <a:off x="1410666" y="3718752"/>
            <a:ext cx="7112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1997</a:t>
            </a:r>
          </a:p>
        </p:txBody>
      </p:sp>
      <p:pic>
        <p:nvPicPr>
          <p:cNvPr id="42" name="Picture 41">
            <a:extLst>
              <a:ext uri="{FF2B5EF4-FFF2-40B4-BE49-F238E27FC236}">
                <a16:creationId xmlns:a16="http://schemas.microsoft.com/office/drawing/2014/main" id="{63A93125-0744-4659-63D3-40170A82D547}"/>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358587" y="1146821"/>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D9697934-05C8-53AD-B740-85C04D8B528B}"/>
              </a:ext>
            </a:extLst>
          </p:cNvPr>
          <p:cNvGrpSpPr/>
          <p:nvPr/>
        </p:nvGrpSpPr>
        <p:grpSpPr>
          <a:xfrm>
            <a:off x="3586348" y="1800225"/>
            <a:ext cx="6494463" cy="2648243"/>
            <a:chOff x="3586348" y="1800225"/>
            <a:chExt cx="6494463" cy="2648243"/>
          </a:xfrm>
        </p:grpSpPr>
        <p:pic>
          <p:nvPicPr>
            <p:cNvPr id="25" name="Picture 24">
              <a:extLst>
                <a:ext uri="{FF2B5EF4-FFF2-40B4-BE49-F238E27FC236}">
                  <a16:creationId xmlns:a16="http://schemas.microsoft.com/office/drawing/2014/main" id="{E4FAD1F3-9837-5142-84A0-EEDF563FF963}"/>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700477" y="1800225"/>
              <a:ext cx="380334" cy="543356"/>
            </a:xfrm>
            <a:prstGeom prst="rect">
              <a:avLst/>
            </a:prstGeom>
          </p:spPr>
        </p:pic>
        <p:grpSp>
          <p:nvGrpSpPr>
            <p:cNvPr id="12" name="Group 11">
              <a:extLst>
                <a:ext uri="{FF2B5EF4-FFF2-40B4-BE49-F238E27FC236}">
                  <a16:creationId xmlns:a16="http://schemas.microsoft.com/office/drawing/2014/main" id="{1479E2C2-7D97-3123-4035-4B058CA2CB6A}"/>
                </a:ext>
              </a:extLst>
            </p:cNvPr>
            <p:cNvGrpSpPr/>
            <p:nvPr/>
          </p:nvGrpSpPr>
          <p:grpSpPr>
            <a:xfrm>
              <a:off x="3586348" y="3426119"/>
              <a:ext cx="5639698" cy="1022349"/>
              <a:chOff x="3586348" y="3426119"/>
              <a:chExt cx="5639698" cy="1022349"/>
            </a:xfrm>
          </p:grpSpPr>
          <p:pic>
            <p:nvPicPr>
              <p:cNvPr id="24" name="Picture 23">
                <a:extLst>
                  <a:ext uri="{FF2B5EF4-FFF2-40B4-BE49-F238E27FC236}">
                    <a16:creationId xmlns:a16="http://schemas.microsoft.com/office/drawing/2014/main" id="{4A3AD0A2-597B-2148-B9E2-9EB3CDAFB07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871919" y="3426119"/>
                <a:ext cx="380334" cy="543356"/>
              </a:xfrm>
              <a:prstGeom prst="rect">
                <a:avLst/>
              </a:prstGeom>
            </p:spPr>
          </p:pic>
          <p:pic>
            <p:nvPicPr>
              <p:cNvPr id="26" name="Picture 25">
                <a:extLst>
                  <a:ext uri="{FF2B5EF4-FFF2-40B4-BE49-F238E27FC236}">
                    <a16:creationId xmlns:a16="http://schemas.microsoft.com/office/drawing/2014/main" id="{A222AEE5-1B1D-5744-89C6-2DB232D9C6D9}"/>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3586348" y="3650819"/>
                <a:ext cx="380334" cy="543356"/>
              </a:xfrm>
              <a:prstGeom prst="rect">
                <a:avLst/>
              </a:prstGeom>
            </p:spPr>
          </p:pic>
          <p:pic>
            <p:nvPicPr>
              <p:cNvPr id="27" name="Picture 26">
                <a:extLst>
                  <a:ext uri="{FF2B5EF4-FFF2-40B4-BE49-F238E27FC236}">
                    <a16:creationId xmlns:a16="http://schemas.microsoft.com/office/drawing/2014/main" id="{FAB60297-A158-3040-8C6E-140878508DF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6738062" y="3515232"/>
                <a:ext cx="380334" cy="543356"/>
              </a:xfrm>
              <a:prstGeom prst="rect">
                <a:avLst/>
              </a:prstGeom>
            </p:spPr>
          </p:pic>
          <p:pic>
            <p:nvPicPr>
              <p:cNvPr id="52" name="Picture 51">
                <a:extLst>
                  <a:ext uri="{FF2B5EF4-FFF2-40B4-BE49-F238E27FC236}">
                    <a16:creationId xmlns:a16="http://schemas.microsoft.com/office/drawing/2014/main" id="{B6C594B0-6746-BDAA-73C5-E9A1A5F30E16}"/>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845712" y="3905112"/>
                <a:ext cx="380334" cy="543356"/>
              </a:xfrm>
              <a:prstGeom prst="rect">
                <a:avLst/>
              </a:prstGeom>
            </p:spPr>
          </p:pic>
          <p:pic>
            <p:nvPicPr>
              <p:cNvPr id="54" name="Picture 53">
                <a:extLst>
                  <a:ext uri="{FF2B5EF4-FFF2-40B4-BE49-F238E27FC236}">
                    <a16:creationId xmlns:a16="http://schemas.microsoft.com/office/drawing/2014/main" id="{656D3055-025A-C18F-7053-A87CAFA0B73B}"/>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720407" y="3540677"/>
                <a:ext cx="380334" cy="543356"/>
              </a:xfrm>
              <a:prstGeom prst="rect">
                <a:avLst/>
              </a:prstGeom>
            </p:spPr>
          </p:pic>
        </p:grpSp>
      </p:grpSp>
      <p:grpSp>
        <p:nvGrpSpPr>
          <p:cNvPr id="11" name="Group 10">
            <a:extLst>
              <a:ext uri="{FF2B5EF4-FFF2-40B4-BE49-F238E27FC236}">
                <a16:creationId xmlns:a16="http://schemas.microsoft.com/office/drawing/2014/main" id="{2501AD14-235B-55AA-E7B5-6097BA135977}"/>
              </a:ext>
            </a:extLst>
          </p:cNvPr>
          <p:cNvGrpSpPr/>
          <p:nvPr/>
        </p:nvGrpSpPr>
        <p:grpSpPr>
          <a:xfrm>
            <a:off x="3051361" y="3758625"/>
            <a:ext cx="5307769" cy="695897"/>
            <a:chOff x="3051361" y="3758625"/>
            <a:chExt cx="5307769" cy="695897"/>
          </a:xfrm>
        </p:grpSpPr>
        <p:grpSp>
          <p:nvGrpSpPr>
            <p:cNvPr id="15" name="Group 14">
              <a:extLst>
                <a:ext uri="{FF2B5EF4-FFF2-40B4-BE49-F238E27FC236}">
                  <a16:creationId xmlns:a16="http://schemas.microsoft.com/office/drawing/2014/main" id="{E8DF5712-254A-C744-B405-7BE5F8C59C1B}"/>
                </a:ext>
              </a:extLst>
            </p:cNvPr>
            <p:cNvGrpSpPr>
              <a:grpSpLocks/>
            </p:cNvGrpSpPr>
            <p:nvPr/>
          </p:nvGrpSpPr>
          <p:grpSpPr bwMode="auto">
            <a:xfrm>
              <a:off x="3051361" y="3758625"/>
              <a:ext cx="5155369" cy="543497"/>
              <a:chOff x="1318339" y="3697790"/>
              <a:chExt cx="5156224" cy="543287"/>
            </a:xfrm>
          </p:grpSpPr>
          <p:cxnSp>
            <p:nvCxnSpPr>
              <p:cNvPr id="16" name="Straight Connector 15">
                <a:extLst>
                  <a:ext uri="{FF2B5EF4-FFF2-40B4-BE49-F238E27FC236}">
                    <a16:creationId xmlns:a16="http://schemas.microsoft.com/office/drawing/2014/main" id="{D90ED495-52F2-014E-B6B3-FBE896E2FBAC}"/>
                  </a:ext>
                </a:extLst>
              </p:cNvPr>
              <p:cNvCxnSpPr/>
              <p:nvPr/>
            </p:nvCxnSpPr>
            <p:spPr>
              <a:xfrm>
                <a:off x="1318339" y="4196644"/>
                <a:ext cx="4655322" cy="41259"/>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Picture 17">
                <a:extLst>
                  <a:ext uri="{FF2B5EF4-FFF2-40B4-BE49-F238E27FC236}">
                    <a16:creationId xmlns:a16="http://schemas.microsoft.com/office/drawing/2014/main" id="{0AD9404B-184A-1347-AC9C-D0DCAF0B87BA}"/>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4262" y="3697790"/>
                <a:ext cx="380301" cy="543287"/>
              </a:xfrm>
              <a:prstGeom prst="rect">
                <a:avLst/>
              </a:prstGeom>
            </p:spPr>
          </p:pic>
        </p:grpSp>
        <p:grpSp>
          <p:nvGrpSpPr>
            <p:cNvPr id="10" name="Group 9">
              <a:extLst>
                <a:ext uri="{FF2B5EF4-FFF2-40B4-BE49-F238E27FC236}">
                  <a16:creationId xmlns:a16="http://schemas.microsoft.com/office/drawing/2014/main" id="{A54AEBF7-DA73-35FE-B199-0576FE0EB6A6}"/>
                </a:ext>
              </a:extLst>
            </p:cNvPr>
            <p:cNvGrpSpPr/>
            <p:nvPr/>
          </p:nvGrpSpPr>
          <p:grpSpPr>
            <a:xfrm>
              <a:off x="7667466" y="3864642"/>
              <a:ext cx="691664" cy="589880"/>
              <a:chOff x="7667466" y="3864642"/>
              <a:chExt cx="691664" cy="589880"/>
            </a:xfrm>
          </p:grpSpPr>
          <p:pic>
            <p:nvPicPr>
              <p:cNvPr id="56" name="Picture 55">
                <a:extLst>
                  <a:ext uri="{FF2B5EF4-FFF2-40B4-BE49-F238E27FC236}">
                    <a16:creationId xmlns:a16="http://schemas.microsoft.com/office/drawing/2014/main" id="{3D0C88B8-3BB6-E0D3-E1C6-94B29DBD10FC}"/>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978892" y="3911025"/>
                <a:ext cx="380238" cy="543497"/>
              </a:xfrm>
              <a:prstGeom prst="rect">
                <a:avLst/>
              </a:prstGeom>
            </p:spPr>
          </p:pic>
          <p:pic>
            <p:nvPicPr>
              <p:cNvPr id="58" name="Picture 57">
                <a:extLst>
                  <a:ext uri="{FF2B5EF4-FFF2-40B4-BE49-F238E27FC236}">
                    <a16:creationId xmlns:a16="http://schemas.microsoft.com/office/drawing/2014/main" id="{BC63199D-87BA-27B2-0691-BE6CA8620AD5}"/>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667466" y="3864642"/>
                <a:ext cx="380238" cy="543497"/>
              </a:xfrm>
              <a:prstGeom prst="rect">
                <a:avLst/>
              </a:prstGeom>
            </p:spPr>
          </p:pic>
          <p:pic>
            <p:nvPicPr>
              <p:cNvPr id="60" name="Picture 59">
                <a:extLst>
                  <a:ext uri="{FF2B5EF4-FFF2-40B4-BE49-F238E27FC236}">
                    <a16:creationId xmlns:a16="http://schemas.microsoft.com/office/drawing/2014/main" id="{4C39C9E1-4C75-FBDD-DA91-9FCC4EA699F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822075" y="3897773"/>
                <a:ext cx="380238" cy="543497"/>
              </a:xfrm>
              <a:prstGeom prst="rect">
                <a:avLst/>
              </a:prstGeom>
            </p:spPr>
          </p:pic>
        </p:grpSp>
      </p:grpSp>
      <p:grpSp>
        <p:nvGrpSpPr>
          <p:cNvPr id="21" name="Group 20">
            <a:extLst>
              <a:ext uri="{FF2B5EF4-FFF2-40B4-BE49-F238E27FC236}">
                <a16:creationId xmlns:a16="http://schemas.microsoft.com/office/drawing/2014/main" id="{85BC088C-D958-9CA3-9988-32E6A9B3AC30}"/>
              </a:ext>
            </a:extLst>
          </p:cNvPr>
          <p:cNvGrpSpPr/>
          <p:nvPr/>
        </p:nvGrpSpPr>
        <p:grpSpPr>
          <a:xfrm>
            <a:off x="1722881" y="1190555"/>
            <a:ext cx="8304807" cy="3917020"/>
            <a:chOff x="1722881" y="1190555"/>
            <a:chExt cx="8304807" cy="3917020"/>
          </a:xfrm>
        </p:grpSpPr>
        <p:pic>
          <p:nvPicPr>
            <p:cNvPr id="38" name="Ci3T HI">
              <a:extLst>
                <a:ext uri="{FF2B5EF4-FFF2-40B4-BE49-F238E27FC236}">
                  <a16:creationId xmlns:a16="http://schemas.microsoft.com/office/drawing/2014/main" id="{746FBE2F-4909-F343-BF6E-989514EC80CF}"/>
                </a:ext>
              </a:extLst>
            </p:cNvPr>
            <p:cNvPicPr>
              <a:picLocks noChangeAspect="1"/>
            </p:cNvPicPr>
            <p:nvPr/>
          </p:nvPicPr>
          <p:blipFill>
            <a:blip r:embed="rId7"/>
            <a:srcRect/>
            <a:stretch/>
          </p:blipFill>
          <p:spPr bwMode="auto">
            <a:xfrm>
              <a:off x="1722881" y="1190555"/>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a:extLst>
                <a:ext uri="{FF2B5EF4-FFF2-40B4-BE49-F238E27FC236}">
                  <a16:creationId xmlns:a16="http://schemas.microsoft.com/office/drawing/2014/main" id="{C7DD03FF-5EEA-604B-8DC2-4AA13B056857}"/>
                </a:ext>
              </a:extLst>
            </p:cNvPr>
            <p:cNvPicPr>
              <a:picLocks noChangeAspect="1"/>
            </p:cNvPicPr>
            <p:nvPr/>
          </p:nvPicPr>
          <p:blipFill>
            <a:blip r:embed="rId7"/>
            <a:srcRect/>
            <a:stretch/>
          </p:blipFill>
          <p:spPr bwMode="auto">
            <a:xfrm>
              <a:off x="9434533" y="451442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a:extLst>
                <a:ext uri="{FF2B5EF4-FFF2-40B4-BE49-F238E27FC236}">
                  <a16:creationId xmlns:a16="http://schemas.microsoft.com/office/drawing/2014/main" id="{B8608698-D998-51A6-1EF7-EA840E7C1E9D}"/>
                </a:ext>
              </a:extLst>
            </p:cNvPr>
            <p:cNvPicPr>
              <a:picLocks noChangeAspect="1"/>
            </p:cNvPicPr>
            <p:nvPr/>
          </p:nvPicPr>
          <p:blipFill>
            <a:blip r:embed="rId7"/>
            <a:srcRect/>
            <a:stretch/>
          </p:blipFill>
          <p:spPr bwMode="auto">
            <a:xfrm>
              <a:off x="9099707" y="151404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a:extLst>
                <a:ext uri="{FF2B5EF4-FFF2-40B4-BE49-F238E27FC236}">
                  <a16:creationId xmlns:a16="http://schemas.microsoft.com/office/drawing/2014/main" id="{9B2F7466-618B-DB0B-C2B7-99DB7E55BE36}"/>
                </a:ext>
              </a:extLst>
            </p:cNvPr>
            <p:cNvPicPr>
              <a:picLocks noChangeAspect="1"/>
            </p:cNvPicPr>
            <p:nvPr/>
          </p:nvPicPr>
          <p:blipFill>
            <a:blip r:embed="rId7"/>
            <a:srcRect/>
            <a:stretch/>
          </p:blipFill>
          <p:spPr bwMode="auto">
            <a:xfrm>
              <a:off x="6216500" y="2973446"/>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48">
            <a:extLst>
              <a:ext uri="{FF2B5EF4-FFF2-40B4-BE49-F238E27FC236}">
                <a16:creationId xmlns:a16="http://schemas.microsoft.com/office/drawing/2014/main" id="{0BC8EF15-AFA8-8A4F-8CAA-85D6DEC07DE9}"/>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144250" y="521923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567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3D8DE31-0A08-1A47-ABFB-68608E31C77D}"/>
              </a:ext>
            </a:extLst>
          </p:cNvPr>
          <p:cNvPicPr>
            <a:picLocks noChangeAspect="1"/>
          </p:cNvPicPr>
          <p:nvPr/>
        </p:nvPicPr>
        <p:blipFill rotWithShape="1">
          <a:blip r:embed="rId3"/>
          <a:srcRect t="7666"/>
          <a:stretch/>
        </p:blipFill>
        <p:spPr>
          <a:xfrm>
            <a:off x="1078983" y="2563115"/>
            <a:ext cx="8065017" cy="1417731"/>
          </a:xfrm>
          <a:prstGeom prst="rect">
            <a:avLst/>
          </a:prstGeom>
        </p:spPr>
      </p:pic>
      <p:cxnSp>
        <p:nvCxnSpPr>
          <p:cNvPr id="25" name="Straight Arrow Connector 24">
            <a:extLst>
              <a:ext uri="{FF2B5EF4-FFF2-40B4-BE49-F238E27FC236}">
                <a16:creationId xmlns:a16="http://schemas.microsoft.com/office/drawing/2014/main" id="{05C3062D-4CD6-FB48-8BDB-4EA995D8C8FD}"/>
              </a:ext>
            </a:extLst>
          </p:cNvPr>
          <p:cNvCxnSpPr>
            <a:cxnSpLocks/>
          </p:cNvCxnSpPr>
          <p:nvPr/>
        </p:nvCxnSpPr>
        <p:spPr>
          <a:xfrm flipH="1">
            <a:off x="7420708" y="2461846"/>
            <a:ext cx="762000" cy="763005"/>
          </a:xfrm>
          <a:prstGeom prst="straightConnector1">
            <a:avLst/>
          </a:prstGeom>
          <a:noFill/>
          <a:ln w="76200" cap="flat" cmpd="sng" algn="ctr">
            <a:solidFill>
              <a:srgbClr val="FF0000"/>
            </a:solidFill>
            <a:prstDash val="solid"/>
            <a:miter lim="800000"/>
            <a:tailEnd type="triangle"/>
          </a:ln>
          <a:effectLst>
            <a:outerShdw blurRad="50800" dist="38100" dir="2700000" algn="tl" rotWithShape="0">
              <a:prstClr val="black">
                <a:alpha val="40000"/>
              </a:prstClr>
            </a:outerShdw>
          </a:effectLst>
        </p:spPr>
      </p:cxnSp>
      <p:sp>
        <p:nvSpPr>
          <p:cNvPr id="26" name="Title 1">
            <a:extLst>
              <a:ext uri="{FF2B5EF4-FFF2-40B4-BE49-F238E27FC236}">
                <a16:creationId xmlns:a16="http://schemas.microsoft.com/office/drawing/2014/main" id="{1B3F15AF-F93B-EB46-87D2-FBE363EAF34D}"/>
              </a:ext>
            </a:extLst>
          </p:cNvPr>
          <p:cNvSpPr txBox="1">
            <a:spLocks/>
          </p:cNvSpPr>
          <p:nvPr/>
        </p:nvSpPr>
        <p:spPr>
          <a:xfrm>
            <a:off x="628650" y="365126"/>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a:solidFill>
                  <a:prstClr val="black"/>
                </a:solidFill>
                <a:latin typeface="Calibri Light" panose="020F0302020204030204"/>
              </a:rPr>
              <a:t>Data in action</a:t>
            </a:r>
            <a:endParaRPr lang="en-US" dirty="0">
              <a:solidFill>
                <a:prstClr val="black"/>
              </a:solidFill>
              <a:latin typeface="Calibri Light" panose="020F0302020204030204"/>
            </a:endParaRPr>
          </a:p>
        </p:txBody>
      </p:sp>
      <p:sp>
        <p:nvSpPr>
          <p:cNvPr id="27" name="Rectangle 26">
            <a:extLst>
              <a:ext uri="{FF2B5EF4-FFF2-40B4-BE49-F238E27FC236}">
                <a16:creationId xmlns:a16="http://schemas.microsoft.com/office/drawing/2014/main" id="{6BA3B061-5331-514B-B2D7-4DE9A4E3D5C1}"/>
              </a:ext>
            </a:extLst>
          </p:cNvPr>
          <p:cNvSpPr/>
          <p:nvPr/>
        </p:nvSpPr>
        <p:spPr>
          <a:xfrm>
            <a:off x="109194" y="4090393"/>
            <a:ext cx="5076264" cy="707886"/>
          </a:xfrm>
          <a:prstGeom prst="rect">
            <a:avLst/>
          </a:prstGeom>
          <a:noFill/>
        </p:spPr>
        <p:txBody>
          <a:bodyPr wrap="square" lIns="91440" tIns="45720" rIns="91440" bIns="45720">
            <a:spAutoFit/>
          </a:bodyPr>
          <a:lstStyle/>
          <a:p>
            <a:pPr algn="ctr">
              <a:defRPr/>
            </a:pPr>
            <a:r>
              <a:rPr lang="en-US" sz="4000" dirty="0">
                <a:ln w="3175">
                  <a:solidFill>
                    <a:prstClr val="black"/>
                  </a:solidFill>
                </a:ln>
                <a:solidFill>
                  <a:srgbClr val="5B9BD5"/>
                </a:solidFill>
                <a:effectLst>
                  <a:outerShdw blurRad="38100" dist="25400" dir="5400000" algn="ctr" rotWithShape="0">
                    <a:srgbClr val="6E747A">
                      <a:alpha val="43000"/>
                    </a:srgbClr>
                  </a:outerShdw>
                </a:effectLst>
                <a:latin typeface="Calibri" panose="020F0502020204030204"/>
              </a:rPr>
              <a:t>Other Tier 2 options…</a:t>
            </a:r>
          </a:p>
        </p:txBody>
      </p:sp>
      <p:grpSp>
        <p:nvGrpSpPr>
          <p:cNvPr id="28" name="Group 27">
            <a:extLst>
              <a:ext uri="{FF2B5EF4-FFF2-40B4-BE49-F238E27FC236}">
                <a16:creationId xmlns:a16="http://schemas.microsoft.com/office/drawing/2014/main" id="{D11D00BB-DE5E-5949-A585-EEA7BFB842CF}"/>
              </a:ext>
            </a:extLst>
          </p:cNvPr>
          <p:cNvGrpSpPr/>
          <p:nvPr/>
        </p:nvGrpSpPr>
        <p:grpSpPr>
          <a:xfrm>
            <a:off x="831572" y="4740869"/>
            <a:ext cx="1971689" cy="1347380"/>
            <a:chOff x="375707" y="4786778"/>
            <a:chExt cx="1971689" cy="1347380"/>
          </a:xfrm>
        </p:grpSpPr>
        <p:sp>
          <p:nvSpPr>
            <p:cNvPr id="29" name="Cloud Callout 28">
              <a:extLst>
                <a:ext uri="{FF2B5EF4-FFF2-40B4-BE49-F238E27FC236}">
                  <a16:creationId xmlns:a16="http://schemas.microsoft.com/office/drawing/2014/main" id="{0713322D-F7E8-3847-A5A8-A2F17469F597}"/>
                </a:ext>
              </a:extLst>
            </p:cNvPr>
            <p:cNvSpPr/>
            <p:nvPr/>
          </p:nvSpPr>
          <p:spPr>
            <a:xfrm>
              <a:off x="375707" y="4786778"/>
              <a:ext cx="1971689" cy="1347380"/>
            </a:xfrm>
            <a:prstGeom prst="cloud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DE42F8D-15A4-D142-9937-68D56AC86BA4}"/>
                </a:ext>
              </a:extLst>
            </p:cNvPr>
            <p:cNvSpPr/>
            <p:nvPr/>
          </p:nvSpPr>
          <p:spPr>
            <a:xfrm>
              <a:off x="486183" y="5129900"/>
              <a:ext cx="1770181" cy="646331"/>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rPr>
                <a:t>Behavior Contracts</a:t>
              </a:r>
            </a:p>
          </p:txBody>
        </p:sp>
      </p:grpSp>
      <p:grpSp>
        <p:nvGrpSpPr>
          <p:cNvPr id="31" name="Group 30">
            <a:extLst>
              <a:ext uri="{FF2B5EF4-FFF2-40B4-BE49-F238E27FC236}">
                <a16:creationId xmlns:a16="http://schemas.microsoft.com/office/drawing/2014/main" id="{898DB46D-915C-3445-9375-2F567AA712FD}"/>
              </a:ext>
            </a:extLst>
          </p:cNvPr>
          <p:cNvGrpSpPr/>
          <p:nvPr/>
        </p:nvGrpSpPr>
        <p:grpSpPr>
          <a:xfrm>
            <a:off x="3727938" y="5126641"/>
            <a:ext cx="1971690" cy="1347380"/>
            <a:chOff x="2730537" y="5129900"/>
            <a:chExt cx="1971690" cy="1347380"/>
          </a:xfrm>
        </p:grpSpPr>
        <p:sp>
          <p:nvSpPr>
            <p:cNvPr id="32" name="Cloud Callout 31">
              <a:extLst>
                <a:ext uri="{FF2B5EF4-FFF2-40B4-BE49-F238E27FC236}">
                  <a16:creationId xmlns:a16="http://schemas.microsoft.com/office/drawing/2014/main" id="{C100E824-CDC0-8044-A48D-471E2231615D}"/>
                </a:ext>
              </a:extLst>
            </p:cNvPr>
            <p:cNvSpPr/>
            <p:nvPr/>
          </p:nvSpPr>
          <p:spPr>
            <a:xfrm>
              <a:off x="2730537" y="5129900"/>
              <a:ext cx="1971690" cy="1347380"/>
            </a:xfrm>
            <a:prstGeom prst="cloud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EE42778B-329C-444F-9E8A-284B583E206C}"/>
                </a:ext>
              </a:extLst>
            </p:cNvPr>
            <p:cNvSpPr/>
            <p:nvPr/>
          </p:nvSpPr>
          <p:spPr>
            <a:xfrm>
              <a:off x="2827226" y="5507783"/>
              <a:ext cx="1770181" cy="646331"/>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rPr>
                <a:t>Behavior-Specific Praise</a:t>
              </a:r>
            </a:p>
          </p:txBody>
        </p:sp>
      </p:grpSp>
      <p:grpSp>
        <p:nvGrpSpPr>
          <p:cNvPr id="34" name="Group 33">
            <a:extLst>
              <a:ext uri="{FF2B5EF4-FFF2-40B4-BE49-F238E27FC236}">
                <a16:creationId xmlns:a16="http://schemas.microsoft.com/office/drawing/2014/main" id="{D6134298-1871-1444-B68D-44B2DF9FDE30}"/>
              </a:ext>
            </a:extLst>
          </p:cNvPr>
          <p:cNvGrpSpPr/>
          <p:nvPr/>
        </p:nvGrpSpPr>
        <p:grpSpPr>
          <a:xfrm>
            <a:off x="6539514" y="4227928"/>
            <a:ext cx="1975836" cy="1350214"/>
            <a:chOff x="4952658" y="4190667"/>
            <a:chExt cx="1975836" cy="1350214"/>
          </a:xfrm>
        </p:grpSpPr>
        <p:sp>
          <p:nvSpPr>
            <p:cNvPr id="35" name="Cloud Callout 34">
              <a:extLst>
                <a:ext uri="{FF2B5EF4-FFF2-40B4-BE49-F238E27FC236}">
                  <a16:creationId xmlns:a16="http://schemas.microsoft.com/office/drawing/2014/main" id="{92EDFDB3-A4B0-4046-BCF4-CC0A89562C8A}"/>
                </a:ext>
              </a:extLst>
            </p:cNvPr>
            <p:cNvSpPr/>
            <p:nvPr/>
          </p:nvSpPr>
          <p:spPr>
            <a:xfrm>
              <a:off x="4952658" y="4190667"/>
              <a:ext cx="1975836" cy="1350214"/>
            </a:xfrm>
            <a:prstGeom prst="cloud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2E5786F9-7849-AB4F-9BFA-4B727A334349}"/>
                </a:ext>
              </a:extLst>
            </p:cNvPr>
            <p:cNvSpPr/>
            <p:nvPr/>
          </p:nvSpPr>
          <p:spPr>
            <a:xfrm>
              <a:off x="5088695" y="4647613"/>
              <a:ext cx="1703762" cy="369332"/>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rPr>
                <a:t>Precorrection</a:t>
              </a:r>
            </a:p>
          </p:txBody>
        </p:sp>
      </p:grpSp>
      <p:grpSp>
        <p:nvGrpSpPr>
          <p:cNvPr id="37" name="Group 36">
            <a:extLst>
              <a:ext uri="{FF2B5EF4-FFF2-40B4-BE49-F238E27FC236}">
                <a16:creationId xmlns:a16="http://schemas.microsoft.com/office/drawing/2014/main" id="{E9D2D475-1E7D-F94F-9881-D7E76AF40DF5}"/>
              </a:ext>
            </a:extLst>
          </p:cNvPr>
          <p:cNvGrpSpPr/>
          <p:nvPr/>
        </p:nvGrpSpPr>
        <p:grpSpPr>
          <a:xfrm>
            <a:off x="8820488" y="5101124"/>
            <a:ext cx="1975836" cy="1350214"/>
            <a:chOff x="6899091" y="5158178"/>
            <a:chExt cx="1975836" cy="1350214"/>
          </a:xfrm>
        </p:grpSpPr>
        <p:sp>
          <p:nvSpPr>
            <p:cNvPr id="38" name="Cloud Callout 37">
              <a:extLst>
                <a:ext uri="{FF2B5EF4-FFF2-40B4-BE49-F238E27FC236}">
                  <a16:creationId xmlns:a16="http://schemas.microsoft.com/office/drawing/2014/main" id="{F307B5BF-F6A3-724C-9F7C-3F1013041894}"/>
                </a:ext>
              </a:extLst>
            </p:cNvPr>
            <p:cNvSpPr/>
            <p:nvPr/>
          </p:nvSpPr>
          <p:spPr>
            <a:xfrm>
              <a:off x="6899091" y="5158178"/>
              <a:ext cx="1975836" cy="1350214"/>
            </a:xfrm>
            <a:prstGeom prst="cloud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82901FCF-B4CB-9F48-B5F6-E0DB9726A9B7}"/>
                </a:ext>
              </a:extLst>
            </p:cNvPr>
            <p:cNvSpPr/>
            <p:nvPr/>
          </p:nvSpPr>
          <p:spPr>
            <a:xfrm>
              <a:off x="6970134" y="5487827"/>
              <a:ext cx="1703762" cy="646331"/>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rPr>
                <a:t>Instructional Choice</a:t>
              </a:r>
            </a:p>
          </p:txBody>
        </p:sp>
      </p:grpSp>
      <p:grpSp>
        <p:nvGrpSpPr>
          <p:cNvPr id="40" name="Group 39">
            <a:extLst>
              <a:ext uri="{FF2B5EF4-FFF2-40B4-BE49-F238E27FC236}">
                <a16:creationId xmlns:a16="http://schemas.microsoft.com/office/drawing/2014/main" id="{4E9C4549-E11C-7C43-B2DD-A949311CBB7A}"/>
              </a:ext>
            </a:extLst>
          </p:cNvPr>
          <p:cNvGrpSpPr/>
          <p:nvPr/>
        </p:nvGrpSpPr>
        <p:grpSpPr>
          <a:xfrm>
            <a:off x="280766" y="289990"/>
            <a:ext cx="1840523" cy="3257005"/>
            <a:chOff x="1957754" y="171995"/>
            <a:chExt cx="1840523" cy="3257005"/>
          </a:xfrm>
        </p:grpSpPr>
        <p:pic>
          <p:nvPicPr>
            <p:cNvPr id="41" name="Picture 40">
              <a:extLst>
                <a:ext uri="{FF2B5EF4-FFF2-40B4-BE49-F238E27FC236}">
                  <a16:creationId xmlns:a16="http://schemas.microsoft.com/office/drawing/2014/main" id="{B2E55A12-2A30-0F45-9FF8-DDC0C3335332}"/>
                </a:ext>
              </a:extLst>
            </p:cNvPr>
            <p:cNvPicPr>
              <a:picLocks noChangeAspect="1"/>
            </p:cNvPicPr>
            <p:nvPr/>
          </p:nvPicPr>
          <p:blipFill rotWithShape="1">
            <a:blip r:embed="rId4"/>
            <a:srcRect l="32987" t="10056" r="38396" b="18605"/>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42" name="Rectangle 41">
              <a:extLst>
                <a:ext uri="{FF2B5EF4-FFF2-40B4-BE49-F238E27FC236}">
                  <a16:creationId xmlns:a16="http://schemas.microsoft.com/office/drawing/2014/main" id="{CF46F9E9-4C1E-1847-89C5-F889D8085D34}"/>
                </a:ext>
              </a:extLst>
            </p:cNvPr>
            <p:cNvSpPr/>
            <p:nvPr/>
          </p:nvSpPr>
          <p:spPr>
            <a:xfrm>
              <a:off x="1957754" y="468679"/>
              <a:ext cx="1840523" cy="1417730"/>
            </a:xfrm>
            <a:prstGeom prst="rect">
              <a:avLst/>
            </a:prstGeom>
            <a:noFill/>
            <a:ln w="57150" cap="flat" cmpd="sng" algn="ctr">
              <a:solidFill>
                <a:srgbClr val="4272C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EE9500F-80CD-A943-89BF-3CA022F8A7E9}"/>
                </a:ext>
              </a:extLst>
            </p:cNvPr>
            <p:cNvSpPr/>
            <p:nvPr/>
          </p:nvSpPr>
          <p:spPr>
            <a:xfrm>
              <a:off x="1957754" y="2246390"/>
              <a:ext cx="1840523" cy="1182610"/>
            </a:xfrm>
            <a:prstGeom prst="rect">
              <a:avLst/>
            </a:prstGeom>
            <a:noFill/>
            <a:ln w="57150" cap="flat" cmpd="sng" algn="ctr">
              <a:solidFill>
                <a:srgbClr val="4272C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44" name="Curved Connector 43">
            <a:extLst>
              <a:ext uri="{FF2B5EF4-FFF2-40B4-BE49-F238E27FC236}">
                <a16:creationId xmlns:a16="http://schemas.microsoft.com/office/drawing/2014/main" id="{968D2D1E-53AA-2E48-9B41-8B0E61569CF5}"/>
              </a:ext>
            </a:extLst>
          </p:cNvPr>
          <p:cNvCxnSpPr>
            <a:cxnSpLocks/>
          </p:cNvCxnSpPr>
          <p:nvPr/>
        </p:nvCxnSpPr>
        <p:spPr>
          <a:xfrm>
            <a:off x="2121289" y="1180946"/>
            <a:ext cx="3296006" cy="1957753"/>
          </a:xfrm>
          <a:prstGeom prst="curvedConnector3">
            <a:avLst>
              <a:gd name="adj1" fmla="val 106908"/>
            </a:avLst>
          </a:prstGeom>
          <a:noFill/>
          <a:ln w="57150" cap="flat" cmpd="sng" algn="ctr">
            <a:solidFill>
              <a:srgbClr val="4272C5"/>
            </a:solidFill>
            <a:prstDash val="solid"/>
            <a:bevel/>
            <a:headEnd type="diamond"/>
            <a:tailEnd type="triangle" w="lg" len="lg"/>
          </a:ln>
          <a:effectLst>
            <a:outerShdw blurRad="50800" dist="38100" dir="2700000" algn="tl" rotWithShape="0">
              <a:prstClr val="black">
                <a:alpha val="40000"/>
              </a:prstClr>
            </a:outerShdw>
          </a:effectLst>
        </p:spPr>
      </p:cxnSp>
      <p:cxnSp>
        <p:nvCxnSpPr>
          <p:cNvPr id="45" name="Curved Connector 44">
            <a:extLst>
              <a:ext uri="{FF2B5EF4-FFF2-40B4-BE49-F238E27FC236}">
                <a16:creationId xmlns:a16="http://schemas.microsoft.com/office/drawing/2014/main" id="{1A72F081-8EC8-6A48-974C-C8387A6C9432}"/>
              </a:ext>
            </a:extLst>
          </p:cNvPr>
          <p:cNvCxnSpPr>
            <a:cxnSpLocks/>
          </p:cNvCxnSpPr>
          <p:nvPr/>
        </p:nvCxnSpPr>
        <p:spPr>
          <a:xfrm>
            <a:off x="2134833" y="2823910"/>
            <a:ext cx="1641231" cy="313121"/>
          </a:xfrm>
          <a:prstGeom prst="curvedConnector3">
            <a:avLst>
              <a:gd name="adj1" fmla="val 92857"/>
            </a:avLst>
          </a:prstGeom>
          <a:noFill/>
          <a:ln w="57150" cap="flat" cmpd="sng" algn="ctr">
            <a:solidFill>
              <a:srgbClr val="4272C5"/>
            </a:solidFill>
            <a:prstDash val="solid"/>
            <a:bevel/>
            <a:headEnd type="diamond"/>
            <a:tailEnd type="triangle" w="lg" len="lg"/>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244790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1" fill="hold" nodeType="clickEffect">
                                  <p:stCondLst>
                                    <p:cond delay="0"/>
                                  </p:stCondLst>
                                  <p:childTnLst>
                                    <p:animEffect transition="out" filter="wipe(up)">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par>
                                <p:cTn id="14" presetID="9"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dissolve">
                                      <p:cBhvr>
                                        <p:cTn id="16" dur="500"/>
                                        <p:tgtEl>
                                          <p:spTgt spid="27"/>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dissolve">
                                      <p:cBhvr>
                                        <p:cTn id="20" dur="500"/>
                                        <p:tgtEl>
                                          <p:spTgt spid="28"/>
                                        </p:tgtEl>
                                      </p:cBhvr>
                                    </p:animEffect>
                                  </p:childTnLst>
                                </p:cTn>
                              </p:par>
                            </p:childTnLst>
                          </p:cTn>
                        </p:par>
                        <p:par>
                          <p:cTn id="21" fill="hold">
                            <p:stCondLst>
                              <p:cond delay="1000"/>
                            </p:stCondLst>
                            <p:childTnLst>
                              <p:par>
                                <p:cTn id="22" presetID="9" presetClass="entr" presetSubtype="0" fill="hold" nodeType="afterEffect">
                                  <p:stCondLst>
                                    <p:cond delay="500"/>
                                  </p:stCondLst>
                                  <p:childTnLst>
                                    <p:set>
                                      <p:cBhvr>
                                        <p:cTn id="23" dur="1" fill="hold">
                                          <p:stCondLst>
                                            <p:cond delay="0"/>
                                          </p:stCondLst>
                                        </p:cTn>
                                        <p:tgtEl>
                                          <p:spTgt spid="31"/>
                                        </p:tgtEl>
                                        <p:attrNameLst>
                                          <p:attrName>style.visibility</p:attrName>
                                        </p:attrNameLst>
                                      </p:cBhvr>
                                      <p:to>
                                        <p:strVal val="visible"/>
                                      </p:to>
                                    </p:set>
                                    <p:animEffect transition="in" filter="dissolve">
                                      <p:cBhvr>
                                        <p:cTn id="24" dur="500"/>
                                        <p:tgtEl>
                                          <p:spTgt spid="31"/>
                                        </p:tgtEl>
                                      </p:cBhvr>
                                    </p:animEffect>
                                  </p:childTnLst>
                                </p:cTn>
                              </p:par>
                            </p:childTnLst>
                          </p:cTn>
                        </p:par>
                        <p:par>
                          <p:cTn id="25" fill="hold">
                            <p:stCondLst>
                              <p:cond delay="2000"/>
                            </p:stCondLst>
                            <p:childTnLst>
                              <p:par>
                                <p:cTn id="26" presetID="9" presetClass="entr" presetSubtype="0" fill="hold" nodeType="afterEffect">
                                  <p:stCondLst>
                                    <p:cond delay="500"/>
                                  </p:stCondLst>
                                  <p:childTnLst>
                                    <p:set>
                                      <p:cBhvr>
                                        <p:cTn id="27" dur="1" fill="hold">
                                          <p:stCondLst>
                                            <p:cond delay="0"/>
                                          </p:stCondLst>
                                        </p:cTn>
                                        <p:tgtEl>
                                          <p:spTgt spid="34"/>
                                        </p:tgtEl>
                                        <p:attrNameLst>
                                          <p:attrName>style.visibility</p:attrName>
                                        </p:attrNameLst>
                                      </p:cBhvr>
                                      <p:to>
                                        <p:strVal val="visible"/>
                                      </p:to>
                                    </p:set>
                                    <p:animEffect transition="in" filter="dissolve">
                                      <p:cBhvr>
                                        <p:cTn id="28" dur="500"/>
                                        <p:tgtEl>
                                          <p:spTgt spid="34"/>
                                        </p:tgtEl>
                                      </p:cBhvr>
                                    </p:animEffect>
                                  </p:childTnLst>
                                </p:cTn>
                              </p:par>
                            </p:childTnLst>
                          </p:cTn>
                        </p:par>
                        <p:par>
                          <p:cTn id="29" fill="hold">
                            <p:stCondLst>
                              <p:cond delay="3000"/>
                            </p:stCondLst>
                            <p:childTnLst>
                              <p:par>
                                <p:cTn id="30" presetID="9" presetClass="entr" presetSubtype="0" fill="hold" nodeType="afterEffect">
                                  <p:stCondLst>
                                    <p:cond delay="500"/>
                                  </p:stCondLst>
                                  <p:childTnLst>
                                    <p:set>
                                      <p:cBhvr>
                                        <p:cTn id="31" dur="1" fill="hold">
                                          <p:stCondLst>
                                            <p:cond delay="0"/>
                                          </p:stCondLst>
                                        </p:cTn>
                                        <p:tgtEl>
                                          <p:spTgt spid="37"/>
                                        </p:tgtEl>
                                        <p:attrNameLst>
                                          <p:attrName>style.visibility</p:attrName>
                                        </p:attrNameLst>
                                      </p:cBhvr>
                                      <p:to>
                                        <p:strVal val="visible"/>
                                      </p:to>
                                    </p:set>
                                    <p:animEffect transition="in" filter="dissolv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15784" y="1024890"/>
          <a:ext cx="8760431" cy="4869180"/>
        </p:xfrm>
        <a:graphic>
          <a:graphicData uri="http://schemas.openxmlformats.org/drawingml/2006/table">
            <a:tbl>
              <a:tblPr firstRow="1" firstCol="1" lastRow="1" lastCol="1" bandRow="1" bandCol="1">
                <a:tableStyleId>{5940675A-B579-460E-94D1-54222C63F5DA}</a:tableStyleId>
              </a:tblPr>
              <a:tblGrid>
                <a:gridCol w="1041780">
                  <a:extLst>
                    <a:ext uri="{9D8B030D-6E8A-4147-A177-3AD203B41FA5}">
                      <a16:colId xmlns:a16="http://schemas.microsoft.com/office/drawing/2014/main" val="649138721"/>
                    </a:ext>
                  </a:extLst>
                </a:gridCol>
                <a:gridCol w="2178269">
                  <a:extLst>
                    <a:ext uri="{9D8B030D-6E8A-4147-A177-3AD203B41FA5}">
                      <a16:colId xmlns:a16="http://schemas.microsoft.com/office/drawing/2014/main" val="2374100913"/>
                    </a:ext>
                  </a:extLst>
                </a:gridCol>
                <a:gridCol w="2154593">
                  <a:extLst>
                    <a:ext uri="{9D8B030D-6E8A-4147-A177-3AD203B41FA5}">
                      <a16:colId xmlns:a16="http://schemas.microsoft.com/office/drawing/2014/main" val="481793470"/>
                    </a:ext>
                  </a:extLst>
                </a:gridCol>
                <a:gridCol w="1799440">
                  <a:extLst>
                    <a:ext uri="{9D8B030D-6E8A-4147-A177-3AD203B41FA5}">
                      <a16:colId xmlns:a16="http://schemas.microsoft.com/office/drawing/2014/main" val="398488447"/>
                    </a:ext>
                  </a:extLst>
                </a:gridCol>
                <a:gridCol w="1586349">
                  <a:extLst>
                    <a:ext uri="{9D8B030D-6E8A-4147-A177-3AD203B41FA5}">
                      <a16:colId xmlns:a16="http://schemas.microsoft.com/office/drawing/2014/main" val="2134736357"/>
                    </a:ext>
                  </a:extLst>
                </a:gridCol>
              </a:tblGrid>
              <a:tr h="317941">
                <a:tc>
                  <a:txBody>
                    <a:bodyPr/>
                    <a:lstStyle/>
                    <a:p>
                      <a:pPr marL="0" marR="0" algn="ctr">
                        <a:spcBef>
                          <a:spcPts val="0"/>
                        </a:spcBef>
                        <a:spcAft>
                          <a:spcPts val="0"/>
                        </a:spcAft>
                      </a:pPr>
                      <a:r>
                        <a:rPr lang="en-US" sz="1600" b="1">
                          <a:effectLst/>
                          <a:latin typeface="+mn-lt"/>
                        </a:rPr>
                        <a:t>Support</a:t>
                      </a:r>
                      <a:endParaRPr lang="en-US" sz="1600" b="1">
                        <a:effectLst/>
                        <a:latin typeface="+mn-lt"/>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600" b="1">
                          <a:effectLst/>
                          <a:latin typeface="+mn-lt"/>
                        </a:rPr>
                        <a:t>Description</a:t>
                      </a:r>
                      <a:endParaRPr lang="en-US" sz="1600" b="1">
                        <a:effectLst/>
                        <a:latin typeface="+mn-lt"/>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600" b="1">
                          <a:effectLst/>
                          <a:latin typeface="+mn-lt"/>
                        </a:rPr>
                        <a:t>School-wide Data:</a:t>
                      </a:r>
                    </a:p>
                    <a:p>
                      <a:pPr marL="0" marR="0" algn="ctr">
                        <a:spcBef>
                          <a:spcPts val="0"/>
                        </a:spcBef>
                        <a:spcAft>
                          <a:spcPts val="0"/>
                        </a:spcAft>
                      </a:pPr>
                      <a:r>
                        <a:rPr lang="en-US" sz="1600" b="1">
                          <a:effectLst/>
                          <a:latin typeface="+mn-lt"/>
                        </a:rPr>
                        <a:t>Entry Criteria</a:t>
                      </a:r>
                      <a:endParaRPr lang="en-US" sz="1600" b="1">
                        <a:effectLst/>
                        <a:latin typeface="+mn-lt"/>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600" b="1">
                          <a:effectLst/>
                          <a:latin typeface="+mn-lt"/>
                        </a:rPr>
                        <a:t>Data to Monitor Progress</a:t>
                      </a:r>
                      <a:endParaRPr lang="en-US" sz="1600" b="1">
                        <a:effectLst/>
                        <a:latin typeface="+mn-lt"/>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600" b="1">
                          <a:effectLst/>
                          <a:latin typeface="+mn-lt"/>
                        </a:rPr>
                        <a:t>Exit Criteria</a:t>
                      </a:r>
                      <a:endParaRPr lang="en-US" sz="1600" b="1">
                        <a:effectLst/>
                        <a:latin typeface="+mn-lt"/>
                        <a:ea typeface="Times New Roman" panose="02020603050405020304" pitchFamily="18" charset="0"/>
                      </a:endParaRPr>
                    </a:p>
                  </a:txBody>
                  <a:tcPr marL="65270" marR="65270" marT="0" marB="0"/>
                </a:tc>
                <a:extLst>
                  <a:ext uri="{0D108BD9-81ED-4DB2-BD59-A6C34878D82A}">
                    <a16:rowId xmlns:a16="http://schemas.microsoft.com/office/drawing/2014/main" val="1750042135"/>
                  </a:ext>
                </a:extLst>
              </a:tr>
              <a:tr h="4214637">
                <a:tc>
                  <a:txBody>
                    <a:bodyPr/>
                    <a:lstStyle/>
                    <a:p>
                      <a:r>
                        <a:rPr lang="en-US" sz="1600" b="0" i="1" u="none" strike="noStrike" baseline="0">
                          <a:solidFill>
                            <a:srgbClr val="000000"/>
                          </a:solidFill>
                          <a:latin typeface="+mn-lt"/>
                        </a:rPr>
                        <a:t>Too Good for Drugs &amp; Violence™ </a:t>
                      </a:r>
                      <a:r>
                        <a:rPr lang="en-US" sz="1600" b="0" i="0" u="none" strike="noStrike" baseline="0">
                          <a:solidFill>
                            <a:srgbClr val="000000"/>
                          </a:solidFill>
                          <a:latin typeface="+mn-lt"/>
                        </a:rPr>
                        <a:t>	</a:t>
                      </a:r>
                    </a:p>
                    <a:p>
                      <a:pPr marL="0" marR="0">
                        <a:spcBef>
                          <a:spcPts val="0"/>
                        </a:spcBef>
                        <a:spcAft>
                          <a:spcPts val="0"/>
                        </a:spcAft>
                      </a:pPr>
                      <a:endParaRPr lang="en-US" sz="1550">
                        <a:effectLst/>
                        <a:latin typeface="+mn-lt"/>
                        <a:ea typeface="Times New Roman" panose="02020603050405020304" pitchFamily="18" charset="0"/>
                      </a:endParaRPr>
                    </a:p>
                  </a:txBody>
                  <a:tcPr marL="68580" marR="68580" marT="0" marB="0"/>
                </a:tc>
                <a:tc>
                  <a:txBody>
                    <a:bodyPr/>
                    <a:lstStyle/>
                    <a:p>
                      <a:r>
                        <a:rPr lang="en-US" sz="1600" b="0" i="1" u="none" strike="noStrike" baseline="0">
                          <a:solidFill>
                            <a:srgbClr val="000000"/>
                          </a:solidFill>
                          <a:latin typeface="+mn-lt"/>
                        </a:rPr>
                        <a:t>Drugs &amp; Violence™ </a:t>
                      </a:r>
                      <a:r>
                        <a:rPr lang="en-US" sz="1600" b="0" i="0" u="none" strike="noStrike" baseline="0">
                          <a:solidFill>
                            <a:srgbClr val="000000"/>
                          </a:solidFill>
                          <a:latin typeface="+mn-lt"/>
                        </a:rPr>
                        <a:t>lessons previously taught in Tier 1 or identified as needed through other data indicators. These extra lessons are taught for 30 minutes, four times per week. 	</a:t>
                      </a:r>
                    </a:p>
                  </a:txBody>
                  <a:tcPr marL="68580" marR="68580" marT="0" marB="0"/>
                </a:tc>
                <a:tc>
                  <a:txBody>
                    <a:bodyPr/>
                    <a:lstStyle/>
                    <a:p>
                      <a:r>
                        <a:rPr lang="en-US" sz="1600" b="0" i="0" u="none" strike="noStrike" baseline="0">
                          <a:solidFill>
                            <a:srgbClr val="000000"/>
                          </a:solidFill>
                          <a:latin typeface="+mn-lt"/>
                        </a:rPr>
                        <a:t> SRSS-E7 score: High (9-21) </a:t>
                      </a:r>
                      <a:r>
                        <a:rPr lang="en-US" sz="1600" b="0" i="1" u="none" strike="noStrike" baseline="0">
                          <a:solidFill>
                            <a:srgbClr val="000000"/>
                          </a:solidFill>
                          <a:latin typeface="+mn-lt"/>
                        </a:rPr>
                        <a:t>or </a:t>
                      </a:r>
                      <a:endParaRPr lang="en-US" sz="1600" b="0" i="0" u="none" strike="noStrike" baseline="0">
                        <a:solidFill>
                          <a:srgbClr val="000000"/>
                        </a:solidFill>
                        <a:latin typeface="+mn-lt"/>
                      </a:endParaRPr>
                    </a:p>
                    <a:p>
                      <a:r>
                        <a:rPr lang="en-US" sz="1600" b="0" i="0" u="none" strike="noStrike" baseline="0">
                          <a:solidFill>
                            <a:srgbClr val="000000"/>
                          </a:solidFill>
                          <a:latin typeface="+mn-lt"/>
                        </a:rPr>
                        <a:t> Office discipline referrals: 2 or more for social challenges (peer relation problems) </a:t>
                      </a:r>
                    </a:p>
                    <a:p>
                      <a:r>
                        <a:rPr lang="en-US" sz="1600" b="0" i="0" u="none" strike="noStrike" baseline="0">
                          <a:solidFill>
                            <a:srgbClr val="000000"/>
                          </a:solidFill>
                          <a:latin typeface="+mn-lt"/>
                        </a:rPr>
                        <a:t>	</a:t>
                      </a:r>
                    </a:p>
                    <a:p>
                      <a:pPr marL="0" marR="0">
                        <a:spcBef>
                          <a:spcPts val="0"/>
                        </a:spcBef>
                        <a:spcAft>
                          <a:spcPts val="0"/>
                        </a:spcAft>
                      </a:pPr>
                      <a:endParaRPr lang="en-US" sz="1550">
                        <a:effectLst/>
                        <a:latin typeface="+mn-lt"/>
                        <a:ea typeface="Times New Roman" panose="02020603050405020304" pitchFamily="18" charset="0"/>
                      </a:endParaRPr>
                    </a:p>
                  </a:txBody>
                  <a:tcPr marL="68580" marR="68580" marT="0" marB="0"/>
                </a:tc>
                <a:tc>
                  <a:txBody>
                    <a:bodyPr/>
                    <a:lstStyle/>
                    <a:p>
                      <a:r>
                        <a:rPr lang="en-US" sz="1600" b="0" i="0" u="none" strike="noStrike" baseline="0">
                          <a:solidFill>
                            <a:srgbClr val="000000"/>
                          </a:solidFill>
                          <a:latin typeface="+mn-lt"/>
                        </a:rPr>
                        <a:t>• Participation in and completion of lessons, discussions, activities </a:t>
                      </a:r>
                    </a:p>
                    <a:p>
                      <a:r>
                        <a:rPr lang="en-US" sz="1600" b="0" i="0" u="none" strike="noStrike" baseline="0">
                          <a:solidFill>
                            <a:srgbClr val="000000"/>
                          </a:solidFill>
                          <a:latin typeface="+mn-lt"/>
                        </a:rPr>
                        <a:t>• Attendance and tardies </a:t>
                      </a:r>
                    </a:p>
                    <a:p>
                      <a:endParaRPr lang="en-US" sz="1600" b="0" i="0" u="none" strike="noStrike" baseline="0">
                        <a:solidFill>
                          <a:srgbClr val="000000"/>
                        </a:solidFill>
                        <a:latin typeface="+mn-lt"/>
                      </a:endParaRPr>
                    </a:p>
                    <a:p>
                      <a:r>
                        <a:rPr lang="en-US" sz="1600" b="1" i="0" u="none" strike="noStrike" baseline="0">
                          <a:solidFill>
                            <a:srgbClr val="000000"/>
                          </a:solidFill>
                          <a:latin typeface="+mn-lt"/>
                        </a:rPr>
                        <a:t>Social validity </a:t>
                      </a:r>
                      <a:endParaRPr lang="en-US" sz="1600" b="0" i="0" u="none" strike="noStrike" baseline="0">
                        <a:solidFill>
                          <a:srgbClr val="000000"/>
                        </a:solidFill>
                        <a:latin typeface="+mn-lt"/>
                      </a:endParaRPr>
                    </a:p>
                    <a:p>
                      <a:r>
                        <a:rPr lang="en-US" sz="1600" b="0" i="0" u="none" strike="noStrike" baseline="0">
                          <a:solidFill>
                            <a:srgbClr val="000000"/>
                          </a:solidFill>
                          <a:latin typeface="+mn-lt"/>
                        </a:rPr>
                        <a:t>• Teacher: IRP-15 </a:t>
                      </a:r>
                    </a:p>
                    <a:p>
                      <a:r>
                        <a:rPr lang="en-US" sz="1600" b="0" i="0" u="none" strike="noStrike" baseline="0">
                          <a:solidFill>
                            <a:srgbClr val="000000"/>
                          </a:solidFill>
                          <a:latin typeface="+mn-lt"/>
                        </a:rPr>
                        <a:t>• Student: CIRP </a:t>
                      </a:r>
                    </a:p>
                    <a:p>
                      <a:endParaRPr lang="en-US" sz="1600" b="0" i="0" u="none" strike="noStrike" baseline="0">
                        <a:solidFill>
                          <a:srgbClr val="000000"/>
                        </a:solidFill>
                        <a:latin typeface="+mn-lt"/>
                      </a:endParaRPr>
                    </a:p>
                    <a:p>
                      <a:r>
                        <a:rPr lang="en-US" sz="1600" b="1" i="0" u="none" strike="noStrike" baseline="0">
                          <a:solidFill>
                            <a:srgbClr val="000000"/>
                          </a:solidFill>
                          <a:latin typeface="+mn-lt"/>
                        </a:rPr>
                        <a:t>Treatment integrity </a:t>
                      </a:r>
                      <a:endParaRPr lang="en-US" sz="1600" b="0" i="0" u="none" strike="noStrike" baseline="0">
                        <a:solidFill>
                          <a:srgbClr val="000000"/>
                        </a:solidFill>
                        <a:latin typeface="+mn-lt"/>
                      </a:endParaRPr>
                    </a:p>
                    <a:p>
                      <a:r>
                        <a:rPr lang="en-US" sz="1600" b="0" i="0" u="none" strike="noStrike" baseline="0">
                          <a:solidFill>
                            <a:srgbClr val="000000"/>
                          </a:solidFill>
                          <a:latin typeface="+mn-lt"/>
                        </a:rPr>
                        <a:t>• Treatment integrity checklist </a:t>
                      </a:r>
                    </a:p>
                    <a:p>
                      <a:r>
                        <a:rPr lang="en-US" sz="1600" b="0" i="0" u="none" strike="noStrike" baseline="0">
                          <a:solidFill>
                            <a:srgbClr val="000000"/>
                          </a:solidFill>
                          <a:latin typeface="+mn-lt"/>
                        </a:rPr>
                        <a:t>	</a:t>
                      </a:r>
                    </a:p>
                    <a:p>
                      <a:pPr marL="0" marR="0">
                        <a:spcBef>
                          <a:spcPts val="0"/>
                        </a:spcBef>
                        <a:spcAft>
                          <a:spcPts val="0"/>
                        </a:spcAft>
                      </a:pPr>
                      <a:endParaRPr lang="en-US" sz="1550">
                        <a:effectLst/>
                        <a:latin typeface="+mn-lt"/>
                        <a:ea typeface="Times New Roman" panose="02020603050405020304" pitchFamily="18" charset="0"/>
                      </a:endParaRPr>
                    </a:p>
                  </a:txBody>
                  <a:tcPr marL="68580" marR="68580" marT="0" marB="0"/>
                </a:tc>
                <a:tc>
                  <a:txBody>
                    <a:bodyPr/>
                    <a:lstStyle/>
                    <a:p>
                      <a:r>
                        <a:rPr lang="en-US" sz="1550" kern="1400">
                          <a:solidFill>
                            <a:srgbClr val="000000"/>
                          </a:solidFill>
                          <a:effectLst/>
                          <a:latin typeface="+mn-lt"/>
                          <a:ea typeface="Times New Roman" panose="02020603050405020304" pitchFamily="18" charset="0"/>
                          <a:cs typeface="Times New Roman" panose="02020603050405020304" pitchFamily="18" charset="0"/>
                        </a:rPr>
                        <a:t> </a:t>
                      </a:r>
                      <a:endParaRPr lang="en-US" sz="1800" b="0" i="0" u="none" strike="noStrike" baseline="0">
                        <a:latin typeface="+mn-lt"/>
                      </a:endParaRPr>
                    </a:p>
                    <a:p>
                      <a:r>
                        <a:rPr lang="en-US" sz="1600" b="0" i="0" u="none" strike="noStrike" baseline="0">
                          <a:solidFill>
                            <a:srgbClr val="000000"/>
                          </a:solidFill>
                          <a:latin typeface="+mn-lt"/>
                        </a:rPr>
                        <a:t> Zero office discipline referrals in an 8-week period </a:t>
                      </a:r>
                    </a:p>
                    <a:p>
                      <a:r>
                        <a:rPr lang="en-US" sz="1600" b="0" i="1" u="none" strike="noStrike" baseline="0">
                          <a:solidFill>
                            <a:srgbClr val="000000"/>
                          </a:solidFill>
                          <a:latin typeface="+mn-lt"/>
                        </a:rPr>
                        <a:t>and </a:t>
                      </a:r>
                      <a:endParaRPr lang="en-US" sz="1600" b="0" i="0" u="none" strike="noStrike" baseline="0">
                        <a:solidFill>
                          <a:srgbClr val="000000"/>
                        </a:solidFill>
                        <a:latin typeface="+mn-lt"/>
                      </a:endParaRPr>
                    </a:p>
                    <a:p>
                      <a:r>
                        <a:rPr lang="en-US" sz="1200" b="0" i="0" u="none" strike="noStrike" baseline="0">
                          <a:solidFill>
                            <a:srgbClr val="000000"/>
                          </a:solidFill>
                          <a:latin typeface="+mn-lt"/>
                        </a:rPr>
                        <a:t> </a:t>
                      </a:r>
                      <a:r>
                        <a:rPr lang="en-US" sz="1600" b="0" i="0" u="none" strike="noStrike" baseline="0">
                          <a:solidFill>
                            <a:srgbClr val="000000"/>
                          </a:solidFill>
                          <a:latin typeface="+mn-lt"/>
                        </a:rPr>
                        <a:t>Completion of social skills unit and all lesson assignments. </a:t>
                      </a:r>
                    </a:p>
                    <a:p>
                      <a:r>
                        <a:rPr lang="en-US" sz="1600" b="0" i="0" u="none" strike="noStrike" baseline="0">
                          <a:solidFill>
                            <a:srgbClr val="000000"/>
                          </a:solidFill>
                          <a:latin typeface="+mn-lt"/>
                        </a:rPr>
                        <a:t>	</a:t>
                      </a:r>
                    </a:p>
                    <a:p>
                      <a:pPr marL="217170" marR="0">
                        <a:spcBef>
                          <a:spcPts val="0"/>
                        </a:spcBef>
                        <a:spcAft>
                          <a:spcPts val="0"/>
                        </a:spcAft>
                      </a:pPr>
                      <a:endParaRPr lang="en-US" sz="1550" kern="140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1715784" y="367345"/>
            <a:ext cx="8760431" cy="657545"/>
          </a:xfr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600"/>
              <a:t>Sample High School Intervention Grid:</a:t>
            </a:r>
          </a:p>
        </p:txBody>
      </p:sp>
    </p:spTree>
    <p:extLst>
      <p:ext uri="{BB962C8B-B14F-4D97-AF65-F5344CB8AC3E}">
        <p14:creationId xmlns:p14="http://schemas.microsoft.com/office/powerpoint/2010/main" val="6167660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35978" y="480535"/>
            <a:ext cx="7886700" cy="994172"/>
          </a:xfrm>
        </p:spPr>
        <p:txBody>
          <a:bodyPr/>
          <a:lstStyle/>
          <a:p>
            <a:r>
              <a:rPr lang="en-US"/>
              <a:t>Active Supervision</a:t>
            </a:r>
          </a:p>
        </p:txBody>
      </p:sp>
      <p:pic>
        <p:nvPicPr>
          <p:cNvPr id="8" name="Content Placeholder 7"/>
          <p:cNvPicPr>
            <a:picLocks noGrp="1" noChangeAspect="1"/>
          </p:cNvPicPr>
          <p:nvPr>
            <p:ph sz="half" idx="1"/>
          </p:nvPr>
        </p:nvPicPr>
        <p:blipFill>
          <a:blip r:embed="rId2"/>
          <a:stretch>
            <a:fillRect/>
          </a:stretch>
        </p:blipFill>
        <p:spPr>
          <a:xfrm>
            <a:off x="1754621" y="1474707"/>
            <a:ext cx="3965332" cy="3519966"/>
          </a:xfrm>
          <a:prstGeom prst="rect">
            <a:avLst/>
          </a:prstGeom>
        </p:spPr>
      </p:pic>
      <p:pic>
        <p:nvPicPr>
          <p:cNvPr id="2" name="Picture 1"/>
          <p:cNvPicPr>
            <a:picLocks noChangeAspect="1"/>
          </p:cNvPicPr>
          <p:nvPr/>
        </p:nvPicPr>
        <p:blipFill>
          <a:blip r:embed="rId3"/>
          <a:stretch>
            <a:fillRect/>
          </a:stretch>
        </p:blipFill>
        <p:spPr>
          <a:xfrm rot="20864519">
            <a:off x="1890274" y="3512544"/>
            <a:ext cx="2017043" cy="2580543"/>
          </a:xfrm>
          <a:prstGeom prst="rect">
            <a:avLst/>
          </a:prstGeom>
        </p:spPr>
      </p:pic>
      <p:sp>
        <p:nvSpPr>
          <p:cNvPr id="3" name="Rectangle 2"/>
          <p:cNvSpPr/>
          <p:nvPr/>
        </p:nvSpPr>
        <p:spPr>
          <a:xfrm>
            <a:off x="3862811" y="6008133"/>
            <a:ext cx="4762842" cy="369332"/>
          </a:xfrm>
          <a:prstGeom prst="rect">
            <a:avLst/>
          </a:prstGeom>
        </p:spPr>
        <p:txBody>
          <a:bodyPr wrap="none">
            <a:spAutoFit/>
          </a:bodyPr>
          <a:lstStyle/>
          <a:p>
            <a:r>
              <a:rPr lang="en-US"/>
              <a:t>https://eclkc.ohs.acf.hhs.gov/safety-practices</a:t>
            </a:r>
          </a:p>
        </p:txBody>
      </p:sp>
      <p:pic>
        <p:nvPicPr>
          <p:cNvPr id="9" name="Picture 8">
            <a:extLst>
              <a:ext uri="{FF2B5EF4-FFF2-40B4-BE49-F238E27FC236}">
                <a16:creationId xmlns:a16="http://schemas.microsoft.com/office/drawing/2014/main" id="{52FBEDA6-B57E-4E6D-8C08-A7B0A1DCC60F}"/>
              </a:ext>
            </a:extLst>
          </p:cNvPr>
          <p:cNvPicPr>
            <a:picLocks noChangeAspect="1"/>
          </p:cNvPicPr>
          <p:nvPr/>
        </p:nvPicPr>
        <p:blipFill>
          <a:blip r:embed="rId4"/>
          <a:stretch>
            <a:fillRect/>
          </a:stretch>
        </p:blipFill>
        <p:spPr>
          <a:xfrm>
            <a:off x="4468531" y="1413257"/>
            <a:ext cx="7723469" cy="4594876"/>
          </a:xfrm>
          <a:prstGeom prst="rect">
            <a:avLst/>
          </a:prstGeom>
        </p:spPr>
      </p:pic>
    </p:spTree>
    <p:extLst>
      <p:ext uri="{BB962C8B-B14F-4D97-AF65-F5344CB8AC3E}">
        <p14:creationId xmlns:p14="http://schemas.microsoft.com/office/powerpoint/2010/main" val="2988098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56657" y="1"/>
          <a:ext cx="9035144" cy="6516682"/>
        </p:xfrm>
        <a:graphic>
          <a:graphicData uri="http://schemas.openxmlformats.org/drawingml/2006/table">
            <a:tbl>
              <a:tblPr/>
              <a:tblGrid>
                <a:gridCol w="1097125">
                  <a:extLst>
                    <a:ext uri="{9D8B030D-6E8A-4147-A177-3AD203B41FA5}">
                      <a16:colId xmlns:a16="http://schemas.microsoft.com/office/drawing/2014/main" val="20000"/>
                    </a:ext>
                  </a:extLst>
                </a:gridCol>
                <a:gridCol w="2366347">
                  <a:extLst>
                    <a:ext uri="{9D8B030D-6E8A-4147-A177-3AD203B41FA5}">
                      <a16:colId xmlns:a16="http://schemas.microsoft.com/office/drawing/2014/main" val="20001"/>
                    </a:ext>
                  </a:extLst>
                </a:gridCol>
                <a:gridCol w="1731736">
                  <a:extLst>
                    <a:ext uri="{9D8B030D-6E8A-4147-A177-3AD203B41FA5}">
                      <a16:colId xmlns:a16="http://schemas.microsoft.com/office/drawing/2014/main" val="20002"/>
                    </a:ext>
                  </a:extLst>
                </a:gridCol>
                <a:gridCol w="2032907">
                  <a:extLst>
                    <a:ext uri="{9D8B030D-6E8A-4147-A177-3AD203B41FA5}">
                      <a16:colId xmlns:a16="http://schemas.microsoft.com/office/drawing/2014/main" val="20003"/>
                    </a:ext>
                  </a:extLst>
                </a:gridCol>
                <a:gridCol w="1807029">
                  <a:extLst>
                    <a:ext uri="{9D8B030D-6E8A-4147-A177-3AD203B41FA5}">
                      <a16:colId xmlns:a16="http://schemas.microsoft.com/office/drawing/2014/main" val="20004"/>
                    </a:ext>
                  </a:extLst>
                </a:gridCol>
              </a:tblGrid>
              <a:tr h="647567">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302828">
                <a:tc>
                  <a:txBody>
                    <a:bodyPr/>
                    <a:lstStyle/>
                    <a:p>
                      <a:pPr marL="57150" marR="0" algn="l">
                        <a:lnSpc>
                          <a:spcPct val="115000"/>
                        </a:lnSpc>
                        <a:spcBef>
                          <a:spcPts val="0"/>
                        </a:spcBef>
                        <a:spcAft>
                          <a:spcPts val="0"/>
                        </a:spcAft>
                      </a:pPr>
                      <a:r>
                        <a:rPr lang="en-US" sz="1600">
                          <a:effectLst/>
                          <a:latin typeface="Times New Roman"/>
                          <a:ea typeface="Times New Roman"/>
                        </a:rPr>
                        <a:t>READ 180 (Stage C) Reading Intervention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a:effectLst/>
                          <a:latin typeface="Times New Roman"/>
                          <a:ea typeface="Times New Roman"/>
                        </a:rPr>
                        <a:t>Students participate in a 50 min reading instructional block during their study hall period. Students meet in the computer lab for participation in the online portion 20 min daily. Instruction is relevant to high school students. Students use a progress management system to monitor and track their own progress.</a:t>
                      </a:r>
                    </a:p>
                    <a:p>
                      <a:pPr marL="73025" marR="0" algn="l">
                        <a:lnSpc>
                          <a:spcPct val="115000"/>
                        </a:lnSpc>
                        <a:spcBef>
                          <a:spcPts val="0"/>
                        </a:spcBef>
                        <a:spcAft>
                          <a:spcPts val="0"/>
                        </a:spcAft>
                      </a:pPr>
                      <a:r>
                        <a:rPr lang="en-US" sz="1600">
                          <a:effectLst/>
                          <a:latin typeface="Times New Roman"/>
                          <a:ea typeface="Times New Roman"/>
                        </a:rPr>
                        <a:t>Instruction is taught by special education teachers and general education teachers with training in the READ 180 Curriculum.</a:t>
                      </a:r>
                    </a:p>
                    <a:p>
                      <a:pPr marL="73025" marR="0" algn="l">
                        <a:lnSpc>
                          <a:spcPct val="115000"/>
                        </a:lnSpc>
                        <a:spcBef>
                          <a:spcPts val="0"/>
                        </a:spcBef>
                        <a:spcAft>
                          <a:spcPts val="0"/>
                        </a:spcAft>
                      </a:pPr>
                      <a:r>
                        <a:rPr lang="en-US" sz="1600">
                          <a:effectLst/>
                          <a:latin typeface="Times New Roman"/>
                          <a:ea typeface="Times New Roman"/>
                        </a:rPr>
                        <a:t> </a:t>
                      </a:r>
                    </a:p>
                    <a:p>
                      <a:pPr marL="73025"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(1) Students in grades 9 – 12.</a:t>
                      </a:r>
                    </a:p>
                    <a:p>
                      <a:pPr marL="50800" marR="0" algn="l">
                        <a:lnSpc>
                          <a:spcPct val="115000"/>
                        </a:lnSpc>
                        <a:spcBef>
                          <a:spcPts val="0"/>
                        </a:spcBef>
                        <a:spcAft>
                          <a:spcPts val="0"/>
                        </a:spcAft>
                      </a:pPr>
                      <a:r>
                        <a:rPr lang="en-US" sz="1600">
                          <a:effectLst/>
                          <a:latin typeface="Times New Roman"/>
                          <a:ea typeface="Times New Roman"/>
                        </a:rPr>
                        <a:t>(2) Reading performance basic or below basic on state assessment (but above 4</a:t>
                      </a:r>
                      <a:r>
                        <a:rPr lang="en-US" sz="1600" baseline="30000">
                          <a:effectLst/>
                          <a:latin typeface="Times New Roman"/>
                          <a:ea typeface="Times New Roman"/>
                        </a:rPr>
                        <a:t>th</a:t>
                      </a:r>
                      <a:r>
                        <a:rPr lang="en-US" sz="1600">
                          <a:effectLst/>
                          <a:latin typeface="Times New Roman"/>
                          <a:ea typeface="Times New Roman"/>
                        </a:rPr>
                        <a:t> grade reading level).</a:t>
                      </a:r>
                    </a:p>
                    <a:p>
                      <a:pPr marL="50800" marR="0" algn="l">
                        <a:lnSpc>
                          <a:spcPct val="115000"/>
                        </a:lnSpc>
                        <a:spcBef>
                          <a:spcPts val="0"/>
                        </a:spcBef>
                        <a:spcAft>
                          <a:spcPts val="0"/>
                        </a:spcAft>
                      </a:pPr>
                      <a:r>
                        <a:rPr lang="en-US" sz="1600">
                          <a:effectLst/>
                          <a:latin typeface="Times New Roman"/>
                          <a:ea typeface="Times New Roman"/>
                        </a:rPr>
                        <a:t>(3) SRSS risk scores in the moderate range (4 – 8).</a:t>
                      </a:r>
                    </a:p>
                    <a:p>
                      <a:pPr marL="0"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400" u="sng">
                          <a:effectLst/>
                          <a:latin typeface="Times New Roman"/>
                          <a:ea typeface="Times New Roman"/>
                        </a:rPr>
                        <a:t>Student Measures:</a:t>
                      </a:r>
                      <a:endParaRPr lang="en-US" sz="1400">
                        <a:effectLst/>
                        <a:latin typeface="Times New Roman"/>
                        <a:ea typeface="Times New Roman"/>
                      </a:endParaRPr>
                    </a:p>
                    <a:p>
                      <a:pPr marL="109855" marR="0" algn="l">
                        <a:lnSpc>
                          <a:spcPct val="115000"/>
                        </a:lnSpc>
                        <a:spcBef>
                          <a:spcPts val="0"/>
                        </a:spcBef>
                        <a:spcAft>
                          <a:spcPts val="0"/>
                        </a:spcAft>
                      </a:pPr>
                      <a:r>
                        <a:rPr lang="en-US" sz="1400">
                          <a:effectLst/>
                          <a:latin typeface="Times New Roman"/>
                          <a:ea typeface="Times New Roman"/>
                        </a:rPr>
                        <a:t>Meeting individual READ 180 reading goals:</a:t>
                      </a:r>
                    </a:p>
                    <a:p>
                      <a:pPr marL="109855" marR="0" algn="l">
                        <a:lnSpc>
                          <a:spcPct val="115000"/>
                        </a:lnSpc>
                        <a:spcBef>
                          <a:spcPts val="0"/>
                        </a:spcBef>
                        <a:spcAft>
                          <a:spcPts val="0"/>
                        </a:spcAft>
                      </a:pPr>
                      <a:r>
                        <a:rPr lang="en-US" sz="1400">
                          <a:effectLst/>
                          <a:latin typeface="Times New Roman"/>
                          <a:ea typeface="Times New Roman"/>
                        </a:rPr>
                        <a:t>(1) Progress Monitoring with Scholastic Reading Inventory</a:t>
                      </a:r>
                    </a:p>
                    <a:p>
                      <a:pPr marL="109855" marR="0" algn="l">
                        <a:lnSpc>
                          <a:spcPct val="115000"/>
                        </a:lnSpc>
                        <a:spcBef>
                          <a:spcPts val="0"/>
                        </a:spcBef>
                        <a:spcAft>
                          <a:spcPts val="0"/>
                        </a:spcAft>
                      </a:pPr>
                      <a:r>
                        <a:rPr lang="en-US" sz="1400">
                          <a:effectLst/>
                          <a:latin typeface="Times New Roman"/>
                          <a:ea typeface="Times New Roman"/>
                        </a:rPr>
                        <a:t>(2) Writing Assessments</a:t>
                      </a:r>
                    </a:p>
                    <a:p>
                      <a:pPr marL="109855" marR="0" algn="l">
                        <a:lnSpc>
                          <a:spcPct val="115000"/>
                        </a:lnSpc>
                        <a:spcBef>
                          <a:spcPts val="0"/>
                        </a:spcBef>
                        <a:spcAft>
                          <a:spcPts val="0"/>
                        </a:spcAft>
                      </a:pPr>
                      <a:r>
                        <a:rPr lang="en-US" sz="1400">
                          <a:effectLst/>
                          <a:latin typeface="Times New Roman"/>
                          <a:ea typeface="Times New Roman"/>
                        </a:rPr>
                        <a:t>(3) formative assessments (vocabulary, comprehension and spelling)</a:t>
                      </a:r>
                    </a:p>
                    <a:p>
                      <a:pPr marL="109855" marR="0" algn="l">
                        <a:lnSpc>
                          <a:spcPct val="115000"/>
                        </a:lnSpc>
                        <a:spcBef>
                          <a:spcPts val="0"/>
                        </a:spcBef>
                        <a:spcAft>
                          <a:spcPts val="0"/>
                        </a:spcAft>
                      </a:pPr>
                      <a:r>
                        <a:rPr lang="en-US" sz="1400">
                          <a:effectLst/>
                          <a:latin typeface="Times New Roman"/>
                          <a:ea typeface="Times New Roman"/>
                        </a:rPr>
                        <a:t>(4) Curriculum-based Assessments</a:t>
                      </a:r>
                    </a:p>
                    <a:p>
                      <a:pPr marL="109855" marR="0" algn="l">
                        <a:lnSpc>
                          <a:spcPct val="115000"/>
                        </a:lnSpc>
                        <a:spcBef>
                          <a:spcPts val="0"/>
                        </a:spcBef>
                        <a:spcAft>
                          <a:spcPts val="0"/>
                        </a:spcAft>
                      </a:pPr>
                      <a:r>
                        <a:rPr lang="en-US" sz="1400">
                          <a:effectLst/>
                          <a:latin typeface="Times New Roman"/>
                          <a:ea typeface="Times New Roman"/>
                        </a:rPr>
                        <a:t>(5) Attendance in class</a:t>
                      </a:r>
                    </a:p>
                    <a:p>
                      <a:pPr marL="109855" marR="0" algn="l">
                        <a:lnSpc>
                          <a:spcPct val="115000"/>
                        </a:lnSpc>
                        <a:spcBef>
                          <a:spcPts val="0"/>
                        </a:spcBef>
                        <a:spcAft>
                          <a:spcPts val="0"/>
                        </a:spcAft>
                      </a:pPr>
                      <a:r>
                        <a:rPr lang="en-US" sz="1400" u="sng">
                          <a:effectLst/>
                          <a:latin typeface="Times New Roman"/>
                          <a:ea typeface="Times New Roman"/>
                        </a:rPr>
                        <a:t>Treatment Integrity</a:t>
                      </a:r>
                      <a:r>
                        <a:rPr lang="en-US" sz="1400">
                          <a:effectLst/>
                          <a:latin typeface="Times New Roman"/>
                          <a:ea typeface="Times New Roman"/>
                        </a:rPr>
                        <a:t>: Teachers monitor performance and attendance in class. Completion of weekly checklists for activities completed. </a:t>
                      </a:r>
                    </a:p>
                    <a:p>
                      <a:pPr marL="109855" marR="0" algn="l">
                        <a:lnSpc>
                          <a:spcPct val="115000"/>
                        </a:lnSpc>
                        <a:spcBef>
                          <a:spcPts val="0"/>
                        </a:spcBef>
                        <a:spcAft>
                          <a:spcPts val="0"/>
                        </a:spcAft>
                      </a:pPr>
                      <a:r>
                        <a:rPr lang="en-US" sz="1400" u="sng">
                          <a:effectLst/>
                          <a:latin typeface="Times New Roman"/>
                          <a:ea typeface="Times New Roman"/>
                        </a:rPr>
                        <a:t>Social Validity</a:t>
                      </a:r>
                      <a:r>
                        <a:rPr lang="en-US" sz="1400">
                          <a:effectLst/>
                          <a:latin typeface="Times New Roman"/>
                          <a:ea typeface="Times New Roman"/>
                        </a:rPr>
                        <a:t>: Students and teachers complete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a:effectLst/>
                          <a:latin typeface="Times New Roman"/>
                          <a:ea typeface="Times New Roman"/>
                        </a:rPr>
                        <a:t>Students meet instructional reading goals.</a:t>
                      </a:r>
                    </a:p>
                    <a:p>
                      <a:pPr marL="0" marR="0" algn="l">
                        <a:lnSpc>
                          <a:spcPct val="115000"/>
                        </a:lnSpc>
                        <a:spcBef>
                          <a:spcPts val="0"/>
                        </a:spcBef>
                        <a:spcAft>
                          <a:spcPts val="0"/>
                        </a:spcAft>
                      </a:pPr>
                      <a:r>
                        <a:rPr lang="en-US" sz="1600">
                          <a:effectLst/>
                          <a:latin typeface="Times New Roman"/>
                          <a:ea typeface="Times New Roman"/>
                        </a:rPr>
                        <a:t> </a:t>
                      </a:r>
                    </a:p>
                    <a:p>
                      <a:pPr marL="107950" marR="0" algn="l">
                        <a:lnSpc>
                          <a:spcPct val="115000"/>
                        </a:lnSpc>
                        <a:spcBef>
                          <a:spcPts val="0"/>
                        </a:spcBef>
                        <a:spcAft>
                          <a:spcPts val="0"/>
                        </a:spcAft>
                      </a:pPr>
                      <a:r>
                        <a:rPr lang="en-US" sz="1600">
                          <a:effectLst/>
                          <a:latin typeface="Times New Roman"/>
                          <a:ea typeface="Times New Roman"/>
                        </a:rPr>
                        <a:t>SRSS score in the low risk category (0 – 3) on the next screening time point.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355001" y="5959735"/>
            <a:ext cx="6276191" cy="73689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35347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496961" y="0"/>
          <a:ext cx="9144000" cy="6634106"/>
        </p:xfrm>
        <a:graphic>
          <a:graphicData uri="http://schemas.openxmlformats.org/drawingml/2006/table">
            <a:tbl>
              <a:tblPr/>
              <a:tblGrid>
                <a:gridCol w="1246239">
                  <a:extLst>
                    <a:ext uri="{9D8B030D-6E8A-4147-A177-3AD203B41FA5}">
                      <a16:colId xmlns:a16="http://schemas.microsoft.com/office/drawing/2014/main" val="20000"/>
                    </a:ext>
                  </a:extLst>
                </a:gridCol>
                <a:gridCol w="2258961">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57150" marR="0" algn="l">
                        <a:lnSpc>
                          <a:spcPct val="115000"/>
                        </a:lnSpc>
                        <a:spcBef>
                          <a:spcPts val="0"/>
                        </a:spcBef>
                        <a:spcAft>
                          <a:spcPts val="0"/>
                        </a:spcAft>
                      </a:pPr>
                      <a:r>
                        <a:rPr lang="en-US" sz="1600">
                          <a:effectLst/>
                          <a:latin typeface="Times New Roman"/>
                          <a:ea typeface="Times New Roman"/>
                        </a:rPr>
                        <a:t>Mentoring Program (Sophomores/ Juniors/ Seniors)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4775" marR="0" algn="l">
                        <a:lnSpc>
                          <a:spcPct val="115000"/>
                        </a:lnSpc>
                        <a:spcBef>
                          <a:spcPts val="0"/>
                        </a:spcBef>
                        <a:spcAft>
                          <a:spcPts val="0"/>
                        </a:spcAft>
                      </a:pPr>
                      <a:r>
                        <a:rPr lang="en-US" sz="1600">
                          <a:effectLst/>
                          <a:latin typeface="Times New Roman"/>
                          <a:ea typeface="Times New Roman"/>
                        </a:rPr>
                        <a:t>Focus is on academic achievement, character development, problem-solving skills, improving self-esteem, relationships with adults and peers, and school attendance. </a:t>
                      </a:r>
                    </a:p>
                    <a:p>
                      <a:pPr marL="104775" marR="0" algn="l">
                        <a:lnSpc>
                          <a:spcPct val="115000"/>
                        </a:lnSpc>
                        <a:spcBef>
                          <a:spcPts val="0"/>
                        </a:spcBef>
                        <a:spcAft>
                          <a:spcPts val="0"/>
                        </a:spcAft>
                      </a:pPr>
                      <a:r>
                        <a:rPr lang="en-US" sz="1600">
                          <a:effectLst/>
                          <a:latin typeface="Times New Roman"/>
                          <a:ea typeface="Times New Roman"/>
                        </a:rPr>
                        <a:t> </a:t>
                      </a:r>
                    </a:p>
                    <a:p>
                      <a:pPr marL="104775" marR="0" algn="l">
                        <a:lnSpc>
                          <a:spcPct val="115000"/>
                        </a:lnSpc>
                        <a:spcBef>
                          <a:spcPts val="0"/>
                        </a:spcBef>
                        <a:spcAft>
                          <a:spcPts val="0"/>
                        </a:spcAft>
                      </a:pPr>
                      <a:r>
                        <a:rPr lang="en-US" sz="1600">
                          <a:effectLst/>
                          <a:latin typeface="Times New Roman"/>
                          <a:ea typeface="Times New Roman"/>
                        </a:rPr>
                        <a:t>Volunteer teachers serve as mentors; meeting weekly (30 – 60 min) with students during the school day.</a:t>
                      </a:r>
                    </a:p>
                    <a:p>
                      <a:pPr marL="0"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a:effectLst/>
                          <a:latin typeface="Times New Roman"/>
                          <a:ea typeface="Times New Roman"/>
                        </a:rPr>
                        <a:t>(1) 10th/11</a:t>
                      </a:r>
                      <a:r>
                        <a:rPr lang="en-US" sz="1600" baseline="30000">
                          <a:effectLst/>
                          <a:latin typeface="Times New Roman"/>
                          <a:ea typeface="Times New Roman"/>
                        </a:rPr>
                        <a:t>th</a:t>
                      </a:r>
                      <a:r>
                        <a:rPr lang="en-US" sz="1600">
                          <a:effectLst/>
                          <a:latin typeface="Times New Roman"/>
                          <a:ea typeface="Times New Roman"/>
                        </a:rPr>
                        <a:t>/ 12</a:t>
                      </a:r>
                      <a:r>
                        <a:rPr lang="en-US" sz="1600" baseline="30000">
                          <a:effectLst/>
                          <a:latin typeface="Times New Roman"/>
                          <a:ea typeface="Times New Roman"/>
                        </a:rPr>
                        <a:t>th</a:t>
                      </a:r>
                      <a:r>
                        <a:rPr lang="en-US" sz="1600">
                          <a:effectLst/>
                          <a:latin typeface="Times New Roman"/>
                          <a:ea typeface="Times New Roman"/>
                        </a:rPr>
                        <a:t>  graders</a:t>
                      </a:r>
                    </a:p>
                    <a:p>
                      <a:pPr marL="109855" marR="0" algn="l">
                        <a:lnSpc>
                          <a:spcPct val="115000"/>
                        </a:lnSpc>
                        <a:spcBef>
                          <a:spcPts val="0"/>
                        </a:spcBef>
                        <a:spcAft>
                          <a:spcPts val="0"/>
                        </a:spcAft>
                      </a:pPr>
                      <a:r>
                        <a:rPr lang="en-US" sz="1600">
                          <a:effectLst/>
                          <a:latin typeface="Times New Roman"/>
                          <a:ea typeface="Times New Roman"/>
                        </a:rPr>
                        <a:t>(2) Behavior: </a:t>
                      </a:r>
                    </a:p>
                    <a:p>
                      <a:pPr marL="109855" marR="0" algn="l">
                        <a:lnSpc>
                          <a:spcPct val="115000"/>
                        </a:lnSpc>
                        <a:spcBef>
                          <a:spcPts val="0"/>
                        </a:spcBef>
                        <a:spcAft>
                          <a:spcPts val="0"/>
                        </a:spcAft>
                      </a:pPr>
                      <a:r>
                        <a:rPr lang="en-US" sz="1600">
                          <a:effectLst/>
                          <a:latin typeface="Times New Roman"/>
                          <a:ea typeface="Times New Roman"/>
                        </a:rPr>
                        <a:t>SRSS: High (9-21) or Moderate (4-8) by either 2nd or 7th period teacher</a:t>
                      </a:r>
                    </a:p>
                    <a:p>
                      <a:pPr marL="109855" marR="0" algn="l">
                        <a:lnSpc>
                          <a:spcPct val="115000"/>
                        </a:lnSpc>
                        <a:spcBef>
                          <a:spcPts val="0"/>
                        </a:spcBef>
                        <a:spcAft>
                          <a:spcPts val="0"/>
                        </a:spcAft>
                      </a:pPr>
                      <a:r>
                        <a:rPr lang="en-US" sz="1600">
                          <a:effectLst/>
                          <a:latin typeface="Times New Roman"/>
                          <a:ea typeface="Times New Roman"/>
                        </a:rPr>
                        <a:t>ODR ≥ 2</a:t>
                      </a:r>
                    </a:p>
                    <a:p>
                      <a:pPr marL="109855" marR="0" algn="l">
                        <a:lnSpc>
                          <a:spcPct val="115000"/>
                        </a:lnSpc>
                        <a:spcBef>
                          <a:spcPts val="0"/>
                        </a:spcBef>
                        <a:spcAft>
                          <a:spcPts val="0"/>
                        </a:spcAft>
                      </a:pPr>
                      <a:r>
                        <a:rPr lang="en-US" sz="1600">
                          <a:effectLst/>
                          <a:latin typeface="Times New Roman"/>
                          <a:ea typeface="Times New Roman"/>
                        </a:rPr>
                        <a:t>Absences ≥ 5 days in one grading period</a:t>
                      </a:r>
                    </a:p>
                    <a:p>
                      <a:pPr marL="109855" marR="0" algn="l">
                        <a:lnSpc>
                          <a:spcPct val="115000"/>
                        </a:lnSpc>
                        <a:spcBef>
                          <a:spcPts val="0"/>
                        </a:spcBef>
                        <a:spcAft>
                          <a:spcPts val="0"/>
                        </a:spcAft>
                      </a:pPr>
                      <a:r>
                        <a:rPr lang="en-US" sz="1600">
                          <a:effectLst/>
                          <a:latin typeface="Times New Roman"/>
                          <a:ea typeface="Times New Roman"/>
                        </a:rPr>
                        <a:t>(3) Academic:</a:t>
                      </a:r>
                    </a:p>
                    <a:p>
                      <a:pPr marL="109855" marR="0" algn="l">
                        <a:lnSpc>
                          <a:spcPct val="115000"/>
                        </a:lnSpc>
                        <a:spcBef>
                          <a:spcPts val="0"/>
                        </a:spcBef>
                        <a:spcAft>
                          <a:spcPts val="0"/>
                        </a:spcAft>
                      </a:pPr>
                      <a:r>
                        <a:rPr lang="en-US" sz="1600">
                          <a:effectLst/>
                          <a:latin typeface="Times New Roman"/>
                          <a:ea typeface="Times New Roman"/>
                        </a:rPr>
                        <a:t>GPA ≤ 2.75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a:effectLst/>
                          <a:latin typeface="Times New Roman"/>
                          <a:ea typeface="Times New Roman"/>
                        </a:rPr>
                        <a:t>Student Measures:</a:t>
                      </a:r>
                      <a:endParaRPr lang="en-US" sz="1600">
                        <a:effectLst/>
                        <a:latin typeface="Times New Roman"/>
                        <a:ea typeface="Times New Roman"/>
                      </a:endParaRPr>
                    </a:p>
                    <a:p>
                      <a:pPr marL="109855" marR="0" algn="l">
                        <a:lnSpc>
                          <a:spcPct val="115000"/>
                        </a:lnSpc>
                        <a:spcBef>
                          <a:spcPts val="0"/>
                        </a:spcBef>
                        <a:spcAft>
                          <a:spcPts val="0"/>
                        </a:spcAft>
                      </a:pPr>
                      <a:r>
                        <a:rPr lang="en-US" sz="1600">
                          <a:effectLst/>
                          <a:latin typeface="Times New Roman"/>
                          <a:ea typeface="Times New Roman"/>
                        </a:rPr>
                        <a:t>(1) Increase of GPA at mid-term and semester report cards.</a:t>
                      </a:r>
                    </a:p>
                    <a:p>
                      <a:pPr marL="109855" marR="0" algn="l">
                        <a:lnSpc>
                          <a:spcPct val="115000"/>
                        </a:lnSpc>
                        <a:spcBef>
                          <a:spcPts val="0"/>
                        </a:spcBef>
                        <a:spcAft>
                          <a:spcPts val="0"/>
                        </a:spcAft>
                      </a:pPr>
                      <a:r>
                        <a:rPr lang="en-US" sz="1600">
                          <a:effectLst/>
                          <a:latin typeface="Times New Roman"/>
                          <a:ea typeface="Times New Roman"/>
                        </a:rPr>
                        <a:t>(2) Decrease of ODR monitored weekly.</a:t>
                      </a:r>
                    </a:p>
                    <a:p>
                      <a:pPr marL="109855" marR="0" algn="l">
                        <a:lnSpc>
                          <a:spcPct val="115000"/>
                        </a:lnSpc>
                        <a:spcBef>
                          <a:spcPts val="0"/>
                        </a:spcBef>
                        <a:spcAft>
                          <a:spcPts val="0"/>
                        </a:spcAft>
                      </a:pPr>
                      <a:r>
                        <a:rPr lang="en-US" sz="1600">
                          <a:effectLst/>
                          <a:latin typeface="Times New Roman"/>
                          <a:ea typeface="Times New Roman"/>
                        </a:rPr>
                        <a:t>(3) Reduced absences (fewer than one per quarter)</a:t>
                      </a:r>
                    </a:p>
                    <a:p>
                      <a:pPr marL="109855" marR="0" algn="l">
                        <a:lnSpc>
                          <a:spcPct val="115000"/>
                        </a:lnSpc>
                        <a:spcBef>
                          <a:spcPts val="0"/>
                        </a:spcBef>
                        <a:spcAft>
                          <a:spcPts val="0"/>
                        </a:spcAft>
                      </a:pPr>
                      <a:r>
                        <a:rPr lang="en-US" sz="1600" u="sng">
                          <a:effectLst/>
                          <a:latin typeface="Times New Roman"/>
                          <a:ea typeface="Times New Roman"/>
                        </a:rPr>
                        <a:t>Treatment Integrity</a:t>
                      </a:r>
                      <a:r>
                        <a:rPr lang="en-US" sz="1600">
                          <a:effectLst/>
                          <a:latin typeface="Times New Roman"/>
                          <a:ea typeface="Times New Roman"/>
                        </a:rPr>
                        <a:t>: Mentors complete weekly mentoring checklists to report meeting time and activities.</a:t>
                      </a:r>
                    </a:p>
                    <a:p>
                      <a:pPr marL="109855" marR="0" algn="l">
                        <a:lnSpc>
                          <a:spcPct val="115000"/>
                        </a:lnSpc>
                        <a:spcBef>
                          <a:spcPts val="0"/>
                        </a:spcBef>
                        <a:spcAft>
                          <a:spcPts val="0"/>
                        </a:spcAft>
                      </a:pPr>
                      <a:r>
                        <a:rPr lang="en-US" sz="1600" u="sng">
                          <a:effectLst/>
                          <a:latin typeface="Times New Roman"/>
                          <a:ea typeface="Times New Roman"/>
                        </a:rPr>
                        <a:t>Social Validity</a:t>
                      </a:r>
                      <a:r>
                        <a:rPr lang="en-US" sz="1600">
                          <a:effectLst/>
                          <a:latin typeface="Times New Roman"/>
                          <a:ea typeface="Times New Roman"/>
                        </a:rPr>
                        <a:t>: Pre and post surveys for students and mentors.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Yearlong support</a:t>
                      </a:r>
                    </a:p>
                    <a:p>
                      <a:pPr marL="50800" marR="0" algn="l">
                        <a:lnSpc>
                          <a:spcPct val="115000"/>
                        </a:lnSpc>
                        <a:spcBef>
                          <a:spcPts val="0"/>
                        </a:spcBef>
                        <a:spcAft>
                          <a:spcPts val="0"/>
                        </a:spcAft>
                      </a:pPr>
                      <a:r>
                        <a:rPr lang="en-US" sz="1600">
                          <a:effectLst/>
                          <a:latin typeface="Times New Roman"/>
                          <a:ea typeface="Times New Roman"/>
                        </a:rPr>
                        <a:t> </a:t>
                      </a:r>
                    </a:p>
                    <a:p>
                      <a:pPr marL="50800" marR="0" algn="l">
                        <a:lnSpc>
                          <a:spcPct val="115000"/>
                        </a:lnSpc>
                        <a:spcBef>
                          <a:spcPts val="0"/>
                        </a:spcBef>
                        <a:spcAft>
                          <a:spcPts val="0"/>
                        </a:spcAft>
                      </a:pPr>
                      <a:r>
                        <a:rPr lang="en-US" sz="1600">
                          <a:effectLst/>
                          <a:latin typeface="Times New Roman"/>
                          <a:ea typeface="Times New Roman"/>
                        </a:rPr>
                        <a:t>Students who no longer meet criteria next fall</a:t>
                      </a:r>
                    </a:p>
                    <a:p>
                      <a:pPr marL="50800" marR="0" algn="l">
                        <a:lnSpc>
                          <a:spcPct val="115000"/>
                        </a:lnSpc>
                        <a:spcBef>
                          <a:spcPts val="0"/>
                        </a:spcBef>
                        <a:spcAft>
                          <a:spcPts val="0"/>
                        </a:spcAft>
                      </a:pPr>
                      <a:r>
                        <a:rPr lang="en-US" sz="1600">
                          <a:effectLst/>
                          <a:latin typeface="Times New Roman"/>
                          <a:ea typeface="Times New Roman"/>
                        </a:rPr>
                        <a:t> </a:t>
                      </a:r>
                    </a:p>
                    <a:p>
                      <a:pPr marL="50800" marR="0" algn="l">
                        <a:lnSpc>
                          <a:spcPct val="115000"/>
                        </a:lnSpc>
                        <a:spcBef>
                          <a:spcPts val="0"/>
                        </a:spcBef>
                        <a:spcAft>
                          <a:spcPts val="0"/>
                        </a:spcAft>
                      </a:pPr>
                      <a:r>
                        <a:rPr lang="en-US" sz="1600">
                          <a:effectLst/>
                          <a:latin typeface="Times New Roman"/>
                          <a:ea typeface="Times New Roman"/>
                        </a:rPr>
                        <a:t>Seniors: graduation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7" name="Rectangle 6"/>
          <p:cNvSpPr/>
          <p:nvPr/>
        </p:nvSpPr>
        <p:spPr>
          <a:xfrm>
            <a:off x="129092" y="6013525"/>
            <a:ext cx="7498080" cy="75841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a:t>
            </a:r>
            <a:r>
              <a:rPr lang="en-US" sz="1200" err="1">
                <a:solidFill>
                  <a:prstClr val="black"/>
                </a:solidFill>
              </a:rPr>
              <a:t>Oyer</a:t>
            </a:r>
            <a:r>
              <a:rPr lang="en-US" sz="1200">
                <a:solidFill>
                  <a:prstClr val="black"/>
                </a:solidFill>
              </a:rPr>
              <a:t>,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385684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24000" y="0"/>
          <a:ext cx="9144000" cy="6634106"/>
        </p:xfrm>
        <a:graphic>
          <a:graphicData uri="http://schemas.openxmlformats.org/drawingml/2006/table">
            <a:tbl>
              <a:tblPr/>
              <a:tblGrid>
                <a:gridCol w="11430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104775" marR="0" algn="l">
                        <a:lnSpc>
                          <a:spcPct val="115000"/>
                        </a:lnSpc>
                        <a:spcBef>
                          <a:spcPts val="0"/>
                        </a:spcBef>
                        <a:spcAft>
                          <a:spcPts val="0"/>
                        </a:spcAft>
                      </a:pPr>
                      <a:r>
                        <a:rPr lang="en-US" sz="1600">
                          <a:effectLst/>
                          <a:latin typeface="Times New Roman"/>
                          <a:ea typeface="Times New Roman"/>
                        </a:rPr>
                        <a:t>Targeted Algebra II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a:effectLst/>
                          <a:latin typeface="Times New Roman"/>
                          <a:ea typeface="Times New Roman"/>
                        </a:rPr>
                        <a:t>Direct, targeted instruction of Algebra II learning targets by math teachers.  </a:t>
                      </a:r>
                    </a:p>
                    <a:p>
                      <a:pPr marL="73025" marR="50800" algn="l">
                        <a:lnSpc>
                          <a:spcPct val="115000"/>
                        </a:lnSpc>
                        <a:spcBef>
                          <a:spcPts val="0"/>
                        </a:spcBef>
                        <a:spcAft>
                          <a:spcPts val="0"/>
                        </a:spcAft>
                      </a:pPr>
                      <a:r>
                        <a:rPr lang="en-US" sz="1600">
                          <a:effectLst/>
                          <a:latin typeface="Times New Roman"/>
                          <a:ea typeface="Times New Roman"/>
                        </a:rPr>
                        <a:t>Time will be used to re-teach concepts, provide one-on-one or small group instruction and offer greater supports for students struggling to pass the graduation requirement course.</a:t>
                      </a:r>
                    </a:p>
                    <a:p>
                      <a:pPr marL="73025" marR="0" algn="l">
                        <a:lnSpc>
                          <a:spcPct val="115000"/>
                        </a:lnSpc>
                        <a:spcBef>
                          <a:spcPts val="0"/>
                        </a:spcBef>
                        <a:spcAft>
                          <a:spcPts val="0"/>
                        </a:spcAft>
                      </a:pPr>
                      <a:r>
                        <a:rPr lang="en-US" sz="1600">
                          <a:effectLst/>
                          <a:latin typeface="Times New Roman"/>
                          <a:ea typeface="Times New Roman"/>
                        </a:rPr>
                        <a:t> </a:t>
                      </a:r>
                    </a:p>
                    <a:p>
                      <a:pPr marL="73025" marR="0" algn="l">
                        <a:lnSpc>
                          <a:spcPct val="115000"/>
                        </a:lnSpc>
                        <a:spcBef>
                          <a:spcPts val="0"/>
                        </a:spcBef>
                        <a:spcAft>
                          <a:spcPts val="0"/>
                        </a:spcAft>
                      </a:pPr>
                      <a:r>
                        <a:rPr lang="en-US" sz="1600">
                          <a:effectLst/>
                          <a:latin typeface="Times New Roman"/>
                          <a:ea typeface="Times New Roman"/>
                        </a:rPr>
                        <a:t>50 min per day until exit criteria is met.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(1) 12th graders</a:t>
                      </a:r>
                    </a:p>
                    <a:p>
                      <a:pPr marL="50800" marR="0" algn="l">
                        <a:lnSpc>
                          <a:spcPct val="115000"/>
                        </a:lnSpc>
                        <a:spcBef>
                          <a:spcPts val="0"/>
                        </a:spcBef>
                        <a:spcAft>
                          <a:spcPts val="0"/>
                        </a:spcAft>
                      </a:pPr>
                      <a:r>
                        <a:rPr lang="en-US" sz="1600">
                          <a:effectLst/>
                          <a:latin typeface="Times New Roman"/>
                          <a:ea typeface="Times New Roman"/>
                        </a:rPr>
                        <a:t>(2) Algebra II grade drops below a 75 at any point in the semester</a:t>
                      </a:r>
                    </a:p>
                    <a:p>
                      <a:pPr marL="50800" marR="0" algn="l">
                        <a:lnSpc>
                          <a:spcPct val="115000"/>
                        </a:lnSpc>
                        <a:spcBef>
                          <a:spcPts val="0"/>
                        </a:spcBef>
                        <a:spcAft>
                          <a:spcPts val="0"/>
                        </a:spcAft>
                      </a:pPr>
                      <a:r>
                        <a:rPr lang="en-US" sz="1600">
                          <a:effectLst/>
                          <a:latin typeface="Times New Roman"/>
                          <a:ea typeface="Times New Roman"/>
                        </a:rPr>
                        <a:t>(3) Have study hall time available and permission of 5th period teacher</a:t>
                      </a:r>
                    </a:p>
                    <a:p>
                      <a:pPr marL="50800" marR="0" algn="l">
                        <a:lnSpc>
                          <a:spcPct val="115000"/>
                        </a:lnSpc>
                        <a:spcBef>
                          <a:spcPts val="0"/>
                        </a:spcBef>
                        <a:spcAft>
                          <a:spcPts val="0"/>
                        </a:spcAft>
                      </a:pPr>
                      <a:r>
                        <a:rPr lang="en-US" sz="1600">
                          <a:effectLst/>
                          <a:latin typeface="Times New Roman"/>
                          <a:ea typeface="Times New Roman"/>
                        </a:rPr>
                        <a:t>(4) Self-selecting to engage in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a:effectLst/>
                          <a:latin typeface="Times New Roman"/>
                          <a:ea typeface="Times New Roman"/>
                        </a:rPr>
                        <a:t>Student Measures</a:t>
                      </a:r>
                      <a:r>
                        <a:rPr lang="en-US" sz="1600">
                          <a:effectLst/>
                          <a:latin typeface="Times New Roman"/>
                          <a:ea typeface="Times New Roman"/>
                        </a:rPr>
                        <a:t>:</a:t>
                      </a:r>
                    </a:p>
                    <a:p>
                      <a:pPr marL="109855" marR="0" algn="l">
                        <a:lnSpc>
                          <a:spcPct val="115000"/>
                        </a:lnSpc>
                        <a:spcBef>
                          <a:spcPts val="0"/>
                        </a:spcBef>
                        <a:spcAft>
                          <a:spcPts val="0"/>
                        </a:spcAft>
                      </a:pPr>
                      <a:r>
                        <a:rPr lang="en-US" sz="1600">
                          <a:effectLst/>
                          <a:latin typeface="Times New Roman"/>
                          <a:ea typeface="Times New Roman"/>
                        </a:rPr>
                        <a:t>Algebra II classroom grades</a:t>
                      </a:r>
                    </a:p>
                    <a:p>
                      <a:pPr marL="109855" marR="0" algn="l">
                        <a:lnSpc>
                          <a:spcPct val="115000"/>
                        </a:lnSpc>
                        <a:spcBef>
                          <a:spcPts val="0"/>
                        </a:spcBef>
                        <a:spcAft>
                          <a:spcPts val="0"/>
                        </a:spcAft>
                      </a:pPr>
                      <a:r>
                        <a:rPr lang="en-US" sz="1600">
                          <a:effectLst/>
                          <a:latin typeface="Times New Roman"/>
                          <a:ea typeface="Times New Roman"/>
                        </a:rPr>
                        <a:t>Daily class average if grade is ≤ 75</a:t>
                      </a:r>
                    </a:p>
                    <a:p>
                      <a:pPr marL="109855" marR="0" algn="l">
                        <a:lnSpc>
                          <a:spcPct val="115000"/>
                        </a:lnSpc>
                        <a:spcBef>
                          <a:spcPts val="0"/>
                        </a:spcBef>
                        <a:spcAft>
                          <a:spcPts val="0"/>
                        </a:spcAft>
                      </a:pPr>
                      <a:r>
                        <a:rPr lang="en-US" sz="1600" u="sng">
                          <a:effectLst/>
                          <a:latin typeface="Times New Roman"/>
                          <a:ea typeface="Times New Roman"/>
                        </a:rPr>
                        <a:t>Treatment Integrity</a:t>
                      </a:r>
                      <a:r>
                        <a:rPr lang="en-US" sz="1600">
                          <a:effectLst/>
                          <a:latin typeface="Times New Roman"/>
                          <a:ea typeface="Times New Roman"/>
                        </a:rPr>
                        <a:t>: Daily monitoring of the lessons covered and student attendance</a:t>
                      </a:r>
                    </a:p>
                    <a:p>
                      <a:pPr marL="109855" marR="0" algn="l">
                        <a:lnSpc>
                          <a:spcPct val="115000"/>
                        </a:lnSpc>
                        <a:spcBef>
                          <a:spcPts val="0"/>
                        </a:spcBef>
                        <a:spcAft>
                          <a:spcPts val="0"/>
                        </a:spcAft>
                      </a:pPr>
                      <a:r>
                        <a:rPr lang="en-US" sz="1600" u="sng">
                          <a:effectLst/>
                          <a:latin typeface="Times New Roman"/>
                          <a:ea typeface="Times New Roman"/>
                        </a:rPr>
                        <a:t>Social Validity</a:t>
                      </a:r>
                      <a:r>
                        <a:rPr lang="en-US" sz="1600">
                          <a:effectLst/>
                          <a:latin typeface="Times New Roman"/>
                          <a:ea typeface="Times New Roman"/>
                        </a:rPr>
                        <a:t>: Pre and Post Student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a:effectLst/>
                          <a:latin typeface="Times New Roman"/>
                          <a:ea typeface="Times New Roman"/>
                        </a:rPr>
                        <a:t>Algebra II Grade increases to satisfactory level (above 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86062" y="6024282"/>
            <a:ext cx="6652708" cy="7046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232195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pic>
        <p:nvPicPr>
          <p:cNvPr id="25" name="Content Placeholder 8">
            <a:extLst>
              <a:ext uri="{FF2B5EF4-FFF2-40B4-BE49-F238E27FC236}">
                <a16:creationId xmlns:a16="http://schemas.microsoft.com/office/drawing/2014/main" id="{385AA4C4-0BD8-4A55-8DC8-7BFF33BBB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00" y="2986388"/>
            <a:ext cx="4401759" cy="3718569"/>
          </a:xfrm>
          <a:prstGeom prst="rect">
            <a:avLst/>
          </a:prstGeom>
          <a:ln>
            <a:noFill/>
          </a:ln>
          <a:effectLst>
            <a:outerShdw blurRad="292100" dist="139700" dir="2700000" algn="tl" rotWithShape="0">
              <a:srgbClr val="333333">
                <a:alpha val="65000"/>
              </a:srgbClr>
            </a:outerShdw>
          </a:effectLst>
        </p:spPr>
      </p:pic>
      <p:sp>
        <p:nvSpPr>
          <p:cNvPr id="26" name="Title 3">
            <a:extLst>
              <a:ext uri="{FF2B5EF4-FFF2-40B4-BE49-F238E27FC236}">
                <a16:creationId xmlns:a16="http://schemas.microsoft.com/office/drawing/2014/main" id="{67C9CBAD-41D2-425A-A8BC-55ACC3E2CF93}"/>
              </a:ext>
            </a:extLst>
          </p:cNvPr>
          <p:cNvSpPr txBox="1">
            <a:spLocks/>
          </p:cNvSpPr>
          <p:nvPr/>
        </p:nvSpPr>
        <p:spPr>
          <a:xfrm>
            <a:off x="1905000" y="2217490"/>
            <a:ext cx="8382000" cy="735724"/>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auto">
              <a:spcAft>
                <a:spcPts val="0"/>
              </a:spcAft>
            </a:pPr>
            <a:r>
              <a:rPr lang="en-US" sz="3200">
                <a:solidFill>
                  <a:prstClr val="white"/>
                </a:solidFill>
              </a:rPr>
              <a:t>Tertiary (Tier 3) Intervention Grids</a:t>
            </a:r>
          </a:p>
        </p:txBody>
      </p:sp>
      <p:sp>
        <p:nvSpPr>
          <p:cNvPr id="28" name="Oval 27">
            <a:extLst>
              <a:ext uri="{FF2B5EF4-FFF2-40B4-BE49-F238E27FC236}">
                <a16:creationId xmlns:a16="http://schemas.microsoft.com/office/drawing/2014/main" id="{0E9686A1-62F1-4526-8219-3300662C3219}"/>
              </a:ext>
            </a:extLst>
          </p:cNvPr>
          <p:cNvSpPr/>
          <p:nvPr/>
        </p:nvSpPr>
        <p:spPr>
          <a:xfrm>
            <a:off x="4083585" y="855613"/>
            <a:ext cx="3810000" cy="1143000"/>
          </a:xfrm>
          <a:prstGeom prst="ellipse">
            <a:avLst/>
          </a:prstGeom>
          <a:noFill/>
          <a:ln w="5715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8573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3" name="Rectangle 2"/>
          <p:cNvSpPr>
            <a:spLocks noGrp="1" noChangeArrowheads="1"/>
          </p:cNvSpPr>
          <p:nvPr>
            <p:ph type="title" idx="4294967295"/>
          </p:nvPr>
        </p:nvSpPr>
        <p:spPr>
          <a:xfrm>
            <a:off x="1524000" y="445090"/>
            <a:ext cx="9144000" cy="838200"/>
          </a:xfrm>
        </p:spPr>
        <p:txBody>
          <a:bodyPr>
            <a:normAutofit fontScale="90000"/>
          </a:bodyPr>
          <a:lstStyle/>
          <a:p>
            <a:pPr algn="ctr"/>
            <a:r>
              <a:rPr lang="en-US" sz="3600" dirty="0">
                <a:solidFill>
                  <a:srgbClr val="495073"/>
                </a:solidFill>
              </a:rPr>
              <a:t>Tertiary (Tier 3) Intervention Grid: For Middle and High School Students</a:t>
            </a:r>
            <a:endParaRPr lang="en-US" altLang="en-US" sz="4000" dirty="0">
              <a:solidFill>
                <a:srgbClr val="495073"/>
              </a:solidFill>
            </a:endParaRPr>
          </a:p>
        </p:txBody>
      </p:sp>
      <p:graphicFrame>
        <p:nvGraphicFramePr>
          <p:cNvPr id="565273" name="Group 25"/>
          <p:cNvGraphicFramePr>
            <a:graphicFrameLocks noGrp="1"/>
          </p:cNvGraphicFramePr>
          <p:nvPr>
            <p:extLst>
              <p:ext uri="{D42A27DB-BD31-4B8C-83A1-F6EECF244321}">
                <p14:modId xmlns:p14="http://schemas.microsoft.com/office/powerpoint/2010/main" val="814515397"/>
              </p:ext>
            </p:extLst>
          </p:nvPr>
        </p:nvGraphicFramePr>
        <p:xfrm>
          <a:off x="630149" y="1454358"/>
          <a:ext cx="11079498" cy="4517635"/>
        </p:xfrm>
        <a:graphic>
          <a:graphicData uri="http://schemas.openxmlformats.org/drawingml/2006/table">
            <a:tbl>
              <a:tblPr/>
              <a:tblGrid>
                <a:gridCol w="1477267">
                  <a:extLst>
                    <a:ext uri="{9D8B030D-6E8A-4147-A177-3AD203B41FA5}">
                      <a16:colId xmlns:a16="http://schemas.microsoft.com/office/drawing/2014/main" val="20000"/>
                    </a:ext>
                  </a:extLst>
                </a:gridCol>
                <a:gridCol w="2688835">
                  <a:extLst>
                    <a:ext uri="{9D8B030D-6E8A-4147-A177-3AD203B41FA5}">
                      <a16:colId xmlns:a16="http://schemas.microsoft.com/office/drawing/2014/main" val="20001"/>
                    </a:ext>
                  </a:extLst>
                </a:gridCol>
                <a:gridCol w="2360415">
                  <a:extLst>
                    <a:ext uri="{9D8B030D-6E8A-4147-A177-3AD203B41FA5}">
                      <a16:colId xmlns:a16="http://schemas.microsoft.com/office/drawing/2014/main" val="20002"/>
                    </a:ext>
                  </a:extLst>
                </a:gridCol>
                <a:gridCol w="2510198">
                  <a:extLst>
                    <a:ext uri="{9D8B030D-6E8A-4147-A177-3AD203B41FA5}">
                      <a16:colId xmlns:a16="http://schemas.microsoft.com/office/drawing/2014/main" val="20003"/>
                    </a:ext>
                  </a:extLst>
                </a:gridCol>
                <a:gridCol w="2042783">
                  <a:extLst>
                    <a:ext uri="{9D8B030D-6E8A-4147-A177-3AD203B41FA5}">
                      <a16:colId xmlns:a16="http://schemas.microsoft.com/office/drawing/2014/main" val="20004"/>
                    </a:ext>
                  </a:extLst>
                </a:gridCol>
              </a:tblGrid>
              <a:tr h="522901">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Support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Description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Schoolwide Data: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Entry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Data to Monitor Progress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Exit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extLst>
                  <a:ext uri="{0D108BD9-81ED-4DB2-BD59-A6C34878D82A}">
                    <a16:rowId xmlns:a16="http://schemas.microsoft.com/office/drawing/2014/main" val="10000"/>
                  </a:ext>
                </a:extLst>
              </a:tr>
              <a:tr h="3994734">
                <a:tc>
                  <a:txBody>
                    <a:bodyPr/>
                    <a:lstStyle/>
                    <a:p>
                      <a:pPr marL="0" marR="0">
                        <a:lnSpc>
                          <a:spcPct val="118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Functional Assessment-based Intervention</a:t>
                      </a:r>
                      <a:endParaRPr lang="en-US" sz="14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1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FABIs are interventions based on the function of the target behavior, as determined by the functional assessment and determined with the aid of the </a:t>
                      </a: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Function Matrix</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Function-Based Intervention Decision Model</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used to determine the intervention focus, including: Method 1: Teach the replacement behavior; Method 2: Improve the environment; Method 3: Adjust the contingencies; and a combination of Method 1 and Method 2. A package intervention is designed and implemented, including antecedent adjustments, reinforcement adjustments, and extinction procedures directly linked to the function of the target behavior.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One or more of the following:</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Behavior: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High (9-21)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SRSS-I6: High (6-18)</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Office discipline referrals (ODRs) 6 or more within a grading period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gn="ctr">
                        <a:lnSpc>
                          <a:spcPct val="118000"/>
                        </a:lnSpc>
                        <a:spcBef>
                          <a:spcPts val="0"/>
                        </a:spcBef>
                        <a:spcAft>
                          <a:spcPts val="0"/>
                        </a:spcAft>
                      </a:pP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AND/OR</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Academic: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 report: 1 or more course failures</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Missing Assignments 5 or more within a grading period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AIMSweb</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intensive level (math or reading)</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60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Below 2.5 GPA</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behavior targeted for improvement (e.g., target or replacement behavior) using direct observation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Treatment integrity</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FABI Step checklists</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Treatment integrity checklist</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Social validity</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IRP-15 (teacher)</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CIRP (student)</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355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a:lnSpc>
                          <a:spcPct val="118000"/>
                        </a:lnSpc>
                        <a:spcBef>
                          <a:spcPts val="0"/>
                        </a:spcBef>
                        <a:spcAft>
                          <a:spcPts val="60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FABI will be faded once a functional relation is demonstrated using a validated single-case research design (e.g., withdrawal) and: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Symbol" panose="05050102010706020507" pitchFamily="18" charset="2"/>
                        <a:buChar char=""/>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Behavior objective for the student is met (See Behavior Intervention Plan [BIP]).</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35585" marR="0">
                        <a:lnSpc>
                          <a:spcPct val="118000"/>
                        </a:lnSpc>
                        <a:spcBef>
                          <a:spcPts val="0"/>
                        </a:spcBef>
                        <a:spcAft>
                          <a:spcPts val="60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274638"/>
            <a:ext cx="7467600" cy="715962"/>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90000"/>
          </a:bodyPr>
          <a:lstStyle/>
          <a:p>
            <a:pPr>
              <a:defRPr/>
            </a:pPr>
            <a:r>
              <a:rPr lang="en-US">
                <a:solidFill>
                  <a:schemeClr val="accent4">
                    <a:lumMod val="50000"/>
                  </a:schemeClr>
                </a:solidFill>
              </a:rPr>
              <a:t>Changes in Harry’s Behavior</a:t>
            </a:r>
          </a:p>
        </p:txBody>
      </p:sp>
      <p:graphicFrame>
        <p:nvGraphicFramePr>
          <p:cNvPr id="4" name="Content Placeholder 3"/>
          <p:cNvGraphicFramePr>
            <a:graphicFrameLocks noGrp="1"/>
          </p:cNvGraphicFramePr>
          <p:nvPr>
            <p:ph sz="quarter" idx="4294967295"/>
          </p:nvPr>
        </p:nvGraphicFramePr>
        <p:xfrm>
          <a:off x="2057400" y="1219200"/>
          <a:ext cx="7848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9812" name="Rectangle 2"/>
          <p:cNvSpPr>
            <a:spLocks noChangeArrowheads="1"/>
          </p:cNvSpPr>
          <p:nvPr/>
        </p:nvSpPr>
        <p:spPr bwMode="auto">
          <a:xfrm>
            <a:off x="1981200" y="6257926"/>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prstClr val="black"/>
                </a:solidFill>
                <a:latin typeface="Century Schoolbook" pitchFamily="18" charset="0"/>
              </a:rPr>
              <a:t>Cox, M., Griffin, M. M., Hall, R., Oakes, W. P., &amp; Lane, K. L. (2012). Using a functional assessment-based intervention to increase academic engaged time in an inclusive middle school setting.  Beyond Behavior, 2, 44 – 54.</a:t>
            </a:r>
          </a:p>
        </p:txBody>
      </p:sp>
      <p:pic>
        <p:nvPicPr>
          <p:cNvPr id="5" name="Picture 2" descr="C:\Users\kllane\Documents\F13 Manuscripts Submitted\2010 Beyond Behavior\bebe-20-03-cov-1_Page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3453"/>
          <a:stretch/>
        </p:blipFill>
        <p:spPr bwMode="auto">
          <a:xfrm>
            <a:off x="9321738" y="3733801"/>
            <a:ext cx="1346263" cy="186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7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7045" y="224298"/>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94050" y="1039528"/>
            <a:ext cx="1703900" cy="275342"/>
          </a:xfrm>
          <a:prstGeom prst="rect">
            <a:avLst/>
          </a:prstGeom>
          <a:noFill/>
          <a:ln w="5715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942" y="1314870"/>
            <a:ext cx="3799544" cy="44920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46567" y="2132070"/>
            <a:ext cx="3162455" cy="367489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18" name="Right Arrow 3">
            <a:extLst>
              <a:ext uri="{FF2B5EF4-FFF2-40B4-BE49-F238E27FC236}">
                <a16:creationId xmlns:a16="http://schemas.microsoft.com/office/drawing/2014/main" id="{897A91D4-E5B7-45AD-BD4E-A722AFC5FDD1}"/>
              </a:ext>
            </a:extLst>
          </p:cNvPr>
          <p:cNvSpPr>
            <a:spLocks noChangeArrowheads="1"/>
          </p:cNvSpPr>
          <p:nvPr/>
        </p:nvSpPr>
        <p:spPr bwMode="auto">
          <a:xfrm rot="1546713">
            <a:off x="236913" y="3206554"/>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a:solidFill>
                  <a:prstClr val="white"/>
                </a:solidFill>
                <a:latin typeface="Calibri" panose="020F0502020204030204"/>
                <a:ea typeface="MS PGothic" charset="-128"/>
              </a:rPr>
              <a:t>District &amp; State Standard</a:t>
            </a:r>
            <a:r>
              <a:rPr lang="en-US" sz="2000">
                <a:solidFill>
                  <a:prstClr val="white"/>
                </a:solidFill>
                <a:latin typeface="Calibri" panose="020F0502020204030204"/>
                <a:ea typeface="MS PGothic" charset="-128"/>
              </a:rPr>
              <a:t>s</a:t>
            </a:r>
          </a:p>
          <a:p>
            <a:pPr algn="ctr" defTabSz="457200">
              <a:defRPr/>
            </a:pPr>
            <a:r>
              <a:rPr lang="en-US" sz="2000" b="1">
                <a:solidFill>
                  <a:prstClr val="white"/>
                </a:solidFill>
                <a:latin typeface="Calibri" panose="020F0502020204030204"/>
                <a:ea typeface="MS PGothic" charset="-128"/>
              </a:rPr>
              <a:t>High Quality Instruction</a:t>
            </a:r>
          </a:p>
        </p:txBody>
      </p:sp>
    </p:spTree>
    <p:extLst>
      <p:ext uri="{BB962C8B-B14F-4D97-AF65-F5344CB8AC3E}">
        <p14:creationId xmlns:p14="http://schemas.microsoft.com/office/powerpoint/2010/main" val="14447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a:bodyPr>
          <a:lstStyle/>
          <a:p>
            <a:r>
              <a:rPr lang="en-US" dirty="0">
                <a:solidFill>
                  <a:schemeClr val="bg2"/>
                </a:solidFill>
              </a:rPr>
              <a:t>Introducing Ci3T … a Comprehensive, Integrated, Three-Tiered Model of Prevention  </a:t>
            </a:r>
          </a:p>
          <a:p>
            <a:r>
              <a:rPr lang="en-US" dirty="0">
                <a:solidFill>
                  <a:schemeClr val="bg2"/>
                </a:solidFill>
              </a:rPr>
              <a:t>The Role of Screening: Using Screening Data to Inform Instruction  </a:t>
            </a:r>
          </a:p>
          <a:p>
            <a:pPr lvl="1"/>
            <a:r>
              <a:rPr lang="en-US" dirty="0">
                <a:solidFill>
                  <a:schemeClr val="bg2"/>
                </a:solidFill>
              </a:rPr>
              <a:t>At Tier 1: Primary Preventions Efforts </a:t>
            </a:r>
          </a:p>
          <a:p>
            <a:pPr lvl="1"/>
            <a:r>
              <a:rPr lang="en-US" dirty="0">
                <a:solidFill>
                  <a:schemeClr val="bg2"/>
                </a:solidFill>
              </a:rPr>
              <a:t>At all Tiers: Teacher-delivered Strategies  </a:t>
            </a:r>
          </a:p>
          <a:p>
            <a:pPr lvl="1"/>
            <a:r>
              <a:rPr lang="en-US" dirty="0">
                <a:solidFill>
                  <a:schemeClr val="bg2"/>
                </a:solidFill>
              </a:rPr>
              <a:t>At Tiers 2 &amp; 3: Secondary &amp; Tertiary Prevention Efforts  </a:t>
            </a:r>
          </a:p>
          <a:p>
            <a:r>
              <a:rPr lang="en-US" b="1" dirty="0"/>
              <a:t>Planning for Next Steps</a:t>
            </a:r>
          </a:p>
          <a:p>
            <a:endParaRPr lang="en-US" dirty="0"/>
          </a:p>
        </p:txBody>
      </p:sp>
    </p:spTree>
    <p:extLst>
      <p:ext uri="{BB962C8B-B14F-4D97-AF65-F5344CB8AC3E}">
        <p14:creationId xmlns:p14="http://schemas.microsoft.com/office/powerpoint/2010/main" val="8654805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close up of a logo&#10;&#10;Description automatically generated">
            <a:extLst>
              <a:ext uri="{FF2B5EF4-FFF2-40B4-BE49-F238E27FC236}">
                <a16:creationId xmlns:a16="http://schemas.microsoft.com/office/drawing/2014/main" id="{23FC978A-97CD-431D-9600-C4C595D40BD5}"/>
              </a:ext>
            </a:extLst>
          </p:cNvPr>
          <p:cNvPicPr>
            <a:picLocks noChangeAspect="1"/>
          </p:cNvPicPr>
          <p:nvPr/>
        </p:nvPicPr>
        <p:blipFill rotWithShape="1">
          <a:blip r:embed="rId2">
            <a:alphaModFix amt="40000"/>
          </a:blip>
          <a:srcRect t="17745" r="2" b="2"/>
          <a:stretch/>
        </p:blipFill>
        <p:spPr>
          <a:xfrm>
            <a:off x="3132160" y="1021"/>
            <a:ext cx="9059839" cy="6855958"/>
          </a:xfrm>
          <a:prstGeom prst="rect">
            <a:avLst/>
          </a:prstGeom>
        </p:spPr>
      </p:pic>
      <p:sp>
        <p:nvSpPr>
          <p:cNvPr id="2" name="Title 1"/>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a:latin typeface="+mj-lt"/>
                <a:ea typeface="+mj-ea"/>
                <a:cs typeface="+mj-cs"/>
              </a:rPr>
              <a:t>Planning for Next Steps</a:t>
            </a:r>
          </a:p>
        </p:txBody>
      </p:sp>
      <p:sp>
        <p:nvSpPr>
          <p:cNvPr id="12" name="Freeform: Shape 11">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F2580F9-0274-4FCC-9D5D-7F18BF9E626A}"/>
              </a:ext>
            </a:extLst>
          </p:cNvPr>
          <p:cNvPicPr>
            <a:picLocks noChangeAspect="1"/>
          </p:cNvPicPr>
          <p:nvPr/>
        </p:nvPicPr>
        <p:blipFill rotWithShape="1">
          <a:blip r:embed="rId3">
            <a:extLst>
              <a:ext uri="{28A0092B-C50C-407E-A947-70E740481C1C}">
                <a14:useLocalDpi xmlns:a14="http://schemas.microsoft.com/office/drawing/2010/main" val="0"/>
              </a:ext>
            </a:extLst>
          </a:blip>
          <a:srcRect l="-11602" r="-1160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1179422466"/>
      </p:ext>
    </p:extLst>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20F4E2-088B-7046-68A4-347623AEB7C9}"/>
              </a:ext>
            </a:extLst>
          </p:cNvPr>
          <p:cNvPicPr>
            <a:picLocks noChangeAspect="1"/>
          </p:cNvPicPr>
          <p:nvPr/>
        </p:nvPicPr>
        <p:blipFill>
          <a:blip r:embed="rId2"/>
          <a:stretch>
            <a:fillRect/>
          </a:stretch>
        </p:blipFill>
        <p:spPr>
          <a:xfrm>
            <a:off x="10504" y="2598020"/>
            <a:ext cx="7579366" cy="4259980"/>
          </a:xfrm>
          <a:prstGeom prst="rect">
            <a:avLst/>
          </a:prstGeom>
          <a:ln>
            <a:solidFill>
              <a:schemeClr val="tx1"/>
            </a:solidFill>
          </a:ln>
        </p:spPr>
      </p:pic>
      <p:pic>
        <p:nvPicPr>
          <p:cNvPr id="5" name="Picture 4"/>
          <p:cNvPicPr>
            <a:picLocks noChangeAspect="1"/>
          </p:cNvPicPr>
          <p:nvPr/>
        </p:nvPicPr>
        <p:blipFill rotWithShape="1">
          <a:blip r:embed="rId3"/>
          <a:srcRect b="74636"/>
          <a:stretch/>
        </p:blipFill>
        <p:spPr>
          <a:xfrm>
            <a:off x="148635" y="121920"/>
            <a:ext cx="10492929" cy="1898469"/>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37704" r="29718"/>
          <a:stretch/>
        </p:blipFill>
        <p:spPr>
          <a:xfrm>
            <a:off x="148635" y="1468979"/>
            <a:ext cx="4785879" cy="334091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srcRect l="2865" t="1350" r="1961" b="1445"/>
          <a:stretch/>
        </p:blipFill>
        <p:spPr>
          <a:xfrm>
            <a:off x="4253336" y="1766786"/>
            <a:ext cx="2441156" cy="320132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6746324" y="3090175"/>
            <a:ext cx="3518974" cy="3755870"/>
          </a:xfrm>
          <a:prstGeom prst="rect">
            <a:avLst/>
          </a:prstGeom>
          <a:ln>
            <a:noFill/>
          </a:ln>
          <a:effectLst>
            <a:outerShdw blurRad="292100" dist="139700" dir="2700000" algn="tl" rotWithShape="0">
              <a:srgbClr val="333333">
                <a:alpha val="65000"/>
              </a:srgbClr>
            </a:outerShdw>
          </a:effectLst>
        </p:spPr>
      </p:pic>
      <p:pic>
        <p:nvPicPr>
          <p:cNvPr id="7" name="Picture 6" descr="Chart&#10;&#10;Description automatically generated with medium confidence">
            <a:extLst>
              <a:ext uri="{FF2B5EF4-FFF2-40B4-BE49-F238E27FC236}">
                <a16:creationId xmlns:a16="http://schemas.microsoft.com/office/drawing/2014/main" id="{C394264E-8364-3618-1B72-9AE26920DB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8669" y="1214308"/>
            <a:ext cx="3211983" cy="4156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674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C9F-A0FF-4899-A41F-DF8DEBEF41D5}"/>
              </a:ext>
            </a:extLst>
          </p:cNvPr>
          <p:cNvSpPr>
            <a:spLocks noGrp="1"/>
          </p:cNvSpPr>
          <p:nvPr>
            <p:ph type="title"/>
          </p:nvPr>
        </p:nvSpPr>
        <p:spPr>
          <a:xfrm>
            <a:off x="827088" y="229695"/>
            <a:ext cx="10515600" cy="1325563"/>
          </a:xfrm>
        </p:spPr>
        <p:txBody>
          <a:bodyPr/>
          <a:lstStyle/>
          <a:p>
            <a:r>
              <a:rPr lang="en-US"/>
              <a:t>Resources for screening available on PBIS.org…</a:t>
            </a:r>
          </a:p>
        </p:txBody>
      </p:sp>
      <p:pic>
        <p:nvPicPr>
          <p:cNvPr id="9" name="Picture 8" descr="Picture of the resource title Selecting a Universal Behavior Screening Tool: Questions to Consider available on pbis.org">
            <a:extLst>
              <a:ext uri="{FF2B5EF4-FFF2-40B4-BE49-F238E27FC236}">
                <a16:creationId xmlns:a16="http://schemas.microsoft.com/office/drawing/2014/main" id="{EDEC054C-A3AD-48FC-845A-255A2FCA3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28" y="1514059"/>
            <a:ext cx="3159924" cy="4099527"/>
          </a:xfrm>
          <a:prstGeom prst="rect">
            <a:avLst/>
          </a:prstGeom>
          <a:ln>
            <a:noFill/>
          </a:ln>
          <a:effectLst>
            <a:outerShdw blurRad="292100" dist="139700" dir="2700000" algn="tl" rotWithShape="0">
              <a:srgbClr val="333333">
                <a:alpha val="65000"/>
              </a:srgbClr>
            </a:outerShdw>
          </a:effectLst>
        </p:spPr>
      </p:pic>
      <p:pic>
        <p:nvPicPr>
          <p:cNvPr id="10" name="Picture 9" descr="Picture of the resource titled Guidance for Systematic Screening: Lessons Learned from Practitioners available on pbis.org">
            <a:extLst>
              <a:ext uri="{FF2B5EF4-FFF2-40B4-BE49-F238E27FC236}">
                <a16:creationId xmlns:a16="http://schemas.microsoft.com/office/drawing/2014/main" id="{4471A8D3-F85C-4092-9E99-5B4B6FA0F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691" y="2630980"/>
            <a:ext cx="3050101" cy="4099527"/>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F09FCCB2-BAC1-49E0-8037-54331ED08E31}"/>
              </a:ext>
            </a:extLst>
          </p:cNvPr>
          <p:cNvSpPr/>
          <p:nvPr/>
        </p:nvSpPr>
        <p:spPr>
          <a:xfrm>
            <a:off x="10569677" y="4847303"/>
            <a:ext cx="1504336" cy="1819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050" name="Picture 2">
            <a:extLst>
              <a:ext uri="{FF2B5EF4-FFF2-40B4-BE49-F238E27FC236}">
                <a16:creationId xmlns:a16="http://schemas.microsoft.com/office/drawing/2014/main" id="{BC791F54-D5A3-19D6-4904-B5514EBA5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779" y="1681163"/>
            <a:ext cx="7911221" cy="4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a:extLst>
              <a:ext uri="{FF2B5EF4-FFF2-40B4-BE49-F238E27FC236}">
                <a16:creationId xmlns:a16="http://schemas.microsoft.com/office/drawing/2014/main" id="{9E4035BB-C736-FAA2-C0E0-FE9BA806B33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249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01663A-D6A1-4043-85F4-53F32416A9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6753" y="4260457"/>
            <a:ext cx="1767573" cy="2445143"/>
          </a:xfrm>
          <a:prstGeom prst="rect">
            <a:avLst/>
          </a:prstGeom>
        </p:spPr>
      </p:pic>
    </p:spTree>
    <p:extLst>
      <p:ext uri="{BB962C8B-B14F-4D97-AF65-F5344CB8AC3E}">
        <p14:creationId xmlns:p14="http://schemas.microsoft.com/office/powerpoint/2010/main" val="118604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8883583" y="390872"/>
            <a:ext cx="1294263" cy="1294263"/>
          </a:xfrm>
          <a:prstGeom prst="ellipse">
            <a:avLst/>
          </a:prstGeom>
          <a:gradFill>
            <a:gsLst>
              <a:gs pos="0">
                <a:schemeClr val="accent4">
                  <a:satMod val="103000"/>
                  <a:lumMod val="102000"/>
                  <a:tint val="94000"/>
                </a:schemeClr>
              </a:gs>
              <a:gs pos="36000">
                <a:schemeClr val="accent4">
                  <a:satMod val="110000"/>
                  <a:lumMod val="100000"/>
                  <a:shade val="100000"/>
                </a:schemeClr>
              </a:gs>
              <a:gs pos="61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1092" y="1702120"/>
            <a:ext cx="2614353" cy="3383280"/>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7" name="Title 6"/>
          <p:cNvSpPr>
            <a:spLocks noGrp="1"/>
          </p:cNvSpPr>
          <p:nvPr>
            <p:ph type="title"/>
          </p:nvPr>
        </p:nvSpPr>
        <p:spPr/>
        <p:txBody>
          <a:bodyPr/>
          <a:lstStyle/>
          <a:p>
            <a:r>
              <a:rPr lang="en-US"/>
              <a:t>District Decision Makers</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18268" y="599662"/>
            <a:ext cx="1021082" cy="856490"/>
          </a:xfrm>
          <a:prstGeom prst="rect">
            <a:avLst/>
          </a:prstGeom>
        </p:spPr>
      </p:pic>
      <p:pic>
        <p:nvPicPr>
          <p:cNvPr id="4" name="Content Placeholder 3"/>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1866555" y="1585668"/>
            <a:ext cx="2671762" cy="3457575"/>
          </a:xfrm>
          <a:prstGeom prst="rect">
            <a:avLst/>
          </a:prstGeom>
          <a:ln>
            <a:solidFill>
              <a:schemeClr val="accent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4413" y="1415417"/>
            <a:ext cx="2614353" cy="3383280"/>
          </a:xfrm>
          <a:prstGeom prst="rect">
            <a:avLst/>
          </a:prstGeom>
          <a:ln>
            <a:solidFill>
              <a:schemeClr val="accent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2927" y="3803972"/>
            <a:ext cx="3657600" cy="2826327"/>
          </a:xfrm>
          <a:prstGeom prst="rect">
            <a:avLst/>
          </a:prstGeom>
          <a:ln>
            <a:solidFill>
              <a:schemeClr val="bg1">
                <a:lumMod val="85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65473" y="3341090"/>
            <a:ext cx="2543696" cy="3291840"/>
          </a:xfrm>
          <a:prstGeom prst="rect">
            <a:avLst/>
          </a:prstGeom>
          <a:ln>
            <a:solidFill>
              <a:schemeClr val="bg1">
                <a:lumMod val="8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73297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3721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181600" y="228600"/>
            <a:ext cx="4000500" cy="37338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MTSS: CI3T Training Series</a:t>
            </a:r>
          </a:p>
        </p:txBody>
      </p:sp>
      <p:sp>
        <p:nvSpPr>
          <p:cNvPr id="10" name="Down Arrow 9"/>
          <p:cNvSpPr/>
          <p:nvPr/>
        </p:nvSpPr>
        <p:spPr>
          <a:xfrm>
            <a:off x="8655636"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01213"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Teacher Drive Supports: Instructional Techniques to Improve Students’ Motivation; General Classroom Management Practices; Low 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Student Driven 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Team Training Sequence</a:t>
            </a:r>
          </a:p>
        </p:txBody>
      </p:sp>
      <p:sp>
        <p:nvSpPr>
          <p:cNvPr id="22" name="Rounded Rectangle 21"/>
          <p:cNvSpPr/>
          <p:nvPr/>
        </p:nvSpPr>
        <p:spPr>
          <a:xfrm rot="20838025">
            <a:off x="8468526" y="613446"/>
            <a:ext cx="2232814" cy="103564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32356356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1AB351-38EB-4F6E-9561-E46E43ABAD26}"/>
              </a:ext>
            </a:extLst>
          </p:cNvPr>
          <p:cNvSpPr>
            <a:spLocks noGrp="1"/>
          </p:cNvSpPr>
          <p:nvPr>
            <p:ph type="title"/>
          </p:nvPr>
        </p:nvSpPr>
        <p:spPr>
          <a:xfrm>
            <a:off x="838200" y="365126"/>
            <a:ext cx="6488430" cy="1325563"/>
          </a:xfrm>
        </p:spPr>
        <p:txBody>
          <a:bodyPr>
            <a:normAutofit/>
          </a:bodyPr>
          <a:lstStyle/>
          <a:p>
            <a:r>
              <a:rPr lang="en-US"/>
              <a:t>Ci3T Monthly Leadership Team Meetings</a:t>
            </a:r>
          </a:p>
        </p:txBody>
      </p:sp>
      <p:pic>
        <p:nvPicPr>
          <p:cNvPr id="8" name="Picture 7" descr="A group of people sitting at a table&#10;&#10;Description automatically generated">
            <a:extLst>
              <a:ext uri="{FF2B5EF4-FFF2-40B4-BE49-F238E27FC236}">
                <a16:creationId xmlns:a16="http://schemas.microsoft.com/office/drawing/2014/main" id="{06798FCE-04D8-4F82-84A4-C4B4192F54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7657531" y="277101"/>
            <a:ext cx="2638129" cy="3824710"/>
          </a:xfrm>
          <a:prstGeom prst="rect">
            <a:avLst/>
          </a:prstGeom>
          <a:ln w="228600" cap="sq" cmpd="thickThin">
            <a:solidFill>
              <a:srgbClr val="000000"/>
            </a:solidFill>
            <a:prstDash val="solid"/>
            <a:miter lim="800000"/>
          </a:ln>
          <a:effectLst>
            <a:innerShdw blurRad="76200">
              <a:srgbClr val="000000"/>
            </a:innerShdw>
          </a:effectLst>
        </p:spPr>
      </p:pic>
      <p:pic>
        <p:nvPicPr>
          <p:cNvPr id="2" name="Picture 1">
            <a:extLst>
              <a:ext uri="{FF2B5EF4-FFF2-40B4-BE49-F238E27FC236}">
                <a16:creationId xmlns:a16="http://schemas.microsoft.com/office/drawing/2014/main" id="{89EBC72E-FAF5-414F-A471-57D1A91E0D0A}"/>
              </a:ext>
            </a:extLst>
          </p:cNvPr>
          <p:cNvPicPr>
            <a:picLocks noChangeAspect="1"/>
          </p:cNvPicPr>
          <p:nvPr/>
        </p:nvPicPr>
        <p:blipFill>
          <a:blip r:embed="rId4"/>
          <a:stretch>
            <a:fillRect/>
          </a:stretch>
        </p:blipFill>
        <p:spPr>
          <a:xfrm>
            <a:off x="1240971" y="1762235"/>
            <a:ext cx="6313003" cy="4857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32738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p:txBody>
          <a:bodyPr/>
          <a:lstStyle/>
          <a:p>
            <a:pPr algn="r"/>
            <a:r>
              <a:rPr lang="en-US" dirty="0">
                <a:solidFill>
                  <a:schemeClr val="tx2"/>
                </a:solidFill>
                <a:cs typeface="Arial"/>
              </a:rPr>
              <a:t>EMPOWER Sessions</a:t>
            </a:r>
            <a:endParaRPr lang="en-US" dirty="0">
              <a:solidFill>
                <a:schemeClr val="tx2"/>
              </a:solidFill>
            </a:endParaRPr>
          </a:p>
        </p:txBody>
      </p:sp>
      <p:pic>
        <p:nvPicPr>
          <p:cNvPr id="4" name="Picture 3">
            <a:extLst>
              <a:ext uri="{FF2B5EF4-FFF2-40B4-BE49-F238E27FC236}">
                <a16:creationId xmlns:a16="http://schemas.microsoft.com/office/drawing/2014/main" id="{7A2B1D49-B423-4502-84F2-898D8D60F075}"/>
              </a:ext>
            </a:extLst>
          </p:cNvPr>
          <p:cNvPicPr>
            <a:picLocks noChangeAspect="1"/>
          </p:cNvPicPr>
          <p:nvPr/>
        </p:nvPicPr>
        <p:blipFill>
          <a:blip r:embed="rId3"/>
          <a:stretch>
            <a:fillRect/>
          </a:stretch>
        </p:blipFill>
        <p:spPr>
          <a:xfrm>
            <a:off x="0" y="0"/>
            <a:ext cx="11458575" cy="6858000"/>
          </a:xfrm>
          <a:prstGeom prst="rect">
            <a:avLst/>
          </a:prstGeom>
        </p:spPr>
      </p:pic>
      <p:sp>
        <p:nvSpPr>
          <p:cNvPr id="6" name="Rectangle 5">
            <a:extLst>
              <a:ext uri="{FF2B5EF4-FFF2-40B4-BE49-F238E27FC236}">
                <a16:creationId xmlns:a16="http://schemas.microsoft.com/office/drawing/2014/main" id="{011A6E6C-CFBE-4C3F-9737-40AF4355C400}"/>
              </a:ext>
            </a:extLst>
          </p:cNvPr>
          <p:cNvSpPr/>
          <p:nvPr/>
        </p:nvSpPr>
        <p:spPr>
          <a:xfrm>
            <a:off x="6631373" y="3524550"/>
            <a:ext cx="1921399" cy="476744"/>
          </a:xfrm>
          <a:prstGeom prst="rect">
            <a:avLst/>
          </a:prstGeom>
          <a:noFill/>
          <a:ln w="38100">
            <a:solidFill>
              <a:srgbClr val="00B0F0"/>
            </a:solidFill>
          </a:ln>
          <a:effectLst>
            <a:glow rad="63500">
              <a:srgbClr val="00B0F0">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7" name="Title 1">
            <a:extLst>
              <a:ext uri="{FF2B5EF4-FFF2-40B4-BE49-F238E27FC236}">
                <a16:creationId xmlns:a16="http://schemas.microsoft.com/office/drawing/2014/main" id="{C14A01C3-FF41-570E-A271-0B027540EF03}"/>
              </a:ext>
            </a:extLst>
          </p:cNvPr>
          <p:cNvSpPr txBox="1">
            <a:spLocks/>
          </p:cNvSpPr>
          <p:nvPr/>
        </p:nvSpPr>
        <p:spPr>
          <a:xfrm>
            <a:off x="648929" y="182054"/>
            <a:ext cx="3505495" cy="1622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sz="4800" dirty="0"/>
          </a:p>
        </p:txBody>
      </p:sp>
      <p:pic>
        <p:nvPicPr>
          <p:cNvPr id="9" name="Picture 8">
            <a:extLst>
              <a:ext uri="{FF2B5EF4-FFF2-40B4-BE49-F238E27FC236}">
                <a16:creationId xmlns:a16="http://schemas.microsoft.com/office/drawing/2014/main" id="{F9B72D84-7890-018B-383F-15F72D3A6537}"/>
              </a:ext>
            </a:extLst>
          </p:cNvPr>
          <p:cNvPicPr>
            <a:picLocks noChangeAspect="1"/>
          </p:cNvPicPr>
          <p:nvPr/>
        </p:nvPicPr>
        <p:blipFill>
          <a:blip r:embed="rId4"/>
          <a:stretch>
            <a:fillRect/>
          </a:stretch>
        </p:blipFill>
        <p:spPr>
          <a:xfrm>
            <a:off x="5969273" y="0"/>
            <a:ext cx="6222727" cy="8446554"/>
          </a:xfrm>
          <a:prstGeom prst="rect">
            <a:avLst/>
          </a:prstGeom>
          <a:ln>
            <a:noFill/>
          </a:ln>
          <a:effectLst>
            <a:outerShdw blurRad="292100" dist="139700" dir="2700000" algn="tl" rotWithShape="0">
              <a:srgbClr val="333333">
                <a:alpha val="65000"/>
              </a:srgbClr>
            </a:outerShdw>
          </a:effectLst>
        </p:spPr>
      </p:pic>
      <p:cxnSp>
        <p:nvCxnSpPr>
          <p:cNvPr id="3" name="Straight Arrow Connector 2">
            <a:extLst>
              <a:ext uri="{FF2B5EF4-FFF2-40B4-BE49-F238E27FC236}">
                <a16:creationId xmlns:a16="http://schemas.microsoft.com/office/drawing/2014/main" id="{75746B98-7FC5-A1C0-4303-C89AAB98715B}"/>
              </a:ext>
            </a:extLst>
          </p:cNvPr>
          <p:cNvCxnSpPr>
            <a:cxnSpLocks/>
          </p:cNvCxnSpPr>
          <p:nvPr/>
        </p:nvCxnSpPr>
        <p:spPr>
          <a:xfrm flipH="1">
            <a:off x="7165966" y="1161890"/>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35686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Override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image" Target="../media/image161.jpeg"/></Relationships>
</file>

<file path=ppt/theme/theme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5" ma:contentTypeDescription="Create a new document." ma:contentTypeScope="" ma:versionID="37b52499bd5872722025a25c0ad4cb7e">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66358fb542b27481783211874240caf8"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18368a-e051-4120-b782-b8f83150f24c">
      <Terms xmlns="http://schemas.microsoft.com/office/infopath/2007/PartnerControls"/>
    </lcf76f155ced4ddcb4097134ff3c332f>
    <TaxCatchAll xmlns="f9e924d8-64f0-44e1-941a-d1c0bfcaccf4" xsi:nil="true"/>
  </documentManagement>
</p:properties>
</file>

<file path=customXml/itemProps1.xml><?xml version="1.0" encoding="utf-8"?>
<ds:datastoreItem xmlns:ds="http://schemas.openxmlformats.org/officeDocument/2006/customXml" ds:itemID="{ABE009CE-611F-4E09-A247-CF151B9E9D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8368a-e051-4120-b782-b8f83150f24c"/>
    <ds:schemaRef ds:uri="f9e924d8-64f0-44e1-941a-d1c0bfcacc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0CCF68-E765-4305-8B5F-196C682D8CE2}">
  <ds:schemaRefs>
    <ds:schemaRef ds:uri="http://schemas.microsoft.com/sharepoint/v3/contenttype/forms"/>
  </ds:schemaRefs>
</ds:datastoreItem>
</file>

<file path=customXml/itemProps3.xml><?xml version="1.0" encoding="utf-8"?>
<ds:datastoreItem xmlns:ds="http://schemas.openxmlformats.org/officeDocument/2006/customXml" ds:itemID="{E77E3DE2-D39C-46E6-939A-D9211D21ED10}">
  <ds:schemaRefs>
    <ds:schemaRef ds:uri="f9e924d8-64f0-44e1-941a-d1c0bfcaccf4"/>
    <ds:schemaRef ds:uri="http://schemas.microsoft.com/office/2006/metadata/properties"/>
    <ds:schemaRef ds:uri="http://purl.org/dc/elements/1.1/"/>
    <ds:schemaRef ds:uri="http://schemas.openxmlformats.org/package/2006/metadata/core-properties"/>
    <ds:schemaRef ds:uri="4318368a-e051-4120-b782-b8f83150f24c"/>
    <ds:schemaRef ds:uri="http://schemas.microsoft.com/office/2006/documentManagement/types"/>
    <ds:schemaRef ds:uri="http://purl.org/dc/dcmitype/"/>
    <ds:schemaRef ds:uri="http://purl.org/dc/term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1463</TotalTime>
  <Words>6541</Words>
  <Application>Microsoft Office PowerPoint</Application>
  <PresentationFormat>Widescreen</PresentationFormat>
  <Paragraphs>1392</Paragraphs>
  <Slides>101</Slides>
  <Notes>33</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101</vt:i4>
      </vt:variant>
    </vt:vector>
  </HeadingPairs>
  <TitlesOfParts>
    <vt:vector size="122" baseType="lpstr">
      <vt:lpstr>Adobe Hebrew</vt:lpstr>
      <vt:lpstr>Arial</vt:lpstr>
      <vt:lpstr>Calibri</vt:lpstr>
      <vt:lpstr>Calibri Light</vt:lpstr>
      <vt:lpstr>Century Gothic</vt:lpstr>
      <vt:lpstr>Century Schoolbook</vt:lpstr>
      <vt:lpstr>Courier New</vt:lpstr>
      <vt:lpstr>Franklin Gothic Demi</vt:lpstr>
      <vt:lpstr>Georgia</vt:lpstr>
      <vt:lpstr>Symbol</vt:lpstr>
      <vt:lpstr>System Font Regular</vt:lpstr>
      <vt:lpstr>Times New Roman</vt:lpstr>
      <vt:lpstr>Tw Cen MT</vt:lpstr>
      <vt:lpstr>Verdana</vt:lpstr>
      <vt:lpstr>Wingdings</vt:lpstr>
      <vt:lpstr>12_Office Theme</vt:lpstr>
      <vt:lpstr>17_Office Theme</vt:lpstr>
      <vt:lpstr>Ci3T</vt:lpstr>
      <vt:lpstr>19_Office Theme</vt:lpstr>
      <vt:lpstr>5_Office Theme</vt:lpstr>
      <vt:lpstr>18_Office Theme</vt:lpstr>
      <vt:lpstr> Comprehensive, Integrated, Three-tiered (Ci3T) Model of Prevention:  Meeting Students’ Multiple Needs in Middle and High Schools </vt:lpstr>
      <vt:lpstr>PowerPoint Presentation</vt:lpstr>
      <vt:lpstr>PowerPoint Presentation</vt:lpstr>
      <vt:lpstr>Agenda</vt:lpstr>
      <vt:lpstr>Thank you…  For Your Commitment</vt:lpstr>
      <vt:lpstr>Agenda</vt:lpstr>
      <vt:lpstr>PowerPoint Presentation</vt:lpstr>
      <vt:lpstr>The Journey of Ci3T: Respectful Partnerships</vt:lpstr>
      <vt:lpstr>PowerPoint Presentation</vt:lpstr>
      <vt:lpstr>PowerPoint Presentation</vt:lpstr>
      <vt:lpstr>PowerPoint Presentation</vt:lpstr>
      <vt:lpstr>PowerPoint Presentation</vt:lpstr>
      <vt:lpstr>The Five Social and Emotional Learning Core Competencies</vt:lpstr>
      <vt:lpstr>Outcomes Associated with Social Skills Training</vt:lpstr>
      <vt:lpstr>Social Component:  Examples of Schoolwide Programs </vt:lpstr>
      <vt:lpstr>Top 10 School-related Social Skills</vt:lpstr>
      <vt:lpstr>PowerPoint Presentation</vt:lpstr>
      <vt:lpstr>PowerPoint Presentation</vt:lpstr>
      <vt:lpstr>The Journey… Ci3T Training &amp; Implementation</vt:lpstr>
      <vt:lpstr>PowerPoint Presentation</vt:lpstr>
      <vt:lpstr>Ci3T Primary Plan: Roles and Responsibilities</vt:lpstr>
      <vt:lpstr>PowerPoint Presentation</vt:lpstr>
      <vt:lpstr>PowerPoint Presentation</vt:lpstr>
      <vt:lpstr>PowerPoint Presentation</vt:lpstr>
      <vt:lpstr>PowerPoint Presentation</vt:lpstr>
      <vt:lpstr>PowerPoint Presentation</vt:lpstr>
      <vt:lpstr>A look at Procedures for Teaching at Tier 1</vt:lpstr>
      <vt:lpstr>PowerPoint Presentation</vt:lpstr>
      <vt:lpstr>PowerPoint Presentation</vt:lpstr>
      <vt:lpstr>Essential Components of  Primary Prevention Efforts</vt:lpstr>
      <vt:lpstr>PowerPoint Presentation</vt:lpstr>
      <vt:lpstr>PowerPoint Presentation</vt:lpstr>
      <vt:lpstr>Implementation Science  Adapted from Fixsen &amp; Blasé, 2005</vt:lpstr>
      <vt:lpstr>Transparency, Access,  &amp; Collaboration</vt:lpstr>
      <vt:lpstr>PowerPoint Presentation</vt:lpstr>
      <vt:lpstr>Agenda</vt:lpstr>
      <vt:lpstr>Systematic Screening … Logistics</vt:lpstr>
      <vt:lpstr>PowerPoint Presentation</vt:lpstr>
      <vt:lpstr>Student Risk Screening Scale for Internalizing and Externalizing </vt:lpstr>
      <vt:lpstr>Student Risk Screening Scale for  Internalizing and Externalizing  (SRSS-IE; Drummond, 1994; Lane &amp; Menzies, 2009)</vt:lpstr>
      <vt:lpstr>Student Risk Screening Scale for Internalizing and Externalizing (SRSS-IE; Drummond, 1994; Lane &amp; Menzies, 2009)</vt:lpstr>
      <vt:lpstr>SRSS-IE: Cut Scores</vt:lpstr>
      <vt:lpstr>Fall 2021 SRSS-Externalizing Results – School level</vt:lpstr>
      <vt:lpstr>Fall 2021 SRSS-Internalizing Results – School level</vt:lpstr>
      <vt:lpstr>Fall 2020 SRSS-Externalizing Results – Elementary</vt:lpstr>
      <vt:lpstr>PowerPoint Presentation</vt:lpstr>
      <vt:lpstr>PowerPoint Presentation</vt:lpstr>
      <vt:lpstr>Student Risk Screening Scale Fall 2004 – 2012 Middle School</vt:lpstr>
      <vt:lpstr>Middle School Study 1: Behavioral &amp; Academic Characteristics of SRSS Risk Groups</vt:lpstr>
      <vt:lpstr>PowerPoint Presentation</vt:lpstr>
      <vt:lpstr>PowerPoint Presentation</vt:lpstr>
      <vt:lpstr>Screening Data: High School Yrs1-3</vt:lpstr>
      <vt:lpstr>PowerPoint Presentation</vt:lpstr>
      <vt:lpstr>PowerPoint Presentation</vt:lpstr>
      <vt:lpstr>PowerPoint Presentation</vt:lpstr>
      <vt:lpstr>PowerPoint Presentation</vt:lpstr>
      <vt:lpstr>Data sharing…</vt:lpstr>
      <vt:lpstr>PowerPoint Presentation</vt:lpstr>
      <vt:lpstr>PowerPoint Presentation</vt:lpstr>
      <vt:lpstr>Agenda</vt:lpstr>
      <vt:lpstr>PowerPoint Presentation</vt:lpstr>
      <vt:lpstr>Social Skills Improvement System – Performance Screening Guide Spring 2012 – Total School</vt:lpstr>
      <vt:lpstr>Student Risk Screening Scale Fall 2004 – 2012 Middle School</vt:lpstr>
      <vt:lpstr>Agenda</vt:lpstr>
      <vt:lpstr>PowerPoint Presentation</vt:lpstr>
      <vt:lpstr>Building a Ci3T Tier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Sample High School Intervention Grid:</vt:lpstr>
      <vt:lpstr>Active Supervision</vt:lpstr>
      <vt:lpstr>PowerPoint Presentation</vt:lpstr>
      <vt:lpstr>PowerPoint Presentation</vt:lpstr>
      <vt:lpstr>PowerPoint Presentation</vt:lpstr>
      <vt:lpstr>PowerPoint Presentation</vt:lpstr>
      <vt:lpstr>Tertiary (Tier 3) Intervention Grid: For Middle and High School Students</vt:lpstr>
      <vt:lpstr>Changes in Harry’s Behavior</vt:lpstr>
      <vt:lpstr>PowerPoint Presentation</vt:lpstr>
      <vt:lpstr>Agenda</vt:lpstr>
      <vt:lpstr>Planning for Next Steps</vt:lpstr>
      <vt:lpstr>PowerPoint Presentation</vt:lpstr>
      <vt:lpstr>Resources for screening available on PBIS.org…</vt:lpstr>
      <vt:lpstr>PowerPoint Presentation</vt:lpstr>
      <vt:lpstr>District Decision Makers</vt:lpstr>
      <vt:lpstr>PowerPoint Presentation</vt:lpstr>
      <vt:lpstr>PowerPoint Presentation</vt:lpstr>
      <vt:lpstr>Ci3T Monthly Leadership Team Meetings</vt:lpstr>
      <vt:lpstr>EMPOWER Sessions</vt:lpstr>
      <vt:lpstr>Tips for Communicating with Your Community about Systematic Screening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Buckman, Mark</dc:creator>
  <cp:lastModifiedBy>Lane, Kathleen</cp:lastModifiedBy>
  <cp:revision>27</cp:revision>
  <cp:lastPrinted>2020-08-27T16:59:42Z</cp:lastPrinted>
  <dcterms:created xsi:type="dcterms:W3CDTF">2020-01-15T18:04:26Z</dcterms:created>
  <dcterms:modified xsi:type="dcterms:W3CDTF">2023-01-10T17:39:53Z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ies>
</file>