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8" r:id="rId3"/>
    <p:sldId id="256" r:id="rId4"/>
    <p:sldId id="269" r:id="rId5"/>
    <p:sldId id="257" r:id="rId6"/>
    <p:sldId id="258" r:id="rId7"/>
    <p:sldId id="259" r:id="rId8"/>
    <p:sldId id="266" r:id="rId9"/>
    <p:sldId id="267" r:id="rId10"/>
    <p:sldId id="262" r:id="rId11"/>
    <p:sldId id="263" r:id="rId12"/>
    <p:sldId id="26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0929"/>
  </p:normalViewPr>
  <p:slideViewPr>
    <p:cSldViewPr>
      <p:cViewPr varScale="1">
        <p:scale>
          <a:sx n="97" d="100"/>
          <a:sy n="9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22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3AFE63-F51A-46B4-B182-D7122AAD4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80F59E7A-ECAC-4195-868E-C1998A23BD39}" type="datetimeFigureOut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0D4BA5-2769-4F68-9F10-A79A4291A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CE5A-B291-4625-9BE6-9D2A6B20BF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04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4B837-0041-4976-99FB-03FB6410F8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92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DCA82-D54F-4910-BD59-348E1E6509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288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94602352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ED81BD-D884-4530-9A22-239622082C6D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9C9D-67BC-4F7A-9116-9C15DE85C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06192176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  <a:prstGeom prst="rect">
            <a:avLst/>
          </a:prstGeom>
        </p:spPr>
        <p:txBody>
          <a:bodyPr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4000">
                <a:solidFill>
                  <a:srgbClr val="A0A0A0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FC975AA-94C3-40EB-A2EF-93C1DB919084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E959C-B154-439E-B52D-E6EA229E33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27978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990600" y="1143000"/>
            <a:ext cx="6781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5D111-BD73-471F-979A-CC6B7317D4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9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Technical Assistance Grant IRB # 100756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DCF59E8-B7F4-4BC0-B765-C9748E91D026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1314-FBDE-422A-B6BF-C558C302F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13835798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Rectangle 9"/>
          <p:cNvSpPr>
            <a:spLocks noGrp="1"/>
          </p:cNvSpPr>
          <p:nvPr>
            <p:ph type="dt" sz="half" idx="16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61477CF-829D-44C7-90C9-71DD87F70469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9A6AB-60B3-44ED-8C1A-9E98128D8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40776655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Rectangle 13"/>
          <p:cNvSpPr>
            <a:spLocks noGrp="1"/>
          </p:cNvSpPr>
          <p:nvPr>
            <p:ph type="dt" sz="half" idx="18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5A15A7D-792C-45E2-AE6F-A5D2246EA34A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BC55D-C7FB-4D0C-8767-BB9FDEF73A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314229648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Rectangle 13"/>
          <p:cNvSpPr>
            <a:spLocks noGrp="1"/>
          </p:cNvSpPr>
          <p:nvPr>
            <p:ph type="dt" sz="half" idx="2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1E06B4F-EFAB-412D-A774-1293A4170528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1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6D1F-D886-4B40-9228-59F9456B3A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34021190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9D9BC-4061-4C52-A930-216476064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162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21"/>
          <p:cNvSpPr>
            <a:spLocks noGrp="1"/>
          </p:cNvSpPr>
          <p:nvPr>
            <p:ph type="dt" sz="half" idx="2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69987D5-9B6E-4C53-A2CA-A43B68BF9C50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0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56782-6318-4E2C-9175-D8168FED2A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080120880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33163233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23"/>
          <p:cNvSpPr>
            <a:spLocks noGrp="1"/>
          </p:cNvSpPr>
          <p:nvPr>
            <p:ph type="dt" sz="half" idx="2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AA00FF-187C-4E4F-B996-E86FB3E2E7A3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2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22D0-DF6C-432A-AEE9-F81FC4454B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96401749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F9F525F-F984-468D-B23B-8EA7816FE749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6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B741-1A26-4D7B-AA35-4E7539147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402930443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4AF5265-CDCA-4C68-820F-9377F6BCA033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2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8B7FC-0CF0-487D-B53A-1FBFA38B0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101759010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6"/>
          <p:cNvSpPr>
            <a:spLocks noGrp="1"/>
          </p:cNvSpPr>
          <p:nvPr>
            <p:ph type="dt" sz="half" idx="23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D26592F-6049-4412-87C3-7D200B9B8A83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4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07FD-7177-46C0-9008-6CCF75293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85319374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7"/>
          <p:cNvSpPr>
            <a:spLocks noGrp="1"/>
          </p:cNvSpPr>
          <p:nvPr>
            <p:ph type="dt" sz="half" idx="25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95CC5E1-158E-4AE8-8A7F-F267F3B62DFA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17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D5B6-BAD2-47A8-B880-09D5E5272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850746931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/>
          </p:nvPr>
        </p:nvSpPr>
        <p:spPr>
          <a:xfrm>
            <a:off x="1524000" y="16002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/>
          </p:nvPr>
        </p:nvSpPr>
        <p:spPr>
          <a:xfrm>
            <a:off x="1524000" y="40386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/>
          </p:nvPr>
        </p:nvSpPr>
        <p:spPr>
          <a:xfrm>
            <a:off x="3657600" y="16002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/>
          </p:nvPr>
        </p:nvSpPr>
        <p:spPr>
          <a:xfrm>
            <a:off x="3657600" y="40386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/>
          </p:nvPr>
        </p:nvSpPr>
        <p:spPr>
          <a:xfrm>
            <a:off x="5791200" y="16002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/>
          </p:nvPr>
        </p:nvSpPr>
        <p:spPr>
          <a:xfrm>
            <a:off x="5791200" y="4038600"/>
            <a:ext cx="1371600" cy="685800"/>
          </a:xfrm>
        </p:spPr>
        <p:txBody>
          <a:bodyPr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42"/>
          <p:cNvSpPr>
            <a:spLocks noGrp="1"/>
          </p:cNvSpPr>
          <p:nvPr>
            <p:ph type="dt" sz="half" idx="47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FFB28BD-1F04-420A-872B-AFF0111164C6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46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A649-16C9-4C97-A5E9-BE1EB0F27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7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408333551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</a:lstStyle>
          <a:p>
            <a:pPr>
              <a:defRPr/>
            </a:pPr>
            <a:fld id="{82F70074-6A51-4156-BB3D-31F2C408B9FE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094A-4EF1-42B7-ADF3-85F9CCD026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204954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</a:lstStyle>
          <a:p>
            <a:pPr>
              <a:defRPr/>
            </a:pPr>
            <a:fld id="{BEF61D9D-E25C-4313-B5D9-85BD1510366E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C57D-AF1A-47ED-9201-916A3B135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59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E6BB-3B41-42D6-B342-2A4EE07DF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287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</a:defRPr>
            </a:lvl1pPr>
          </a:lstStyle>
          <a:p>
            <a:pPr>
              <a:defRPr/>
            </a:pPr>
            <a:fld id="{550BFD55-A50F-470E-A777-3CAD7247CE0F}" type="datetime1">
              <a:rPr lang="en-US"/>
              <a:pPr>
                <a:defRPr/>
              </a:pPr>
              <a:t>4/14/2017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6B7B7913-C682-40DF-9954-BD6DCD9B5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56673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9B6-24CB-4108-B23B-18C38E10F8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64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C93AE-CA10-4AE9-A757-585AAE04F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74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86CD-360B-48D6-BD7F-EDC4EE6699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0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069E-A27B-4ADE-A329-9A2A1440EA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853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F8AB4-B6D0-46F0-A718-6631D55DB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39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DB360-014D-4162-B578-C2FE73020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99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2C25184-7CDD-47ED-9488-CBB28ADCCF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46B86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B4639A-6914-416C-91BD-0D96382E17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ysClr val="windowText" lastClr="000000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  <p:sldLayoutId id="2147484461" r:id="rId17"/>
    <p:sldLayoutId id="2147484462" r:id="rId18"/>
    <p:sldLayoutId id="2147484463" r:id="rId1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Notes on layout, Graphics &amp; Fonts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225" y="304800"/>
            <a:ext cx="7467600" cy="5754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This template is intended to help minimize the work of creating lesson plans on setting-specific behavior expectations.  </a:t>
            </a:r>
          </a:p>
          <a:p>
            <a:pPr eaLnBrk="1" hangingPunct="1">
              <a:defRPr/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en-US" sz="1600" u="sng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Fonts and layout: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Red </a:t>
            </a:r>
            <a:r>
              <a:rPr lang="en-US" sz="1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highlighting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indicates 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 place for information to be inserted: your school name, the setting relevant to the lesson, or your school expectations.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On some slides, a box indicates to insert material from your school’s implementation manual.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This document uses the two default fonts on MS-Word (Cambria for headings, and Calibri for body text). This should make it easier to </a:t>
            </a:r>
            <a:r>
              <a:rPr lang="en-US" sz="16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copy and paste from your school’s implementation manual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or from other MS-Word documents.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chalkboard “background” can be altered or hidden by editing the background graphics on the master slide (</a:t>
            </a:r>
            <a:r>
              <a:rPr lang="en-US" sz="1600" cap="small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View &gt; Slide Master</a:t>
            </a: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). 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Graphics and clip art may be used to create an age appropriate lesson</a:t>
            </a: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Please feel free to adjust these settings to your school’s own style – this document is just to help your school staff get started. </a:t>
            </a: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Sincerely,</a:t>
            </a: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 </a:t>
            </a:r>
          </a:p>
          <a:p>
            <a:pPr eaLnBrk="1" hangingPunct="1">
              <a:defRPr/>
            </a:pPr>
            <a:r>
              <a:rPr lang="en-US" sz="160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The Ci3T Team</a:t>
            </a:r>
          </a:p>
          <a:p>
            <a:pPr eaLnBrk="1" hangingPunct="1">
              <a:defRPr/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Role Play!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spect="1"/>
          </p:cNvSpPr>
          <p:nvPr/>
        </p:nvSpPr>
        <p:spPr>
          <a:xfrm>
            <a:off x="1676400" y="2609850"/>
            <a:ext cx="5029200" cy="19383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Times" charset="0"/>
              </a:rPr>
              <a:t>Add a scenario authentic to your school  you may use one that actually happened (without names of course).</a:t>
            </a:r>
          </a:p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Times" charset="0"/>
              </a:rPr>
              <a:t>You may want to consider different scenarios for different age levels.  </a:t>
            </a:r>
            <a:endParaRPr lang="en-US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Review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ts val="32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What are the expectations for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?</a:t>
            </a:r>
          </a:p>
          <a:p>
            <a:pPr>
              <a:spcBef>
                <a:spcPct val="0"/>
              </a:spcBef>
              <a:spcAft>
                <a:spcPts val="32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Why is it important to use </a:t>
            </a:r>
            <a:r>
              <a:rPr lang="en-US" altLang="en-US" smtClean="0">
                <a:solidFill>
                  <a:srgbClr val="FF0000"/>
                </a:solidFill>
              </a:rPr>
              <a:t>EXPECTATIONS</a:t>
            </a:r>
            <a:r>
              <a:rPr lang="en-US" altLang="en-US" smtClean="0">
                <a:solidFill>
                  <a:schemeClr val="bg1"/>
                </a:solidFill>
              </a:rPr>
              <a:t> in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?</a:t>
            </a:r>
          </a:p>
          <a:p>
            <a:r>
              <a:rPr lang="en-US" altLang="en-US" smtClean="0">
                <a:solidFill>
                  <a:schemeClr val="bg1"/>
                </a:solidFill>
              </a:rPr>
              <a:t>How can we remember to use them in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?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Demonstrating our </a:t>
            </a:r>
            <a:r>
              <a:rPr lang="en-US" sz="4400" dirty="0" smtClean="0">
                <a:solidFill>
                  <a:srgbClr val="FF0000"/>
                </a:solidFill>
                <a:latin typeface="+mj-lt"/>
              </a:rPr>
              <a:t>______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Expectations in the </a:t>
            </a:r>
          </a:p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SETTING 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(classroom, bathroom, hallway, cafeteria,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Our Three School Expectations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Expectation 1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Expectation 2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Expectation 3</a:t>
            </a:r>
          </a:p>
          <a:p>
            <a:endParaRPr lang="en-US" altLang="en-US" smtClean="0"/>
          </a:p>
        </p:txBody>
      </p:sp>
      <p:sp>
        <p:nvSpPr>
          <p:cNvPr id="5" name="TextBox 4"/>
          <p:cNvSpPr txBox="1">
            <a:spLocks noChangeAspect="1"/>
          </p:cNvSpPr>
          <p:nvPr/>
        </p:nvSpPr>
        <p:spPr>
          <a:xfrm>
            <a:off x="3886200" y="2133600"/>
            <a:ext cx="3200400" cy="8302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Add your school’s own Ci3T expectations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848600" cy="5334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Today we’re going to talk about ways you can show </a:t>
            </a:r>
            <a:r>
              <a:rPr lang="en-US" altLang="en-US" b="1" smtClean="0">
                <a:solidFill>
                  <a:srgbClr val="FF0000"/>
                </a:solidFill>
              </a:rPr>
              <a:t>EXPECTATIONS 1, 2, 3</a:t>
            </a:r>
            <a:r>
              <a:rPr lang="en-US" altLang="en-US" b="1" smtClean="0">
                <a:solidFill>
                  <a:srgbClr val="FFFF00"/>
                </a:solidFill>
              </a:rPr>
              <a:t/>
            </a:r>
            <a:br>
              <a:rPr lang="en-US" altLang="en-US" b="1" smtClean="0">
                <a:solidFill>
                  <a:srgbClr val="FFFF00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in the </a:t>
            </a:r>
            <a:r>
              <a:rPr lang="en-US" altLang="en-US" b="1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endParaRPr lang="en-US" altLang="en-US" sz="280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altLang="en-US" sz="2800" smtClean="0">
                <a:solidFill>
                  <a:schemeClr val="bg1"/>
                </a:solidFill>
              </a:rPr>
              <a:t>What are some things that happen in the </a:t>
            </a:r>
            <a:r>
              <a:rPr lang="en-US" altLang="en-US" sz="2800" b="1" smtClean="0">
                <a:solidFill>
                  <a:srgbClr val="FF0000"/>
                </a:solidFill>
              </a:rPr>
              <a:t>SETTING </a:t>
            </a:r>
            <a:r>
              <a:rPr lang="en-US" altLang="en-US" sz="2800" smtClean="0">
                <a:solidFill>
                  <a:schemeClr val="bg1"/>
                </a:solidFill>
              </a:rPr>
              <a:t>that cause problems for you and others?</a:t>
            </a: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altLang="en-US" sz="2800" smtClean="0">
                <a:solidFill>
                  <a:schemeClr val="bg1"/>
                </a:solidFill>
              </a:rPr>
              <a:t>How do you usually react in these situations?</a:t>
            </a: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altLang="en-US" sz="2800" smtClean="0">
                <a:solidFill>
                  <a:schemeClr val="bg1"/>
                </a:solidFill>
              </a:rPr>
              <a:t>What are some good ways to act in order to keep these things from happening?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What does </a:t>
            </a:r>
            <a:r>
              <a:rPr lang="en-US" altLang="en-US" smtClean="0">
                <a:solidFill>
                  <a:srgbClr val="FF0000"/>
                </a:solidFill>
              </a:rPr>
              <a:t>EXPECTATION 1</a:t>
            </a:r>
            <a:br>
              <a:rPr lang="en-US" altLang="en-US" smtClean="0">
                <a:solidFill>
                  <a:srgbClr val="FF0000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 in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 mean?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smtClean="0">
                <a:solidFill>
                  <a:schemeClr val="bg1"/>
                </a:solidFill>
              </a:rPr>
              <a:t>Text …</a:t>
            </a:r>
          </a:p>
        </p:txBody>
      </p:sp>
      <p:sp>
        <p:nvSpPr>
          <p:cNvPr id="9" name="TextBox 8"/>
          <p:cNvSpPr txBox="1">
            <a:spLocks noChangeAspect="1"/>
          </p:cNvSpPr>
          <p:nvPr/>
        </p:nvSpPr>
        <p:spPr>
          <a:xfrm>
            <a:off x="1676400" y="2609850"/>
            <a:ext cx="3200400" cy="120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Add information from your school’s expectation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What does </a:t>
            </a:r>
            <a:r>
              <a:rPr lang="en-US" altLang="en-US" smtClean="0">
                <a:solidFill>
                  <a:srgbClr val="FF0000"/>
                </a:solidFill>
              </a:rPr>
              <a:t>EXPECTATION 2</a:t>
            </a:r>
            <a:br>
              <a:rPr lang="en-US" altLang="en-US" smtClean="0">
                <a:solidFill>
                  <a:srgbClr val="FF0000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 in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 mean?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smtClean="0">
                <a:solidFill>
                  <a:schemeClr val="bg1"/>
                </a:solidFill>
              </a:rPr>
              <a:t>Text … </a:t>
            </a:r>
          </a:p>
        </p:txBody>
      </p:sp>
      <p:sp>
        <p:nvSpPr>
          <p:cNvPr id="4" name="TextBox 3"/>
          <p:cNvSpPr txBox="1">
            <a:spLocks noChangeAspect="1"/>
          </p:cNvSpPr>
          <p:nvPr/>
        </p:nvSpPr>
        <p:spPr>
          <a:xfrm>
            <a:off x="1676400" y="2609850"/>
            <a:ext cx="3200400" cy="120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Add information from your school’s expectation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What does </a:t>
            </a:r>
            <a:r>
              <a:rPr lang="en-US" altLang="en-US" smtClean="0">
                <a:solidFill>
                  <a:srgbClr val="FF0000"/>
                </a:solidFill>
              </a:rPr>
              <a:t>EXPECTATION 3</a:t>
            </a:r>
            <a:br>
              <a:rPr lang="en-US" altLang="en-US" smtClean="0">
                <a:solidFill>
                  <a:srgbClr val="FF0000"/>
                </a:solidFill>
              </a:rPr>
            </a:br>
            <a:r>
              <a:rPr lang="en-US" altLang="en-US" smtClean="0">
                <a:solidFill>
                  <a:schemeClr val="bg1"/>
                </a:solidFill>
              </a:rPr>
              <a:t> in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 mean?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smtClean="0">
                <a:solidFill>
                  <a:schemeClr val="bg1"/>
                </a:solidFill>
              </a:rPr>
              <a:t>Text …</a:t>
            </a:r>
          </a:p>
        </p:txBody>
      </p:sp>
      <p:sp>
        <p:nvSpPr>
          <p:cNvPr id="6" name="TextBox 5"/>
          <p:cNvSpPr txBox="1">
            <a:spLocks noChangeAspect="1"/>
          </p:cNvSpPr>
          <p:nvPr/>
        </p:nvSpPr>
        <p:spPr>
          <a:xfrm>
            <a:off x="1676400" y="2609850"/>
            <a:ext cx="3200400" cy="120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Add information from your school’s expectation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Why are the expected behaviors important in the </a:t>
            </a:r>
            <a:r>
              <a:rPr lang="en-US" altLang="en-US" smtClean="0">
                <a:solidFill>
                  <a:srgbClr val="FF0000"/>
                </a:solidFill>
              </a:rPr>
              <a:t>SETTING</a:t>
            </a:r>
            <a:r>
              <a:rPr lang="en-US" altLang="en-US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>
            <a:spLocks noChangeAspect="1"/>
          </p:cNvSpPr>
          <p:nvPr/>
        </p:nvSpPr>
        <p:spPr>
          <a:xfrm>
            <a:off x="1676400" y="2609850"/>
            <a:ext cx="3200400" cy="12001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1"/>
                </a:solidFill>
                <a:latin typeface="+mn-lt"/>
              </a:rPr>
              <a:t>Information from your purpose statement may be used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3677B5B0B0743AE3E22A6626261DC" ma:contentTypeVersion="18" ma:contentTypeDescription="Create a new document." ma:contentTypeScope="" ma:versionID="4b6d94e8445f94a500883c55f15a087f">
  <xsd:schema xmlns:xsd="http://www.w3.org/2001/XMLSchema" xmlns:xs="http://www.w3.org/2001/XMLSchema" xmlns:p="http://schemas.microsoft.com/office/2006/metadata/properties" xmlns:ns2="f117d89c-0b9e-4b5f-a216-a1782ae2e190" xmlns:ns3="b2af0b1c-cec5-42ee-8e19-5b6536638d6b" targetNamespace="http://schemas.microsoft.com/office/2006/metadata/properties" ma:root="true" ma:fieldsID="6ec451190e4a03729df6611a74daa0ff" ns2:_="" ns3:_="">
    <xsd:import namespace="f117d89c-0b9e-4b5f-a216-a1782ae2e190"/>
    <xsd:import namespace="b2af0b1c-cec5-42ee-8e19-5b6536638d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7d89c-0b9e-4b5f-a216-a1782ae2e1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5c2c5899-478d-4689-af14-80570c5f1c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f0b1c-cec5-42ee-8e19-5b6536638d6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3351a59-a0b1-4782-9b21-00e9abcd0980}" ma:internalName="TaxCatchAll" ma:showField="CatchAllData" ma:web="b2af0b1c-cec5-42ee-8e19-5b6536638d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f0b1c-cec5-42ee-8e19-5b6536638d6b" xsi:nil="true"/>
    <lcf76f155ced4ddcb4097134ff3c332f xmlns="f117d89c-0b9e-4b5f-a216-a1782ae2e1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B90934E-C15F-4050-A765-CF1653F89A36}"/>
</file>

<file path=customXml/itemProps2.xml><?xml version="1.0" encoding="utf-8"?>
<ds:datastoreItem xmlns:ds="http://schemas.openxmlformats.org/officeDocument/2006/customXml" ds:itemID="{8B6673AC-03C6-479D-9E17-E5F052983D66}"/>
</file>

<file path=customXml/itemProps3.xml><?xml version="1.0" encoding="utf-8"?>
<ds:datastoreItem xmlns:ds="http://schemas.openxmlformats.org/officeDocument/2006/customXml" ds:itemID="{CCD15012-0DA4-4F76-BDF3-A281066DF85C}"/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366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Times</vt:lpstr>
      <vt:lpstr>Arial</vt:lpstr>
      <vt:lpstr>Cambria</vt:lpstr>
      <vt:lpstr>Calibri</vt:lpstr>
      <vt:lpstr>Blank Presentation</vt:lpstr>
      <vt:lpstr>Pitchbook</vt:lpstr>
      <vt:lpstr>Notes on layout, Graphics &amp; Fonts</vt:lpstr>
      <vt:lpstr>PowerPoint Presentation</vt:lpstr>
      <vt:lpstr>Our Three School Expectations</vt:lpstr>
      <vt:lpstr>Today we’re going to talk about ways you can show EXPECTATIONS 1, 2, 3 in the setting.</vt:lpstr>
      <vt:lpstr>PowerPoint Presentation</vt:lpstr>
      <vt:lpstr>What does EXPECTATION 1  in the SETTING mean?</vt:lpstr>
      <vt:lpstr>What does EXPECTATION 2  in the SETTING mean?</vt:lpstr>
      <vt:lpstr>What does EXPECTATION 3  in the SETTING mean?</vt:lpstr>
      <vt:lpstr>Why are the expected behaviors important in the SETTING?</vt:lpstr>
      <vt:lpstr>Role Play!</vt:lpstr>
      <vt:lpstr>Review</vt:lpstr>
    </vt:vector>
  </TitlesOfParts>
  <Company>Vanderbilt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PPES Expectations: Cafeteria</dc:title>
  <dc:creator>Kelly Sheehan</dc:creator>
  <cp:lastModifiedBy>Cantwell, Emily Dawn</cp:lastModifiedBy>
  <cp:revision>72</cp:revision>
  <cp:lastPrinted>2016-04-27T19:32:03Z</cp:lastPrinted>
  <dcterms:created xsi:type="dcterms:W3CDTF">2007-07-11T22:10:45Z</dcterms:created>
  <dcterms:modified xsi:type="dcterms:W3CDTF">2017-04-14T16:06:35Z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0x010100AA83677B5B0B0743AE3E22A6626261DC</vt:lpwstr>
  </property>
</Properties>
</file>