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notesSlides/notesSlide1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7.xml" ContentType="application/vnd.openxmlformats-officedocument.drawingml.chart+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04" r:id="rId5"/>
    <p:sldMasterId id="2147483822" r:id="rId6"/>
    <p:sldMasterId id="2147483881" r:id="rId7"/>
    <p:sldMasterId id="2147483900" r:id="rId8"/>
    <p:sldMasterId id="2147483914" r:id="rId9"/>
    <p:sldMasterId id="2147483934" r:id="rId10"/>
  </p:sldMasterIdLst>
  <p:notesMasterIdLst>
    <p:notesMasterId r:id="rId104"/>
  </p:notesMasterIdLst>
  <p:handoutMasterIdLst>
    <p:handoutMasterId r:id="rId105"/>
  </p:handoutMasterIdLst>
  <p:sldIdLst>
    <p:sldId id="257" r:id="rId11"/>
    <p:sldId id="1392" r:id="rId12"/>
    <p:sldId id="1537" r:id="rId13"/>
    <p:sldId id="1582" r:id="rId14"/>
    <p:sldId id="1395" r:id="rId15"/>
    <p:sldId id="1594" r:id="rId16"/>
    <p:sldId id="1397" r:id="rId17"/>
    <p:sldId id="1587" r:id="rId18"/>
    <p:sldId id="1455" r:id="rId19"/>
    <p:sldId id="1456" r:id="rId20"/>
    <p:sldId id="1479" r:id="rId21"/>
    <p:sldId id="1457" r:id="rId22"/>
    <p:sldId id="1480" r:id="rId23"/>
    <p:sldId id="1481" r:id="rId24"/>
    <p:sldId id="1482" r:id="rId25"/>
    <p:sldId id="1483" r:id="rId26"/>
    <p:sldId id="1399" r:id="rId27"/>
    <p:sldId id="1401" r:id="rId28"/>
    <p:sldId id="1538" r:id="rId29"/>
    <p:sldId id="1524" r:id="rId30"/>
    <p:sldId id="1544" r:id="rId31"/>
    <p:sldId id="1545" r:id="rId32"/>
    <p:sldId id="1602" r:id="rId33"/>
    <p:sldId id="259" r:id="rId34"/>
    <p:sldId id="1595" r:id="rId35"/>
    <p:sldId id="1600" r:id="rId36"/>
    <p:sldId id="1305" r:id="rId37"/>
    <p:sldId id="1306" r:id="rId38"/>
    <p:sldId id="329" r:id="rId39"/>
    <p:sldId id="1475" r:id="rId40"/>
    <p:sldId id="1476" r:id="rId41"/>
    <p:sldId id="1601" r:id="rId42"/>
    <p:sldId id="1477" r:id="rId43"/>
    <p:sldId id="267" r:id="rId44"/>
    <p:sldId id="1313" r:id="rId45"/>
    <p:sldId id="1427" r:id="rId46"/>
    <p:sldId id="1428" r:id="rId47"/>
    <p:sldId id="1314" r:id="rId48"/>
    <p:sldId id="1315" r:id="rId49"/>
    <p:sldId id="1318" r:id="rId50"/>
    <p:sldId id="1316" r:id="rId51"/>
    <p:sldId id="1317" r:id="rId52"/>
    <p:sldId id="268" r:id="rId53"/>
    <p:sldId id="1556" r:id="rId54"/>
    <p:sldId id="1431" r:id="rId55"/>
    <p:sldId id="1487" r:id="rId56"/>
    <p:sldId id="1597" r:id="rId57"/>
    <p:sldId id="1420" r:id="rId58"/>
    <p:sldId id="1433" r:id="rId59"/>
    <p:sldId id="1434" r:id="rId60"/>
    <p:sldId id="1584" r:id="rId61"/>
    <p:sldId id="1436" r:id="rId62"/>
    <p:sldId id="1552" r:id="rId63"/>
    <p:sldId id="1439" r:id="rId64"/>
    <p:sldId id="1546" r:id="rId65"/>
    <p:sldId id="1550" r:id="rId66"/>
    <p:sldId id="986" r:id="rId67"/>
    <p:sldId id="1488" r:id="rId68"/>
    <p:sldId id="1598" r:id="rId69"/>
    <p:sldId id="1441" r:id="rId70"/>
    <p:sldId id="1442" r:id="rId71"/>
    <p:sldId id="1443" r:id="rId72"/>
    <p:sldId id="988" r:id="rId73"/>
    <p:sldId id="989" r:id="rId74"/>
    <p:sldId id="990" r:id="rId75"/>
    <p:sldId id="991" r:id="rId76"/>
    <p:sldId id="982" r:id="rId77"/>
    <p:sldId id="992" r:id="rId78"/>
    <p:sldId id="994" r:id="rId79"/>
    <p:sldId id="1465" r:id="rId80"/>
    <p:sldId id="835" r:id="rId81"/>
    <p:sldId id="1006" r:id="rId82"/>
    <p:sldId id="1444" r:id="rId83"/>
    <p:sldId id="1603" r:id="rId84"/>
    <p:sldId id="1596" r:id="rId85"/>
    <p:sldId id="1593" r:id="rId86"/>
    <p:sldId id="277" r:id="rId87"/>
    <p:sldId id="280" r:id="rId88"/>
    <p:sldId id="279" r:id="rId89"/>
    <p:sldId id="1588" r:id="rId90"/>
    <p:sldId id="1592" r:id="rId91"/>
    <p:sldId id="282" r:id="rId92"/>
    <p:sldId id="1589" r:id="rId93"/>
    <p:sldId id="1590" r:id="rId94"/>
    <p:sldId id="1579" r:id="rId95"/>
    <p:sldId id="1599" r:id="rId96"/>
    <p:sldId id="1571" r:id="rId97"/>
    <p:sldId id="1494" r:id="rId98"/>
    <p:sldId id="1454" r:id="rId99"/>
    <p:sldId id="863" r:id="rId100"/>
    <p:sldId id="997" r:id="rId101"/>
    <p:sldId id="1326" r:id="rId102"/>
    <p:sldId id="1327" r:id="rId10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0002"/>
    <a:srgbClr val="FF9933"/>
    <a:srgbClr val="FFB793"/>
    <a:srgbClr val="FF9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76616" autoAdjust="0"/>
  </p:normalViewPr>
  <p:slideViewPr>
    <p:cSldViewPr snapToGrid="0">
      <p:cViewPr varScale="1">
        <p:scale>
          <a:sx n="87" d="100"/>
          <a:sy n="87" d="100"/>
        </p:scale>
        <p:origin x="1182" y="96"/>
      </p:cViewPr>
      <p:guideLst/>
    </p:cSldViewPr>
  </p:slideViewPr>
  <p:notesTextViewPr>
    <p:cViewPr>
      <p:scale>
        <a:sx n="1" d="1"/>
        <a:sy n="1" d="1"/>
      </p:scale>
      <p:origin x="0" y="0"/>
    </p:cViewPr>
  </p:notesTextViewPr>
  <p:sorterViewPr>
    <p:cViewPr>
      <p:scale>
        <a:sx n="100" d="100"/>
        <a:sy n="100" d="100"/>
      </p:scale>
      <p:origin x="0" y="-75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07" Type="http://schemas.openxmlformats.org/officeDocument/2006/relationships/viewProps" Target="viewProps.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theme" Target="theme/theme1.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tableStyles" Target="tableStyle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coxml\Documents\FABIs\Copy%20of%20harry%20excel%20data-1.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0.55610000000000004</c:v>
                </c:pt>
                <c:pt idx="1">
                  <c:v>0.5141</c:v>
                </c:pt>
                <c:pt idx="2">
                  <c:v>0.58441558441558439</c:v>
                </c:pt>
                <c:pt idx="3">
                  <c:v>0.67105263157894735</c:v>
                </c:pt>
                <c:pt idx="4">
                  <c:v>0.59471365638766516</c:v>
                </c:pt>
                <c:pt idx="5">
                  <c:v>0.62871287128712872</c:v>
                </c:pt>
                <c:pt idx="6">
                  <c:v>0.80220000000000002</c:v>
                </c:pt>
                <c:pt idx="7">
                  <c:v>0.71730000000000005</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0.26529999999999998</c:v>
                </c:pt>
                <c:pt idx="1">
                  <c:v>0.29380000000000001</c:v>
                </c:pt>
                <c:pt idx="2">
                  <c:v>0.26406926406926406</c:v>
                </c:pt>
                <c:pt idx="3">
                  <c:v>0.17982456140350878</c:v>
                </c:pt>
                <c:pt idx="4">
                  <c:v>0.22907488986784141</c:v>
                </c:pt>
                <c:pt idx="5">
                  <c:v>0.20792079207920791</c:v>
                </c:pt>
                <c:pt idx="6">
                  <c:v>0.1429</c:v>
                </c:pt>
                <c:pt idx="7">
                  <c:v>0.1832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0.17860000000000001</c:v>
                </c:pt>
                <c:pt idx="1">
                  <c:v>0.19209999999999999</c:v>
                </c:pt>
                <c:pt idx="2">
                  <c:v>0.15151515151515152</c:v>
                </c:pt>
                <c:pt idx="3">
                  <c:v>0.14912280701754385</c:v>
                </c:pt>
                <c:pt idx="4">
                  <c:v>0.1762114537444934</c:v>
                </c:pt>
                <c:pt idx="5">
                  <c:v>0.16336633663366337</c:v>
                </c:pt>
                <c:pt idx="6">
                  <c:v>5.4899999999999997E-2</c:v>
                </c:pt>
                <c:pt idx="7">
                  <c:v>9.9500000000000005E-2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Sheet1!$B$2:$B$9</c:f>
              <c:numCache>
                <c:formatCode>0.00%</c:formatCode>
                <c:ptCount val="8"/>
                <c:pt idx="0">
                  <c:v>0.49489795918367346</c:v>
                </c:pt>
                <c:pt idx="1">
                  <c:v>0.57062146892655363</c:v>
                </c:pt>
                <c:pt idx="2">
                  <c:v>0.58874458874458879</c:v>
                </c:pt>
                <c:pt idx="3">
                  <c:v>0.67105263157894735</c:v>
                </c:pt>
                <c:pt idx="4">
                  <c:v>0.65198237885462551</c:v>
                </c:pt>
                <c:pt idx="5">
                  <c:v>0.63366336633663367</c:v>
                </c:pt>
                <c:pt idx="6">
                  <c:v>0.75270000000000004</c:v>
                </c:pt>
                <c:pt idx="7">
                  <c:v>0.7016</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c:v>
                </c:pt>
              </c:strCache>
            </c:strRef>
          </c:tx>
          <c:spPr>
            <a:solidFill>
              <a:srgbClr val="FFFF00"/>
            </a:solidFill>
            <a:ln>
              <a:solidFill>
                <a:srgbClr val="FFFF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Sheet1!$C$2:$C$9</c:f>
              <c:numCache>
                <c:formatCode>0.00%</c:formatCode>
                <c:ptCount val="8"/>
                <c:pt idx="0">
                  <c:v>0.19387755102040816</c:v>
                </c:pt>
                <c:pt idx="1">
                  <c:v>0.16949152542372881</c:v>
                </c:pt>
                <c:pt idx="2">
                  <c:v>0.19913419913419914</c:v>
                </c:pt>
                <c:pt idx="3">
                  <c:v>0.19298245614035087</c:v>
                </c:pt>
                <c:pt idx="4">
                  <c:v>0.16299559471365638</c:v>
                </c:pt>
                <c:pt idx="5">
                  <c:v>0.17326732673267325</c:v>
                </c:pt>
                <c:pt idx="6">
                  <c:v>0.1484</c:v>
                </c:pt>
                <c:pt idx="7">
                  <c:v>0.1623</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F14</c:v>
                </c:pt>
                <c:pt idx="1">
                  <c:v>F15</c:v>
                </c:pt>
                <c:pt idx="2">
                  <c:v>F16</c:v>
                </c:pt>
                <c:pt idx="3">
                  <c:v>F17</c:v>
                </c:pt>
                <c:pt idx="4">
                  <c:v>F18</c:v>
                </c:pt>
                <c:pt idx="5">
                  <c:v>F19</c:v>
                </c:pt>
                <c:pt idx="6">
                  <c:v>F20</c:v>
                </c:pt>
                <c:pt idx="7">
                  <c:v>F21</c:v>
                </c:pt>
              </c:strCache>
            </c:strRef>
          </c:cat>
          <c:val>
            <c:numRef>
              <c:f>Sheet1!$D$2:$D$9</c:f>
              <c:numCache>
                <c:formatCode>0.00%</c:formatCode>
                <c:ptCount val="8"/>
                <c:pt idx="0">
                  <c:v>0.31122448979591838</c:v>
                </c:pt>
                <c:pt idx="1">
                  <c:v>0.25988700564971751</c:v>
                </c:pt>
                <c:pt idx="2">
                  <c:v>0.21212121212121213</c:v>
                </c:pt>
                <c:pt idx="3">
                  <c:v>0.13596491228070176</c:v>
                </c:pt>
                <c:pt idx="4">
                  <c:v>0.18502202643171806</c:v>
                </c:pt>
                <c:pt idx="5">
                  <c:v>0.19306930693069307</c:v>
                </c:pt>
                <c:pt idx="6">
                  <c:v>9.8900000000000002E-2</c:v>
                </c:pt>
                <c:pt idx="7">
                  <c:v>0.1361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8.7749166489323974E-2"/>
          <c:y val="2.9210639714811769E-2"/>
          <c:w val="0.888226809486652"/>
          <c:h val="0.7770041524660164"/>
        </c:manualLayout>
      </c:layout>
      <c:bar3DChart>
        <c:barDir val="col"/>
        <c:grouping val="percentStacked"/>
        <c:varyColors val="0"/>
        <c:ser>
          <c:idx val="0"/>
          <c:order val="0"/>
          <c:tx>
            <c:strRef>
              <c:f>'ECES TOTAL SSIS PSG'!$B$1</c:f>
              <c:strCache>
                <c:ptCount val="1"/>
                <c:pt idx="0">
                  <c:v>Adequate progress</c:v>
                </c:pt>
              </c:strCache>
            </c:strRef>
          </c:tx>
          <c:spPr>
            <a:solidFill>
              <a:srgbClr val="009900"/>
            </a:solidFill>
          </c:spPr>
          <c:invertIfNegative val="0"/>
          <c:dLbls>
            <c:dLbl>
              <c:idx val="0"/>
              <c:layout>
                <c:manualLayout>
                  <c:x val="7.5075075075075352E-3"/>
                  <c:y val="2.7363184079601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B8-4C23-9DAB-715F50CED761}"/>
                </c:ext>
              </c:extLst>
            </c:dLbl>
            <c:dLbl>
              <c:idx val="1"/>
              <c:layout>
                <c:manualLayout>
                  <c:x val="1.3513513513513459E-2"/>
                  <c:y val="3.482587064676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B8-4C23-9DAB-715F50CED761}"/>
                </c:ext>
              </c:extLst>
            </c:dLbl>
            <c:dLbl>
              <c:idx val="2"/>
              <c:layout>
                <c:manualLayout>
                  <c:x val="1.0510510510510511E-2"/>
                  <c:y val="8.1494029795571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B8-4C23-9DAB-715F50CED761}"/>
                </c:ext>
              </c:extLst>
            </c:dLbl>
            <c:dLbl>
              <c:idx val="3"/>
              <c:layout>
                <c:manualLayout>
                  <c:x val="1.6516516516516408E-2"/>
                  <c:y val="4.47761194029850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6B8-4C23-9DAB-715F50CED761}"/>
                </c:ext>
              </c:extLst>
            </c:dLbl>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PSG'!$B$2:$B$5</c:f>
              <c:numCache>
                <c:formatCode>General</c:formatCode>
                <c:ptCount val="4"/>
                <c:pt idx="0">
                  <c:v>43.35</c:v>
                </c:pt>
                <c:pt idx="1">
                  <c:v>47.96</c:v>
                </c:pt>
                <c:pt idx="2">
                  <c:v>56.12</c:v>
                </c:pt>
                <c:pt idx="3">
                  <c:v>55.42</c:v>
                </c:pt>
              </c:numCache>
            </c:numRef>
          </c:val>
          <c:extLst>
            <c:ext xmlns:c16="http://schemas.microsoft.com/office/drawing/2014/chart" uri="{C3380CC4-5D6E-409C-BE32-E72D297353CC}">
              <c16:uniqueId val="{00000004-A6B8-4C23-9DAB-715F50CED761}"/>
            </c:ext>
          </c:extLst>
        </c:ser>
        <c:ser>
          <c:idx val="1"/>
          <c:order val="1"/>
          <c:tx>
            <c:strRef>
              <c:f>'ECES TOTAL SSIS PSG'!$C$1</c:f>
              <c:strCache>
                <c:ptCount val="1"/>
                <c:pt idx="0">
                  <c:v>Moderate Difficulties</c:v>
                </c:pt>
              </c:strCache>
            </c:strRef>
          </c:tx>
          <c:spPr>
            <a:solidFill>
              <a:srgbClr val="FFFF00"/>
            </a:solidFill>
          </c:spPr>
          <c:invertIfNegative val="0"/>
          <c:dLbls>
            <c:dLbl>
              <c:idx val="0"/>
              <c:layout>
                <c:manualLayout>
                  <c:x val="3.003003003003003E-3"/>
                  <c:y val="4.887527263317433E-2"/>
                </c:manualLayout>
              </c:layout>
              <c:tx>
                <c:rich>
                  <a:bodyPr/>
                  <a:lstStyle/>
                  <a:p>
                    <a:r>
                      <a:rPr lang="en-US"/>
                      <a:t>45.60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A6B8-4C23-9DAB-715F50CED761}"/>
                </c:ext>
              </c:extLst>
            </c:dLbl>
            <c:dLbl>
              <c:idx val="1"/>
              <c:layout>
                <c:manualLayout>
                  <c:x val="1.2012012012011956E-2"/>
                  <c:y val="7.9812206572769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B8-4C23-9DAB-715F50CED761}"/>
                </c:ext>
              </c:extLst>
            </c:dLbl>
            <c:dLbl>
              <c:idx val="2"/>
              <c:layout>
                <c:manualLayout>
                  <c:x val="1.6516516516516516E-2"/>
                  <c:y val="7.00020331965546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6B8-4C23-9DAB-715F50CED761}"/>
                </c:ext>
              </c:extLst>
            </c:dLbl>
            <c:dLbl>
              <c:idx val="3"/>
              <c:layout>
                <c:manualLayout>
                  <c:x val="2.4024024024024024E-2"/>
                  <c:y val="5.46913237957930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PSG'!$C$2:$C$5</c:f>
              <c:numCache>
                <c:formatCode>General</c:formatCode>
                <c:ptCount val="4"/>
                <c:pt idx="0">
                  <c:v>45.6</c:v>
                </c:pt>
                <c:pt idx="1">
                  <c:v>47.55</c:v>
                </c:pt>
                <c:pt idx="2">
                  <c:v>36.729999999999997</c:v>
                </c:pt>
                <c:pt idx="3">
                  <c:v>38.24</c:v>
                </c:pt>
              </c:numCache>
            </c:numRef>
          </c:val>
          <c:extLst>
            <c:ext xmlns:c16="http://schemas.microsoft.com/office/drawing/2014/chart" uri="{C3380CC4-5D6E-409C-BE32-E72D297353CC}">
              <c16:uniqueId val="{00000009-A6B8-4C23-9DAB-715F50CED761}"/>
            </c:ext>
          </c:extLst>
        </c:ser>
        <c:ser>
          <c:idx val="2"/>
          <c:order val="2"/>
          <c:tx>
            <c:strRef>
              <c:f>'ECES TOTAL SSIS PSG'!$D$1</c:f>
              <c:strCache>
                <c:ptCount val="1"/>
                <c:pt idx="0">
                  <c:v>Significant Difficulties</c:v>
                </c:pt>
              </c:strCache>
            </c:strRef>
          </c:tx>
          <c:spPr>
            <a:solidFill>
              <a:srgbClr val="FF0000"/>
            </a:solidFill>
          </c:spPr>
          <c:invertIfNegative val="0"/>
          <c:dLbls>
            <c:dLbl>
              <c:idx val="0"/>
              <c:layout>
                <c:manualLayout>
                  <c:x val="6.1561561561561562E-2"/>
                  <c:y val="-2.84492255369487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B8-4C23-9DAB-715F50CED761}"/>
                </c:ext>
              </c:extLst>
            </c:dLbl>
            <c:dLbl>
              <c:idx val="1"/>
              <c:layout>
                <c:manualLayout>
                  <c:x val="5.4054054054054002E-2"/>
                  <c:y val="-1.9059554175446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6B8-4C23-9DAB-715F50CED761}"/>
                </c:ext>
              </c:extLst>
            </c:dLbl>
            <c:dLbl>
              <c:idx val="2"/>
              <c:layout>
                <c:manualLayout>
                  <c:x val="5.7057057057057055E-2"/>
                  <c:y val="-1.93399504639384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6B8-4C23-9DAB-715F50CED761}"/>
                </c:ext>
              </c:extLst>
            </c:dLbl>
            <c:dLbl>
              <c:idx val="3"/>
              <c:layout>
                <c:manualLayout>
                  <c:x val="5.5555555555555448E-2"/>
                  <c:y val="-2.3474178403755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6B8-4C23-9DAB-715F50CED7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'ECES TOTAL SSIS PSG'!$A$2:$A$5</c:f>
              <c:strCache>
                <c:ptCount val="4"/>
                <c:pt idx="0">
                  <c:v>Reading Skills</c:v>
                </c:pt>
                <c:pt idx="1">
                  <c:v>Math Skills</c:v>
                </c:pt>
                <c:pt idx="2">
                  <c:v>Prosocial Behavior</c:v>
                </c:pt>
                <c:pt idx="3">
                  <c:v>Motivation to Learn</c:v>
                </c:pt>
              </c:strCache>
            </c:strRef>
          </c:cat>
          <c:val>
            <c:numRef>
              <c:f>'ECES TOTAL SSIS PSG'!$D$2:$D$5</c:f>
              <c:numCache>
                <c:formatCode>General</c:formatCode>
                <c:ptCount val="4"/>
                <c:pt idx="0">
                  <c:v>11.04</c:v>
                </c:pt>
                <c:pt idx="1">
                  <c:v>4.49</c:v>
                </c:pt>
                <c:pt idx="2">
                  <c:v>7.14</c:v>
                </c:pt>
                <c:pt idx="3">
                  <c:v>6.34</c:v>
                </c:pt>
              </c:numCache>
            </c:numRef>
          </c:val>
          <c:extLst>
            <c:ext xmlns:c16="http://schemas.microsoft.com/office/drawing/2014/chart" uri="{C3380CC4-5D6E-409C-BE32-E72D297353CC}">
              <c16:uniqueId val="{0000000E-A6B8-4C23-9DAB-715F50CED761}"/>
            </c:ext>
          </c:extLst>
        </c:ser>
        <c:dLbls>
          <c:showLegendKey val="0"/>
          <c:showVal val="0"/>
          <c:showCatName val="0"/>
          <c:showSerName val="0"/>
          <c:showPercent val="0"/>
          <c:showBubbleSize val="0"/>
        </c:dLbls>
        <c:gapWidth val="55"/>
        <c:shape val="pyramid"/>
        <c:axId val="785183216"/>
        <c:axId val="456863280"/>
        <c:axId val="0"/>
      </c:bar3DChart>
      <c:catAx>
        <c:axId val="785183216"/>
        <c:scaling>
          <c:orientation val="minMax"/>
        </c:scaling>
        <c:delete val="0"/>
        <c:axPos val="b"/>
        <c:title>
          <c:tx>
            <c:rich>
              <a:bodyPr/>
              <a:lstStyle/>
              <a:p>
                <a:pPr>
                  <a:defRPr b="0"/>
                </a:pPr>
                <a:r>
                  <a:rPr lang="en-US" b="0"/>
                  <a:t>Subscales</a:t>
                </a:r>
              </a:p>
            </c:rich>
          </c:tx>
          <c:layout>
            <c:manualLayout>
              <c:xMode val="edge"/>
              <c:yMode val="edge"/>
              <c:x val="0.41715802416589826"/>
              <c:y val="0.93310284277845545"/>
            </c:manualLayout>
          </c:layout>
          <c:overlay val="0"/>
        </c:title>
        <c:numFmt formatCode="General" sourceLinked="0"/>
        <c:majorTickMark val="out"/>
        <c:minorTickMark val="none"/>
        <c:tickLblPos val="nextTo"/>
        <c:txPr>
          <a:bodyPr/>
          <a:lstStyle/>
          <a:p>
            <a:pPr>
              <a:defRPr sz="1600"/>
            </a:pPr>
            <a:endParaRPr lang="en-US"/>
          </a:p>
        </c:txPr>
        <c:crossAx val="456863280"/>
        <c:crosses val="autoZero"/>
        <c:auto val="1"/>
        <c:lblAlgn val="ctr"/>
        <c:lblOffset val="100"/>
        <c:noMultiLvlLbl val="0"/>
      </c:catAx>
      <c:valAx>
        <c:axId val="456863280"/>
        <c:scaling>
          <c:orientation val="minMax"/>
        </c:scaling>
        <c:delete val="0"/>
        <c:axPos val="l"/>
        <c:majorGridlines>
          <c:spPr>
            <a:ln>
              <a:noFill/>
            </a:ln>
          </c:spPr>
        </c:majorGridlines>
        <c:title>
          <c:tx>
            <c:rich>
              <a:bodyPr rot="-5400000" vert="horz"/>
              <a:lstStyle/>
              <a:p>
                <a:pPr>
                  <a:defRPr b="0"/>
                </a:pPr>
                <a:r>
                  <a:rPr lang="en-US" b="0"/>
                  <a:t>Percent of Students</a:t>
                </a:r>
              </a:p>
            </c:rich>
          </c:tx>
          <c:layout>
            <c:manualLayout>
              <c:xMode val="edge"/>
              <c:yMode val="edge"/>
              <c:x val="3.0182544749473884E-3"/>
              <c:y val="0.28786163173265311"/>
            </c:manualLayout>
          </c:layout>
          <c:overlay val="0"/>
        </c:title>
        <c:numFmt formatCode="0%" sourceLinked="1"/>
        <c:majorTickMark val="out"/>
        <c:minorTickMark val="none"/>
        <c:tickLblPos val="nextTo"/>
        <c:crossAx val="785183216"/>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605425229522701"/>
          <c:y val="9.0645669291338604E-2"/>
          <c:w val="0.70773948174808499"/>
          <c:h val="0.79923534558180198"/>
        </c:manualLayout>
      </c:layout>
      <c:barChart>
        <c:barDir val="col"/>
        <c:grouping val="percentStacked"/>
        <c:varyColors val="0"/>
        <c:ser>
          <c:idx val="0"/>
          <c:order val="0"/>
          <c:tx>
            <c:strRef>
              <c:f>Sheet1!$A$2</c:f>
              <c:strCache>
                <c:ptCount val="1"/>
                <c:pt idx="0">
                  <c:v>Low</c:v>
                </c:pt>
              </c:strCache>
            </c:strRef>
          </c:tx>
          <c:spPr>
            <a:solidFill>
              <a:srgbClr val="00B050"/>
            </a:solidFill>
            <a:ln w="10489">
              <a:solidFill>
                <a:schemeClr val="tx1"/>
              </a:solidFill>
              <a:prstDash val="solid"/>
            </a:ln>
          </c:spPr>
          <c:invertIfNegative val="0"/>
          <c:dLbls>
            <c:dLbl>
              <c:idx val="0"/>
              <c:layout>
                <c:manualLayout>
                  <c:x val="2.9866667670061299E-3"/>
                  <c:y val="-2.7742389847421199E-3"/>
                </c:manualLayout>
              </c:layout>
              <c:tx>
                <c:rich>
                  <a:bodyPr/>
                  <a:lstStyle/>
                  <a:p>
                    <a:r>
                      <a:rPr lang="en-US" b="1">
                        <a:solidFill>
                          <a:schemeClr val="bg1"/>
                        </a:solidFill>
                      </a:rPr>
                      <a:t>77.00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D3D-4E2C-A007-C9FA7878365F}"/>
                </c:ext>
              </c:extLst>
            </c:dLbl>
            <c:dLbl>
              <c:idx val="1"/>
              <c:layout>
                <c:manualLayout>
                  <c:x val="1.4933333835030599E-3"/>
                  <c:y val="3.0516628832163301E-2"/>
                </c:manualLayout>
              </c:layout>
              <c:tx>
                <c:rich>
                  <a:bodyPr/>
                  <a:lstStyle/>
                  <a:p>
                    <a:r>
                      <a:rPr lang="en-US" b="1">
                        <a:solidFill>
                          <a:schemeClr val="bg1"/>
                        </a:solidFill>
                      </a:rPr>
                      <a:t>86.00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D3D-4E2C-A007-C9FA7878365F}"/>
                </c:ext>
              </c:extLst>
            </c:dLbl>
            <c:dLbl>
              <c:idx val="2"/>
              <c:layout>
                <c:manualLayout>
                  <c:x val="0"/>
                  <c:y val="3.0516628832163301E-2"/>
                </c:manualLayout>
              </c:layout>
              <c:tx>
                <c:rich>
                  <a:bodyPr/>
                  <a:lstStyle/>
                  <a:p>
                    <a:r>
                      <a:rPr lang="en-US" b="1">
                        <a:solidFill>
                          <a:schemeClr val="bg1"/>
                        </a:solidFill>
                      </a:rPr>
                      <a:t>86.50</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D3D-4E2C-A007-C9FA7878365F}"/>
                </c:ext>
              </c:extLst>
            </c:dLbl>
            <c:dLbl>
              <c:idx val="3"/>
              <c:layout>
                <c:manualLayout>
                  <c:x val="4.4800001505092496E-3"/>
                  <c:y val="5.2710540710100298E-2"/>
                </c:manualLayout>
              </c:layout>
              <c:tx>
                <c:rich>
                  <a:bodyPr/>
                  <a:lstStyle/>
                  <a:p>
                    <a:r>
                      <a:rPr lang="en-US" b="1">
                        <a:solidFill>
                          <a:schemeClr val="bg1"/>
                        </a:solidFill>
                      </a:rPr>
                      <a:t>89.79</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D3D-4E2C-A007-C9FA7878365F}"/>
                </c:ext>
              </c:extLst>
            </c:dLbl>
            <c:dLbl>
              <c:idx val="4"/>
              <c:layout>
                <c:manualLayout>
                  <c:x val="4.4800001505091898E-3"/>
                  <c:y val="6.9355974618553098E-2"/>
                </c:manualLayout>
              </c:layout>
              <c:tx>
                <c:rich>
                  <a:bodyPr/>
                  <a:lstStyle/>
                  <a:p>
                    <a:r>
                      <a:rPr lang="en-US" b="1">
                        <a:solidFill>
                          <a:schemeClr val="bg1"/>
                        </a:solidFill>
                      </a:rPr>
                      <a:t>93.08</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D3D-4E2C-A007-C9FA7878365F}"/>
                </c:ext>
              </c:extLst>
            </c:dLbl>
            <c:dLbl>
              <c:idx val="5"/>
              <c:layout>
                <c:manualLayout>
                  <c:x val="4.4800001505091898E-3"/>
                  <c:y val="6.3807496649068804E-2"/>
                </c:manualLayout>
              </c:layout>
              <c:tx>
                <c:rich>
                  <a:bodyPr/>
                  <a:lstStyle/>
                  <a:p>
                    <a:r>
                      <a:rPr lang="en-US" b="1">
                        <a:solidFill>
                          <a:schemeClr val="bg1"/>
                        </a:solidFill>
                      </a:rPr>
                      <a:t>90.55</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D3D-4E2C-A007-C9FA7878365F}"/>
                </c:ext>
              </c:extLst>
            </c:dLbl>
            <c:dLbl>
              <c:idx val="6"/>
              <c:layout>
                <c:manualLayout>
                  <c:x val="4.48003421335168E-3"/>
                  <c:y val="7.2130177398671794E-2"/>
                </c:manualLayout>
              </c:layout>
              <c:tx>
                <c:rich>
                  <a:bodyPr/>
                  <a:lstStyle/>
                  <a:p>
                    <a:r>
                      <a:rPr lang="en-US" b="1">
                        <a:solidFill>
                          <a:schemeClr val="bg1"/>
                        </a:solidFill>
                      </a:rPr>
                      <a:t>92.56</a:t>
                    </a:r>
                    <a:endParaRPr lang="en-US">
                      <a:solidFill>
                        <a:schemeClr val="tx1"/>
                      </a:solidFill>
                    </a:endParaRP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D3D-4E2C-A007-C9FA7878365F}"/>
                </c:ext>
              </c:extLst>
            </c:dLbl>
            <c:dLbl>
              <c:idx val="7"/>
              <c:layout>
                <c:manualLayout>
                  <c:x val="1.5191241654959099E-3"/>
                  <c:y val="7.1978502687164103E-2"/>
                </c:manualLayout>
              </c:layout>
              <c:tx>
                <c:rich>
                  <a:bodyPr/>
                  <a:lstStyle/>
                  <a:p>
                    <a:r>
                      <a:rPr lang="en-US" b="1">
                        <a:solidFill>
                          <a:schemeClr val="bg1"/>
                        </a:solidFill>
                      </a:rPr>
                      <a:t>94.28</a:t>
                    </a:r>
                    <a:endParaRPr lang="en-US"/>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2D3D-4E2C-A007-C9FA7878365F}"/>
                </c:ext>
              </c:extLst>
            </c:dLbl>
            <c:dLbl>
              <c:idx val="8"/>
              <c:tx>
                <c:rich>
                  <a:bodyPr/>
                  <a:lstStyle/>
                  <a:p>
                    <a:r>
                      <a:rPr lang="en-US"/>
                      <a:t>91.25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2D3D-4E2C-A007-C9FA7878365F}"/>
                </c:ext>
              </c:extLst>
            </c:dLbl>
            <c:spPr>
              <a:noFill/>
              <a:ln w="20978">
                <a:noFill/>
              </a:ln>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Sheet1!$B$2:$J$2</c:f>
              <c:numCache>
                <c:formatCode>0.00%</c:formatCode>
                <c:ptCount val="9"/>
                <c:pt idx="0">
                  <c:v>0.77</c:v>
                </c:pt>
                <c:pt idx="1">
                  <c:v>0.86</c:v>
                </c:pt>
                <c:pt idx="2">
                  <c:v>0.86</c:v>
                </c:pt>
                <c:pt idx="3">
                  <c:v>0.89790000000000003</c:v>
                </c:pt>
                <c:pt idx="4">
                  <c:v>0.93079999999999996</c:v>
                </c:pt>
                <c:pt idx="5">
                  <c:v>0.90549999999999997</c:v>
                </c:pt>
                <c:pt idx="6">
                  <c:v>0.92559999999999998</c:v>
                </c:pt>
                <c:pt idx="7">
                  <c:v>0.94279999999999997</c:v>
                </c:pt>
                <c:pt idx="8">
                  <c:v>0.91249999999999998</c:v>
                </c:pt>
              </c:numCache>
            </c:numRef>
          </c:val>
          <c:extLst>
            <c:ext xmlns:c16="http://schemas.microsoft.com/office/drawing/2014/chart" uri="{C3380CC4-5D6E-409C-BE32-E72D297353CC}">
              <c16:uniqueId val="{00000009-2D3D-4E2C-A007-C9FA7878365F}"/>
            </c:ext>
          </c:extLst>
        </c:ser>
        <c:ser>
          <c:idx val="1"/>
          <c:order val="1"/>
          <c:tx>
            <c:strRef>
              <c:f>Sheet1!$A$3</c:f>
              <c:strCache>
                <c:ptCount val="1"/>
                <c:pt idx="0">
                  <c:v>Moderate</c:v>
                </c:pt>
              </c:strCache>
            </c:strRef>
          </c:tx>
          <c:spPr>
            <a:solidFill>
              <a:srgbClr val="FFFF00"/>
            </a:solidFill>
            <a:ln w="10489">
              <a:solidFill>
                <a:schemeClr val="bg1">
                  <a:lumMod val="65000"/>
                </a:schemeClr>
              </a:solidFill>
              <a:prstDash val="solid"/>
            </a:ln>
          </c:spPr>
          <c:invertIfNegative val="0"/>
          <c:dLbls>
            <c:dLbl>
              <c:idx val="0"/>
              <c:layout>
                <c:manualLayout>
                  <c:x val="-4.4001372235109599E-3"/>
                  <c:y val="-1.9047619047619001E-2"/>
                </c:manualLayout>
              </c:layout>
              <c:tx>
                <c:rich>
                  <a:bodyPr/>
                  <a:lstStyle/>
                  <a:p>
                    <a:r>
                      <a:rPr lang="en-US"/>
                      <a:t>17.00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2D3D-4E2C-A007-C9FA7878365F}"/>
                </c:ext>
              </c:extLst>
            </c:dLbl>
            <c:dLbl>
              <c:idx val="1"/>
              <c:layout>
                <c:manualLayout>
                  <c:x val="1.0222334760022201E-3"/>
                  <c:y val="0"/>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2D3D-4E2C-A007-C9FA7878365F}"/>
                </c:ext>
              </c:extLst>
            </c:dLbl>
            <c:dLbl>
              <c:idx val="2"/>
              <c:layout>
                <c:manualLayout>
                  <c:x val="3.7732381481360498E-3"/>
                  <c:y val="-3.1746031746031698E-3"/>
                </c:manualLayout>
              </c:layout>
              <c:tx>
                <c:rich>
                  <a:bodyPr/>
                  <a:lstStyle/>
                  <a:p>
                    <a:r>
                      <a:rPr lang="en-US"/>
                      <a:t>11.00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2D3D-4E2C-A007-C9FA7878365F}"/>
                </c:ext>
              </c:extLst>
            </c:dLbl>
            <c:dLbl>
              <c:idx val="3"/>
              <c:layout>
                <c:manualLayout>
                  <c:x val="5.9733335340122597E-3"/>
                  <c:y val="-2.7742389847421199E-3"/>
                </c:manualLayout>
              </c:layout>
              <c:tx>
                <c:rich>
                  <a:bodyPr/>
                  <a:lstStyle/>
                  <a:p>
                    <a:r>
                      <a:rPr lang="en-US"/>
                      <a:t>7.87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D3D-4E2C-A007-C9FA7878365F}"/>
                </c:ext>
              </c:extLst>
            </c:dLbl>
            <c:dLbl>
              <c:idx val="4"/>
              <c:tx>
                <c:rich>
                  <a:bodyPr/>
                  <a:lstStyle/>
                  <a:p>
                    <a:r>
                      <a:rPr lang="en-US"/>
                      <a:t>6.29</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2D3D-4E2C-A007-C9FA7878365F}"/>
                </c:ext>
              </c:extLst>
            </c:dLbl>
            <c:dLbl>
              <c:idx val="5"/>
              <c:tx>
                <c:rich>
                  <a:bodyPr/>
                  <a:lstStyle/>
                  <a:p>
                    <a:r>
                      <a:rPr lang="en-US"/>
                      <a:t>7.77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2D3D-4E2C-A007-C9FA7878365F}"/>
                </c:ext>
              </c:extLst>
            </c:dLbl>
            <c:dLbl>
              <c:idx val="6"/>
              <c:tx>
                <c:rich>
                  <a:bodyPr/>
                  <a:lstStyle/>
                  <a:p>
                    <a:r>
                      <a:rPr lang="en-US"/>
                      <a:t>6.11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2D3D-4E2C-A007-C9FA7878365F}"/>
                </c:ext>
              </c:extLst>
            </c:dLbl>
            <c:dLbl>
              <c:idx val="7"/>
              <c:tx>
                <c:rich>
                  <a:bodyPr/>
                  <a:lstStyle/>
                  <a:p>
                    <a:r>
                      <a:rPr lang="en-US"/>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1-2D3D-4E2C-A007-C9FA7878365F}"/>
                </c:ext>
              </c:extLst>
            </c:dLbl>
            <c:dLbl>
              <c:idx val="8"/>
              <c:tx>
                <c:rich>
                  <a:bodyPr/>
                  <a:lstStyle/>
                  <a:p>
                    <a:r>
                      <a:rPr lang="en-US"/>
                      <a:t>6.35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2-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Sheet1!$B$3:$J$3</c:f>
              <c:numCache>
                <c:formatCode>0.00%</c:formatCode>
                <c:ptCount val="9"/>
                <c:pt idx="0">
                  <c:v>0.17</c:v>
                </c:pt>
                <c:pt idx="1">
                  <c:v>0.11</c:v>
                </c:pt>
                <c:pt idx="2">
                  <c:v>0.11</c:v>
                </c:pt>
                <c:pt idx="3">
                  <c:v>7.8700000000000006E-2</c:v>
                </c:pt>
                <c:pt idx="4">
                  <c:v>6.2899999999999998E-2</c:v>
                </c:pt>
                <c:pt idx="5">
                  <c:v>7.7700000000000005E-2</c:v>
                </c:pt>
                <c:pt idx="6">
                  <c:v>6.1100000000000002E-2</c:v>
                </c:pt>
                <c:pt idx="7">
                  <c:v>3.5799999999999998E-2</c:v>
                </c:pt>
                <c:pt idx="8">
                  <c:v>6.3500000000000001E-2</c:v>
                </c:pt>
              </c:numCache>
            </c:numRef>
          </c:val>
          <c:extLst>
            <c:ext xmlns:c16="http://schemas.microsoft.com/office/drawing/2014/chart" uri="{C3380CC4-5D6E-409C-BE32-E72D297353CC}">
              <c16:uniqueId val="{00000013-2D3D-4E2C-A007-C9FA7878365F}"/>
            </c:ext>
          </c:extLst>
        </c:ser>
        <c:ser>
          <c:idx val="2"/>
          <c:order val="2"/>
          <c:tx>
            <c:strRef>
              <c:f>Sheet1!$A$4</c:f>
              <c:strCache>
                <c:ptCount val="1"/>
                <c:pt idx="0">
                  <c:v>High</c:v>
                </c:pt>
              </c:strCache>
            </c:strRef>
          </c:tx>
          <c:spPr>
            <a:solidFill>
              <a:srgbClr val="FF0000"/>
            </a:solidFill>
            <a:ln w="10489">
              <a:solidFill>
                <a:schemeClr val="tx1"/>
              </a:solidFill>
              <a:prstDash val="solid"/>
            </a:ln>
          </c:spPr>
          <c:invertIfNegative val="0"/>
          <c:dLbls>
            <c:dLbl>
              <c:idx val="0"/>
              <c:layout>
                <c:manualLayout>
                  <c:x val="0"/>
                  <c:y val="-4.1596638380224697E-2"/>
                </c:manualLayout>
              </c:layout>
              <c:tx>
                <c:rich>
                  <a:bodyPr/>
                  <a:lstStyle/>
                  <a:p>
                    <a:r>
                      <a:rPr lang="en-US"/>
                      <a:t>6.00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4-2D3D-4E2C-A007-C9FA7878365F}"/>
                </c:ext>
              </c:extLst>
            </c:dLbl>
            <c:dLbl>
              <c:idx val="1"/>
              <c:layout>
                <c:manualLayout>
                  <c:x val="2.73752478090774E-17"/>
                  <c:y val="-3.3277310704179802E-2"/>
                </c:manualLayout>
              </c:layout>
              <c:tx>
                <c:rich>
                  <a:bodyPr/>
                  <a:lstStyle/>
                  <a:p>
                    <a:r>
                      <a:rPr lang="en-US"/>
                      <a:t>3.00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2D3D-4E2C-A007-C9FA7878365F}"/>
                </c:ext>
              </c:extLst>
            </c:dLbl>
            <c:dLbl>
              <c:idx val="2"/>
              <c:layout>
                <c:manualLayout>
                  <c:x val="0"/>
                  <c:y val="-3.05042014788315E-2"/>
                </c:manualLayout>
              </c:layout>
              <c:tx>
                <c:rich>
                  <a:bodyPr/>
                  <a:lstStyle/>
                  <a:p>
                    <a:r>
                      <a:rPr lang="en-US"/>
                      <a:t>2.50</a:t>
                    </a:r>
                  </a:p>
                </c:rich>
              </c:tx>
              <c:dLblPos val="ct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6-2D3D-4E2C-A007-C9FA7878365F}"/>
                </c:ext>
              </c:extLst>
            </c:dLbl>
            <c:dLbl>
              <c:idx val="3"/>
              <c:layout>
                <c:manualLayout>
                  <c:x val="2.3021340476930499E-4"/>
                  <c:y val="-2.6660934118567198E-2"/>
                </c:manualLayout>
              </c:layout>
              <c:tx>
                <c:rich>
                  <a:bodyPr/>
                  <a:lstStyle/>
                  <a:p>
                    <a:r>
                      <a:rPr lang="en-US"/>
                      <a:t>2.34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7-2D3D-4E2C-A007-C9FA7878365F}"/>
                </c:ext>
              </c:extLst>
            </c:dLbl>
            <c:dLbl>
              <c:idx val="4"/>
              <c:layout>
                <c:manualLayout>
                  <c:x val="-5.6808086535891603E-4"/>
                  <c:y val="-2.4269912470988801E-2"/>
                </c:manualLayout>
              </c:layout>
              <c:tx>
                <c:rich>
                  <a:bodyPr/>
                  <a:lstStyle/>
                  <a:p>
                    <a:r>
                      <a:rPr lang="en-US"/>
                      <a:t>0.63</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2D3D-4E2C-A007-C9FA7878365F}"/>
                </c:ext>
              </c:extLst>
            </c:dLbl>
            <c:dLbl>
              <c:idx val="5"/>
              <c:layout>
                <c:manualLayout>
                  <c:x val="-1.68956416064052E-4"/>
                  <c:y val="-2.2361086333877501E-2"/>
                </c:manualLayout>
              </c:layout>
              <c:tx>
                <c:rich>
                  <a:bodyPr/>
                  <a:lstStyle/>
                  <a:p>
                    <a:r>
                      <a:rPr lang="en-US"/>
                      <a:t>1.68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2D3D-4E2C-A007-C9FA7878365F}"/>
                </c:ext>
              </c:extLst>
            </c:dLbl>
            <c:dLbl>
              <c:idx val="6"/>
              <c:layout>
                <c:manualLayout>
                  <c:x val="-1.4933301603545701E-3"/>
                  <c:y val="-2.2212823250097099E-2"/>
                </c:manualLayout>
              </c:layout>
              <c:tx>
                <c:rich>
                  <a:bodyPr/>
                  <a:lstStyle/>
                  <a:p>
                    <a:r>
                      <a:rPr lang="en-US"/>
                      <a:t>1.34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2D3D-4E2C-A007-C9FA7878365F}"/>
                </c:ext>
              </c:extLst>
            </c:dLbl>
            <c:dLbl>
              <c:idx val="7"/>
              <c:layout>
                <c:manualLayout>
                  <c:x val="4.19430195706864E-4"/>
                  <c:y val="-2.7173353330833701E-2"/>
                </c:manualLayout>
              </c:layout>
              <c:tx>
                <c:rich>
                  <a:bodyPr/>
                  <a:lstStyle/>
                  <a:p>
                    <a:r>
                      <a:rPr lang="en-US"/>
                      <a:t>2.15</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B-2D3D-4E2C-A007-C9FA7878365F}"/>
                </c:ext>
              </c:extLst>
            </c:dLbl>
            <c:dLbl>
              <c:idx val="8"/>
              <c:layout>
                <c:manualLayout>
                  <c:x val="0"/>
                  <c:y val="-2.8571428571428598E-2"/>
                </c:manualLayout>
              </c:layout>
              <c:tx>
                <c:rich>
                  <a:bodyPr/>
                  <a:lstStyle/>
                  <a:p>
                    <a:r>
                      <a:rPr lang="en-US"/>
                      <a:t>2.40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2D3D-4E2C-A007-C9FA7878365F}"/>
                </c:ext>
              </c:extLst>
            </c:dLbl>
            <c:spPr>
              <a:noFill/>
              <a:ln w="20978">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Sheet1!$B$1:$J$1</c:f>
              <c:strCache>
                <c:ptCount val="9"/>
                <c:pt idx="0">
                  <c:v>Fall 2004</c:v>
                </c:pt>
                <c:pt idx="1">
                  <c:v>Fall 2005</c:v>
                </c:pt>
                <c:pt idx="2">
                  <c:v>Fall 2006</c:v>
                </c:pt>
                <c:pt idx="3">
                  <c:v>Fall 2007</c:v>
                </c:pt>
                <c:pt idx="4">
                  <c:v>Fall 2008</c:v>
                </c:pt>
                <c:pt idx="5">
                  <c:v>Fall 2009</c:v>
                </c:pt>
                <c:pt idx="6">
                  <c:v>Fall 2010</c:v>
                </c:pt>
                <c:pt idx="7">
                  <c:v>Fall 2011</c:v>
                </c:pt>
                <c:pt idx="8">
                  <c:v>Fall 2012</c:v>
                </c:pt>
              </c:strCache>
            </c:strRef>
          </c:cat>
          <c:val>
            <c:numRef>
              <c:f>Sheet1!$B$4:$J$4</c:f>
              <c:numCache>
                <c:formatCode>0.00%</c:formatCode>
                <c:ptCount val="9"/>
                <c:pt idx="0">
                  <c:v>0.06</c:v>
                </c:pt>
                <c:pt idx="1">
                  <c:v>0.03</c:v>
                </c:pt>
                <c:pt idx="2">
                  <c:v>0.03</c:v>
                </c:pt>
                <c:pt idx="3">
                  <c:v>2.3400000000000001E-2</c:v>
                </c:pt>
                <c:pt idx="4">
                  <c:v>6.3E-3</c:v>
                </c:pt>
                <c:pt idx="5">
                  <c:v>1.6799999999999999E-2</c:v>
                </c:pt>
                <c:pt idx="6">
                  <c:v>1.34E-2</c:v>
                </c:pt>
                <c:pt idx="7">
                  <c:v>2.1499999999999998E-2</c:v>
                </c:pt>
                <c:pt idx="8">
                  <c:v>2.4E-2</c:v>
                </c:pt>
              </c:numCache>
            </c:numRef>
          </c:val>
          <c:extLst>
            <c:ext xmlns:c16="http://schemas.microsoft.com/office/drawing/2014/chart" uri="{C3380CC4-5D6E-409C-BE32-E72D297353CC}">
              <c16:uniqueId val="{0000001D-2D3D-4E2C-A007-C9FA7878365F}"/>
            </c:ext>
          </c:extLst>
        </c:ser>
        <c:dLbls>
          <c:showLegendKey val="0"/>
          <c:showVal val="0"/>
          <c:showCatName val="0"/>
          <c:showSerName val="0"/>
          <c:showPercent val="0"/>
          <c:showBubbleSize val="0"/>
        </c:dLbls>
        <c:gapWidth val="26"/>
        <c:overlap val="100"/>
        <c:axId val="-1565893152"/>
        <c:axId val="-1913439472"/>
      </c:barChart>
      <c:catAx>
        <c:axId val="-1565893152"/>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1"/>
        <c:majorTickMark val="out"/>
        <c:minorTickMark val="none"/>
        <c:tickLblPos val="nextTo"/>
        <c:spPr>
          <a:ln w="2623">
            <a:solidFill>
              <a:schemeClr val="tx1"/>
            </a:solidFill>
            <a:prstDash val="solid"/>
          </a:ln>
        </c:spPr>
        <c:txPr>
          <a:bodyPr rot="0" vert="horz"/>
          <a:lstStyle/>
          <a:p>
            <a:pPr>
              <a:defRPr/>
            </a:pPr>
            <a:endParaRPr lang="en-US"/>
          </a:p>
        </c:txPr>
        <c:crossAx val="-1913439472"/>
        <c:crosses val="autoZero"/>
        <c:auto val="1"/>
        <c:lblAlgn val="ctr"/>
        <c:lblOffset val="100"/>
        <c:tickLblSkip val="1"/>
        <c:tickMarkSkip val="1"/>
        <c:noMultiLvlLbl val="0"/>
      </c:catAx>
      <c:valAx>
        <c:axId val="-1913439472"/>
        <c:scaling>
          <c:orientation val="minMax"/>
        </c:scaling>
        <c:delete val="0"/>
        <c:axPos val="l"/>
        <c:majorGridlines>
          <c:spPr>
            <a:ln w="2623">
              <a:noFill/>
              <a:prstDash val="solid"/>
            </a:ln>
          </c:spPr>
        </c:majorGridlines>
        <c:title>
          <c:tx>
            <c:rich>
              <a:bodyPr rot="-5400000" vert="horz"/>
              <a:lstStyle/>
              <a:p>
                <a:pPr>
                  <a:defRPr/>
                </a:pPr>
                <a:r>
                  <a:rPr lang="en-US"/>
                  <a:t>Percentage</a:t>
                </a:r>
                <a:r>
                  <a:rPr lang="en-US" baseline="0"/>
                  <a:t> of Students</a:t>
                </a:r>
                <a:endParaRPr lang="en-US"/>
              </a:p>
            </c:rich>
          </c:tx>
          <c:layout>
            <c:manualLayout>
              <c:xMode val="edge"/>
              <c:yMode val="edge"/>
              <c:x val="0.104507411158667"/>
              <c:y val="0.314398200224972"/>
            </c:manualLayout>
          </c:layout>
          <c:overlay val="0"/>
        </c:title>
        <c:numFmt formatCode="0%" sourceLinked="1"/>
        <c:majorTickMark val="out"/>
        <c:minorTickMark val="none"/>
        <c:tickLblPos val="nextTo"/>
        <c:spPr>
          <a:ln w="2623">
            <a:solidFill>
              <a:schemeClr val="tx1"/>
            </a:solidFill>
            <a:prstDash val="solid"/>
          </a:ln>
        </c:spPr>
        <c:txPr>
          <a:bodyPr rot="0" vert="horz"/>
          <a:lstStyle/>
          <a:p>
            <a:pPr>
              <a:defRPr/>
            </a:pPr>
            <a:endParaRPr lang="en-US"/>
          </a:p>
        </c:txPr>
        <c:crossAx val="-1565893152"/>
        <c:crosses val="autoZero"/>
        <c:crossBetween val="between"/>
        <c:majorUnit val="0.2"/>
      </c:valAx>
      <c:spPr>
        <a:noFill/>
        <a:ln w="10489">
          <a:noFill/>
          <a:prstDash val="solid"/>
        </a:ln>
      </c:spPr>
    </c:plotArea>
    <c:legend>
      <c:legendPos val="t"/>
      <c:layout>
        <c:manualLayout>
          <c:xMode val="edge"/>
          <c:yMode val="edge"/>
          <c:x val="0.349076112132779"/>
          <c:y val="1.56494522691706E-2"/>
          <c:w val="0.276511942359292"/>
          <c:h val="3.6666916635420599E-2"/>
        </c:manualLayout>
      </c:layout>
      <c:overlay val="0"/>
      <c:spPr>
        <a:solidFill>
          <a:schemeClr val="bg1"/>
        </a:solidFill>
        <a:ln w="2623">
          <a:noFill/>
          <a:prstDash val="solid"/>
        </a:ln>
      </c:spPr>
    </c:legend>
    <c:plotVisOnly val="1"/>
    <c:dispBlanksAs val="gap"/>
    <c:showDLblsOverMax val="0"/>
  </c:chart>
  <c:spPr>
    <a:noFill/>
    <a:ln>
      <a:noFill/>
    </a:ln>
  </c:spPr>
  <c:txPr>
    <a:bodyPr/>
    <a:lstStyle/>
    <a:p>
      <a:pPr>
        <a:defRPr sz="1100" b="0"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976538646954834E-2"/>
          <c:y val="0.11783639545056869"/>
          <c:w val="0.87627605595557512"/>
          <c:h val="0.75438758049697718"/>
        </c:manualLayout>
      </c:layout>
      <c:lineChart>
        <c:grouping val="standard"/>
        <c:varyColors val="0"/>
        <c:ser>
          <c:idx val="0"/>
          <c:order val="0"/>
          <c:spPr>
            <a:ln w="12700">
              <a:solidFill>
                <a:srgbClr val="000000"/>
              </a:solidFill>
              <a:prstDash val="solid"/>
            </a:ln>
          </c:spPr>
          <c:marker>
            <c:symbol val="diamond"/>
            <c:size val="5"/>
            <c:spPr>
              <a:solidFill>
                <a:srgbClr val="000000"/>
              </a:solidFill>
              <a:ln>
                <a:solidFill>
                  <a:srgbClr val="000000"/>
                </a:solidFill>
                <a:prstDash val="solid"/>
              </a:ln>
            </c:spPr>
          </c:marker>
          <c:dPt>
            <c:idx val="14"/>
            <c:marker>
              <c:spPr>
                <a:solidFill>
                  <a:srgbClr val="FFFFFF"/>
                </a:solidFill>
                <a:ln>
                  <a:solidFill>
                    <a:srgbClr val="000000"/>
                  </a:solidFill>
                  <a:prstDash val="solid"/>
                </a:ln>
              </c:spPr>
            </c:marker>
            <c:bubble3D val="0"/>
            <c:extLst>
              <c:ext xmlns:c16="http://schemas.microsoft.com/office/drawing/2014/chart" uri="{C3380CC4-5D6E-409C-BE32-E72D297353CC}">
                <c16:uniqueId val="{00000000-1DF5-4580-8E2B-CE4E32FC8B87}"/>
              </c:ext>
            </c:extLst>
          </c:dPt>
          <c:cat>
            <c:strRef>
              <c:f>Sheet1!$A$3:$A$25</c:f>
              <c:strCache>
                <c:ptCount val="23"/>
                <c:pt idx="1">
                  <c:v>4/27</c:v>
                </c:pt>
                <c:pt idx="2">
                  <c:v>4/28</c:v>
                </c:pt>
                <c:pt idx="3">
                  <c:v>4/29</c:v>
                </c:pt>
                <c:pt idx="4">
                  <c:v>4/30</c:v>
                </c:pt>
                <c:pt idx="5">
                  <c:v>5/5</c:v>
                </c:pt>
                <c:pt idx="7">
                  <c:v>5/10</c:v>
                </c:pt>
                <c:pt idx="8">
                  <c:v>5/13</c:v>
                </c:pt>
                <c:pt idx="9">
                  <c:v>5/14</c:v>
                </c:pt>
                <c:pt idx="10">
                  <c:v>5/17</c:v>
                </c:pt>
                <c:pt idx="11">
                  <c:v>5/18</c:v>
                </c:pt>
                <c:pt idx="12">
                  <c:v>5/19</c:v>
                </c:pt>
                <c:pt idx="13">
                  <c:v>5/20</c:v>
                </c:pt>
                <c:pt idx="15">
                  <c:v>5/21</c:v>
                </c:pt>
                <c:pt idx="17">
                  <c:v>5/24</c:v>
                </c:pt>
                <c:pt idx="18">
                  <c:v>5/25</c:v>
                </c:pt>
                <c:pt idx="20">
                  <c:v>5/26</c:v>
                </c:pt>
                <c:pt idx="21">
                  <c:v>5/27</c:v>
                </c:pt>
                <c:pt idx="22">
                  <c:v>5/28</c:v>
                </c:pt>
              </c:strCache>
            </c:strRef>
          </c:cat>
          <c:val>
            <c:numRef>
              <c:f>Sheet1!$B$3:$B$25</c:f>
              <c:numCache>
                <c:formatCode>General</c:formatCode>
                <c:ptCount val="23"/>
                <c:pt idx="1">
                  <c:v>63.33</c:v>
                </c:pt>
                <c:pt idx="2">
                  <c:v>65</c:v>
                </c:pt>
                <c:pt idx="3">
                  <c:v>33.33</c:v>
                </c:pt>
                <c:pt idx="4">
                  <c:v>27</c:v>
                </c:pt>
                <c:pt idx="5">
                  <c:v>21.66</c:v>
                </c:pt>
                <c:pt idx="7">
                  <c:v>78.33</c:v>
                </c:pt>
                <c:pt idx="8">
                  <c:v>82</c:v>
                </c:pt>
                <c:pt idx="9">
                  <c:v>86.669999999999987</c:v>
                </c:pt>
                <c:pt idx="10">
                  <c:v>93.33</c:v>
                </c:pt>
                <c:pt idx="11">
                  <c:v>48.3</c:v>
                </c:pt>
                <c:pt idx="12">
                  <c:v>76.669999999999987</c:v>
                </c:pt>
                <c:pt idx="13">
                  <c:v>85</c:v>
                </c:pt>
                <c:pt idx="15">
                  <c:v>88.33</c:v>
                </c:pt>
                <c:pt idx="17">
                  <c:v>21.67</c:v>
                </c:pt>
                <c:pt idx="18">
                  <c:v>5</c:v>
                </c:pt>
                <c:pt idx="20">
                  <c:v>80</c:v>
                </c:pt>
                <c:pt idx="21">
                  <c:v>61.660000000000011</c:v>
                </c:pt>
                <c:pt idx="22">
                  <c:v>81.599999999999994</c:v>
                </c:pt>
              </c:numCache>
            </c:numRef>
          </c:val>
          <c:smooth val="0"/>
          <c:extLst>
            <c:ext xmlns:c16="http://schemas.microsoft.com/office/drawing/2014/chart" uri="{C3380CC4-5D6E-409C-BE32-E72D297353CC}">
              <c16:uniqueId val="{00000001-1DF5-4580-8E2B-CE4E32FC8B87}"/>
            </c:ext>
          </c:extLst>
        </c:ser>
        <c:dLbls>
          <c:showLegendKey val="0"/>
          <c:showVal val="0"/>
          <c:showCatName val="0"/>
          <c:showSerName val="0"/>
          <c:showPercent val="0"/>
          <c:showBubbleSize val="0"/>
        </c:dLbls>
        <c:marker val="1"/>
        <c:smooth val="0"/>
        <c:axId val="574717360"/>
        <c:axId val="574717752"/>
      </c:lineChart>
      <c:catAx>
        <c:axId val="574717360"/>
        <c:scaling>
          <c:orientation val="minMax"/>
        </c:scaling>
        <c:delete val="0"/>
        <c:axPos val="b"/>
        <c:title>
          <c:tx>
            <c:rich>
              <a:bodyPr/>
              <a:lstStyle/>
              <a:p>
                <a:pPr>
                  <a:defRPr sz="1200" b="1" i="0" u="none" strike="noStrike" baseline="0">
                    <a:solidFill>
                      <a:srgbClr val="000000"/>
                    </a:solidFill>
                    <a:latin typeface="Times New Roman"/>
                    <a:ea typeface="Times New Roman"/>
                    <a:cs typeface="Times New Roman"/>
                  </a:defRPr>
                </a:pPr>
                <a:r>
                  <a:rPr lang="en-US"/>
                  <a:t>Date of Session</a:t>
                </a:r>
              </a:p>
            </c:rich>
          </c:tx>
          <c:layout>
            <c:manualLayout>
              <c:xMode val="edge"/>
              <c:yMode val="edge"/>
              <c:x val="0.43877577802774864"/>
              <c:y val="0.9472239720035037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752"/>
        <c:crosses val="autoZero"/>
        <c:auto val="1"/>
        <c:lblAlgn val="ctr"/>
        <c:lblOffset val="100"/>
        <c:tickLblSkip val="1"/>
        <c:tickMarkSkip val="1"/>
        <c:noMultiLvlLbl val="0"/>
      </c:catAx>
      <c:valAx>
        <c:axId val="574717752"/>
        <c:scaling>
          <c:orientation val="minMax"/>
          <c:min val="0"/>
        </c:scaling>
        <c:delete val="0"/>
        <c:axPos val="l"/>
        <c:title>
          <c:tx>
            <c:rich>
              <a:bodyPr/>
              <a:lstStyle/>
              <a:p>
                <a:pPr>
                  <a:defRPr sz="1200" b="1" i="0" u="none" strike="noStrike" baseline="0">
                    <a:solidFill>
                      <a:srgbClr val="000000"/>
                    </a:solidFill>
                    <a:latin typeface="Times New Roman"/>
                    <a:ea typeface="Times New Roman"/>
                    <a:cs typeface="Times New Roman"/>
                  </a:defRPr>
                </a:pPr>
                <a:r>
                  <a:rPr lang="en-US"/>
                  <a:t>Percentage of AET</a:t>
                </a:r>
              </a:p>
            </c:rich>
          </c:tx>
          <c:layout>
            <c:manualLayout>
              <c:xMode val="edge"/>
              <c:yMode val="edge"/>
              <c:x val="2.040817597567586E-2"/>
              <c:y val="0.2982462527546188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Times New Roman"/>
                <a:ea typeface="Times New Roman"/>
                <a:cs typeface="Times New Roman"/>
              </a:defRPr>
            </a:pPr>
            <a:endParaRPr lang="en-US"/>
          </a:p>
        </c:txPr>
        <c:crossAx val="574717360"/>
        <c:crosses val="autoZero"/>
        <c:crossBetween val="midCat"/>
      </c:valAx>
      <c:spPr>
        <a:solidFill>
          <a:srgbClr val="FFFFFF"/>
        </a:solidFill>
        <a:ln w="25400">
          <a:noFill/>
        </a:ln>
      </c:spPr>
    </c:plotArea>
    <c:plotVisOnly val="1"/>
    <c:dispBlanksAs val="gap"/>
    <c:showDLblsOverMax val="0"/>
  </c:chart>
  <c:spPr>
    <a:solidFill>
      <a:srgbClr val="FFFFFF"/>
    </a:solidFill>
    <a:ln w="9525">
      <a:noFill/>
    </a:ln>
  </c:spPr>
  <c:txPr>
    <a:bodyPr/>
    <a:lstStyle/>
    <a:p>
      <a:pPr>
        <a:defRPr sz="1200" b="0" i="0" u="none" strike="noStrike" baseline="0">
          <a:solidFill>
            <a:srgbClr val="000000"/>
          </a:solidFill>
          <a:latin typeface="Times New Roman"/>
          <a:ea typeface="Times New Roman"/>
          <a:cs typeface="Times New Roman"/>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01"/>
          <c:y val="4.0372425037779401E-2"/>
          <c:w val="0.85716210359026201"/>
          <c:h val="0.69035512606378702"/>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Sheet1!$B$2:$B$6</c:f>
              <c:numCache>
                <c:formatCode>0.00%</c:formatCode>
                <c:ptCount val="5"/>
                <c:pt idx="0">
                  <c:v>0.82809999999999995</c:v>
                </c:pt>
                <c:pt idx="1">
                  <c:v>0.87580000000000002</c:v>
                </c:pt>
              </c:numCache>
            </c:numRef>
          </c:val>
          <c:extLst>
            <c:ext xmlns:c16="http://schemas.microsoft.com/office/drawing/2014/chart" uri="{C3380CC4-5D6E-409C-BE32-E72D297353CC}">
              <c16:uniqueId val="{00000000-EBC3-4844-ACC6-F857C1FD66D3}"/>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1"/>
              <c:layout>
                <c:manualLayout>
                  <c:x val="3.3639143730886847E-2"/>
                  <c:y val="5.05050505050505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Sheet1!$C$2:$C$6</c:f>
              <c:numCache>
                <c:formatCode>0.00%</c:formatCode>
                <c:ptCount val="5"/>
                <c:pt idx="0">
                  <c:v>0.13300000000000001</c:v>
                </c:pt>
                <c:pt idx="1">
                  <c:v>0.1051</c:v>
                </c:pt>
              </c:numCache>
            </c:numRef>
          </c:val>
          <c:extLst>
            <c:ext xmlns:c16="http://schemas.microsoft.com/office/drawing/2014/chart" uri="{C3380CC4-5D6E-409C-BE32-E72D297353CC}">
              <c16:uniqueId val="{00000001-EBC3-4844-ACC6-F857C1FD66D3}"/>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1"/>
              <c:layout>
                <c:manualLayout>
                  <c:x val="2.5993883792048873E-2"/>
                  <c:y val="-2.52525252525252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065-4889-A7C3-CD549C7EBC9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F15</c:v>
                </c:pt>
                <c:pt idx="1">
                  <c:v>F16</c:v>
                </c:pt>
                <c:pt idx="2">
                  <c:v>F17</c:v>
                </c:pt>
                <c:pt idx="3">
                  <c:v>F18</c:v>
                </c:pt>
                <c:pt idx="4">
                  <c:v>F19</c:v>
                </c:pt>
              </c:strCache>
            </c:strRef>
          </c:cat>
          <c:val>
            <c:numRef>
              <c:f>Sheet1!$D$2:$D$6</c:f>
              <c:numCache>
                <c:formatCode>0.00%</c:formatCode>
                <c:ptCount val="5"/>
                <c:pt idx="0">
                  <c:v>3.8899999999999997E-2</c:v>
                </c:pt>
                <c:pt idx="1">
                  <c:v>1.9099999999999999E-2</c:v>
                </c:pt>
              </c:numCache>
            </c:numRef>
          </c:val>
          <c:extLst>
            <c:ext xmlns:c16="http://schemas.microsoft.com/office/drawing/2014/chart" uri="{C3380CC4-5D6E-409C-BE32-E72D297353CC}">
              <c16:uniqueId val="{00000002-EBC3-4844-ACC6-F857C1FD66D3}"/>
            </c:ext>
          </c:extLst>
        </c:ser>
        <c:dLbls>
          <c:showLegendKey val="0"/>
          <c:showVal val="0"/>
          <c:showCatName val="0"/>
          <c:showSerName val="0"/>
          <c:showPercent val="0"/>
          <c:showBubbleSize val="0"/>
        </c:dLbls>
        <c:gapWidth val="150"/>
        <c:shape val="pyramid"/>
        <c:axId val="785181256"/>
        <c:axId val="785181648"/>
        <c:axId val="0"/>
      </c:bar3DChart>
      <c:catAx>
        <c:axId val="785181256"/>
        <c:scaling>
          <c:orientation val="minMax"/>
        </c:scaling>
        <c:delete val="0"/>
        <c:axPos val="b"/>
        <c:title>
          <c:tx>
            <c:rich>
              <a:bodyPr/>
              <a:lstStyle/>
              <a:p>
                <a:pPr>
                  <a:defRPr/>
                </a:pPr>
                <a:r>
                  <a:rPr lang="en-US"/>
                  <a:t>Screening</a:t>
                </a:r>
                <a:r>
                  <a:rPr lang="en-US" baseline="0"/>
                  <a:t> Time Point</a:t>
                </a:r>
                <a:endParaRPr lang="en-US"/>
              </a:p>
            </c:rich>
          </c:tx>
          <c:overlay val="0"/>
        </c:title>
        <c:numFmt formatCode="General" sourceLinked="0"/>
        <c:majorTickMark val="out"/>
        <c:minorTickMark val="none"/>
        <c:tickLblPos val="nextTo"/>
        <c:crossAx val="785181648"/>
        <c:crosses val="autoZero"/>
        <c:auto val="1"/>
        <c:lblAlgn val="ctr"/>
        <c:lblOffset val="100"/>
        <c:noMultiLvlLbl val="0"/>
      </c:catAx>
      <c:valAx>
        <c:axId val="78518164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785181256"/>
        <c:crosses val="autoZero"/>
        <c:crossBetween val="between"/>
      </c:valAx>
    </c:plotArea>
    <c:legend>
      <c:legendPos val="b"/>
      <c:overlay val="0"/>
      <c:spPr>
        <a:ln>
          <a:solidFill>
            <a:schemeClr val="tx1"/>
          </a:solidFill>
        </a:ln>
      </c:spPr>
    </c:legend>
    <c:plotVisOnly val="1"/>
    <c:dispBlanksAs val="gap"/>
    <c:showDLblsOverMax val="0"/>
  </c:chart>
  <c:txPr>
    <a:bodyPr/>
    <a:lstStyle/>
    <a:p>
      <a:pPr>
        <a:defRPr sz="1800"/>
      </a:pPr>
      <a:endParaRPr lang="en-US"/>
    </a:p>
  </c:txPr>
  <c:externalData r:id="rId1">
    <c:autoUpdate val="0"/>
  </c:externalData>
</c:chartSpace>
</file>

<file path=ppt/diagrams/_rels/data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ata21.xml.rels><?xml version="1.0" encoding="UTF-8" standalone="yes"?>
<Relationships xmlns="http://schemas.openxmlformats.org/package/2006/relationships"><Relationship Id="rId8" Type="http://schemas.openxmlformats.org/officeDocument/2006/relationships/hyperlink" Target="http://philosophicaldisquisitions.blogspot.com/2013/09/some-notes-on-consent-and-sexual_18.html" TargetMode="External"/><Relationship Id="rId3" Type="http://schemas.openxmlformats.org/officeDocument/2006/relationships/image" Target="../media/image90.jpeg"/><Relationship Id="rId7" Type="http://schemas.openxmlformats.org/officeDocument/2006/relationships/image" Target="../media/image92.png"/><Relationship Id="rId2" Type="http://schemas.openxmlformats.org/officeDocument/2006/relationships/hyperlink" Target="https://www.flickr.com/photos/lumaxart/2136953861" TargetMode="External"/><Relationship Id="rId1" Type="http://schemas.openxmlformats.org/officeDocument/2006/relationships/image" Target="../media/image89.jpeg"/><Relationship Id="rId6" Type="http://schemas.openxmlformats.org/officeDocument/2006/relationships/hyperlink" Target="http://tntfamilyhistory.blogspot.com/2014_03_01_archive.html" TargetMode="External"/><Relationship Id="rId5" Type="http://schemas.openxmlformats.org/officeDocument/2006/relationships/image" Target="../media/image91.jpeg"/><Relationship Id="rId10" Type="http://schemas.openxmlformats.org/officeDocument/2006/relationships/hyperlink" Target="https://en.wikipedia.org/wiki/File:Clipboard.svg" TargetMode="External"/><Relationship Id="rId4" Type="http://schemas.openxmlformats.org/officeDocument/2006/relationships/hyperlink" Target="http://geriatricsforcaregivers.net/check-older-adult-for-health-safety-problems" TargetMode="External"/><Relationship Id="rId9" Type="http://schemas.openxmlformats.org/officeDocument/2006/relationships/image" Target="../media/image93.png"/></Relationships>
</file>

<file path=ppt/diagrams/_rels/data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rawing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diagrams/_rels/drawing21.xml.rels><?xml version="1.0" encoding="UTF-8" standalone="yes"?>
<Relationships xmlns="http://schemas.openxmlformats.org/package/2006/relationships"><Relationship Id="rId8" Type="http://schemas.openxmlformats.org/officeDocument/2006/relationships/hyperlink" Target="http://philosophicaldisquisitions.blogspot.com/2013/09/some-notes-on-consent-and-sexual_18.html" TargetMode="External"/><Relationship Id="rId3" Type="http://schemas.openxmlformats.org/officeDocument/2006/relationships/image" Target="../media/image90.jpeg"/><Relationship Id="rId7" Type="http://schemas.openxmlformats.org/officeDocument/2006/relationships/image" Target="../media/image92.png"/><Relationship Id="rId2" Type="http://schemas.openxmlformats.org/officeDocument/2006/relationships/hyperlink" Target="https://www.flickr.com/photos/lumaxart/2136953861" TargetMode="External"/><Relationship Id="rId1" Type="http://schemas.openxmlformats.org/officeDocument/2006/relationships/image" Target="../media/image89.jpeg"/><Relationship Id="rId6" Type="http://schemas.openxmlformats.org/officeDocument/2006/relationships/hyperlink" Target="http://tntfamilyhistory.blogspot.com/2014_03_01_archive.html" TargetMode="External"/><Relationship Id="rId5" Type="http://schemas.openxmlformats.org/officeDocument/2006/relationships/image" Target="../media/image91.jpeg"/><Relationship Id="rId10" Type="http://schemas.openxmlformats.org/officeDocument/2006/relationships/hyperlink" Target="https://en.wikipedia.org/wiki/File:Clipboard.svg" TargetMode="External"/><Relationship Id="rId4" Type="http://schemas.openxmlformats.org/officeDocument/2006/relationships/hyperlink" Target="http://geriatricsforcaregivers.net/check-older-adult-for-health-safety-problems" TargetMode="External"/><Relationship Id="rId9" Type="http://schemas.openxmlformats.org/officeDocument/2006/relationships/image" Target="../media/image93.png"/></Relationships>
</file>

<file path=ppt/diagrams/_rels/drawing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image" Target="../media/image21.jpeg"/><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C245F8-D051-45A9-9866-B12B1BD22194}" type="doc">
      <dgm:prSet loTypeId="urn:microsoft.com/office/officeart/2005/8/layout/target1" loCatId="relationship" qsTypeId="urn:microsoft.com/office/officeart/2005/8/quickstyle/simple2" qsCatId="simple" csTypeId="urn:microsoft.com/office/officeart/2005/8/colors/accent1_2" csCatId="accent1" phldr="1"/>
      <dgm:spPr/>
      <dgm:t>
        <a:bodyPr/>
        <a:lstStyle/>
        <a:p>
          <a:endParaRPr lang="en-US"/>
        </a:p>
      </dgm:t>
    </dgm:pt>
    <dgm:pt modelId="{B93520E0-1D36-4737-B371-33F8E13EF870}">
      <dgm:prSet phldrT="[Text]" custT="1"/>
      <dgm:spPr/>
      <dgm:t>
        <a:bodyPr/>
        <a:lstStyle/>
        <a:p>
          <a:r>
            <a:rPr lang="en-US" sz="2400"/>
            <a:t>ED &lt;1%</a:t>
          </a:r>
        </a:p>
      </dgm:t>
    </dgm:pt>
    <dgm:pt modelId="{5EDEC8FE-88FF-4201-A13F-895780ABE10E}" type="parTrans" cxnId="{C739214C-072A-4BFB-836C-79EBF003958A}">
      <dgm:prSet/>
      <dgm:spPr/>
      <dgm:t>
        <a:bodyPr/>
        <a:lstStyle/>
        <a:p>
          <a:endParaRPr lang="en-US"/>
        </a:p>
      </dgm:t>
    </dgm:pt>
    <dgm:pt modelId="{C2EEA5EF-263E-478C-91AC-7494728BD4E6}" type="sibTrans" cxnId="{C739214C-072A-4BFB-836C-79EBF003958A}">
      <dgm:prSet/>
      <dgm:spPr/>
      <dgm:t>
        <a:bodyPr/>
        <a:lstStyle/>
        <a:p>
          <a:endParaRPr lang="en-US"/>
        </a:p>
      </dgm:t>
    </dgm:pt>
    <dgm:pt modelId="{EDE20376-FE05-4A1C-90FA-9C33B62012B4}">
      <dgm:prSet phldrT="[Text]" custT="1"/>
      <dgm:spPr/>
      <dgm:t>
        <a:bodyPr/>
        <a:lstStyle/>
        <a:p>
          <a:r>
            <a:rPr lang="en-US" sz="2400"/>
            <a:t>EBD 12-20%</a:t>
          </a:r>
        </a:p>
      </dgm:t>
    </dgm:pt>
    <dgm:pt modelId="{AD7528A0-E56A-469B-84F7-870E41599666}" type="parTrans" cxnId="{30F91050-9333-45C1-AE50-979CFA1E0184}">
      <dgm:prSet/>
      <dgm:spPr/>
      <dgm:t>
        <a:bodyPr/>
        <a:lstStyle/>
        <a:p>
          <a:endParaRPr lang="en-US"/>
        </a:p>
      </dgm:t>
    </dgm:pt>
    <dgm:pt modelId="{0D3A6E3B-C00F-49CC-9C10-76184F774A43}" type="sibTrans" cxnId="{30F91050-9333-45C1-AE50-979CFA1E0184}">
      <dgm:prSet/>
      <dgm:spPr/>
      <dgm:t>
        <a:bodyPr/>
        <a:lstStyle/>
        <a:p>
          <a:endParaRPr lang="en-US"/>
        </a:p>
      </dgm:t>
    </dgm:pt>
    <dgm:pt modelId="{63D8F321-4D6F-4C87-BC4F-1D9AE918ED37}" type="pres">
      <dgm:prSet presAssocID="{7AC245F8-D051-45A9-9866-B12B1BD22194}" presName="composite" presStyleCnt="0">
        <dgm:presLayoutVars>
          <dgm:chMax val="5"/>
          <dgm:dir/>
          <dgm:resizeHandles val="exact"/>
        </dgm:presLayoutVars>
      </dgm:prSet>
      <dgm:spPr/>
    </dgm:pt>
    <dgm:pt modelId="{6625C065-9CCB-4478-B8B3-41238F5B4862}" type="pres">
      <dgm:prSet presAssocID="{B93520E0-1D36-4737-B371-33F8E13EF870}" presName="circle1" presStyleLbl="lnNode1" presStyleIdx="0" presStyleCnt="2" custLinFactNeighborX="7387" custLinFactNeighborY="-5060"/>
      <dgm:spPr>
        <a:solidFill>
          <a:srgbClr val="FFFF00"/>
        </a:solidFill>
      </dgm:spPr>
    </dgm:pt>
    <dgm:pt modelId="{98BEF41C-5B07-4278-A012-D820FB1EAE95}" type="pres">
      <dgm:prSet presAssocID="{B93520E0-1D36-4737-B371-33F8E13EF870}" presName="text1" presStyleLbl="revTx" presStyleIdx="0" presStyleCnt="2" custScaleX="211723" custScaleY="64934" custLinFactNeighborX="20328" custLinFactNeighborY="-2923">
        <dgm:presLayoutVars>
          <dgm:bulletEnabled val="1"/>
        </dgm:presLayoutVars>
      </dgm:prSet>
      <dgm:spPr/>
    </dgm:pt>
    <dgm:pt modelId="{F85020AF-8515-406B-B6E1-03CC05B4F8F1}" type="pres">
      <dgm:prSet presAssocID="{B93520E0-1D36-4737-B371-33F8E13EF870}" presName="line1" presStyleLbl="callout" presStyleIdx="0" presStyleCnt="4" custLinFactY="71955" custLinFactNeighborX="-71914" custLinFactNeighborY="100000"/>
      <dgm:spPr>
        <a:ln w="38100"/>
      </dgm:spPr>
    </dgm:pt>
    <dgm:pt modelId="{5D5127DC-F990-4D10-A3ED-83F4E4094D01}" type="pres">
      <dgm:prSet presAssocID="{B93520E0-1D36-4737-B371-33F8E13EF870}" presName="d1" presStyleLbl="callout" presStyleIdx="1" presStyleCnt="4" custScaleX="80232" custScaleY="93939" custLinFactNeighborX="-6384" custLinFactNeighborY="3644"/>
      <dgm:spPr>
        <a:ln w="38100"/>
      </dgm:spPr>
    </dgm:pt>
    <dgm:pt modelId="{E2AD58FC-D3A4-4404-B3F3-516FAB1C8940}" type="pres">
      <dgm:prSet presAssocID="{EDE20376-FE05-4A1C-90FA-9C33B62012B4}" presName="circle2" presStyleLbl="lnNode1" presStyleIdx="1" presStyleCnt="2" custLinFactNeighborX="1194" custLinFactNeighborY="-1880"/>
      <dgm:spPr>
        <a:solidFill>
          <a:srgbClr val="7030A0"/>
        </a:solidFill>
      </dgm:spPr>
    </dgm:pt>
    <dgm:pt modelId="{9CA21573-BB90-49A1-BE64-A9D7A2BF3678}" type="pres">
      <dgm:prSet presAssocID="{EDE20376-FE05-4A1C-90FA-9C33B62012B4}" presName="text2" presStyleLbl="revTx" presStyleIdx="1" presStyleCnt="2" custScaleX="245307" custLinFactNeighborX="54945" custLinFactNeighborY="-12216">
        <dgm:presLayoutVars>
          <dgm:bulletEnabled val="1"/>
        </dgm:presLayoutVars>
      </dgm:prSet>
      <dgm:spPr/>
    </dgm:pt>
    <dgm:pt modelId="{1E4DC311-4D49-4A44-8224-A248A07C0CCA}" type="pres">
      <dgm:prSet presAssocID="{EDE20376-FE05-4A1C-90FA-9C33B62012B4}" presName="line2" presStyleLbl="callout" presStyleIdx="2" presStyleCnt="4"/>
      <dgm:spPr>
        <a:ln w="38100"/>
      </dgm:spPr>
    </dgm:pt>
    <dgm:pt modelId="{37C521DE-E66D-4861-A4AE-F1EF4BACE376}" type="pres">
      <dgm:prSet presAssocID="{EDE20376-FE05-4A1C-90FA-9C33B62012B4}" presName="d2" presStyleLbl="callout" presStyleIdx="3" presStyleCnt="4"/>
      <dgm:spPr>
        <a:ln w="38100"/>
      </dgm:spPr>
    </dgm:pt>
  </dgm:ptLst>
  <dgm:cxnLst>
    <dgm:cxn modelId="{77A83348-65B3-4211-A742-FDCB82F1DAC1}" type="presOf" srcId="{7AC245F8-D051-45A9-9866-B12B1BD22194}" destId="{63D8F321-4D6F-4C87-BC4F-1D9AE918ED37}" srcOrd="0" destOrd="0" presId="urn:microsoft.com/office/officeart/2005/8/layout/target1"/>
    <dgm:cxn modelId="{DDA6504B-E367-4CE3-910A-7B694A4C551E}" type="presOf" srcId="{EDE20376-FE05-4A1C-90FA-9C33B62012B4}" destId="{9CA21573-BB90-49A1-BE64-A9D7A2BF3678}" srcOrd="0" destOrd="0" presId="urn:microsoft.com/office/officeart/2005/8/layout/target1"/>
    <dgm:cxn modelId="{C739214C-072A-4BFB-836C-79EBF003958A}" srcId="{7AC245F8-D051-45A9-9866-B12B1BD22194}" destId="{B93520E0-1D36-4737-B371-33F8E13EF870}" srcOrd="0" destOrd="0" parTransId="{5EDEC8FE-88FF-4201-A13F-895780ABE10E}" sibTransId="{C2EEA5EF-263E-478C-91AC-7494728BD4E6}"/>
    <dgm:cxn modelId="{30F91050-9333-45C1-AE50-979CFA1E0184}" srcId="{7AC245F8-D051-45A9-9866-B12B1BD22194}" destId="{EDE20376-FE05-4A1C-90FA-9C33B62012B4}" srcOrd="1" destOrd="0" parTransId="{AD7528A0-E56A-469B-84F7-870E41599666}" sibTransId="{0D3A6E3B-C00F-49CC-9C10-76184F774A43}"/>
    <dgm:cxn modelId="{2E2E5EA2-C257-4627-A38B-C65C1D25918C}" type="presOf" srcId="{B93520E0-1D36-4737-B371-33F8E13EF870}" destId="{98BEF41C-5B07-4278-A012-D820FB1EAE95}" srcOrd="0" destOrd="0" presId="urn:microsoft.com/office/officeart/2005/8/layout/target1"/>
    <dgm:cxn modelId="{6AF4005B-B993-4DF8-B527-529D25AA249B}" type="presParOf" srcId="{63D8F321-4D6F-4C87-BC4F-1D9AE918ED37}" destId="{6625C065-9CCB-4478-B8B3-41238F5B4862}" srcOrd="0" destOrd="0" presId="urn:microsoft.com/office/officeart/2005/8/layout/target1"/>
    <dgm:cxn modelId="{EBA5E856-E1D6-4455-ACAF-12E454B755B4}" type="presParOf" srcId="{63D8F321-4D6F-4C87-BC4F-1D9AE918ED37}" destId="{98BEF41C-5B07-4278-A012-D820FB1EAE95}" srcOrd="1" destOrd="0" presId="urn:microsoft.com/office/officeart/2005/8/layout/target1"/>
    <dgm:cxn modelId="{A3A309DE-5F92-4B29-ACAE-4B711C16DCAE}" type="presParOf" srcId="{63D8F321-4D6F-4C87-BC4F-1D9AE918ED37}" destId="{F85020AF-8515-406B-B6E1-03CC05B4F8F1}" srcOrd="2" destOrd="0" presId="urn:microsoft.com/office/officeart/2005/8/layout/target1"/>
    <dgm:cxn modelId="{BB5E13D5-10E2-4E29-B3F7-1182E7692B38}" type="presParOf" srcId="{63D8F321-4D6F-4C87-BC4F-1D9AE918ED37}" destId="{5D5127DC-F990-4D10-A3ED-83F4E4094D01}" srcOrd="3" destOrd="0" presId="urn:microsoft.com/office/officeart/2005/8/layout/target1"/>
    <dgm:cxn modelId="{88A36DFB-93EF-4920-ADF5-5CBF96B1CB04}" type="presParOf" srcId="{63D8F321-4D6F-4C87-BC4F-1D9AE918ED37}" destId="{E2AD58FC-D3A4-4404-B3F3-516FAB1C8940}" srcOrd="4" destOrd="0" presId="urn:microsoft.com/office/officeart/2005/8/layout/target1"/>
    <dgm:cxn modelId="{A10E7DAE-14D5-43CE-8FDE-383DDACC0F17}" type="presParOf" srcId="{63D8F321-4D6F-4C87-BC4F-1D9AE918ED37}" destId="{9CA21573-BB90-49A1-BE64-A9D7A2BF3678}" srcOrd="5" destOrd="0" presId="urn:microsoft.com/office/officeart/2005/8/layout/target1"/>
    <dgm:cxn modelId="{02DDD146-CF20-473A-94CD-7DCF7E347B07}" type="presParOf" srcId="{63D8F321-4D6F-4C87-BC4F-1D9AE918ED37}" destId="{1E4DC311-4D49-4A44-8224-A248A07C0CCA}" srcOrd="6" destOrd="0" presId="urn:microsoft.com/office/officeart/2005/8/layout/target1"/>
    <dgm:cxn modelId="{523F7470-25B5-4106-9B64-54CF2C79300B}" type="presParOf" srcId="{63D8F321-4D6F-4C87-BC4F-1D9AE918ED37}" destId="{37C521DE-E66D-4861-A4AE-F1EF4BACE376}" srcOrd="7"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D456AF0-4D16-4FE6-8DF1-0A928E4EABD1}" type="doc">
      <dgm:prSet loTypeId="urn:microsoft.com/office/officeart/2005/8/layout/chart3" loCatId="relationship" qsTypeId="urn:microsoft.com/office/officeart/2005/8/quickstyle/simple1" qsCatId="simple" csTypeId="urn:microsoft.com/office/officeart/2005/8/colors/colorful1" csCatId="colorful" phldr="1"/>
      <dgm:spPr/>
    </dgm:pt>
    <dgm:pt modelId="{E3CADE91-3BA4-4518-B381-368EF1D8F737}">
      <dgm:prSet phldrT="[Text]"/>
      <dgm:spPr>
        <a:solidFill>
          <a:srgbClr val="FF9933"/>
        </a:solidFill>
      </dgm:spPr>
      <dgm:t>
        <a:bodyPr/>
        <a:lstStyle/>
        <a:p>
          <a:r>
            <a:rPr lang="en-US" b="1"/>
            <a:t>Self-awareness</a:t>
          </a:r>
        </a:p>
      </dgm:t>
    </dgm:pt>
    <dgm:pt modelId="{49D42C79-66EB-4C6D-9746-3BDB48BB6A91}" type="parTrans" cxnId="{F1476F34-BE9B-4B01-9647-A8ECDF323BA4}">
      <dgm:prSet/>
      <dgm:spPr/>
      <dgm:t>
        <a:bodyPr/>
        <a:lstStyle/>
        <a:p>
          <a:endParaRPr lang="en-US"/>
        </a:p>
      </dgm:t>
    </dgm:pt>
    <dgm:pt modelId="{55B3B8DC-F118-4171-AEDB-4F0EB9CB288A}" type="sibTrans" cxnId="{F1476F34-BE9B-4B01-9647-A8ECDF323BA4}">
      <dgm:prSet/>
      <dgm:spPr/>
      <dgm:t>
        <a:bodyPr/>
        <a:lstStyle/>
        <a:p>
          <a:endParaRPr lang="en-US"/>
        </a:p>
      </dgm:t>
    </dgm:pt>
    <dgm:pt modelId="{E88F5248-6DA4-4C3F-BC23-44D535469D8F}">
      <dgm:prSet phldrT="[Text]"/>
      <dgm:spPr>
        <a:solidFill>
          <a:srgbClr val="FFC000"/>
        </a:solidFill>
      </dgm:spPr>
      <dgm:t>
        <a:bodyPr/>
        <a:lstStyle/>
        <a:p>
          <a:r>
            <a:rPr lang="en-US" b="1"/>
            <a:t>Responsible Decision making</a:t>
          </a:r>
        </a:p>
      </dgm:t>
    </dgm:pt>
    <dgm:pt modelId="{912091E0-AF39-4F40-BE12-DD498AF9671D}" type="parTrans" cxnId="{1A568ADD-800E-4AA2-A24B-4A29B7619A8A}">
      <dgm:prSet/>
      <dgm:spPr/>
      <dgm:t>
        <a:bodyPr/>
        <a:lstStyle/>
        <a:p>
          <a:endParaRPr lang="en-US"/>
        </a:p>
      </dgm:t>
    </dgm:pt>
    <dgm:pt modelId="{CC4936CB-38AF-4E8D-A215-8D27C08A195F}" type="sibTrans" cxnId="{1A568ADD-800E-4AA2-A24B-4A29B7619A8A}">
      <dgm:prSet/>
      <dgm:spPr/>
      <dgm:t>
        <a:bodyPr/>
        <a:lstStyle/>
        <a:p>
          <a:endParaRPr lang="en-US"/>
        </a:p>
      </dgm:t>
    </dgm:pt>
    <dgm:pt modelId="{63859DA6-B172-4688-BC83-E8F9A4718CCD}">
      <dgm:prSet phldrT="[Text]"/>
      <dgm:spPr>
        <a:solidFill>
          <a:srgbClr val="00B050"/>
        </a:solidFill>
      </dgm:spPr>
      <dgm:t>
        <a:bodyPr/>
        <a:lstStyle/>
        <a:p>
          <a:r>
            <a:rPr lang="en-US" b="1"/>
            <a:t>Relationship Skills</a:t>
          </a:r>
        </a:p>
      </dgm:t>
    </dgm:pt>
    <dgm:pt modelId="{15215575-4FBC-401B-B0CF-C3E3DA57630F}" type="parTrans" cxnId="{AF068D99-FF22-49B8-ADCB-48DFE5ABD129}">
      <dgm:prSet/>
      <dgm:spPr/>
      <dgm:t>
        <a:bodyPr/>
        <a:lstStyle/>
        <a:p>
          <a:endParaRPr lang="en-US"/>
        </a:p>
      </dgm:t>
    </dgm:pt>
    <dgm:pt modelId="{716C0F12-6CB2-4D3F-A706-DA4E82D49106}" type="sibTrans" cxnId="{AF068D99-FF22-49B8-ADCB-48DFE5ABD129}">
      <dgm:prSet/>
      <dgm:spPr/>
      <dgm:t>
        <a:bodyPr/>
        <a:lstStyle/>
        <a:p>
          <a:endParaRPr lang="en-US"/>
        </a:p>
      </dgm:t>
    </dgm:pt>
    <dgm:pt modelId="{0713563C-6EEA-4CB1-B325-F4FB3EACE5C4}">
      <dgm:prSet phldrT="[Text]"/>
      <dgm:spPr>
        <a:solidFill>
          <a:srgbClr val="00B050"/>
        </a:solidFill>
      </dgm:spPr>
      <dgm:t>
        <a:bodyPr/>
        <a:lstStyle/>
        <a:p>
          <a:r>
            <a:rPr lang="en-US" b="1"/>
            <a:t>Social Awareness</a:t>
          </a:r>
        </a:p>
      </dgm:t>
    </dgm:pt>
    <dgm:pt modelId="{C56F1D29-A057-4E16-897F-926C7F39521F}" type="parTrans" cxnId="{912920D2-E958-446C-B24F-C986F5E02467}">
      <dgm:prSet/>
      <dgm:spPr/>
      <dgm:t>
        <a:bodyPr/>
        <a:lstStyle/>
        <a:p>
          <a:endParaRPr lang="en-US"/>
        </a:p>
      </dgm:t>
    </dgm:pt>
    <dgm:pt modelId="{84A1A54D-3562-45F9-B84D-48438ED91449}" type="sibTrans" cxnId="{912920D2-E958-446C-B24F-C986F5E02467}">
      <dgm:prSet/>
      <dgm:spPr/>
      <dgm:t>
        <a:bodyPr/>
        <a:lstStyle/>
        <a:p>
          <a:endParaRPr lang="en-US"/>
        </a:p>
      </dgm:t>
    </dgm:pt>
    <dgm:pt modelId="{96C18B49-4564-409F-9302-07077D19F039}">
      <dgm:prSet phldrT="[Text]"/>
      <dgm:spPr>
        <a:solidFill>
          <a:srgbClr val="FF9933"/>
        </a:solidFill>
      </dgm:spPr>
      <dgm:t>
        <a:bodyPr/>
        <a:lstStyle/>
        <a:p>
          <a:r>
            <a:rPr lang="en-US" b="1"/>
            <a:t>Self-management</a:t>
          </a:r>
        </a:p>
      </dgm:t>
    </dgm:pt>
    <dgm:pt modelId="{A037C2A7-E425-4AD8-8796-7FCFFFB682C9}" type="sibTrans" cxnId="{40A4BE9E-9149-43D6-8E49-83B4D864537E}">
      <dgm:prSet/>
      <dgm:spPr/>
      <dgm:t>
        <a:bodyPr/>
        <a:lstStyle/>
        <a:p>
          <a:endParaRPr lang="en-US"/>
        </a:p>
      </dgm:t>
    </dgm:pt>
    <dgm:pt modelId="{4DF6B919-791F-4FC1-878E-84741665D9BD}" type="parTrans" cxnId="{40A4BE9E-9149-43D6-8E49-83B4D864537E}">
      <dgm:prSet/>
      <dgm:spPr/>
      <dgm:t>
        <a:bodyPr/>
        <a:lstStyle/>
        <a:p>
          <a:endParaRPr lang="en-US"/>
        </a:p>
      </dgm:t>
    </dgm:pt>
    <dgm:pt modelId="{42140EEC-76C2-4D74-9B5D-02033FC867EC}" type="pres">
      <dgm:prSet presAssocID="{CD456AF0-4D16-4FE6-8DF1-0A928E4EABD1}" presName="compositeShape" presStyleCnt="0">
        <dgm:presLayoutVars>
          <dgm:chMax val="7"/>
          <dgm:dir/>
          <dgm:resizeHandles val="exact"/>
        </dgm:presLayoutVars>
      </dgm:prSet>
      <dgm:spPr/>
    </dgm:pt>
    <dgm:pt modelId="{D08A5AB4-9515-4ECE-A943-C19B5B29433B}" type="pres">
      <dgm:prSet presAssocID="{CD456AF0-4D16-4FE6-8DF1-0A928E4EABD1}" presName="wedge1" presStyleLbl="node1" presStyleIdx="0" presStyleCnt="5" custLinFactNeighborX="-3627" custLinFactNeighborY="4743"/>
      <dgm:spPr/>
    </dgm:pt>
    <dgm:pt modelId="{9D2A69C2-5365-46EF-A200-29BE03FCC317}" type="pres">
      <dgm:prSet presAssocID="{CD456AF0-4D16-4FE6-8DF1-0A928E4EABD1}" presName="wedge1Tx" presStyleLbl="node1" presStyleIdx="0" presStyleCnt="5">
        <dgm:presLayoutVars>
          <dgm:chMax val="0"/>
          <dgm:chPref val="0"/>
          <dgm:bulletEnabled val="1"/>
        </dgm:presLayoutVars>
      </dgm:prSet>
      <dgm:spPr/>
    </dgm:pt>
    <dgm:pt modelId="{D5333F48-DE32-42AE-AB81-320C626E9334}" type="pres">
      <dgm:prSet presAssocID="{CD456AF0-4D16-4FE6-8DF1-0A928E4EABD1}" presName="wedge2" presStyleLbl="node1" presStyleIdx="1" presStyleCnt="5"/>
      <dgm:spPr/>
    </dgm:pt>
    <dgm:pt modelId="{BA740618-B57A-4633-A6B0-8785CE5A3EB8}" type="pres">
      <dgm:prSet presAssocID="{CD456AF0-4D16-4FE6-8DF1-0A928E4EABD1}" presName="wedge2Tx" presStyleLbl="node1" presStyleIdx="1" presStyleCnt="5">
        <dgm:presLayoutVars>
          <dgm:chMax val="0"/>
          <dgm:chPref val="0"/>
          <dgm:bulletEnabled val="1"/>
        </dgm:presLayoutVars>
      </dgm:prSet>
      <dgm:spPr/>
    </dgm:pt>
    <dgm:pt modelId="{95CB6879-0173-4AB8-81DC-C86E77B520A0}" type="pres">
      <dgm:prSet presAssocID="{CD456AF0-4D16-4FE6-8DF1-0A928E4EABD1}" presName="wedge3" presStyleLbl="node1" presStyleIdx="2" presStyleCnt="5"/>
      <dgm:spPr/>
    </dgm:pt>
    <dgm:pt modelId="{F75E7C2C-3B4A-4E74-B6F6-C5CFEFB7922B}" type="pres">
      <dgm:prSet presAssocID="{CD456AF0-4D16-4FE6-8DF1-0A928E4EABD1}" presName="wedge3Tx" presStyleLbl="node1" presStyleIdx="2" presStyleCnt="5">
        <dgm:presLayoutVars>
          <dgm:chMax val="0"/>
          <dgm:chPref val="0"/>
          <dgm:bulletEnabled val="1"/>
        </dgm:presLayoutVars>
      </dgm:prSet>
      <dgm:spPr/>
    </dgm:pt>
    <dgm:pt modelId="{D77B76CF-8FEA-45CD-9FC0-26E43694ACF5}" type="pres">
      <dgm:prSet presAssocID="{CD456AF0-4D16-4FE6-8DF1-0A928E4EABD1}" presName="wedge4" presStyleLbl="node1" presStyleIdx="3" presStyleCnt="5"/>
      <dgm:spPr/>
    </dgm:pt>
    <dgm:pt modelId="{B2EDE790-5128-40B4-B23B-D4671883A290}" type="pres">
      <dgm:prSet presAssocID="{CD456AF0-4D16-4FE6-8DF1-0A928E4EABD1}" presName="wedge4Tx" presStyleLbl="node1" presStyleIdx="3" presStyleCnt="5">
        <dgm:presLayoutVars>
          <dgm:chMax val="0"/>
          <dgm:chPref val="0"/>
          <dgm:bulletEnabled val="1"/>
        </dgm:presLayoutVars>
      </dgm:prSet>
      <dgm:spPr/>
    </dgm:pt>
    <dgm:pt modelId="{5F2AE312-0465-49AB-AB3E-C1239E06B50C}" type="pres">
      <dgm:prSet presAssocID="{CD456AF0-4D16-4FE6-8DF1-0A928E4EABD1}" presName="wedge5" presStyleLbl="node1" presStyleIdx="4" presStyleCnt="5"/>
      <dgm:spPr/>
    </dgm:pt>
    <dgm:pt modelId="{6B2C81FA-141C-480F-8A9C-4FC58BFCE250}" type="pres">
      <dgm:prSet presAssocID="{CD456AF0-4D16-4FE6-8DF1-0A928E4EABD1}" presName="wedge5Tx" presStyleLbl="node1" presStyleIdx="4" presStyleCnt="5">
        <dgm:presLayoutVars>
          <dgm:chMax val="0"/>
          <dgm:chPref val="0"/>
          <dgm:bulletEnabled val="1"/>
        </dgm:presLayoutVars>
      </dgm:prSet>
      <dgm:spPr/>
    </dgm:pt>
  </dgm:ptLst>
  <dgm:cxnLst>
    <dgm:cxn modelId="{68D9F217-E49C-494B-BC01-68C3F705C950}" type="presOf" srcId="{E88F5248-6DA4-4C3F-BC23-44D535469D8F}" destId="{BA740618-B57A-4633-A6B0-8785CE5A3EB8}" srcOrd="1" destOrd="0" presId="urn:microsoft.com/office/officeart/2005/8/layout/chart3"/>
    <dgm:cxn modelId="{0B33951B-A829-4F7A-812D-D384589A9251}" type="presOf" srcId="{E3CADE91-3BA4-4518-B381-368EF1D8F737}" destId="{5F2AE312-0465-49AB-AB3E-C1239E06B50C}" srcOrd="0" destOrd="0" presId="urn:microsoft.com/office/officeart/2005/8/layout/chart3"/>
    <dgm:cxn modelId="{F1476F34-BE9B-4B01-9647-A8ECDF323BA4}" srcId="{CD456AF0-4D16-4FE6-8DF1-0A928E4EABD1}" destId="{E3CADE91-3BA4-4518-B381-368EF1D8F737}" srcOrd="4" destOrd="0" parTransId="{49D42C79-66EB-4C6D-9746-3BDB48BB6A91}" sibTransId="{55B3B8DC-F118-4171-AEDB-4F0EB9CB288A}"/>
    <dgm:cxn modelId="{0B6A0646-B69D-4813-89A2-397C582943F3}" type="presOf" srcId="{E3CADE91-3BA4-4518-B381-368EF1D8F737}" destId="{6B2C81FA-141C-480F-8A9C-4FC58BFCE250}" srcOrd="1" destOrd="0" presId="urn:microsoft.com/office/officeart/2005/8/layout/chart3"/>
    <dgm:cxn modelId="{99AFC291-69B4-4C30-A214-3CD042EB9472}" type="presOf" srcId="{CD456AF0-4D16-4FE6-8DF1-0A928E4EABD1}" destId="{42140EEC-76C2-4D74-9B5D-02033FC867EC}" srcOrd="0" destOrd="0" presId="urn:microsoft.com/office/officeart/2005/8/layout/chart3"/>
    <dgm:cxn modelId="{AD997F98-4645-4D3B-B8FE-8819B1BA0C9D}" type="presOf" srcId="{96C18B49-4564-409F-9302-07077D19F039}" destId="{D08A5AB4-9515-4ECE-A943-C19B5B29433B}" srcOrd="0" destOrd="0" presId="urn:microsoft.com/office/officeart/2005/8/layout/chart3"/>
    <dgm:cxn modelId="{AF068D99-FF22-49B8-ADCB-48DFE5ABD129}" srcId="{CD456AF0-4D16-4FE6-8DF1-0A928E4EABD1}" destId="{63859DA6-B172-4688-BC83-E8F9A4718CCD}" srcOrd="2" destOrd="0" parTransId="{15215575-4FBC-401B-B0CF-C3E3DA57630F}" sibTransId="{716C0F12-6CB2-4D3F-A706-DA4E82D49106}"/>
    <dgm:cxn modelId="{2EA48F9B-5F8B-4606-9901-343A68B01744}" type="presOf" srcId="{E88F5248-6DA4-4C3F-BC23-44D535469D8F}" destId="{D5333F48-DE32-42AE-AB81-320C626E9334}" srcOrd="0" destOrd="0" presId="urn:microsoft.com/office/officeart/2005/8/layout/chart3"/>
    <dgm:cxn modelId="{40A4BE9E-9149-43D6-8E49-83B4D864537E}" srcId="{CD456AF0-4D16-4FE6-8DF1-0A928E4EABD1}" destId="{96C18B49-4564-409F-9302-07077D19F039}" srcOrd="0" destOrd="0" parTransId="{4DF6B919-791F-4FC1-878E-84741665D9BD}" sibTransId="{A037C2A7-E425-4AD8-8796-7FCFFFB682C9}"/>
    <dgm:cxn modelId="{89E513A3-06FA-439B-B396-D28C8E6FC28E}" type="presOf" srcId="{63859DA6-B172-4688-BC83-E8F9A4718CCD}" destId="{95CB6879-0173-4AB8-81DC-C86E77B520A0}" srcOrd="0" destOrd="0" presId="urn:microsoft.com/office/officeart/2005/8/layout/chart3"/>
    <dgm:cxn modelId="{986D18B3-9A04-476C-A522-A2114199C2BD}" type="presOf" srcId="{96C18B49-4564-409F-9302-07077D19F039}" destId="{9D2A69C2-5365-46EF-A200-29BE03FCC317}" srcOrd="1" destOrd="0" presId="urn:microsoft.com/office/officeart/2005/8/layout/chart3"/>
    <dgm:cxn modelId="{912920D2-E958-446C-B24F-C986F5E02467}" srcId="{CD456AF0-4D16-4FE6-8DF1-0A928E4EABD1}" destId="{0713563C-6EEA-4CB1-B325-F4FB3EACE5C4}" srcOrd="3" destOrd="0" parTransId="{C56F1D29-A057-4E16-897F-926C7F39521F}" sibTransId="{84A1A54D-3562-45F9-B84D-48438ED91449}"/>
    <dgm:cxn modelId="{0D899CDA-7CE8-4E71-AF9B-952AB1AB00F5}" type="presOf" srcId="{0713563C-6EEA-4CB1-B325-F4FB3EACE5C4}" destId="{B2EDE790-5128-40B4-B23B-D4671883A290}" srcOrd="1" destOrd="0" presId="urn:microsoft.com/office/officeart/2005/8/layout/chart3"/>
    <dgm:cxn modelId="{1A568ADD-800E-4AA2-A24B-4A29B7619A8A}" srcId="{CD456AF0-4D16-4FE6-8DF1-0A928E4EABD1}" destId="{E88F5248-6DA4-4C3F-BC23-44D535469D8F}" srcOrd="1" destOrd="0" parTransId="{912091E0-AF39-4F40-BE12-DD498AF9671D}" sibTransId="{CC4936CB-38AF-4E8D-A215-8D27C08A195F}"/>
    <dgm:cxn modelId="{D3DBC0E0-76BE-4044-956E-A94901FCACB1}" type="presOf" srcId="{63859DA6-B172-4688-BC83-E8F9A4718CCD}" destId="{F75E7C2C-3B4A-4E74-B6F6-C5CFEFB7922B}" srcOrd="1" destOrd="0" presId="urn:microsoft.com/office/officeart/2005/8/layout/chart3"/>
    <dgm:cxn modelId="{425CD1F3-6A3B-4DA3-BEA4-EA387AFB7544}" type="presOf" srcId="{0713563C-6EEA-4CB1-B325-F4FB3EACE5C4}" destId="{D77B76CF-8FEA-45CD-9FC0-26E43694ACF5}" srcOrd="0" destOrd="0" presId="urn:microsoft.com/office/officeart/2005/8/layout/chart3"/>
    <dgm:cxn modelId="{441F96A0-63C6-4130-8A68-2EF7F46AFBF1}" type="presParOf" srcId="{42140EEC-76C2-4D74-9B5D-02033FC867EC}" destId="{D08A5AB4-9515-4ECE-A943-C19B5B29433B}" srcOrd="0" destOrd="0" presId="urn:microsoft.com/office/officeart/2005/8/layout/chart3"/>
    <dgm:cxn modelId="{EA4FE1D3-5187-4714-BBED-5EC244103CAF}" type="presParOf" srcId="{42140EEC-76C2-4D74-9B5D-02033FC867EC}" destId="{9D2A69C2-5365-46EF-A200-29BE03FCC317}" srcOrd="1" destOrd="0" presId="urn:microsoft.com/office/officeart/2005/8/layout/chart3"/>
    <dgm:cxn modelId="{0F2FD738-0FC4-4DAB-BE9D-FD4DD80D1605}" type="presParOf" srcId="{42140EEC-76C2-4D74-9B5D-02033FC867EC}" destId="{D5333F48-DE32-42AE-AB81-320C626E9334}" srcOrd="2" destOrd="0" presId="urn:microsoft.com/office/officeart/2005/8/layout/chart3"/>
    <dgm:cxn modelId="{8F329B38-35F6-4745-91C5-E07ECCBE546E}" type="presParOf" srcId="{42140EEC-76C2-4D74-9B5D-02033FC867EC}" destId="{BA740618-B57A-4633-A6B0-8785CE5A3EB8}" srcOrd="3" destOrd="0" presId="urn:microsoft.com/office/officeart/2005/8/layout/chart3"/>
    <dgm:cxn modelId="{9EBBFF96-A9F8-484A-B498-CE42ACF03E82}" type="presParOf" srcId="{42140EEC-76C2-4D74-9B5D-02033FC867EC}" destId="{95CB6879-0173-4AB8-81DC-C86E77B520A0}" srcOrd="4" destOrd="0" presId="urn:microsoft.com/office/officeart/2005/8/layout/chart3"/>
    <dgm:cxn modelId="{E77B957B-1F82-4EAA-81E2-70F86A297FAC}" type="presParOf" srcId="{42140EEC-76C2-4D74-9B5D-02033FC867EC}" destId="{F75E7C2C-3B4A-4E74-B6F6-C5CFEFB7922B}" srcOrd="5" destOrd="0" presId="urn:microsoft.com/office/officeart/2005/8/layout/chart3"/>
    <dgm:cxn modelId="{FE7A01E9-C0E1-4307-9B2C-B7BDC37BF9AB}" type="presParOf" srcId="{42140EEC-76C2-4D74-9B5D-02033FC867EC}" destId="{D77B76CF-8FEA-45CD-9FC0-26E43694ACF5}" srcOrd="6" destOrd="0" presId="urn:microsoft.com/office/officeart/2005/8/layout/chart3"/>
    <dgm:cxn modelId="{41A0813B-06EC-41DB-9415-F98EDF410A7F}" type="presParOf" srcId="{42140EEC-76C2-4D74-9B5D-02033FC867EC}" destId="{B2EDE790-5128-40B4-B23B-D4671883A290}" srcOrd="7" destOrd="0" presId="urn:microsoft.com/office/officeart/2005/8/layout/chart3"/>
    <dgm:cxn modelId="{82CF63C3-CDD9-4D0A-8C62-A82FC18569C8}" type="presParOf" srcId="{42140EEC-76C2-4D74-9B5D-02033FC867EC}" destId="{5F2AE312-0465-49AB-AB3E-C1239E06B50C}" srcOrd="8" destOrd="0" presId="urn:microsoft.com/office/officeart/2005/8/layout/chart3"/>
    <dgm:cxn modelId="{32762970-0BDC-4309-A702-5B0386EB54C1}" type="presParOf" srcId="{42140EEC-76C2-4D74-9B5D-02033FC867EC}" destId="{6B2C81FA-141C-480F-8A9C-4FC58BFCE250}" srcOrd="9"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3005DC-F914-4376-948B-99EBA0A24E46}" type="doc">
      <dgm:prSet loTypeId="urn:microsoft.com/office/officeart/2005/8/layout/hProcess9" loCatId="process" qsTypeId="urn:microsoft.com/office/officeart/2005/8/quickstyle/simple1" qsCatId="simple" csTypeId="urn:microsoft.com/office/officeart/2005/8/colors/colorful4" csCatId="colorful" phldr="1"/>
      <dgm:spPr/>
    </dgm:pt>
    <dgm:pt modelId="{91B946DC-FD4F-4933-A8BD-E881087AC2F9}">
      <dgm:prSet phldrT="[Text]" custT="1">
        <dgm:style>
          <a:lnRef idx="1">
            <a:schemeClr val="accent1"/>
          </a:lnRef>
          <a:fillRef idx="2">
            <a:schemeClr val="accent1"/>
          </a:fillRef>
          <a:effectRef idx="1">
            <a:schemeClr val="accent1"/>
          </a:effectRef>
          <a:fontRef idx="minor">
            <a:schemeClr val="dk1"/>
          </a:fontRef>
        </dgm:style>
      </dgm:prSet>
      <dgm:spPr>
        <a:xfrm>
          <a:off x="956" y="2037246"/>
          <a:ext cx="2721659" cy="2716328"/>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Explicit social-emotional learning (SEL) skills instruction</a:t>
          </a:r>
        </a:p>
      </dgm:t>
    </dgm:pt>
    <dgm:pt modelId="{19A776AE-E830-4342-8068-AD0147CE8142}" type="parTrans" cxnId="{21406456-1DD4-49EB-9784-55B200B33202}">
      <dgm:prSet/>
      <dgm:spPr/>
      <dgm:t>
        <a:bodyPr/>
        <a:lstStyle/>
        <a:p>
          <a:endParaRPr lang="en-US" sz="1600"/>
        </a:p>
      </dgm:t>
    </dgm:pt>
    <dgm:pt modelId="{8AEF2422-91EB-4AEC-A6B9-0C7568E13B54}" type="sibTrans" cxnId="{21406456-1DD4-49EB-9784-55B200B33202}">
      <dgm:prSet/>
      <dgm:spPr/>
      <dgm:t>
        <a:bodyPr/>
        <a:lstStyle/>
        <a:p>
          <a:endParaRPr lang="en-US" sz="1600"/>
        </a:p>
      </dgm:t>
    </dgm:pt>
    <dgm:pt modelId="{94B5F326-A2C1-4C7D-A0C6-CC3CDC7991C5}">
      <dgm:prSet phldrT="[Text]" custT="1">
        <dgm:style>
          <a:lnRef idx="1">
            <a:schemeClr val="accent2"/>
          </a:lnRef>
          <a:fillRef idx="2">
            <a:schemeClr val="accent2"/>
          </a:fillRef>
          <a:effectRef idx="1">
            <a:schemeClr val="accent2"/>
          </a:effectRef>
          <a:fontRef idx="minor">
            <a:schemeClr val="dk1"/>
          </a:fontRef>
        </dgm:style>
      </dgm:prSet>
      <dgm:spPr>
        <a:xfrm>
          <a:off x="3118494" y="2037246"/>
          <a:ext cx="2721659" cy="2716328"/>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SEL skills acquisition</a:t>
          </a:r>
        </a:p>
        <a:p>
          <a:pPr>
            <a:buNone/>
          </a:pPr>
          <a:endParaRPr lang="en-US" sz="2000" b="1">
            <a:solidFill>
              <a:sysClr val="windowText" lastClr="000000"/>
            </a:solidFill>
            <a:latin typeface="Calibri" panose="020F0502020204030204"/>
            <a:ea typeface="+mn-ea"/>
            <a:cs typeface="+mn-cs"/>
          </a:endParaRPr>
        </a:p>
        <a:p>
          <a:pPr>
            <a:buNone/>
          </a:pPr>
          <a:r>
            <a:rPr lang="en-US" sz="2000" b="1">
              <a:solidFill>
                <a:sysClr val="windowText" lastClr="000000"/>
              </a:solidFill>
              <a:latin typeface="Calibri" panose="020F0502020204030204"/>
              <a:ea typeface="+mn-ea"/>
              <a:cs typeface="+mn-cs"/>
            </a:rPr>
            <a:t>Improved attitudes about self, others, and school</a:t>
          </a:r>
        </a:p>
      </dgm:t>
    </dgm:pt>
    <dgm:pt modelId="{E797CBC9-E695-4353-A585-28444674D49E}" type="parTrans" cxnId="{6934C33E-1716-4B79-AF01-4CB3AB1A1808}">
      <dgm:prSet/>
      <dgm:spPr/>
      <dgm:t>
        <a:bodyPr/>
        <a:lstStyle/>
        <a:p>
          <a:endParaRPr lang="en-US" sz="1600"/>
        </a:p>
      </dgm:t>
    </dgm:pt>
    <dgm:pt modelId="{2EC16876-7138-4886-9C34-415DC84BDF14}" type="sibTrans" cxnId="{6934C33E-1716-4B79-AF01-4CB3AB1A1808}">
      <dgm:prSet/>
      <dgm:spPr/>
      <dgm:t>
        <a:bodyPr/>
        <a:lstStyle/>
        <a:p>
          <a:endParaRPr lang="en-US" sz="1600"/>
        </a:p>
      </dgm:t>
    </dgm:pt>
    <dgm:pt modelId="{41A9EB20-E38A-41CC-96F2-D4B72D4B6CC8}">
      <dgm:prSet phldrT="[Text]" custT="1">
        <dgm:style>
          <a:lnRef idx="1">
            <a:schemeClr val="accent3"/>
          </a:lnRef>
          <a:fillRef idx="2">
            <a:schemeClr val="accent3"/>
          </a:fillRef>
          <a:effectRef idx="1">
            <a:schemeClr val="accent3"/>
          </a:effectRef>
          <a:fontRef idx="minor">
            <a:schemeClr val="dk1"/>
          </a:fontRef>
        </dgm:style>
      </dgm:prSet>
      <dgm:spPr>
        <a:xfrm>
          <a:off x="6236032" y="2037246"/>
          <a:ext cx="2721659" cy="2716328"/>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gm:spPr>
      <dgm:t>
        <a:bodyPr/>
        <a:lstStyle/>
        <a:p>
          <a:pPr>
            <a:buNone/>
          </a:pPr>
          <a:r>
            <a:rPr lang="en-US" sz="2000" b="1">
              <a:solidFill>
                <a:sysClr val="windowText" lastClr="000000"/>
              </a:solidFill>
              <a:latin typeface="Calibri" panose="020F0502020204030204"/>
              <a:ea typeface="+mn-ea"/>
              <a:cs typeface="+mn-cs"/>
            </a:rPr>
            <a:t>Positive social behavior</a:t>
          </a:r>
        </a:p>
        <a:p>
          <a:pPr>
            <a:buNone/>
          </a:pPr>
          <a:r>
            <a:rPr lang="en-US" sz="2000" b="1">
              <a:solidFill>
                <a:sysClr val="windowText" lastClr="000000"/>
              </a:solidFill>
              <a:latin typeface="Calibri" panose="020F0502020204030204"/>
              <a:ea typeface="+mn-ea"/>
              <a:cs typeface="+mn-cs"/>
            </a:rPr>
            <a:t>Fewer conduct problems</a:t>
          </a:r>
        </a:p>
        <a:p>
          <a:pPr>
            <a:buNone/>
          </a:pPr>
          <a:r>
            <a:rPr lang="en-US" sz="2000" b="1">
              <a:solidFill>
                <a:sysClr val="windowText" lastClr="000000"/>
              </a:solidFill>
              <a:latin typeface="Calibri" panose="020F0502020204030204"/>
              <a:ea typeface="+mn-ea"/>
              <a:cs typeface="+mn-cs"/>
            </a:rPr>
            <a:t>Less emotional distress</a:t>
          </a:r>
        </a:p>
        <a:p>
          <a:pPr>
            <a:buNone/>
          </a:pPr>
          <a:r>
            <a:rPr lang="en-US" sz="2000" b="1">
              <a:solidFill>
                <a:sysClr val="windowText" lastClr="000000"/>
              </a:solidFill>
              <a:latin typeface="Calibri" panose="020F0502020204030204"/>
              <a:ea typeface="+mn-ea"/>
              <a:cs typeface="+mn-cs"/>
            </a:rPr>
            <a:t>Academic success</a:t>
          </a:r>
        </a:p>
      </dgm:t>
    </dgm:pt>
    <dgm:pt modelId="{30C06690-59BD-41C3-B49B-2A1BE4642934}" type="parTrans" cxnId="{58CB76F3-77CB-4604-B7B5-0FFCA3D27C97}">
      <dgm:prSet/>
      <dgm:spPr/>
      <dgm:t>
        <a:bodyPr/>
        <a:lstStyle/>
        <a:p>
          <a:endParaRPr lang="en-US" sz="1600"/>
        </a:p>
      </dgm:t>
    </dgm:pt>
    <dgm:pt modelId="{A12DD7B8-1FEA-4390-A897-03299C38A0F4}" type="sibTrans" cxnId="{58CB76F3-77CB-4604-B7B5-0FFCA3D27C97}">
      <dgm:prSet/>
      <dgm:spPr/>
      <dgm:t>
        <a:bodyPr/>
        <a:lstStyle/>
        <a:p>
          <a:endParaRPr lang="en-US" sz="1600"/>
        </a:p>
      </dgm:t>
    </dgm:pt>
    <dgm:pt modelId="{37D5FE2A-7B10-45A6-887A-45CA5B8F080F}" type="pres">
      <dgm:prSet presAssocID="{4B3005DC-F914-4376-948B-99EBA0A24E46}" presName="CompostProcess" presStyleCnt="0">
        <dgm:presLayoutVars>
          <dgm:dir/>
          <dgm:resizeHandles val="exact"/>
        </dgm:presLayoutVars>
      </dgm:prSet>
      <dgm:spPr/>
    </dgm:pt>
    <dgm:pt modelId="{A1DC3C43-B458-4020-A8AF-332C5B166087}" type="pres">
      <dgm:prSet presAssocID="{4B3005DC-F914-4376-948B-99EBA0A24E46}" presName="arrow" presStyleLbl="bgShp" presStyleIdx="0" presStyleCnt="1"/>
      <dgm:spPr>
        <a:xfrm>
          <a:off x="671898" y="0"/>
          <a:ext cx="7614851" cy="6790821"/>
        </a:xfrm>
        <a:prstGeom prst="rightArrow">
          <a:avLst/>
        </a:prstGeom>
        <a:solidFill>
          <a:srgbClr val="FFC000">
            <a:tint val="40000"/>
            <a:hueOff val="0"/>
            <a:satOff val="0"/>
            <a:lumOff val="0"/>
            <a:alphaOff val="0"/>
          </a:srgbClr>
        </a:solidFill>
        <a:ln>
          <a:noFill/>
        </a:ln>
        <a:effectLst/>
      </dgm:spPr>
    </dgm:pt>
    <dgm:pt modelId="{D35979E9-8DB5-484F-B8A1-3A40E35541A2}" type="pres">
      <dgm:prSet presAssocID="{4B3005DC-F914-4376-948B-99EBA0A24E46}" presName="linearProcess" presStyleCnt="0"/>
      <dgm:spPr/>
    </dgm:pt>
    <dgm:pt modelId="{59AFFE60-E2EB-48BE-A796-05545A8D8C77}" type="pres">
      <dgm:prSet presAssocID="{91B946DC-FD4F-4933-A8BD-E881087AC2F9}" presName="textNode" presStyleLbl="node1" presStyleIdx="0" presStyleCnt="3">
        <dgm:presLayoutVars>
          <dgm:bulletEnabled val="1"/>
        </dgm:presLayoutVars>
      </dgm:prSet>
      <dgm:spPr/>
    </dgm:pt>
    <dgm:pt modelId="{031EFD1A-DF59-4DDA-BE3B-1A48B35A5C6A}" type="pres">
      <dgm:prSet presAssocID="{8AEF2422-91EB-4AEC-A6B9-0C7568E13B54}" presName="sibTrans" presStyleCnt="0"/>
      <dgm:spPr/>
    </dgm:pt>
    <dgm:pt modelId="{8797D522-5606-4A94-9F5F-76461384A041}" type="pres">
      <dgm:prSet presAssocID="{94B5F326-A2C1-4C7D-A0C6-CC3CDC7991C5}" presName="textNode" presStyleLbl="node1" presStyleIdx="1" presStyleCnt="3">
        <dgm:presLayoutVars>
          <dgm:bulletEnabled val="1"/>
        </dgm:presLayoutVars>
      </dgm:prSet>
      <dgm:spPr/>
    </dgm:pt>
    <dgm:pt modelId="{5347D547-D609-4BF5-9264-B6B4EC36C3E8}" type="pres">
      <dgm:prSet presAssocID="{2EC16876-7138-4886-9C34-415DC84BDF14}" presName="sibTrans" presStyleCnt="0"/>
      <dgm:spPr/>
    </dgm:pt>
    <dgm:pt modelId="{30F7BA36-94EE-43B3-90B9-D7FF39AFB59D}" type="pres">
      <dgm:prSet presAssocID="{41A9EB20-E38A-41CC-96F2-D4B72D4B6CC8}" presName="textNode" presStyleLbl="node1" presStyleIdx="2" presStyleCnt="3">
        <dgm:presLayoutVars>
          <dgm:bulletEnabled val="1"/>
        </dgm:presLayoutVars>
      </dgm:prSet>
      <dgm:spPr/>
    </dgm:pt>
  </dgm:ptLst>
  <dgm:cxnLst>
    <dgm:cxn modelId="{0153E410-C07F-44E9-9176-7A57FD013EA0}" type="presOf" srcId="{41A9EB20-E38A-41CC-96F2-D4B72D4B6CC8}" destId="{30F7BA36-94EE-43B3-90B9-D7FF39AFB59D}" srcOrd="0" destOrd="0" presId="urn:microsoft.com/office/officeart/2005/8/layout/hProcess9"/>
    <dgm:cxn modelId="{BD75C716-0801-4218-9AD8-B6AF60B6AB42}" type="presOf" srcId="{4B3005DC-F914-4376-948B-99EBA0A24E46}" destId="{37D5FE2A-7B10-45A6-887A-45CA5B8F080F}" srcOrd="0" destOrd="0" presId="urn:microsoft.com/office/officeart/2005/8/layout/hProcess9"/>
    <dgm:cxn modelId="{6934C33E-1716-4B79-AF01-4CB3AB1A1808}" srcId="{4B3005DC-F914-4376-948B-99EBA0A24E46}" destId="{94B5F326-A2C1-4C7D-A0C6-CC3CDC7991C5}" srcOrd="1" destOrd="0" parTransId="{E797CBC9-E695-4353-A585-28444674D49E}" sibTransId="{2EC16876-7138-4886-9C34-415DC84BDF14}"/>
    <dgm:cxn modelId="{21406456-1DD4-49EB-9784-55B200B33202}" srcId="{4B3005DC-F914-4376-948B-99EBA0A24E46}" destId="{91B946DC-FD4F-4933-A8BD-E881087AC2F9}" srcOrd="0" destOrd="0" parTransId="{19A776AE-E830-4342-8068-AD0147CE8142}" sibTransId="{8AEF2422-91EB-4AEC-A6B9-0C7568E13B54}"/>
    <dgm:cxn modelId="{3F3CC0D1-3FE5-4C2A-88B5-5DAB6E74DCBE}" type="presOf" srcId="{94B5F326-A2C1-4C7D-A0C6-CC3CDC7991C5}" destId="{8797D522-5606-4A94-9F5F-76461384A041}" srcOrd="0" destOrd="0" presId="urn:microsoft.com/office/officeart/2005/8/layout/hProcess9"/>
    <dgm:cxn modelId="{58CB76F3-77CB-4604-B7B5-0FFCA3D27C97}" srcId="{4B3005DC-F914-4376-948B-99EBA0A24E46}" destId="{41A9EB20-E38A-41CC-96F2-D4B72D4B6CC8}" srcOrd="2" destOrd="0" parTransId="{30C06690-59BD-41C3-B49B-2A1BE4642934}" sibTransId="{A12DD7B8-1FEA-4390-A897-03299C38A0F4}"/>
    <dgm:cxn modelId="{4BC19BF6-9385-4856-B2E0-7A6C3BE9CE0A}" type="presOf" srcId="{91B946DC-FD4F-4933-A8BD-E881087AC2F9}" destId="{59AFFE60-E2EB-48BE-A796-05545A8D8C77}" srcOrd="0" destOrd="0" presId="urn:microsoft.com/office/officeart/2005/8/layout/hProcess9"/>
    <dgm:cxn modelId="{DA83C1DF-3073-443E-A764-5D697F812A4F}" type="presParOf" srcId="{37D5FE2A-7B10-45A6-887A-45CA5B8F080F}" destId="{A1DC3C43-B458-4020-A8AF-332C5B166087}" srcOrd="0" destOrd="0" presId="urn:microsoft.com/office/officeart/2005/8/layout/hProcess9"/>
    <dgm:cxn modelId="{A244E24C-6DAA-47A0-901E-F44CE5633AD8}" type="presParOf" srcId="{37D5FE2A-7B10-45A6-887A-45CA5B8F080F}" destId="{D35979E9-8DB5-484F-B8A1-3A40E35541A2}" srcOrd="1" destOrd="0" presId="urn:microsoft.com/office/officeart/2005/8/layout/hProcess9"/>
    <dgm:cxn modelId="{7E89C056-4E32-4C0B-A6C9-05142D5C3D7F}" type="presParOf" srcId="{D35979E9-8DB5-484F-B8A1-3A40E35541A2}" destId="{59AFFE60-E2EB-48BE-A796-05545A8D8C77}" srcOrd="0" destOrd="0" presId="urn:microsoft.com/office/officeart/2005/8/layout/hProcess9"/>
    <dgm:cxn modelId="{3A262F6E-E055-43BD-84F6-12499BA7E450}" type="presParOf" srcId="{D35979E9-8DB5-484F-B8A1-3A40E35541A2}" destId="{031EFD1A-DF59-4DDA-BE3B-1A48B35A5C6A}" srcOrd="1" destOrd="0" presId="urn:microsoft.com/office/officeart/2005/8/layout/hProcess9"/>
    <dgm:cxn modelId="{673B6D95-1278-4C56-9D22-FF215E3A817E}" type="presParOf" srcId="{D35979E9-8DB5-484F-B8A1-3A40E35541A2}" destId="{8797D522-5606-4A94-9F5F-76461384A041}" srcOrd="2" destOrd="0" presId="urn:microsoft.com/office/officeart/2005/8/layout/hProcess9"/>
    <dgm:cxn modelId="{3CA05D88-413F-4813-B35C-3197396DAF99}" type="presParOf" srcId="{D35979E9-8DB5-484F-B8A1-3A40E35541A2}" destId="{5347D547-D609-4BF5-9264-B6B4EC36C3E8}" srcOrd="3" destOrd="0" presId="urn:microsoft.com/office/officeart/2005/8/layout/hProcess9"/>
    <dgm:cxn modelId="{E443431D-9AC4-409F-A8F8-54A7FA0E8C11}" type="presParOf" srcId="{D35979E9-8DB5-484F-B8A1-3A40E35541A2}" destId="{30F7BA36-94EE-43B3-90B9-D7FF39AFB59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1D64A76-ABAA-4D9D-907A-253C9C958DA8}" type="doc">
      <dgm:prSet loTypeId="urn:microsoft.com/office/officeart/2005/8/layout/hProcess7#2" loCatId="list" qsTypeId="urn:microsoft.com/office/officeart/2005/8/quickstyle/simple1#7" qsCatId="simple" csTypeId="urn:microsoft.com/office/officeart/2005/8/colors/colorful2" csCatId="colorful" phldr="1"/>
      <dgm:spPr/>
      <dgm:t>
        <a:bodyPr/>
        <a:lstStyle/>
        <a:p>
          <a:endParaRPr lang="en-US"/>
        </a:p>
      </dgm:t>
    </dgm:pt>
    <dgm:pt modelId="{50456CF8-C2AC-4553-983C-A4DC4D008CCA}">
      <dgm:prSet phldrT="[Text]"/>
      <dgm: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Social-emotional</a:t>
          </a:r>
        </a:p>
      </dgm:t>
    </dgm:pt>
    <dgm:pt modelId="{8F3413EB-5DF1-4D39-9752-BA3BC7930EA5}" type="parTrans" cxnId="{506AD08C-7ECF-4802-AB6C-5C1613136C1D}">
      <dgm:prSet/>
      <dgm:spPr/>
      <dgm:t>
        <a:bodyPr/>
        <a:lstStyle/>
        <a:p>
          <a:endParaRPr lang="en-US"/>
        </a:p>
      </dgm:t>
    </dgm:pt>
    <dgm:pt modelId="{B08E409A-CF3A-4C52-8B82-711A4E9C46A9}" type="sibTrans" cxnId="{506AD08C-7ECF-4802-AB6C-5C1613136C1D}">
      <dgm:prSet/>
      <dgm:spPr/>
      <dgm:t>
        <a:bodyPr/>
        <a:lstStyle/>
        <a:p>
          <a:endParaRPr lang="en-US"/>
        </a:p>
      </dgm:t>
    </dgm:pt>
    <dgm:pt modelId="{67BDC6B4-5148-4199-B377-E24F14F906CE}">
      <dgm:prSet phldrT="[Text]" custT="1"/>
      <dgm:spPr>
        <a:xfrm>
          <a:off x="5354923" y="-32410"/>
          <a:ext cx="3228245" cy="5197111"/>
        </a:xfrm>
        <a:prstGeom prst="rect">
          <a:avLst/>
        </a:prstGeom>
        <a:noFill/>
        <a:ln w="12700" cap="flat" cmpd="sng" algn="ctr">
          <a:noFill/>
          <a:prstDash val="solid"/>
          <a:miter lim="800000"/>
        </a:ln>
        <a:effectLst/>
        <a:sp3d/>
      </dgm:spPr>
      <dgm:t>
        <a:bodyPr/>
        <a:lstStyle/>
        <a:p>
          <a:pPr>
            <a:buNone/>
          </a:pPr>
          <a:r>
            <a:rPr lang="en-US" sz="2400" b="1">
              <a:solidFill>
                <a:sysClr val="window" lastClr="FFFFFF"/>
              </a:solidFill>
              <a:latin typeface="Calibri" panose="020F0502020204030204"/>
              <a:ea typeface="+mn-ea"/>
              <a:cs typeface="+mn-cs"/>
            </a:rPr>
            <a:t>Connect With Kids</a:t>
          </a:r>
          <a:br>
            <a:rPr lang="en-US" sz="2400">
              <a:solidFill>
                <a:sysClr val="window" lastClr="FFFFFF"/>
              </a:solidFill>
              <a:latin typeface="Calibri" panose="020F0502020204030204"/>
              <a:ea typeface="+mn-ea"/>
              <a:cs typeface="+mn-cs"/>
            </a:rPr>
          </a:br>
          <a:r>
            <a:rPr lang="en-US" sz="2400" err="1">
              <a:solidFill>
                <a:sysClr val="window" lastClr="FFFFFF"/>
              </a:solidFill>
              <a:latin typeface="Calibri" panose="020F0502020204030204"/>
              <a:ea typeface="+mn-ea"/>
              <a:cs typeface="+mn-cs"/>
            </a:rPr>
            <a:t>connectwithkids.com</a:t>
          </a:r>
          <a:endParaRPr lang="en-US" sz="1800">
            <a:solidFill>
              <a:sysClr val="window" lastClr="FFFFFF"/>
            </a:solidFill>
            <a:latin typeface="Calibri" panose="020F0502020204030204"/>
            <a:ea typeface="+mn-ea"/>
            <a:cs typeface="+mn-cs"/>
          </a:endParaRPr>
        </a:p>
      </dgm:t>
    </dgm:pt>
    <dgm:pt modelId="{843DA986-20D8-4A5C-85C0-F7F122FBD1D0}" type="parTrans" cxnId="{2F942812-5B3B-4F54-A2C7-E22E23411885}">
      <dgm:prSet/>
      <dgm:spPr/>
      <dgm:t>
        <a:bodyPr/>
        <a:lstStyle/>
        <a:p>
          <a:endParaRPr lang="en-US"/>
        </a:p>
      </dgm:t>
    </dgm:pt>
    <dgm:pt modelId="{7E736F50-AFCF-4CCD-97A2-0D633C96670B}" type="sibTrans" cxnId="{2F942812-5B3B-4F54-A2C7-E22E23411885}">
      <dgm:prSet/>
      <dgm:spPr/>
      <dgm:t>
        <a:bodyPr/>
        <a:lstStyle/>
        <a:p>
          <a:endParaRPr lang="en-US"/>
        </a:p>
      </dgm:t>
    </dgm:pt>
    <dgm:pt modelId="{6E2C17F5-0B7D-4E67-AE8D-F0A148DB7CEB}">
      <dgm:prSet/>
      <dgm: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a:solidFill>
                <a:sysClr val="window" lastClr="FFFFFF"/>
              </a:solidFill>
              <a:latin typeface="Calibri" panose="020F0502020204030204"/>
              <a:ea typeface="+mn-ea"/>
              <a:cs typeface="+mn-cs"/>
            </a:rPr>
            <a:t>Character Education </a:t>
          </a:r>
        </a:p>
      </dgm:t>
    </dgm:pt>
    <dgm:pt modelId="{189C1310-F5AF-4C15-92BA-889266B15E3D}" type="parTrans" cxnId="{CBA3B51E-BCC9-4F72-BE5B-4BA9A0EEF02B}">
      <dgm:prSet/>
      <dgm:spPr/>
      <dgm:t>
        <a:bodyPr/>
        <a:lstStyle/>
        <a:p>
          <a:endParaRPr lang="en-US"/>
        </a:p>
      </dgm:t>
    </dgm:pt>
    <dgm:pt modelId="{83358441-D035-4C2E-8501-FEED9C70BB31}" type="sibTrans" cxnId="{CBA3B51E-BCC9-4F72-BE5B-4BA9A0EEF02B}">
      <dgm:prSet/>
      <dgm:spPr/>
      <dgm:t>
        <a:bodyPr/>
        <a:lstStyle/>
        <a:p>
          <a:endParaRPr lang="en-US"/>
        </a:p>
      </dgm:t>
    </dgm:pt>
    <dgm:pt modelId="{280B3475-AD14-489A-8224-C22313E946EF}">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dgm:t>
    </dgm:pt>
    <dgm:pt modelId="{2218D173-9D53-456C-A0B3-964CB4CC56CB}" type="parTrans" cxnId="{B3A26349-73EC-4527-AD8A-93BD4380EF5D}">
      <dgm:prSet/>
      <dgm:spPr/>
      <dgm:t>
        <a:bodyPr/>
        <a:lstStyle/>
        <a:p>
          <a:endParaRPr lang="en-US"/>
        </a:p>
      </dgm:t>
    </dgm:pt>
    <dgm:pt modelId="{E14939CC-277C-4CB7-8F0A-4B86F6392AAE}" type="sibTrans" cxnId="{B3A26349-73EC-4527-AD8A-93BD4380EF5D}">
      <dgm:prSet/>
      <dgm:spPr/>
      <dgm:t>
        <a:bodyPr/>
        <a:lstStyle/>
        <a:p>
          <a:endParaRPr lang="en-US"/>
        </a:p>
      </dgm:t>
    </dgm:pt>
    <dgm:pt modelId="{15432A73-5BAE-4F28-B551-47137E841A8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Attendance and achievement</a:t>
          </a:r>
        </a:p>
      </dgm:t>
    </dgm:pt>
    <dgm:pt modelId="{06E636E2-8DA0-4687-80E4-CADBCC1F79B1}" type="parTrans" cxnId="{016C1372-13B4-4B10-87BC-C42B55710ABB}">
      <dgm:prSet/>
      <dgm:spPr/>
      <dgm:t>
        <a:bodyPr/>
        <a:lstStyle/>
        <a:p>
          <a:endParaRPr lang="en-US"/>
        </a:p>
      </dgm:t>
    </dgm:pt>
    <dgm:pt modelId="{EF316DE3-102B-4BE6-ACDC-BEDAF04948C7}" type="sibTrans" cxnId="{016C1372-13B4-4B10-87BC-C42B55710ABB}">
      <dgm:prSet/>
      <dgm:spPr/>
      <dgm:t>
        <a:bodyPr/>
        <a:lstStyle/>
        <a:p>
          <a:endParaRPr lang="en-US"/>
        </a:p>
      </dgm:t>
    </dgm:pt>
    <dgm:pt modelId="{3421AB53-68AB-4E58-A751-2F44FC8B005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Bullying and violence prevention</a:t>
          </a:r>
        </a:p>
      </dgm:t>
    </dgm:pt>
    <dgm:pt modelId="{39D1033C-E609-45FF-A5A7-0AB3B479ED98}" type="parTrans" cxnId="{260C6244-4174-4612-9602-9A79846BF7D2}">
      <dgm:prSet/>
      <dgm:spPr/>
      <dgm:t>
        <a:bodyPr/>
        <a:lstStyle/>
        <a:p>
          <a:endParaRPr lang="en-US"/>
        </a:p>
      </dgm:t>
    </dgm:pt>
    <dgm:pt modelId="{E4B39F3B-EC38-4951-ACE2-9EAFF39F4B36}" type="sibTrans" cxnId="{260C6244-4174-4612-9602-9A79846BF7D2}">
      <dgm:prSet/>
      <dgm:spPr/>
      <dgm:t>
        <a:bodyPr/>
        <a:lstStyle/>
        <a:p>
          <a:endParaRPr lang="en-US"/>
        </a:p>
      </dgm:t>
    </dgm:pt>
    <dgm:pt modelId="{9D241A15-FAA4-4274-AC15-38095839543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Character and Life skills</a:t>
          </a:r>
        </a:p>
      </dgm:t>
    </dgm:pt>
    <dgm:pt modelId="{C0650A1E-4B38-4E56-8F7D-7DCB3166E73D}" type="parTrans" cxnId="{9F5486B4-367A-4A05-A979-8A40A9785FE9}">
      <dgm:prSet/>
      <dgm:spPr/>
      <dgm:t>
        <a:bodyPr/>
        <a:lstStyle/>
        <a:p>
          <a:endParaRPr lang="en-US"/>
        </a:p>
      </dgm:t>
    </dgm:pt>
    <dgm:pt modelId="{CCE74B5B-82DA-40C9-975B-CBCE4748D519}" type="sibTrans" cxnId="{9F5486B4-367A-4A05-A979-8A40A9785FE9}">
      <dgm:prSet/>
      <dgm:spPr/>
      <dgm:t>
        <a:bodyPr/>
        <a:lstStyle/>
        <a:p>
          <a:endParaRPr lang="en-US"/>
        </a:p>
      </dgm:t>
    </dgm:pt>
    <dgm:pt modelId="{3E8A9C6E-F37E-4718-AC4B-47A155ACBF49}">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Digital citizenship</a:t>
          </a:r>
        </a:p>
      </dgm:t>
    </dgm:pt>
    <dgm:pt modelId="{F7B5F290-F2FC-44E7-8044-41AEF298E672}" type="parTrans" cxnId="{A60CB6C7-FE0C-4A41-8A46-CDA3ECA0C250}">
      <dgm:prSet/>
      <dgm:spPr/>
      <dgm:t>
        <a:bodyPr/>
        <a:lstStyle/>
        <a:p>
          <a:endParaRPr lang="en-US"/>
        </a:p>
      </dgm:t>
    </dgm:pt>
    <dgm:pt modelId="{FFCBECEE-8C8C-4696-A26A-C5AE9BE1850B}" type="sibTrans" cxnId="{A60CB6C7-FE0C-4A41-8A46-CDA3ECA0C250}">
      <dgm:prSet/>
      <dgm:spPr/>
      <dgm:t>
        <a:bodyPr/>
        <a:lstStyle/>
        <a:p>
          <a:endParaRPr lang="en-US"/>
        </a:p>
      </dgm:t>
    </dgm:pt>
    <dgm:pt modelId="{4081A59B-CAE9-43E5-BD88-9EE0B91C9DC0}">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Alcohol and drug prevention</a:t>
          </a:r>
        </a:p>
      </dgm:t>
    </dgm:pt>
    <dgm:pt modelId="{804087CB-FD57-4877-BD3A-E3EB4ED08F4A}" type="parTrans" cxnId="{5C428602-50E3-4624-8A26-341D2E32B221}">
      <dgm:prSet/>
      <dgm:spPr/>
      <dgm:t>
        <a:bodyPr/>
        <a:lstStyle/>
        <a:p>
          <a:endParaRPr lang="en-US"/>
        </a:p>
      </dgm:t>
    </dgm:pt>
    <dgm:pt modelId="{F3D740B1-D455-4962-A852-31B4E156FEF2}" type="sibTrans" cxnId="{5C428602-50E3-4624-8A26-341D2E32B221}">
      <dgm:prSet/>
      <dgm:spPr/>
      <dgm:t>
        <a:bodyPr/>
        <a:lstStyle/>
        <a:p>
          <a:endParaRPr lang="en-US"/>
        </a:p>
      </dgm:t>
    </dgm:pt>
    <dgm:pt modelId="{6FCD4C87-79DB-414C-99FF-946942A2E69E}">
      <dgm:prSet custT="1"/>
      <dgm:spPr>
        <a:xfrm>
          <a:off x="5354923" y="-32410"/>
          <a:ext cx="3228245" cy="5197111"/>
        </a:xfrm>
        <a:prstGeom prst="rect">
          <a:avLst/>
        </a:prstGeom>
        <a:noFill/>
        <a:ln w="12700" cap="flat" cmpd="sng" algn="ctr">
          <a:noFill/>
          <a:prstDash val="solid"/>
          <a:miter lim="800000"/>
        </a:ln>
        <a:effectLst/>
        <a:sp3d/>
      </dgm:spPr>
      <dgm:t>
        <a:bodyPr/>
        <a:lstStyle/>
        <a:p>
          <a:pPr marL="0" indent="173038">
            <a:buChar char="•"/>
          </a:pPr>
          <a:r>
            <a:rPr lang="en-US" sz="1600">
              <a:solidFill>
                <a:sysClr val="window" lastClr="FFFFFF"/>
              </a:solidFill>
              <a:latin typeface="Calibri" panose="020F0502020204030204"/>
              <a:ea typeface="+mn-ea"/>
              <a:cs typeface="+mn-cs"/>
            </a:rPr>
            <a:t>Health and Wellness</a:t>
          </a:r>
        </a:p>
      </dgm:t>
    </dgm:pt>
    <dgm:pt modelId="{BA3B91FC-5ABA-41B0-B729-3052700C836A}" type="parTrans" cxnId="{E73F7324-378C-4E53-97F8-46E3004D2AD4}">
      <dgm:prSet/>
      <dgm:spPr/>
      <dgm:t>
        <a:bodyPr/>
        <a:lstStyle/>
        <a:p>
          <a:endParaRPr lang="en-US"/>
        </a:p>
      </dgm:t>
    </dgm:pt>
    <dgm:pt modelId="{DB5E8325-D709-4538-B151-67C65E5F87BA}" type="sibTrans" cxnId="{E73F7324-378C-4E53-97F8-46E3004D2AD4}">
      <dgm:prSet/>
      <dgm:spPr/>
      <dgm:t>
        <a:bodyPr/>
        <a:lstStyle/>
        <a:p>
          <a:endParaRPr lang="en-US"/>
        </a:p>
      </dgm:t>
    </dgm:pt>
    <dgm:pt modelId="{E790C92F-F65C-4C44-99DC-7842D2A59BC3}">
      <dgm:prSet custT="1"/>
      <dgm:spPr>
        <a:xfrm>
          <a:off x="5354923" y="-32410"/>
          <a:ext cx="3228245" cy="5197111"/>
        </a:xfrm>
        <a:prstGeom prst="rect">
          <a:avLst/>
        </a:prstGeom>
        <a:noFill/>
        <a:ln w="12700" cap="flat" cmpd="sng" algn="ctr">
          <a:noFill/>
          <a:prstDash val="solid"/>
          <a:miter lim="800000"/>
        </a:ln>
        <a:effectLst/>
        <a:sp3d/>
      </dgm:spPr>
      <dgm:t>
        <a:bodyPr/>
        <a:lstStyle/>
        <a:p>
          <a:pPr marL="228600" indent="-228600">
            <a:buChar char="•"/>
          </a:pPr>
          <a:r>
            <a:rPr lang="en-US" sz="2000">
              <a:solidFill>
                <a:sysClr val="window" lastClr="FFFFFF"/>
              </a:solidFill>
              <a:latin typeface="Calibri" panose="020F0502020204030204"/>
              <a:ea typeface="+mn-ea"/>
              <a:cs typeface="+mn-cs"/>
            </a:rPr>
            <a:t>Customizable units are:</a:t>
          </a:r>
        </a:p>
      </dgm:t>
    </dgm:pt>
    <dgm:pt modelId="{5BD7E8DA-4DAF-45A7-8CBD-339EC5FA6FA6}" type="parTrans" cxnId="{F0059D5B-557E-4011-8D17-38D53D93D718}">
      <dgm:prSet/>
      <dgm:spPr/>
      <dgm:t>
        <a:bodyPr/>
        <a:lstStyle/>
        <a:p>
          <a:endParaRPr lang="en-US"/>
        </a:p>
      </dgm:t>
    </dgm:pt>
    <dgm:pt modelId="{0D99F24B-FC3A-4971-8DE5-13FF2C04480B}" type="sibTrans" cxnId="{F0059D5B-557E-4011-8D17-38D53D93D718}">
      <dgm:prSet/>
      <dgm:spPr/>
      <dgm:t>
        <a:bodyPr/>
        <a:lstStyle/>
        <a:p>
          <a:endParaRPr lang="en-US"/>
        </a:p>
      </dgm:t>
    </dgm:pt>
    <dgm:pt modelId="{57757CC6-5554-4F44-B5EC-85166846A21E}" type="pres">
      <dgm:prSet presAssocID="{F1D64A76-ABAA-4D9D-907A-253C9C958DA8}" presName="Name0" presStyleCnt="0">
        <dgm:presLayoutVars>
          <dgm:dir/>
          <dgm:animLvl val="lvl"/>
          <dgm:resizeHandles val="exact"/>
        </dgm:presLayoutVars>
      </dgm:prSet>
      <dgm:spPr/>
    </dgm:pt>
    <dgm:pt modelId="{DF09C4B6-8B65-4645-B3FC-8FEDC3606709}" type="pres">
      <dgm:prSet presAssocID="{6E2C17F5-0B7D-4E67-AE8D-F0A148DB7CEB}" presName="compositeNode" presStyleCnt="0">
        <dgm:presLayoutVars>
          <dgm:bulletEnabled val="1"/>
        </dgm:presLayoutVars>
      </dgm:prSet>
      <dgm:spPr/>
    </dgm:pt>
    <dgm:pt modelId="{FFA744F5-6562-40A2-8A1A-6C98B18D0E8D}" type="pres">
      <dgm:prSet presAssocID="{6E2C17F5-0B7D-4E67-AE8D-F0A148DB7CEB}" presName="bgRect" presStyleLbl="node1" presStyleIdx="0" presStyleCnt="2" custScaleY="101263" custLinFactNeighborX="-39" custLinFactNeighborY="-2802"/>
      <dgm:spPr/>
    </dgm:pt>
    <dgm:pt modelId="{AE697F39-7D14-4FA5-8E11-51C48DACE1DC}" type="pres">
      <dgm:prSet presAssocID="{6E2C17F5-0B7D-4E67-AE8D-F0A148DB7CEB}" presName="parentNode" presStyleLbl="node1" presStyleIdx="0" presStyleCnt="2">
        <dgm:presLayoutVars>
          <dgm:chMax val="0"/>
          <dgm:bulletEnabled val="1"/>
        </dgm:presLayoutVars>
      </dgm:prSet>
      <dgm:spPr/>
    </dgm:pt>
    <dgm:pt modelId="{49583F49-EABB-40E3-9484-BE0BA6021555}" type="pres">
      <dgm:prSet presAssocID="{83358441-D035-4C2E-8501-FEED9C70BB31}" presName="hSp" presStyleCnt="0"/>
      <dgm:spPr/>
    </dgm:pt>
    <dgm:pt modelId="{4FB1EB7D-FD57-4177-B2AE-90AF086F20EF}" type="pres">
      <dgm:prSet presAssocID="{83358441-D035-4C2E-8501-FEED9C70BB31}" presName="vProcSp" presStyleCnt="0"/>
      <dgm:spPr/>
    </dgm:pt>
    <dgm:pt modelId="{C348AC6E-19A3-4BE8-8E6A-35BBFAF281AF}" type="pres">
      <dgm:prSet presAssocID="{83358441-D035-4C2E-8501-FEED9C70BB31}" presName="vSp1" presStyleCnt="0"/>
      <dgm:spPr/>
    </dgm:pt>
    <dgm:pt modelId="{73B55BA1-7585-4FD9-A886-2869DD70E3B6}" type="pres">
      <dgm:prSet presAssocID="{83358441-D035-4C2E-8501-FEED9C70BB31}" presName="simulatedConn" presStyleLbl="solidFgAcc1" presStyleIdx="0" presStyleCnt="1">
        <dgm:style>
          <a:lnRef idx="1">
            <a:schemeClr val="accent5"/>
          </a:lnRef>
          <a:fillRef idx="2">
            <a:schemeClr val="accent5"/>
          </a:fillRef>
          <a:effectRef idx="1">
            <a:schemeClr val="accent5"/>
          </a:effectRef>
          <a:fontRef idx="minor">
            <a:schemeClr val="dk1"/>
          </a:fontRef>
        </dgm:style>
      </dgm:prSet>
      <dgm: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gm:spPr>
    </dgm:pt>
    <dgm:pt modelId="{EB917788-7228-4203-9992-6A567B102116}" type="pres">
      <dgm:prSet presAssocID="{83358441-D035-4C2E-8501-FEED9C70BB31}" presName="vSp2" presStyleCnt="0"/>
      <dgm:spPr/>
    </dgm:pt>
    <dgm:pt modelId="{BB0B84DE-789D-4DBA-9ED4-6681E4830908}" type="pres">
      <dgm:prSet presAssocID="{83358441-D035-4C2E-8501-FEED9C70BB31}" presName="sibTrans" presStyleCnt="0"/>
      <dgm:spPr/>
    </dgm:pt>
    <dgm:pt modelId="{5A211B7F-3054-486C-9E40-9B11305DC9C5}" type="pres">
      <dgm:prSet presAssocID="{50456CF8-C2AC-4553-983C-A4DC4D008CCA}" presName="compositeNode" presStyleCnt="0">
        <dgm:presLayoutVars>
          <dgm:bulletEnabled val="1"/>
        </dgm:presLayoutVars>
      </dgm:prSet>
      <dgm:spPr/>
    </dgm:pt>
    <dgm:pt modelId="{F3C6A96E-F343-4D62-AB8C-B87AFD692EEB}" type="pres">
      <dgm:prSet presAssocID="{50456CF8-C2AC-4553-983C-A4DC4D008CCA}" presName="bgRect" presStyleLbl="node1" presStyleIdx="1" presStyleCnt="2" custScaleY="101263" custLinFactNeighborX="744" custLinFactNeighborY="-3011"/>
      <dgm:spPr/>
    </dgm:pt>
    <dgm:pt modelId="{912D842A-9E9E-49C7-A28E-1CFA63809276}" type="pres">
      <dgm:prSet presAssocID="{50456CF8-C2AC-4553-983C-A4DC4D008CCA}" presName="parentNode" presStyleLbl="node1" presStyleIdx="1" presStyleCnt="2">
        <dgm:presLayoutVars>
          <dgm:chMax val="0"/>
          <dgm:bulletEnabled val="1"/>
        </dgm:presLayoutVars>
      </dgm:prSet>
      <dgm:spPr/>
    </dgm:pt>
    <dgm:pt modelId="{CA298433-8D74-4F23-9DB7-25C88C9C9626}" type="pres">
      <dgm:prSet presAssocID="{50456CF8-C2AC-4553-983C-A4DC4D008CCA}" presName="childNode" presStyleLbl="node1" presStyleIdx="1" presStyleCnt="2">
        <dgm:presLayoutVars>
          <dgm:bulletEnabled val="1"/>
        </dgm:presLayoutVars>
      </dgm:prSet>
      <dgm:spPr/>
    </dgm:pt>
  </dgm:ptLst>
  <dgm:cxnLst>
    <dgm:cxn modelId="{5C428602-50E3-4624-8A26-341D2E32B221}" srcId="{67BDC6B4-5148-4199-B377-E24F14F906CE}" destId="{4081A59B-CAE9-43E5-BD88-9EE0B91C9DC0}" srcOrd="6" destOrd="0" parTransId="{804087CB-FD57-4877-BD3A-E3EB4ED08F4A}" sibTransId="{F3D740B1-D455-4962-A852-31B4E156FEF2}"/>
    <dgm:cxn modelId="{2F942812-5B3B-4F54-A2C7-E22E23411885}" srcId="{50456CF8-C2AC-4553-983C-A4DC4D008CCA}" destId="{67BDC6B4-5148-4199-B377-E24F14F906CE}" srcOrd="0" destOrd="0" parTransId="{843DA986-20D8-4A5C-85C0-F7F122FBD1D0}" sibTransId="{7E736F50-AFCF-4CCD-97A2-0D633C96670B}"/>
    <dgm:cxn modelId="{CBA3B51E-BCC9-4F72-BE5B-4BA9A0EEF02B}" srcId="{F1D64A76-ABAA-4D9D-907A-253C9C958DA8}" destId="{6E2C17F5-0B7D-4E67-AE8D-F0A148DB7CEB}" srcOrd="0" destOrd="0" parTransId="{189C1310-F5AF-4C15-92BA-889266B15E3D}" sibTransId="{83358441-D035-4C2E-8501-FEED9C70BB31}"/>
    <dgm:cxn modelId="{88ECB41F-B212-40A7-A66E-75BB16DEACDC}" type="presOf" srcId="{280B3475-AD14-489A-8224-C22313E946EF}" destId="{CA298433-8D74-4F23-9DB7-25C88C9C9626}" srcOrd="0" destOrd="1" presId="urn:microsoft.com/office/officeart/2005/8/layout/hProcess7#2"/>
    <dgm:cxn modelId="{E73F7324-378C-4E53-97F8-46E3004D2AD4}" srcId="{67BDC6B4-5148-4199-B377-E24F14F906CE}" destId="{6FCD4C87-79DB-414C-99FF-946942A2E69E}" srcOrd="7" destOrd="0" parTransId="{BA3B91FC-5ABA-41B0-B729-3052700C836A}" sibTransId="{DB5E8325-D709-4538-B151-67C65E5F87BA}"/>
    <dgm:cxn modelId="{9713E429-5DA0-483B-A8F4-ADAE9E5EDCAE}" type="presOf" srcId="{E790C92F-F65C-4C44-99DC-7842D2A59BC3}" destId="{CA298433-8D74-4F23-9DB7-25C88C9C9626}" srcOrd="0" destOrd="2" presId="urn:microsoft.com/office/officeart/2005/8/layout/hProcess7#2"/>
    <dgm:cxn modelId="{F0059D5B-557E-4011-8D17-38D53D93D718}" srcId="{67BDC6B4-5148-4199-B377-E24F14F906CE}" destId="{E790C92F-F65C-4C44-99DC-7842D2A59BC3}" srcOrd="1" destOrd="0" parTransId="{5BD7E8DA-4DAF-45A7-8CBD-339EC5FA6FA6}" sibTransId="{0D99F24B-FC3A-4971-8DE5-13FF2C04480B}"/>
    <dgm:cxn modelId="{61021F41-0F17-471D-978A-4AD71C10F5EE}" type="presOf" srcId="{6E2C17F5-0B7D-4E67-AE8D-F0A148DB7CEB}" destId="{FFA744F5-6562-40A2-8A1A-6C98B18D0E8D}" srcOrd="0" destOrd="0" presId="urn:microsoft.com/office/officeart/2005/8/layout/hProcess7#2"/>
    <dgm:cxn modelId="{E8BAC762-9D07-4F06-A72B-7A60E11EC9BE}" type="presOf" srcId="{50456CF8-C2AC-4553-983C-A4DC4D008CCA}" destId="{912D842A-9E9E-49C7-A28E-1CFA63809276}" srcOrd="1" destOrd="0" presId="urn:microsoft.com/office/officeart/2005/8/layout/hProcess7#2"/>
    <dgm:cxn modelId="{DC95A143-7CF6-4E72-9CA9-B68F0715D339}" type="presOf" srcId="{9D241A15-FAA4-4274-AC15-380958395430}" destId="{CA298433-8D74-4F23-9DB7-25C88C9C9626}" srcOrd="0" destOrd="5" presId="urn:microsoft.com/office/officeart/2005/8/layout/hProcess7#2"/>
    <dgm:cxn modelId="{260C6244-4174-4612-9602-9A79846BF7D2}" srcId="{67BDC6B4-5148-4199-B377-E24F14F906CE}" destId="{3421AB53-68AB-4E58-A751-2F44FC8B0050}" srcOrd="3" destOrd="0" parTransId="{39D1033C-E609-45FF-A5A7-0AB3B479ED98}" sibTransId="{E4B39F3B-EC38-4951-ACE2-9EAFF39F4B36}"/>
    <dgm:cxn modelId="{B3A26349-73EC-4527-AD8A-93BD4380EF5D}" srcId="{67BDC6B4-5148-4199-B377-E24F14F906CE}" destId="{280B3475-AD14-489A-8224-C22313E946EF}" srcOrd="0" destOrd="0" parTransId="{2218D173-9D53-456C-A0B3-964CB4CC56CB}" sibTransId="{E14939CC-277C-4CB7-8F0A-4B86F6392AAE}"/>
    <dgm:cxn modelId="{2714206B-984C-4B35-BA1B-26D038AF79F3}" type="presOf" srcId="{4081A59B-CAE9-43E5-BD88-9EE0B91C9DC0}" destId="{CA298433-8D74-4F23-9DB7-25C88C9C9626}" srcOrd="0" destOrd="7" presId="urn:microsoft.com/office/officeart/2005/8/layout/hProcess7#2"/>
    <dgm:cxn modelId="{016C1372-13B4-4B10-87BC-C42B55710ABB}" srcId="{67BDC6B4-5148-4199-B377-E24F14F906CE}" destId="{15432A73-5BAE-4F28-B551-47137E841A80}" srcOrd="2" destOrd="0" parTransId="{06E636E2-8DA0-4687-80E4-CADBCC1F79B1}" sibTransId="{EF316DE3-102B-4BE6-ACDC-BEDAF04948C7}"/>
    <dgm:cxn modelId="{68670077-1D09-45C8-8195-B2994C9ABAF9}" type="presOf" srcId="{3421AB53-68AB-4E58-A751-2F44FC8B0050}" destId="{CA298433-8D74-4F23-9DB7-25C88C9C9626}" srcOrd="0" destOrd="4" presId="urn:microsoft.com/office/officeart/2005/8/layout/hProcess7#2"/>
    <dgm:cxn modelId="{72440583-B283-4C02-965E-B56237120BC3}" type="presOf" srcId="{67BDC6B4-5148-4199-B377-E24F14F906CE}" destId="{CA298433-8D74-4F23-9DB7-25C88C9C9626}" srcOrd="0" destOrd="0" presId="urn:microsoft.com/office/officeart/2005/8/layout/hProcess7#2"/>
    <dgm:cxn modelId="{2FCE7388-5555-4C17-A570-04C5BF980841}" type="presOf" srcId="{6FCD4C87-79DB-414C-99FF-946942A2E69E}" destId="{CA298433-8D74-4F23-9DB7-25C88C9C9626}" srcOrd="0" destOrd="8" presId="urn:microsoft.com/office/officeart/2005/8/layout/hProcess7#2"/>
    <dgm:cxn modelId="{506AD08C-7ECF-4802-AB6C-5C1613136C1D}" srcId="{F1D64A76-ABAA-4D9D-907A-253C9C958DA8}" destId="{50456CF8-C2AC-4553-983C-A4DC4D008CCA}" srcOrd="1" destOrd="0" parTransId="{8F3413EB-5DF1-4D39-9752-BA3BC7930EA5}" sibTransId="{B08E409A-CF3A-4C52-8B82-711A4E9C46A9}"/>
    <dgm:cxn modelId="{6E6F05A2-7956-4A02-A2CF-BA57836F01B5}" type="presOf" srcId="{3E8A9C6E-F37E-4718-AC4B-47A155ACBF49}" destId="{CA298433-8D74-4F23-9DB7-25C88C9C9626}" srcOrd="0" destOrd="6" presId="urn:microsoft.com/office/officeart/2005/8/layout/hProcess7#2"/>
    <dgm:cxn modelId="{1CE2F6AF-CF05-4403-8AAE-51AADCDA1C88}" type="presOf" srcId="{6E2C17F5-0B7D-4E67-AE8D-F0A148DB7CEB}" destId="{AE697F39-7D14-4FA5-8E11-51C48DACE1DC}" srcOrd="1" destOrd="0" presId="urn:microsoft.com/office/officeart/2005/8/layout/hProcess7#2"/>
    <dgm:cxn modelId="{9F5486B4-367A-4A05-A979-8A40A9785FE9}" srcId="{67BDC6B4-5148-4199-B377-E24F14F906CE}" destId="{9D241A15-FAA4-4274-AC15-380958395430}" srcOrd="4" destOrd="0" parTransId="{C0650A1E-4B38-4E56-8F7D-7DCB3166E73D}" sibTransId="{CCE74B5B-82DA-40C9-975B-CBCE4748D519}"/>
    <dgm:cxn modelId="{4FC119C4-4B2B-4307-B043-1E0B579766E3}" type="presOf" srcId="{F1D64A76-ABAA-4D9D-907A-253C9C958DA8}" destId="{57757CC6-5554-4F44-B5EC-85166846A21E}" srcOrd="0" destOrd="0" presId="urn:microsoft.com/office/officeart/2005/8/layout/hProcess7#2"/>
    <dgm:cxn modelId="{A60CB6C7-FE0C-4A41-8A46-CDA3ECA0C250}" srcId="{67BDC6B4-5148-4199-B377-E24F14F906CE}" destId="{3E8A9C6E-F37E-4718-AC4B-47A155ACBF49}" srcOrd="5" destOrd="0" parTransId="{F7B5F290-F2FC-44E7-8044-41AEF298E672}" sibTransId="{FFCBECEE-8C8C-4696-A26A-C5AE9BE1850B}"/>
    <dgm:cxn modelId="{7B5610D1-34C8-45F0-BD78-56A1553580D7}" type="presOf" srcId="{50456CF8-C2AC-4553-983C-A4DC4D008CCA}" destId="{F3C6A96E-F343-4D62-AB8C-B87AFD692EEB}" srcOrd="0" destOrd="0" presId="urn:microsoft.com/office/officeart/2005/8/layout/hProcess7#2"/>
    <dgm:cxn modelId="{37602FDC-3695-4783-9443-E44568F8C6CE}" type="presOf" srcId="{15432A73-5BAE-4F28-B551-47137E841A80}" destId="{CA298433-8D74-4F23-9DB7-25C88C9C9626}" srcOrd="0" destOrd="3" presId="urn:microsoft.com/office/officeart/2005/8/layout/hProcess7#2"/>
    <dgm:cxn modelId="{3FD74A01-04D9-4B9F-A630-1AB4B50D8015}" type="presParOf" srcId="{57757CC6-5554-4F44-B5EC-85166846A21E}" destId="{DF09C4B6-8B65-4645-B3FC-8FEDC3606709}" srcOrd="0" destOrd="0" presId="urn:microsoft.com/office/officeart/2005/8/layout/hProcess7#2"/>
    <dgm:cxn modelId="{1C199482-252C-46AE-9DAF-63695B5C0DF8}" type="presParOf" srcId="{DF09C4B6-8B65-4645-B3FC-8FEDC3606709}" destId="{FFA744F5-6562-40A2-8A1A-6C98B18D0E8D}" srcOrd="0" destOrd="0" presId="urn:microsoft.com/office/officeart/2005/8/layout/hProcess7#2"/>
    <dgm:cxn modelId="{2A53465F-8872-4E42-A3E6-844C95C9C539}" type="presParOf" srcId="{DF09C4B6-8B65-4645-B3FC-8FEDC3606709}" destId="{AE697F39-7D14-4FA5-8E11-51C48DACE1DC}" srcOrd="1" destOrd="0" presId="urn:microsoft.com/office/officeart/2005/8/layout/hProcess7#2"/>
    <dgm:cxn modelId="{F78B33FE-63F4-4F65-98A7-ABF6650D4109}" type="presParOf" srcId="{57757CC6-5554-4F44-B5EC-85166846A21E}" destId="{49583F49-EABB-40E3-9484-BE0BA6021555}" srcOrd="1" destOrd="0" presId="urn:microsoft.com/office/officeart/2005/8/layout/hProcess7#2"/>
    <dgm:cxn modelId="{29AE7980-D767-4F61-953B-99A943C01810}" type="presParOf" srcId="{57757CC6-5554-4F44-B5EC-85166846A21E}" destId="{4FB1EB7D-FD57-4177-B2AE-90AF086F20EF}" srcOrd="2" destOrd="0" presId="urn:microsoft.com/office/officeart/2005/8/layout/hProcess7#2"/>
    <dgm:cxn modelId="{D4E7F7CC-6530-429B-AF0E-942C4C32C140}" type="presParOf" srcId="{4FB1EB7D-FD57-4177-B2AE-90AF086F20EF}" destId="{C348AC6E-19A3-4BE8-8E6A-35BBFAF281AF}" srcOrd="0" destOrd="0" presId="urn:microsoft.com/office/officeart/2005/8/layout/hProcess7#2"/>
    <dgm:cxn modelId="{DD5A5F74-B29C-4D7E-8762-86104E10B26B}" type="presParOf" srcId="{4FB1EB7D-FD57-4177-B2AE-90AF086F20EF}" destId="{73B55BA1-7585-4FD9-A886-2869DD70E3B6}" srcOrd="1" destOrd="0" presId="urn:microsoft.com/office/officeart/2005/8/layout/hProcess7#2"/>
    <dgm:cxn modelId="{3C278A4A-FD61-4881-9F77-02113D0132B3}" type="presParOf" srcId="{4FB1EB7D-FD57-4177-B2AE-90AF086F20EF}" destId="{EB917788-7228-4203-9992-6A567B102116}" srcOrd="2" destOrd="0" presId="urn:microsoft.com/office/officeart/2005/8/layout/hProcess7#2"/>
    <dgm:cxn modelId="{7FCA002F-7946-4D54-A016-B7848220FEA4}" type="presParOf" srcId="{57757CC6-5554-4F44-B5EC-85166846A21E}" destId="{BB0B84DE-789D-4DBA-9ED4-6681E4830908}" srcOrd="3" destOrd="0" presId="urn:microsoft.com/office/officeart/2005/8/layout/hProcess7#2"/>
    <dgm:cxn modelId="{2F285697-E4AB-4732-AA0B-EF63DF4BC83D}" type="presParOf" srcId="{57757CC6-5554-4F44-B5EC-85166846A21E}" destId="{5A211B7F-3054-486C-9E40-9B11305DC9C5}" srcOrd="4" destOrd="0" presId="urn:microsoft.com/office/officeart/2005/8/layout/hProcess7#2"/>
    <dgm:cxn modelId="{73B3F894-2931-4A41-8AF1-15280AE18D25}" type="presParOf" srcId="{5A211B7F-3054-486C-9E40-9B11305DC9C5}" destId="{F3C6A96E-F343-4D62-AB8C-B87AFD692EEB}" srcOrd="0" destOrd="0" presId="urn:microsoft.com/office/officeart/2005/8/layout/hProcess7#2"/>
    <dgm:cxn modelId="{8FE42545-9416-4772-8D16-872BB9205462}" type="presParOf" srcId="{5A211B7F-3054-486C-9E40-9B11305DC9C5}" destId="{912D842A-9E9E-49C7-A28E-1CFA63809276}" srcOrd="1" destOrd="0" presId="urn:microsoft.com/office/officeart/2005/8/layout/hProcess7#2"/>
    <dgm:cxn modelId="{7EE1AC86-6767-4E94-9673-9F25F52A9193}" type="presParOf" srcId="{5A211B7F-3054-486C-9E40-9B11305DC9C5}" destId="{CA298433-8D74-4F23-9DB7-25C88C9C9626}" srcOrd="2" destOrd="0" presId="urn:microsoft.com/office/officeart/2005/8/layout/hProcess7#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F92AA79-1C31-44DB-B574-70DBFD4B9C4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40E5C98-D3A8-494A-822C-0F6F906869AD}">
      <dgm:prSet custT="1"/>
      <dgm: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Listens to Others</a:t>
          </a:r>
        </a:p>
      </dgm:t>
    </dgm:pt>
    <dgm:pt modelId="{10858FD9-7AD4-477D-BCD2-1C1AC2BB80ED}" type="parTrans" cxnId="{089AC982-030D-4D41-A04D-19CBCE2D66FC}">
      <dgm:prSet/>
      <dgm:spPr/>
      <dgm:t>
        <a:bodyPr/>
        <a:lstStyle/>
        <a:p>
          <a:endParaRPr lang="en-US"/>
        </a:p>
      </dgm:t>
    </dgm:pt>
    <dgm:pt modelId="{60886E02-401C-4779-986D-FA5CBEEB717A}" type="sibTrans" cxnId="{089AC982-030D-4D41-A04D-19CBCE2D66FC}">
      <dgm:prSet/>
      <dgm:spPr/>
      <dgm:t>
        <a:bodyPr/>
        <a:lstStyle/>
        <a:p>
          <a:endParaRPr lang="en-US"/>
        </a:p>
      </dgm:t>
    </dgm:pt>
    <dgm:pt modelId="{F84D5959-65DE-4DD5-A1FF-838F9C3ED909}">
      <dgm:prSet custT="1"/>
      <dgm: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Directions</a:t>
          </a:r>
        </a:p>
      </dgm:t>
    </dgm:pt>
    <dgm:pt modelId="{1FDA19F2-E71D-408F-B3EE-458518B38C0A}" type="parTrans" cxnId="{57B47983-F41D-41D0-A3B0-574A124824A7}">
      <dgm:prSet/>
      <dgm:spPr/>
      <dgm:t>
        <a:bodyPr/>
        <a:lstStyle/>
        <a:p>
          <a:endParaRPr lang="en-US"/>
        </a:p>
      </dgm:t>
    </dgm:pt>
    <dgm:pt modelId="{684EC851-A88A-447D-8784-FAA8071D4475}" type="sibTrans" cxnId="{57B47983-F41D-41D0-A3B0-574A124824A7}">
      <dgm:prSet/>
      <dgm:spPr/>
      <dgm:t>
        <a:bodyPr/>
        <a:lstStyle/>
        <a:p>
          <a:endParaRPr lang="en-US"/>
        </a:p>
      </dgm:t>
    </dgm:pt>
    <dgm:pt modelId="{BBEA0603-05E9-4EC2-9F0A-3CD993464D64}">
      <dgm:prSet custT="1"/>
      <dgm: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Follows Classroom Rules</a:t>
          </a:r>
        </a:p>
      </dgm:t>
    </dgm:pt>
    <dgm:pt modelId="{39220340-FAA3-4F70-9EC0-87B19F9994F9}" type="parTrans" cxnId="{4B902E14-0E08-4CAF-A91C-DDC685FAA8C8}">
      <dgm:prSet/>
      <dgm:spPr/>
      <dgm:t>
        <a:bodyPr/>
        <a:lstStyle/>
        <a:p>
          <a:endParaRPr lang="en-US"/>
        </a:p>
      </dgm:t>
    </dgm:pt>
    <dgm:pt modelId="{21276833-5794-4DC7-81CA-B86568EED86D}" type="sibTrans" cxnId="{4B902E14-0E08-4CAF-A91C-DDC685FAA8C8}">
      <dgm:prSet/>
      <dgm:spPr/>
      <dgm:t>
        <a:bodyPr/>
        <a:lstStyle/>
        <a:p>
          <a:endParaRPr lang="en-US"/>
        </a:p>
      </dgm:t>
    </dgm:pt>
    <dgm:pt modelId="{F3F1D73C-3715-4E77-970E-D5572B41C3A8}">
      <dgm:prSet custT="1"/>
      <dgm: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Ignores Peer Distractions</a:t>
          </a:r>
        </a:p>
      </dgm:t>
    </dgm:pt>
    <dgm:pt modelId="{68557464-8E8D-4D16-9057-341423FF485A}" type="parTrans" cxnId="{92F0855F-4DDE-442F-A04F-9ACBFA56D04A}">
      <dgm:prSet/>
      <dgm:spPr/>
      <dgm:t>
        <a:bodyPr/>
        <a:lstStyle/>
        <a:p>
          <a:endParaRPr lang="en-US"/>
        </a:p>
      </dgm:t>
    </dgm:pt>
    <dgm:pt modelId="{4EDE3C07-B83C-4B27-A331-04A8724D214E}" type="sibTrans" cxnId="{92F0855F-4DDE-442F-A04F-9ACBFA56D04A}">
      <dgm:prSet/>
      <dgm:spPr/>
      <dgm:t>
        <a:bodyPr/>
        <a:lstStyle/>
        <a:p>
          <a:endParaRPr lang="en-US"/>
        </a:p>
      </dgm:t>
    </dgm:pt>
    <dgm:pt modelId="{96170E4F-734F-433B-822A-A0CF69A0ECE9}">
      <dgm:prSet custT="1"/>
      <dgm: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Asks for Help</a:t>
          </a:r>
        </a:p>
      </dgm:t>
    </dgm:pt>
    <dgm:pt modelId="{431A617F-F2A1-44E3-9FB5-5598492421EC}" type="parTrans" cxnId="{A5B61018-A617-4A76-88C3-B0E6F3E0502D}">
      <dgm:prSet/>
      <dgm:spPr/>
      <dgm:t>
        <a:bodyPr/>
        <a:lstStyle/>
        <a:p>
          <a:endParaRPr lang="en-US"/>
        </a:p>
      </dgm:t>
    </dgm:pt>
    <dgm:pt modelId="{BA66AFEC-8693-4035-9C7C-6DCA63FF7C4D}" type="sibTrans" cxnId="{A5B61018-A617-4A76-88C3-B0E6F3E0502D}">
      <dgm:prSet/>
      <dgm:spPr/>
      <dgm:t>
        <a:bodyPr/>
        <a:lstStyle/>
        <a:p>
          <a:endParaRPr lang="en-US"/>
        </a:p>
      </dgm:t>
    </dgm:pt>
    <dgm:pt modelId="{FE26F467-0A11-401C-9188-37698CA0296F}">
      <dgm:prSet custT="1"/>
      <dgm: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Takes Turns in Conversations</a:t>
          </a:r>
        </a:p>
      </dgm:t>
    </dgm:pt>
    <dgm:pt modelId="{3A5764B5-7088-4B47-8332-43A4F9DF1606}" type="parTrans" cxnId="{A5677099-E3C5-4EA7-A1A0-0B182DA75E0A}">
      <dgm:prSet/>
      <dgm:spPr/>
      <dgm:t>
        <a:bodyPr/>
        <a:lstStyle/>
        <a:p>
          <a:endParaRPr lang="en-US"/>
        </a:p>
      </dgm:t>
    </dgm:pt>
    <dgm:pt modelId="{10F171BD-2C4D-4BB6-B7D2-E7A0EECC9647}" type="sibTrans" cxnId="{A5677099-E3C5-4EA7-A1A0-0B182DA75E0A}">
      <dgm:prSet/>
      <dgm:spPr/>
      <dgm:t>
        <a:bodyPr/>
        <a:lstStyle/>
        <a:p>
          <a:endParaRPr lang="en-US"/>
        </a:p>
      </dgm:t>
    </dgm:pt>
    <dgm:pt modelId="{2FBF2CEC-9711-4CDC-ABC4-563A1124315F}">
      <dgm:prSet custT="1"/>
      <dgm: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Cooperates With Others </a:t>
          </a:r>
        </a:p>
      </dgm:t>
    </dgm:pt>
    <dgm:pt modelId="{BC8E86AD-4FEA-4982-9321-28C0215CF36D}" type="parTrans" cxnId="{AC1F189B-9DA1-48CE-AB10-5238465154F0}">
      <dgm:prSet/>
      <dgm:spPr/>
      <dgm:t>
        <a:bodyPr/>
        <a:lstStyle/>
        <a:p>
          <a:endParaRPr lang="en-US"/>
        </a:p>
      </dgm:t>
    </dgm:pt>
    <dgm:pt modelId="{ECE9A14F-683E-4ADC-95FC-B6F1F898725E}" type="sibTrans" cxnId="{AC1F189B-9DA1-48CE-AB10-5238465154F0}">
      <dgm:prSet/>
      <dgm:spPr/>
      <dgm:t>
        <a:bodyPr/>
        <a:lstStyle/>
        <a:p>
          <a:endParaRPr lang="en-US"/>
        </a:p>
      </dgm:t>
    </dgm:pt>
    <dgm:pt modelId="{AAEB79B8-527B-4A22-991B-BAB166B3F297}">
      <dgm:prSet custT="1"/>
      <dgm: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Controls Temper in Conflict Situations</a:t>
          </a:r>
        </a:p>
      </dgm:t>
    </dgm:pt>
    <dgm:pt modelId="{C34771B9-07C8-4FD3-851A-D0A424EE7965}" type="parTrans" cxnId="{2579AC02-5F41-4FE0-BB70-EE3444DD4CE9}">
      <dgm:prSet/>
      <dgm:spPr/>
      <dgm:t>
        <a:bodyPr/>
        <a:lstStyle/>
        <a:p>
          <a:endParaRPr lang="en-US"/>
        </a:p>
      </dgm:t>
    </dgm:pt>
    <dgm:pt modelId="{423E33E9-B300-42E3-9B1A-30C473397BC6}" type="sibTrans" cxnId="{2579AC02-5F41-4FE0-BB70-EE3444DD4CE9}">
      <dgm:prSet/>
      <dgm:spPr/>
      <dgm:t>
        <a:bodyPr/>
        <a:lstStyle/>
        <a:p>
          <a:endParaRPr lang="en-US"/>
        </a:p>
      </dgm:t>
    </dgm:pt>
    <dgm:pt modelId="{CFDB0DF1-8ABF-43D1-9E0E-40FBAFD87F97}">
      <dgm:prSet custT="1"/>
      <dgm: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Acts Responsibly With Others </a:t>
          </a:r>
        </a:p>
      </dgm:t>
    </dgm:pt>
    <dgm:pt modelId="{E2D0DEDA-A471-4D45-813A-EDCFF85B5CFB}" type="parTrans" cxnId="{E499137B-10CA-4870-A95B-688D0E4D72B8}">
      <dgm:prSet/>
      <dgm:spPr/>
      <dgm:t>
        <a:bodyPr/>
        <a:lstStyle/>
        <a:p>
          <a:endParaRPr lang="en-US"/>
        </a:p>
      </dgm:t>
    </dgm:pt>
    <dgm:pt modelId="{9150E36E-1E0D-43C3-B6FA-637E69C7D9A5}" type="sibTrans" cxnId="{E499137B-10CA-4870-A95B-688D0E4D72B8}">
      <dgm:prSet/>
      <dgm:spPr/>
      <dgm:t>
        <a:bodyPr/>
        <a:lstStyle/>
        <a:p>
          <a:endParaRPr lang="en-US"/>
        </a:p>
      </dgm:t>
    </dgm:pt>
    <dgm:pt modelId="{E39BB80F-BC42-436F-9792-A75233C0D375}">
      <dgm:prSet custT="1"/>
      <dgm: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0">
            <a:buNone/>
          </a:pPr>
          <a:r>
            <a:rPr lang="en-US" sz="2000" b="1">
              <a:solidFill>
                <a:sysClr val="window" lastClr="FFFFFF"/>
              </a:solidFill>
              <a:latin typeface="Calibri" panose="020F0502020204030204"/>
              <a:ea typeface="+mn-ea"/>
              <a:cs typeface="+mn-cs"/>
            </a:rPr>
            <a:t>Shows Kindness to Other</a:t>
          </a:r>
        </a:p>
      </dgm:t>
    </dgm:pt>
    <dgm:pt modelId="{5829A78D-8645-4EFD-A3E9-9A0BF3A08ED6}" type="parTrans" cxnId="{B99840DE-F85E-4040-BD60-2CE4EE46B199}">
      <dgm:prSet/>
      <dgm:spPr/>
      <dgm:t>
        <a:bodyPr/>
        <a:lstStyle/>
        <a:p>
          <a:endParaRPr lang="en-US"/>
        </a:p>
      </dgm:t>
    </dgm:pt>
    <dgm:pt modelId="{DC04B92A-602F-4AAB-8AA3-49824D628C90}" type="sibTrans" cxnId="{B99840DE-F85E-4040-BD60-2CE4EE46B199}">
      <dgm:prSet/>
      <dgm:spPr/>
      <dgm:t>
        <a:bodyPr/>
        <a:lstStyle/>
        <a:p>
          <a:endParaRPr lang="en-US"/>
        </a:p>
      </dgm:t>
    </dgm:pt>
    <dgm:pt modelId="{FD56746A-75DE-4F7E-9CDC-DDEB5BA6389F}" type="pres">
      <dgm:prSet presAssocID="{DF92AA79-1C31-44DB-B574-70DBFD4B9C43}" presName="linear" presStyleCnt="0">
        <dgm:presLayoutVars>
          <dgm:animLvl val="lvl"/>
          <dgm:resizeHandles val="exact"/>
        </dgm:presLayoutVars>
      </dgm:prSet>
      <dgm:spPr/>
    </dgm:pt>
    <dgm:pt modelId="{47BB6CD2-4940-443C-A30B-738C2A8DD7E9}" type="pres">
      <dgm:prSet presAssocID="{940E5C98-D3A8-494A-822C-0F6F906869AD}" presName="parentText" presStyleLbl="node1" presStyleIdx="0" presStyleCnt="10">
        <dgm:presLayoutVars>
          <dgm:chMax val="0"/>
          <dgm:bulletEnabled val="1"/>
        </dgm:presLayoutVars>
      </dgm:prSet>
      <dgm:spPr/>
    </dgm:pt>
    <dgm:pt modelId="{1F06AF92-1140-449E-8B9C-1EEFC16F5B8C}" type="pres">
      <dgm:prSet presAssocID="{60886E02-401C-4779-986D-FA5CBEEB717A}" presName="spacer" presStyleCnt="0"/>
      <dgm:spPr/>
    </dgm:pt>
    <dgm:pt modelId="{0C24F040-E93A-4F3A-AE86-8E668321B438}" type="pres">
      <dgm:prSet presAssocID="{F84D5959-65DE-4DD5-A1FF-838F9C3ED909}" presName="parentText" presStyleLbl="node1" presStyleIdx="1" presStyleCnt="10">
        <dgm:presLayoutVars>
          <dgm:chMax val="0"/>
          <dgm:bulletEnabled val="1"/>
        </dgm:presLayoutVars>
      </dgm:prSet>
      <dgm:spPr/>
    </dgm:pt>
    <dgm:pt modelId="{0F14540A-9F61-4A31-AAAF-4949436DAEAB}" type="pres">
      <dgm:prSet presAssocID="{684EC851-A88A-447D-8784-FAA8071D4475}" presName="spacer" presStyleCnt="0"/>
      <dgm:spPr/>
    </dgm:pt>
    <dgm:pt modelId="{25014975-60D6-460A-B8BC-9E8BCC8B51B7}" type="pres">
      <dgm:prSet presAssocID="{BBEA0603-05E9-4EC2-9F0A-3CD993464D64}" presName="parentText" presStyleLbl="node1" presStyleIdx="2" presStyleCnt="10">
        <dgm:presLayoutVars>
          <dgm:chMax val="0"/>
          <dgm:bulletEnabled val="1"/>
        </dgm:presLayoutVars>
      </dgm:prSet>
      <dgm:spPr/>
    </dgm:pt>
    <dgm:pt modelId="{75F00497-F9CB-4D49-9782-64AF2E73EB08}" type="pres">
      <dgm:prSet presAssocID="{21276833-5794-4DC7-81CA-B86568EED86D}" presName="spacer" presStyleCnt="0"/>
      <dgm:spPr/>
    </dgm:pt>
    <dgm:pt modelId="{BBE6380E-7663-4BFA-8B5D-C9C198B0A006}" type="pres">
      <dgm:prSet presAssocID="{F3F1D73C-3715-4E77-970E-D5572B41C3A8}" presName="parentText" presStyleLbl="node1" presStyleIdx="3" presStyleCnt="10">
        <dgm:presLayoutVars>
          <dgm:chMax val="0"/>
          <dgm:bulletEnabled val="1"/>
        </dgm:presLayoutVars>
      </dgm:prSet>
      <dgm:spPr/>
    </dgm:pt>
    <dgm:pt modelId="{4026A294-6DDC-4547-8CBF-A3C6373A4F43}" type="pres">
      <dgm:prSet presAssocID="{4EDE3C07-B83C-4B27-A331-04A8724D214E}" presName="spacer" presStyleCnt="0"/>
      <dgm:spPr/>
    </dgm:pt>
    <dgm:pt modelId="{9C4E63AD-45E0-4FF2-92F6-C3D9F21F4A02}" type="pres">
      <dgm:prSet presAssocID="{96170E4F-734F-433B-822A-A0CF69A0ECE9}" presName="parentText" presStyleLbl="node1" presStyleIdx="4" presStyleCnt="10">
        <dgm:presLayoutVars>
          <dgm:chMax val="0"/>
          <dgm:bulletEnabled val="1"/>
        </dgm:presLayoutVars>
      </dgm:prSet>
      <dgm:spPr/>
    </dgm:pt>
    <dgm:pt modelId="{5C7D7C51-51D8-45CA-A943-5231CC0A8272}" type="pres">
      <dgm:prSet presAssocID="{BA66AFEC-8693-4035-9C7C-6DCA63FF7C4D}" presName="spacer" presStyleCnt="0"/>
      <dgm:spPr/>
    </dgm:pt>
    <dgm:pt modelId="{217512A8-4F81-4E1C-B919-ADC86FD05945}" type="pres">
      <dgm:prSet presAssocID="{FE26F467-0A11-401C-9188-37698CA0296F}" presName="parentText" presStyleLbl="node1" presStyleIdx="5" presStyleCnt="10">
        <dgm:presLayoutVars>
          <dgm:chMax val="0"/>
          <dgm:bulletEnabled val="1"/>
        </dgm:presLayoutVars>
      </dgm:prSet>
      <dgm:spPr/>
    </dgm:pt>
    <dgm:pt modelId="{2D07BFE5-665D-4D58-9D66-57303F0C9EF9}" type="pres">
      <dgm:prSet presAssocID="{10F171BD-2C4D-4BB6-B7D2-E7A0EECC9647}" presName="spacer" presStyleCnt="0"/>
      <dgm:spPr/>
    </dgm:pt>
    <dgm:pt modelId="{F38F7E2E-43D5-40E8-836A-503F0158E10D}" type="pres">
      <dgm:prSet presAssocID="{2FBF2CEC-9711-4CDC-ABC4-563A1124315F}" presName="parentText" presStyleLbl="node1" presStyleIdx="6" presStyleCnt="10">
        <dgm:presLayoutVars>
          <dgm:chMax val="0"/>
          <dgm:bulletEnabled val="1"/>
        </dgm:presLayoutVars>
      </dgm:prSet>
      <dgm:spPr/>
    </dgm:pt>
    <dgm:pt modelId="{40E581FB-BE5B-4CB1-9317-1434D70E0ACC}" type="pres">
      <dgm:prSet presAssocID="{ECE9A14F-683E-4ADC-95FC-B6F1F898725E}" presName="spacer" presStyleCnt="0"/>
      <dgm:spPr/>
    </dgm:pt>
    <dgm:pt modelId="{96C7F345-5108-4415-B7B2-81B68BC6D628}" type="pres">
      <dgm:prSet presAssocID="{AAEB79B8-527B-4A22-991B-BAB166B3F297}" presName="parentText" presStyleLbl="node1" presStyleIdx="7" presStyleCnt="10">
        <dgm:presLayoutVars>
          <dgm:chMax val="0"/>
          <dgm:bulletEnabled val="1"/>
        </dgm:presLayoutVars>
      </dgm:prSet>
      <dgm:spPr/>
    </dgm:pt>
    <dgm:pt modelId="{6FE702F5-CEF1-4FF9-A657-271A72796C9B}" type="pres">
      <dgm:prSet presAssocID="{423E33E9-B300-42E3-9B1A-30C473397BC6}" presName="spacer" presStyleCnt="0"/>
      <dgm:spPr/>
    </dgm:pt>
    <dgm:pt modelId="{EFE30B60-F131-4FE7-8BA4-17E4BEA10FC5}" type="pres">
      <dgm:prSet presAssocID="{CFDB0DF1-8ABF-43D1-9E0E-40FBAFD87F97}" presName="parentText" presStyleLbl="node1" presStyleIdx="8" presStyleCnt="10">
        <dgm:presLayoutVars>
          <dgm:chMax val="0"/>
          <dgm:bulletEnabled val="1"/>
        </dgm:presLayoutVars>
      </dgm:prSet>
      <dgm:spPr/>
    </dgm:pt>
    <dgm:pt modelId="{AA88AE8A-D35A-4ABF-BBB5-27D2C9CD9EAD}" type="pres">
      <dgm:prSet presAssocID="{9150E36E-1E0D-43C3-B6FA-637E69C7D9A5}" presName="spacer" presStyleCnt="0"/>
      <dgm:spPr/>
    </dgm:pt>
    <dgm:pt modelId="{7BB23852-A4B9-4919-BDEC-03B58AC4A22B}" type="pres">
      <dgm:prSet presAssocID="{E39BB80F-BC42-436F-9792-A75233C0D375}" presName="parentText" presStyleLbl="node1" presStyleIdx="9" presStyleCnt="10">
        <dgm:presLayoutVars>
          <dgm:chMax val="0"/>
          <dgm:bulletEnabled val="1"/>
        </dgm:presLayoutVars>
      </dgm:prSet>
      <dgm:spPr/>
    </dgm:pt>
  </dgm:ptLst>
  <dgm:cxnLst>
    <dgm:cxn modelId="{2578C301-99F0-4FBA-BE3E-8DE37AAA0755}" type="presOf" srcId="{CFDB0DF1-8ABF-43D1-9E0E-40FBAFD87F97}" destId="{EFE30B60-F131-4FE7-8BA4-17E4BEA10FC5}" srcOrd="0" destOrd="0" presId="urn:microsoft.com/office/officeart/2005/8/layout/vList2"/>
    <dgm:cxn modelId="{2579AC02-5F41-4FE0-BB70-EE3444DD4CE9}" srcId="{DF92AA79-1C31-44DB-B574-70DBFD4B9C43}" destId="{AAEB79B8-527B-4A22-991B-BAB166B3F297}" srcOrd="7" destOrd="0" parTransId="{C34771B9-07C8-4FD3-851A-D0A424EE7965}" sibTransId="{423E33E9-B300-42E3-9B1A-30C473397BC6}"/>
    <dgm:cxn modelId="{4B902E14-0E08-4CAF-A91C-DDC685FAA8C8}" srcId="{DF92AA79-1C31-44DB-B574-70DBFD4B9C43}" destId="{BBEA0603-05E9-4EC2-9F0A-3CD993464D64}" srcOrd="2" destOrd="0" parTransId="{39220340-FAA3-4F70-9EC0-87B19F9994F9}" sibTransId="{21276833-5794-4DC7-81CA-B86568EED86D}"/>
    <dgm:cxn modelId="{A5B61018-A617-4A76-88C3-B0E6F3E0502D}" srcId="{DF92AA79-1C31-44DB-B574-70DBFD4B9C43}" destId="{96170E4F-734F-433B-822A-A0CF69A0ECE9}" srcOrd="4" destOrd="0" parTransId="{431A617F-F2A1-44E3-9FB5-5598492421EC}" sibTransId="{BA66AFEC-8693-4035-9C7C-6DCA63FF7C4D}"/>
    <dgm:cxn modelId="{D998511A-D4C2-4F26-93B3-5ECC7623975F}" type="presOf" srcId="{F84D5959-65DE-4DD5-A1FF-838F9C3ED909}" destId="{0C24F040-E93A-4F3A-AE86-8E668321B438}" srcOrd="0" destOrd="0" presId="urn:microsoft.com/office/officeart/2005/8/layout/vList2"/>
    <dgm:cxn modelId="{CE385A2A-7B26-4783-A5D1-AB3D3D983C71}" type="presOf" srcId="{96170E4F-734F-433B-822A-A0CF69A0ECE9}" destId="{9C4E63AD-45E0-4FF2-92F6-C3D9F21F4A02}" srcOrd="0" destOrd="0" presId="urn:microsoft.com/office/officeart/2005/8/layout/vList2"/>
    <dgm:cxn modelId="{92F0855F-4DDE-442F-A04F-9ACBFA56D04A}" srcId="{DF92AA79-1C31-44DB-B574-70DBFD4B9C43}" destId="{F3F1D73C-3715-4E77-970E-D5572B41C3A8}" srcOrd="3" destOrd="0" parTransId="{68557464-8E8D-4D16-9057-341423FF485A}" sibTransId="{4EDE3C07-B83C-4B27-A331-04A8724D214E}"/>
    <dgm:cxn modelId="{C1A99F4D-EB30-48CD-94AA-D2F5D01D4DFE}" type="presOf" srcId="{FE26F467-0A11-401C-9188-37698CA0296F}" destId="{217512A8-4F81-4E1C-B919-ADC86FD05945}" srcOrd="0" destOrd="0" presId="urn:microsoft.com/office/officeart/2005/8/layout/vList2"/>
    <dgm:cxn modelId="{9383E355-F471-4F64-BD1A-333DAE7C4AAF}" type="presOf" srcId="{E39BB80F-BC42-436F-9792-A75233C0D375}" destId="{7BB23852-A4B9-4919-BDEC-03B58AC4A22B}" srcOrd="0" destOrd="0" presId="urn:microsoft.com/office/officeart/2005/8/layout/vList2"/>
    <dgm:cxn modelId="{E499137B-10CA-4870-A95B-688D0E4D72B8}" srcId="{DF92AA79-1C31-44DB-B574-70DBFD4B9C43}" destId="{CFDB0DF1-8ABF-43D1-9E0E-40FBAFD87F97}" srcOrd="8" destOrd="0" parTransId="{E2D0DEDA-A471-4D45-813A-EDCFF85B5CFB}" sibTransId="{9150E36E-1E0D-43C3-B6FA-637E69C7D9A5}"/>
    <dgm:cxn modelId="{DDF29882-33D3-4AB3-8383-7F4F4CA3611E}" type="presOf" srcId="{F3F1D73C-3715-4E77-970E-D5572B41C3A8}" destId="{BBE6380E-7663-4BFA-8B5D-C9C198B0A006}" srcOrd="0" destOrd="0" presId="urn:microsoft.com/office/officeart/2005/8/layout/vList2"/>
    <dgm:cxn modelId="{089AC982-030D-4D41-A04D-19CBCE2D66FC}" srcId="{DF92AA79-1C31-44DB-B574-70DBFD4B9C43}" destId="{940E5C98-D3A8-494A-822C-0F6F906869AD}" srcOrd="0" destOrd="0" parTransId="{10858FD9-7AD4-477D-BCD2-1C1AC2BB80ED}" sibTransId="{60886E02-401C-4779-986D-FA5CBEEB717A}"/>
    <dgm:cxn modelId="{57B47983-F41D-41D0-A3B0-574A124824A7}" srcId="{DF92AA79-1C31-44DB-B574-70DBFD4B9C43}" destId="{F84D5959-65DE-4DD5-A1FF-838F9C3ED909}" srcOrd="1" destOrd="0" parTransId="{1FDA19F2-E71D-408F-B3EE-458518B38C0A}" sibTransId="{684EC851-A88A-447D-8784-FAA8071D4475}"/>
    <dgm:cxn modelId="{41988D89-D5C4-4848-8885-584C0CE25283}" type="presOf" srcId="{DF92AA79-1C31-44DB-B574-70DBFD4B9C43}" destId="{FD56746A-75DE-4F7E-9CDC-DDEB5BA6389F}" srcOrd="0" destOrd="0" presId="urn:microsoft.com/office/officeart/2005/8/layout/vList2"/>
    <dgm:cxn modelId="{E46D9D89-5606-4271-B622-D6D81584FAA3}" type="presOf" srcId="{AAEB79B8-527B-4A22-991B-BAB166B3F297}" destId="{96C7F345-5108-4415-B7B2-81B68BC6D628}" srcOrd="0" destOrd="0" presId="urn:microsoft.com/office/officeart/2005/8/layout/vList2"/>
    <dgm:cxn modelId="{A5677099-E3C5-4EA7-A1A0-0B182DA75E0A}" srcId="{DF92AA79-1C31-44DB-B574-70DBFD4B9C43}" destId="{FE26F467-0A11-401C-9188-37698CA0296F}" srcOrd="5" destOrd="0" parTransId="{3A5764B5-7088-4B47-8332-43A4F9DF1606}" sibTransId="{10F171BD-2C4D-4BB6-B7D2-E7A0EECC9647}"/>
    <dgm:cxn modelId="{AC1F189B-9DA1-48CE-AB10-5238465154F0}" srcId="{DF92AA79-1C31-44DB-B574-70DBFD4B9C43}" destId="{2FBF2CEC-9711-4CDC-ABC4-563A1124315F}" srcOrd="6" destOrd="0" parTransId="{BC8E86AD-4FEA-4982-9321-28C0215CF36D}" sibTransId="{ECE9A14F-683E-4ADC-95FC-B6F1F898725E}"/>
    <dgm:cxn modelId="{9D27F3A0-94BE-4C5B-956D-E940DBF409A3}" type="presOf" srcId="{2FBF2CEC-9711-4CDC-ABC4-563A1124315F}" destId="{F38F7E2E-43D5-40E8-836A-503F0158E10D}" srcOrd="0" destOrd="0" presId="urn:microsoft.com/office/officeart/2005/8/layout/vList2"/>
    <dgm:cxn modelId="{4040ECDC-ABF5-4020-9B4E-9E1A6CCD8CF5}" type="presOf" srcId="{BBEA0603-05E9-4EC2-9F0A-3CD993464D64}" destId="{25014975-60D6-460A-B8BC-9E8BCC8B51B7}" srcOrd="0" destOrd="0" presId="urn:microsoft.com/office/officeart/2005/8/layout/vList2"/>
    <dgm:cxn modelId="{B99840DE-F85E-4040-BD60-2CE4EE46B199}" srcId="{DF92AA79-1C31-44DB-B574-70DBFD4B9C43}" destId="{E39BB80F-BC42-436F-9792-A75233C0D375}" srcOrd="9" destOrd="0" parTransId="{5829A78D-8645-4EFD-A3E9-9A0BF3A08ED6}" sibTransId="{DC04B92A-602F-4AAB-8AA3-49824D628C90}"/>
    <dgm:cxn modelId="{75BAD0E1-90FB-42CF-8C16-FFB64EDA163A}" type="presOf" srcId="{940E5C98-D3A8-494A-822C-0F6F906869AD}" destId="{47BB6CD2-4940-443C-A30B-738C2A8DD7E9}" srcOrd="0" destOrd="0" presId="urn:microsoft.com/office/officeart/2005/8/layout/vList2"/>
    <dgm:cxn modelId="{795A4B1E-22AD-4491-982C-61AB67794A46}" type="presParOf" srcId="{FD56746A-75DE-4F7E-9CDC-DDEB5BA6389F}" destId="{47BB6CD2-4940-443C-A30B-738C2A8DD7E9}" srcOrd="0" destOrd="0" presId="urn:microsoft.com/office/officeart/2005/8/layout/vList2"/>
    <dgm:cxn modelId="{A4F195D9-C806-496A-9349-14BF1300996E}" type="presParOf" srcId="{FD56746A-75DE-4F7E-9CDC-DDEB5BA6389F}" destId="{1F06AF92-1140-449E-8B9C-1EEFC16F5B8C}" srcOrd="1" destOrd="0" presId="urn:microsoft.com/office/officeart/2005/8/layout/vList2"/>
    <dgm:cxn modelId="{24416A95-A47A-4B63-8B17-D394C03E2756}" type="presParOf" srcId="{FD56746A-75DE-4F7E-9CDC-DDEB5BA6389F}" destId="{0C24F040-E93A-4F3A-AE86-8E668321B438}" srcOrd="2" destOrd="0" presId="urn:microsoft.com/office/officeart/2005/8/layout/vList2"/>
    <dgm:cxn modelId="{E0128BB4-B8EA-402F-9438-63662A7624DA}" type="presParOf" srcId="{FD56746A-75DE-4F7E-9CDC-DDEB5BA6389F}" destId="{0F14540A-9F61-4A31-AAAF-4949436DAEAB}" srcOrd="3" destOrd="0" presId="urn:microsoft.com/office/officeart/2005/8/layout/vList2"/>
    <dgm:cxn modelId="{BEAB00DF-EDF7-48B2-9911-8833A3C230D1}" type="presParOf" srcId="{FD56746A-75DE-4F7E-9CDC-DDEB5BA6389F}" destId="{25014975-60D6-460A-B8BC-9E8BCC8B51B7}" srcOrd="4" destOrd="0" presId="urn:microsoft.com/office/officeart/2005/8/layout/vList2"/>
    <dgm:cxn modelId="{01C65636-32C4-4403-96AA-502A2F552F4B}" type="presParOf" srcId="{FD56746A-75DE-4F7E-9CDC-DDEB5BA6389F}" destId="{75F00497-F9CB-4D49-9782-64AF2E73EB08}" srcOrd="5" destOrd="0" presId="urn:microsoft.com/office/officeart/2005/8/layout/vList2"/>
    <dgm:cxn modelId="{E5A3D573-0F44-4244-882B-38E63B53FA39}" type="presParOf" srcId="{FD56746A-75DE-4F7E-9CDC-DDEB5BA6389F}" destId="{BBE6380E-7663-4BFA-8B5D-C9C198B0A006}" srcOrd="6" destOrd="0" presId="urn:microsoft.com/office/officeart/2005/8/layout/vList2"/>
    <dgm:cxn modelId="{40364569-4005-4B8C-BF11-DC14220E19D8}" type="presParOf" srcId="{FD56746A-75DE-4F7E-9CDC-DDEB5BA6389F}" destId="{4026A294-6DDC-4547-8CBF-A3C6373A4F43}" srcOrd="7" destOrd="0" presId="urn:microsoft.com/office/officeart/2005/8/layout/vList2"/>
    <dgm:cxn modelId="{C9B6FF83-6298-4D7A-850F-EC7FF84083EC}" type="presParOf" srcId="{FD56746A-75DE-4F7E-9CDC-DDEB5BA6389F}" destId="{9C4E63AD-45E0-4FF2-92F6-C3D9F21F4A02}" srcOrd="8" destOrd="0" presId="urn:microsoft.com/office/officeart/2005/8/layout/vList2"/>
    <dgm:cxn modelId="{99E66105-A7B5-4DBF-AE3B-997D30E23474}" type="presParOf" srcId="{FD56746A-75DE-4F7E-9CDC-DDEB5BA6389F}" destId="{5C7D7C51-51D8-45CA-A943-5231CC0A8272}" srcOrd="9" destOrd="0" presId="urn:microsoft.com/office/officeart/2005/8/layout/vList2"/>
    <dgm:cxn modelId="{548899D5-AB97-4E14-B21C-4411766050BE}" type="presParOf" srcId="{FD56746A-75DE-4F7E-9CDC-DDEB5BA6389F}" destId="{217512A8-4F81-4E1C-B919-ADC86FD05945}" srcOrd="10" destOrd="0" presId="urn:microsoft.com/office/officeart/2005/8/layout/vList2"/>
    <dgm:cxn modelId="{C3001DBC-0C47-43C2-8B42-52E28042974F}" type="presParOf" srcId="{FD56746A-75DE-4F7E-9CDC-DDEB5BA6389F}" destId="{2D07BFE5-665D-4D58-9D66-57303F0C9EF9}" srcOrd="11" destOrd="0" presId="urn:microsoft.com/office/officeart/2005/8/layout/vList2"/>
    <dgm:cxn modelId="{600274F2-83D8-48CD-88B6-35FE778AEF4F}" type="presParOf" srcId="{FD56746A-75DE-4F7E-9CDC-DDEB5BA6389F}" destId="{F38F7E2E-43D5-40E8-836A-503F0158E10D}" srcOrd="12" destOrd="0" presId="urn:microsoft.com/office/officeart/2005/8/layout/vList2"/>
    <dgm:cxn modelId="{4C8A0033-05BA-4892-BE52-FC3391A56CD9}" type="presParOf" srcId="{FD56746A-75DE-4F7E-9CDC-DDEB5BA6389F}" destId="{40E581FB-BE5B-4CB1-9317-1434D70E0ACC}" srcOrd="13" destOrd="0" presId="urn:microsoft.com/office/officeart/2005/8/layout/vList2"/>
    <dgm:cxn modelId="{E26092E9-AD71-4F14-83CA-4C23215DFA6B}" type="presParOf" srcId="{FD56746A-75DE-4F7E-9CDC-DDEB5BA6389F}" destId="{96C7F345-5108-4415-B7B2-81B68BC6D628}" srcOrd="14" destOrd="0" presId="urn:microsoft.com/office/officeart/2005/8/layout/vList2"/>
    <dgm:cxn modelId="{F5F4EB1F-2554-4CDB-BC0C-231BFAEF2A34}" type="presParOf" srcId="{FD56746A-75DE-4F7E-9CDC-DDEB5BA6389F}" destId="{6FE702F5-CEF1-4FF9-A657-271A72796C9B}" srcOrd="15" destOrd="0" presId="urn:microsoft.com/office/officeart/2005/8/layout/vList2"/>
    <dgm:cxn modelId="{84282596-96FA-4684-A0A3-87346F1C677E}" type="presParOf" srcId="{FD56746A-75DE-4F7E-9CDC-DDEB5BA6389F}" destId="{EFE30B60-F131-4FE7-8BA4-17E4BEA10FC5}" srcOrd="16" destOrd="0" presId="urn:microsoft.com/office/officeart/2005/8/layout/vList2"/>
    <dgm:cxn modelId="{0AEA9FA0-D897-4C3E-B2E6-7FE177C58C20}" type="presParOf" srcId="{FD56746A-75DE-4F7E-9CDC-DDEB5BA6389F}" destId="{AA88AE8A-D35A-4ABF-BBB5-27D2C9CD9EAD}" srcOrd="17" destOrd="0" presId="urn:microsoft.com/office/officeart/2005/8/layout/vList2"/>
    <dgm:cxn modelId="{6B1C380C-A30D-4CB0-9F08-7880E29D6E4F}" type="presParOf" srcId="{FD56746A-75DE-4F7E-9CDC-DDEB5BA6389F}" destId="{7BB23852-A4B9-4919-BDEC-03B58AC4A22B}"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676414"/>
          <a:ext cx="2179683" cy="1920846"/>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1800">
              <a:solidFill>
                <a:sysClr val="window" lastClr="FFFFFF"/>
              </a:solidFill>
              <a:latin typeface="+mj-lt"/>
              <a:ea typeface="+mn-ea"/>
              <a:cs typeface="+mn-cs"/>
            </a:rPr>
            <a:t>Fall Externalizing</a:t>
          </a:r>
        </a:p>
      </dgm:t>
    </dgm:pt>
    <dgm:pt modelId="{24AB32FB-F612-4389-8F99-C5A078722030}" type="parTrans" cxnId="{A66C06F4-DA35-4286-8516-8637F6048AF6}">
      <dgm:prSet/>
      <dgm:spPr/>
      <dgm:t>
        <a:bodyPr/>
        <a:lstStyle/>
        <a:p>
          <a:endParaRPr lang="en-US" sz="1800"/>
        </a:p>
      </dgm:t>
    </dgm:pt>
    <dgm:pt modelId="{2978165E-65DD-43BB-9231-9ECCD98F16CA}" type="sibTrans" cxnId="{A66C06F4-DA35-4286-8516-8637F6048AF6}">
      <dgm:prSet custT="1"/>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sz="1800">
            <a:solidFill>
              <a:sysClr val="window" lastClr="FFFFFF"/>
            </a:solidFill>
            <a:latin typeface="Calibri" panose="020F0502020204030204"/>
            <a:ea typeface="+mn-ea"/>
            <a:cs typeface="+mn-cs"/>
          </a:endParaRPr>
        </a:p>
      </dgm:t>
    </dgm:pt>
    <dgm:pt modelId="{183C1B73-E93D-4AFA-812D-C8EF3B11E471}">
      <dgm:prSet phldrT="[Text]" custT="1"/>
      <dgm:spPr>
        <a:xfrm>
          <a:off x="3058849" y="1676414"/>
          <a:ext cx="2179683" cy="1920846"/>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1800">
              <a:solidFill>
                <a:sysClr val="window" lastClr="FFFFFF"/>
              </a:solidFill>
              <a:latin typeface="+mj-lt"/>
              <a:ea typeface="+mn-ea"/>
              <a:cs typeface="+mn-cs"/>
            </a:rPr>
            <a:t>Winter</a:t>
          </a:r>
        </a:p>
      </dgm:t>
    </dgm:pt>
    <dgm:pt modelId="{D19D6353-E673-4BB1-B67E-B11E93D60CFC}" type="parTrans" cxnId="{2B4BB541-E96E-4E63-931D-CB8BD96EB490}">
      <dgm:prSet/>
      <dgm:spPr/>
      <dgm:t>
        <a:bodyPr/>
        <a:lstStyle/>
        <a:p>
          <a:endParaRPr lang="en-US" sz="1800"/>
        </a:p>
      </dgm:t>
    </dgm:pt>
    <dgm:pt modelId="{B87B560E-133A-44D1-8F98-E97480469CF7}" type="sibTrans" cxnId="{2B4BB541-E96E-4E63-931D-CB8BD96EB490}">
      <dgm:prSet custT="1"/>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sz="1800">
            <a:solidFill>
              <a:sysClr val="window" lastClr="FFFFFF"/>
            </a:solidFill>
            <a:latin typeface="Calibri" panose="020F0502020204030204"/>
            <a:ea typeface="+mn-ea"/>
            <a:cs typeface="+mn-cs"/>
          </a:endParaRPr>
        </a:p>
      </dgm:t>
    </dgm:pt>
    <dgm:pt modelId="{522F6D46-D52A-4BEE-8FEA-A3FFD210D3C8}">
      <dgm:prSet phldrT="[Text]" custT="1"/>
      <dgm:spPr>
        <a:xfrm>
          <a:off x="6110406" y="1676414"/>
          <a:ext cx="2179683" cy="1920846"/>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1800">
              <a:solidFill>
                <a:sysClr val="window" lastClr="FFFFFF"/>
              </a:solidFill>
              <a:latin typeface="+mj-lt"/>
              <a:ea typeface="+mn-ea"/>
              <a:cs typeface="+mn-cs"/>
            </a:rPr>
            <a:t>Spring</a:t>
          </a:r>
        </a:p>
        <a:p>
          <a:pPr>
            <a:buNone/>
          </a:pPr>
          <a:r>
            <a:rPr lang="en-US" sz="1800">
              <a:solidFill>
                <a:sysClr val="window" lastClr="FFFFFF"/>
              </a:solidFill>
              <a:latin typeface="+mj-lt"/>
              <a:ea typeface="+mn-ea"/>
              <a:cs typeface="+mn-cs"/>
            </a:rPr>
            <a:t>ORF </a:t>
          </a:r>
        </a:p>
        <a:p>
          <a:pPr>
            <a:buNone/>
          </a:pPr>
          <a:r>
            <a:rPr lang="en-US" sz="1800">
              <a:solidFill>
                <a:sysClr val="window" lastClr="FFFFFF"/>
              </a:solidFill>
              <a:latin typeface="+mj-lt"/>
              <a:ea typeface="+mn-ea"/>
              <a:cs typeface="+mn-cs"/>
            </a:rPr>
            <a:t>MAP Reading</a:t>
          </a:r>
        </a:p>
        <a:p>
          <a:pPr>
            <a:buNone/>
          </a:pPr>
          <a:r>
            <a:rPr lang="en-US" sz="1800">
              <a:solidFill>
                <a:sysClr val="window" lastClr="FFFFFF"/>
              </a:solidFill>
              <a:latin typeface="+mj-lt"/>
              <a:ea typeface="+mn-ea"/>
              <a:cs typeface="+mn-cs"/>
            </a:rPr>
            <a:t>Nurse Visit</a:t>
          </a:r>
        </a:p>
        <a:p>
          <a:pPr>
            <a:buNone/>
          </a:pPr>
          <a:r>
            <a:rPr lang="en-US" sz="1800">
              <a:solidFill>
                <a:sysClr val="window" lastClr="FFFFFF"/>
              </a:solidFill>
              <a:latin typeface="+mj-lt"/>
              <a:ea typeface="+mn-ea"/>
              <a:cs typeface="+mn-cs"/>
            </a:rPr>
            <a:t>Suspensions</a:t>
          </a:r>
        </a:p>
      </dgm:t>
    </dgm:pt>
    <dgm:pt modelId="{12A5F743-5D61-470F-87B3-08BADD9CBA42}" type="parTrans" cxnId="{F996855A-BC04-480D-88FB-2FE8F8E734F4}">
      <dgm:prSet/>
      <dgm:spPr/>
      <dgm:t>
        <a:bodyPr/>
        <a:lstStyle/>
        <a:p>
          <a:endParaRPr lang="en-US" sz="1800"/>
        </a:p>
      </dgm:t>
    </dgm:pt>
    <dgm:pt modelId="{795DC735-050D-47F3-866D-2D8DCED42FBE}" type="sibTrans" cxnId="{F996855A-BC04-480D-88FB-2FE8F8E734F4}">
      <dgm:prSet/>
      <dgm:spPr/>
      <dgm:t>
        <a:bodyPr/>
        <a:lstStyle/>
        <a:p>
          <a:endParaRPr lang="en-US" sz="1800"/>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custScaleY="116907">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custScaleY="116907">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custScaleY="116907">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mn-lt"/>
              <a:ea typeface="+mn-ea"/>
              <a:cs typeface="+mn-cs"/>
            </a:rPr>
            <a:t>Fall Externalizing</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mn-lt"/>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mn-lt"/>
              <a:ea typeface="+mn-ea"/>
              <a:cs typeface="+mn-cs"/>
            </a:rPr>
            <a:t>Spring</a:t>
          </a:r>
        </a:p>
        <a:p>
          <a:pPr>
            <a:buNone/>
          </a:pPr>
          <a:r>
            <a:rPr lang="en-US">
              <a:solidFill>
                <a:sysClr val="window" lastClr="FFFFFF"/>
              </a:solidFill>
              <a:latin typeface="+mn-lt"/>
              <a:ea typeface="+mn-ea"/>
              <a:cs typeface="+mn-cs"/>
            </a:rPr>
            <a:t>GPA</a:t>
          </a:r>
        </a:p>
        <a:p>
          <a:pPr>
            <a:buNone/>
          </a:pPr>
          <a:r>
            <a:rPr lang="en-US">
              <a:solidFill>
                <a:sysClr val="window" lastClr="FFFFFF"/>
              </a:solidFill>
              <a:latin typeface="+mn-lt"/>
              <a:ea typeface="+mn-ea"/>
              <a:cs typeface="+mn-cs"/>
            </a:rPr>
            <a:t>Course Failures</a:t>
          </a:r>
        </a:p>
        <a:p>
          <a:pPr>
            <a:buNone/>
          </a:pPr>
          <a:r>
            <a:rPr lang="en-US">
              <a:solidFill>
                <a:sysClr val="window" lastClr="FFFFFF"/>
              </a:solidFill>
              <a:latin typeface="+mn-lt"/>
              <a:ea typeface="+mn-ea"/>
              <a:cs typeface="+mn-cs"/>
            </a:rPr>
            <a:t>Nurse Visit*</a:t>
          </a:r>
        </a:p>
        <a:p>
          <a:pPr>
            <a:buNone/>
          </a:pPr>
          <a:r>
            <a:rPr lang="en-US">
              <a:solidFill>
                <a:sysClr val="window" lastClr="FFFFFF"/>
              </a:solidFill>
              <a:latin typeface="+mn-lt"/>
              <a:ea typeface="+mn-ea"/>
              <a:cs typeface="+mn-cs"/>
            </a:rPr>
            <a:t>ODR</a:t>
          </a:r>
        </a:p>
        <a:p>
          <a:pPr>
            <a:buNone/>
          </a:pPr>
          <a:r>
            <a:rPr lang="en-US">
              <a:solidFill>
                <a:sysClr val="window" lastClr="FFFFFF"/>
              </a:solidFill>
              <a:latin typeface="+mn-lt"/>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solidFill>
          <a:schemeClr val="accent5">
            <a:lumMod val="75000"/>
          </a:schemeClr>
        </a:solidFill>
      </dgm:spPr>
      <dgm:t>
        <a:bodyPr anchor="t"/>
        <a:lstStyle/>
        <a:p>
          <a:r>
            <a:rPr lang="en-US" sz="1400"/>
            <a:t>SESSION 1: Setting up for Success</a:t>
          </a:r>
        </a:p>
      </dgm:t>
    </dgm:pt>
    <dgm:pt modelId="{CA69EC14-8F26-4324-9465-B228833C3D9E}" type="parTrans" cxnId="{8DB8FAB8-F8BE-4232-8E1A-61CBAFE1B3A6}">
      <dgm:prSet/>
      <dgm:spPr/>
      <dgm:t>
        <a:bodyPr/>
        <a:lstStyle/>
        <a:p>
          <a:endParaRPr lang="en-US"/>
        </a:p>
      </dgm:t>
    </dgm:pt>
    <dgm:pt modelId="{095AE3E2-7CB6-43CA-A532-FBE35E2C2239}" type="sibTrans" cxnId="{8DB8FAB8-F8BE-4232-8E1A-61CBAFE1B3A6}">
      <dgm:prSet/>
      <dgm:spPr/>
      <dgm:t>
        <a:bodyPr/>
        <a:lstStyle/>
        <a:p>
          <a:endParaRPr lang="en-US"/>
        </a:p>
      </dgm:t>
    </dgm:pt>
    <dgm:pt modelId="{4F7AD0EE-0E26-4017-9F94-86272D93EFC3}">
      <dgm:prSet phldrT="[Text]" custT="1"/>
      <dgm:spPr>
        <a:solidFill>
          <a:srgbClr val="EAB200"/>
        </a:solidFill>
      </dgm:spPr>
      <dgm:t>
        <a:bodyPr anchor="t"/>
        <a:lstStyle/>
        <a:p>
          <a:r>
            <a:rPr lang="en-US" sz="1400"/>
            <a:t>SESSION 3: Using Your Data to Inform Instruction</a:t>
          </a:r>
        </a:p>
      </dgm:t>
    </dgm:pt>
    <dgm:pt modelId="{1B378C42-C627-4201-AE52-4BA974618512}" type="parTrans" cxnId="{EE6BF61A-B19F-4C39-8C06-B8706D9BA7BA}">
      <dgm:prSet/>
      <dgm:spPr/>
      <dgm:t>
        <a:bodyPr/>
        <a:lstStyle/>
        <a:p>
          <a:endParaRPr lang="en-US"/>
        </a:p>
      </dgm:t>
    </dgm:pt>
    <dgm:pt modelId="{51654D6A-95A4-4E7F-B6C4-FF063E7F512E}" type="sibTrans" cxnId="{EE6BF61A-B19F-4C39-8C06-B8706D9BA7BA}">
      <dgm:prSet/>
      <dgm:spPr/>
      <dgm:t>
        <a:bodyPr/>
        <a:lstStyle/>
        <a:p>
          <a:endParaRPr lang="en-US"/>
        </a:p>
      </dgm:t>
    </dgm:pt>
    <dgm:pt modelId="{DA761F70-B11F-4EA6-915D-15ADF7DDBA23}">
      <dgm:prSet phldrT="[Text]" custT="1"/>
      <dgm:spPr>
        <a:solidFill>
          <a:schemeClr val="accent2">
            <a:lumMod val="75000"/>
          </a:schemeClr>
        </a:solidFill>
      </dgm:spPr>
      <dgm:t>
        <a:bodyPr anchor="t"/>
        <a:lstStyle/>
        <a:p>
          <a:r>
            <a:rPr lang="en-US" sz="1400"/>
            <a:t>SESSION 4: </a:t>
          </a:r>
          <a:br>
            <a:rPr lang="en-US" sz="1400"/>
          </a:br>
          <a:r>
            <a:rPr lang="en-US" sz="1400"/>
            <a:t>True Integration</a:t>
          </a:r>
        </a:p>
      </dgm:t>
    </dgm:pt>
    <dgm:pt modelId="{205211D0-56BC-42B4-8B39-5E0986F07326}" type="parTrans" cxnId="{5EE004A5-3774-4BB1-B9EC-EDCC333FB895}">
      <dgm:prSet/>
      <dgm:spPr/>
      <dgm:t>
        <a:bodyPr/>
        <a:lstStyle/>
        <a:p>
          <a:endParaRPr lang="en-US"/>
        </a:p>
      </dgm:t>
    </dgm:pt>
    <dgm:pt modelId="{8B7B9245-1212-4EA2-8DBA-AB21D24D994E}" type="sibTrans" cxnId="{5EE004A5-3774-4BB1-B9EC-EDCC333FB895}">
      <dgm:prSet/>
      <dgm:spPr/>
      <dgm:t>
        <a:bodyPr/>
        <a:lstStyle/>
        <a:p>
          <a:endParaRPr lang="en-US"/>
        </a:p>
      </dgm:t>
    </dgm:pt>
    <dgm:pt modelId="{0C927F58-D0E1-4B01-A6B6-C603E890F398}">
      <dgm:prSet phldrT="[Text]" custT="1"/>
      <dgm:spPr>
        <a:solidFill>
          <a:schemeClr val="accent6">
            <a:lumMod val="75000"/>
          </a:schemeClr>
        </a:solidFill>
      </dgm:spPr>
      <dgm:t>
        <a:bodyPr anchor="t"/>
        <a:lstStyle/>
        <a:p>
          <a:r>
            <a:rPr lang="en-US" sz="1400"/>
            <a:t>SESSION 2: Monitoring and </a:t>
          </a:r>
          <a:r>
            <a:rPr lang="en-US" sz="1400" err="1"/>
            <a:t>Communi-cating</a:t>
          </a:r>
          <a:r>
            <a:rPr lang="en-US" sz="1400"/>
            <a:t> for Success</a:t>
          </a:r>
        </a:p>
      </dgm:t>
    </dgm:pt>
    <dgm:pt modelId="{79673275-EAE9-4B21-BD17-BA2A2DC472F8}" type="parTrans" cxnId="{CB5E5B09-20CD-4245-A349-FF2971C82599}">
      <dgm:prSet/>
      <dgm:spPr/>
      <dgm:t>
        <a:bodyPr/>
        <a:lstStyle/>
        <a:p>
          <a:endParaRPr lang="en-US"/>
        </a:p>
      </dgm:t>
    </dgm:pt>
    <dgm:pt modelId="{91B44C06-EF03-4B80-B764-56D43105AB17}" type="sibTrans" cxnId="{CB5E5B09-20CD-4245-A349-FF2971C82599}">
      <dgm:prSet/>
      <dgm:spPr/>
      <dgm:t>
        <a:bodyPr/>
        <a:lstStyle/>
        <a:p>
          <a:endParaRPr lang="en-US"/>
        </a:p>
      </dgm:t>
    </dgm:pt>
    <dgm:pt modelId="{87EBC7B2-62CC-4F4D-B8F1-6913234E01AB}">
      <dgm:prSet phldrT="[Text]" custT="1"/>
      <dgm:spPr>
        <a:solidFill>
          <a:schemeClr val="tx2">
            <a:lumMod val="75000"/>
          </a:schemeClr>
        </a:solidFill>
      </dgm:spPr>
      <dgm:t>
        <a:bodyPr anchor="t"/>
        <a:lstStyle/>
        <a:p>
          <a:r>
            <a:rPr lang="en-US" sz="1400"/>
            <a:t>SESSION 5: Planning for the Year Ahead</a:t>
          </a:r>
        </a:p>
      </dgm:t>
    </dgm:pt>
    <dgm:pt modelId="{792074DA-5FA9-4FC5-82A0-319076547753}" type="parTrans" cxnId="{2E1A1579-A6BA-476F-822B-86009E26C1D5}">
      <dgm:prSet/>
      <dgm:spPr/>
      <dgm:t>
        <a:bodyPr/>
        <a:lstStyle/>
        <a:p>
          <a:endParaRPr lang="en-US"/>
        </a:p>
      </dgm:t>
    </dgm:pt>
    <dgm:pt modelId="{B3C296FB-3485-4B9E-A81F-C9229475D8E6}" type="sibTrans" cxnId="{2E1A1579-A6BA-476F-822B-86009E26C1D5}">
      <dgm:prSet/>
      <dgm:spPr/>
      <dgm:t>
        <a:bodyPr/>
        <a:lstStyle/>
        <a:p>
          <a:endParaRPr lang="en-US"/>
        </a:p>
      </dgm:t>
    </dgm:pt>
    <dgm:pt modelId="{EDE82B6F-CA32-4C6B-8BFB-B30D12284093}">
      <dgm:prSet phldrT="[Text]" custT="1"/>
      <dgm:spPr>
        <a:solidFill>
          <a:schemeClr val="accent5">
            <a:lumMod val="75000"/>
          </a:schemeClr>
        </a:solidFill>
      </dgm:spPr>
      <dgm:t>
        <a:bodyPr lIns="0" rIns="0" anchor="t"/>
        <a:lstStyle/>
        <a:p>
          <a:r>
            <a:rPr lang="en-US" sz="1400" i="1">
              <a:solidFill>
                <a:schemeClr val="accent4"/>
              </a:solidFill>
            </a:rPr>
            <a:t>TECHNOLOGY TRAINING PART 1: Preparing</a:t>
          </a:r>
          <a:br>
            <a:rPr lang="en-US" sz="1400" i="1">
              <a:solidFill>
                <a:schemeClr val="accent4"/>
              </a:solidFill>
            </a:rPr>
          </a:br>
          <a:r>
            <a:rPr lang="en-US" sz="1400" i="1">
              <a:solidFill>
                <a:schemeClr val="accent4"/>
              </a:solidFill>
            </a:rPr>
            <a:t>Your Data Structures</a:t>
          </a:r>
          <a:endParaRPr lang="en-US" sz="1400">
            <a:solidFill>
              <a:schemeClr val="accent4"/>
            </a:solidFill>
          </a:endParaRPr>
        </a:p>
      </dgm:t>
    </dgm:pt>
    <dgm:pt modelId="{9B21EF5D-1347-4E9C-B71F-5BDA8B9DA602}" type="parTrans" cxnId="{9E31DBA0-E939-49A6-A6BC-57FBA271E74D}">
      <dgm:prSet/>
      <dgm:spPr/>
      <dgm:t>
        <a:bodyPr/>
        <a:lstStyle/>
        <a:p>
          <a:endParaRPr lang="en-US"/>
        </a:p>
      </dgm:t>
    </dgm:pt>
    <dgm:pt modelId="{4B7087D8-60F7-45B3-90E8-83EEE7316E5B}" type="sibTrans" cxnId="{9E31DBA0-E939-49A6-A6BC-57FBA271E74D}">
      <dgm:prSet/>
      <dgm:spPr/>
      <dgm:t>
        <a:bodyPr/>
        <a:lstStyle/>
        <a:p>
          <a:endParaRPr lang="en-US"/>
        </a:p>
      </dgm:t>
    </dgm:pt>
    <dgm:pt modelId="{167BF358-8434-4987-B85A-37964861114E}">
      <dgm:prSet phldrT="[Text]" custT="1"/>
      <dgm:spPr>
        <a:solidFill>
          <a:schemeClr val="accent6">
            <a:lumMod val="75000"/>
          </a:schemeClr>
        </a:solidFill>
      </dgm:spPr>
      <dgm:t>
        <a:bodyPr lIns="0" rIns="0" anchor="t"/>
        <a:lstStyle/>
        <a:p>
          <a:r>
            <a:rPr lang="en-US" sz="1400" i="1">
              <a:solidFill>
                <a:schemeClr val="accent4"/>
              </a:solidFill>
            </a:rPr>
            <a:t>TECHNOLOGY TRAINING PART 2: Preparing </a:t>
          </a:r>
          <a:r>
            <a:rPr lang="en-US" sz="1400" i="1" err="1">
              <a:solidFill>
                <a:schemeClr val="accent4"/>
              </a:solidFill>
            </a:rPr>
            <a:t>Implementa-tion</a:t>
          </a:r>
          <a:r>
            <a:rPr lang="en-US" sz="1400" i="1">
              <a:solidFill>
                <a:schemeClr val="accent4"/>
              </a:solidFill>
            </a:rPr>
            <a:t> Reports</a:t>
          </a:r>
        </a:p>
      </dgm:t>
    </dgm:pt>
    <dgm:pt modelId="{CAB79F3C-EB84-4F7C-A9F7-2D2507D5DBE7}" type="parTrans" cxnId="{9697DD3F-1923-415C-B9D3-CEE56720C4CC}">
      <dgm:prSet/>
      <dgm:spPr/>
      <dgm:t>
        <a:bodyPr/>
        <a:lstStyle/>
        <a:p>
          <a:endParaRPr lang="en-US"/>
        </a:p>
      </dgm:t>
    </dgm:pt>
    <dgm:pt modelId="{23117442-D303-468D-9B1A-74E04914477C}" type="sibTrans" cxnId="{9697DD3F-1923-415C-B9D3-CEE56720C4CC}">
      <dgm:prSet/>
      <dgm:spPr/>
      <dgm:t>
        <a:bodyPr/>
        <a:lstStyle/>
        <a:p>
          <a:endParaRPr lang="en-US"/>
        </a:p>
      </dgm:t>
    </dgm:pt>
    <dgm:pt modelId="{5DE23A1F-B828-4AED-93AF-CB385BE40F90}">
      <dgm:prSet phldrT="[Text]" custT="1"/>
      <dgm:spPr>
        <a:solidFill>
          <a:schemeClr val="tx2">
            <a:lumMod val="75000"/>
          </a:schemeClr>
        </a:solidFill>
      </dgm:spPr>
      <dgm:t>
        <a:bodyPr anchor="t"/>
        <a:lstStyle/>
        <a:p>
          <a:r>
            <a:rPr lang="en-US" sz="1400" i="1">
              <a:solidFill>
                <a:schemeClr val="accent4"/>
              </a:solidFill>
            </a:rPr>
            <a:t>SUMMER SUPPORT</a:t>
          </a:r>
        </a:p>
      </dgm:t>
    </dgm:pt>
    <dgm:pt modelId="{AC415565-C001-469D-988D-42CCD55DFDCC}" type="parTrans" cxnId="{57F181F1-6B71-4EAF-824A-3C3569D63AC5}">
      <dgm:prSet/>
      <dgm:spPr/>
      <dgm:t>
        <a:bodyPr/>
        <a:lstStyle/>
        <a:p>
          <a:endParaRPr lang="en-US"/>
        </a:p>
      </dgm:t>
    </dgm:pt>
    <dgm:pt modelId="{4F72BF1C-5C6D-4106-A1C4-ECB77BA1216C}" type="sibTrans" cxnId="{57F181F1-6B71-4EAF-824A-3C3569D63AC5}">
      <dgm:prSet/>
      <dgm:spPr/>
      <dgm:t>
        <a:bodyPr/>
        <a:lstStyle/>
        <a:p>
          <a:endParaRPr lang="en-US"/>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Y="-14710"/>
      <dgm:spPr>
        <a:prstGeom prst="rightArrow">
          <a:avLst/>
        </a:prstGeom>
        <a:solidFill>
          <a:srgbClr val="8679EF"/>
        </a:solidFill>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8"/>
      <dgm:spPr/>
    </dgm:pt>
    <dgm:pt modelId="{80C6CD21-4D30-4F02-A5E3-108A4E386C2A}" type="pres">
      <dgm:prSet presAssocID="{82ED9815-0689-437F-AB55-8011A9589219}" presName="nodeTx" presStyleLbl="node1" presStyleIdx="0" presStyleCnt="8">
        <dgm:presLayoutVars>
          <dgm:bulletEnabled val="1"/>
        </dgm:presLayoutVars>
      </dgm:prSet>
      <dgm:spPr/>
    </dgm:pt>
    <dgm:pt modelId="{76216FFC-B42E-47B5-BEF6-E584E61758BE}" type="pres">
      <dgm:prSet presAssocID="{82ED9815-0689-437F-AB55-8011A9589219}" presName="invisiNode" presStyleLbl="node1" presStyleIdx="0" presStyleCnt="8"/>
      <dgm:spPr/>
    </dgm:pt>
    <dgm:pt modelId="{0304F202-A9F3-479D-BEB1-3ABB9CCAFAF9}" type="pres">
      <dgm:prSet presAssocID="{82ED9815-0689-437F-AB55-8011A9589219}" presName="imagNode" presStyleLbl="fgImgPlace1" presStyleIdx="0" presStyleCnt="8"/>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8"/>
      <dgm:spPr/>
    </dgm:pt>
    <dgm:pt modelId="{4010F67F-62A0-45F8-9086-6325303267DE}" type="pres">
      <dgm:prSet presAssocID="{EDE82B6F-CA32-4C6B-8BFB-B30D12284093}" presName="nodeTx" presStyleLbl="node1" presStyleIdx="1" presStyleCnt="8">
        <dgm:presLayoutVars>
          <dgm:bulletEnabled val="1"/>
        </dgm:presLayoutVars>
      </dgm:prSet>
      <dgm:spPr/>
    </dgm:pt>
    <dgm:pt modelId="{BA70FC0A-0E40-43D4-9CED-0E9CD2687E95}" type="pres">
      <dgm:prSet presAssocID="{EDE82B6F-CA32-4C6B-8BFB-B30D12284093}" presName="invisiNode" presStyleLbl="node1" presStyleIdx="1" presStyleCnt="8"/>
      <dgm:spPr/>
    </dgm:pt>
    <dgm:pt modelId="{AF799562-D0FE-4304-8CBE-F6EBFAE4013A}" type="pres">
      <dgm:prSet presAssocID="{EDE82B6F-CA32-4C6B-8BFB-B30D12284093}" presName="imagNode" presStyleLbl="fgImgPlace1" presStyleIdx="1" presStyleCnt="8"/>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8"/>
      <dgm:spPr/>
    </dgm:pt>
    <dgm:pt modelId="{9214762E-771B-4644-B4EF-48158964CAF7}" type="pres">
      <dgm:prSet presAssocID="{0C927F58-D0E1-4B01-A6B6-C603E890F398}" presName="nodeTx" presStyleLbl="node1" presStyleIdx="2" presStyleCnt="8">
        <dgm:presLayoutVars>
          <dgm:bulletEnabled val="1"/>
        </dgm:presLayoutVars>
      </dgm:prSet>
      <dgm:spPr/>
    </dgm:pt>
    <dgm:pt modelId="{FB25865C-F5C6-44CB-B4D2-3814AA594E66}" type="pres">
      <dgm:prSet presAssocID="{0C927F58-D0E1-4B01-A6B6-C603E890F398}" presName="invisiNode" presStyleLbl="node1" presStyleIdx="2" presStyleCnt="8"/>
      <dgm:spPr/>
    </dgm:pt>
    <dgm:pt modelId="{069CDC01-BE12-484D-9486-671E87A5E1A9}" type="pres">
      <dgm:prSet presAssocID="{0C927F58-D0E1-4B01-A6B6-C603E890F398}" presName="imagNode" presStyleLbl="fgImgPlace1" presStyleIdx="2" presStyleCnt="8"/>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8"/>
      <dgm:spPr/>
    </dgm:pt>
    <dgm:pt modelId="{0B0F9D5E-01B5-4D70-8912-3735DC726156}" type="pres">
      <dgm:prSet presAssocID="{167BF358-8434-4987-B85A-37964861114E}" presName="nodeTx" presStyleLbl="node1" presStyleIdx="3" presStyleCnt="8">
        <dgm:presLayoutVars>
          <dgm:bulletEnabled val="1"/>
        </dgm:presLayoutVars>
      </dgm:prSet>
      <dgm:spPr/>
    </dgm:pt>
    <dgm:pt modelId="{FC7B3C5D-EC91-4467-AF60-0E5515B36ED2}" type="pres">
      <dgm:prSet presAssocID="{167BF358-8434-4987-B85A-37964861114E}" presName="invisiNode" presStyleLbl="node1" presStyleIdx="3" presStyleCnt="8"/>
      <dgm:spPr/>
    </dgm:pt>
    <dgm:pt modelId="{640B4EA2-5D13-4CA1-86A9-3221B0994580}" type="pres">
      <dgm:prSet presAssocID="{167BF358-8434-4987-B85A-37964861114E}" presName="imagNode" presStyleLbl="fgImgPlace1" presStyleIdx="3" presStyleCnt="8"/>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8"/>
      <dgm:spPr/>
    </dgm:pt>
    <dgm:pt modelId="{8D07021B-273A-4B9A-9F4E-3DC526DA65BD}" type="pres">
      <dgm:prSet presAssocID="{4F7AD0EE-0E26-4017-9F94-86272D93EFC3}" presName="nodeTx" presStyleLbl="node1" presStyleIdx="4" presStyleCnt="8">
        <dgm:presLayoutVars>
          <dgm:bulletEnabled val="1"/>
        </dgm:presLayoutVars>
      </dgm:prSet>
      <dgm:spPr/>
    </dgm:pt>
    <dgm:pt modelId="{D5E502C2-DE8D-4346-877A-9C40A3864E73}" type="pres">
      <dgm:prSet presAssocID="{4F7AD0EE-0E26-4017-9F94-86272D93EFC3}" presName="invisiNode" presStyleLbl="node1" presStyleIdx="4" presStyleCnt="8"/>
      <dgm:spPr/>
    </dgm:pt>
    <dgm:pt modelId="{1722C8D5-9191-4617-9A5C-B2D813A9D915}" type="pres">
      <dgm:prSet presAssocID="{4F7AD0EE-0E26-4017-9F94-86272D93EFC3}" presName="imagNode" presStyleLbl="fgImgPlace1" presStyleIdx="4" presStyleCnt="8"/>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8"/>
      <dgm:spPr/>
    </dgm:pt>
    <dgm:pt modelId="{3A3CCAAA-9391-4727-92C0-D8017A0163A3}" type="pres">
      <dgm:prSet presAssocID="{DA761F70-B11F-4EA6-915D-15ADF7DDBA23}" presName="nodeTx" presStyleLbl="node1" presStyleIdx="5" presStyleCnt="8">
        <dgm:presLayoutVars>
          <dgm:bulletEnabled val="1"/>
        </dgm:presLayoutVars>
      </dgm:prSet>
      <dgm:spPr/>
    </dgm:pt>
    <dgm:pt modelId="{57AF0E7A-6E2A-4DFD-8782-FF6ACFBFE49A}" type="pres">
      <dgm:prSet presAssocID="{DA761F70-B11F-4EA6-915D-15ADF7DDBA23}" presName="invisiNode" presStyleLbl="node1" presStyleIdx="5" presStyleCnt="8"/>
      <dgm:spPr/>
    </dgm:pt>
    <dgm:pt modelId="{0ED1F304-354B-4320-B27C-70A3951670CA}" type="pres">
      <dgm:prSet presAssocID="{DA761F70-B11F-4EA6-915D-15ADF7DDBA23}" presName="imagNode" presStyleLbl="fgImgPlace1" presStyleIdx="5" presStyleCnt="8"/>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8"/>
      <dgm:spPr/>
    </dgm:pt>
    <dgm:pt modelId="{EFEA8269-3FA8-4E67-A41C-D7364A1F0F81}" type="pres">
      <dgm:prSet presAssocID="{87EBC7B2-62CC-4F4D-B8F1-6913234E01AB}" presName="nodeTx" presStyleLbl="node1" presStyleIdx="6" presStyleCnt="8">
        <dgm:presLayoutVars>
          <dgm:bulletEnabled val="1"/>
        </dgm:presLayoutVars>
      </dgm:prSet>
      <dgm:spPr/>
    </dgm:pt>
    <dgm:pt modelId="{0EA924EF-8D1F-47B0-BF16-25A8EDEA9546}" type="pres">
      <dgm:prSet presAssocID="{87EBC7B2-62CC-4F4D-B8F1-6913234E01AB}" presName="invisiNode" presStyleLbl="node1" presStyleIdx="6" presStyleCnt="8"/>
      <dgm:spPr/>
    </dgm:pt>
    <dgm:pt modelId="{92DE6F99-74F9-48AD-8F0A-3356A4758B7E}" type="pres">
      <dgm:prSet presAssocID="{87EBC7B2-62CC-4F4D-B8F1-6913234E01AB}" presName="imagNode" presStyleLbl="fgImgPlace1" presStyleIdx="6" presStyleCnt="8"/>
      <dgm:spPr>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8"/>
      <dgm:spPr/>
    </dgm:pt>
    <dgm:pt modelId="{597A3276-0637-471F-8C39-62B3791F94E7}" type="pres">
      <dgm:prSet presAssocID="{5DE23A1F-B828-4AED-93AF-CB385BE40F90}" presName="nodeTx" presStyleLbl="node1" presStyleIdx="7" presStyleCnt="8">
        <dgm:presLayoutVars>
          <dgm:bulletEnabled val="1"/>
        </dgm:presLayoutVars>
      </dgm:prSet>
      <dgm:spPr/>
    </dgm:pt>
    <dgm:pt modelId="{0206AF53-D451-4267-AC81-68C6CC03F37B}" type="pres">
      <dgm:prSet presAssocID="{5DE23A1F-B828-4AED-93AF-CB385BE40F90}" presName="invisiNode" presStyleLbl="node1" presStyleIdx="7" presStyleCnt="8"/>
      <dgm:spPr/>
    </dgm:pt>
    <dgm:pt modelId="{55472D87-4270-4864-9513-C4EF84F48593}" type="pres">
      <dgm:prSet presAssocID="{5DE23A1F-B828-4AED-93AF-CB385BE40F90}" presName="imagNode" presStyleLbl="fgImgPlace1" presStyleIdx="7" presStyleCnt="8"/>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dgm:spPr>
    </dgm:pt>
  </dgm:ptLst>
  <dgm:cxnLst>
    <dgm:cxn modelId="{CB5E5B09-20CD-4245-A349-FF2971C82599}" srcId="{76CDA518-BC6C-454C-8425-289DBEFA6303}" destId="{0C927F58-D0E1-4B01-A6B6-C603E890F398}" srcOrd="2" destOrd="0" parTransId="{79673275-EAE9-4B21-BD17-BA2A2DC472F8}" sibTransId="{91B44C06-EF03-4B80-B764-56D43105AB17}"/>
    <dgm:cxn modelId="{1C523813-002F-4E06-BB09-C5D00C73709B}" type="presOf" srcId="{51654D6A-95A4-4E7F-B6C4-FF063E7F512E}" destId="{EBD88C52-2018-48D1-9314-C17CB78960E1}" srcOrd="0" destOrd="0" presId="urn:microsoft.com/office/officeart/2005/8/layout/hList7"/>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D129340-CF0F-477F-A459-E8CF5EAE52B1}"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5CF64D29-BC71-47A4-9403-4CD78D2A69F0}">
      <dgm:prSet phldrT="[Text]" custT="1"/>
      <dgm:spPr>
        <a:xfrm>
          <a:off x="7292"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sz="2000">
              <a:solidFill>
                <a:sysClr val="window" lastClr="FFFFFF"/>
              </a:solidFill>
              <a:latin typeface="Calibri" panose="020F0502020204030204"/>
              <a:ea typeface="+mn-ea"/>
              <a:cs typeface="+mn-cs"/>
            </a:rPr>
            <a:t>Fall</a:t>
          </a:r>
        </a:p>
      </dgm:t>
    </dgm:pt>
    <dgm:pt modelId="{24AB32FB-F612-4389-8F99-C5A078722030}" type="parTrans" cxnId="{A66C06F4-DA35-4286-8516-8637F6048AF6}">
      <dgm:prSet/>
      <dgm:spPr/>
      <dgm:t>
        <a:bodyPr/>
        <a:lstStyle/>
        <a:p>
          <a:endParaRPr lang="en-US"/>
        </a:p>
      </dgm:t>
    </dgm:pt>
    <dgm:pt modelId="{2978165E-65DD-43BB-9231-9ECCD98F16CA}" type="sibTrans" cxnId="{A66C06F4-DA35-4286-8516-8637F6048AF6}">
      <dgm:prSet/>
      <dgm:spPr>
        <a:xfrm>
          <a:off x="2404944"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183C1B73-E93D-4AFA-812D-C8EF3B11E471}">
      <dgm:prSet phldrT="[Text]"/>
      <dgm:spPr>
        <a:xfrm>
          <a:off x="3058849"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Calibri" panose="020F0502020204030204"/>
              <a:ea typeface="+mn-ea"/>
              <a:cs typeface="+mn-cs"/>
            </a:rPr>
            <a:t>Winter</a:t>
          </a:r>
        </a:p>
      </dgm:t>
    </dgm:pt>
    <dgm:pt modelId="{D19D6353-E673-4BB1-B67E-B11E93D60CFC}" type="parTrans" cxnId="{2B4BB541-E96E-4E63-931D-CB8BD96EB490}">
      <dgm:prSet/>
      <dgm:spPr/>
      <dgm:t>
        <a:bodyPr/>
        <a:lstStyle/>
        <a:p>
          <a:endParaRPr lang="en-US"/>
        </a:p>
      </dgm:t>
    </dgm:pt>
    <dgm:pt modelId="{B87B560E-133A-44D1-8F98-E97480469CF7}" type="sibTrans" cxnId="{2B4BB541-E96E-4E63-931D-CB8BD96EB490}">
      <dgm:prSet/>
      <dgm:spPr>
        <a:xfrm>
          <a:off x="5456501" y="2366556"/>
          <a:ext cx="462092" cy="540561"/>
        </a:xfrm>
        <a:prstGeom prst="rightArrow">
          <a:avLst>
            <a:gd name="adj1" fmla="val 60000"/>
            <a:gd name="adj2" fmla="val 50000"/>
          </a:avLst>
        </a:prstGeom>
        <a:solidFill>
          <a:srgbClr val="5B9BD5"/>
        </a:solidFill>
        <a:ln>
          <a:solidFill>
            <a:schemeClr val="tx2"/>
          </a:solidFill>
        </a:ln>
        <a:effectLst/>
      </dgm:spPr>
      <dgm:t>
        <a:bodyPr/>
        <a:lstStyle/>
        <a:p>
          <a:pPr>
            <a:buNone/>
          </a:pPr>
          <a:endParaRPr lang="en-US">
            <a:solidFill>
              <a:sysClr val="window" lastClr="FFFFFF"/>
            </a:solidFill>
            <a:latin typeface="Calibri" panose="020F0502020204030204"/>
            <a:ea typeface="+mn-ea"/>
            <a:cs typeface="+mn-cs"/>
          </a:endParaRPr>
        </a:p>
      </dgm:t>
    </dgm:pt>
    <dgm:pt modelId="{522F6D46-D52A-4BEE-8FEA-A3FFD210D3C8}">
      <dgm:prSet phldrT="[Text]"/>
      <dgm:spPr>
        <a:xfrm>
          <a:off x="6110406" y="1492503"/>
          <a:ext cx="2179683" cy="2288667"/>
        </a:xfrm>
        <a:prstGeom prst="roundRect">
          <a:avLst>
            <a:gd name="adj" fmla="val 10000"/>
          </a:avLst>
        </a:prstGeom>
        <a:solidFill>
          <a:srgbClr val="5B9BD5"/>
        </a:solidFill>
        <a:ln w="12700" cap="flat" cmpd="sng" algn="ctr">
          <a:solidFill>
            <a:schemeClr val="tx2"/>
          </a:solidFill>
          <a:prstDash val="solid"/>
          <a:miter lim="800000"/>
        </a:ln>
        <a:effectLst/>
      </dgm:spPr>
      <dgm:t>
        <a:bodyPr/>
        <a:lstStyle/>
        <a:p>
          <a:pPr>
            <a:buNone/>
          </a:pPr>
          <a:r>
            <a:rPr lang="en-US">
              <a:solidFill>
                <a:sysClr val="window" lastClr="FFFFFF"/>
              </a:solidFill>
              <a:latin typeface="Calibri" panose="020F0502020204030204"/>
              <a:ea typeface="+mn-ea"/>
              <a:cs typeface="+mn-cs"/>
            </a:rPr>
            <a:t>Spring</a:t>
          </a:r>
        </a:p>
        <a:p>
          <a:pPr>
            <a:buNone/>
          </a:pPr>
          <a:r>
            <a:rPr lang="en-US">
              <a:solidFill>
                <a:sysClr val="window" lastClr="FFFFFF"/>
              </a:solidFill>
              <a:latin typeface="Calibri" panose="020F0502020204030204"/>
              <a:ea typeface="+mn-ea"/>
              <a:cs typeface="+mn-cs"/>
            </a:rPr>
            <a:t>GPA</a:t>
          </a:r>
        </a:p>
        <a:p>
          <a:pPr>
            <a:buNone/>
          </a:pPr>
          <a:r>
            <a:rPr lang="en-US">
              <a:solidFill>
                <a:sysClr val="window" lastClr="FFFFFF"/>
              </a:solidFill>
              <a:latin typeface="Calibri" panose="020F0502020204030204"/>
              <a:ea typeface="+mn-ea"/>
              <a:cs typeface="+mn-cs"/>
            </a:rPr>
            <a:t>Course Failures</a:t>
          </a:r>
        </a:p>
        <a:p>
          <a:pPr>
            <a:buNone/>
          </a:pPr>
          <a:r>
            <a:rPr lang="en-US">
              <a:solidFill>
                <a:sysClr val="window" lastClr="FFFFFF"/>
              </a:solidFill>
              <a:latin typeface="Calibri" panose="020F0502020204030204"/>
              <a:ea typeface="+mn-ea"/>
              <a:cs typeface="+mn-cs"/>
            </a:rPr>
            <a:t>Nurse Visit</a:t>
          </a:r>
        </a:p>
        <a:p>
          <a:pPr>
            <a:buNone/>
          </a:pPr>
          <a:r>
            <a:rPr lang="en-US">
              <a:solidFill>
                <a:sysClr val="window" lastClr="FFFFFF"/>
              </a:solidFill>
              <a:latin typeface="Calibri" panose="020F0502020204030204"/>
              <a:ea typeface="+mn-ea"/>
              <a:cs typeface="+mn-cs"/>
            </a:rPr>
            <a:t>ODR</a:t>
          </a:r>
        </a:p>
        <a:p>
          <a:pPr>
            <a:buNone/>
          </a:pPr>
          <a:r>
            <a:rPr lang="en-US">
              <a:solidFill>
                <a:sysClr val="window" lastClr="FFFFFF"/>
              </a:solidFill>
              <a:latin typeface="Calibri" panose="020F0502020204030204"/>
              <a:ea typeface="+mn-ea"/>
              <a:cs typeface="+mn-cs"/>
            </a:rPr>
            <a:t>Suspensions</a:t>
          </a:r>
        </a:p>
      </dgm:t>
    </dgm:pt>
    <dgm:pt modelId="{12A5F743-5D61-470F-87B3-08BADD9CBA42}" type="parTrans" cxnId="{F996855A-BC04-480D-88FB-2FE8F8E734F4}">
      <dgm:prSet/>
      <dgm:spPr/>
      <dgm:t>
        <a:bodyPr/>
        <a:lstStyle/>
        <a:p>
          <a:endParaRPr lang="en-US"/>
        </a:p>
      </dgm:t>
    </dgm:pt>
    <dgm:pt modelId="{795DC735-050D-47F3-866D-2D8DCED42FBE}" type="sibTrans" cxnId="{F996855A-BC04-480D-88FB-2FE8F8E734F4}">
      <dgm:prSet/>
      <dgm:spPr/>
      <dgm:t>
        <a:bodyPr/>
        <a:lstStyle/>
        <a:p>
          <a:endParaRPr lang="en-US"/>
        </a:p>
      </dgm:t>
    </dgm:pt>
    <dgm:pt modelId="{3B903C97-9512-4A8F-BBEF-2C1A5028C97F}" type="pres">
      <dgm:prSet presAssocID="{FD129340-CF0F-477F-A459-E8CF5EAE52B1}" presName="Name0" presStyleCnt="0">
        <dgm:presLayoutVars>
          <dgm:dir/>
          <dgm:resizeHandles val="exact"/>
        </dgm:presLayoutVars>
      </dgm:prSet>
      <dgm:spPr/>
    </dgm:pt>
    <dgm:pt modelId="{B4203C09-C91D-4B05-AE9C-74BD9F619BFF}" type="pres">
      <dgm:prSet presAssocID="{5CF64D29-BC71-47A4-9403-4CD78D2A69F0}" presName="node" presStyleLbl="node1" presStyleIdx="0" presStyleCnt="3">
        <dgm:presLayoutVars>
          <dgm:bulletEnabled val="1"/>
        </dgm:presLayoutVars>
      </dgm:prSet>
      <dgm:spPr/>
    </dgm:pt>
    <dgm:pt modelId="{4076A3E5-BAA9-4E10-9A81-88B8ED6592DF}" type="pres">
      <dgm:prSet presAssocID="{2978165E-65DD-43BB-9231-9ECCD98F16CA}" presName="sibTrans" presStyleLbl="sibTrans2D1" presStyleIdx="0" presStyleCnt="2"/>
      <dgm:spPr/>
    </dgm:pt>
    <dgm:pt modelId="{86389679-1C11-4F84-AA04-DC3D04336B2A}" type="pres">
      <dgm:prSet presAssocID="{2978165E-65DD-43BB-9231-9ECCD98F16CA}" presName="connectorText" presStyleLbl="sibTrans2D1" presStyleIdx="0" presStyleCnt="2"/>
      <dgm:spPr/>
    </dgm:pt>
    <dgm:pt modelId="{C8B629C0-6360-449F-95D1-5959B959F4B8}" type="pres">
      <dgm:prSet presAssocID="{183C1B73-E93D-4AFA-812D-C8EF3B11E471}" presName="node" presStyleLbl="node1" presStyleIdx="1" presStyleCnt="3">
        <dgm:presLayoutVars>
          <dgm:bulletEnabled val="1"/>
        </dgm:presLayoutVars>
      </dgm:prSet>
      <dgm:spPr/>
    </dgm:pt>
    <dgm:pt modelId="{1CD882D0-A02C-4BAD-92CD-44D3AB237FFF}" type="pres">
      <dgm:prSet presAssocID="{B87B560E-133A-44D1-8F98-E97480469CF7}" presName="sibTrans" presStyleLbl="sibTrans2D1" presStyleIdx="1" presStyleCnt="2"/>
      <dgm:spPr/>
    </dgm:pt>
    <dgm:pt modelId="{85194A65-8F04-4DAE-BE25-E5F105AB2591}" type="pres">
      <dgm:prSet presAssocID="{B87B560E-133A-44D1-8F98-E97480469CF7}" presName="connectorText" presStyleLbl="sibTrans2D1" presStyleIdx="1" presStyleCnt="2"/>
      <dgm:spPr/>
    </dgm:pt>
    <dgm:pt modelId="{17243E6C-4922-4C3F-94D7-D2BF1CFD7CE8}" type="pres">
      <dgm:prSet presAssocID="{522F6D46-D52A-4BEE-8FEA-A3FFD210D3C8}" presName="node" presStyleLbl="node1" presStyleIdx="2" presStyleCnt="3">
        <dgm:presLayoutVars>
          <dgm:bulletEnabled val="1"/>
        </dgm:presLayoutVars>
      </dgm:prSet>
      <dgm:spPr/>
    </dgm:pt>
  </dgm:ptLst>
  <dgm:cxnLst>
    <dgm:cxn modelId="{8E3B7900-0D09-4840-B497-CCCCC1484212}" type="presOf" srcId="{FD129340-CF0F-477F-A459-E8CF5EAE52B1}" destId="{3B903C97-9512-4A8F-BBEF-2C1A5028C97F}" srcOrd="0" destOrd="0" presId="urn:microsoft.com/office/officeart/2005/8/layout/process1"/>
    <dgm:cxn modelId="{2B4BB541-E96E-4E63-931D-CB8BD96EB490}" srcId="{FD129340-CF0F-477F-A459-E8CF5EAE52B1}" destId="{183C1B73-E93D-4AFA-812D-C8EF3B11E471}" srcOrd="1" destOrd="0" parTransId="{D19D6353-E673-4BB1-B67E-B11E93D60CFC}" sibTransId="{B87B560E-133A-44D1-8F98-E97480469CF7}"/>
    <dgm:cxn modelId="{885BC266-9055-4016-8608-736496A25202}" type="presOf" srcId="{183C1B73-E93D-4AFA-812D-C8EF3B11E471}" destId="{C8B629C0-6360-449F-95D1-5959B959F4B8}" srcOrd="0" destOrd="0" presId="urn:microsoft.com/office/officeart/2005/8/layout/process1"/>
    <dgm:cxn modelId="{92DF747A-6931-464A-9431-B2688281FE14}" type="presOf" srcId="{5CF64D29-BC71-47A4-9403-4CD78D2A69F0}" destId="{B4203C09-C91D-4B05-AE9C-74BD9F619BFF}" srcOrd="0" destOrd="0" presId="urn:microsoft.com/office/officeart/2005/8/layout/process1"/>
    <dgm:cxn modelId="{F996855A-BC04-480D-88FB-2FE8F8E734F4}" srcId="{FD129340-CF0F-477F-A459-E8CF5EAE52B1}" destId="{522F6D46-D52A-4BEE-8FEA-A3FFD210D3C8}" srcOrd="2" destOrd="0" parTransId="{12A5F743-5D61-470F-87B3-08BADD9CBA42}" sibTransId="{795DC735-050D-47F3-866D-2D8DCED42FBE}"/>
    <dgm:cxn modelId="{7ED6C4AE-ECEF-4AD8-938C-43F48E686CAB}" type="presOf" srcId="{522F6D46-D52A-4BEE-8FEA-A3FFD210D3C8}" destId="{17243E6C-4922-4C3F-94D7-D2BF1CFD7CE8}" srcOrd="0" destOrd="0" presId="urn:microsoft.com/office/officeart/2005/8/layout/process1"/>
    <dgm:cxn modelId="{EAB640C9-95E8-46DB-B18F-463794AD677B}" type="presOf" srcId="{B87B560E-133A-44D1-8F98-E97480469CF7}" destId="{1CD882D0-A02C-4BAD-92CD-44D3AB237FFF}" srcOrd="0" destOrd="0" presId="urn:microsoft.com/office/officeart/2005/8/layout/process1"/>
    <dgm:cxn modelId="{323382E5-67AC-44C9-A3A4-5856C864B8CA}" type="presOf" srcId="{2978165E-65DD-43BB-9231-9ECCD98F16CA}" destId="{4076A3E5-BAA9-4E10-9A81-88B8ED6592DF}" srcOrd="0" destOrd="0" presId="urn:microsoft.com/office/officeart/2005/8/layout/process1"/>
    <dgm:cxn modelId="{16450DE8-677C-45AC-B827-EB4559404070}" type="presOf" srcId="{2978165E-65DD-43BB-9231-9ECCD98F16CA}" destId="{86389679-1C11-4F84-AA04-DC3D04336B2A}" srcOrd="1" destOrd="0" presId="urn:microsoft.com/office/officeart/2005/8/layout/process1"/>
    <dgm:cxn modelId="{1CCF0DF1-E6DF-43FD-9C80-F50A98E4A26C}" type="presOf" srcId="{B87B560E-133A-44D1-8F98-E97480469CF7}" destId="{85194A65-8F04-4DAE-BE25-E5F105AB2591}" srcOrd="1" destOrd="0" presId="urn:microsoft.com/office/officeart/2005/8/layout/process1"/>
    <dgm:cxn modelId="{A66C06F4-DA35-4286-8516-8637F6048AF6}" srcId="{FD129340-CF0F-477F-A459-E8CF5EAE52B1}" destId="{5CF64D29-BC71-47A4-9403-4CD78D2A69F0}" srcOrd="0" destOrd="0" parTransId="{24AB32FB-F612-4389-8F99-C5A078722030}" sibTransId="{2978165E-65DD-43BB-9231-9ECCD98F16CA}"/>
    <dgm:cxn modelId="{DA78FF62-A4FF-4544-97A3-4325CB8ED627}" type="presParOf" srcId="{3B903C97-9512-4A8F-BBEF-2C1A5028C97F}" destId="{B4203C09-C91D-4B05-AE9C-74BD9F619BFF}" srcOrd="0" destOrd="0" presId="urn:microsoft.com/office/officeart/2005/8/layout/process1"/>
    <dgm:cxn modelId="{612446C8-D0FE-4D81-99BE-0A72B13FFF34}" type="presParOf" srcId="{3B903C97-9512-4A8F-BBEF-2C1A5028C97F}" destId="{4076A3E5-BAA9-4E10-9A81-88B8ED6592DF}" srcOrd="1" destOrd="0" presId="urn:microsoft.com/office/officeart/2005/8/layout/process1"/>
    <dgm:cxn modelId="{BAE692CF-FEE8-4613-8362-64B3B690DB6A}" type="presParOf" srcId="{4076A3E5-BAA9-4E10-9A81-88B8ED6592DF}" destId="{86389679-1C11-4F84-AA04-DC3D04336B2A}" srcOrd="0" destOrd="0" presId="urn:microsoft.com/office/officeart/2005/8/layout/process1"/>
    <dgm:cxn modelId="{0496ED73-9EEA-44E0-8B22-8BDD5DDD4AAC}" type="presParOf" srcId="{3B903C97-9512-4A8F-BBEF-2C1A5028C97F}" destId="{C8B629C0-6360-449F-95D1-5959B959F4B8}" srcOrd="2" destOrd="0" presId="urn:microsoft.com/office/officeart/2005/8/layout/process1"/>
    <dgm:cxn modelId="{21B85E18-CB19-4748-B20A-3DC4FDF50F81}" type="presParOf" srcId="{3B903C97-9512-4A8F-BBEF-2C1A5028C97F}" destId="{1CD882D0-A02C-4BAD-92CD-44D3AB237FFF}" srcOrd="3" destOrd="0" presId="urn:microsoft.com/office/officeart/2005/8/layout/process1"/>
    <dgm:cxn modelId="{788B1D5D-5C8D-44B4-AF04-7D9A852D58E0}" type="presParOf" srcId="{1CD882D0-A02C-4BAD-92CD-44D3AB237FFF}" destId="{85194A65-8F04-4DAE-BE25-E5F105AB2591}" srcOrd="0" destOrd="0" presId="urn:microsoft.com/office/officeart/2005/8/layout/process1"/>
    <dgm:cxn modelId="{C7727BC4-E125-44E1-B1A3-A60BAF9027D7}" type="presParOf" srcId="{3B903C97-9512-4A8F-BBEF-2C1A5028C97F}" destId="{17243E6C-4922-4C3F-94D7-D2BF1CFD7CE8}"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D6C493E-0492-41AD-B23C-58C5D3B91F47}" type="doc">
      <dgm:prSet loTypeId="urn:microsoft.com/office/officeart/2005/8/layout/hList7" loCatId="process" qsTypeId="urn:microsoft.com/office/officeart/2005/8/quickstyle/simple3" qsCatId="simple" csTypeId="urn:microsoft.com/office/officeart/2005/8/colors/colorful1" csCatId="colorful" phldr="1"/>
      <dgm:spPr/>
      <dgm:t>
        <a:bodyPr/>
        <a:lstStyle/>
        <a:p>
          <a:endParaRPr lang="en-US"/>
        </a:p>
      </dgm:t>
    </dgm:pt>
    <dgm:pt modelId="{EB350E4B-166D-48FE-BAE7-40AD2AF09102}">
      <dgm:prSet phldrT="[Text]" custT="1"/>
      <dgm:spPr>
        <a:solidFill>
          <a:srgbClr val="F7AB8B"/>
        </a:solidFill>
      </dgm:spPr>
      <dgm:t>
        <a:bodyPr/>
        <a:lstStyle/>
        <a:p>
          <a:r>
            <a:rPr lang="en-US" sz="1500" b="1"/>
            <a:t>Principal Meeting</a:t>
          </a:r>
        </a:p>
        <a:p>
          <a:endParaRPr lang="en-US" sz="2400"/>
        </a:p>
      </dgm:t>
    </dgm:pt>
    <dgm:pt modelId="{06D3FFFB-B53C-4525-B374-4A125919ABAD}" type="parTrans" cxnId="{BFB22827-48E8-4740-BD95-D34E885A3337}">
      <dgm:prSet/>
      <dgm:spPr/>
      <dgm:t>
        <a:bodyPr/>
        <a:lstStyle/>
        <a:p>
          <a:endParaRPr lang="en-US"/>
        </a:p>
      </dgm:t>
    </dgm:pt>
    <dgm:pt modelId="{C042857A-1843-4150-876A-DD3C42A489EB}" type="sibTrans" cxnId="{BFB22827-48E8-4740-BD95-D34E885A3337}">
      <dgm:prSet/>
      <dgm:spPr/>
      <dgm:t>
        <a:bodyPr/>
        <a:lstStyle/>
        <a:p>
          <a:endParaRPr lang="en-US"/>
        </a:p>
      </dgm:t>
    </dgm:pt>
    <dgm:pt modelId="{37272FE7-2A75-47EF-A8C8-08615F58A582}">
      <dgm:prSet phldrT="[Text]" custT="1"/>
      <dgm:spPr>
        <a:solidFill>
          <a:srgbClr val="C8C8C8"/>
        </a:solidFill>
      </dgm:spPr>
      <dgm:t>
        <a:bodyPr/>
        <a:lstStyle/>
        <a:p>
          <a:r>
            <a:rPr lang="en-US" sz="1500" b="1"/>
            <a:t>Collect: </a:t>
          </a:r>
        </a:p>
        <a:p>
          <a:r>
            <a:rPr lang="en-US" sz="1300" dirty="0"/>
            <a:t>1. Deidentified fall screening data</a:t>
          </a:r>
        </a:p>
        <a:p>
          <a:r>
            <a:rPr lang="en-US" sz="1300" dirty="0"/>
            <a:t>2. Student demographic data</a:t>
          </a:r>
        </a:p>
        <a:p>
          <a:endParaRPr lang="en-US" sz="1300" dirty="0"/>
        </a:p>
        <a:p>
          <a:endParaRPr lang="en-US" sz="2000" b="1" dirty="0"/>
        </a:p>
      </dgm:t>
    </dgm:pt>
    <dgm:pt modelId="{41573986-C202-4AFC-A10C-A4D9DF4D90BA}" type="parTrans" cxnId="{DD7FD17B-503F-487D-8C41-F27213BE874E}">
      <dgm:prSet/>
      <dgm:spPr/>
      <dgm:t>
        <a:bodyPr/>
        <a:lstStyle/>
        <a:p>
          <a:endParaRPr lang="en-US"/>
        </a:p>
      </dgm:t>
    </dgm:pt>
    <dgm:pt modelId="{1520DF58-1641-433A-8F45-CC4040C6029F}" type="sibTrans" cxnId="{DD7FD17B-503F-487D-8C41-F27213BE874E}">
      <dgm:prSet/>
      <dgm:spPr/>
      <dgm:t>
        <a:bodyPr/>
        <a:lstStyle/>
        <a:p>
          <a:endParaRPr lang="en-US"/>
        </a:p>
      </dgm:t>
    </dgm:pt>
    <dgm:pt modelId="{360EA7FE-9215-4FC4-A73D-6AD8E77FD815}">
      <dgm:prSet phldrT="[Text]" custT="1"/>
      <dgm:spPr>
        <a:solidFill>
          <a:srgbClr val="FFD580"/>
        </a:solidFill>
      </dgm:spPr>
      <dgm:t>
        <a:bodyPr/>
        <a:lstStyle/>
        <a:p>
          <a:pPr algn="ctr"/>
          <a:r>
            <a:rPr lang="en-US" sz="1500" b="1"/>
            <a:t>Teacher Consenting Meetings</a:t>
          </a:r>
        </a:p>
        <a:p>
          <a:pPr algn="ctr"/>
          <a:r>
            <a:rPr lang="en-US" sz="1200" b="1"/>
            <a:t>Complete:</a:t>
          </a:r>
        </a:p>
        <a:p>
          <a:pPr algn="ctr"/>
          <a:r>
            <a:rPr lang="en-US" sz="1300" b="0"/>
            <a:t>1. </a:t>
          </a:r>
          <a:r>
            <a:rPr lang="en-US" sz="1300"/>
            <a:t>Consent form</a:t>
          </a:r>
        </a:p>
        <a:p>
          <a:pPr algn="ctr"/>
          <a:r>
            <a:rPr lang="en-US" sz="1300"/>
            <a:t>2. Demographic form</a:t>
          </a:r>
        </a:p>
        <a:p>
          <a:pPr algn="ctr"/>
          <a:r>
            <a:rPr lang="en-US" sz="1300"/>
            <a:t>3. Parent consent envelopes </a:t>
          </a:r>
        </a:p>
        <a:p>
          <a:pPr algn="ctr"/>
          <a:endParaRPr lang="en-US" sz="1500" b="1"/>
        </a:p>
      </dgm:t>
    </dgm:pt>
    <dgm:pt modelId="{4F95D8EE-09C6-4DEC-A9EA-A33F54EC4780}" type="parTrans" cxnId="{9701B5D5-10DC-4E13-A224-9573BBB2C440}">
      <dgm:prSet/>
      <dgm:spPr/>
      <dgm:t>
        <a:bodyPr/>
        <a:lstStyle/>
        <a:p>
          <a:endParaRPr lang="en-US"/>
        </a:p>
      </dgm:t>
    </dgm:pt>
    <dgm:pt modelId="{F51A62AA-BBEC-416E-A798-42B479EF1597}" type="sibTrans" cxnId="{9701B5D5-10DC-4E13-A224-9573BBB2C440}">
      <dgm:prSet/>
      <dgm:spPr/>
      <dgm:t>
        <a:bodyPr/>
        <a:lstStyle/>
        <a:p>
          <a:endParaRPr lang="en-US"/>
        </a:p>
      </dgm:t>
    </dgm:pt>
    <dgm:pt modelId="{60C0BD0A-466B-4A13-A23E-A8A5BBAAF18C}">
      <dgm:prSet phldrT="[Text]" custT="1"/>
      <dgm:spPr>
        <a:solidFill>
          <a:srgbClr val="8DA2D8"/>
        </a:solidFill>
      </dgm:spPr>
      <dgm:t>
        <a:bodyPr/>
        <a:lstStyle/>
        <a:p>
          <a:pPr algn="ctr"/>
          <a:r>
            <a:rPr lang="en-US" sz="1500" b="1"/>
            <a:t>Collect Parent Consent</a:t>
          </a:r>
          <a:endParaRPr lang="en-US" sz="1500"/>
        </a:p>
      </dgm:t>
    </dgm:pt>
    <dgm:pt modelId="{D767BCC1-AC34-4F99-87A6-9D7C5FA746E1}" type="parTrans" cxnId="{86D796AB-C4C7-44B8-AAAE-0D79F29C7E44}">
      <dgm:prSet/>
      <dgm:spPr/>
      <dgm:t>
        <a:bodyPr/>
        <a:lstStyle/>
        <a:p>
          <a:endParaRPr lang="en-US"/>
        </a:p>
      </dgm:t>
    </dgm:pt>
    <dgm:pt modelId="{064A2ACB-AF45-43D8-9D97-8E47D208ECEC}" type="sibTrans" cxnId="{86D796AB-C4C7-44B8-AAAE-0D79F29C7E44}">
      <dgm:prSet/>
      <dgm:spPr/>
      <dgm:t>
        <a:bodyPr/>
        <a:lstStyle/>
        <a:p>
          <a:endParaRPr lang="en-US"/>
        </a:p>
      </dgm:t>
    </dgm:pt>
    <dgm:pt modelId="{01F250A5-029C-4C88-8EAE-EB4099AF83E0}">
      <dgm:prSet phldrT="[Text]" custT="1"/>
      <dgm:spPr>
        <a:solidFill>
          <a:srgbClr val="ADD09D"/>
        </a:solidFill>
      </dgm:spPr>
      <dgm:t>
        <a:bodyPr/>
        <a:lstStyle/>
        <a:p>
          <a:pPr algn="ctr"/>
          <a:r>
            <a:rPr lang="en-US" sz="1500" b="1"/>
            <a:t>Follow Up Meeting</a:t>
          </a:r>
        </a:p>
        <a:p>
          <a:pPr algn="ctr"/>
          <a:r>
            <a:rPr lang="en-US" sz="1200" b="1"/>
            <a:t>Complete:</a:t>
          </a:r>
        </a:p>
      </dgm:t>
    </dgm:pt>
    <dgm:pt modelId="{469B78A6-39CC-4D13-A69F-254043883D79}" type="parTrans" cxnId="{A8CB0413-66FA-4406-9BB4-B4CCED660210}">
      <dgm:prSet/>
      <dgm:spPr/>
      <dgm:t>
        <a:bodyPr/>
        <a:lstStyle/>
        <a:p>
          <a:endParaRPr lang="en-US"/>
        </a:p>
      </dgm:t>
    </dgm:pt>
    <dgm:pt modelId="{F2A171FF-3933-4A83-8C22-935599FF33E1}" type="sibTrans" cxnId="{A8CB0413-66FA-4406-9BB4-B4CCED660210}">
      <dgm:prSet/>
      <dgm:spPr/>
      <dgm:t>
        <a:bodyPr/>
        <a:lstStyle/>
        <a:p>
          <a:endParaRPr lang="en-US"/>
        </a:p>
      </dgm:t>
    </dgm:pt>
    <dgm:pt modelId="{6C95E146-BC1A-4A0D-99A6-53E15EDB7B33}">
      <dgm:prSet phldrT="[Text]" custT="1"/>
      <dgm:spPr>
        <a:solidFill>
          <a:srgbClr val="8DA2D8"/>
        </a:solidFill>
      </dgm:spPr>
      <dgm:t>
        <a:bodyPr/>
        <a:lstStyle/>
        <a:p>
          <a:pPr algn="ctr"/>
          <a:r>
            <a:rPr lang="en-US" sz="1300" b="0"/>
            <a:t>Send home envelopes with parent consent forms</a:t>
          </a:r>
          <a:endParaRPr lang="en-US" sz="1300"/>
        </a:p>
      </dgm:t>
    </dgm:pt>
    <dgm:pt modelId="{3F066E8D-A510-406B-8FE4-E00682A6B25C}" type="parTrans" cxnId="{BD162827-69EB-4E99-80A7-55BB7144490C}">
      <dgm:prSet/>
      <dgm:spPr/>
      <dgm:t>
        <a:bodyPr/>
        <a:lstStyle/>
        <a:p>
          <a:endParaRPr lang="en-US"/>
        </a:p>
      </dgm:t>
    </dgm:pt>
    <dgm:pt modelId="{1744C151-FE66-4BBC-AECB-9B5FD1DD53ED}" type="sibTrans" cxnId="{BD162827-69EB-4E99-80A7-55BB7144490C}">
      <dgm:prSet/>
      <dgm:spPr/>
      <dgm:t>
        <a:bodyPr/>
        <a:lstStyle/>
        <a:p>
          <a:endParaRPr lang="en-US"/>
        </a:p>
      </dgm:t>
    </dgm:pt>
    <dgm:pt modelId="{25E338E3-0B4E-40C6-A6ED-29697665078F}">
      <dgm:prSet phldrT="[Text]" custT="1"/>
      <dgm:spPr>
        <a:solidFill>
          <a:srgbClr val="ADD09D"/>
        </a:solidFill>
      </dgm:spPr>
      <dgm:t>
        <a:bodyPr/>
        <a:lstStyle/>
        <a:p>
          <a:pPr algn="ctr"/>
          <a:r>
            <a:rPr lang="en-US" sz="1300" b="0"/>
            <a:t>TRF rating scales for four students with parent consent</a:t>
          </a:r>
          <a:endParaRPr lang="en-US" sz="1300" b="1"/>
        </a:p>
      </dgm:t>
    </dgm:pt>
    <dgm:pt modelId="{05110502-ED36-46C9-ABAC-B69950409BB6}" type="parTrans" cxnId="{D9647557-D698-4CCA-9E20-71495048C738}">
      <dgm:prSet/>
      <dgm:spPr/>
      <dgm:t>
        <a:bodyPr/>
        <a:lstStyle/>
        <a:p>
          <a:endParaRPr lang="en-US"/>
        </a:p>
      </dgm:t>
    </dgm:pt>
    <dgm:pt modelId="{586881EF-2D0A-4CEB-89B3-C76D6EA38377}" type="sibTrans" cxnId="{D9647557-D698-4CCA-9E20-71495048C738}">
      <dgm:prSet/>
      <dgm:spPr/>
      <dgm:t>
        <a:bodyPr/>
        <a:lstStyle/>
        <a:p>
          <a:endParaRPr lang="en-US"/>
        </a:p>
      </dgm:t>
    </dgm:pt>
    <dgm:pt modelId="{7379A2D1-F002-485C-85EC-A2238C5003C1}">
      <dgm:prSet phldrT="[Text]" custT="1"/>
      <dgm:spPr>
        <a:solidFill>
          <a:srgbClr val="ADD09D"/>
        </a:solidFill>
      </dgm:spPr>
      <dgm:t>
        <a:bodyPr/>
        <a:lstStyle/>
        <a:p>
          <a:pPr algn="ctr"/>
          <a:endParaRPr lang="en-US" sz="1300" b="0"/>
        </a:p>
        <a:p>
          <a:pPr algn="ctr"/>
          <a:endParaRPr lang="en-US" sz="2200" b="1"/>
        </a:p>
      </dgm:t>
    </dgm:pt>
    <dgm:pt modelId="{6D3E823D-0CEB-452E-A307-B772C312663E}" type="parTrans" cxnId="{11DB507C-F4AA-494D-A4BC-884C8719BC54}">
      <dgm:prSet/>
      <dgm:spPr/>
      <dgm:t>
        <a:bodyPr/>
        <a:lstStyle/>
        <a:p>
          <a:endParaRPr lang="en-US"/>
        </a:p>
      </dgm:t>
    </dgm:pt>
    <dgm:pt modelId="{6A67A86F-8399-46B3-A4CC-E98D678DB8BF}" type="sibTrans" cxnId="{11DB507C-F4AA-494D-A4BC-884C8719BC54}">
      <dgm:prSet/>
      <dgm:spPr/>
      <dgm:t>
        <a:bodyPr/>
        <a:lstStyle/>
        <a:p>
          <a:endParaRPr lang="en-US"/>
        </a:p>
      </dgm:t>
    </dgm:pt>
    <dgm:pt modelId="{D13DA13C-EBEE-41E6-821E-6B7051129557}">
      <dgm:prSet phldrT="[Text]" custT="1"/>
      <dgm:spPr>
        <a:solidFill>
          <a:srgbClr val="8DA2D8"/>
        </a:solidFill>
      </dgm:spPr>
      <dgm:t>
        <a:bodyPr/>
        <a:lstStyle/>
        <a:p>
          <a:pPr algn="ctr"/>
          <a:r>
            <a:rPr lang="en-US" sz="1300"/>
            <a:t>Turn in completed forms to District Liaison</a:t>
          </a:r>
          <a:endParaRPr lang="en-US" sz="1400" b="0"/>
        </a:p>
        <a:p>
          <a:pPr algn="ctr"/>
          <a:r>
            <a:rPr lang="en-US" sz="1200" b="1"/>
            <a:t> </a:t>
          </a:r>
          <a:endParaRPr lang="en-US" sz="1300"/>
        </a:p>
      </dgm:t>
    </dgm:pt>
    <dgm:pt modelId="{729B620F-63CD-4890-B593-4BBB012EFC92}" type="parTrans" cxnId="{2ADE568E-E198-4D67-A362-17FEA3E68D31}">
      <dgm:prSet/>
      <dgm:spPr/>
      <dgm:t>
        <a:bodyPr/>
        <a:lstStyle/>
        <a:p>
          <a:endParaRPr lang="en-US"/>
        </a:p>
      </dgm:t>
    </dgm:pt>
    <dgm:pt modelId="{0EC0EB97-BE29-46BD-B8EB-78C58F3F8A33}" type="sibTrans" cxnId="{2ADE568E-E198-4D67-A362-17FEA3E68D31}">
      <dgm:prSet/>
      <dgm:spPr/>
      <dgm:t>
        <a:bodyPr/>
        <a:lstStyle/>
        <a:p>
          <a:endParaRPr lang="en-US"/>
        </a:p>
      </dgm:t>
    </dgm:pt>
    <dgm:pt modelId="{19DAB139-C473-4366-881F-E9CAEECCA95F}" type="pres">
      <dgm:prSet presAssocID="{2D6C493E-0492-41AD-B23C-58C5D3B91F47}" presName="Name0" presStyleCnt="0">
        <dgm:presLayoutVars>
          <dgm:dir/>
          <dgm:resizeHandles val="exact"/>
        </dgm:presLayoutVars>
      </dgm:prSet>
      <dgm:spPr/>
    </dgm:pt>
    <dgm:pt modelId="{1EFF440E-2F41-404B-8F01-4F71D27C0474}" type="pres">
      <dgm:prSet presAssocID="{2D6C493E-0492-41AD-B23C-58C5D3B91F47}" presName="fgShape" presStyleLbl="fgShp" presStyleIdx="0" presStyleCnt="1" custScaleX="94415" custScaleY="59934" custLinFactNeighborX="-320" custLinFactNeighborY="87813"/>
      <dgm:spPr>
        <a:prstGeom prst="rightArrow">
          <a:avLst/>
        </a:prstGeom>
        <a:solidFill>
          <a:schemeClr val="tx1"/>
        </a:solidFill>
        <a:ln>
          <a:noFill/>
        </a:ln>
      </dgm:spPr>
    </dgm:pt>
    <dgm:pt modelId="{F5B73C13-9D5E-4963-89C9-FE3F80C0EED7}" type="pres">
      <dgm:prSet presAssocID="{2D6C493E-0492-41AD-B23C-58C5D3B91F47}" presName="linComp" presStyleCnt="0"/>
      <dgm:spPr/>
    </dgm:pt>
    <dgm:pt modelId="{D3EA425C-B1E4-4213-8706-CD7A1D0CB7FB}" type="pres">
      <dgm:prSet presAssocID="{EB350E4B-166D-48FE-BAE7-40AD2AF09102}" presName="compNode" presStyleCnt="0"/>
      <dgm:spPr/>
    </dgm:pt>
    <dgm:pt modelId="{915018D0-8DC5-4EFB-8F04-B4DDCF674334}" type="pres">
      <dgm:prSet presAssocID="{EB350E4B-166D-48FE-BAE7-40AD2AF09102}" presName="bkgdShape" presStyleLbl="node1" presStyleIdx="0" presStyleCnt="5" custLinFactNeighborX="-7493" custLinFactNeighborY="393"/>
      <dgm:spPr/>
    </dgm:pt>
    <dgm:pt modelId="{9EC8A028-EDAE-4FD3-9DA6-C022506665C1}" type="pres">
      <dgm:prSet presAssocID="{EB350E4B-166D-48FE-BAE7-40AD2AF09102}" presName="nodeTx" presStyleLbl="node1" presStyleIdx="0" presStyleCnt="5">
        <dgm:presLayoutVars>
          <dgm:bulletEnabled val="1"/>
        </dgm:presLayoutVars>
      </dgm:prSet>
      <dgm:spPr/>
    </dgm:pt>
    <dgm:pt modelId="{8FAA179D-366B-4A05-9951-8506E89DC252}" type="pres">
      <dgm:prSet presAssocID="{EB350E4B-166D-48FE-BAE7-40AD2AF09102}" presName="invisiNode" presStyleLbl="node1" presStyleIdx="0" presStyleCnt="5"/>
      <dgm:spPr/>
    </dgm:pt>
    <dgm:pt modelId="{B90B8956-64AC-4C17-A3B3-20A19BD0238D}" type="pres">
      <dgm:prSet presAssocID="{EB350E4B-166D-48FE-BAE7-40AD2AF09102}" presName="imagNode" presStyleLbl="fgImgPlace1" presStyleIdx="0" presStyleCnt="5" custScaleX="80749" custScaleY="80749" custLinFactNeighborY="-10662"/>
      <dgm:spPr>
        <a:blipFill>
          <a:blip xmlns:r="http://schemas.openxmlformats.org/officeDocument/2006/relationships" r:embed="rId1" cstate="hq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000" r="-2000"/>
          </a:stretch>
        </a:blipFill>
      </dgm:spPr>
    </dgm:pt>
    <dgm:pt modelId="{30EBF791-2265-452D-9E06-43FEBD2D5AE5}" type="pres">
      <dgm:prSet presAssocID="{C042857A-1843-4150-876A-DD3C42A489EB}" presName="sibTrans" presStyleLbl="sibTrans2D1" presStyleIdx="0" presStyleCnt="0"/>
      <dgm:spPr/>
    </dgm:pt>
    <dgm:pt modelId="{1414F530-C894-47F5-98D9-06BDA6ACFD39}" type="pres">
      <dgm:prSet presAssocID="{37272FE7-2A75-47EF-A8C8-08615F58A582}" presName="compNode" presStyleCnt="0"/>
      <dgm:spPr/>
    </dgm:pt>
    <dgm:pt modelId="{38AB6165-0D2E-4514-B3A3-6A548BFFCB20}" type="pres">
      <dgm:prSet presAssocID="{37272FE7-2A75-47EF-A8C8-08615F58A582}" presName="bkgdShape" presStyleLbl="node1" presStyleIdx="1" presStyleCnt="5"/>
      <dgm:spPr/>
    </dgm:pt>
    <dgm:pt modelId="{0C2FB680-9B8D-42EC-80EF-1FD6CE19A0F5}" type="pres">
      <dgm:prSet presAssocID="{37272FE7-2A75-47EF-A8C8-08615F58A582}" presName="nodeTx" presStyleLbl="node1" presStyleIdx="1" presStyleCnt="5">
        <dgm:presLayoutVars>
          <dgm:bulletEnabled val="1"/>
        </dgm:presLayoutVars>
      </dgm:prSet>
      <dgm:spPr/>
    </dgm:pt>
    <dgm:pt modelId="{205808A1-C2E9-4DBC-81CB-06EA8EDCD10E}" type="pres">
      <dgm:prSet presAssocID="{37272FE7-2A75-47EF-A8C8-08615F58A582}" presName="invisiNode" presStyleLbl="node1" presStyleIdx="1" presStyleCnt="5"/>
      <dgm:spPr/>
    </dgm:pt>
    <dgm:pt modelId="{080C5C4D-F5E3-41DC-8D2F-7C13BD8EF6D7}" type="pres">
      <dgm:prSet presAssocID="{37272FE7-2A75-47EF-A8C8-08615F58A582}" presName="imagNode" presStyleLbl="fgImgPlace1" presStyleIdx="1" presStyleCnt="5" custScaleX="80749" custScaleY="80749" custLinFactNeighborY="-10662"/>
      <dgm:spPr>
        <a:blipFill>
          <a:blip xmlns:r="http://schemas.openxmlformats.org/officeDocument/2006/relationships"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dgm:spPr>
    </dgm:pt>
    <dgm:pt modelId="{8398CE67-FFFA-4C4E-875A-BC23F63915CF}" type="pres">
      <dgm:prSet presAssocID="{1520DF58-1641-433A-8F45-CC4040C6029F}" presName="sibTrans" presStyleLbl="sibTrans2D1" presStyleIdx="0" presStyleCnt="0"/>
      <dgm:spPr/>
    </dgm:pt>
    <dgm:pt modelId="{1F5F006E-AA25-40DA-9C9B-C62FBC6A4F3E}" type="pres">
      <dgm:prSet presAssocID="{360EA7FE-9215-4FC4-A73D-6AD8E77FD815}" presName="compNode" presStyleCnt="0"/>
      <dgm:spPr/>
    </dgm:pt>
    <dgm:pt modelId="{63FA65B2-611D-4928-8EF6-24D13EA1AB36}" type="pres">
      <dgm:prSet presAssocID="{360EA7FE-9215-4FC4-A73D-6AD8E77FD815}" presName="bkgdShape" presStyleLbl="node1" presStyleIdx="2" presStyleCnt="5"/>
      <dgm:spPr/>
    </dgm:pt>
    <dgm:pt modelId="{52A8940E-35BC-451E-833E-EFB5872A7857}" type="pres">
      <dgm:prSet presAssocID="{360EA7FE-9215-4FC4-A73D-6AD8E77FD815}" presName="nodeTx" presStyleLbl="node1" presStyleIdx="2" presStyleCnt="5">
        <dgm:presLayoutVars>
          <dgm:bulletEnabled val="1"/>
        </dgm:presLayoutVars>
      </dgm:prSet>
      <dgm:spPr/>
    </dgm:pt>
    <dgm:pt modelId="{110EE73E-1BAA-47B1-9F55-AAF1EBA8A519}" type="pres">
      <dgm:prSet presAssocID="{360EA7FE-9215-4FC4-A73D-6AD8E77FD815}" presName="invisiNode" presStyleLbl="node1" presStyleIdx="2" presStyleCnt="5"/>
      <dgm:spPr/>
    </dgm:pt>
    <dgm:pt modelId="{8BDDEBAA-0767-4630-8356-E18BD762420D}" type="pres">
      <dgm:prSet presAssocID="{360EA7FE-9215-4FC4-A73D-6AD8E77FD815}" presName="imagNode" presStyleLbl="fgImgPlace1" presStyleIdx="2" presStyleCnt="5" custScaleX="80749" custScaleY="80749" custLinFactNeighborY="-10662"/>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1000" r="-21000"/>
          </a:stretch>
        </a:blipFill>
      </dgm:spPr>
    </dgm:pt>
    <dgm:pt modelId="{E1DBBDEB-E71A-42C8-9DF5-BE61220B3B15}" type="pres">
      <dgm:prSet presAssocID="{F51A62AA-BBEC-416E-A798-42B479EF1597}" presName="sibTrans" presStyleLbl="sibTrans2D1" presStyleIdx="0" presStyleCnt="0"/>
      <dgm:spPr/>
    </dgm:pt>
    <dgm:pt modelId="{3188A038-2F0C-4465-B9B4-462345A43994}" type="pres">
      <dgm:prSet presAssocID="{60C0BD0A-466B-4A13-A23E-A8A5BBAAF18C}" presName="compNode" presStyleCnt="0"/>
      <dgm:spPr/>
    </dgm:pt>
    <dgm:pt modelId="{4E8740AD-71C0-42E3-BCF8-303AE2B4B0A0}" type="pres">
      <dgm:prSet presAssocID="{60C0BD0A-466B-4A13-A23E-A8A5BBAAF18C}" presName="bkgdShape" presStyleLbl="node1" presStyleIdx="3" presStyleCnt="5"/>
      <dgm:spPr/>
    </dgm:pt>
    <dgm:pt modelId="{0FE2F802-01E0-47CC-821B-AE16FEDE0246}" type="pres">
      <dgm:prSet presAssocID="{60C0BD0A-466B-4A13-A23E-A8A5BBAAF18C}" presName="nodeTx" presStyleLbl="node1" presStyleIdx="3" presStyleCnt="5">
        <dgm:presLayoutVars>
          <dgm:bulletEnabled val="1"/>
        </dgm:presLayoutVars>
      </dgm:prSet>
      <dgm:spPr/>
    </dgm:pt>
    <dgm:pt modelId="{BE22BE64-D59D-45A4-80C3-BD44F6C6CE82}" type="pres">
      <dgm:prSet presAssocID="{60C0BD0A-466B-4A13-A23E-A8A5BBAAF18C}" presName="invisiNode" presStyleLbl="node1" presStyleIdx="3" presStyleCnt="5"/>
      <dgm:spPr/>
    </dgm:pt>
    <dgm:pt modelId="{57097529-2581-45C1-AD2B-2509496A50CF}" type="pres">
      <dgm:prSet presAssocID="{60C0BD0A-466B-4A13-A23E-A8A5BBAAF18C}" presName="imagNode" presStyleLbl="fgImgPlace1" presStyleIdx="3" presStyleCnt="5" custScaleX="80749" custScaleY="80749" custLinFactNeighborY="-10662"/>
      <dgm:spPr>
        <a:blipFill>
          <a:blip xmlns:r="http://schemas.openxmlformats.org/officeDocument/2006/relationships" r:embed="rId7">
            <a:extLst>
              <a:ext uri="{837473B0-CC2E-450A-ABE3-18F120FF3D39}">
                <a1611:picAttrSrcUrl xmlns:a1611="http://schemas.microsoft.com/office/drawing/2016/11/main" r:id="rId8"/>
              </a:ext>
            </a:extLst>
          </a:blip>
          <a:srcRect/>
          <a:stretch>
            <a:fillRect l="-28000" r="-28000"/>
          </a:stretch>
        </a:blipFill>
      </dgm:spPr>
    </dgm:pt>
    <dgm:pt modelId="{73FBE425-D35E-41E1-ABD1-E5B77C9F1CDD}" type="pres">
      <dgm:prSet presAssocID="{064A2ACB-AF45-43D8-9D97-8E47D208ECEC}" presName="sibTrans" presStyleLbl="sibTrans2D1" presStyleIdx="0" presStyleCnt="0"/>
      <dgm:spPr/>
    </dgm:pt>
    <dgm:pt modelId="{E8B68F88-5CB1-4B27-8F40-CF7F9FC0C191}" type="pres">
      <dgm:prSet presAssocID="{01F250A5-029C-4C88-8EAE-EB4099AF83E0}" presName="compNode" presStyleCnt="0"/>
      <dgm:spPr/>
    </dgm:pt>
    <dgm:pt modelId="{28FCB171-D6F1-4AE3-BB97-C482821B245D}" type="pres">
      <dgm:prSet presAssocID="{01F250A5-029C-4C88-8EAE-EB4099AF83E0}" presName="bkgdShape" presStyleLbl="node1" presStyleIdx="4" presStyleCnt="5"/>
      <dgm:spPr/>
    </dgm:pt>
    <dgm:pt modelId="{81ADA596-6917-407F-9CD7-DDC448126C44}" type="pres">
      <dgm:prSet presAssocID="{01F250A5-029C-4C88-8EAE-EB4099AF83E0}" presName="nodeTx" presStyleLbl="node1" presStyleIdx="4" presStyleCnt="5">
        <dgm:presLayoutVars>
          <dgm:bulletEnabled val="1"/>
        </dgm:presLayoutVars>
      </dgm:prSet>
      <dgm:spPr/>
    </dgm:pt>
    <dgm:pt modelId="{19DD26BF-8D2F-4CB3-9784-63D47F382E4C}" type="pres">
      <dgm:prSet presAssocID="{01F250A5-029C-4C88-8EAE-EB4099AF83E0}" presName="invisiNode" presStyleLbl="node1" presStyleIdx="4" presStyleCnt="5"/>
      <dgm:spPr/>
    </dgm:pt>
    <dgm:pt modelId="{422092A5-FB26-4A53-B6C0-5C6A91B0ED55}" type="pres">
      <dgm:prSet presAssocID="{01F250A5-029C-4C88-8EAE-EB4099AF83E0}" presName="imagNode" presStyleLbl="fgImgPlace1" presStyleIdx="4" presStyleCnt="5" custScaleX="80749" custScaleY="80749" custLinFactNeighborY="-10662"/>
      <dgm:spPr>
        <a:blipFill>
          <a:blip xmlns:r="http://schemas.openxmlformats.org/officeDocument/2006/relationships" r:embed="rId9" cstate="hq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2000" r="-2000"/>
          </a:stretch>
        </a:blipFill>
      </dgm:spPr>
    </dgm:pt>
  </dgm:ptLst>
  <dgm:cxnLst>
    <dgm:cxn modelId="{51281D0A-9FD9-4669-89AD-5A279737783B}" type="presOf" srcId="{064A2ACB-AF45-43D8-9D97-8E47D208ECEC}" destId="{73FBE425-D35E-41E1-ABD1-E5B77C9F1CDD}" srcOrd="0" destOrd="0" presId="urn:microsoft.com/office/officeart/2005/8/layout/hList7"/>
    <dgm:cxn modelId="{A8CB0413-66FA-4406-9BB4-B4CCED660210}" srcId="{2D6C493E-0492-41AD-B23C-58C5D3B91F47}" destId="{01F250A5-029C-4C88-8EAE-EB4099AF83E0}" srcOrd="4" destOrd="0" parTransId="{469B78A6-39CC-4D13-A69F-254043883D79}" sibTransId="{F2A171FF-3933-4A83-8C22-935599FF33E1}"/>
    <dgm:cxn modelId="{5160241C-65F3-4200-BD19-73CF52D7161A}" type="presOf" srcId="{C042857A-1843-4150-876A-DD3C42A489EB}" destId="{30EBF791-2265-452D-9E06-43FEBD2D5AE5}" srcOrd="0" destOrd="0" presId="urn:microsoft.com/office/officeart/2005/8/layout/hList7"/>
    <dgm:cxn modelId="{BD162827-69EB-4E99-80A7-55BB7144490C}" srcId="{60C0BD0A-466B-4A13-A23E-A8A5BBAAF18C}" destId="{6C95E146-BC1A-4A0D-99A6-53E15EDB7B33}" srcOrd="0" destOrd="0" parTransId="{3F066E8D-A510-406B-8FE4-E00682A6B25C}" sibTransId="{1744C151-FE66-4BBC-AECB-9B5FD1DD53ED}"/>
    <dgm:cxn modelId="{BFB22827-48E8-4740-BD95-D34E885A3337}" srcId="{2D6C493E-0492-41AD-B23C-58C5D3B91F47}" destId="{EB350E4B-166D-48FE-BAE7-40AD2AF09102}" srcOrd="0" destOrd="0" parTransId="{06D3FFFB-B53C-4525-B374-4A125919ABAD}" sibTransId="{C042857A-1843-4150-876A-DD3C42A489EB}"/>
    <dgm:cxn modelId="{AD8E1940-FCBF-4219-A8EA-EADAAF2B80E0}" type="presOf" srcId="{6C95E146-BC1A-4A0D-99A6-53E15EDB7B33}" destId="{0FE2F802-01E0-47CC-821B-AE16FEDE0246}" srcOrd="1" destOrd="1" presId="urn:microsoft.com/office/officeart/2005/8/layout/hList7"/>
    <dgm:cxn modelId="{D7FC8C41-1C9B-4A04-A6E5-FD70F12DDDD7}" type="presOf" srcId="{37272FE7-2A75-47EF-A8C8-08615F58A582}" destId="{0C2FB680-9B8D-42EC-80EF-1FD6CE19A0F5}" srcOrd="1" destOrd="0" presId="urn:microsoft.com/office/officeart/2005/8/layout/hList7"/>
    <dgm:cxn modelId="{5D637942-747B-489C-B005-C38FEA4E86FA}" type="presOf" srcId="{25E338E3-0B4E-40C6-A6ED-29697665078F}" destId="{81ADA596-6917-407F-9CD7-DDC448126C44}" srcOrd="1" destOrd="1" presId="urn:microsoft.com/office/officeart/2005/8/layout/hList7"/>
    <dgm:cxn modelId="{28615A42-7E5B-4098-9B30-EB1437945DB4}" type="presOf" srcId="{25E338E3-0B4E-40C6-A6ED-29697665078F}" destId="{28FCB171-D6F1-4AE3-BB97-C482821B245D}" srcOrd="0" destOrd="1" presId="urn:microsoft.com/office/officeart/2005/8/layout/hList7"/>
    <dgm:cxn modelId="{32AF1544-7BDE-458A-82D8-E587556C5E32}" type="presOf" srcId="{2D6C493E-0492-41AD-B23C-58C5D3B91F47}" destId="{19DAB139-C473-4366-881F-E9CAEECCA95F}" srcOrd="0" destOrd="0" presId="urn:microsoft.com/office/officeart/2005/8/layout/hList7"/>
    <dgm:cxn modelId="{8BB27E49-75EB-4482-AD67-CCCF3BA18EA0}" type="presOf" srcId="{60C0BD0A-466B-4A13-A23E-A8A5BBAAF18C}" destId="{4E8740AD-71C0-42E3-BCF8-303AE2B4B0A0}" srcOrd="0" destOrd="0" presId="urn:microsoft.com/office/officeart/2005/8/layout/hList7"/>
    <dgm:cxn modelId="{CD6CEE6A-D846-445F-BD3C-ACAB88F068B1}" type="presOf" srcId="{1520DF58-1641-433A-8F45-CC4040C6029F}" destId="{8398CE67-FFFA-4C4E-875A-BC23F63915CF}" srcOrd="0" destOrd="0" presId="urn:microsoft.com/office/officeart/2005/8/layout/hList7"/>
    <dgm:cxn modelId="{D26EDA6C-DE8C-4F52-AA97-8845001FFC98}" type="presOf" srcId="{EB350E4B-166D-48FE-BAE7-40AD2AF09102}" destId="{915018D0-8DC5-4EFB-8F04-B4DDCF674334}" srcOrd="0" destOrd="0" presId="urn:microsoft.com/office/officeart/2005/8/layout/hList7"/>
    <dgm:cxn modelId="{A6BFBC52-BCB9-4AB4-906C-A801E268BCB5}" type="presOf" srcId="{01F250A5-029C-4C88-8EAE-EB4099AF83E0}" destId="{28FCB171-D6F1-4AE3-BB97-C482821B245D}" srcOrd="0" destOrd="0" presId="urn:microsoft.com/office/officeart/2005/8/layout/hList7"/>
    <dgm:cxn modelId="{1E63DD53-B5A6-4B28-887D-15AF801C1BAB}" type="presOf" srcId="{6C95E146-BC1A-4A0D-99A6-53E15EDB7B33}" destId="{4E8740AD-71C0-42E3-BCF8-303AE2B4B0A0}" srcOrd="0" destOrd="1" presId="urn:microsoft.com/office/officeart/2005/8/layout/hList7"/>
    <dgm:cxn modelId="{D9647557-D698-4CCA-9E20-71495048C738}" srcId="{01F250A5-029C-4C88-8EAE-EB4099AF83E0}" destId="{25E338E3-0B4E-40C6-A6ED-29697665078F}" srcOrd="0" destOrd="0" parTransId="{05110502-ED36-46C9-ABAC-B69950409BB6}" sibTransId="{586881EF-2D0A-4CEB-89B3-C76D6EA38377}"/>
    <dgm:cxn modelId="{DEEA0A78-5D5B-45A3-8745-58F62FAD7954}" type="presOf" srcId="{60C0BD0A-466B-4A13-A23E-A8A5BBAAF18C}" destId="{0FE2F802-01E0-47CC-821B-AE16FEDE0246}" srcOrd="1" destOrd="0" presId="urn:microsoft.com/office/officeart/2005/8/layout/hList7"/>
    <dgm:cxn modelId="{7A213E78-9A92-4076-AC95-6EA32938D9FB}" type="presOf" srcId="{F51A62AA-BBEC-416E-A798-42B479EF1597}" destId="{E1DBBDEB-E71A-42C8-9DF5-BE61220B3B15}" srcOrd="0" destOrd="0" presId="urn:microsoft.com/office/officeart/2005/8/layout/hList7"/>
    <dgm:cxn modelId="{DD7FD17B-503F-487D-8C41-F27213BE874E}" srcId="{2D6C493E-0492-41AD-B23C-58C5D3B91F47}" destId="{37272FE7-2A75-47EF-A8C8-08615F58A582}" srcOrd="1" destOrd="0" parTransId="{41573986-C202-4AFC-A10C-A4D9DF4D90BA}" sibTransId="{1520DF58-1641-433A-8F45-CC4040C6029F}"/>
    <dgm:cxn modelId="{11DB507C-F4AA-494D-A4BC-884C8719BC54}" srcId="{01F250A5-029C-4C88-8EAE-EB4099AF83E0}" destId="{7379A2D1-F002-485C-85EC-A2238C5003C1}" srcOrd="1" destOrd="0" parTransId="{6D3E823D-0CEB-452E-A307-B772C312663E}" sibTransId="{6A67A86F-8399-46B3-A4CC-E98D678DB8BF}"/>
    <dgm:cxn modelId="{2ADE568E-E198-4D67-A362-17FEA3E68D31}" srcId="{60C0BD0A-466B-4A13-A23E-A8A5BBAAF18C}" destId="{D13DA13C-EBEE-41E6-821E-6B7051129557}" srcOrd="1" destOrd="0" parTransId="{729B620F-63CD-4890-B593-4BBB012EFC92}" sibTransId="{0EC0EB97-BE29-46BD-B8EB-78C58F3F8A33}"/>
    <dgm:cxn modelId="{4D4D39AA-D301-4480-BD06-70D4ECC2BB7B}" type="presOf" srcId="{360EA7FE-9215-4FC4-A73D-6AD8E77FD815}" destId="{52A8940E-35BC-451E-833E-EFB5872A7857}" srcOrd="1" destOrd="0" presId="urn:microsoft.com/office/officeart/2005/8/layout/hList7"/>
    <dgm:cxn modelId="{86D796AB-C4C7-44B8-AAAE-0D79F29C7E44}" srcId="{2D6C493E-0492-41AD-B23C-58C5D3B91F47}" destId="{60C0BD0A-466B-4A13-A23E-A8A5BBAAF18C}" srcOrd="3" destOrd="0" parTransId="{D767BCC1-AC34-4F99-87A6-9D7C5FA746E1}" sibTransId="{064A2ACB-AF45-43D8-9D97-8E47D208ECEC}"/>
    <dgm:cxn modelId="{8FE9E5B4-CA52-4D04-BF56-FB046ACE7EAA}" type="presOf" srcId="{EB350E4B-166D-48FE-BAE7-40AD2AF09102}" destId="{9EC8A028-EDAE-4FD3-9DA6-C022506665C1}" srcOrd="1" destOrd="0" presId="urn:microsoft.com/office/officeart/2005/8/layout/hList7"/>
    <dgm:cxn modelId="{DDA037BA-894F-457E-80D5-2ADEDC08A7DC}" type="presOf" srcId="{7379A2D1-F002-485C-85EC-A2238C5003C1}" destId="{28FCB171-D6F1-4AE3-BB97-C482821B245D}" srcOrd="0" destOrd="2" presId="urn:microsoft.com/office/officeart/2005/8/layout/hList7"/>
    <dgm:cxn modelId="{D94D69BE-85C5-44EA-AB9D-5E0EAAA92DB6}" type="presOf" srcId="{D13DA13C-EBEE-41E6-821E-6B7051129557}" destId="{4E8740AD-71C0-42E3-BCF8-303AE2B4B0A0}" srcOrd="0" destOrd="2" presId="urn:microsoft.com/office/officeart/2005/8/layout/hList7"/>
    <dgm:cxn modelId="{BAC844D4-5F91-46C7-B73D-E5C0DFAAFF69}" type="presOf" srcId="{01F250A5-029C-4C88-8EAE-EB4099AF83E0}" destId="{81ADA596-6917-407F-9CD7-DDC448126C44}" srcOrd="1" destOrd="0" presId="urn:microsoft.com/office/officeart/2005/8/layout/hList7"/>
    <dgm:cxn modelId="{9701B5D5-10DC-4E13-A224-9573BBB2C440}" srcId="{2D6C493E-0492-41AD-B23C-58C5D3B91F47}" destId="{360EA7FE-9215-4FC4-A73D-6AD8E77FD815}" srcOrd="2" destOrd="0" parTransId="{4F95D8EE-09C6-4DEC-A9EA-A33F54EC4780}" sibTransId="{F51A62AA-BBEC-416E-A798-42B479EF1597}"/>
    <dgm:cxn modelId="{59D0E3DB-D2D1-45A8-B103-C074694915F2}" type="presOf" srcId="{360EA7FE-9215-4FC4-A73D-6AD8E77FD815}" destId="{63FA65B2-611D-4928-8EF6-24D13EA1AB36}" srcOrd="0" destOrd="0" presId="urn:microsoft.com/office/officeart/2005/8/layout/hList7"/>
    <dgm:cxn modelId="{17125ADE-107F-49BF-88A0-FED008115C59}" type="presOf" srcId="{D13DA13C-EBEE-41E6-821E-6B7051129557}" destId="{0FE2F802-01E0-47CC-821B-AE16FEDE0246}" srcOrd="1" destOrd="2" presId="urn:microsoft.com/office/officeart/2005/8/layout/hList7"/>
    <dgm:cxn modelId="{A2C850EC-5A74-4640-8364-33B4FB1B6D8D}" type="presOf" srcId="{7379A2D1-F002-485C-85EC-A2238C5003C1}" destId="{81ADA596-6917-407F-9CD7-DDC448126C44}" srcOrd="1" destOrd="2" presId="urn:microsoft.com/office/officeart/2005/8/layout/hList7"/>
    <dgm:cxn modelId="{89633BED-89BD-47C7-B55A-4A3A4929CD9F}" type="presOf" srcId="{37272FE7-2A75-47EF-A8C8-08615F58A582}" destId="{38AB6165-0D2E-4514-B3A3-6A548BFFCB20}" srcOrd="0" destOrd="0" presId="urn:microsoft.com/office/officeart/2005/8/layout/hList7"/>
    <dgm:cxn modelId="{F6462727-03FF-4FD1-8F68-33893079D389}" type="presParOf" srcId="{19DAB139-C473-4366-881F-E9CAEECCA95F}" destId="{1EFF440E-2F41-404B-8F01-4F71D27C0474}" srcOrd="0" destOrd="0" presId="urn:microsoft.com/office/officeart/2005/8/layout/hList7"/>
    <dgm:cxn modelId="{5250CE8F-2818-495E-861E-46FEEB9D548E}" type="presParOf" srcId="{19DAB139-C473-4366-881F-E9CAEECCA95F}" destId="{F5B73C13-9D5E-4963-89C9-FE3F80C0EED7}" srcOrd="1" destOrd="0" presId="urn:microsoft.com/office/officeart/2005/8/layout/hList7"/>
    <dgm:cxn modelId="{26385F2E-4D28-431A-B47E-340BD974D88C}" type="presParOf" srcId="{F5B73C13-9D5E-4963-89C9-FE3F80C0EED7}" destId="{D3EA425C-B1E4-4213-8706-CD7A1D0CB7FB}" srcOrd="0" destOrd="0" presId="urn:microsoft.com/office/officeart/2005/8/layout/hList7"/>
    <dgm:cxn modelId="{ACA88483-9463-47A4-ADF1-F44654452C9A}" type="presParOf" srcId="{D3EA425C-B1E4-4213-8706-CD7A1D0CB7FB}" destId="{915018D0-8DC5-4EFB-8F04-B4DDCF674334}" srcOrd="0" destOrd="0" presId="urn:microsoft.com/office/officeart/2005/8/layout/hList7"/>
    <dgm:cxn modelId="{E020C780-CC50-436E-9872-D71D4531EF05}" type="presParOf" srcId="{D3EA425C-B1E4-4213-8706-CD7A1D0CB7FB}" destId="{9EC8A028-EDAE-4FD3-9DA6-C022506665C1}" srcOrd="1" destOrd="0" presId="urn:microsoft.com/office/officeart/2005/8/layout/hList7"/>
    <dgm:cxn modelId="{FB1CFF9E-F492-4F00-863B-006C5C287522}" type="presParOf" srcId="{D3EA425C-B1E4-4213-8706-CD7A1D0CB7FB}" destId="{8FAA179D-366B-4A05-9951-8506E89DC252}" srcOrd="2" destOrd="0" presId="urn:microsoft.com/office/officeart/2005/8/layout/hList7"/>
    <dgm:cxn modelId="{9742DD0A-39B8-46ED-91BC-560351AA556F}" type="presParOf" srcId="{D3EA425C-B1E4-4213-8706-CD7A1D0CB7FB}" destId="{B90B8956-64AC-4C17-A3B3-20A19BD0238D}" srcOrd="3" destOrd="0" presId="urn:microsoft.com/office/officeart/2005/8/layout/hList7"/>
    <dgm:cxn modelId="{964D1A61-E9AB-4EED-A50D-0A712D7A078D}" type="presParOf" srcId="{F5B73C13-9D5E-4963-89C9-FE3F80C0EED7}" destId="{30EBF791-2265-452D-9E06-43FEBD2D5AE5}" srcOrd="1" destOrd="0" presId="urn:microsoft.com/office/officeart/2005/8/layout/hList7"/>
    <dgm:cxn modelId="{F3A13833-E534-4170-8F81-74C16303B37F}" type="presParOf" srcId="{F5B73C13-9D5E-4963-89C9-FE3F80C0EED7}" destId="{1414F530-C894-47F5-98D9-06BDA6ACFD39}" srcOrd="2" destOrd="0" presId="urn:microsoft.com/office/officeart/2005/8/layout/hList7"/>
    <dgm:cxn modelId="{6B739C42-6388-4040-B40B-2D11E7E80DB8}" type="presParOf" srcId="{1414F530-C894-47F5-98D9-06BDA6ACFD39}" destId="{38AB6165-0D2E-4514-B3A3-6A548BFFCB20}" srcOrd="0" destOrd="0" presId="urn:microsoft.com/office/officeart/2005/8/layout/hList7"/>
    <dgm:cxn modelId="{EE182BFB-9979-4BEF-9CFB-D8EE3A47F84A}" type="presParOf" srcId="{1414F530-C894-47F5-98D9-06BDA6ACFD39}" destId="{0C2FB680-9B8D-42EC-80EF-1FD6CE19A0F5}" srcOrd="1" destOrd="0" presId="urn:microsoft.com/office/officeart/2005/8/layout/hList7"/>
    <dgm:cxn modelId="{B45A78E5-33B7-456F-8268-C580D04FCB15}" type="presParOf" srcId="{1414F530-C894-47F5-98D9-06BDA6ACFD39}" destId="{205808A1-C2E9-4DBC-81CB-06EA8EDCD10E}" srcOrd="2" destOrd="0" presId="urn:microsoft.com/office/officeart/2005/8/layout/hList7"/>
    <dgm:cxn modelId="{9B1E05B1-14B5-410C-A810-66B48FF96C1A}" type="presParOf" srcId="{1414F530-C894-47F5-98D9-06BDA6ACFD39}" destId="{080C5C4D-F5E3-41DC-8D2F-7C13BD8EF6D7}" srcOrd="3" destOrd="0" presId="urn:microsoft.com/office/officeart/2005/8/layout/hList7"/>
    <dgm:cxn modelId="{AA7E7D71-18A7-4376-98B4-59D79EA53691}" type="presParOf" srcId="{F5B73C13-9D5E-4963-89C9-FE3F80C0EED7}" destId="{8398CE67-FFFA-4C4E-875A-BC23F63915CF}" srcOrd="3" destOrd="0" presId="urn:microsoft.com/office/officeart/2005/8/layout/hList7"/>
    <dgm:cxn modelId="{6549EE49-8544-4EB0-8EDB-28C54BEFBDB4}" type="presParOf" srcId="{F5B73C13-9D5E-4963-89C9-FE3F80C0EED7}" destId="{1F5F006E-AA25-40DA-9C9B-C62FBC6A4F3E}" srcOrd="4" destOrd="0" presId="urn:microsoft.com/office/officeart/2005/8/layout/hList7"/>
    <dgm:cxn modelId="{92F6D3CC-AA67-4BFA-B13A-3208033872CD}" type="presParOf" srcId="{1F5F006E-AA25-40DA-9C9B-C62FBC6A4F3E}" destId="{63FA65B2-611D-4928-8EF6-24D13EA1AB36}" srcOrd="0" destOrd="0" presId="urn:microsoft.com/office/officeart/2005/8/layout/hList7"/>
    <dgm:cxn modelId="{16C5F93F-6976-4C25-8F0F-12737389AB9F}" type="presParOf" srcId="{1F5F006E-AA25-40DA-9C9B-C62FBC6A4F3E}" destId="{52A8940E-35BC-451E-833E-EFB5872A7857}" srcOrd="1" destOrd="0" presId="urn:microsoft.com/office/officeart/2005/8/layout/hList7"/>
    <dgm:cxn modelId="{72639A6A-3135-4F02-8B32-E807A15A64E6}" type="presParOf" srcId="{1F5F006E-AA25-40DA-9C9B-C62FBC6A4F3E}" destId="{110EE73E-1BAA-47B1-9F55-AAF1EBA8A519}" srcOrd="2" destOrd="0" presId="urn:microsoft.com/office/officeart/2005/8/layout/hList7"/>
    <dgm:cxn modelId="{D1DFF5C6-AB40-4B62-AE4B-0F296FB0612B}" type="presParOf" srcId="{1F5F006E-AA25-40DA-9C9B-C62FBC6A4F3E}" destId="{8BDDEBAA-0767-4630-8356-E18BD762420D}" srcOrd="3" destOrd="0" presId="urn:microsoft.com/office/officeart/2005/8/layout/hList7"/>
    <dgm:cxn modelId="{281EABC1-C0FD-43EC-B44C-8402E9CA2E68}" type="presParOf" srcId="{F5B73C13-9D5E-4963-89C9-FE3F80C0EED7}" destId="{E1DBBDEB-E71A-42C8-9DF5-BE61220B3B15}" srcOrd="5" destOrd="0" presId="urn:microsoft.com/office/officeart/2005/8/layout/hList7"/>
    <dgm:cxn modelId="{E4A12752-AAF0-4390-A89C-CE14B7757C97}" type="presParOf" srcId="{F5B73C13-9D5E-4963-89C9-FE3F80C0EED7}" destId="{3188A038-2F0C-4465-B9B4-462345A43994}" srcOrd="6" destOrd="0" presId="urn:microsoft.com/office/officeart/2005/8/layout/hList7"/>
    <dgm:cxn modelId="{8549EF66-7197-4F79-9AE6-7AD8DBC22240}" type="presParOf" srcId="{3188A038-2F0C-4465-B9B4-462345A43994}" destId="{4E8740AD-71C0-42E3-BCF8-303AE2B4B0A0}" srcOrd="0" destOrd="0" presId="urn:microsoft.com/office/officeart/2005/8/layout/hList7"/>
    <dgm:cxn modelId="{13D332F8-C0C0-4C9A-9156-EA055476A703}" type="presParOf" srcId="{3188A038-2F0C-4465-B9B4-462345A43994}" destId="{0FE2F802-01E0-47CC-821B-AE16FEDE0246}" srcOrd="1" destOrd="0" presId="urn:microsoft.com/office/officeart/2005/8/layout/hList7"/>
    <dgm:cxn modelId="{A2E6199F-C13D-485E-A24E-CBF9B3E4ADE5}" type="presParOf" srcId="{3188A038-2F0C-4465-B9B4-462345A43994}" destId="{BE22BE64-D59D-45A4-80C3-BD44F6C6CE82}" srcOrd="2" destOrd="0" presId="urn:microsoft.com/office/officeart/2005/8/layout/hList7"/>
    <dgm:cxn modelId="{C02E3EE5-8978-43ED-A943-3DA515B33314}" type="presParOf" srcId="{3188A038-2F0C-4465-B9B4-462345A43994}" destId="{57097529-2581-45C1-AD2B-2509496A50CF}" srcOrd="3" destOrd="0" presId="urn:microsoft.com/office/officeart/2005/8/layout/hList7"/>
    <dgm:cxn modelId="{B34AB13A-4381-42BC-AFE8-D8B48BCBCAEA}" type="presParOf" srcId="{F5B73C13-9D5E-4963-89C9-FE3F80C0EED7}" destId="{73FBE425-D35E-41E1-ABD1-E5B77C9F1CDD}" srcOrd="7" destOrd="0" presId="urn:microsoft.com/office/officeart/2005/8/layout/hList7"/>
    <dgm:cxn modelId="{C7BA75F7-DBCC-4090-8A31-D5618DD75EA6}" type="presParOf" srcId="{F5B73C13-9D5E-4963-89C9-FE3F80C0EED7}" destId="{E8B68F88-5CB1-4B27-8F40-CF7F9FC0C191}" srcOrd="8" destOrd="0" presId="urn:microsoft.com/office/officeart/2005/8/layout/hList7"/>
    <dgm:cxn modelId="{7A037A1F-7125-4A90-9F55-DC5615D6BFAF}" type="presParOf" srcId="{E8B68F88-5CB1-4B27-8F40-CF7F9FC0C191}" destId="{28FCB171-D6F1-4AE3-BB97-C482821B245D}" srcOrd="0" destOrd="0" presId="urn:microsoft.com/office/officeart/2005/8/layout/hList7"/>
    <dgm:cxn modelId="{491FE57F-B5FE-4BA2-8911-56B436585DD3}" type="presParOf" srcId="{E8B68F88-5CB1-4B27-8F40-CF7F9FC0C191}" destId="{81ADA596-6917-407F-9CD7-DDC448126C44}" srcOrd="1" destOrd="0" presId="urn:microsoft.com/office/officeart/2005/8/layout/hList7"/>
    <dgm:cxn modelId="{BBEC3193-07CB-4215-B39E-208FDB0539C9}" type="presParOf" srcId="{E8B68F88-5CB1-4B27-8F40-CF7F9FC0C191}" destId="{19DD26BF-8D2F-4CB3-9784-63D47F382E4C}" srcOrd="2" destOrd="0" presId="urn:microsoft.com/office/officeart/2005/8/layout/hList7"/>
    <dgm:cxn modelId="{42433950-55ED-416E-90D4-C5751DA12BC2}" type="presParOf" srcId="{E8B68F88-5CB1-4B27-8F40-CF7F9FC0C191}" destId="{422092A5-FB26-4A53-B6C0-5C6A91B0ED55}" srcOrd="3" destOrd="0"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E71F2618-480C-4070-98F3-AC40051FF378}" type="presOf" srcId="{6EB99CF1-753E-4DAD-9945-BCB591DDA653}" destId="{D2EB37DC-1301-4AF4-B951-7916DF097BCA}" srcOrd="0" destOrd="0" presId="urn:microsoft.com/office/officeart/2009/3/layout/BlockDescendingList"/>
    <dgm:cxn modelId="{88129B1F-DA3C-423C-9CE7-EAB4E231FA5A}" type="presOf" srcId="{FFC32F24-B43C-4A9C-8CF2-41548106BC13}" destId="{EEF357A7-AB32-4831-A684-5154DE7AB191}" srcOrd="0" destOrd="1" presId="urn:microsoft.com/office/officeart/2009/3/layout/BlockDescendingList"/>
    <dgm:cxn modelId="{86E0D836-B33D-4932-9AF6-E23B2D984D8F}" type="presOf" srcId="{4E86641B-3E75-414A-92C8-C6257FC059CA}" destId="{630E10FB-4553-4461-A006-A299B904ABEE}" srcOrd="0" destOrd="0" presId="urn:microsoft.com/office/officeart/2009/3/layout/BlockDescendingList"/>
    <dgm:cxn modelId="{18719862-C8FF-4D6F-92F8-7E1FD5AF1E26}" type="presOf" srcId="{6EB99CF1-753E-4DAD-9945-BCB591DDA653}" destId="{F12353C5-0B7D-429C-B02E-9CF01484525F}" srcOrd="1" destOrd="0" presId="urn:microsoft.com/office/officeart/2009/3/layout/BlockDescendingList"/>
    <dgm:cxn modelId="{16F00943-C328-4722-9267-6A0DA5D0CBE3}" type="presOf" srcId="{B5F79758-A5A9-42EC-A484-D17798226E2D}" destId="{EEF357A7-AB32-4831-A684-5154DE7AB191}"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1994BE4C-9A36-4D7A-83FA-9A58581CEE77}" type="presOf" srcId="{4E86641B-3E75-414A-92C8-C6257FC059CA}" destId="{7D55B0F5-2046-44DB-9447-7177F48EB517}" srcOrd="1" destOrd="0" presId="urn:microsoft.com/office/officeart/2009/3/layout/BlockDescendingList"/>
    <dgm:cxn modelId="{23587C57-9281-46B8-8DDB-74C3C46BC53B}" type="presOf" srcId="{1F3525A5-DA50-434B-AE26-90481C0C160A}" destId="{438BD05C-7066-4A3F-BF09-0A3D5A9E0E57}" srcOrd="0" destOrd="1" presId="urn:microsoft.com/office/officeart/2009/3/layout/BlockDescendingList"/>
    <dgm:cxn modelId="{EF232483-5866-4A58-877A-DFE061D925F0}"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84FD0E98-3F72-44FC-90E0-787CEC65F1D0}" type="presOf" srcId="{8A1B6728-0BEA-46FF-91C7-9EA42BC7D602}" destId="{438BD05C-7066-4A3F-BF09-0A3D5A9E0E57}"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673F61C9-4E3E-4C39-B103-7293115C1878}" type="presOf" srcId="{9E104B74-8C8C-4A37-AA38-44BFAD17368B}" destId="{E06FA8CB-696A-4A94-948C-946E34183266}"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5D17BBD6-0152-4D99-B0F9-ADF41A06AB26}" type="presOf" srcId="{2CD1929C-5BA7-4187-AC03-DC24ED9278EB}" destId="{BD54107B-3B8F-4038-B65A-69D3D8E139BE}" srcOrd="0" destOrd="0" presId="urn:microsoft.com/office/officeart/2009/3/layout/BlockDescendingList"/>
    <dgm:cxn modelId="{F48608D7-C85C-477C-8702-1D72640B5748}" srcId="{4E86641B-3E75-414A-92C8-C6257FC059CA}" destId="{8A1B6728-0BEA-46FF-91C7-9EA42BC7D602}" srcOrd="0" destOrd="0" parTransId="{E0B18581-7FA8-4BD4-9852-7C849A324D9B}" sibTransId="{C128EFC2-F7D9-4DAB-A10E-4DE8C7726C60}"/>
    <dgm:cxn modelId="{0F37EEE3-8E47-476B-9161-BB35C8293150}" type="presOf" srcId="{9DC7668C-7233-4928-B301-0B8625561F43}" destId="{CA186FCF-FF9A-4278-B3FF-EAA6B789E606}" srcOrd="0" destOrd="0" presId="urn:microsoft.com/office/officeart/2009/3/layout/BlockDescendingList"/>
    <dgm:cxn modelId="{6BDDA0ED-91E5-4EAA-91D3-0984B08C66D8}" type="presOf" srcId="{9DC7668C-7233-4928-B301-0B8625561F43}" destId="{DC30BB0B-13B9-4E17-A4CA-5BA185C94FAE}" srcOrd="1" destOrd="0" presId="urn:microsoft.com/office/officeart/2009/3/layout/BlockDescendingList"/>
    <dgm:cxn modelId="{27EA48FA-CE99-4C20-96DE-A9D07ECF0C1A}" srcId="{2CD1929C-5BA7-4187-AC03-DC24ED9278EB}" destId="{4E86641B-3E75-414A-92C8-C6257FC059CA}" srcOrd="0" destOrd="0" parTransId="{C14BEA9B-8A37-4E03-8F66-B0E6840B032D}" sibTransId="{DB29448A-9FBA-485A-9E41-A13C780DA8D7}"/>
    <dgm:cxn modelId="{D2BDE726-9C97-4995-857B-95320289A365}" type="presParOf" srcId="{BD54107B-3B8F-4038-B65A-69D3D8E139BE}" destId="{630E10FB-4553-4461-A006-A299B904ABEE}" srcOrd="0" destOrd="0" presId="urn:microsoft.com/office/officeart/2009/3/layout/BlockDescendingList"/>
    <dgm:cxn modelId="{021F3573-BB68-4F72-BD9F-82E63F464A40}" type="presParOf" srcId="{BD54107B-3B8F-4038-B65A-69D3D8E139BE}" destId="{438BD05C-7066-4A3F-BF09-0A3D5A9E0E57}" srcOrd="1" destOrd="0" presId="urn:microsoft.com/office/officeart/2009/3/layout/BlockDescendingList"/>
    <dgm:cxn modelId="{066E81D0-BE29-4C32-927B-FE0EF9E4EBEA}" type="presParOf" srcId="{BD54107B-3B8F-4038-B65A-69D3D8E139BE}" destId="{E4BF9C64-0696-41C1-ADDB-5D141825DC12}" srcOrd="2" destOrd="0" presId="urn:microsoft.com/office/officeart/2009/3/layout/BlockDescendingList"/>
    <dgm:cxn modelId="{DDACD66F-805F-4D69-A50D-270ABBD58D22}" type="presParOf" srcId="{E4BF9C64-0696-41C1-ADDB-5D141825DC12}" destId="{7D55B0F5-2046-44DB-9447-7177F48EB517}" srcOrd="0" destOrd="0" presId="urn:microsoft.com/office/officeart/2009/3/layout/BlockDescendingList"/>
    <dgm:cxn modelId="{930D8757-D3E8-4537-84D0-29EDE537C3AC}" type="presParOf" srcId="{BD54107B-3B8F-4038-B65A-69D3D8E139BE}" destId="{CA186FCF-FF9A-4278-B3FF-EAA6B789E606}" srcOrd="3" destOrd="0" presId="urn:microsoft.com/office/officeart/2009/3/layout/BlockDescendingList"/>
    <dgm:cxn modelId="{52B4A4FE-4EAA-4296-B186-5939FAC404FC}" type="presParOf" srcId="{BD54107B-3B8F-4038-B65A-69D3D8E139BE}" destId="{E06FA8CB-696A-4A94-948C-946E34183266}" srcOrd="4" destOrd="0" presId="urn:microsoft.com/office/officeart/2009/3/layout/BlockDescendingList"/>
    <dgm:cxn modelId="{2996D8C2-7CFF-4AC7-A9AC-5F7847A3D0FE}" type="presParOf" srcId="{BD54107B-3B8F-4038-B65A-69D3D8E139BE}" destId="{D62F3881-8782-4479-8B64-19CA4DC4780C}" srcOrd="5" destOrd="0" presId="urn:microsoft.com/office/officeart/2009/3/layout/BlockDescendingList"/>
    <dgm:cxn modelId="{AE47442A-7858-495F-8D96-45E1D14E6C8C}" type="presParOf" srcId="{D62F3881-8782-4479-8B64-19CA4DC4780C}" destId="{DC30BB0B-13B9-4E17-A4CA-5BA185C94FAE}" srcOrd="0" destOrd="0" presId="urn:microsoft.com/office/officeart/2009/3/layout/BlockDescendingList"/>
    <dgm:cxn modelId="{47445422-184B-4E38-87E5-D0E06D6FF857}" type="presParOf" srcId="{BD54107B-3B8F-4038-B65A-69D3D8E139BE}" destId="{D2EB37DC-1301-4AF4-B951-7916DF097BCA}" srcOrd="6" destOrd="0" presId="urn:microsoft.com/office/officeart/2009/3/layout/BlockDescendingList"/>
    <dgm:cxn modelId="{26224463-1E3D-4BC2-A6FD-04636C31CFFE}" type="presParOf" srcId="{BD54107B-3B8F-4038-B65A-69D3D8E139BE}" destId="{EEF357A7-AB32-4831-A684-5154DE7AB191}" srcOrd="7" destOrd="0" presId="urn:microsoft.com/office/officeart/2009/3/layout/BlockDescendingList"/>
    <dgm:cxn modelId="{7D19FC0D-FAE0-4C89-9AF0-2844A60009CE}" type="presParOf" srcId="{BD54107B-3B8F-4038-B65A-69D3D8E139BE}" destId="{61F254AF-04EE-4074-8DEF-1E2B443BBC4E}" srcOrd="8" destOrd="0" presId="urn:microsoft.com/office/officeart/2009/3/layout/BlockDescendingList"/>
    <dgm:cxn modelId="{C6F191CA-D414-4E70-97B6-D708DE2DF904}"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5_2" csCatId="accent5"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JULY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4FFF0B-EB4D-416A-9E8D-951624760804}">
      <dgm:prSet phldrT="[Text]" custT="1"/>
      <dgm:spPr>
        <a:effectLst>
          <a:outerShdw blurRad="50800" dist="38100" dir="2700000" algn="tl" rotWithShape="0">
            <a:prstClr val="black">
              <a:alpha val="40000"/>
            </a:prstClr>
          </a:outerShdw>
        </a:effectLst>
      </dgm:spPr>
      <dgm:t>
        <a:bodyPr/>
        <a:lstStyle/>
        <a:p>
          <a:r>
            <a:rPr lang="en-US" sz="800" b="1"/>
            <a:t>AUGUST</a:t>
          </a:r>
        </a:p>
      </dgm:t>
    </dgm:pt>
    <dgm:pt modelId="{6683CB60-DFC2-4D53-B453-99663709E9FB}" type="parTrans" cxnId="{4BA7894C-F6E9-47A4-907E-362311488B69}">
      <dgm:prSet/>
      <dgm:spPr/>
      <dgm:t>
        <a:bodyPr/>
        <a:lstStyle/>
        <a:p>
          <a:endParaRPr lang="en-US" sz="800" b="1"/>
        </a:p>
      </dgm:t>
    </dgm:pt>
    <dgm:pt modelId="{D38A8102-6684-40D4-8994-56593726C7D9}" type="sibTrans" cxnId="{4BA7894C-F6E9-47A4-907E-362311488B69}">
      <dgm:prSet/>
      <dgm:spPr/>
      <dgm:t>
        <a:bodyPr/>
        <a:lstStyle/>
        <a:p>
          <a:endParaRPr lang="en-US" sz="800" b="1"/>
        </a:p>
      </dgm:t>
    </dgm:pt>
    <dgm:pt modelId="{B381C0A9-074E-4569-9018-7C9813439772}">
      <dgm:prSet phldrT="[Text]" custT="1"/>
      <dgm:spPr>
        <a:effectLst>
          <a:outerShdw blurRad="50800" dist="38100" dir="2700000" algn="tl" rotWithShape="0">
            <a:prstClr val="black">
              <a:alpha val="40000"/>
            </a:prstClr>
          </a:outerShdw>
        </a:effectLst>
      </dgm:spPr>
      <dgm:t>
        <a:bodyPr/>
        <a:lstStyle/>
        <a:p>
          <a:r>
            <a:rPr lang="en-US" sz="800" b="1"/>
            <a:t>SEPTEMBER</a:t>
          </a:r>
        </a:p>
      </dgm:t>
    </dgm:pt>
    <dgm:pt modelId="{F4D50B39-6A20-4F80-A2D2-483B40EC6F50}" type="parTrans" cxnId="{18775188-C713-484F-9499-107322E17660}">
      <dgm:prSet/>
      <dgm:spPr/>
      <dgm:t>
        <a:bodyPr/>
        <a:lstStyle/>
        <a:p>
          <a:endParaRPr lang="en-US" sz="800" b="1"/>
        </a:p>
      </dgm:t>
    </dgm:pt>
    <dgm:pt modelId="{86A152DD-75AE-4287-8E91-0347347EFBB6}" type="sibTrans" cxnId="{18775188-C713-484F-9499-107322E17660}">
      <dgm:prSet/>
      <dgm:spPr/>
      <dgm:t>
        <a:bodyPr/>
        <a:lstStyle/>
        <a:p>
          <a:endParaRPr lang="en-US" sz="800" b="1"/>
        </a:p>
      </dgm:t>
    </dgm:pt>
    <dgm:pt modelId="{03FEF778-99B1-4886-9242-7DEDFCF03EA4}">
      <dgm:prSet phldrT="[Text]" custT="1"/>
      <dgm:spPr>
        <a:effectLst>
          <a:outerShdw blurRad="50800" dist="38100" dir="2700000" algn="tl" rotWithShape="0">
            <a:prstClr val="black">
              <a:alpha val="40000"/>
            </a:prstClr>
          </a:outerShdw>
        </a:effectLst>
      </dgm:spPr>
      <dgm:t>
        <a:bodyPr/>
        <a:lstStyle/>
        <a:p>
          <a:r>
            <a:rPr lang="en-US" sz="800" b="1"/>
            <a:t>OCTOBER</a:t>
          </a:r>
        </a:p>
      </dgm:t>
    </dgm:pt>
    <dgm:pt modelId="{7F477203-E960-4419-9923-828FA78FBB5C}" type="parTrans" cxnId="{3929DF5D-832F-4D2F-A0E0-B03DAF4E4140}">
      <dgm:prSet/>
      <dgm:spPr/>
      <dgm:t>
        <a:bodyPr/>
        <a:lstStyle/>
        <a:p>
          <a:endParaRPr lang="en-US" sz="800" b="1"/>
        </a:p>
      </dgm:t>
    </dgm:pt>
    <dgm:pt modelId="{3DCC19D3-CE4D-4D55-8708-17E10D45E8C9}" type="sibTrans" cxnId="{3929DF5D-832F-4D2F-A0E0-B03DAF4E4140}">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4" custLinFactNeighborY="-1952"/>
      <dgm:spPr/>
    </dgm:pt>
    <dgm:pt modelId="{8DBA6631-669F-405E-9DE8-0FA381224CCB}" type="pres">
      <dgm:prSet presAssocID="{52AC4D52-AC6B-43A5-83D3-92B328BC6853}" presName="parentNode" presStyleLbl="node1" presStyleIdx="0" presStyleCnt="4">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3"/>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B45ABC24-C39B-49D3-A2B7-250FD584F431}" type="pres">
      <dgm:prSet presAssocID="{554FFF0B-EB4D-416A-9E8D-951624760804}" presName="compositeNode" presStyleCnt="0">
        <dgm:presLayoutVars>
          <dgm:bulletEnabled val="1"/>
        </dgm:presLayoutVars>
      </dgm:prSet>
      <dgm:spPr/>
    </dgm:pt>
    <dgm:pt modelId="{016B7851-ED07-41AA-91EF-5A835E3DD507}" type="pres">
      <dgm:prSet presAssocID="{554FFF0B-EB4D-416A-9E8D-951624760804}" presName="bgRect" presStyleLbl="node1" presStyleIdx="1" presStyleCnt="4" custLinFactNeighborY="-1952"/>
      <dgm:spPr/>
    </dgm:pt>
    <dgm:pt modelId="{3C991234-4C45-4AB5-B968-D7D02D36FF07}" type="pres">
      <dgm:prSet presAssocID="{554FFF0B-EB4D-416A-9E8D-951624760804}" presName="parentNode" presStyleLbl="node1" presStyleIdx="1" presStyleCnt="4">
        <dgm:presLayoutVars>
          <dgm:chMax val="0"/>
          <dgm:bulletEnabled val="1"/>
        </dgm:presLayoutVars>
      </dgm:prSet>
      <dgm:spPr/>
    </dgm:pt>
    <dgm:pt modelId="{0D6CEDD9-FE6B-4289-A4E9-FAD5E608FC70}" type="pres">
      <dgm:prSet presAssocID="{D38A8102-6684-40D4-8994-56593726C7D9}" presName="hSp" presStyleCnt="0"/>
      <dgm:spPr/>
    </dgm:pt>
    <dgm:pt modelId="{3CFF5772-D6F9-4CB6-9AC5-B581493FA7EB}" type="pres">
      <dgm:prSet presAssocID="{D38A8102-6684-40D4-8994-56593726C7D9}" presName="vProcSp" presStyleCnt="0"/>
      <dgm:spPr/>
    </dgm:pt>
    <dgm:pt modelId="{E9B83AE6-5384-47B7-AAAB-433BDA8921D8}" type="pres">
      <dgm:prSet presAssocID="{D38A8102-6684-40D4-8994-56593726C7D9}" presName="vSp1" presStyleCnt="0"/>
      <dgm:spPr/>
    </dgm:pt>
    <dgm:pt modelId="{D91F4DFA-AF61-4DA7-B416-261203779B99}" type="pres">
      <dgm:prSet presAssocID="{D38A8102-6684-40D4-8994-56593726C7D9}" presName="simulatedConn" presStyleLbl="solidFgAcc1" presStyleIdx="1" presStyleCnt="3"/>
      <dgm:spPr/>
    </dgm:pt>
    <dgm:pt modelId="{372FA5E4-2668-4906-BA19-38B7056279DA}" type="pres">
      <dgm:prSet presAssocID="{D38A8102-6684-40D4-8994-56593726C7D9}" presName="vSp2" presStyleCnt="0"/>
      <dgm:spPr/>
    </dgm:pt>
    <dgm:pt modelId="{ABB0A569-9C34-4D4E-84EF-865AE0B32515}" type="pres">
      <dgm:prSet presAssocID="{D38A8102-6684-40D4-8994-56593726C7D9}" presName="sibTrans" presStyleCnt="0"/>
      <dgm:spPr/>
    </dgm:pt>
    <dgm:pt modelId="{CB997035-ADEC-42DA-A965-560512AF96AB}" type="pres">
      <dgm:prSet presAssocID="{B381C0A9-074E-4569-9018-7C9813439772}" presName="compositeNode" presStyleCnt="0">
        <dgm:presLayoutVars>
          <dgm:bulletEnabled val="1"/>
        </dgm:presLayoutVars>
      </dgm:prSet>
      <dgm:spPr/>
    </dgm:pt>
    <dgm:pt modelId="{07C15E4C-134F-4BF2-8D38-276CD15FB5CB}" type="pres">
      <dgm:prSet presAssocID="{B381C0A9-074E-4569-9018-7C9813439772}" presName="bgRect" presStyleLbl="node1" presStyleIdx="2" presStyleCnt="4" custLinFactNeighborY="-1952"/>
      <dgm:spPr/>
    </dgm:pt>
    <dgm:pt modelId="{52C6F37B-210A-4D9B-B8BC-E25B0F0E80DC}" type="pres">
      <dgm:prSet presAssocID="{B381C0A9-074E-4569-9018-7C9813439772}" presName="parentNode" presStyleLbl="node1" presStyleIdx="2" presStyleCnt="4">
        <dgm:presLayoutVars>
          <dgm:chMax val="0"/>
          <dgm:bulletEnabled val="1"/>
        </dgm:presLayoutVars>
      </dgm:prSet>
      <dgm:spPr/>
    </dgm:pt>
    <dgm:pt modelId="{948589CC-9AF1-4529-868F-F721667C0997}" type="pres">
      <dgm:prSet presAssocID="{86A152DD-75AE-4287-8E91-0347347EFBB6}" presName="hSp" presStyleCnt="0"/>
      <dgm:spPr/>
    </dgm:pt>
    <dgm:pt modelId="{23FBD563-97D6-439A-BF43-01FA53FEE2BA}" type="pres">
      <dgm:prSet presAssocID="{86A152DD-75AE-4287-8E91-0347347EFBB6}" presName="vProcSp" presStyleCnt="0"/>
      <dgm:spPr/>
    </dgm:pt>
    <dgm:pt modelId="{B9A470A8-08B0-44A3-B7B5-A4331B042B8A}" type="pres">
      <dgm:prSet presAssocID="{86A152DD-75AE-4287-8E91-0347347EFBB6}" presName="vSp1" presStyleCnt="0"/>
      <dgm:spPr/>
    </dgm:pt>
    <dgm:pt modelId="{D79CC247-1F61-4E90-9866-DAA70D747B32}" type="pres">
      <dgm:prSet presAssocID="{86A152DD-75AE-4287-8E91-0347347EFBB6}" presName="simulatedConn" presStyleLbl="solidFgAcc1" presStyleIdx="2" presStyleCnt="3"/>
      <dgm:spPr/>
    </dgm:pt>
    <dgm:pt modelId="{45DD9CF7-DECB-49AC-9BD4-9B3930A3B294}" type="pres">
      <dgm:prSet presAssocID="{86A152DD-75AE-4287-8E91-0347347EFBB6}" presName="vSp2" presStyleCnt="0"/>
      <dgm:spPr/>
    </dgm:pt>
    <dgm:pt modelId="{73EAF9D3-6EC6-4107-8357-4A60A231DF80}" type="pres">
      <dgm:prSet presAssocID="{86A152DD-75AE-4287-8E91-0347347EFBB6}" presName="sibTrans" presStyleCnt="0"/>
      <dgm:spPr/>
    </dgm:pt>
    <dgm:pt modelId="{6ABCD757-8B53-407F-9CA6-88EDA2B905BC}" type="pres">
      <dgm:prSet presAssocID="{03FEF778-99B1-4886-9242-7DEDFCF03EA4}" presName="compositeNode" presStyleCnt="0">
        <dgm:presLayoutVars>
          <dgm:bulletEnabled val="1"/>
        </dgm:presLayoutVars>
      </dgm:prSet>
      <dgm:spPr/>
    </dgm:pt>
    <dgm:pt modelId="{880FBCA3-1096-4E7C-874F-8D7904239F28}" type="pres">
      <dgm:prSet presAssocID="{03FEF778-99B1-4886-9242-7DEDFCF03EA4}" presName="bgRect" presStyleLbl="node1" presStyleIdx="3" presStyleCnt="4" custLinFactNeighborY="-1952"/>
      <dgm:spPr/>
    </dgm:pt>
    <dgm:pt modelId="{E0AEE7EF-2D1A-4BD5-90B6-3883A7DF297D}" type="pres">
      <dgm:prSet presAssocID="{03FEF778-99B1-4886-9242-7DEDFCF03EA4}" presName="parentNode" presStyleLbl="node1" presStyleIdx="3" presStyleCnt="4">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38B1BD21-B579-4D68-A821-3C8DAE39F534}" type="presOf" srcId="{554FFF0B-EB4D-416A-9E8D-951624760804}" destId="{3C991234-4C45-4AB5-B968-D7D02D36FF07}" srcOrd="1" destOrd="0" presId="urn:microsoft.com/office/officeart/2005/8/layout/hProcess7"/>
    <dgm:cxn modelId="{C662A923-B024-4CED-AC8A-7F5DF72D4C08}" type="presOf" srcId="{B381C0A9-074E-4569-9018-7C9813439772}" destId="{52C6F37B-210A-4D9B-B8BC-E25B0F0E80DC}"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3929DF5D-832F-4D2F-A0E0-B03DAF4E4140}" srcId="{F3CC4D8D-51D0-4CAB-A7E0-F3C82C757EE3}" destId="{03FEF778-99B1-4886-9242-7DEDFCF03EA4}" srcOrd="3" destOrd="0" parTransId="{7F477203-E960-4419-9923-828FA78FBB5C}" sibTransId="{3DCC19D3-CE4D-4D55-8708-17E10D45E8C9}"/>
    <dgm:cxn modelId="{FA66FD4A-F9A1-4E82-9016-A696EA36D040}" type="presOf" srcId="{03FEF778-99B1-4886-9242-7DEDFCF03EA4}" destId="{E0AEE7EF-2D1A-4BD5-90B6-3883A7DF297D}" srcOrd="1" destOrd="0" presId="urn:microsoft.com/office/officeart/2005/8/layout/hProcess7"/>
    <dgm:cxn modelId="{4BA7894C-F6E9-47A4-907E-362311488B69}" srcId="{F3CC4D8D-51D0-4CAB-A7E0-F3C82C757EE3}" destId="{554FFF0B-EB4D-416A-9E8D-951624760804}" srcOrd="1" destOrd="0" parTransId="{6683CB60-DFC2-4D53-B453-99663709E9FB}" sibTransId="{D38A8102-6684-40D4-8994-56593726C7D9}"/>
    <dgm:cxn modelId="{18775188-C713-484F-9499-107322E17660}" srcId="{F3CC4D8D-51D0-4CAB-A7E0-F3C82C757EE3}" destId="{B381C0A9-074E-4569-9018-7C9813439772}" srcOrd="2" destOrd="0" parTransId="{F4D50B39-6A20-4F80-A2D2-483B40EC6F50}" sibTransId="{86A152DD-75AE-4287-8E91-0347347EFBB6}"/>
    <dgm:cxn modelId="{64BD1A94-364D-4485-9BF6-01286B224229}" type="presOf" srcId="{B381C0A9-074E-4569-9018-7C9813439772}" destId="{07C15E4C-134F-4BF2-8D38-276CD15FB5CB}" srcOrd="0" destOrd="0" presId="urn:microsoft.com/office/officeart/2005/8/layout/hProcess7"/>
    <dgm:cxn modelId="{0BABC599-B461-4DAE-8E28-D13C23C17396}" type="presOf" srcId="{554FFF0B-EB4D-416A-9E8D-951624760804}" destId="{016B7851-ED07-41AA-91EF-5A835E3DD507}"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461102A5-9DDA-4EAA-9F13-7ACBA40A7C74}" type="presOf" srcId="{03FEF778-99B1-4886-9242-7DEDFCF03EA4}" destId="{880FBCA3-1096-4E7C-874F-8D7904239F28}" srcOrd="0" destOrd="0" presId="urn:microsoft.com/office/officeart/2005/8/layout/hProcess7"/>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0D0323C0-4703-4B16-A160-0DBEE462A16B}" type="presParOf" srcId="{2358811D-AD16-4485-B83D-7E120D5A3EBA}" destId="{FEF3A57A-DA77-4CFC-ACAF-52A56EB8CC18}" srcOrd="1" destOrd="0" presId="urn:microsoft.com/office/officeart/2005/8/layout/hProcess7"/>
    <dgm:cxn modelId="{79B8E80B-9B9A-4C12-80F2-977B8D7A63BE}" type="presParOf" srcId="{2358811D-AD16-4485-B83D-7E120D5A3EBA}" destId="{3E288028-4220-4E47-BBEB-1D5D19141B31}" srcOrd="2" destOrd="0" presId="urn:microsoft.com/office/officeart/2005/8/layout/hProcess7"/>
    <dgm:cxn modelId="{FC03C264-8D5F-4D8C-B401-30D3FDC8AE71}" type="presParOf" srcId="{3E288028-4220-4E47-BBEB-1D5D19141B31}" destId="{3AB04FDB-C8A5-4B67-B663-AEC9684C0F1B}" srcOrd="0" destOrd="0" presId="urn:microsoft.com/office/officeart/2005/8/layout/hProcess7"/>
    <dgm:cxn modelId="{B7418DD3-6C5F-41B5-B8F1-7AE7A4684498}" type="presParOf" srcId="{3E288028-4220-4E47-BBEB-1D5D19141B31}" destId="{427FC1E3-0593-4C6D-B81C-9EA4B510122F}" srcOrd="1" destOrd="0" presId="urn:microsoft.com/office/officeart/2005/8/layout/hProcess7"/>
    <dgm:cxn modelId="{1438EAD4-F4B3-4DA4-9D20-433455E741AB}" type="presParOf" srcId="{3E288028-4220-4E47-BBEB-1D5D19141B31}" destId="{C139935C-F600-418F-A856-64BDD8CDFB88}" srcOrd="2" destOrd="0" presId="urn:microsoft.com/office/officeart/2005/8/layout/hProcess7"/>
    <dgm:cxn modelId="{1F97E04D-7A59-4BE8-8CEC-B78AD2A348FA}" type="presParOf" srcId="{2358811D-AD16-4485-B83D-7E120D5A3EBA}" destId="{CF0066F2-CC70-4EA8-8000-C53F5C1F24B1}" srcOrd="3" destOrd="0" presId="urn:microsoft.com/office/officeart/2005/8/layout/hProcess7"/>
    <dgm:cxn modelId="{DAD4EE1F-3037-4221-9C4F-7E726D4B3144}" type="presParOf" srcId="{2358811D-AD16-4485-B83D-7E120D5A3EBA}" destId="{B45ABC24-C39B-49D3-A2B7-250FD584F431}" srcOrd="4" destOrd="0" presId="urn:microsoft.com/office/officeart/2005/8/layout/hProcess7"/>
    <dgm:cxn modelId="{0F2E3E06-426E-4094-B04D-2B5668BF5F3A}" type="presParOf" srcId="{B45ABC24-C39B-49D3-A2B7-250FD584F431}" destId="{016B7851-ED07-41AA-91EF-5A835E3DD507}" srcOrd="0" destOrd="0" presId="urn:microsoft.com/office/officeart/2005/8/layout/hProcess7"/>
    <dgm:cxn modelId="{621DC790-A712-46AB-87A7-B1F34FB3AB2D}" type="presParOf" srcId="{B45ABC24-C39B-49D3-A2B7-250FD584F431}" destId="{3C991234-4C45-4AB5-B968-D7D02D36FF07}" srcOrd="1" destOrd="0" presId="urn:microsoft.com/office/officeart/2005/8/layout/hProcess7"/>
    <dgm:cxn modelId="{D0FFA00A-027B-4565-A360-88C336749A25}" type="presParOf" srcId="{2358811D-AD16-4485-B83D-7E120D5A3EBA}" destId="{0D6CEDD9-FE6B-4289-A4E9-FAD5E608FC70}" srcOrd="5" destOrd="0" presId="urn:microsoft.com/office/officeart/2005/8/layout/hProcess7"/>
    <dgm:cxn modelId="{AF78D372-299A-40B5-8FCE-8C166D939BF5}" type="presParOf" srcId="{2358811D-AD16-4485-B83D-7E120D5A3EBA}" destId="{3CFF5772-D6F9-4CB6-9AC5-B581493FA7EB}" srcOrd="6" destOrd="0" presId="urn:microsoft.com/office/officeart/2005/8/layout/hProcess7"/>
    <dgm:cxn modelId="{2E1561F0-7604-4D79-B186-261BEE576AE0}" type="presParOf" srcId="{3CFF5772-D6F9-4CB6-9AC5-B581493FA7EB}" destId="{E9B83AE6-5384-47B7-AAAB-433BDA8921D8}" srcOrd="0" destOrd="0" presId="urn:microsoft.com/office/officeart/2005/8/layout/hProcess7"/>
    <dgm:cxn modelId="{5987655B-1864-4659-8A4D-65418305CE60}" type="presParOf" srcId="{3CFF5772-D6F9-4CB6-9AC5-B581493FA7EB}" destId="{D91F4DFA-AF61-4DA7-B416-261203779B99}" srcOrd="1" destOrd="0" presId="urn:microsoft.com/office/officeart/2005/8/layout/hProcess7"/>
    <dgm:cxn modelId="{2967A5E4-0586-4265-90BA-B9DE9B9E623D}" type="presParOf" srcId="{3CFF5772-D6F9-4CB6-9AC5-B581493FA7EB}" destId="{372FA5E4-2668-4906-BA19-38B7056279DA}" srcOrd="2" destOrd="0" presId="urn:microsoft.com/office/officeart/2005/8/layout/hProcess7"/>
    <dgm:cxn modelId="{F8CFD819-889D-4C1B-883E-388389948EC5}" type="presParOf" srcId="{2358811D-AD16-4485-B83D-7E120D5A3EBA}" destId="{ABB0A569-9C34-4D4E-84EF-865AE0B32515}" srcOrd="7" destOrd="0" presId="urn:microsoft.com/office/officeart/2005/8/layout/hProcess7"/>
    <dgm:cxn modelId="{1BCC4B25-FA64-4315-A576-08D32658E560}" type="presParOf" srcId="{2358811D-AD16-4485-B83D-7E120D5A3EBA}" destId="{CB997035-ADEC-42DA-A965-560512AF96AB}" srcOrd="8" destOrd="0" presId="urn:microsoft.com/office/officeart/2005/8/layout/hProcess7"/>
    <dgm:cxn modelId="{B09A0891-C825-486D-9E7B-73126E752F28}" type="presParOf" srcId="{CB997035-ADEC-42DA-A965-560512AF96AB}" destId="{07C15E4C-134F-4BF2-8D38-276CD15FB5CB}" srcOrd="0" destOrd="0" presId="urn:microsoft.com/office/officeart/2005/8/layout/hProcess7"/>
    <dgm:cxn modelId="{83348A1D-42B8-451C-B361-2E4C4ADBF3F6}" type="presParOf" srcId="{CB997035-ADEC-42DA-A965-560512AF96AB}" destId="{52C6F37B-210A-4D9B-B8BC-E25B0F0E80DC}" srcOrd="1" destOrd="0" presId="urn:microsoft.com/office/officeart/2005/8/layout/hProcess7"/>
    <dgm:cxn modelId="{0DD9B9F3-6C5F-4EF9-9FC5-8C597DA2C186}" type="presParOf" srcId="{2358811D-AD16-4485-B83D-7E120D5A3EBA}" destId="{948589CC-9AF1-4529-868F-F721667C0997}" srcOrd="9" destOrd="0" presId="urn:microsoft.com/office/officeart/2005/8/layout/hProcess7"/>
    <dgm:cxn modelId="{284D6991-587B-4022-86C3-229CC9D1B0A7}" type="presParOf" srcId="{2358811D-AD16-4485-B83D-7E120D5A3EBA}" destId="{23FBD563-97D6-439A-BF43-01FA53FEE2BA}" srcOrd="10" destOrd="0" presId="urn:microsoft.com/office/officeart/2005/8/layout/hProcess7"/>
    <dgm:cxn modelId="{5E4CFF1A-8CA6-481C-9BCA-AEF48D010C25}" type="presParOf" srcId="{23FBD563-97D6-439A-BF43-01FA53FEE2BA}" destId="{B9A470A8-08B0-44A3-B7B5-A4331B042B8A}" srcOrd="0" destOrd="0" presId="urn:microsoft.com/office/officeart/2005/8/layout/hProcess7"/>
    <dgm:cxn modelId="{3223D08D-349B-4DEC-A2CF-6D2A032F9C89}" type="presParOf" srcId="{23FBD563-97D6-439A-BF43-01FA53FEE2BA}" destId="{D79CC247-1F61-4E90-9866-DAA70D747B32}" srcOrd="1" destOrd="0" presId="urn:microsoft.com/office/officeart/2005/8/layout/hProcess7"/>
    <dgm:cxn modelId="{65D5E233-7E54-4B0B-86EF-0DAF6C4B5826}" type="presParOf" srcId="{23FBD563-97D6-439A-BF43-01FA53FEE2BA}" destId="{45DD9CF7-DECB-49AC-9BD4-9B3930A3B294}" srcOrd="2" destOrd="0" presId="urn:microsoft.com/office/officeart/2005/8/layout/hProcess7"/>
    <dgm:cxn modelId="{93034C6D-282B-478D-B547-22ABE89CD0C3}" type="presParOf" srcId="{2358811D-AD16-4485-B83D-7E120D5A3EBA}" destId="{73EAF9D3-6EC6-4107-8357-4A60A231DF80}" srcOrd="11" destOrd="0" presId="urn:microsoft.com/office/officeart/2005/8/layout/hProcess7"/>
    <dgm:cxn modelId="{BCDBA993-B9D3-43EA-A901-0D3A587D0D32}" type="presParOf" srcId="{2358811D-AD16-4485-B83D-7E120D5A3EBA}" destId="{6ABCD757-8B53-407F-9CA6-88EDA2B905BC}" srcOrd="12" destOrd="0" presId="urn:microsoft.com/office/officeart/2005/8/layout/hProcess7"/>
    <dgm:cxn modelId="{ACBF964C-83F6-4CFA-B15C-3656B03740FF}" type="presParOf" srcId="{6ABCD757-8B53-407F-9CA6-88EDA2B905BC}" destId="{880FBCA3-1096-4E7C-874F-8D7904239F28}" srcOrd="0" destOrd="0" presId="urn:microsoft.com/office/officeart/2005/8/layout/hProcess7"/>
    <dgm:cxn modelId="{AFEDA3C4-43FA-492E-96D2-5EAC47F3CE7D}" type="presParOf" srcId="{6ABCD757-8B53-407F-9CA6-88EDA2B905BC}" destId="{E0AEE7EF-2D1A-4BD5-90B6-3883A7DF297D}" srcOrd="1" destOrd="0" presId="urn:microsoft.com/office/officeart/2005/8/layout/hProcess7"/>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6_2" csCatId="accent6"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NOVEMBER</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EBB1B637-C7A6-4FB0-A677-16961CC89DBF}">
      <dgm:prSet phldrT="[Text]" custT="1"/>
      <dgm:spPr>
        <a:effectLst>
          <a:outerShdw blurRad="50800" dist="38100" dir="2700000" algn="tl" rotWithShape="0">
            <a:prstClr val="black">
              <a:alpha val="40000"/>
            </a:prstClr>
          </a:outerShdw>
        </a:effectLst>
      </dgm:spPr>
      <dgm:t>
        <a:bodyPr/>
        <a:lstStyle/>
        <a:p>
          <a:r>
            <a:rPr lang="en-US" sz="800" b="1"/>
            <a:t>DECEMBER</a:t>
          </a:r>
        </a:p>
      </dgm:t>
    </dgm:pt>
    <dgm:pt modelId="{9152080C-04A0-4A9C-8236-DAB33AFEFD46}" type="parTrans" cxnId="{FC74EC21-45C6-4431-A8D0-9AB10D7F5D1E}">
      <dgm:prSet/>
      <dgm:spPr/>
      <dgm:t>
        <a:bodyPr/>
        <a:lstStyle/>
        <a:p>
          <a:endParaRPr lang="en-US" sz="800" b="1"/>
        </a:p>
      </dgm:t>
    </dgm:pt>
    <dgm:pt modelId="{5F4F1DFB-B445-486F-80FC-689DC44D05C5}" type="sibTrans" cxnId="{FC74EC21-45C6-4431-A8D0-9AB10D7F5D1E}">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LinFactNeighborX="-11385"/>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7E54EF28-F8B3-4243-A076-5C3E61512D4F}" type="pres">
      <dgm:prSet presAssocID="{EBB1B637-C7A6-4FB0-A677-16961CC89DBF}" presName="compositeNode" presStyleCnt="0">
        <dgm:presLayoutVars>
          <dgm:bulletEnabled val="1"/>
        </dgm:presLayoutVars>
      </dgm:prSet>
      <dgm:spPr/>
    </dgm:pt>
    <dgm:pt modelId="{64520AE6-CA28-44A4-BD01-EAAB20F3659C}" type="pres">
      <dgm:prSet presAssocID="{EBB1B637-C7A6-4FB0-A677-16961CC89DBF}" presName="bgRect" presStyleLbl="node1" presStyleIdx="1" presStyleCnt="2"/>
      <dgm:spPr/>
    </dgm:pt>
    <dgm:pt modelId="{28A1B819-FD77-4B28-83B2-66168443303B}" type="pres">
      <dgm:prSet presAssocID="{EBB1B637-C7A6-4FB0-A677-16961CC89DBF}"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FC74EC21-45C6-4431-A8D0-9AB10D7F5D1E}" srcId="{F3CC4D8D-51D0-4CAB-A7E0-F3C82C757EE3}" destId="{EBB1B637-C7A6-4FB0-A677-16961CC89DBF}" srcOrd="1" destOrd="0" parTransId="{9152080C-04A0-4A9C-8236-DAB33AFEFD46}" sibTransId="{5F4F1DFB-B445-486F-80FC-689DC44D05C5}"/>
    <dgm:cxn modelId="{3E47702F-5B6D-4297-BD8A-20753A23DC42}" type="presOf" srcId="{EBB1B637-C7A6-4FB0-A677-16961CC89DBF}" destId="{64520AE6-CA28-44A4-BD01-EAAB20F3659C}" srcOrd="0"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67D2F0F4-21D5-4AC7-A53E-30A6AA0B0CC8}" type="presOf" srcId="{EBB1B637-C7A6-4FB0-A677-16961CC89DBF}" destId="{28A1B819-FD77-4B28-83B2-66168443303B}"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DD468344-B610-47A4-BE5A-7BA394CAE2B7}" type="presParOf" srcId="{2358811D-AD16-4485-B83D-7E120D5A3EBA}" destId="{FEF3A57A-DA77-4CFC-ACAF-52A56EB8CC18}" srcOrd="1" destOrd="0" presId="urn:microsoft.com/office/officeart/2005/8/layout/hProcess7"/>
    <dgm:cxn modelId="{4005ACEA-8AF0-4E3D-8928-D74104F26A44}" type="presParOf" srcId="{2358811D-AD16-4485-B83D-7E120D5A3EBA}" destId="{3E288028-4220-4E47-BBEB-1D5D19141B31}" srcOrd="2" destOrd="0" presId="urn:microsoft.com/office/officeart/2005/8/layout/hProcess7"/>
    <dgm:cxn modelId="{56B25509-35F8-40FA-B868-F422A2BD787F}" type="presParOf" srcId="{3E288028-4220-4E47-BBEB-1D5D19141B31}" destId="{3AB04FDB-C8A5-4B67-B663-AEC9684C0F1B}" srcOrd="0" destOrd="0" presId="urn:microsoft.com/office/officeart/2005/8/layout/hProcess7"/>
    <dgm:cxn modelId="{7937DBBC-139E-4FB5-B7F0-49A24738E6D9}" type="presParOf" srcId="{3E288028-4220-4E47-BBEB-1D5D19141B31}" destId="{427FC1E3-0593-4C6D-B81C-9EA4B510122F}" srcOrd="1" destOrd="0" presId="urn:microsoft.com/office/officeart/2005/8/layout/hProcess7"/>
    <dgm:cxn modelId="{C7DDC9DE-3F63-4B35-94C9-1B2A668E062E}" type="presParOf" srcId="{3E288028-4220-4E47-BBEB-1D5D19141B31}" destId="{C139935C-F600-418F-A856-64BDD8CDFB88}" srcOrd="2" destOrd="0" presId="urn:microsoft.com/office/officeart/2005/8/layout/hProcess7"/>
    <dgm:cxn modelId="{C6B81CD1-23CA-4C10-BA09-E6855FAFE057}" type="presParOf" srcId="{2358811D-AD16-4485-B83D-7E120D5A3EBA}" destId="{CF0066F2-CC70-4EA8-8000-C53F5C1F24B1}" srcOrd="3" destOrd="0" presId="urn:microsoft.com/office/officeart/2005/8/layout/hProcess7"/>
    <dgm:cxn modelId="{15361BC1-18F3-4A5B-AF33-E423BBA3D62D}" type="presParOf" srcId="{2358811D-AD16-4485-B83D-7E120D5A3EBA}" destId="{7E54EF28-F8B3-4243-A076-5C3E61512D4F}" srcOrd="4" destOrd="0" presId="urn:microsoft.com/office/officeart/2005/8/layout/hProcess7"/>
    <dgm:cxn modelId="{9052410A-F99C-4C13-B78F-A96E8B57FDF9}" type="presParOf" srcId="{7E54EF28-F8B3-4243-A076-5C3E61512D4F}" destId="{64520AE6-CA28-44A4-BD01-EAAB20F3659C}" srcOrd="0" destOrd="0" presId="urn:microsoft.com/office/officeart/2005/8/layout/hProcess7"/>
    <dgm:cxn modelId="{016878EA-90AE-4DCA-80B4-625FBAC10CD8}" type="presParOf" srcId="{7E54EF28-F8B3-4243-A076-5C3E61512D4F}" destId="{28A1B819-FD77-4B28-83B2-66168443303B}" srcOrd="1" destOrd="0" presId="urn:microsoft.com/office/officeart/2005/8/layout/hProcess7"/>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4_2" csCatId="accent4" phldr="1"/>
      <dgm:spPr/>
      <dgm:t>
        <a:bodyPr/>
        <a:lstStyle/>
        <a:p>
          <a:endParaRPr lang="en-US"/>
        </a:p>
      </dgm:t>
    </dgm:pt>
    <dgm:pt modelId="{52AC4D52-AC6B-43A5-83D3-92B328BC6853}">
      <dgm:prSet phldrT="[Text]" custT="1"/>
      <dgm:spPr>
        <a:effectLst>
          <a:outerShdw blurRad="50800" dist="38100" dir="2700000" algn="tl" rotWithShape="0">
            <a:prstClr val="black">
              <a:alpha val="40000"/>
            </a:prstClr>
          </a:outerShdw>
        </a:effectLst>
      </dgm:spPr>
      <dgm:t>
        <a:bodyPr/>
        <a:lstStyle/>
        <a:p>
          <a:r>
            <a:rPr lang="en-US" sz="800" b="1"/>
            <a:t>JANUARY</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555B6739-710A-4B4D-9EBD-6F3E0D5E4D89}">
      <dgm:prSet phldrT="[Text]" custT="1"/>
      <dgm:spPr>
        <a:effectLst>
          <a:outerShdw blurRad="50800" dist="38100" dir="2700000" algn="tl" rotWithShape="0">
            <a:prstClr val="black">
              <a:alpha val="40000"/>
            </a:prstClr>
          </a:outerShdw>
        </a:effectLst>
      </dgm:spPr>
      <dgm:t>
        <a:bodyPr/>
        <a:lstStyle/>
        <a:p>
          <a:r>
            <a:rPr lang="en-US" sz="800" b="1"/>
            <a:t>FEBRUARY</a:t>
          </a:r>
        </a:p>
      </dgm:t>
    </dgm:pt>
    <dgm:pt modelId="{BE4071A8-D943-469B-971A-C9DD1E11C579}" type="parTrans" cxnId="{44149030-9C13-4EEE-BD15-1C774FB8E2DB}">
      <dgm:prSet/>
      <dgm:spPr/>
      <dgm:t>
        <a:bodyPr/>
        <a:lstStyle/>
        <a:p>
          <a:endParaRPr lang="en-US" sz="800" b="1"/>
        </a:p>
      </dgm:t>
    </dgm:pt>
    <dgm:pt modelId="{C8630810-E520-4CBC-B08B-16CFA55F1689}" type="sibTrans" cxnId="{44149030-9C13-4EEE-BD15-1C774FB8E2DB}">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2" custScaleY="103219"/>
      <dgm:spPr/>
    </dgm:pt>
    <dgm:pt modelId="{8DBA6631-669F-405E-9DE8-0FA381224CCB}" type="pres">
      <dgm:prSet presAssocID="{52AC4D52-AC6B-43A5-83D3-92B328BC6853}" presName="parentNode" presStyleLbl="node1" presStyleIdx="0" presStyleCnt="2">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1"/>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541A5A60-12CA-4B2E-A81F-DB448263A5D1}" type="pres">
      <dgm:prSet presAssocID="{555B6739-710A-4B4D-9EBD-6F3E0D5E4D89}" presName="compositeNode" presStyleCnt="0">
        <dgm:presLayoutVars>
          <dgm:bulletEnabled val="1"/>
        </dgm:presLayoutVars>
      </dgm:prSet>
      <dgm:spPr/>
    </dgm:pt>
    <dgm:pt modelId="{E0A01FB4-1D39-44C8-BE71-7169CCA8ECD3}" type="pres">
      <dgm:prSet presAssocID="{555B6739-710A-4B4D-9EBD-6F3E0D5E4D89}" presName="bgRect" presStyleLbl="node1" presStyleIdx="1" presStyleCnt="2" custScaleY="103219"/>
      <dgm:spPr/>
    </dgm:pt>
    <dgm:pt modelId="{2B04F61E-F09D-4572-A85C-17147C8ACF18}" type="pres">
      <dgm:prSet presAssocID="{555B6739-710A-4B4D-9EBD-6F3E0D5E4D89}" presName="parentNode" presStyleLbl="node1" presStyleIdx="1" presStyleCnt="2">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4149030-9C13-4EEE-BD15-1C774FB8E2DB}" srcId="{F3CC4D8D-51D0-4CAB-A7E0-F3C82C757EE3}" destId="{555B6739-710A-4B4D-9EBD-6F3E0D5E4D89}" srcOrd="1" destOrd="0" parTransId="{BE4071A8-D943-469B-971A-C9DD1E11C579}" sibTransId="{C8630810-E520-4CBC-B08B-16CFA55F1689}"/>
    <dgm:cxn modelId="{47004640-D7CE-4240-81A4-C3B91D89B896}" type="presOf" srcId="{F3CC4D8D-51D0-4CAB-A7E0-F3C82C757EE3}" destId="{2358811D-AD16-4485-B83D-7E120D5A3EBA}" srcOrd="0" destOrd="0" presId="urn:microsoft.com/office/officeart/2005/8/layout/hProcess7"/>
    <dgm:cxn modelId="{C7995B50-B2EC-4B7A-8EDC-193948AFE33D}" type="presOf" srcId="{555B6739-710A-4B4D-9EBD-6F3E0D5E4D89}" destId="{E0A01FB4-1D39-44C8-BE71-7169CCA8ECD3}"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A391BEF9-A702-4414-B0C5-F7070ABBB233}" type="presOf" srcId="{555B6739-710A-4B4D-9EBD-6F3E0D5E4D89}" destId="{2B04F61E-F09D-4572-A85C-17147C8ACF18}" srcOrd="1"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8C9189C4-A90F-40C6-9AF8-A3575EFE71C6}" type="presParOf" srcId="{2358811D-AD16-4485-B83D-7E120D5A3EBA}" destId="{FEF3A57A-DA77-4CFC-ACAF-52A56EB8CC18}" srcOrd="1" destOrd="0" presId="urn:microsoft.com/office/officeart/2005/8/layout/hProcess7"/>
    <dgm:cxn modelId="{26E50F10-DEB5-46CF-BC69-36075799C1E6}" type="presParOf" srcId="{2358811D-AD16-4485-B83D-7E120D5A3EBA}" destId="{3E288028-4220-4E47-BBEB-1D5D19141B31}" srcOrd="2" destOrd="0" presId="urn:microsoft.com/office/officeart/2005/8/layout/hProcess7"/>
    <dgm:cxn modelId="{E402CA12-CBB4-4281-9724-FB7252E31CAC}" type="presParOf" srcId="{3E288028-4220-4E47-BBEB-1D5D19141B31}" destId="{3AB04FDB-C8A5-4B67-B663-AEC9684C0F1B}" srcOrd="0" destOrd="0" presId="urn:microsoft.com/office/officeart/2005/8/layout/hProcess7"/>
    <dgm:cxn modelId="{955438AF-5128-44A4-B1BC-80FD6FB8D9F4}" type="presParOf" srcId="{3E288028-4220-4E47-BBEB-1D5D19141B31}" destId="{427FC1E3-0593-4C6D-B81C-9EA4B510122F}" srcOrd="1" destOrd="0" presId="urn:microsoft.com/office/officeart/2005/8/layout/hProcess7"/>
    <dgm:cxn modelId="{7053B697-A9C2-45D5-B19F-9D9DC843CB8C}" type="presParOf" srcId="{3E288028-4220-4E47-BBEB-1D5D19141B31}" destId="{C139935C-F600-418F-A856-64BDD8CDFB88}" srcOrd="2" destOrd="0" presId="urn:microsoft.com/office/officeart/2005/8/layout/hProcess7"/>
    <dgm:cxn modelId="{3AD4FAD1-92BA-4383-BE1C-BBC707BC0668}" type="presParOf" srcId="{2358811D-AD16-4485-B83D-7E120D5A3EBA}" destId="{CF0066F2-CC70-4EA8-8000-C53F5C1F24B1}" srcOrd="3" destOrd="0" presId="urn:microsoft.com/office/officeart/2005/8/layout/hProcess7"/>
    <dgm:cxn modelId="{4E038536-0307-4C83-922A-61B0CBAD6397}" type="presParOf" srcId="{2358811D-AD16-4485-B83D-7E120D5A3EBA}" destId="{541A5A60-12CA-4B2E-A81F-DB448263A5D1}" srcOrd="4" destOrd="0" presId="urn:microsoft.com/office/officeart/2005/8/layout/hProcess7"/>
    <dgm:cxn modelId="{E3514386-801C-4413-B9E7-2533C44414EA}" type="presParOf" srcId="{541A5A60-12CA-4B2E-A81F-DB448263A5D1}" destId="{E0A01FB4-1D39-44C8-BE71-7169CCA8ECD3}" srcOrd="0" destOrd="0" presId="urn:microsoft.com/office/officeart/2005/8/layout/hProcess7"/>
    <dgm:cxn modelId="{3FFD1008-D2A8-4573-A616-B53A9B85C44C}" type="presParOf" srcId="{541A5A60-12CA-4B2E-A81F-DB448263A5D1}" destId="{2B04F61E-F09D-4572-A85C-17147C8ACF18}" srcOrd="1" destOrd="0" presId="urn:microsoft.com/office/officeart/2005/8/layout/hProcess7"/>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0_3" csCatId="mainScheme" phldr="1"/>
      <dgm:spPr/>
      <dgm:t>
        <a:bodyPr/>
        <a:lstStyle/>
        <a:p>
          <a:endParaRPr lang="en-US"/>
        </a:p>
      </dgm:t>
    </dgm:pt>
    <dgm:pt modelId="{52AC4D52-AC6B-43A5-83D3-92B328BC6853}">
      <dgm:prSet phldrT="[Text]" custT="1"/>
      <dgm:spPr>
        <a:solidFill>
          <a:schemeClr val="accent2"/>
        </a:solidFill>
        <a:effectLst>
          <a:outerShdw blurRad="50800" dist="38100" dir="2700000" algn="tl" rotWithShape="0">
            <a:prstClr val="black">
              <a:alpha val="40000"/>
            </a:prstClr>
          </a:outerShdw>
        </a:effectLst>
      </dgm:spPr>
      <dgm:t>
        <a:bodyPr/>
        <a:lstStyle/>
        <a:p>
          <a:r>
            <a:rPr lang="en-US" sz="800" b="1"/>
            <a:t>MARCH</a:t>
          </a:r>
        </a:p>
      </dgm:t>
    </dgm:pt>
    <dgm:pt modelId="{581199FB-FCCF-4315-B0DB-6D33F0196465}" type="parTrans" cxnId="{8A2045A0-E317-45C6-944C-E0E4192C535C}">
      <dgm:prSet/>
      <dgm:spPr/>
      <dgm:t>
        <a:bodyPr/>
        <a:lstStyle/>
        <a:p>
          <a:endParaRPr lang="en-US" b="1"/>
        </a:p>
      </dgm:t>
    </dgm:pt>
    <dgm:pt modelId="{1254B334-7EDA-4AF8-88C3-3EB9B35C40A4}" type="sibTrans" cxnId="{8A2045A0-E317-45C6-944C-E0E4192C535C}">
      <dgm:prSet/>
      <dgm:spPr/>
      <dgm:t>
        <a:bodyPr/>
        <a:lstStyle/>
        <a:p>
          <a:endParaRPr lang="en-US"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1" custLinFactNeighborX="-31734" custLinFactNeighborY="5074"/>
      <dgm:spPr/>
    </dgm:pt>
    <dgm:pt modelId="{8DBA6631-669F-405E-9DE8-0FA381224CCB}" type="pres">
      <dgm:prSet presAssocID="{52AC4D52-AC6B-43A5-83D3-92B328BC6853}" presName="parentNode" presStyleLbl="node1" presStyleIdx="0" presStyleCnt="1">
        <dgm:presLayoutVars>
          <dgm:chMax val="0"/>
          <dgm:bulletEnabled val="1"/>
        </dgm:presLayoutVars>
      </dgm:prSet>
      <dgm:spPr/>
    </dgm:pt>
  </dgm:ptLst>
  <dgm:cxnLst>
    <dgm:cxn modelId="{FC2BB10C-A217-482F-83E6-84814AC8DDEE}" type="presOf" srcId="{52AC4D52-AC6B-43A5-83D3-92B328BC6853}" destId="{8DBA6631-669F-405E-9DE8-0FA381224CCB}" srcOrd="1" destOrd="0" presId="urn:microsoft.com/office/officeart/2005/8/layout/hProcess7"/>
    <dgm:cxn modelId="{47004640-D7CE-4240-81A4-C3B91D89B896}" type="presOf" srcId="{F3CC4D8D-51D0-4CAB-A7E0-F3C82C757EE3}" destId="{2358811D-AD16-4485-B83D-7E120D5A3EBA}" srcOrd="0"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CC4D8D-51D0-4CAB-A7E0-F3C82C757EE3}" type="doc">
      <dgm:prSet loTypeId="urn:microsoft.com/office/officeart/2005/8/layout/hProcess7" loCatId="list" qsTypeId="urn:microsoft.com/office/officeart/2005/8/quickstyle/simple1" qsCatId="simple" csTypeId="urn:microsoft.com/office/officeart/2005/8/colors/accent2_2" csCatId="accent2" phldr="1"/>
      <dgm:spPr/>
      <dgm:t>
        <a:bodyPr/>
        <a:lstStyle/>
        <a:p>
          <a:endParaRPr lang="en-US"/>
        </a:p>
      </dgm:t>
    </dgm:pt>
    <dgm:pt modelId="{52AC4D52-AC6B-43A5-83D3-92B328BC6853}">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APRIL</a:t>
          </a:r>
        </a:p>
      </dgm:t>
    </dgm:pt>
    <dgm:pt modelId="{581199FB-FCCF-4315-B0DB-6D33F0196465}" type="parTrans" cxnId="{8A2045A0-E317-45C6-944C-E0E4192C535C}">
      <dgm:prSet/>
      <dgm:spPr/>
      <dgm:t>
        <a:bodyPr/>
        <a:lstStyle/>
        <a:p>
          <a:endParaRPr lang="en-US" sz="800" b="1"/>
        </a:p>
      </dgm:t>
    </dgm:pt>
    <dgm:pt modelId="{1254B334-7EDA-4AF8-88C3-3EB9B35C40A4}" type="sibTrans" cxnId="{8A2045A0-E317-45C6-944C-E0E4192C535C}">
      <dgm:prSet/>
      <dgm:spPr/>
      <dgm:t>
        <a:bodyPr/>
        <a:lstStyle/>
        <a:p>
          <a:endParaRPr lang="en-US" sz="800" b="1"/>
        </a:p>
      </dgm:t>
    </dgm:pt>
    <dgm:pt modelId="{4F64E705-69E2-475F-99FF-BEC892AAB192}">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MAY</a:t>
          </a:r>
        </a:p>
      </dgm:t>
    </dgm:pt>
    <dgm:pt modelId="{D5DEE5B9-A91E-4C8C-B744-55E0C1493245}" type="parTrans" cxnId="{ABD8A239-8EFE-43AB-9CA7-50FD1D7DA839}">
      <dgm:prSet/>
      <dgm:spPr/>
      <dgm:t>
        <a:bodyPr/>
        <a:lstStyle/>
        <a:p>
          <a:endParaRPr lang="en-US" sz="800" b="1"/>
        </a:p>
      </dgm:t>
    </dgm:pt>
    <dgm:pt modelId="{41FE7F1B-7513-4CEB-9C8A-912B5A5F81B1}" type="sibTrans" cxnId="{ABD8A239-8EFE-43AB-9CA7-50FD1D7DA839}">
      <dgm:prSet/>
      <dgm:spPr/>
      <dgm:t>
        <a:bodyPr/>
        <a:lstStyle/>
        <a:p>
          <a:endParaRPr lang="en-US" sz="800" b="1"/>
        </a:p>
      </dgm:t>
    </dgm:pt>
    <dgm:pt modelId="{941D8FAD-1923-4504-9E1C-EE474DAC5009}">
      <dgm:prSet phldrT="[Text]" custT="1"/>
      <dgm:spPr>
        <a:solidFill>
          <a:schemeClr val="tx2"/>
        </a:solidFill>
        <a:effectLst>
          <a:outerShdw blurRad="50800" dist="38100" dir="2700000" algn="tl" rotWithShape="0">
            <a:prstClr val="black">
              <a:alpha val="40000"/>
            </a:prstClr>
          </a:outerShdw>
        </a:effectLst>
      </dgm:spPr>
      <dgm:t>
        <a:bodyPr/>
        <a:lstStyle/>
        <a:p>
          <a:r>
            <a:rPr lang="en-US" sz="800" b="1"/>
            <a:t>JUNE</a:t>
          </a:r>
        </a:p>
      </dgm:t>
    </dgm:pt>
    <dgm:pt modelId="{F325BDD1-915E-4022-8C27-2910FF4D4120}" type="parTrans" cxnId="{2BCA0057-8692-4F6E-B881-23DCD90A896F}">
      <dgm:prSet/>
      <dgm:spPr/>
      <dgm:t>
        <a:bodyPr/>
        <a:lstStyle/>
        <a:p>
          <a:endParaRPr lang="en-US" sz="800" b="1"/>
        </a:p>
      </dgm:t>
    </dgm:pt>
    <dgm:pt modelId="{8700EE5E-F7E0-465B-8D24-1F8A31DE3286}" type="sibTrans" cxnId="{2BCA0057-8692-4F6E-B881-23DCD90A896F}">
      <dgm:prSet/>
      <dgm:spPr/>
      <dgm:t>
        <a:bodyPr/>
        <a:lstStyle/>
        <a:p>
          <a:endParaRPr lang="en-US" sz="800" b="1"/>
        </a:p>
      </dgm:t>
    </dgm:pt>
    <dgm:pt modelId="{2358811D-AD16-4485-B83D-7E120D5A3EBA}" type="pres">
      <dgm:prSet presAssocID="{F3CC4D8D-51D0-4CAB-A7E0-F3C82C757EE3}" presName="Name0" presStyleCnt="0">
        <dgm:presLayoutVars>
          <dgm:dir/>
          <dgm:animLvl val="lvl"/>
          <dgm:resizeHandles val="exact"/>
        </dgm:presLayoutVars>
      </dgm:prSet>
      <dgm:spPr/>
    </dgm:pt>
    <dgm:pt modelId="{C5EE6942-082E-430E-AB21-37017B9A136B}" type="pres">
      <dgm:prSet presAssocID="{52AC4D52-AC6B-43A5-83D3-92B328BC6853}" presName="compositeNode" presStyleCnt="0">
        <dgm:presLayoutVars>
          <dgm:bulletEnabled val="1"/>
        </dgm:presLayoutVars>
      </dgm:prSet>
      <dgm:spPr/>
    </dgm:pt>
    <dgm:pt modelId="{4F4D0479-E343-4435-B0DE-6E8EA1D63082}" type="pres">
      <dgm:prSet presAssocID="{52AC4D52-AC6B-43A5-83D3-92B328BC6853}" presName="bgRect" presStyleLbl="node1" presStyleIdx="0" presStyleCnt="3"/>
      <dgm:spPr/>
    </dgm:pt>
    <dgm:pt modelId="{8DBA6631-669F-405E-9DE8-0FA381224CCB}" type="pres">
      <dgm:prSet presAssocID="{52AC4D52-AC6B-43A5-83D3-92B328BC6853}" presName="parentNode" presStyleLbl="node1" presStyleIdx="0" presStyleCnt="3">
        <dgm:presLayoutVars>
          <dgm:chMax val="0"/>
          <dgm:bulletEnabled val="1"/>
        </dgm:presLayoutVars>
      </dgm:prSet>
      <dgm:spPr/>
    </dgm:pt>
    <dgm:pt modelId="{FEF3A57A-DA77-4CFC-ACAF-52A56EB8CC18}" type="pres">
      <dgm:prSet presAssocID="{1254B334-7EDA-4AF8-88C3-3EB9B35C40A4}" presName="hSp" presStyleCnt="0"/>
      <dgm:spPr/>
    </dgm:pt>
    <dgm:pt modelId="{3E288028-4220-4E47-BBEB-1D5D19141B31}" type="pres">
      <dgm:prSet presAssocID="{1254B334-7EDA-4AF8-88C3-3EB9B35C40A4}" presName="vProcSp" presStyleCnt="0"/>
      <dgm:spPr/>
    </dgm:pt>
    <dgm:pt modelId="{3AB04FDB-C8A5-4B67-B663-AEC9684C0F1B}" type="pres">
      <dgm:prSet presAssocID="{1254B334-7EDA-4AF8-88C3-3EB9B35C40A4}" presName="vSp1" presStyleCnt="0"/>
      <dgm:spPr/>
    </dgm:pt>
    <dgm:pt modelId="{427FC1E3-0593-4C6D-B81C-9EA4B510122F}" type="pres">
      <dgm:prSet presAssocID="{1254B334-7EDA-4AF8-88C3-3EB9B35C40A4}" presName="simulatedConn" presStyleLbl="solidFgAcc1" presStyleIdx="0" presStyleCnt="2"/>
      <dgm:spPr>
        <a:ln>
          <a:solidFill>
            <a:schemeClr val="tx2"/>
          </a:solidFill>
        </a:ln>
      </dgm:spPr>
    </dgm:pt>
    <dgm:pt modelId="{C139935C-F600-418F-A856-64BDD8CDFB88}" type="pres">
      <dgm:prSet presAssocID="{1254B334-7EDA-4AF8-88C3-3EB9B35C40A4}" presName="vSp2" presStyleCnt="0"/>
      <dgm:spPr/>
    </dgm:pt>
    <dgm:pt modelId="{CF0066F2-CC70-4EA8-8000-C53F5C1F24B1}" type="pres">
      <dgm:prSet presAssocID="{1254B334-7EDA-4AF8-88C3-3EB9B35C40A4}" presName="sibTrans" presStyleCnt="0"/>
      <dgm:spPr/>
    </dgm:pt>
    <dgm:pt modelId="{8DF83716-D5F9-463A-8AF3-4F280F01A457}" type="pres">
      <dgm:prSet presAssocID="{4F64E705-69E2-475F-99FF-BEC892AAB192}" presName="compositeNode" presStyleCnt="0">
        <dgm:presLayoutVars>
          <dgm:bulletEnabled val="1"/>
        </dgm:presLayoutVars>
      </dgm:prSet>
      <dgm:spPr/>
    </dgm:pt>
    <dgm:pt modelId="{168CDFC9-90CE-424B-A4E8-278ACC8BE182}" type="pres">
      <dgm:prSet presAssocID="{4F64E705-69E2-475F-99FF-BEC892AAB192}" presName="bgRect" presStyleLbl="node1" presStyleIdx="1" presStyleCnt="3"/>
      <dgm:spPr/>
    </dgm:pt>
    <dgm:pt modelId="{0A64D82D-49F7-4CC1-8D0C-96DB8D3D2055}" type="pres">
      <dgm:prSet presAssocID="{4F64E705-69E2-475F-99FF-BEC892AAB192}" presName="parentNode" presStyleLbl="node1" presStyleIdx="1" presStyleCnt="3">
        <dgm:presLayoutVars>
          <dgm:chMax val="0"/>
          <dgm:bulletEnabled val="1"/>
        </dgm:presLayoutVars>
      </dgm:prSet>
      <dgm:spPr/>
    </dgm:pt>
    <dgm:pt modelId="{7A97E7EF-DFC5-4F2B-BF3D-1ADC4F8FBF71}" type="pres">
      <dgm:prSet presAssocID="{41FE7F1B-7513-4CEB-9C8A-912B5A5F81B1}" presName="hSp" presStyleCnt="0"/>
      <dgm:spPr/>
    </dgm:pt>
    <dgm:pt modelId="{95AA93D9-143A-4179-94D5-A324117C7B13}" type="pres">
      <dgm:prSet presAssocID="{41FE7F1B-7513-4CEB-9C8A-912B5A5F81B1}" presName="vProcSp" presStyleCnt="0"/>
      <dgm:spPr/>
    </dgm:pt>
    <dgm:pt modelId="{4A6FDF96-32D7-482F-B970-27A45A97B9C6}" type="pres">
      <dgm:prSet presAssocID="{41FE7F1B-7513-4CEB-9C8A-912B5A5F81B1}" presName="vSp1" presStyleCnt="0"/>
      <dgm:spPr/>
    </dgm:pt>
    <dgm:pt modelId="{FE0A7E94-0825-4074-865F-1ACA6778AEB4}" type="pres">
      <dgm:prSet presAssocID="{41FE7F1B-7513-4CEB-9C8A-912B5A5F81B1}" presName="simulatedConn" presStyleLbl="solidFgAcc1" presStyleIdx="1" presStyleCnt="2"/>
      <dgm:spPr>
        <a:ln>
          <a:solidFill>
            <a:schemeClr val="tx2"/>
          </a:solidFill>
        </a:ln>
      </dgm:spPr>
    </dgm:pt>
    <dgm:pt modelId="{54FFFE83-7910-47CC-B537-4925EB1249C5}" type="pres">
      <dgm:prSet presAssocID="{41FE7F1B-7513-4CEB-9C8A-912B5A5F81B1}" presName="vSp2" presStyleCnt="0"/>
      <dgm:spPr/>
    </dgm:pt>
    <dgm:pt modelId="{014C3815-FB34-466B-AB2D-073A7779C233}" type="pres">
      <dgm:prSet presAssocID="{41FE7F1B-7513-4CEB-9C8A-912B5A5F81B1}" presName="sibTrans" presStyleCnt="0"/>
      <dgm:spPr/>
    </dgm:pt>
    <dgm:pt modelId="{04CE0C97-649D-40F9-8D53-611012A258F1}" type="pres">
      <dgm:prSet presAssocID="{941D8FAD-1923-4504-9E1C-EE474DAC5009}" presName="compositeNode" presStyleCnt="0">
        <dgm:presLayoutVars>
          <dgm:bulletEnabled val="1"/>
        </dgm:presLayoutVars>
      </dgm:prSet>
      <dgm:spPr/>
    </dgm:pt>
    <dgm:pt modelId="{430438FA-20BF-47B3-A949-A405D0DB09CD}" type="pres">
      <dgm:prSet presAssocID="{941D8FAD-1923-4504-9E1C-EE474DAC5009}" presName="bgRect" presStyleLbl="node1" presStyleIdx="2" presStyleCnt="3"/>
      <dgm:spPr/>
    </dgm:pt>
    <dgm:pt modelId="{529C4210-6100-40EB-89AC-75DE350AA14D}" type="pres">
      <dgm:prSet presAssocID="{941D8FAD-1923-4504-9E1C-EE474DAC5009}" presName="parentNode" presStyleLbl="node1" presStyleIdx="2" presStyleCnt="3">
        <dgm:presLayoutVars>
          <dgm:chMax val="0"/>
          <dgm:bulletEnabled val="1"/>
        </dgm:presLayoutVars>
      </dgm:prSet>
      <dgm:spPr/>
    </dgm:pt>
  </dgm:ptLst>
  <dgm:cxnLst>
    <dgm:cxn modelId="{1F2B7008-3410-4426-ACFA-102E44041719}" type="presOf" srcId="{941D8FAD-1923-4504-9E1C-EE474DAC5009}" destId="{430438FA-20BF-47B3-A949-A405D0DB09CD}" srcOrd="0" destOrd="0" presId="urn:microsoft.com/office/officeart/2005/8/layout/hProcess7"/>
    <dgm:cxn modelId="{FC2BB10C-A217-482F-83E6-84814AC8DDEE}" type="presOf" srcId="{52AC4D52-AC6B-43A5-83D3-92B328BC6853}" destId="{8DBA6631-669F-405E-9DE8-0FA381224CCB}" srcOrd="1" destOrd="0" presId="urn:microsoft.com/office/officeart/2005/8/layout/hProcess7"/>
    <dgm:cxn modelId="{E533C116-35AB-4BCC-916E-558A82A8DCB4}" type="presOf" srcId="{4F64E705-69E2-475F-99FF-BEC892AAB192}" destId="{0A64D82D-49F7-4CC1-8D0C-96DB8D3D2055}" srcOrd="1" destOrd="0" presId="urn:microsoft.com/office/officeart/2005/8/layout/hProcess7"/>
    <dgm:cxn modelId="{8FD70635-769F-4576-9704-224DCE82311E}" type="presOf" srcId="{4F64E705-69E2-475F-99FF-BEC892AAB192}" destId="{168CDFC9-90CE-424B-A4E8-278ACC8BE182}" srcOrd="0" destOrd="0" presId="urn:microsoft.com/office/officeart/2005/8/layout/hProcess7"/>
    <dgm:cxn modelId="{ABD8A239-8EFE-43AB-9CA7-50FD1D7DA839}" srcId="{F3CC4D8D-51D0-4CAB-A7E0-F3C82C757EE3}" destId="{4F64E705-69E2-475F-99FF-BEC892AAB192}" srcOrd="1" destOrd="0" parTransId="{D5DEE5B9-A91E-4C8C-B744-55E0C1493245}" sibTransId="{41FE7F1B-7513-4CEB-9C8A-912B5A5F81B1}"/>
    <dgm:cxn modelId="{47004640-D7CE-4240-81A4-C3B91D89B896}" type="presOf" srcId="{F3CC4D8D-51D0-4CAB-A7E0-F3C82C757EE3}" destId="{2358811D-AD16-4485-B83D-7E120D5A3EBA}" srcOrd="0" destOrd="0" presId="urn:microsoft.com/office/officeart/2005/8/layout/hProcess7"/>
    <dgm:cxn modelId="{2BCA0057-8692-4F6E-B881-23DCD90A896F}" srcId="{F3CC4D8D-51D0-4CAB-A7E0-F3C82C757EE3}" destId="{941D8FAD-1923-4504-9E1C-EE474DAC5009}" srcOrd="2" destOrd="0" parTransId="{F325BDD1-915E-4022-8C27-2910FF4D4120}" sibTransId="{8700EE5E-F7E0-465B-8D24-1F8A31DE3286}"/>
    <dgm:cxn modelId="{B2EEA894-5F21-4F31-B4AE-7A170A80A4AB}" type="presOf" srcId="{941D8FAD-1923-4504-9E1C-EE474DAC5009}" destId="{529C4210-6100-40EB-89AC-75DE350AA14D}" srcOrd="1" destOrd="0" presId="urn:microsoft.com/office/officeart/2005/8/layout/hProcess7"/>
    <dgm:cxn modelId="{8A2045A0-E317-45C6-944C-E0E4192C535C}" srcId="{F3CC4D8D-51D0-4CAB-A7E0-F3C82C757EE3}" destId="{52AC4D52-AC6B-43A5-83D3-92B328BC6853}" srcOrd="0" destOrd="0" parTransId="{581199FB-FCCF-4315-B0DB-6D33F0196465}" sibTransId="{1254B334-7EDA-4AF8-88C3-3EB9B35C40A4}"/>
    <dgm:cxn modelId="{FCE28AAA-2816-49F6-B284-B2E317603930}" type="presOf" srcId="{52AC4D52-AC6B-43A5-83D3-92B328BC6853}" destId="{4F4D0479-E343-4435-B0DE-6E8EA1D63082}" srcOrd="0" destOrd="0" presId="urn:microsoft.com/office/officeart/2005/8/layout/hProcess7"/>
    <dgm:cxn modelId="{13A19DEA-867E-41C5-983D-4691EA026272}" type="presParOf" srcId="{2358811D-AD16-4485-B83D-7E120D5A3EBA}" destId="{C5EE6942-082E-430E-AB21-37017B9A136B}" srcOrd="0" destOrd="0" presId="urn:microsoft.com/office/officeart/2005/8/layout/hProcess7"/>
    <dgm:cxn modelId="{143363BB-AD59-4875-A7E4-559BC4EC767A}" type="presParOf" srcId="{C5EE6942-082E-430E-AB21-37017B9A136B}" destId="{4F4D0479-E343-4435-B0DE-6E8EA1D63082}" srcOrd="0" destOrd="0" presId="urn:microsoft.com/office/officeart/2005/8/layout/hProcess7"/>
    <dgm:cxn modelId="{15DFD053-5BC6-4548-8D44-AA0F11DE0D50}" type="presParOf" srcId="{C5EE6942-082E-430E-AB21-37017B9A136B}" destId="{8DBA6631-669F-405E-9DE8-0FA381224CCB}" srcOrd="1" destOrd="0" presId="urn:microsoft.com/office/officeart/2005/8/layout/hProcess7"/>
    <dgm:cxn modelId="{7A5CC103-99AC-45E2-8071-6D5FC564999D}" type="presParOf" srcId="{2358811D-AD16-4485-B83D-7E120D5A3EBA}" destId="{FEF3A57A-DA77-4CFC-ACAF-52A56EB8CC18}" srcOrd="1" destOrd="0" presId="urn:microsoft.com/office/officeart/2005/8/layout/hProcess7"/>
    <dgm:cxn modelId="{59831372-D8DC-46A2-AD10-05D59FBD82D2}" type="presParOf" srcId="{2358811D-AD16-4485-B83D-7E120D5A3EBA}" destId="{3E288028-4220-4E47-BBEB-1D5D19141B31}" srcOrd="2" destOrd="0" presId="urn:microsoft.com/office/officeart/2005/8/layout/hProcess7"/>
    <dgm:cxn modelId="{C61A96E3-4440-47BE-90A5-741B170E1890}" type="presParOf" srcId="{3E288028-4220-4E47-BBEB-1D5D19141B31}" destId="{3AB04FDB-C8A5-4B67-B663-AEC9684C0F1B}" srcOrd="0" destOrd="0" presId="urn:microsoft.com/office/officeart/2005/8/layout/hProcess7"/>
    <dgm:cxn modelId="{3FC5A30C-63CC-4AB1-8B4B-2EB013E28C19}" type="presParOf" srcId="{3E288028-4220-4E47-BBEB-1D5D19141B31}" destId="{427FC1E3-0593-4C6D-B81C-9EA4B510122F}" srcOrd="1" destOrd="0" presId="urn:microsoft.com/office/officeart/2005/8/layout/hProcess7"/>
    <dgm:cxn modelId="{40728E14-3455-4D8C-AEFA-19CA105070D1}" type="presParOf" srcId="{3E288028-4220-4E47-BBEB-1D5D19141B31}" destId="{C139935C-F600-418F-A856-64BDD8CDFB88}" srcOrd="2" destOrd="0" presId="urn:microsoft.com/office/officeart/2005/8/layout/hProcess7"/>
    <dgm:cxn modelId="{4912032B-EAA5-4E85-BA0D-BB2A5E905DC1}" type="presParOf" srcId="{2358811D-AD16-4485-B83D-7E120D5A3EBA}" destId="{CF0066F2-CC70-4EA8-8000-C53F5C1F24B1}" srcOrd="3" destOrd="0" presId="urn:microsoft.com/office/officeart/2005/8/layout/hProcess7"/>
    <dgm:cxn modelId="{32447CE3-3FE3-415E-B033-8B6DFFCB6BD0}" type="presParOf" srcId="{2358811D-AD16-4485-B83D-7E120D5A3EBA}" destId="{8DF83716-D5F9-463A-8AF3-4F280F01A457}" srcOrd="4" destOrd="0" presId="urn:microsoft.com/office/officeart/2005/8/layout/hProcess7"/>
    <dgm:cxn modelId="{B265CF01-F0F4-4FD1-95DA-2AA92F046175}" type="presParOf" srcId="{8DF83716-D5F9-463A-8AF3-4F280F01A457}" destId="{168CDFC9-90CE-424B-A4E8-278ACC8BE182}" srcOrd="0" destOrd="0" presId="urn:microsoft.com/office/officeart/2005/8/layout/hProcess7"/>
    <dgm:cxn modelId="{682EF37E-E4B0-489D-B2BC-82C5978C1828}" type="presParOf" srcId="{8DF83716-D5F9-463A-8AF3-4F280F01A457}" destId="{0A64D82D-49F7-4CC1-8D0C-96DB8D3D2055}" srcOrd="1" destOrd="0" presId="urn:microsoft.com/office/officeart/2005/8/layout/hProcess7"/>
    <dgm:cxn modelId="{2EB30C55-66FE-4975-8F23-4A5A0EFB0721}" type="presParOf" srcId="{2358811D-AD16-4485-B83D-7E120D5A3EBA}" destId="{7A97E7EF-DFC5-4F2B-BF3D-1ADC4F8FBF71}" srcOrd="5" destOrd="0" presId="urn:microsoft.com/office/officeart/2005/8/layout/hProcess7"/>
    <dgm:cxn modelId="{2CC0B553-2585-4AE6-876D-7A1DAA7BF85D}" type="presParOf" srcId="{2358811D-AD16-4485-B83D-7E120D5A3EBA}" destId="{95AA93D9-143A-4179-94D5-A324117C7B13}" srcOrd="6" destOrd="0" presId="urn:microsoft.com/office/officeart/2005/8/layout/hProcess7"/>
    <dgm:cxn modelId="{C720F0FD-75B8-4A04-AF30-CB9F91520CAA}" type="presParOf" srcId="{95AA93D9-143A-4179-94D5-A324117C7B13}" destId="{4A6FDF96-32D7-482F-B970-27A45A97B9C6}" srcOrd="0" destOrd="0" presId="urn:microsoft.com/office/officeart/2005/8/layout/hProcess7"/>
    <dgm:cxn modelId="{E6419EEF-B068-4A01-BAB0-ADA288C0485E}" type="presParOf" srcId="{95AA93D9-143A-4179-94D5-A324117C7B13}" destId="{FE0A7E94-0825-4074-865F-1ACA6778AEB4}" srcOrd="1" destOrd="0" presId="urn:microsoft.com/office/officeart/2005/8/layout/hProcess7"/>
    <dgm:cxn modelId="{EB031F11-75D0-4608-9F87-983494A109BC}" type="presParOf" srcId="{95AA93D9-143A-4179-94D5-A324117C7B13}" destId="{54FFFE83-7910-47CC-B537-4925EB1249C5}" srcOrd="2" destOrd="0" presId="urn:microsoft.com/office/officeart/2005/8/layout/hProcess7"/>
    <dgm:cxn modelId="{614A8EF1-0F05-4C27-A431-C040A9A2C322}" type="presParOf" srcId="{2358811D-AD16-4485-B83D-7E120D5A3EBA}" destId="{014C3815-FB34-466B-AB2D-073A7779C233}" srcOrd="7" destOrd="0" presId="urn:microsoft.com/office/officeart/2005/8/layout/hProcess7"/>
    <dgm:cxn modelId="{345D2892-B988-4146-9BF6-08F30DD8B6A4}" type="presParOf" srcId="{2358811D-AD16-4485-B83D-7E120D5A3EBA}" destId="{04CE0C97-649D-40F9-8D53-611012A258F1}" srcOrd="8" destOrd="0" presId="urn:microsoft.com/office/officeart/2005/8/layout/hProcess7"/>
    <dgm:cxn modelId="{1EF82391-D5B9-4771-8112-4C886A816E2C}" type="presParOf" srcId="{04CE0C97-649D-40F9-8D53-611012A258F1}" destId="{430438FA-20BF-47B3-A949-A405D0DB09CD}" srcOrd="0" destOrd="0" presId="urn:microsoft.com/office/officeart/2005/8/layout/hProcess7"/>
    <dgm:cxn modelId="{91927034-A8CE-4D0C-AF77-DEAE01D8BB91}" type="presParOf" srcId="{04CE0C97-649D-40F9-8D53-611012A258F1}" destId="{529C4210-6100-40EB-89AC-75DE350AA14D}" srcOrd="1" destOrd="0" presId="urn:microsoft.com/office/officeart/2005/8/layout/hProcess7"/>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D58FC-D3A4-4404-B3F3-516FAB1C8940}">
      <dsp:nvSpPr>
        <dsp:cNvPr id="0" name=""/>
        <dsp:cNvSpPr/>
      </dsp:nvSpPr>
      <dsp:spPr>
        <a:xfrm>
          <a:off x="467995" y="429970"/>
          <a:ext cx="1546622" cy="1546622"/>
        </a:xfrm>
        <a:prstGeom prst="ellipse">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6625C065-9CCB-4478-B8B3-41238F5B4862}">
      <dsp:nvSpPr>
        <dsp:cNvPr id="0" name=""/>
        <dsp:cNvSpPr/>
      </dsp:nvSpPr>
      <dsp:spPr>
        <a:xfrm>
          <a:off x="1003153" y="948501"/>
          <a:ext cx="515540" cy="515540"/>
        </a:xfrm>
        <a:prstGeom prst="ellipse">
          <a:avLst/>
        </a:prstGeom>
        <a:solidFill>
          <a:srgbClr val="FFFF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8BEF41C-5B07-4278-A012-D820FB1EAE95}">
      <dsp:nvSpPr>
        <dsp:cNvPr id="0" name=""/>
        <dsp:cNvSpPr/>
      </dsp:nvSpPr>
      <dsp:spPr>
        <a:xfrm>
          <a:off x="1979137" y="37657"/>
          <a:ext cx="1637277" cy="418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ED &lt;1%</a:t>
          </a:r>
        </a:p>
      </dsp:txBody>
      <dsp:txXfrm>
        <a:off x="1979137" y="37657"/>
        <a:ext cx="1637277" cy="418451"/>
      </dsp:txXfrm>
    </dsp:sp>
    <dsp:sp modelId="{F85020AF-8515-406B-B6E1-03CC05B4F8F1}">
      <dsp:nvSpPr>
        <dsp:cNvPr id="0" name=""/>
        <dsp:cNvSpPr/>
      </dsp:nvSpPr>
      <dsp:spPr>
        <a:xfrm>
          <a:off x="1921564" y="327623"/>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5D5127DC-F990-4D10-A3ED-83F4E4094D01}">
      <dsp:nvSpPr>
        <dsp:cNvPr id="0" name=""/>
        <dsp:cNvSpPr/>
      </dsp:nvSpPr>
      <dsp:spPr>
        <a:xfrm rot="5400000">
          <a:off x="1133686" y="448209"/>
          <a:ext cx="908535" cy="671629"/>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9CA21573-BB90-49A1-BE64-A9D7A2BF3678}">
      <dsp:nvSpPr>
        <dsp:cNvPr id="0" name=""/>
        <dsp:cNvSpPr/>
      </dsp:nvSpPr>
      <dsp:spPr>
        <a:xfrm>
          <a:off x="2116980" y="509209"/>
          <a:ext cx="1896986" cy="64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marL="0" lvl="0" indent="0" algn="l" defTabSz="1066800">
            <a:lnSpc>
              <a:spcPct val="90000"/>
            </a:lnSpc>
            <a:spcBef>
              <a:spcPct val="0"/>
            </a:spcBef>
            <a:spcAft>
              <a:spcPct val="35000"/>
            </a:spcAft>
            <a:buNone/>
          </a:pPr>
          <a:r>
            <a:rPr lang="en-US" sz="2400" kern="1200"/>
            <a:t>EBD 12-20%</a:t>
          </a:r>
        </a:p>
      </dsp:txBody>
      <dsp:txXfrm>
        <a:off x="2116980" y="509209"/>
        <a:ext cx="1896986" cy="644425"/>
      </dsp:txXfrm>
    </dsp:sp>
    <dsp:sp modelId="{1E4DC311-4D49-4A44-8224-A248A07C0CCA}">
      <dsp:nvSpPr>
        <dsp:cNvPr id="0" name=""/>
        <dsp:cNvSpPr/>
      </dsp:nvSpPr>
      <dsp:spPr>
        <a:xfrm>
          <a:off x="2060594" y="910145"/>
          <a:ext cx="193327" cy="0"/>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 modelId="{37C521DE-E66D-4861-A4AE-F1EF4BACE376}">
      <dsp:nvSpPr>
        <dsp:cNvPr id="0" name=""/>
        <dsp:cNvSpPr/>
      </dsp:nvSpPr>
      <dsp:spPr>
        <a:xfrm rot="5400000">
          <a:off x="1487519" y="1015650"/>
          <a:ext cx="677008" cy="467853"/>
        </a:xfrm>
        <a:prstGeom prst="line">
          <a:avLst/>
        </a:prstGeom>
        <a:solidFill>
          <a:schemeClr val="accent1">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A5AB4-9515-4ECE-A943-C19B5B29433B}">
      <dsp:nvSpPr>
        <dsp:cNvPr id="0" name=""/>
        <dsp:cNvSpPr/>
      </dsp:nvSpPr>
      <dsp:spPr>
        <a:xfrm>
          <a:off x="2055605" y="620287"/>
          <a:ext cx="5231801" cy="5231801"/>
        </a:xfrm>
        <a:prstGeom prst="pie">
          <a:avLst>
            <a:gd name="adj1" fmla="val 16200000"/>
            <a:gd name="adj2" fmla="val 2052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Self-management</a:t>
          </a:r>
        </a:p>
      </dsp:txBody>
      <dsp:txXfrm>
        <a:off x="4737526" y="1401943"/>
        <a:ext cx="1775075" cy="1214525"/>
      </dsp:txXfrm>
    </dsp:sp>
    <dsp:sp modelId="{D5333F48-DE32-42AE-AB81-320C626E9334}">
      <dsp:nvSpPr>
        <dsp:cNvPr id="0" name=""/>
        <dsp:cNvSpPr/>
      </dsp:nvSpPr>
      <dsp:spPr>
        <a:xfrm>
          <a:off x="2062250" y="624390"/>
          <a:ext cx="5231801" cy="5231801"/>
        </a:xfrm>
        <a:prstGeom prst="pie">
          <a:avLst>
            <a:gd name="adj1" fmla="val 20520000"/>
            <a:gd name="adj2" fmla="val 324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Responsible Decision making</a:t>
          </a:r>
        </a:p>
      </dsp:txBody>
      <dsp:txXfrm>
        <a:off x="5481606" y="2991157"/>
        <a:ext cx="1557083" cy="1314178"/>
      </dsp:txXfrm>
    </dsp:sp>
    <dsp:sp modelId="{95CB6879-0173-4AB8-81DC-C86E77B520A0}">
      <dsp:nvSpPr>
        <dsp:cNvPr id="0" name=""/>
        <dsp:cNvSpPr/>
      </dsp:nvSpPr>
      <dsp:spPr>
        <a:xfrm>
          <a:off x="2062250" y="624390"/>
          <a:ext cx="5231801" cy="5231801"/>
        </a:xfrm>
        <a:prstGeom prst="pie">
          <a:avLst>
            <a:gd name="adj1" fmla="val 3240000"/>
            <a:gd name="adj2" fmla="val 756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Relationship Skills</a:t>
          </a:r>
        </a:p>
      </dsp:txBody>
      <dsp:txXfrm>
        <a:off x="3743900" y="4548241"/>
        <a:ext cx="1868500" cy="1121100"/>
      </dsp:txXfrm>
    </dsp:sp>
    <dsp:sp modelId="{D77B76CF-8FEA-45CD-9FC0-26E43694ACF5}">
      <dsp:nvSpPr>
        <dsp:cNvPr id="0" name=""/>
        <dsp:cNvSpPr/>
      </dsp:nvSpPr>
      <dsp:spPr>
        <a:xfrm>
          <a:off x="2062250" y="624390"/>
          <a:ext cx="5231801" cy="5231801"/>
        </a:xfrm>
        <a:prstGeom prst="pie">
          <a:avLst>
            <a:gd name="adj1" fmla="val 7560000"/>
            <a:gd name="adj2" fmla="val 1188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Social Awareness</a:t>
          </a:r>
        </a:p>
      </dsp:txBody>
      <dsp:txXfrm>
        <a:off x="2311383" y="2991157"/>
        <a:ext cx="1557083" cy="1314178"/>
      </dsp:txXfrm>
    </dsp:sp>
    <dsp:sp modelId="{5F2AE312-0465-49AB-AB3E-C1239E06B50C}">
      <dsp:nvSpPr>
        <dsp:cNvPr id="0" name=""/>
        <dsp:cNvSpPr/>
      </dsp:nvSpPr>
      <dsp:spPr>
        <a:xfrm>
          <a:off x="2062250" y="624390"/>
          <a:ext cx="5231801" cy="5231801"/>
        </a:xfrm>
        <a:prstGeom prst="pie">
          <a:avLst>
            <a:gd name="adj1" fmla="val 11880000"/>
            <a:gd name="adj2" fmla="val 16200000"/>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a:t>Self-awareness</a:t>
          </a:r>
        </a:p>
      </dsp:txBody>
      <dsp:txXfrm>
        <a:off x="2825221" y="1421617"/>
        <a:ext cx="1775075" cy="12145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C3C43-B458-4020-A8AF-332C5B166087}">
      <dsp:nvSpPr>
        <dsp:cNvPr id="0" name=""/>
        <dsp:cNvSpPr/>
      </dsp:nvSpPr>
      <dsp:spPr>
        <a:xfrm>
          <a:off x="597670" y="0"/>
          <a:ext cx="6773599" cy="5847594"/>
        </a:xfrm>
        <a:prstGeom prst="rightArrow">
          <a:avLst/>
        </a:prstGeom>
        <a:solidFill>
          <a:srgbClr val="FFC000">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59AFFE60-E2EB-48BE-A796-05545A8D8C77}">
      <dsp:nvSpPr>
        <dsp:cNvPr id="0" name=""/>
        <dsp:cNvSpPr/>
      </dsp:nvSpPr>
      <dsp:spPr>
        <a:xfrm>
          <a:off x="2336" y="1754278"/>
          <a:ext cx="2432185" cy="2339037"/>
        </a:xfrm>
        <a:prstGeom prst="roundRect">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5B9BD5"/>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Explicit social-emotional learning (SEL) skills instruction</a:t>
          </a:r>
        </a:p>
      </dsp:txBody>
      <dsp:txXfrm>
        <a:off x="116518" y="1868460"/>
        <a:ext cx="2203821" cy="2110673"/>
      </dsp:txXfrm>
    </dsp:sp>
    <dsp:sp modelId="{8797D522-5606-4A94-9F5F-76461384A041}">
      <dsp:nvSpPr>
        <dsp:cNvPr id="0" name=""/>
        <dsp:cNvSpPr/>
      </dsp:nvSpPr>
      <dsp:spPr>
        <a:xfrm>
          <a:off x="2768377" y="1754278"/>
          <a:ext cx="2432185" cy="2339037"/>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SEL skills acquisition</a:t>
          </a:r>
        </a:p>
        <a:p>
          <a:pPr marL="0" lvl="0" indent="0" algn="ctr" defTabSz="889000">
            <a:lnSpc>
              <a:spcPct val="90000"/>
            </a:lnSpc>
            <a:spcBef>
              <a:spcPct val="0"/>
            </a:spcBef>
            <a:spcAft>
              <a:spcPct val="35000"/>
            </a:spcAft>
            <a:buNone/>
          </a:pPr>
          <a:endParaRPr lang="en-US" sz="2000" b="1" kern="1200">
            <a:solidFill>
              <a:sysClr val="windowText" lastClr="000000"/>
            </a:solidFill>
            <a:latin typeface="Calibri" panose="020F0502020204030204"/>
            <a:ea typeface="+mn-ea"/>
            <a:cs typeface="+mn-cs"/>
          </a:endParaRP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Improved attitudes about self, others, and school</a:t>
          </a:r>
        </a:p>
      </dsp:txBody>
      <dsp:txXfrm>
        <a:off x="2882559" y="1868460"/>
        <a:ext cx="2203821" cy="2110673"/>
      </dsp:txXfrm>
    </dsp:sp>
    <dsp:sp modelId="{30F7BA36-94EE-43B3-90B9-D7FF39AFB59D}">
      <dsp:nvSpPr>
        <dsp:cNvPr id="0" name=""/>
        <dsp:cNvSpPr/>
      </dsp:nvSpPr>
      <dsp:spPr>
        <a:xfrm>
          <a:off x="5534417" y="1754278"/>
          <a:ext cx="2432185" cy="2339037"/>
        </a:xfrm>
        <a:prstGeom prst="round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Positive social behavior</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Fewer conduct problems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Less emotional distress</a:t>
          </a:r>
        </a:p>
        <a:p>
          <a:pPr marL="0" lvl="0" indent="0" algn="ctr" defTabSz="889000">
            <a:lnSpc>
              <a:spcPct val="90000"/>
            </a:lnSpc>
            <a:spcBef>
              <a:spcPct val="0"/>
            </a:spcBef>
            <a:spcAft>
              <a:spcPct val="35000"/>
            </a:spcAft>
            <a:buNone/>
          </a:pPr>
          <a:r>
            <a:rPr lang="en-US" sz="2000" b="1" kern="1200">
              <a:solidFill>
                <a:sysClr val="windowText" lastClr="000000"/>
              </a:solidFill>
              <a:latin typeface="Calibri" panose="020F0502020204030204"/>
              <a:ea typeface="+mn-ea"/>
              <a:cs typeface="+mn-cs"/>
            </a:rPr>
            <a:t>Academic success</a:t>
          </a:r>
        </a:p>
      </dsp:txBody>
      <dsp:txXfrm>
        <a:off x="5648599" y="1868460"/>
        <a:ext cx="2203821" cy="211067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744F5-6562-40A2-8A1A-6C98B18D0E8D}">
      <dsp:nvSpPr>
        <dsp:cNvPr id="0" name=""/>
        <dsp:cNvSpPr/>
      </dsp:nvSpPr>
      <dsp:spPr>
        <a:xfrm>
          <a:off x="11" y="-32410"/>
          <a:ext cx="4333214" cy="5197111"/>
        </a:xfrm>
        <a:prstGeom prst="roundRect">
          <a:avLst>
            <a:gd name="adj" fmla="val 5000"/>
          </a:avLst>
        </a:prstGeom>
        <a:solidFill>
          <a:sysClr val="window" lastClr="FFFFFF">
            <a:lumMod val="50000"/>
          </a:sys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Character Education </a:t>
          </a:r>
        </a:p>
      </dsp:txBody>
      <dsp:txXfrm rot="16200000">
        <a:off x="-1684790" y="1677775"/>
        <a:ext cx="4236247" cy="841258"/>
      </dsp:txXfrm>
    </dsp:sp>
    <dsp:sp modelId="{F3C6A96E-F343-4D62-AB8C-B87AFD692EEB}">
      <dsp:nvSpPr>
        <dsp:cNvPr id="0" name=""/>
        <dsp:cNvSpPr/>
      </dsp:nvSpPr>
      <dsp:spPr>
        <a:xfrm>
          <a:off x="4488280" y="-32410"/>
          <a:ext cx="4333214" cy="5197111"/>
        </a:xfrm>
        <a:prstGeom prst="roundRect">
          <a:avLst>
            <a:gd name="adj" fmla="val 5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3731" rIns="173355" bIns="0" numCol="1" spcCol="1270" anchor="t" anchorCtr="0">
          <a:noAutofit/>
        </a:bodyPr>
        <a:lstStyle/>
        <a:p>
          <a:pPr marL="0" lvl="0" indent="0" algn="r" defTabSz="1733550">
            <a:lnSpc>
              <a:spcPct val="90000"/>
            </a:lnSpc>
            <a:spcBef>
              <a:spcPct val="0"/>
            </a:spcBef>
            <a:spcAft>
              <a:spcPct val="35000"/>
            </a:spcAft>
            <a:buNone/>
          </a:pPr>
          <a:r>
            <a:rPr lang="en-US" sz="3900" kern="1200">
              <a:solidFill>
                <a:sysClr val="window" lastClr="FFFFFF"/>
              </a:solidFill>
              <a:latin typeface="Calibri" panose="020F0502020204030204"/>
              <a:ea typeface="+mn-ea"/>
              <a:cs typeface="+mn-cs"/>
            </a:rPr>
            <a:t>Social-emotional</a:t>
          </a:r>
        </a:p>
      </dsp:txBody>
      <dsp:txXfrm rot="16200000">
        <a:off x="2803477" y="1677775"/>
        <a:ext cx="4236247" cy="841258"/>
      </dsp:txXfrm>
    </dsp:sp>
    <dsp:sp modelId="{73B55BA1-7585-4FD9-A886-2869DD70E3B6}">
      <dsp:nvSpPr>
        <dsp:cNvPr id="0" name=""/>
        <dsp:cNvSpPr/>
      </dsp:nvSpPr>
      <dsp:spPr>
        <a:xfrm rot="5400000">
          <a:off x="4130919" y="4044731"/>
          <a:ext cx="754651" cy="649982"/>
        </a:xfrm>
        <a:prstGeom prst="flowChartExtra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CA298433-8D74-4F23-9DB7-25C88C9C9626}">
      <dsp:nvSpPr>
        <dsp:cNvPr id="0" name=""/>
        <dsp:cNvSpPr/>
      </dsp:nvSpPr>
      <dsp:spPr>
        <a:xfrm>
          <a:off x="5354923" y="-32410"/>
          <a:ext cx="3228245" cy="519711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l" defTabSz="1066800">
            <a:lnSpc>
              <a:spcPct val="90000"/>
            </a:lnSpc>
            <a:spcBef>
              <a:spcPct val="0"/>
            </a:spcBef>
            <a:spcAft>
              <a:spcPct val="35000"/>
            </a:spcAft>
            <a:buNone/>
          </a:pPr>
          <a:r>
            <a:rPr lang="en-US" sz="2400" b="1" kern="1200">
              <a:solidFill>
                <a:sysClr val="window" lastClr="FFFFFF"/>
              </a:solidFill>
              <a:latin typeface="Calibri" panose="020F0502020204030204"/>
              <a:ea typeface="+mn-ea"/>
              <a:cs typeface="+mn-cs"/>
            </a:rPr>
            <a:t>Connect With Kids</a:t>
          </a:r>
          <a:br>
            <a:rPr lang="en-US" sz="2400" kern="1200">
              <a:solidFill>
                <a:sysClr val="window" lastClr="FFFFFF"/>
              </a:solidFill>
              <a:latin typeface="Calibri" panose="020F0502020204030204"/>
              <a:ea typeface="+mn-ea"/>
              <a:cs typeface="+mn-cs"/>
            </a:rPr>
          </a:br>
          <a:r>
            <a:rPr lang="en-US" sz="2400" kern="1200" err="1">
              <a:solidFill>
                <a:sysClr val="window" lastClr="FFFFFF"/>
              </a:solidFill>
              <a:latin typeface="Calibri" panose="020F0502020204030204"/>
              <a:ea typeface="+mn-ea"/>
              <a:cs typeface="+mn-cs"/>
            </a:rPr>
            <a:t>connectwithkids.com</a:t>
          </a:r>
          <a:endParaRPr lang="en-US" sz="1800" kern="1200">
            <a:solidFill>
              <a:sysClr val="window" lastClr="FFFFFF"/>
            </a:solidFill>
            <a:latin typeface="Calibri" panose="020F0502020204030204"/>
            <a:ea typeface="+mn-ea"/>
            <a:cs typeface="+mn-cs"/>
          </a:endParaRP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A curricula using real stories presented through documentary-style videos, non-fiction books,  teaching guides and patent resources. </a:t>
          </a:r>
        </a:p>
        <a:p>
          <a:pPr marL="228600" lvl="1" indent="-228600" algn="l" defTabSz="889000">
            <a:lnSpc>
              <a:spcPct val="90000"/>
            </a:lnSpc>
            <a:spcBef>
              <a:spcPct val="0"/>
            </a:spcBef>
            <a:spcAft>
              <a:spcPct val="15000"/>
            </a:spcAft>
            <a:buChar char="•"/>
          </a:pPr>
          <a:r>
            <a:rPr lang="en-US" sz="2000" kern="1200">
              <a:solidFill>
                <a:sysClr val="window" lastClr="FFFFFF"/>
              </a:solidFill>
              <a:latin typeface="Calibri" panose="020F0502020204030204"/>
              <a:ea typeface="+mn-ea"/>
              <a:cs typeface="+mn-cs"/>
            </a:rPr>
            <a:t>Customizable units are:</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Attendance and achievement</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Bullying and violence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Character and Life skills</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Digital citizenship</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Alcohol and drug prevention</a:t>
          </a:r>
        </a:p>
        <a:p>
          <a:pPr marL="0" lvl="1" indent="173038" algn="l" defTabSz="711200">
            <a:lnSpc>
              <a:spcPct val="90000"/>
            </a:lnSpc>
            <a:spcBef>
              <a:spcPct val="0"/>
            </a:spcBef>
            <a:spcAft>
              <a:spcPct val="15000"/>
            </a:spcAft>
            <a:buChar char="•"/>
          </a:pPr>
          <a:r>
            <a:rPr lang="en-US" sz="1600" kern="1200">
              <a:solidFill>
                <a:sysClr val="window" lastClr="FFFFFF"/>
              </a:solidFill>
              <a:latin typeface="Calibri" panose="020F0502020204030204"/>
              <a:ea typeface="+mn-ea"/>
              <a:cs typeface="+mn-cs"/>
            </a:rPr>
            <a:t>Health and Wellness</a:t>
          </a:r>
        </a:p>
      </dsp:txBody>
      <dsp:txXfrm>
        <a:off x="5354923" y="-32410"/>
        <a:ext cx="3228245" cy="519711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BB6CD2-4940-443C-A30B-738C2A8DD7E9}">
      <dsp:nvSpPr>
        <dsp:cNvPr id="0" name=""/>
        <dsp:cNvSpPr/>
      </dsp:nvSpPr>
      <dsp:spPr>
        <a:xfrm>
          <a:off x="0" y="19182"/>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Listens to Others</a:t>
          </a:r>
        </a:p>
      </dsp:txBody>
      <dsp:txXfrm>
        <a:off x="23560" y="42742"/>
        <a:ext cx="8171669" cy="435505"/>
      </dsp:txXfrm>
    </dsp:sp>
    <dsp:sp modelId="{0C24F040-E93A-4F3A-AE86-8E668321B438}">
      <dsp:nvSpPr>
        <dsp:cNvPr id="0" name=""/>
        <dsp:cNvSpPr/>
      </dsp:nvSpPr>
      <dsp:spPr>
        <a:xfrm>
          <a:off x="0" y="545007"/>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Directions</a:t>
          </a:r>
        </a:p>
      </dsp:txBody>
      <dsp:txXfrm>
        <a:off x="23560" y="568567"/>
        <a:ext cx="8171669" cy="435505"/>
      </dsp:txXfrm>
    </dsp:sp>
    <dsp:sp modelId="{25014975-60D6-460A-B8BC-9E8BCC8B51B7}">
      <dsp:nvSpPr>
        <dsp:cNvPr id="0" name=""/>
        <dsp:cNvSpPr/>
      </dsp:nvSpPr>
      <dsp:spPr>
        <a:xfrm>
          <a:off x="0" y="1070832"/>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Follows Classroom Rules</a:t>
          </a:r>
        </a:p>
      </dsp:txBody>
      <dsp:txXfrm>
        <a:off x="23560" y="1094392"/>
        <a:ext cx="8171669" cy="435505"/>
      </dsp:txXfrm>
    </dsp:sp>
    <dsp:sp modelId="{BBE6380E-7663-4BFA-8B5D-C9C198B0A006}">
      <dsp:nvSpPr>
        <dsp:cNvPr id="0" name=""/>
        <dsp:cNvSpPr/>
      </dsp:nvSpPr>
      <dsp:spPr>
        <a:xfrm>
          <a:off x="0" y="1596657"/>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Ignores Peer Distractions</a:t>
          </a:r>
        </a:p>
      </dsp:txBody>
      <dsp:txXfrm>
        <a:off x="23560" y="1620217"/>
        <a:ext cx="8171669" cy="435505"/>
      </dsp:txXfrm>
    </dsp:sp>
    <dsp:sp modelId="{9C4E63AD-45E0-4FF2-92F6-C3D9F21F4A02}">
      <dsp:nvSpPr>
        <dsp:cNvPr id="0" name=""/>
        <dsp:cNvSpPr/>
      </dsp:nvSpPr>
      <dsp:spPr>
        <a:xfrm>
          <a:off x="0" y="2122482"/>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Asks for Help</a:t>
          </a:r>
        </a:p>
      </dsp:txBody>
      <dsp:txXfrm>
        <a:off x="23560" y="2146042"/>
        <a:ext cx="8171669" cy="435505"/>
      </dsp:txXfrm>
    </dsp:sp>
    <dsp:sp modelId="{217512A8-4F81-4E1C-B919-ADC86FD05945}">
      <dsp:nvSpPr>
        <dsp:cNvPr id="0" name=""/>
        <dsp:cNvSpPr/>
      </dsp:nvSpPr>
      <dsp:spPr>
        <a:xfrm>
          <a:off x="0" y="2648307"/>
          <a:ext cx="8218789" cy="482625"/>
        </a:xfrm>
        <a:prstGeom prst="round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Takes Turns in Conversations</a:t>
          </a:r>
        </a:p>
      </dsp:txBody>
      <dsp:txXfrm>
        <a:off x="23560" y="2671867"/>
        <a:ext cx="8171669" cy="435505"/>
      </dsp:txXfrm>
    </dsp:sp>
    <dsp:sp modelId="{F38F7E2E-43D5-40E8-836A-503F0158E10D}">
      <dsp:nvSpPr>
        <dsp:cNvPr id="0" name=""/>
        <dsp:cNvSpPr/>
      </dsp:nvSpPr>
      <dsp:spPr>
        <a:xfrm>
          <a:off x="0" y="3174132"/>
          <a:ext cx="8218789" cy="482625"/>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Cooperates With Others </a:t>
          </a:r>
        </a:p>
      </dsp:txBody>
      <dsp:txXfrm>
        <a:off x="23560" y="3197692"/>
        <a:ext cx="8171669" cy="435505"/>
      </dsp:txXfrm>
    </dsp:sp>
    <dsp:sp modelId="{96C7F345-5108-4415-B7B2-81B68BC6D628}">
      <dsp:nvSpPr>
        <dsp:cNvPr id="0" name=""/>
        <dsp:cNvSpPr/>
      </dsp:nvSpPr>
      <dsp:spPr>
        <a:xfrm>
          <a:off x="0" y="3699957"/>
          <a:ext cx="8218789" cy="482625"/>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Controls Temper in Conflict Situations</a:t>
          </a:r>
        </a:p>
      </dsp:txBody>
      <dsp:txXfrm>
        <a:off x="23560" y="3723517"/>
        <a:ext cx="8171669" cy="435505"/>
      </dsp:txXfrm>
    </dsp:sp>
    <dsp:sp modelId="{EFE30B60-F131-4FE7-8BA4-17E4BEA10FC5}">
      <dsp:nvSpPr>
        <dsp:cNvPr id="0" name=""/>
        <dsp:cNvSpPr/>
      </dsp:nvSpPr>
      <dsp:spPr>
        <a:xfrm>
          <a:off x="0" y="4225782"/>
          <a:ext cx="8218789" cy="482625"/>
        </a:xfrm>
        <a:prstGeom prst="round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Acts Responsibly With Others </a:t>
          </a:r>
        </a:p>
      </dsp:txBody>
      <dsp:txXfrm>
        <a:off x="23560" y="4249342"/>
        <a:ext cx="8171669" cy="435505"/>
      </dsp:txXfrm>
    </dsp:sp>
    <dsp:sp modelId="{7BB23852-A4B9-4919-BDEC-03B58AC4A22B}">
      <dsp:nvSpPr>
        <dsp:cNvPr id="0" name=""/>
        <dsp:cNvSpPr/>
      </dsp:nvSpPr>
      <dsp:spPr>
        <a:xfrm>
          <a:off x="0" y="4751607"/>
          <a:ext cx="8218789" cy="482625"/>
        </a:xfrm>
        <a:prstGeom prst="round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a:solidFill>
                <a:sysClr val="window" lastClr="FFFFFF"/>
              </a:solidFill>
              <a:latin typeface="Calibri" panose="020F0502020204030204"/>
              <a:ea typeface="+mn-ea"/>
              <a:cs typeface="+mn-cs"/>
            </a:rPr>
            <a:t>Shows Kindness to Other</a:t>
          </a:r>
        </a:p>
      </dsp:txBody>
      <dsp:txXfrm>
        <a:off x="23560" y="4775167"/>
        <a:ext cx="8171669" cy="43550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8129" y="2365970"/>
          <a:ext cx="2429812" cy="2103834"/>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Fall Externalizing</a:t>
          </a:r>
        </a:p>
      </dsp:txBody>
      <dsp:txXfrm>
        <a:off x="69748" y="2427589"/>
        <a:ext cx="2306574" cy="1980596"/>
      </dsp:txXfrm>
    </dsp:sp>
    <dsp:sp modelId="{4076A3E5-BAA9-4E10-9A81-88B8ED6592DF}">
      <dsp:nvSpPr>
        <dsp:cNvPr id="0" name=""/>
        <dsp:cNvSpPr/>
      </dsp:nvSpPr>
      <dsp:spPr>
        <a:xfrm>
          <a:off x="2680922" y="3116590"/>
          <a:ext cx="515120" cy="602593"/>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680922" y="3237109"/>
        <a:ext cx="360584" cy="361555"/>
      </dsp:txXfrm>
    </dsp:sp>
    <dsp:sp modelId="{C8B629C0-6360-449F-95D1-5959B959F4B8}">
      <dsp:nvSpPr>
        <dsp:cNvPr id="0" name=""/>
        <dsp:cNvSpPr/>
      </dsp:nvSpPr>
      <dsp:spPr>
        <a:xfrm>
          <a:off x="3409866" y="2365970"/>
          <a:ext cx="2429812" cy="2103834"/>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Winter</a:t>
          </a:r>
        </a:p>
      </dsp:txBody>
      <dsp:txXfrm>
        <a:off x="3471485" y="2427589"/>
        <a:ext cx="2306574" cy="1980596"/>
      </dsp:txXfrm>
    </dsp:sp>
    <dsp:sp modelId="{1CD882D0-A02C-4BAD-92CD-44D3AB237FFF}">
      <dsp:nvSpPr>
        <dsp:cNvPr id="0" name=""/>
        <dsp:cNvSpPr/>
      </dsp:nvSpPr>
      <dsp:spPr>
        <a:xfrm>
          <a:off x="6082659" y="3116590"/>
          <a:ext cx="515120" cy="602593"/>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6082659" y="3237109"/>
        <a:ext cx="360584" cy="361555"/>
      </dsp:txXfrm>
    </dsp:sp>
    <dsp:sp modelId="{17243E6C-4922-4C3F-94D7-D2BF1CFD7CE8}">
      <dsp:nvSpPr>
        <dsp:cNvPr id="0" name=""/>
        <dsp:cNvSpPr/>
      </dsp:nvSpPr>
      <dsp:spPr>
        <a:xfrm>
          <a:off x="6811603" y="2365970"/>
          <a:ext cx="2429812" cy="2103834"/>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ORF </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MAP Reading</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mj-lt"/>
              <a:ea typeface="+mn-ea"/>
              <a:cs typeface="+mn-cs"/>
            </a:rPr>
            <a:t>Suspensions</a:t>
          </a:r>
        </a:p>
      </dsp:txBody>
      <dsp:txXfrm>
        <a:off x="6873222" y="2427589"/>
        <a:ext cx="2306574" cy="198059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9141"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Fall Externalizing</a:t>
          </a:r>
        </a:p>
      </dsp:txBody>
      <dsp:txXfrm>
        <a:off x="72914" y="1097840"/>
        <a:ext cx="2604826" cy="2049813"/>
      </dsp:txXfrm>
    </dsp:sp>
    <dsp:sp modelId="{4076A3E5-BAA9-4E10-9A81-88B8ED6592DF}">
      <dsp:nvSpPr>
        <dsp:cNvPr id="0" name=""/>
        <dsp:cNvSpPr/>
      </dsp:nvSpPr>
      <dsp:spPr>
        <a:xfrm>
          <a:off x="3014751"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3014751" y="1919459"/>
        <a:ext cx="405483" cy="406576"/>
      </dsp:txXfrm>
    </dsp:sp>
    <dsp:sp modelId="{C8B629C0-6360-449F-95D1-5959B959F4B8}">
      <dsp:nvSpPr>
        <dsp:cNvPr id="0" name=""/>
        <dsp:cNvSpPr/>
      </dsp:nvSpPr>
      <dsp:spPr>
        <a:xfrm>
          <a:off x="3834463"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Winter</a:t>
          </a:r>
        </a:p>
      </dsp:txBody>
      <dsp:txXfrm>
        <a:off x="3898236" y="1097840"/>
        <a:ext cx="2604826" cy="2049813"/>
      </dsp:txXfrm>
    </dsp:sp>
    <dsp:sp modelId="{1CD882D0-A02C-4BAD-92CD-44D3AB237FFF}">
      <dsp:nvSpPr>
        <dsp:cNvPr id="0" name=""/>
        <dsp:cNvSpPr/>
      </dsp:nvSpPr>
      <dsp:spPr>
        <a:xfrm>
          <a:off x="6840072" y="1783933"/>
          <a:ext cx="579262" cy="677628"/>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840072" y="1919459"/>
        <a:ext cx="405483" cy="406576"/>
      </dsp:txXfrm>
    </dsp:sp>
    <dsp:sp modelId="{17243E6C-4922-4C3F-94D7-D2BF1CFD7CE8}">
      <dsp:nvSpPr>
        <dsp:cNvPr id="0" name=""/>
        <dsp:cNvSpPr/>
      </dsp:nvSpPr>
      <dsp:spPr>
        <a:xfrm>
          <a:off x="7659784" y="1034067"/>
          <a:ext cx="2732372" cy="2177359"/>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mn-lt"/>
              <a:ea typeface="+mn-ea"/>
              <a:cs typeface="+mn-cs"/>
            </a:rPr>
            <a:t>Suspensions</a:t>
          </a:r>
        </a:p>
      </dsp:txBody>
      <dsp:txXfrm>
        <a:off x="7723557" y="1097840"/>
        <a:ext cx="2604826" cy="20498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861"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1: Setting up for Success</a:t>
          </a:r>
        </a:p>
      </dsp:txBody>
      <dsp:txXfrm>
        <a:off x="4861" y="1353819"/>
        <a:ext cx="1461995" cy="1353819"/>
      </dsp:txXfrm>
    </dsp:sp>
    <dsp:sp modelId="{0304F202-A9F3-479D-BEB1-3ABB9CCAFAF9}">
      <dsp:nvSpPr>
        <dsp:cNvPr id="0" name=""/>
        <dsp:cNvSpPr/>
      </dsp:nvSpPr>
      <dsp:spPr>
        <a:xfrm>
          <a:off x="172331" y="203072"/>
          <a:ext cx="1127054"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510716" y="0"/>
          <a:ext cx="1461995" cy="3384549"/>
        </a:xfrm>
        <a:prstGeom prst="roundRect">
          <a:avLst>
            <a:gd name="adj" fmla="val 10000"/>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1: Preparing</a:t>
          </a:r>
          <a:br>
            <a:rPr lang="en-US" sz="1400" i="1" kern="1200">
              <a:solidFill>
                <a:schemeClr val="accent4"/>
              </a:solidFill>
            </a:rPr>
          </a:br>
          <a:r>
            <a:rPr lang="en-US" sz="1400" i="1" kern="1200">
              <a:solidFill>
                <a:schemeClr val="accent4"/>
              </a:solidFill>
            </a:rPr>
            <a:t>Your Data Structures</a:t>
          </a:r>
          <a:endParaRPr lang="en-US" sz="1400" kern="1200">
            <a:solidFill>
              <a:schemeClr val="accent4"/>
            </a:solidFill>
          </a:endParaRPr>
        </a:p>
      </dsp:txBody>
      <dsp:txXfrm>
        <a:off x="1510716" y="1353819"/>
        <a:ext cx="1461995" cy="1353819"/>
      </dsp:txXfrm>
    </dsp:sp>
    <dsp:sp modelId="{AF799562-D0FE-4304-8CBE-F6EBFAE4013A}">
      <dsp:nvSpPr>
        <dsp:cNvPr id="0" name=""/>
        <dsp:cNvSpPr/>
      </dsp:nvSpPr>
      <dsp:spPr>
        <a:xfrm>
          <a:off x="1678186" y="203072"/>
          <a:ext cx="1127054"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3016571"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2: Monitoring and </a:t>
          </a:r>
          <a:r>
            <a:rPr lang="en-US" sz="1400" kern="1200" err="1"/>
            <a:t>Communi-cating</a:t>
          </a:r>
          <a:r>
            <a:rPr lang="en-US" sz="1400" kern="1200"/>
            <a:t> for Success</a:t>
          </a:r>
        </a:p>
      </dsp:txBody>
      <dsp:txXfrm>
        <a:off x="3016571" y="1353819"/>
        <a:ext cx="1461995" cy="1353819"/>
      </dsp:txXfrm>
    </dsp:sp>
    <dsp:sp modelId="{069CDC01-BE12-484D-9486-671E87A5E1A9}">
      <dsp:nvSpPr>
        <dsp:cNvPr id="0" name=""/>
        <dsp:cNvSpPr/>
      </dsp:nvSpPr>
      <dsp:spPr>
        <a:xfrm>
          <a:off x="3184042" y="203072"/>
          <a:ext cx="1127054"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4522427" y="0"/>
          <a:ext cx="1461995" cy="3384549"/>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568" rIns="0"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TECHNOLOGY TRAINING PART 2: Preparing </a:t>
          </a:r>
          <a:r>
            <a:rPr lang="en-US" sz="1400" i="1" kern="1200" err="1">
              <a:solidFill>
                <a:schemeClr val="accent4"/>
              </a:solidFill>
            </a:rPr>
            <a:t>Implementa-tion</a:t>
          </a:r>
          <a:r>
            <a:rPr lang="en-US" sz="1400" i="1" kern="1200">
              <a:solidFill>
                <a:schemeClr val="accent4"/>
              </a:solidFill>
            </a:rPr>
            <a:t> Reports</a:t>
          </a:r>
        </a:p>
      </dsp:txBody>
      <dsp:txXfrm>
        <a:off x="4522427" y="1353819"/>
        <a:ext cx="1461995" cy="1353819"/>
      </dsp:txXfrm>
    </dsp:sp>
    <dsp:sp modelId="{640B4EA2-5D13-4CA1-86A9-3221B0994580}">
      <dsp:nvSpPr>
        <dsp:cNvPr id="0" name=""/>
        <dsp:cNvSpPr/>
      </dsp:nvSpPr>
      <dsp:spPr>
        <a:xfrm>
          <a:off x="4689897" y="203072"/>
          <a:ext cx="1127054"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6028282" y="0"/>
          <a:ext cx="1461995" cy="3384549"/>
        </a:xfrm>
        <a:prstGeom prst="roundRect">
          <a:avLst>
            <a:gd name="adj" fmla="val 10000"/>
          </a:avLst>
        </a:prstGeom>
        <a:solidFill>
          <a:srgbClr val="EAB2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3: Using Your Data to Inform Instruction</a:t>
          </a:r>
        </a:p>
      </dsp:txBody>
      <dsp:txXfrm>
        <a:off x="6028282" y="1353819"/>
        <a:ext cx="1461995" cy="1353819"/>
      </dsp:txXfrm>
    </dsp:sp>
    <dsp:sp modelId="{1722C8D5-9191-4617-9A5C-B2D813A9D915}">
      <dsp:nvSpPr>
        <dsp:cNvPr id="0" name=""/>
        <dsp:cNvSpPr/>
      </dsp:nvSpPr>
      <dsp:spPr>
        <a:xfrm>
          <a:off x="6195752" y="203072"/>
          <a:ext cx="1127054"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7534137" y="0"/>
          <a:ext cx="1461995" cy="3384549"/>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4: </a:t>
          </a:r>
          <a:br>
            <a:rPr lang="en-US" sz="1400" kern="1200"/>
          </a:br>
          <a:r>
            <a:rPr lang="en-US" sz="1400" kern="1200"/>
            <a:t>True Integration</a:t>
          </a:r>
        </a:p>
      </dsp:txBody>
      <dsp:txXfrm>
        <a:off x="7534137" y="1353819"/>
        <a:ext cx="1461995" cy="1353819"/>
      </dsp:txXfrm>
    </dsp:sp>
    <dsp:sp modelId="{0ED1F304-354B-4320-B27C-70A3951670CA}">
      <dsp:nvSpPr>
        <dsp:cNvPr id="0" name=""/>
        <dsp:cNvSpPr/>
      </dsp:nvSpPr>
      <dsp:spPr>
        <a:xfrm>
          <a:off x="7701608" y="203072"/>
          <a:ext cx="1127054"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9039993"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a:t>SESSION 5: Planning for the Year Ahead</a:t>
          </a:r>
        </a:p>
      </dsp:txBody>
      <dsp:txXfrm>
        <a:off x="9039993" y="1353819"/>
        <a:ext cx="1461995" cy="1353819"/>
      </dsp:txXfrm>
    </dsp:sp>
    <dsp:sp modelId="{92DE6F99-74F9-48AD-8F0A-3356A4758B7E}">
      <dsp:nvSpPr>
        <dsp:cNvPr id="0" name=""/>
        <dsp:cNvSpPr/>
      </dsp:nvSpPr>
      <dsp:spPr>
        <a:xfrm>
          <a:off x="9207463" y="203072"/>
          <a:ext cx="1127054"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10545848" y="0"/>
          <a:ext cx="1461995" cy="3384549"/>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i="1" kern="1200">
              <a:solidFill>
                <a:schemeClr val="accent4"/>
              </a:solidFill>
            </a:rPr>
            <a:t>SUMMER SUPPORT</a:t>
          </a:r>
        </a:p>
      </dsp:txBody>
      <dsp:txXfrm>
        <a:off x="10545848" y="1353819"/>
        <a:ext cx="1461995" cy="1353819"/>
      </dsp:txXfrm>
    </dsp:sp>
    <dsp:sp modelId="{55472D87-4270-4864-9513-C4EF84F48593}">
      <dsp:nvSpPr>
        <dsp:cNvPr id="0" name=""/>
        <dsp:cNvSpPr/>
      </dsp:nvSpPr>
      <dsp:spPr>
        <a:xfrm>
          <a:off x="10713318" y="203072"/>
          <a:ext cx="1127054"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80508" y="2703864"/>
          <a:ext cx="11051688" cy="365871"/>
        </a:xfrm>
        <a:prstGeom prst="rightArrow">
          <a:avLst/>
        </a:prstGeom>
        <a:solidFill>
          <a:srgbClr val="8679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203C09-C91D-4B05-AE9C-74BD9F619BFF}">
      <dsp:nvSpPr>
        <dsp:cNvPr id="0" name=""/>
        <dsp:cNvSpPr/>
      </dsp:nvSpPr>
      <dsp:spPr>
        <a:xfrm>
          <a:off x="8873"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ysClr val="window" lastClr="FFFFFF"/>
              </a:solidFill>
              <a:latin typeface="Calibri" panose="020F0502020204030204"/>
              <a:ea typeface="+mn-ea"/>
              <a:cs typeface="+mn-cs"/>
            </a:rPr>
            <a:t>Fall</a:t>
          </a:r>
        </a:p>
      </dsp:txBody>
      <dsp:txXfrm>
        <a:off x="77331" y="169658"/>
        <a:ext cx="2515387" cy="2200426"/>
      </dsp:txXfrm>
    </dsp:sp>
    <dsp:sp modelId="{4076A3E5-BAA9-4E10-9A81-88B8ED6592DF}">
      <dsp:nvSpPr>
        <dsp:cNvPr id="0" name=""/>
        <dsp:cNvSpPr/>
      </dsp:nvSpPr>
      <dsp:spPr>
        <a:xfrm>
          <a:off x="2926407" y="940985"/>
          <a:ext cx="562288" cy="657771"/>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2926407" y="1072539"/>
        <a:ext cx="393602" cy="394663"/>
      </dsp:txXfrm>
    </dsp:sp>
    <dsp:sp modelId="{C8B629C0-6360-449F-95D1-5959B959F4B8}">
      <dsp:nvSpPr>
        <dsp:cNvPr id="0" name=""/>
        <dsp:cNvSpPr/>
      </dsp:nvSpPr>
      <dsp:spPr>
        <a:xfrm>
          <a:off x="3722098"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Winter</a:t>
          </a:r>
        </a:p>
      </dsp:txBody>
      <dsp:txXfrm>
        <a:off x="3790556" y="169658"/>
        <a:ext cx="2515387" cy="2200426"/>
      </dsp:txXfrm>
    </dsp:sp>
    <dsp:sp modelId="{1CD882D0-A02C-4BAD-92CD-44D3AB237FFF}">
      <dsp:nvSpPr>
        <dsp:cNvPr id="0" name=""/>
        <dsp:cNvSpPr/>
      </dsp:nvSpPr>
      <dsp:spPr>
        <a:xfrm>
          <a:off x="6639631" y="940985"/>
          <a:ext cx="562288" cy="657771"/>
        </a:xfrm>
        <a:prstGeom prst="rightArrow">
          <a:avLst>
            <a:gd name="adj1" fmla="val 60000"/>
            <a:gd name="adj2" fmla="val 50000"/>
          </a:avLst>
        </a:prstGeom>
        <a:solidFill>
          <a:srgbClr val="5B9BD5"/>
        </a:solidFill>
        <a:ln>
          <a:solidFill>
            <a:schemeClr val="tx2"/>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solidFill>
              <a:sysClr val="window" lastClr="FFFFFF"/>
            </a:solidFill>
            <a:latin typeface="Calibri" panose="020F0502020204030204"/>
            <a:ea typeface="+mn-ea"/>
            <a:cs typeface="+mn-cs"/>
          </a:endParaRPr>
        </a:p>
      </dsp:txBody>
      <dsp:txXfrm>
        <a:off x="6639631" y="1072539"/>
        <a:ext cx="393602" cy="394663"/>
      </dsp:txXfrm>
    </dsp:sp>
    <dsp:sp modelId="{17243E6C-4922-4C3F-94D7-D2BF1CFD7CE8}">
      <dsp:nvSpPr>
        <dsp:cNvPr id="0" name=""/>
        <dsp:cNvSpPr/>
      </dsp:nvSpPr>
      <dsp:spPr>
        <a:xfrm>
          <a:off x="7435322" y="101200"/>
          <a:ext cx="2652303" cy="2337342"/>
        </a:xfrm>
        <a:prstGeom prst="roundRect">
          <a:avLst>
            <a:gd name="adj" fmla="val 10000"/>
          </a:avLst>
        </a:prstGeom>
        <a:solidFill>
          <a:srgbClr val="5B9BD5"/>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Spring</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GPA</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Course Failures</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Nurse Visit</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ODR</a:t>
          </a:r>
        </a:p>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Suspensions</a:t>
          </a:r>
        </a:p>
      </dsp:txBody>
      <dsp:txXfrm>
        <a:off x="7503780" y="169658"/>
        <a:ext cx="2515387" cy="22004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018D0-8DC5-4EFB-8F04-B4DDCF674334}">
      <dsp:nvSpPr>
        <dsp:cNvPr id="0" name=""/>
        <dsp:cNvSpPr/>
      </dsp:nvSpPr>
      <dsp:spPr>
        <a:xfrm>
          <a:off x="0" y="0"/>
          <a:ext cx="2053828" cy="4351338"/>
        </a:xfrm>
        <a:prstGeom prst="roundRect">
          <a:avLst>
            <a:gd name="adj" fmla="val 10000"/>
          </a:avLst>
        </a:prstGeom>
        <a:solidFill>
          <a:srgbClr val="F7AB8B"/>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Principal Meeting</a:t>
          </a:r>
        </a:p>
        <a:p>
          <a:pPr marL="0" lvl="0" indent="0" algn="ctr" defTabSz="666750">
            <a:lnSpc>
              <a:spcPct val="90000"/>
            </a:lnSpc>
            <a:spcBef>
              <a:spcPct val="0"/>
            </a:spcBef>
            <a:spcAft>
              <a:spcPct val="35000"/>
            </a:spcAft>
            <a:buNone/>
          </a:pPr>
          <a:endParaRPr lang="en-US" sz="2400" kern="1200"/>
        </a:p>
      </dsp:txBody>
      <dsp:txXfrm>
        <a:off x="0" y="1740535"/>
        <a:ext cx="2053828" cy="1740535"/>
      </dsp:txXfrm>
    </dsp:sp>
    <dsp:sp modelId="{B90B8956-64AC-4C17-A3B3-20A19BD0238D}">
      <dsp:nvSpPr>
        <dsp:cNvPr id="0" name=""/>
        <dsp:cNvSpPr/>
      </dsp:nvSpPr>
      <dsp:spPr>
        <a:xfrm>
          <a:off x="441889" y="246061"/>
          <a:ext cx="1170049" cy="1170049"/>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2000" r="-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8AB6165-0D2E-4514-B3A3-6A548BFFCB20}">
      <dsp:nvSpPr>
        <dsp:cNvPr id="0" name=""/>
        <dsp:cNvSpPr/>
      </dsp:nvSpPr>
      <dsp:spPr>
        <a:xfrm>
          <a:off x="2115442" y="0"/>
          <a:ext cx="2053828" cy="4351338"/>
        </a:xfrm>
        <a:prstGeom prst="roundRect">
          <a:avLst>
            <a:gd name="adj" fmla="val 10000"/>
          </a:avLst>
        </a:prstGeom>
        <a:solidFill>
          <a:srgbClr val="C8C8C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Collect: </a:t>
          </a:r>
        </a:p>
        <a:p>
          <a:pPr marL="0" lvl="0" indent="0" algn="ctr" defTabSz="666750">
            <a:lnSpc>
              <a:spcPct val="90000"/>
            </a:lnSpc>
            <a:spcBef>
              <a:spcPct val="0"/>
            </a:spcBef>
            <a:spcAft>
              <a:spcPct val="35000"/>
            </a:spcAft>
            <a:buNone/>
          </a:pPr>
          <a:r>
            <a:rPr lang="en-US" sz="1300" kern="1200" dirty="0"/>
            <a:t>1. Deidentified fall screening data</a:t>
          </a:r>
        </a:p>
        <a:p>
          <a:pPr marL="0" lvl="0" indent="0" algn="ctr" defTabSz="666750">
            <a:lnSpc>
              <a:spcPct val="90000"/>
            </a:lnSpc>
            <a:spcBef>
              <a:spcPct val="0"/>
            </a:spcBef>
            <a:spcAft>
              <a:spcPct val="35000"/>
            </a:spcAft>
            <a:buNone/>
          </a:pPr>
          <a:r>
            <a:rPr lang="en-US" sz="1300" kern="1200" dirty="0"/>
            <a:t>2. Student demographic data</a:t>
          </a:r>
        </a:p>
        <a:p>
          <a:pPr marL="0" lvl="0" indent="0" algn="ctr" defTabSz="666750">
            <a:lnSpc>
              <a:spcPct val="90000"/>
            </a:lnSpc>
            <a:spcBef>
              <a:spcPct val="0"/>
            </a:spcBef>
            <a:spcAft>
              <a:spcPct val="35000"/>
            </a:spcAft>
            <a:buNone/>
          </a:pPr>
          <a:endParaRPr lang="en-US" sz="1300" kern="1200" dirty="0"/>
        </a:p>
        <a:p>
          <a:pPr marL="0" lvl="0" indent="0" algn="ctr" defTabSz="666750">
            <a:lnSpc>
              <a:spcPct val="90000"/>
            </a:lnSpc>
            <a:spcBef>
              <a:spcPct val="0"/>
            </a:spcBef>
            <a:spcAft>
              <a:spcPct val="35000"/>
            </a:spcAft>
            <a:buNone/>
          </a:pPr>
          <a:endParaRPr lang="en-US" sz="2000" b="1" kern="1200" dirty="0"/>
        </a:p>
      </dsp:txBody>
      <dsp:txXfrm>
        <a:off x="2115442" y="1740535"/>
        <a:ext cx="2053828" cy="1740535"/>
      </dsp:txXfrm>
    </dsp:sp>
    <dsp:sp modelId="{080C5C4D-F5E3-41DC-8D2F-7C13BD8EF6D7}">
      <dsp:nvSpPr>
        <dsp:cNvPr id="0" name=""/>
        <dsp:cNvSpPr/>
      </dsp:nvSpPr>
      <dsp:spPr>
        <a:xfrm>
          <a:off x="2557332" y="246061"/>
          <a:ext cx="1170049" cy="1170049"/>
        </a:xfrm>
        <a:prstGeom prst="ellipse">
          <a:avLst/>
        </a:prstGeom>
        <a:blipFill>
          <a:blip xmlns:r="http://schemas.openxmlformats.org/officeDocument/2006/relationships" r:embed="rId3" cstate="hq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3FA65B2-611D-4928-8EF6-24D13EA1AB36}">
      <dsp:nvSpPr>
        <dsp:cNvPr id="0" name=""/>
        <dsp:cNvSpPr/>
      </dsp:nvSpPr>
      <dsp:spPr>
        <a:xfrm>
          <a:off x="4230885" y="0"/>
          <a:ext cx="2053828" cy="4351338"/>
        </a:xfrm>
        <a:prstGeom prst="roundRect">
          <a:avLst>
            <a:gd name="adj" fmla="val 10000"/>
          </a:avLst>
        </a:prstGeom>
        <a:solidFill>
          <a:srgbClr val="FFD58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b="1" kern="1200"/>
            <a:t>Teacher Consenting Meetings</a:t>
          </a:r>
        </a:p>
        <a:p>
          <a:pPr marL="0" lvl="0" indent="0" algn="ctr" defTabSz="666750">
            <a:lnSpc>
              <a:spcPct val="90000"/>
            </a:lnSpc>
            <a:spcBef>
              <a:spcPct val="0"/>
            </a:spcBef>
            <a:spcAft>
              <a:spcPct val="35000"/>
            </a:spcAft>
            <a:buNone/>
          </a:pPr>
          <a:r>
            <a:rPr lang="en-US" sz="1200" b="1" kern="1200"/>
            <a:t>Complete:</a:t>
          </a:r>
        </a:p>
        <a:p>
          <a:pPr marL="0" lvl="0" indent="0" algn="ctr" defTabSz="666750">
            <a:lnSpc>
              <a:spcPct val="90000"/>
            </a:lnSpc>
            <a:spcBef>
              <a:spcPct val="0"/>
            </a:spcBef>
            <a:spcAft>
              <a:spcPct val="35000"/>
            </a:spcAft>
            <a:buNone/>
          </a:pPr>
          <a:r>
            <a:rPr lang="en-US" sz="1300" b="0" kern="1200"/>
            <a:t>1. </a:t>
          </a:r>
          <a:r>
            <a:rPr lang="en-US" sz="1300" kern="1200"/>
            <a:t>Consent form</a:t>
          </a:r>
        </a:p>
        <a:p>
          <a:pPr marL="0" lvl="0" indent="0" algn="ctr" defTabSz="666750">
            <a:lnSpc>
              <a:spcPct val="90000"/>
            </a:lnSpc>
            <a:spcBef>
              <a:spcPct val="0"/>
            </a:spcBef>
            <a:spcAft>
              <a:spcPct val="35000"/>
            </a:spcAft>
            <a:buNone/>
          </a:pPr>
          <a:r>
            <a:rPr lang="en-US" sz="1300" kern="1200"/>
            <a:t>2. Demographic form</a:t>
          </a:r>
        </a:p>
        <a:p>
          <a:pPr marL="0" lvl="0" indent="0" algn="ctr" defTabSz="666750">
            <a:lnSpc>
              <a:spcPct val="90000"/>
            </a:lnSpc>
            <a:spcBef>
              <a:spcPct val="0"/>
            </a:spcBef>
            <a:spcAft>
              <a:spcPct val="35000"/>
            </a:spcAft>
            <a:buNone/>
          </a:pPr>
          <a:r>
            <a:rPr lang="en-US" sz="1300" kern="1200"/>
            <a:t>3. Parent consent envelopes </a:t>
          </a:r>
        </a:p>
        <a:p>
          <a:pPr marL="0" lvl="0" indent="0" algn="ctr" defTabSz="666750">
            <a:lnSpc>
              <a:spcPct val="90000"/>
            </a:lnSpc>
            <a:spcBef>
              <a:spcPct val="0"/>
            </a:spcBef>
            <a:spcAft>
              <a:spcPct val="35000"/>
            </a:spcAft>
            <a:buNone/>
          </a:pPr>
          <a:endParaRPr lang="en-US" sz="1500" b="1" kern="1200"/>
        </a:p>
      </dsp:txBody>
      <dsp:txXfrm>
        <a:off x="4230885" y="1740535"/>
        <a:ext cx="2053828" cy="1740535"/>
      </dsp:txXfrm>
    </dsp:sp>
    <dsp:sp modelId="{8BDDEBAA-0767-4630-8356-E18BD762420D}">
      <dsp:nvSpPr>
        <dsp:cNvPr id="0" name=""/>
        <dsp:cNvSpPr/>
      </dsp:nvSpPr>
      <dsp:spPr>
        <a:xfrm>
          <a:off x="4672775" y="246061"/>
          <a:ext cx="1170049" cy="1170049"/>
        </a:xfrm>
        <a:prstGeom prst="ellipse">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E8740AD-71C0-42E3-BCF8-303AE2B4B0A0}">
      <dsp:nvSpPr>
        <dsp:cNvPr id="0" name=""/>
        <dsp:cNvSpPr/>
      </dsp:nvSpPr>
      <dsp:spPr>
        <a:xfrm>
          <a:off x="6346328" y="0"/>
          <a:ext cx="2053828" cy="4351338"/>
        </a:xfrm>
        <a:prstGeom prst="roundRect">
          <a:avLst>
            <a:gd name="adj" fmla="val 10000"/>
          </a:avLst>
        </a:prstGeom>
        <a:solidFill>
          <a:srgbClr val="8DA2D8"/>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1">
          <a:noAutofit/>
        </a:bodyPr>
        <a:lstStyle/>
        <a:p>
          <a:pPr marL="0" lvl="0" indent="0" algn="ctr" defTabSz="666750">
            <a:lnSpc>
              <a:spcPct val="90000"/>
            </a:lnSpc>
            <a:spcBef>
              <a:spcPct val="0"/>
            </a:spcBef>
            <a:spcAft>
              <a:spcPct val="35000"/>
            </a:spcAft>
            <a:buNone/>
          </a:pPr>
          <a:r>
            <a:rPr lang="en-US" sz="1500" b="1" kern="1200"/>
            <a:t>Collect Parent Consent</a:t>
          </a:r>
          <a:endParaRPr lang="en-US" sz="1500" kern="1200"/>
        </a:p>
        <a:p>
          <a:pPr marL="114300" lvl="1" indent="-114300" algn="ctr" defTabSz="577850">
            <a:lnSpc>
              <a:spcPct val="90000"/>
            </a:lnSpc>
            <a:spcBef>
              <a:spcPct val="0"/>
            </a:spcBef>
            <a:spcAft>
              <a:spcPct val="15000"/>
            </a:spcAft>
            <a:buChar char="•"/>
          </a:pPr>
          <a:r>
            <a:rPr lang="en-US" sz="1300" b="0" kern="1200"/>
            <a:t>Send home envelopes with parent consent forms</a:t>
          </a:r>
          <a:endParaRPr lang="en-US" sz="1300" kern="1200"/>
        </a:p>
        <a:p>
          <a:pPr marL="114300" lvl="1" indent="-114300" algn="ctr" defTabSz="577850">
            <a:lnSpc>
              <a:spcPct val="90000"/>
            </a:lnSpc>
            <a:spcBef>
              <a:spcPct val="0"/>
            </a:spcBef>
            <a:spcAft>
              <a:spcPct val="15000"/>
            </a:spcAft>
            <a:buChar char="•"/>
          </a:pPr>
          <a:r>
            <a:rPr lang="en-US" sz="1300" kern="1200"/>
            <a:t>Turn in completed forms to District Liaison</a:t>
          </a:r>
          <a:endParaRPr lang="en-US" sz="1400" b="0" kern="1200"/>
        </a:p>
        <a:p>
          <a:pPr marL="114300" lvl="1" indent="-114300" algn="ctr" defTabSz="577850">
            <a:lnSpc>
              <a:spcPct val="90000"/>
            </a:lnSpc>
            <a:spcBef>
              <a:spcPct val="0"/>
            </a:spcBef>
            <a:spcAft>
              <a:spcPct val="15000"/>
            </a:spcAft>
            <a:buChar char="•"/>
          </a:pPr>
          <a:r>
            <a:rPr lang="en-US" sz="1200" b="1" kern="1200"/>
            <a:t> </a:t>
          </a:r>
          <a:endParaRPr lang="en-US" sz="1300" kern="1200"/>
        </a:p>
      </dsp:txBody>
      <dsp:txXfrm>
        <a:off x="6346328" y="1740535"/>
        <a:ext cx="2053828" cy="1740535"/>
      </dsp:txXfrm>
    </dsp:sp>
    <dsp:sp modelId="{57097529-2581-45C1-AD2B-2509496A50CF}">
      <dsp:nvSpPr>
        <dsp:cNvPr id="0" name=""/>
        <dsp:cNvSpPr/>
      </dsp:nvSpPr>
      <dsp:spPr>
        <a:xfrm>
          <a:off x="6788218" y="246061"/>
          <a:ext cx="1170049" cy="1170049"/>
        </a:xfrm>
        <a:prstGeom prst="ellipse">
          <a:avLst/>
        </a:prstGeom>
        <a:blipFill>
          <a:blip xmlns:r="http://schemas.openxmlformats.org/officeDocument/2006/relationships" r:embed="rId7">
            <a:extLst>
              <a:ext uri="{837473B0-CC2E-450A-ABE3-18F120FF3D39}">
                <a1611:picAttrSrcUrl xmlns:a1611="http://schemas.microsoft.com/office/drawing/2016/11/main" r:id="rId8"/>
              </a:ext>
            </a:extLst>
          </a:blip>
          <a:srcRect/>
          <a:stretch>
            <a:fillRect l="-28000" r="-28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8FCB171-D6F1-4AE3-BB97-C482821B245D}">
      <dsp:nvSpPr>
        <dsp:cNvPr id="0" name=""/>
        <dsp:cNvSpPr/>
      </dsp:nvSpPr>
      <dsp:spPr>
        <a:xfrm>
          <a:off x="8461771" y="0"/>
          <a:ext cx="2053828" cy="4351338"/>
        </a:xfrm>
        <a:prstGeom prst="roundRect">
          <a:avLst>
            <a:gd name="adj" fmla="val 10000"/>
          </a:avLst>
        </a:prstGeom>
        <a:solidFill>
          <a:srgbClr val="ADD09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t" anchorCtr="1">
          <a:noAutofit/>
        </a:bodyPr>
        <a:lstStyle/>
        <a:p>
          <a:pPr marL="0" lvl="0" indent="0" algn="ctr" defTabSz="666750">
            <a:lnSpc>
              <a:spcPct val="90000"/>
            </a:lnSpc>
            <a:spcBef>
              <a:spcPct val="0"/>
            </a:spcBef>
            <a:spcAft>
              <a:spcPct val="35000"/>
            </a:spcAft>
            <a:buNone/>
          </a:pPr>
          <a:r>
            <a:rPr lang="en-US" sz="1500" b="1" kern="1200"/>
            <a:t>Follow Up Meeting</a:t>
          </a:r>
        </a:p>
        <a:p>
          <a:pPr marL="0" lvl="0" indent="0" algn="ctr" defTabSz="666750">
            <a:lnSpc>
              <a:spcPct val="90000"/>
            </a:lnSpc>
            <a:spcBef>
              <a:spcPct val="0"/>
            </a:spcBef>
            <a:spcAft>
              <a:spcPct val="35000"/>
            </a:spcAft>
            <a:buNone/>
          </a:pPr>
          <a:r>
            <a:rPr lang="en-US" sz="1200" b="1" kern="1200"/>
            <a:t>Complete:</a:t>
          </a:r>
        </a:p>
        <a:p>
          <a:pPr marL="114300" lvl="1" indent="-114300" algn="ctr" defTabSz="577850">
            <a:lnSpc>
              <a:spcPct val="90000"/>
            </a:lnSpc>
            <a:spcBef>
              <a:spcPct val="0"/>
            </a:spcBef>
            <a:spcAft>
              <a:spcPct val="15000"/>
            </a:spcAft>
            <a:buChar char="•"/>
          </a:pPr>
          <a:r>
            <a:rPr lang="en-US" sz="1300" b="0" kern="1200"/>
            <a:t>TRF rating scales for four students with parent consent</a:t>
          </a:r>
          <a:endParaRPr lang="en-US" sz="1300" b="1" kern="1200"/>
        </a:p>
        <a:p>
          <a:pPr marL="114300" lvl="1" indent="-114300" algn="ctr" defTabSz="577850">
            <a:lnSpc>
              <a:spcPct val="90000"/>
            </a:lnSpc>
            <a:spcBef>
              <a:spcPct val="0"/>
            </a:spcBef>
            <a:spcAft>
              <a:spcPct val="15000"/>
            </a:spcAft>
            <a:buChar char="•"/>
          </a:pPr>
          <a:endParaRPr lang="en-US" sz="1300" b="0" kern="1200"/>
        </a:p>
        <a:p>
          <a:pPr marL="114300" lvl="1" indent="-114300" algn="ctr" defTabSz="577850">
            <a:lnSpc>
              <a:spcPct val="90000"/>
            </a:lnSpc>
            <a:spcBef>
              <a:spcPct val="0"/>
            </a:spcBef>
            <a:spcAft>
              <a:spcPct val="15000"/>
            </a:spcAft>
            <a:buChar char="•"/>
          </a:pPr>
          <a:endParaRPr lang="en-US" sz="2200" b="1" kern="1200"/>
        </a:p>
      </dsp:txBody>
      <dsp:txXfrm>
        <a:off x="8461771" y="1740535"/>
        <a:ext cx="2053828" cy="1740535"/>
      </dsp:txXfrm>
    </dsp:sp>
    <dsp:sp modelId="{422092A5-FB26-4A53-B6C0-5C6A91B0ED55}">
      <dsp:nvSpPr>
        <dsp:cNvPr id="0" name=""/>
        <dsp:cNvSpPr/>
      </dsp:nvSpPr>
      <dsp:spPr>
        <a:xfrm>
          <a:off x="8903661" y="246061"/>
          <a:ext cx="1170049" cy="1170049"/>
        </a:xfrm>
        <a:prstGeom prst="ellipse">
          <a:avLst/>
        </a:prstGeom>
        <a:blipFill>
          <a:blip xmlns:r="http://schemas.openxmlformats.org/officeDocument/2006/relationships" r:embed="rId9" cstate="hq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a:stretch>
            <a:fillRect l="-2000" r="-2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EFF440E-2F41-404B-8F01-4F71D27C0474}">
      <dsp:nvSpPr>
        <dsp:cNvPr id="0" name=""/>
        <dsp:cNvSpPr/>
      </dsp:nvSpPr>
      <dsp:spPr>
        <a:xfrm>
          <a:off x="659822" y="3960148"/>
          <a:ext cx="9134039" cy="391189"/>
        </a:xfrm>
        <a:prstGeom prst="rightArrow">
          <a:avLst/>
        </a:prstGeom>
        <a:solidFill>
          <a:schemeClr val="tx1"/>
        </a:solidFill>
        <a:ln w="6350" cap="flat" cmpd="sng" algn="ctr">
          <a:no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23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JULY</a:t>
          </a:r>
        </a:p>
      </dsp:txBody>
      <dsp:txXfrm rot="16200000">
        <a:off x="-197867" y="199098"/>
        <a:ext cx="546351" cy="148153"/>
      </dsp:txXfrm>
    </dsp:sp>
    <dsp:sp modelId="{016B7851-ED07-41AA-91EF-5A835E3DD507}">
      <dsp:nvSpPr>
        <dsp:cNvPr id="0" name=""/>
        <dsp:cNvSpPr/>
      </dsp:nvSpPr>
      <dsp:spPr>
        <a:xfrm>
          <a:off x="767924"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AUGUST</a:t>
          </a:r>
        </a:p>
      </dsp:txBody>
      <dsp:txXfrm rot="16200000">
        <a:off x="568825" y="199098"/>
        <a:ext cx="546351" cy="148153"/>
      </dsp:txXfrm>
    </dsp:sp>
    <dsp:sp modelId="{427FC1E3-0593-4C6D-B81C-9EA4B510122F}">
      <dsp:nvSpPr>
        <dsp:cNvPr id="0" name=""/>
        <dsp:cNvSpPr/>
      </dsp:nvSpPr>
      <dsp:spPr>
        <a:xfrm rot="5400000">
          <a:off x="722646"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15E4C-134F-4BF2-8D38-276CD15FB5CB}">
      <dsp:nvSpPr>
        <dsp:cNvPr id="0" name=""/>
        <dsp:cNvSpPr/>
      </dsp:nvSpPr>
      <dsp:spPr>
        <a:xfrm>
          <a:off x="1534617"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SEPTEMBER</a:t>
          </a:r>
        </a:p>
      </dsp:txBody>
      <dsp:txXfrm rot="16200000">
        <a:off x="1335518" y="199098"/>
        <a:ext cx="546351" cy="148153"/>
      </dsp:txXfrm>
    </dsp:sp>
    <dsp:sp modelId="{D91F4DFA-AF61-4DA7-B416-261203779B99}">
      <dsp:nvSpPr>
        <dsp:cNvPr id="0" name=""/>
        <dsp:cNvSpPr/>
      </dsp:nvSpPr>
      <dsp:spPr>
        <a:xfrm rot="5400000">
          <a:off x="1489339"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0FBCA3-1096-4E7C-874F-8D7904239F28}">
      <dsp:nvSpPr>
        <dsp:cNvPr id="0" name=""/>
        <dsp:cNvSpPr/>
      </dsp:nvSpPr>
      <dsp:spPr>
        <a:xfrm>
          <a:off x="2301311" y="0"/>
          <a:ext cx="740766" cy="666282"/>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OCTOBER</a:t>
          </a:r>
        </a:p>
      </dsp:txBody>
      <dsp:txXfrm rot="16200000">
        <a:off x="2102212" y="199098"/>
        <a:ext cx="546351" cy="148153"/>
      </dsp:txXfrm>
    </dsp:sp>
    <dsp:sp modelId="{D79CC247-1F61-4E90-9866-DAA70D747B32}">
      <dsp:nvSpPr>
        <dsp:cNvPr id="0" name=""/>
        <dsp:cNvSpPr/>
      </dsp:nvSpPr>
      <dsp:spPr>
        <a:xfrm rot="5400000">
          <a:off x="2256032" y="515898"/>
          <a:ext cx="97963" cy="111114"/>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NOVEMBER</a:t>
          </a:r>
        </a:p>
      </dsp:txBody>
      <dsp:txXfrm rot="16200000">
        <a:off x="-197049" y="197049"/>
        <a:ext cx="546352" cy="152252"/>
      </dsp:txXfrm>
    </dsp:sp>
    <dsp:sp modelId="{64520AE6-CA28-44A4-BD01-EAAB20F3659C}">
      <dsp:nvSpPr>
        <dsp:cNvPr id="0" name=""/>
        <dsp:cNvSpPr/>
      </dsp:nvSpPr>
      <dsp:spPr>
        <a:xfrm>
          <a:off x="788204" y="0"/>
          <a:ext cx="761261" cy="666283"/>
        </a:xfrm>
        <a:prstGeom prst="roundRect">
          <a:avLst>
            <a:gd name="adj" fmla="val 5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DECEMBER</a:t>
          </a:r>
        </a:p>
      </dsp:txBody>
      <dsp:txXfrm rot="16200000">
        <a:off x="591154" y="197049"/>
        <a:ext cx="546352" cy="152252"/>
      </dsp:txXfrm>
    </dsp:sp>
    <dsp:sp modelId="{427FC1E3-0593-4C6D-B81C-9EA4B510122F}">
      <dsp:nvSpPr>
        <dsp:cNvPr id="0" name=""/>
        <dsp:cNvSpPr/>
      </dsp:nvSpPr>
      <dsp:spPr>
        <a:xfrm rot="5400000">
          <a:off x="743032" y="514324"/>
          <a:ext cx="97957" cy="114189"/>
        </a:xfrm>
        <a:prstGeom prst="flowChartExtract">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281"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JANUARY</a:t>
          </a:r>
        </a:p>
      </dsp:txBody>
      <dsp:txXfrm rot="16200000">
        <a:off x="-209965" y="199522"/>
        <a:ext cx="563939" cy="143445"/>
      </dsp:txXfrm>
    </dsp:sp>
    <dsp:sp modelId="{E0A01FB4-1D39-44C8-BE71-7169CCA8ECD3}">
      <dsp:nvSpPr>
        <dsp:cNvPr id="0" name=""/>
        <dsp:cNvSpPr/>
      </dsp:nvSpPr>
      <dsp:spPr>
        <a:xfrm>
          <a:off x="742614" y="-10723"/>
          <a:ext cx="717229" cy="687730"/>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FEBRUARY</a:t>
          </a:r>
        </a:p>
      </dsp:txBody>
      <dsp:txXfrm rot="16200000">
        <a:off x="532367" y="199522"/>
        <a:ext cx="563939" cy="143445"/>
      </dsp:txXfrm>
    </dsp:sp>
    <dsp:sp modelId="{427FC1E3-0593-4C6D-B81C-9EA4B510122F}">
      <dsp:nvSpPr>
        <dsp:cNvPr id="0" name=""/>
        <dsp:cNvSpPr/>
      </dsp:nvSpPr>
      <dsp:spPr>
        <a:xfrm rot="5400000">
          <a:off x="697220" y="506914"/>
          <a:ext cx="97959" cy="107584"/>
        </a:xfrm>
        <a:prstGeom prst="flowChartExtract">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0" y="0"/>
          <a:ext cx="815659" cy="666283"/>
        </a:xfrm>
        <a:prstGeom prst="roundRect">
          <a:avLst>
            <a:gd name="adj" fmla="val 5000"/>
          </a:avLst>
        </a:prstGeom>
        <a:solidFill>
          <a:schemeClr val="accent2"/>
        </a:solidFill>
        <a:ln w="12700" cap="flat" cmpd="sng" algn="ctr">
          <a:solidFill>
            <a:schemeClr val="lt2">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MARCH</a:t>
          </a:r>
        </a:p>
      </dsp:txBody>
      <dsp:txXfrm rot="16200000">
        <a:off x="-191610" y="191610"/>
        <a:ext cx="546352" cy="1631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D0479-E343-4435-B0DE-6E8EA1D63082}">
      <dsp:nvSpPr>
        <dsp:cNvPr id="0" name=""/>
        <dsp:cNvSpPr/>
      </dsp:nvSpPr>
      <dsp:spPr>
        <a:xfrm>
          <a:off x="173"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APRIL</a:t>
          </a:r>
        </a:p>
      </dsp:txBody>
      <dsp:txXfrm rot="16200000">
        <a:off x="-198286" y="198460"/>
        <a:ext cx="546352" cy="149432"/>
      </dsp:txXfrm>
    </dsp:sp>
    <dsp:sp modelId="{168CDFC9-90CE-424B-A4E8-278ACC8BE182}">
      <dsp:nvSpPr>
        <dsp:cNvPr id="0" name=""/>
        <dsp:cNvSpPr/>
      </dsp:nvSpPr>
      <dsp:spPr>
        <a:xfrm>
          <a:off x="773484"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MAY</a:t>
          </a:r>
        </a:p>
      </dsp:txBody>
      <dsp:txXfrm rot="16200000">
        <a:off x="575024" y="198460"/>
        <a:ext cx="546352" cy="149432"/>
      </dsp:txXfrm>
    </dsp:sp>
    <dsp:sp modelId="{427FC1E3-0593-4C6D-B81C-9EA4B510122F}">
      <dsp:nvSpPr>
        <dsp:cNvPr id="0" name=""/>
        <dsp:cNvSpPr/>
      </dsp:nvSpPr>
      <dsp:spPr>
        <a:xfrm rot="5400000">
          <a:off x="728240"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430438FA-20BF-47B3-A949-A405D0DB09CD}">
      <dsp:nvSpPr>
        <dsp:cNvPr id="0" name=""/>
        <dsp:cNvSpPr/>
      </dsp:nvSpPr>
      <dsp:spPr>
        <a:xfrm>
          <a:off x="1546795" y="0"/>
          <a:ext cx="747160" cy="666283"/>
        </a:xfrm>
        <a:prstGeom prst="roundRect">
          <a:avLst>
            <a:gd name="adj" fmla="val 5000"/>
          </a:avLst>
        </a:prstGeom>
        <a:solidFill>
          <a:schemeClr val="tx2"/>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7432" rIns="35560" bIns="0" numCol="1" spcCol="1270" anchor="t" anchorCtr="0">
          <a:noAutofit/>
        </a:bodyPr>
        <a:lstStyle/>
        <a:p>
          <a:pPr marL="0" lvl="0" indent="0" algn="r" defTabSz="355600">
            <a:lnSpc>
              <a:spcPct val="90000"/>
            </a:lnSpc>
            <a:spcBef>
              <a:spcPct val="0"/>
            </a:spcBef>
            <a:spcAft>
              <a:spcPct val="35000"/>
            </a:spcAft>
            <a:buNone/>
          </a:pPr>
          <a:r>
            <a:rPr lang="en-US" sz="800" b="1" kern="1200"/>
            <a:t>JUNE</a:t>
          </a:r>
        </a:p>
      </dsp:txBody>
      <dsp:txXfrm rot="16200000">
        <a:off x="1348335" y="198460"/>
        <a:ext cx="546352" cy="149432"/>
      </dsp:txXfrm>
    </dsp:sp>
    <dsp:sp modelId="{FE0A7E94-0825-4074-865F-1ACA6778AEB4}">
      <dsp:nvSpPr>
        <dsp:cNvPr id="0" name=""/>
        <dsp:cNvSpPr/>
      </dsp:nvSpPr>
      <dsp:spPr>
        <a:xfrm rot="5400000">
          <a:off x="1501551" y="515394"/>
          <a:ext cx="97959" cy="112074"/>
        </a:xfrm>
        <a:prstGeom prst="flowChartExtract">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val="0"/>
              </a:ext>
            </a:extLst>
          </a:blip>
          <a:srcRect/>
          <a:stretch>
            <a:fillRect l="-4327" r="-3073"/>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val="0"/>
              </a:ext>
            </a:extLst>
          </a:blip>
          <a:srcRect/>
          <a:stretch>
            <a:fillRect l="-4117" r="-895"/>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val="0"/>
              </a:ext>
            </a:extLst>
          </a:blip>
          <a:srcRect/>
          <a:stretch>
            <a:fillRect l="-8680"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a:srcRect/>
          <a:stretch>
            <a:fillRect l="-9662" r="-10862"/>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0.32673</cdr:x>
      <cdr:y>0.06667</cdr:y>
    </cdr:from>
    <cdr:to>
      <cdr:x>0.32673</cdr:x>
      <cdr:y>0.86667</cdr:y>
    </cdr:to>
    <cdr:sp macro="" textlink="">
      <cdr:nvSpPr>
        <cdr:cNvPr id="3" name="Straight Connector 2"/>
        <cdr:cNvSpPr/>
      </cdr:nvSpPr>
      <cdr:spPr>
        <a:xfrm xmlns:a="http://schemas.openxmlformats.org/drawingml/2006/main" rot="5400000">
          <a:off x="685800" y="2133600"/>
          <a:ext cx="3657601" cy="1"/>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0.64356</cdr:x>
      <cdr:y>0.06667</cdr:y>
    </cdr:from>
    <cdr:to>
      <cdr:x>0.64356</cdr:x>
      <cdr:y>0.86667</cdr:y>
    </cdr:to>
    <cdr:sp macro="" textlink="">
      <cdr:nvSpPr>
        <cdr:cNvPr id="8" name="Straight Connector 7"/>
        <cdr:cNvSpPr/>
      </cdr:nvSpPr>
      <cdr:spPr>
        <a:xfrm xmlns:a="http://schemas.openxmlformats.org/drawingml/2006/main" rot="5400000">
          <a:off x="3124200" y="2133600"/>
          <a:ext cx="3657600" cy="0"/>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0.84821</cdr:x>
      <cdr:y>0.06667</cdr:y>
    </cdr:from>
    <cdr:to>
      <cdr:x>0.84821</cdr:x>
      <cdr:y>0.86667</cdr:y>
    </cdr:to>
    <cdr:sp macro="" textlink="">
      <cdr:nvSpPr>
        <cdr:cNvPr id="10" name="Straight Connector 9"/>
        <cdr:cNvSpPr/>
      </cdr:nvSpPr>
      <cdr:spPr>
        <a:xfrm xmlns:a="http://schemas.openxmlformats.org/drawingml/2006/main" rot="5400000">
          <a:off x="5410200" y="2133600"/>
          <a:ext cx="3657602" cy="2"/>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0.13393</cdr:x>
      <cdr:y>0.03333</cdr:y>
    </cdr:from>
    <cdr:to>
      <cdr:x>0.30357</cdr:x>
      <cdr:y>0.08333</cdr:y>
    </cdr:to>
    <cdr:sp macro="" textlink="">
      <cdr:nvSpPr>
        <cdr:cNvPr id="9" name="TextBox 8"/>
        <cdr:cNvSpPr txBox="1"/>
      </cdr:nvSpPr>
      <cdr:spPr>
        <a:xfrm xmlns:a="http://schemas.openxmlformats.org/drawingml/2006/main">
          <a:off x="1143000" y="152400"/>
          <a:ext cx="14478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a:t>Baseline 1</a:t>
          </a:r>
          <a:endParaRPr lang="en-US" sz="1100" dirty="0"/>
        </a:p>
      </cdr:txBody>
    </cdr:sp>
  </cdr:relSizeAnchor>
  <cdr:relSizeAnchor xmlns:cdr="http://schemas.openxmlformats.org/drawingml/2006/chartDrawing">
    <cdr:from>
      <cdr:x>0.65179</cdr:x>
      <cdr:y>0.03333</cdr:y>
    </cdr:from>
    <cdr:to>
      <cdr:x>0.82143</cdr:x>
      <cdr:y>0.08333</cdr:y>
    </cdr:to>
    <cdr:sp macro="" textlink="">
      <cdr:nvSpPr>
        <cdr:cNvPr id="12" name="TextBox 1"/>
        <cdr:cNvSpPr txBox="1"/>
      </cdr:nvSpPr>
      <cdr:spPr>
        <a:xfrm xmlns:a="http://schemas.openxmlformats.org/drawingml/2006/main">
          <a:off x="55626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         Baseline 2</a:t>
          </a:r>
          <a:endParaRPr lang="en-US" sz="1100" dirty="0"/>
        </a:p>
      </cdr:txBody>
    </cdr:sp>
  </cdr:relSizeAnchor>
  <cdr:relSizeAnchor xmlns:cdr="http://schemas.openxmlformats.org/drawingml/2006/chartDrawing">
    <cdr:from>
      <cdr:x>0.84821</cdr:x>
      <cdr:y>0.03333</cdr:y>
    </cdr:from>
    <cdr:to>
      <cdr:x>1</cdr:x>
      <cdr:y>0.08333</cdr:y>
    </cdr:to>
    <cdr:sp macro="" textlink="">
      <cdr:nvSpPr>
        <cdr:cNvPr id="13" name="TextBox 1"/>
        <cdr:cNvSpPr txBox="1"/>
      </cdr:nvSpPr>
      <cdr:spPr>
        <a:xfrm xmlns:a="http://schemas.openxmlformats.org/drawingml/2006/main">
          <a:off x="7239000" y="152400"/>
          <a:ext cx="12954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2</a:t>
          </a:r>
          <a:endParaRPr lang="en-US" sz="1100" dirty="0"/>
        </a:p>
      </cdr:txBody>
    </cdr:sp>
  </cdr:relSizeAnchor>
  <cdr:relSizeAnchor xmlns:cdr="http://schemas.openxmlformats.org/drawingml/2006/chartDrawing">
    <cdr:from>
      <cdr:x>0.39286</cdr:x>
      <cdr:y>0.03333</cdr:y>
    </cdr:from>
    <cdr:to>
      <cdr:x>0.5625</cdr:x>
      <cdr:y>0.08333</cdr:y>
    </cdr:to>
    <cdr:sp macro="" textlink="">
      <cdr:nvSpPr>
        <cdr:cNvPr id="14" name="TextBox 1"/>
        <cdr:cNvSpPr txBox="1"/>
      </cdr:nvSpPr>
      <cdr:spPr>
        <a:xfrm xmlns:a="http://schemas.openxmlformats.org/drawingml/2006/main">
          <a:off x="3352800" y="152400"/>
          <a:ext cx="1447800" cy="228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Georgia"/>
            </a:defRPr>
          </a:lvl1pPr>
          <a:lvl2pPr marL="457200" indent="0">
            <a:defRPr sz="1100">
              <a:latin typeface="Georgia"/>
            </a:defRPr>
          </a:lvl2pPr>
          <a:lvl3pPr marL="914400" indent="0">
            <a:defRPr sz="1100">
              <a:latin typeface="Georgia"/>
            </a:defRPr>
          </a:lvl3pPr>
          <a:lvl4pPr marL="1371600" indent="0">
            <a:defRPr sz="1100">
              <a:latin typeface="Georgia"/>
            </a:defRPr>
          </a:lvl4pPr>
          <a:lvl5pPr marL="1828800" indent="0">
            <a:defRPr sz="1100">
              <a:latin typeface="Georgia"/>
            </a:defRPr>
          </a:lvl5pPr>
          <a:lvl6pPr marL="2286000" indent="0">
            <a:defRPr sz="1100">
              <a:latin typeface="Georgia"/>
            </a:defRPr>
          </a:lvl6pPr>
          <a:lvl7pPr marL="2743200" indent="0">
            <a:defRPr sz="1100">
              <a:latin typeface="Georgia"/>
            </a:defRPr>
          </a:lvl7pPr>
          <a:lvl8pPr marL="3200400" indent="0">
            <a:defRPr sz="1100">
              <a:latin typeface="Georgia"/>
            </a:defRPr>
          </a:lvl8pPr>
          <a:lvl9pPr marL="3657600" indent="0">
            <a:defRPr sz="1100">
              <a:latin typeface="Georgia"/>
            </a:defRPr>
          </a:lvl9pPr>
        </a:lstStyle>
        <a:p xmlns:a="http://schemas.openxmlformats.org/drawingml/2006/main">
          <a:r>
            <a:rPr lang="en-US" dirty="0"/>
            <a:t>Intervention 1</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861464-57F4-4576-833D-8BA605256F90}" type="datetimeFigureOut">
              <a:rPr lang="en-US" smtClean="0"/>
              <a:t>6/4/2022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74DD091-6A5B-4612-8B6E-A15F24914407}" type="slidenum">
              <a:rPr lang="en-US" smtClean="0"/>
              <a:t>‹#›</a:t>
            </a:fld>
            <a:endParaRPr lang="en-US"/>
          </a:p>
        </p:txBody>
      </p:sp>
    </p:spTree>
    <p:extLst>
      <p:ext uri="{BB962C8B-B14F-4D97-AF65-F5344CB8AC3E}">
        <p14:creationId xmlns:p14="http://schemas.microsoft.com/office/powerpoint/2010/main" val="441741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B99CD55-64BA-4F8F-A977-5D4929BCA744}" type="datetimeFigureOut">
              <a:rPr lang="en-US" smtClean="0"/>
              <a:t>6/4/2022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CE9D5D3-2E19-48D7-A2AA-A8BA04DCF754}" type="slidenum">
              <a:rPr lang="en-US" smtClean="0"/>
              <a:t>‹#›</a:t>
            </a:fld>
            <a:endParaRPr lang="en-US"/>
          </a:p>
        </p:txBody>
      </p:sp>
    </p:spTree>
    <p:extLst>
      <p:ext uri="{BB962C8B-B14F-4D97-AF65-F5344CB8AC3E}">
        <p14:creationId xmlns:p14="http://schemas.microsoft.com/office/powerpoint/2010/main" val="38846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Abstract:</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this session, we introduce systematic screening in integrated tiered systems of support. We provided illustrations of how we have collaborated with district partners to use data from the Student Risk Screening Scale for Internalizing and Externalizing (SRSS-IE) behaviors – a free access systematic screening tool – within Comprehensive, Integrated, Three-tiered (Ci3T) models of prevention designed to meet students’ academic, behavioral, and social and emotional well-being needs – with Positive Behavioral Interventions and Supports (PBIS) as the center stone of this integrated tiered systems. We provide information on screening logistics ranging from selecting, installing, and using screening data.  Illustrations include information on how to (a) inform instruction at Tier 1, (b) select teacher-delivered strategies, and (c) connect students to validated Tier 2 and Tier 3 supports. We share free-access resources and tools.</a:t>
            </a:r>
          </a:p>
          <a:p>
            <a:pPr marL="0" marR="0">
              <a:spcBef>
                <a:spcPts val="0"/>
              </a:spcBef>
              <a:spcAft>
                <a:spcPts val="0"/>
              </a:spcAft>
            </a:pPr>
            <a:endParaRPr lang="en-US"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C595BABC-CB0F-4A14-878B-E3946BC1D0DE}" type="slidenum">
              <a:rPr lang="en-US" smtClean="0"/>
              <a:t>1</a:t>
            </a:fld>
            <a:endParaRPr lang="en-US"/>
          </a:p>
        </p:txBody>
      </p:sp>
    </p:spTree>
    <p:extLst>
      <p:ext uri="{BB962C8B-B14F-4D97-AF65-F5344CB8AC3E}">
        <p14:creationId xmlns:p14="http://schemas.microsoft.com/office/powerpoint/2010/main" val="924912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34</a:t>
            </a:fld>
            <a:endParaRPr lang="en-US"/>
          </a:p>
        </p:txBody>
      </p:sp>
    </p:spTree>
    <p:extLst>
      <p:ext uri="{BB962C8B-B14F-4D97-AF65-F5344CB8AC3E}">
        <p14:creationId xmlns:p14="http://schemas.microsoft.com/office/powerpoint/2010/main" val="286694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35</a:t>
            </a:fld>
            <a:endParaRPr lang="en-US"/>
          </a:p>
        </p:txBody>
      </p:sp>
    </p:spTree>
    <p:extLst>
      <p:ext uri="{BB962C8B-B14F-4D97-AF65-F5344CB8AC3E}">
        <p14:creationId xmlns:p14="http://schemas.microsoft.com/office/powerpoint/2010/main" val="3526376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3782">
              <a:defRPr>
                <a:solidFill>
                  <a:schemeClr val="tx1"/>
                </a:solidFill>
                <a:latin typeface="Calibri" pitchFamily="34" charset="0"/>
              </a:defRPr>
            </a:lvl1pPr>
            <a:lvl2pPr marL="776296" indent="-298575" defTabSz="953782">
              <a:defRPr>
                <a:solidFill>
                  <a:schemeClr val="tx1"/>
                </a:solidFill>
                <a:latin typeface="Calibri" pitchFamily="34" charset="0"/>
              </a:defRPr>
            </a:lvl2pPr>
            <a:lvl3pPr marL="1194301" indent="-238860" defTabSz="953782">
              <a:defRPr>
                <a:solidFill>
                  <a:schemeClr val="tx1"/>
                </a:solidFill>
                <a:latin typeface="Calibri" pitchFamily="34" charset="0"/>
              </a:defRPr>
            </a:lvl3pPr>
            <a:lvl4pPr marL="1672021" indent="-238860" defTabSz="953782">
              <a:defRPr>
                <a:solidFill>
                  <a:schemeClr val="tx1"/>
                </a:solidFill>
                <a:latin typeface="Calibri" pitchFamily="34" charset="0"/>
              </a:defRPr>
            </a:lvl4pPr>
            <a:lvl5pPr marL="2149742" indent="-238860" defTabSz="953782">
              <a:defRPr>
                <a:solidFill>
                  <a:schemeClr val="tx1"/>
                </a:solidFill>
                <a:latin typeface="Calibri" pitchFamily="34" charset="0"/>
              </a:defRPr>
            </a:lvl5pPr>
            <a:lvl6pPr marL="2627462" indent="-238860" defTabSz="953782" fontAlgn="base">
              <a:spcBef>
                <a:spcPct val="0"/>
              </a:spcBef>
              <a:spcAft>
                <a:spcPct val="0"/>
              </a:spcAft>
              <a:defRPr>
                <a:solidFill>
                  <a:schemeClr val="tx1"/>
                </a:solidFill>
                <a:latin typeface="Calibri" pitchFamily="34" charset="0"/>
              </a:defRPr>
            </a:lvl6pPr>
            <a:lvl7pPr marL="3105182" indent="-238860" defTabSz="953782" fontAlgn="base">
              <a:spcBef>
                <a:spcPct val="0"/>
              </a:spcBef>
              <a:spcAft>
                <a:spcPct val="0"/>
              </a:spcAft>
              <a:defRPr>
                <a:solidFill>
                  <a:schemeClr val="tx1"/>
                </a:solidFill>
                <a:latin typeface="Calibri" pitchFamily="34" charset="0"/>
              </a:defRPr>
            </a:lvl7pPr>
            <a:lvl8pPr marL="3582903" indent="-238860" defTabSz="953782" fontAlgn="base">
              <a:spcBef>
                <a:spcPct val="0"/>
              </a:spcBef>
              <a:spcAft>
                <a:spcPct val="0"/>
              </a:spcAft>
              <a:defRPr>
                <a:solidFill>
                  <a:schemeClr val="tx1"/>
                </a:solidFill>
                <a:latin typeface="Calibri" pitchFamily="34" charset="0"/>
              </a:defRPr>
            </a:lvl8pPr>
            <a:lvl9pPr marL="4060622" indent="-238860" defTabSz="953782" fontAlgn="base">
              <a:spcBef>
                <a:spcPct val="0"/>
              </a:spcBef>
              <a:spcAft>
                <a:spcPct val="0"/>
              </a:spcAft>
              <a:defRPr>
                <a:solidFill>
                  <a:schemeClr val="tx1"/>
                </a:solidFill>
                <a:latin typeface="Calibri" pitchFamily="34" charset="0"/>
              </a:defRPr>
            </a:lvl9pPr>
          </a:lstStyle>
          <a:p>
            <a:pPr marL="0" marR="0" lvl="0" indent="0" algn="r" defTabSz="953782" rtl="0" eaLnBrk="1" fontAlgn="auto" latinLnBrk="0" hangingPunct="1">
              <a:lnSpc>
                <a:spcPct val="100000"/>
              </a:lnSpc>
              <a:spcBef>
                <a:spcPts val="0"/>
              </a:spcBef>
              <a:spcAft>
                <a:spcPts val="0"/>
              </a:spcAft>
              <a:buClrTx/>
              <a:buSzTx/>
              <a:buFontTx/>
              <a:buNone/>
              <a:tabLst/>
              <a:defRPr/>
            </a:pPr>
            <a:fld id="{E9974735-75EA-4173-8D41-68936E24EC5A}" type="slidenum">
              <a:rPr kumimoji="0" lang="en-US" sz="1200" b="0" i="0" u="none" strike="noStrike" kern="1200" cap="none" spc="0" normalizeH="0" baseline="0" noProof="0" smtClean="0">
                <a:ln>
                  <a:noFill/>
                </a:ln>
                <a:solidFill>
                  <a:prstClr val="black"/>
                </a:solidFill>
                <a:effectLst/>
                <a:uLnTx/>
                <a:uFillTx/>
                <a:latin typeface="Calibri" pitchFamily="34" charset="0"/>
                <a:ea typeface="+mn-ea"/>
                <a:cs typeface="+mn-cs"/>
              </a:rPr>
              <a:pPr marL="0" marR="0" lvl="0" indent="0" algn="r" defTabSz="953782"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345718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38</a:t>
            </a:fld>
            <a:endParaRPr lang="en-US"/>
          </a:p>
        </p:txBody>
      </p:sp>
    </p:spTree>
    <p:extLst>
      <p:ext uri="{BB962C8B-B14F-4D97-AF65-F5344CB8AC3E}">
        <p14:creationId xmlns:p14="http://schemas.microsoft.com/office/powerpoint/2010/main" val="361127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39</a:t>
            </a:fld>
            <a:endParaRPr lang="en-US"/>
          </a:p>
        </p:txBody>
      </p:sp>
    </p:spTree>
    <p:extLst>
      <p:ext uri="{BB962C8B-B14F-4D97-AF65-F5344CB8AC3E}">
        <p14:creationId xmlns:p14="http://schemas.microsoft.com/office/powerpoint/2010/main" val="1562471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41</a:t>
            </a:fld>
            <a:endParaRPr lang="en-US"/>
          </a:p>
        </p:txBody>
      </p:sp>
    </p:spTree>
    <p:extLst>
      <p:ext uri="{BB962C8B-B14F-4D97-AF65-F5344CB8AC3E}">
        <p14:creationId xmlns:p14="http://schemas.microsoft.com/office/powerpoint/2010/main" val="122298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42</a:t>
            </a:fld>
            <a:endParaRPr lang="en-US"/>
          </a:p>
        </p:txBody>
      </p:sp>
    </p:spTree>
    <p:extLst>
      <p:ext uri="{BB962C8B-B14F-4D97-AF65-F5344CB8AC3E}">
        <p14:creationId xmlns:p14="http://schemas.microsoft.com/office/powerpoint/2010/main" val="871644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46</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598E34-06C9-4575-BF79-5E5F5BE167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07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a:t>Lane, K. L., Oakes, W. P., Ennis, R. P., &amp; Hirsch, S. E. (2014). Identifying students for secondary and tertiary prevention efforts: How do we determine which students have Tier 2 and Tier 3 needs? </a:t>
            </a:r>
            <a:r>
              <a:rPr lang="en-US" i="1"/>
              <a:t>Preventing School Failure, 58, </a:t>
            </a:r>
            <a:r>
              <a:rPr lang="en-US"/>
              <a:t>171-182, DOI: 10.1080/1045988X.2014.895573</a:t>
            </a:r>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0" fontAlgn="base" latinLnBrk="0" hangingPunct="0">
              <a:lnSpc>
                <a:spcPct val="100000"/>
              </a:lnSpc>
              <a:spcBef>
                <a:spcPct val="0"/>
              </a:spcBef>
              <a:spcAft>
                <a:spcPct val="0"/>
              </a:spcAft>
              <a:buClrTx/>
              <a:buSzTx/>
              <a:buFontTx/>
              <a:buNone/>
              <a:tabLst/>
              <a:defRPr/>
            </a:pPr>
            <a:fld id="{DFDAB86F-69B3-40D1-ADA3-E7244A873187}" type="slidenum">
              <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787037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a:t> </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1619743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1DA97D0D-5178-4F57-BFD7-EC7A65772746}" type="slidenum">
              <a:rPr lang="en-US" smtClean="0"/>
              <a:t>57</a:t>
            </a:fld>
            <a:endParaRPr lang="en-US"/>
          </a:p>
        </p:txBody>
      </p:sp>
    </p:spTree>
    <p:extLst>
      <p:ext uri="{BB962C8B-B14F-4D97-AF65-F5344CB8AC3E}">
        <p14:creationId xmlns:p14="http://schemas.microsoft.com/office/powerpoint/2010/main" val="953095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58</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246252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501650" y="739775"/>
            <a:ext cx="6480175" cy="3644900"/>
          </a:xfrm>
          <a:ln/>
        </p:spPr>
      </p:sp>
      <p:sp>
        <p:nvSpPr>
          <p:cNvPr id="124931" name="Notes Placeholder 2"/>
          <p:cNvSpPr>
            <a:spLocks noGrp="1"/>
          </p:cNvSpPr>
          <p:nvPr>
            <p:ph type="body" idx="1"/>
          </p:nvPr>
        </p:nvSpPr>
        <p:spPr>
          <a:xfrm>
            <a:off x="995306" y="4638275"/>
            <a:ext cx="5487153" cy="439085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96" tIns="48679" rIns="99096" bIns="48679"/>
          <a:lstStyle/>
          <a:p>
            <a:endParaRPr lang="en-US" altLang="en-US"/>
          </a:p>
        </p:txBody>
      </p:sp>
      <p:sp>
        <p:nvSpPr>
          <p:cNvPr id="2" name="Footer Placeholder 1"/>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Lane and Oakes 2013</a:t>
            </a:r>
          </a:p>
        </p:txBody>
      </p:sp>
    </p:spTree>
    <p:extLst>
      <p:ext uri="{BB962C8B-B14F-4D97-AF65-F5344CB8AC3E}">
        <p14:creationId xmlns:p14="http://schemas.microsoft.com/office/powerpoint/2010/main" val="2047759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63</a:t>
            </a:fld>
            <a:endParaRPr lang="en-US">
              <a:solidFill>
                <a:prstClr val="black"/>
              </a:solidFill>
              <a:latin typeface="Calibri" pitchFamily="34" charset="0"/>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867951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a:defRPr/>
            </a:pPr>
            <a:r>
              <a:rPr lang="en-US" dirty="0"/>
              <a:t>Citation: Lane, K.L., &amp;</a:t>
            </a:r>
            <a:r>
              <a:rPr lang="en-US" baseline="0" dirty="0"/>
              <a:t> Oakes, W. P. (2012). </a:t>
            </a:r>
            <a:r>
              <a:rPr lang="en-US" dirty="0"/>
              <a:t>Identifying Students for Secondary and Tertiary Prevention Efforts: How do we determine which students have Tier 2 and Tier 3 needs? </a:t>
            </a:r>
            <a:r>
              <a:rPr lang="en-US" i="1" dirty="0"/>
              <a:t>In preparation.</a:t>
            </a:r>
            <a:endParaRPr lang="en-US" dirty="0"/>
          </a:p>
          <a:p>
            <a:endParaRPr lang="en-US" dirty="0"/>
          </a:p>
        </p:txBody>
      </p:sp>
      <p:sp>
        <p:nvSpPr>
          <p:cNvPr id="4" name="Slide Number Placeholder 3"/>
          <p:cNvSpPr>
            <a:spLocks noGrp="1"/>
          </p:cNvSpPr>
          <p:nvPr>
            <p:ph type="sldNum" sz="quarter" idx="10"/>
          </p:nvPr>
        </p:nvSpPr>
        <p:spPr/>
        <p:txBody>
          <a:bodyPr/>
          <a:lstStyle/>
          <a:p>
            <a:fld id="{83987202-03D2-424A-8259-EB53C3D02768}" type="slidenum">
              <a:rPr lang="en-US" smtClean="0">
                <a:solidFill>
                  <a:prstClr val="black"/>
                </a:solidFill>
              </a:rPr>
              <a:pPr/>
              <a:t>64</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972279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65</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258317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CD8C64F4-C652-4302-BDA0-C0E33928E8B8}" type="slidenum">
              <a:rPr lang="en-US" smtClean="0">
                <a:solidFill>
                  <a:prstClr val="black"/>
                </a:solidFill>
              </a:rPr>
              <a:pPr>
                <a:defRPr/>
              </a:pPr>
              <a:t>66</a:t>
            </a:fld>
            <a:endParaRPr lang="en-US">
              <a:solidFill>
                <a:prstClr val="black"/>
              </a:solidFill>
            </a:endParaRPr>
          </a:p>
        </p:txBody>
      </p:sp>
      <p:sp>
        <p:nvSpPr>
          <p:cNvPr id="5" name="Footer Placeholder 4"/>
          <p:cNvSpPr>
            <a:spLocks noGrp="1"/>
          </p:cNvSpPr>
          <p:nvPr>
            <p:ph type="ftr" sz="quarter" idx="11"/>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1109723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ea typeface="ＭＳ Ｐゴシック" pitchFamily="34" charset="-128"/>
              </a:rPr>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68</a:t>
            </a:fld>
            <a:endParaRPr lang="en-US">
              <a:solidFill>
                <a:prstClr val="black"/>
              </a:solidFill>
              <a:latin typeface="Calibri" pitchFamily="34" charset="0"/>
            </a:endParaRPr>
          </a:p>
        </p:txBody>
      </p:sp>
    </p:spTree>
    <p:extLst>
      <p:ext uri="{BB962C8B-B14F-4D97-AF65-F5344CB8AC3E}">
        <p14:creationId xmlns:p14="http://schemas.microsoft.com/office/powerpoint/2010/main" val="2908258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61821" indent="-293008" eaLnBrk="0" hangingPunct="0">
              <a:defRPr>
                <a:solidFill>
                  <a:schemeClr val="tx1"/>
                </a:solidFill>
                <a:latin typeface="Arial" charset="0"/>
                <a:ea typeface="ＭＳ Ｐゴシック" pitchFamily="34" charset="-128"/>
              </a:defRPr>
            </a:lvl2pPr>
            <a:lvl3pPr marL="1172032" indent="-234406" eaLnBrk="0" hangingPunct="0">
              <a:defRPr>
                <a:solidFill>
                  <a:schemeClr val="tx1"/>
                </a:solidFill>
                <a:latin typeface="Arial" charset="0"/>
                <a:ea typeface="ＭＳ Ｐゴシック" pitchFamily="34" charset="-128"/>
              </a:defRPr>
            </a:lvl3pPr>
            <a:lvl4pPr marL="1640845" indent="-234406" eaLnBrk="0" hangingPunct="0">
              <a:defRPr>
                <a:solidFill>
                  <a:schemeClr val="tx1"/>
                </a:solidFill>
                <a:latin typeface="Arial" charset="0"/>
                <a:ea typeface="ＭＳ Ｐゴシック" pitchFamily="34" charset="-128"/>
              </a:defRPr>
            </a:lvl4pPr>
            <a:lvl5pPr marL="2109658" indent="-234406" eaLnBrk="0" hangingPunct="0">
              <a:defRPr>
                <a:solidFill>
                  <a:schemeClr val="tx1"/>
                </a:solidFill>
                <a:latin typeface="Arial" charset="0"/>
                <a:ea typeface="ＭＳ Ｐゴシック" pitchFamily="34" charset="-128"/>
              </a:defRPr>
            </a:lvl5pPr>
            <a:lvl6pPr marL="2578471" indent="-234406" eaLnBrk="0" fontAlgn="base" hangingPunct="0">
              <a:spcBef>
                <a:spcPct val="0"/>
              </a:spcBef>
              <a:spcAft>
                <a:spcPct val="0"/>
              </a:spcAft>
              <a:defRPr>
                <a:solidFill>
                  <a:schemeClr val="tx1"/>
                </a:solidFill>
                <a:latin typeface="Arial" charset="0"/>
                <a:ea typeface="ＭＳ Ｐゴシック" pitchFamily="34" charset="-128"/>
              </a:defRPr>
            </a:lvl6pPr>
            <a:lvl7pPr marL="3047284" indent="-234406" eaLnBrk="0" fontAlgn="base" hangingPunct="0">
              <a:spcBef>
                <a:spcPct val="0"/>
              </a:spcBef>
              <a:spcAft>
                <a:spcPct val="0"/>
              </a:spcAft>
              <a:defRPr>
                <a:solidFill>
                  <a:schemeClr val="tx1"/>
                </a:solidFill>
                <a:latin typeface="Arial" charset="0"/>
                <a:ea typeface="ＭＳ Ｐゴシック" pitchFamily="34" charset="-128"/>
              </a:defRPr>
            </a:lvl7pPr>
            <a:lvl8pPr marL="3516097" indent="-234406" eaLnBrk="0" fontAlgn="base" hangingPunct="0">
              <a:spcBef>
                <a:spcPct val="0"/>
              </a:spcBef>
              <a:spcAft>
                <a:spcPct val="0"/>
              </a:spcAft>
              <a:defRPr>
                <a:solidFill>
                  <a:schemeClr val="tx1"/>
                </a:solidFill>
                <a:latin typeface="Arial" charset="0"/>
                <a:ea typeface="ＭＳ Ｐゴシック" pitchFamily="34" charset="-128"/>
              </a:defRPr>
            </a:lvl8pPr>
            <a:lvl9pPr marL="3984909" indent="-234406"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D4C3B47-FD98-42D9-AED8-9A61E7C12F20}" type="slidenum">
              <a:rPr lang="en-US" smtClean="0">
                <a:solidFill>
                  <a:prstClr val="black"/>
                </a:solidFill>
                <a:latin typeface="Calibri" pitchFamily="34" charset="0"/>
              </a:rPr>
              <a:pPr eaLnBrk="1" hangingPunct="1"/>
              <a:t>69</a:t>
            </a:fld>
            <a:endParaRPr lang="en-US">
              <a:solidFill>
                <a:prstClr val="black"/>
              </a:solidFill>
              <a:latin typeface="Calibri" pitchFamily="34" charset="0"/>
            </a:endParaRPr>
          </a:p>
        </p:txBody>
      </p:sp>
    </p:spTree>
    <p:extLst>
      <p:ext uri="{BB962C8B-B14F-4D97-AF65-F5344CB8AC3E}">
        <p14:creationId xmlns:p14="http://schemas.microsoft.com/office/powerpoint/2010/main" val="3656564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xfrm>
            <a:off x="471488" y="727075"/>
            <a:ext cx="6375400" cy="3586163"/>
          </a:xfrm>
          <a:ln/>
        </p:spPr>
      </p:sp>
      <p:sp>
        <p:nvSpPr>
          <p:cNvPr id="338947" name="Notes Placeholder 2"/>
          <p:cNvSpPr>
            <a:spLocks noGrp="1"/>
          </p:cNvSpPr>
          <p:nvPr>
            <p:ph type="body" idx="1"/>
          </p:nvPr>
        </p:nvSpPr>
        <p:spPr>
          <a:xfrm>
            <a:off x="973138" y="4560888"/>
            <a:ext cx="53689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7976" tIns="48128" rIns="97976" bIns="48128"/>
          <a:lstStyle/>
          <a:p>
            <a:pPr>
              <a:spcBef>
                <a:spcPct val="0"/>
              </a:spcBef>
            </a:pPr>
            <a:endParaRPr lang="en-US" altLang="en-US">
              <a:latin typeface="Calibri" charset="0"/>
              <a:ea typeface="MS PGothic" charset="-128"/>
            </a:endParaRPr>
          </a:p>
        </p:txBody>
      </p:sp>
    </p:spTree>
    <p:extLst>
      <p:ext uri="{BB962C8B-B14F-4D97-AF65-F5344CB8AC3E}">
        <p14:creationId xmlns:p14="http://schemas.microsoft.com/office/powerpoint/2010/main" val="3634498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latin typeface="Calibri" charset="0"/>
                <a:ea typeface="MS PGothic" charset="-128"/>
              </a:rPr>
              <a:t>CA &amp; AZ start</a:t>
            </a:r>
            <a:r>
              <a:rPr lang="en-US" altLang="en-US">
                <a:latin typeface="Calibri" charset="0"/>
                <a:ea typeface="MS PGothic" charset="-128"/>
                <a:sym typeface="Wingdings" charset="2"/>
              </a:rPr>
              <a:t> Tennessee  North Carolina Kansas </a:t>
            </a:r>
          </a:p>
          <a:p>
            <a:r>
              <a:rPr lang="en-US" altLang="en-US">
                <a:latin typeface="Calibri" charset="0"/>
                <a:ea typeface="MS PGothic" charset="-128"/>
                <a:sym typeface="Wingdings" charset="2"/>
              </a:rPr>
              <a:t>Trainings (MO, KANSAS, VERMONT, AZ)</a:t>
            </a:r>
          </a:p>
          <a:p>
            <a:r>
              <a:rPr lang="en-US" altLang="en-US">
                <a:latin typeface="Calibri" charset="0"/>
                <a:ea typeface="MS PGothic" charset="-128"/>
              </a:rPr>
              <a:t>MO, KS, UAB</a:t>
            </a:r>
          </a:p>
          <a:p>
            <a:r>
              <a:rPr lang="en-US"/>
              <a:t>HI</a:t>
            </a:r>
          </a:p>
        </p:txBody>
      </p:sp>
      <p:sp>
        <p:nvSpPr>
          <p:cNvPr id="4" name="Slide Number Placeholder 3"/>
          <p:cNvSpPr>
            <a:spLocks noGrp="1"/>
          </p:cNvSpPr>
          <p:nvPr>
            <p:ph type="sldNum" sz="quarter" idx="5"/>
          </p:nvPr>
        </p:nvSpPr>
        <p:spPr/>
        <p:txBody>
          <a:bodyPr/>
          <a:lstStyle/>
          <a:p>
            <a:fld id="{354B5707-476E-F540-B8FF-8E5DB928D056}" type="slidenum">
              <a:rPr lang="en-US" smtClean="0"/>
              <a:t>8</a:t>
            </a:fld>
            <a:endParaRPr lang="en-US"/>
          </a:p>
        </p:txBody>
      </p:sp>
    </p:spTree>
    <p:extLst>
      <p:ext uri="{BB962C8B-B14F-4D97-AF65-F5344CB8AC3E}">
        <p14:creationId xmlns:p14="http://schemas.microsoft.com/office/powerpoint/2010/main" val="1168276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61821" indent="-293008">
              <a:defRPr>
                <a:solidFill>
                  <a:schemeClr val="tx1"/>
                </a:solidFill>
                <a:latin typeface="Calibri" pitchFamily="34" charset="0"/>
              </a:defRPr>
            </a:lvl2pPr>
            <a:lvl3pPr marL="1172032" indent="-234406">
              <a:defRPr>
                <a:solidFill>
                  <a:schemeClr val="tx1"/>
                </a:solidFill>
                <a:latin typeface="Calibri" pitchFamily="34" charset="0"/>
              </a:defRPr>
            </a:lvl3pPr>
            <a:lvl4pPr marL="1640845" indent="-234406">
              <a:defRPr>
                <a:solidFill>
                  <a:schemeClr val="tx1"/>
                </a:solidFill>
                <a:latin typeface="Calibri" pitchFamily="34" charset="0"/>
              </a:defRPr>
            </a:lvl4pPr>
            <a:lvl5pPr marL="2109658" indent="-234406">
              <a:defRPr>
                <a:solidFill>
                  <a:schemeClr val="tx1"/>
                </a:solidFill>
                <a:latin typeface="Calibri" pitchFamily="34" charset="0"/>
              </a:defRPr>
            </a:lvl5pPr>
            <a:lvl6pPr marL="2578471" indent="-234406" fontAlgn="base">
              <a:spcBef>
                <a:spcPct val="0"/>
              </a:spcBef>
              <a:spcAft>
                <a:spcPct val="0"/>
              </a:spcAft>
              <a:defRPr>
                <a:solidFill>
                  <a:schemeClr val="tx1"/>
                </a:solidFill>
                <a:latin typeface="Calibri" pitchFamily="34" charset="0"/>
              </a:defRPr>
            </a:lvl6pPr>
            <a:lvl7pPr marL="3047284" indent="-234406" fontAlgn="base">
              <a:spcBef>
                <a:spcPct val="0"/>
              </a:spcBef>
              <a:spcAft>
                <a:spcPct val="0"/>
              </a:spcAft>
              <a:defRPr>
                <a:solidFill>
                  <a:schemeClr val="tx1"/>
                </a:solidFill>
                <a:latin typeface="Calibri" pitchFamily="34" charset="0"/>
              </a:defRPr>
            </a:lvl7pPr>
            <a:lvl8pPr marL="3516097" indent="-234406" fontAlgn="base">
              <a:spcBef>
                <a:spcPct val="0"/>
              </a:spcBef>
              <a:spcAft>
                <a:spcPct val="0"/>
              </a:spcAft>
              <a:defRPr>
                <a:solidFill>
                  <a:schemeClr val="tx1"/>
                </a:solidFill>
                <a:latin typeface="Calibri" pitchFamily="34" charset="0"/>
              </a:defRPr>
            </a:lvl8pPr>
            <a:lvl9pPr marL="3984909" indent="-234406" fontAlgn="base">
              <a:spcBef>
                <a:spcPct val="0"/>
              </a:spcBef>
              <a:spcAft>
                <a:spcPct val="0"/>
              </a:spcAft>
              <a:defRPr>
                <a:solidFill>
                  <a:schemeClr val="tx1"/>
                </a:solidFill>
                <a:latin typeface="Calibri" pitchFamily="34" charset="0"/>
              </a:defRPr>
            </a:lvl9pPr>
          </a:lstStyle>
          <a:p>
            <a:pPr>
              <a:defRPr/>
            </a:pPr>
            <a:fld id="{3629A501-26CA-478F-B831-AF3B2BBCA52E}" type="slidenum">
              <a:rPr lang="en-US" smtClean="0">
                <a:solidFill>
                  <a:srgbClr val="000000"/>
                </a:solidFill>
              </a:rPr>
              <a:pPr>
                <a:defRPr/>
              </a:pPr>
              <a:t>72</a:t>
            </a:fld>
            <a:endParaRPr lang="en-US">
              <a:solidFill>
                <a:srgbClr val="000000"/>
              </a:solidFill>
            </a:endParaRPr>
          </a:p>
        </p:txBody>
      </p:sp>
      <p:sp>
        <p:nvSpPr>
          <p:cNvPr id="2" name="Footer Placeholder 1"/>
          <p:cNvSpPr>
            <a:spLocks noGrp="1"/>
          </p:cNvSpPr>
          <p:nvPr>
            <p:ph type="ftr" sz="quarter" idx="10"/>
          </p:nvPr>
        </p:nvSpPr>
        <p:spPr/>
        <p:txBody>
          <a:bodyPr/>
          <a:lstStyle/>
          <a:p>
            <a:r>
              <a:rPr lang="en-US">
                <a:solidFill>
                  <a:prstClr val="black"/>
                </a:solidFill>
              </a:rPr>
              <a:t>Lane and Oakes 2013</a:t>
            </a:r>
          </a:p>
        </p:txBody>
      </p:sp>
    </p:spTree>
    <p:extLst>
      <p:ext uri="{BB962C8B-B14F-4D97-AF65-F5344CB8AC3E}">
        <p14:creationId xmlns:p14="http://schemas.microsoft.com/office/powerpoint/2010/main" val="2846444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74</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3270750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a:t> </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85</a:t>
            </a:fld>
            <a:endParaRPr lang="en-US"/>
          </a:p>
        </p:txBody>
      </p:sp>
    </p:spTree>
    <p:extLst>
      <p:ext uri="{BB962C8B-B14F-4D97-AF65-F5344CB8AC3E}">
        <p14:creationId xmlns:p14="http://schemas.microsoft.com/office/powerpoint/2010/main" val="598465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F8F4C2-8D1B-4152-9155-7910E1606850}" type="slidenum">
              <a:rPr lang="en-US" smtClean="0"/>
              <a:t>90</a:t>
            </a:fld>
            <a:endParaRPr lang="en-US"/>
          </a:p>
        </p:txBody>
      </p:sp>
    </p:spTree>
    <p:extLst>
      <p:ext uri="{BB962C8B-B14F-4D97-AF65-F5344CB8AC3E}">
        <p14:creationId xmlns:p14="http://schemas.microsoft.com/office/powerpoint/2010/main" val="1453824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3368890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65887">
              <a:defRPr/>
            </a:pPr>
            <a:fld id="{D5F421B6-B46F-4440-B41D-82D0FEFAF04D}" type="slidenum">
              <a:rPr lang="en-US" sz="1300">
                <a:solidFill>
                  <a:prstClr val="black"/>
                </a:solidFill>
                <a:latin typeface="Calibri" panose="020F0502020204030204"/>
              </a:rPr>
              <a:pPr defTabSz="465887">
                <a:defRPr/>
              </a:pPr>
              <a:t>92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79691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E9D5D3-2E19-48D7-A2AA-A8BA04DCF754}" type="slidenum">
              <a:rPr lang="en-US" smtClean="0"/>
              <a:t>14</a:t>
            </a:fld>
            <a:endParaRPr lang="en-US"/>
          </a:p>
        </p:txBody>
      </p:sp>
    </p:spTree>
    <p:extLst>
      <p:ext uri="{BB962C8B-B14F-4D97-AF65-F5344CB8AC3E}">
        <p14:creationId xmlns:p14="http://schemas.microsoft.com/office/powerpoint/2010/main" val="2922055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Continued to keep implementation manuals, which are foundational to Ci3T, updated and current</a:t>
            </a:r>
          </a:p>
        </p:txBody>
      </p:sp>
      <p:sp>
        <p:nvSpPr>
          <p:cNvPr id="4" name="Slide Number Placeholder 3"/>
          <p:cNvSpPr>
            <a:spLocks noGrp="1"/>
          </p:cNvSpPr>
          <p:nvPr>
            <p:ph type="sldNum" sz="quarter" idx="5"/>
          </p:nvPr>
        </p:nvSpPr>
        <p:spPr/>
        <p:txBody>
          <a:bodyPr/>
          <a:lstStyle/>
          <a:p>
            <a:fld id="{58D11C9F-81FA-4052-9B37-1EF4A4EF7E85}" type="slidenum">
              <a:rPr lang="en-US" smtClean="0"/>
              <a:t>19</a:t>
            </a:fld>
            <a:endParaRPr lang="en-US"/>
          </a:p>
        </p:txBody>
      </p:sp>
    </p:spTree>
    <p:extLst>
      <p:ext uri="{BB962C8B-B14F-4D97-AF65-F5344CB8AC3E}">
        <p14:creationId xmlns:p14="http://schemas.microsoft.com/office/powerpoint/2010/main" val="712328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support our school partners in administering surveys to their faculty and staff to garner understanding of social validity, conduct observations and self-reports to assess treatment integrity, and support systematic screening of all students for academics and behavior. We believe that schools thrive when faculty and staff are keenly aware of their school-wide data (show the next three slides)</a:t>
            </a:r>
          </a:p>
          <a:p>
            <a:endParaRPr lang="en-US"/>
          </a:p>
          <a:p>
            <a:endParaRPr lang="en-US"/>
          </a:p>
          <a:p>
            <a:r>
              <a:rPr lang="en-US"/>
              <a:t>KEEP THIS FOR LATER IN SLIDE: All schools wanted to continue “how” not “should”</a:t>
            </a:r>
          </a:p>
        </p:txBody>
      </p:sp>
      <p:sp>
        <p:nvSpPr>
          <p:cNvPr id="4" name="Slide Number Placeholder 3"/>
          <p:cNvSpPr>
            <a:spLocks noGrp="1"/>
          </p:cNvSpPr>
          <p:nvPr>
            <p:ph type="sldNum" sz="quarter" idx="5"/>
          </p:nvPr>
        </p:nvSpPr>
        <p:spPr/>
        <p:txBody>
          <a:bodyPr/>
          <a:lstStyle/>
          <a:p>
            <a:fld id="{58D11C9F-81FA-4052-9B37-1EF4A4EF7E85}" type="slidenum">
              <a:rPr lang="en-US" smtClean="0"/>
              <a:t>20</a:t>
            </a:fld>
            <a:endParaRPr lang="en-US"/>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906B5A-F248-4786-8BC0-11E6BBE87E45}" type="slidenum">
              <a:rPr lang="en-US" altLang="en-US">
                <a:solidFill>
                  <a:prstClr val="black"/>
                </a:solidFill>
              </a:rPr>
              <a:pPr/>
              <a:t>24</a:t>
            </a:fld>
            <a:endParaRPr lang="en-US" altLang="en-US">
              <a:solidFill>
                <a:prstClr val="black"/>
              </a:solidFill>
            </a:endParaRPr>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2903" indent="-232903">
              <a:lnSpc>
                <a:spcPct val="80000"/>
              </a:lnSpc>
            </a:pPr>
            <a:r>
              <a:rPr lang="en-US" altLang="en-US" sz="1000" b="0" u="none" dirty="0"/>
              <a:t>5-min timer</a:t>
            </a:r>
          </a:p>
        </p:txBody>
      </p:sp>
    </p:spTree>
    <p:extLst>
      <p:ext uri="{BB962C8B-B14F-4D97-AF65-F5344CB8AC3E}">
        <p14:creationId xmlns:p14="http://schemas.microsoft.com/office/powerpoint/2010/main" val="271223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30</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ct val="30000"/>
              </a:spcBef>
              <a:spcAft>
                <a:spcPct val="0"/>
              </a:spcAft>
              <a:buClrTx/>
              <a:buSzTx/>
              <a:buFontTx/>
              <a:buNone/>
              <a:tabLst/>
              <a:defRPr/>
            </a:pPr>
            <a:r>
              <a:rPr lang="en-US"/>
              <a:t>Fill in &lt;year&gt; based on current academic year. This is located in column A of the data sheet. Edit by right clicking and selecting “Edit data”.</a:t>
            </a:r>
            <a:endParaRPr lang="en-US" sz="1200" b="1" i="0" u="none" strike="noStrike" kern="1200">
              <a:solidFill>
                <a:schemeClr val="tx1"/>
              </a:solidFill>
              <a:effectLst/>
              <a:latin typeface="Arial" charset="0"/>
              <a:ea typeface="+mn-ea"/>
              <a:cs typeface="+mn-cs"/>
            </a:endParaRP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IMPORTANT NOTE: The INTERNALIZING</a:t>
            </a:r>
            <a:r>
              <a:rPr lang="en-US" sz="1200" b="1" i="0" u="none" strike="noStrike" kern="1200" baseline="0">
                <a:solidFill>
                  <a:schemeClr val="tx1"/>
                </a:solidFill>
                <a:effectLst/>
                <a:latin typeface="Arial" charset="0"/>
                <a:ea typeface="+mn-ea"/>
                <a:cs typeface="+mn-cs"/>
              </a:rPr>
              <a:t> subscale and </a:t>
            </a:r>
            <a:r>
              <a:rPr lang="en-US" sz="1200" b="1" i="0" u="none" strike="noStrike" kern="1200">
                <a:solidFill>
                  <a:schemeClr val="tx1"/>
                </a:solidFill>
                <a:effectLst/>
                <a:latin typeface="Arial" charset="0"/>
                <a:ea typeface="+mn-ea"/>
                <a:cs typeface="+mn-cs"/>
              </a:rPr>
              <a:t>CUT SCORES</a:t>
            </a:r>
            <a:r>
              <a:rPr lang="en-US" sz="1200" b="1" i="0" u="none" strike="noStrike" kern="1200" baseline="0">
                <a:solidFill>
                  <a:schemeClr val="tx1"/>
                </a:solidFill>
                <a:effectLst/>
                <a:latin typeface="Arial" charset="0"/>
                <a:ea typeface="+mn-ea"/>
                <a:cs typeface="+mn-cs"/>
              </a:rPr>
              <a:t> are specific to school level.</a:t>
            </a:r>
          </a:p>
          <a:p>
            <a:pPr rtl="0" eaLnBrk="1" fontAlgn="t" latinLnBrk="0" hangingPunct="1"/>
            <a:r>
              <a:rPr lang="en-US" sz="1200" b="1" i="0" u="none" strike="noStrike" kern="1200">
                <a:solidFill>
                  <a:schemeClr val="tx1"/>
                </a:solidFill>
                <a:effectLst/>
                <a:latin typeface="Arial" charset="0"/>
                <a:ea typeface="+mn-ea"/>
                <a:cs typeface="+mn-cs"/>
              </a:rPr>
              <a:t>Elementary: </a:t>
            </a:r>
            <a:r>
              <a:rPr lang="en-US" sz="1200" b="0" i="0" u="none" strike="noStrike" kern="1200">
                <a:solidFill>
                  <a:schemeClr val="tx1"/>
                </a:solidFill>
                <a:effectLst/>
                <a:latin typeface="Arial" charset="0"/>
                <a:ea typeface="+mn-ea"/>
                <a:cs typeface="+mn-cs"/>
              </a:rPr>
              <a:t>SRSS-I5, Items</a:t>
            </a:r>
            <a:r>
              <a:rPr lang="en-US" sz="1200" b="0" i="0" u="none" strike="noStrike" kern="1200" baseline="0">
                <a:solidFill>
                  <a:schemeClr val="tx1"/>
                </a:solidFill>
                <a:effectLst/>
                <a:latin typeface="Arial" charset="0"/>
                <a:ea typeface="+mn-ea"/>
                <a:cs typeface="+mn-cs"/>
              </a:rPr>
              <a:t> 8-12, </a:t>
            </a:r>
            <a:r>
              <a:rPr lang="en-US" sz="1200" b="0" i="0" u="none" strike="noStrike" kern="1200">
                <a:solidFill>
                  <a:schemeClr val="tx1"/>
                </a:solidFill>
                <a:effectLst/>
                <a:latin typeface="Arial" charset="0"/>
                <a:ea typeface="+mn-ea"/>
                <a:cs typeface="+mn-cs"/>
              </a:rPr>
              <a:t>0-1 = low risk, 2-3 = moderate risk, 4-15 = high risk</a:t>
            </a:r>
          </a:p>
          <a:p>
            <a:pPr marL="0" marR="0" lvl="0" indent="0" algn="l" defTabSz="914400" rtl="0" eaLnBrk="1" fontAlgn="t" latinLnBrk="0" hangingPunct="1">
              <a:lnSpc>
                <a:spcPct val="100000"/>
              </a:lnSpc>
              <a:spcBef>
                <a:spcPct val="30000"/>
              </a:spcBef>
              <a:spcAft>
                <a:spcPct val="0"/>
              </a:spcAft>
              <a:buClrTx/>
              <a:buSzTx/>
              <a:buFontTx/>
              <a:buNone/>
              <a:tabLst/>
              <a:defRPr/>
            </a:pPr>
            <a:r>
              <a:rPr lang="en-US" sz="1200" b="1" i="0" u="none" strike="noStrike" kern="1200">
                <a:solidFill>
                  <a:schemeClr val="tx1"/>
                </a:solidFill>
                <a:effectLst/>
                <a:latin typeface="Arial" charset="0"/>
                <a:ea typeface="+mn-ea"/>
                <a:cs typeface="+mn-cs"/>
              </a:rPr>
              <a:t>Middle and High:</a:t>
            </a:r>
            <a:r>
              <a:rPr lang="en-US" sz="1200" b="1" i="0" u="none" strike="noStrike" kern="1200" baseline="0">
                <a:solidFill>
                  <a:schemeClr val="tx1"/>
                </a:solidFill>
                <a:effectLst/>
                <a:latin typeface="Arial" charset="0"/>
                <a:ea typeface="+mn-ea"/>
                <a:cs typeface="+mn-cs"/>
              </a:rPr>
              <a:t> </a:t>
            </a:r>
            <a:r>
              <a:rPr lang="en-US" sz="1200" b="0" i="0" u="none" strike="noStrike" kern="1200">
                <a:solidFill>
                  <a:schemeClr val="tx1"/>
                </a:solidFill>
                <a:effectLst/>
                <a:latin typeface="Arial" charset="0"/>
                <a:ea typeface="+mn-ea"/>
                <a:cs typeface="+mn-cs"/>
              </a:rPr>
              <a:t>SRSS-</a:t>
            </a:r>
            <a:r>
              <a:rPr lang="en-US" sz="1200" b="0" i="0" u="none" strike="noStrike" kern="1200">
                <a:solidFill>
                  <a:schemeClr val="tx1"/>
                </a:solidFill>
                <a:effectLst/>
                <a:latin typeface="Adobe Hebrew" panose="02040503050201020203" pitchFamily="18" charset="-79"/>
                <a:ea typeface="+mn-ea"/>
                <a:cs typeface="Adobe Hebrew" panose="02040503050201020203" pitchFamily="18" charset="-79"/>
              </a:rPr>
              <a:t>I</a:t>
            </a:r>
            <a:r>
              <a:rPr lang="en-US" sz="1200" b="0" i="0" u="none" strike="noStrike" kern="1200">
                <a:solidFill>
                  <a:schemeClr val="tx1"/>
                </a:solidFill>
                <a:effectLst/>
                <a:latin typeface="Arial" charset="0"/>
                <a:ea typeface="+mn-ea"/>
                <a:cs typeface="+mn-cs"/>
              </a:rPr>
              <a:t>6, Items</a:t>
            </a:r>
            <a:r>
              <a:rPr lang="en-US" sz="1200" b="0" i="0" u="none" strike="noStrike" kern="1200" baseline="0">
                <a:solidFill>
                  <a:schemeClr val="tx1"/>
                </a:solidFill>
                <a:effectLst/>
                <a:latin typeface="Arial" charset="0"/>
                <a:ea typeface="+mn-ea"/>
                <a:cs typeface="+mn-cs"/>
              </a:rPr>
              <a:t> 4, 8-12, </a:t>
            </a:r>
            <a:r>
              <a:rPr lang="en-US" sz="1200" b="0" i="0" u="none" strike="noStrike" kern="1200">
                <a:solidFill>
                  <a:schemeClr val="tx1"/>
                </a:solidFill>
                <a:effectLst/>
                <a:latin typeface="Arial" charset="0"/>
                <a:ea typeface="+mn-ea"/>
                <a:cs typeface="+mn-cs"/>
              </a:rPr>
              <a:t>0-3 = low risk, 4-5 = moderate risk, 6-18 = high risk</a:t>
            </a:r>
          </a:p>
        </p:txBody>
      </p:sp>
      <p:sp>
        <p:nvSpPr>
          <p:cNvPr id="4" name="Slide Number Placeholder 3"/>
          <p:cNvSpPr>
            <a:spLocks noGrp="1"/>
          </p:cNvSpPr>
          <p:nvPr>
            <p:ph type="sldNum" sz="quarter" idx="5"/>
          </p:nvPr>
        </p:nvSpPr>
        <p:spPr/>
        <p:txBody>
          <a:bodyPr/>
          <a:lstStyle/>
          <a:p>
            <a:fld id="{45A2F364-F0C4-4B2D-822E-43EBCE1F570C}" type="slidenum">
              <a:rPr lang="en-US" smtClean="0"/>
              <a:t>31</a:t>
            </a:fld>
            <a:endParaRPr lang="en-US"/>
          </a:p>
        </p:txBody>
      </p:sp>
    </p:spTree>
    <p:extLst>
      <p:ext uri="{BB962C8B-B14F-4D97-AF65-F5344CB8AC3E}">
        <p14:creationId xmlns:p14="http://schemas.microsoft.com/office/powerpoint/2010/main" val="2478305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Master" Target="../slideMasters/slideMaster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Layouts/_rels/slideLayout12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Master" Target="../slideMasters/slideMaster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7.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Master" Target="../slideMasters/slideMaster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Layouts/_rels/slideLayout5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Master" Target="../slideMasters/slideMaster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18" Type="http://schemas.openxmlformats.org/officeDocument/2006/relationships/diagramLayout" Target="../diagrams/layout5.xml"/><Relationship Id="rId26" Type="http://schemas.microsoft.com/office/2007/relationships/diagramDrawing" Target="../diagrams/drawing6.xml"/><Relationship Id="rId3" Type="http://schemas.openxmlformats.org/officeDocument/2006/relationships/diagramLayout" Target="../diagrams/layout2.xml"/><Relationship Id="rId21" Type="http://schemas.microsoft.com/office/2007/relationships/diagramDrawing" Target="../diagrams/drawing5.xml"/><Relationship Id="rId7" Type="http://schemas.openxmlformats.org/officeDocument/2006/relationships/diagramData" Target="../diagrams/data3.xml"/><Relationship Id="rId12" Type="http://schemas.openxmlformats.org/officeDocument/2006/relationships/diagramData" Target="../diagrams/data4.xml"/><Relationship Id="rId17" Type="http://schemas.openxmlformats.org/officeDocument/2006/relationships/diagramData" Target="../diagrams/data5.xml"/><Relationship Id="rId25" Type="http://schemas.openxmlformats.org/officeDocument/2006/relationships/diagramColors" Target="../diagrams/colors6.xml"/><Relationship Id="rId2" Type="http://schemas.openxmlformats.org/officeDocument/2006/relationships/diagramData" Target="../diagrams/data2.xml"/><Relationship Id="rId16" Type="http://schemas.microsoft.com/office/2007/relationships/diagramDrawing" Target="../diagrams/drawing4.xml"/><Relationship Id="rId20" Type="http://schemas.openxmlformats.org/officeDocument/2006/relationships/diagramColors" Target="../diagrams/colors5.xml"/><Relationship Id="rId29" Type="http://schemas.openxmlformats.org/officeDocument/2006/relationships/diagramQuickStyle" Target="../diagrams/quickStyle7.xml"/><Relationship Id="rId1" Type="http://schemas.openxmlformats.org/officeDocument/2006/relationships/slideMaster" Target="../slideMasters/slideMaster1.xml"/><Relationship Id="rId6" Type="http://schemas.microsoft.com/office/2007/relationships/diagramDrawing" Target="../diagrams/drawing2.xml"/><Relationship Id="rId11" Type="http://schemas.microsoft.com/office/2007/relationships/diagramDrawing" Target="../diagrams/drawing3.xml"/><Relationship Id="rId24" Type="http://schemas.openxmlformats.org/officeDocument/2006/relationships/diagramQuickStyle" Target="../diagrams/quickStyle6.xml"/><Relationship Id="rId5" Type="http://schemas.openxmlformats.org/officeDocument/2006/relationships/diagramColors" Target="../diagrams/colors2.xml"/><Relationship Id="rId15" Type="http://schemas.openxmlformats.org/officeDocument/2006/relationships/diagramColors" Target="../diagrams/colors4.xml"/><Relationship Id="rId23" Type="http://schemas.openxmlformats.org/officeDocument/2006/relationships/diagramLayout" Target="../diagrams/layout6.xml"/><Relationship Id="rId28" Type="http://schemas.openxmlformats.org/officeDocument/2006/relationships/diagramLayout" Target="../diagrams/layout7.xml"/><Relationship Id="rId10" Type="http://schemas.openxmlformats.org/officeDocument/2006/relationships/diagramColors" Target="../diagrams/colors3.xml"/><Relationship Id="rId19" Type="http://schemas.openxmlformats.org/officeDocument/2006/relationships/diagramQuickStyle" Target="../diagrams/quickStyle5.xml"/><Relationship Id="rId31" Type="http://schemas.microsoft.com/office/2007/relationships/diagramDrawing" Target="../diagrams/drawing7.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 Id="rId22" Type="http://schemas.openxmlformats.org/officeDocument/2006/relationships/diagramData" Target="../diagrams/data6.xml"/><Relationship Id="rId27" Type="http://schemas.openxmlformats.org/officeDocument/2006/relationships/diagramData" Target="../diagrams/data7.xml"/><Relationship Id="rId30" Type="http://schemas.openxmlformats.org/officeDocument/2006/relationships/diagramColors" Target="../diagrams/colors7.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3.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6"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Reduce Harm</a:t>
            </a:r>
          </a:p>
          <a:p>
            <a:pPr defTabSz="457200" fontAlgn="base">
              <a:spcBef>
                <a:spcPct val="0"/>
              </a:spcBef>
              <a:spcAft>
                <a:spcPct val="0"/>
              </a:spcAft>
            </a:pPr>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27"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defTabSz="457200" fontAlgn="base">
              <a:spcBef>
                <a:spcPct val="0"/>
              </a:spcBef>
              <a:spcAft>
                <a:spcPct val="0"/>
              </a:spcAft>
            </a:pPr>
            <a:r>
              <a:rPr lang="en-US" sz="1800" b="1" u="sng">
                <a:solidFill>
                  <a:srgbClr val="E7E6E6"/>
                </a:solidFill>
                <a:cs typeface="Arial" charset="0"/>
              </a:rPr>
              <a:t>Goal: Reverse Harm</a:t>
            </a:r>
          </a:p>
          <a:p>
            <a:pPr defTabSz="457200" fontAlgn="base">
              <a:spcBef>
                <a:spcPct val="0"/>
              </a:spcBef>
              <a:spcAft>
                <a:spcPct val="0"/>
              </a:spcAft>
            </a:pPr>
            <a:r>
              <a:rPr lang="en-US" sz="1800" b="1">
                <a:solidFill>
                  <a:prstClr val="white"/>
                </a:solidFill>
                <a:cs typeface="Arial" charset="0"/>
              </a:rPr>
              <a:t>Specialized group systems </a:t>
            </a:r>
          </a:p>
          <a:p>
            <a:pPr defTabSz="457200" fontAlgn="base">
              <a:spcBef>
                <a:spcPct val="0"/>
              </a:spcBef>
              <a:spcAft>
                <a:spcPct val="0"/>
              </a:spcAft>
            </a:pPr>
            <a:r>
              <a:rPr lang="en-US" sz="1800" b="1">
                <a:solidFill>
                  <a:prstClr val="white"/>
                </a:solidFill>
                <a:cs typeface="Arial" charset="0"/>
              </a:rPr>
              <a:t>for students at risk</a:t>
            </a:r>
            <a:endParaRPr lang="en-US" sz="1800">
              <a:solidFill>
                <a:prstClr val="white"/>
              </a:solidFill>
            </a:endParaRPr>
          </a:p>
        </p:txBody>
      </p:sp>
      <p:sp>
        <p:nvSpPr>
          <p:cNvPr id="28"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defTabSz="457200" fontAlgn="base">
              <a:spcBef>
                <a:spcPct val="0"/>
              </a:spcBef>
              <a:spcAft>
                <a:spcPct val="0"/>
              </a:spcAft>
            </a:pPr>
            <a:r>
              <a:rPr lang="en-US" sz="1800" b="1" u="sng">
                <a:solidFill>
                  <a:srgbClr val="E7E6E6"/>
                </a:solidFill>
              </a:rPr>
              <a:t>Goal: Prevent Harm</a:t>
            </a:r>
          </a:p>
          <a:p>
            <a:pPr defTabSz="457200" fontAlgn="base">
              <a:spcBef>
                <a:spcPct val="0"/>
              </a:spcBef>
              <a:spcAft>
                <a:spcPct val="0"/>
              </a:spcAft>
            </a:pPr>
            <a:r>
              <a:rPr lang="en-US" sz="1800" b="1">
                <a:solidFill>
                  <a:prstClr val="white"/>
                </a:solidFill>
              </a:rPr>
              <a:t>School/classroom-wide systems for all students, staff, &amp; settings</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1179789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197563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070466315"/>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6/4/2022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141002422"/>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6/4/2022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24760490"/>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6/4/2022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440485700"/>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934652265"/>
      </p:ext>
    </p:extLst>
  </p:cSld>
  <p:clrMapOvr>
    <a:masterClrMapping/>
  </p:clrMapOvr>
  <p:transition spd="slow">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2125950015"/>
      </p:ext>
    </p:extLst>
  </p:cSld>
  <p:clrMapOvr>
    <a:masterClrMapping/>
  </p:clrMapOvr>
  <p:transition spd="slow">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624181420"/>
      </p:ext>
    </p:extLst>
  </p:cSld>
  <p:clrMapOvr>
    <a:masterClrMapping/>
  </p:clrMapOvr>
  <p:transition spd="slow">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485702576"/>
      </p:ext>
    </p:extLst>
  </p:cSld>
  <p:clrMapOvr>
    <a:masterClrMapping/>
  </p:clrMapOvr>
  <p:transition spd="slow">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6/4/2022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490527846"/>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6/4/2022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400136446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2400301" y="115263"/>
            <a:ext cx="739140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21001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6/4/2022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604764436"/>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9786948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cSld name="4_Blank">
    <p:spTree>
      <p:nvGrpSpPr>
        <p:cNvPr id="1" name=""/>
        <p:cNvGrpSpPr/>
        <p:nvPr/>
      </p:nvGrpSpPr>
      <p:grpSpPr>
        <a:xfrm>
          <a:off x="0" y="0"/>
          <a:ext cx="0" cy="0"/>
          <a:chOff x="0" y="0"/>
          <a:chExt cx="0" cy="0"/>
        </a:xfrm>
      </p:grpSpPr>
      <p:cxnSp>
        <p:nvCxnSpPr>
          <p:cNvPr id="3" name="Straight Connector 2"/>
          <p:cNvCxnSpPr/>
          <p:nvPr userDrawn="1"/>
        </p:nvCxnSpPr>
        <p:spPr>
          <a:xfrm>
            <a:off x="609600" y="6394450"/>
            <a:ext cx="10972800" cy="0"/>
          </a:xfrm>
          <a:prstGeom prst="line">
            <a:avLst/>
          </a:prstGeom>
          <a:ln w="9525" cmpd="sng">
            <a:gradFill flip="none" rotWithShape="1">
              <a:gsLst>
                <a:gs pos="0">
                  <a:srgbClr val="5BAC35"/>
                </a:gs>
                <a:gs pos="100000">
                  <a:srgbClr val="FF0000"/>
                </a:gs>
                <a:gs pos="50000">
                  <a:srgbClr val="FFFF00"/>
                </a:gs>
              </a:gsLst>
              <a:lin ang="0" scaled="1"/>
              <a:tileRect/>
            </a:gradFill>
          </a:ln>
          <a:effectLst/>
        </p:spPr>
        <p:style>
          <a:lnRef idx="2">
            <a:schemeClr val="accent1"/>
          </a:lnRef>
          <a:fillRef idx="0">
            <a:schemeClr val="accent1"/>
          </a:fillRef>
          <a:effectRef idx="1">
            <a:schemeClr val="accent1"/>
          </a:effectRef>
          <a:fontRef idx="minor">
            <a:schemeClr val="tx1"/>
          </a:fontRef>
        </p:style>
      </p:cxnSp>
      <p:grpSp>
        <p:nvGrpSpPr>
          <p:cNvPr id="4" name="Group 6"/>
          <p:cNvGrpSpPr>
            <a:grpSpLocks/>
          </p:cNvGrpSpPr>
          <p:nvPr userDrawn="1"/>
        </p:nvGrpSpPr>
        <p:grpSpPr bwMode="auto">
          <a:xfrm>
            <a:off x="5588000" y="5953126"/>
            <a:ext cx="1016000" cy="809625"/>
            <a:chOff x="4191000" y="5953478"/>
            <a:chExt cx="762000" cy="808962"/>
          </a:xfrm>
        </p:grpSpPr>
        <p:sp>
          <p:nvSpPr>
            <p:cNvPr id="5" name="Rectangle 4"/>
            <p:cNvSpPr/>
            <p:nvPr userDrawn="1"/>
          </p:nvSpPr>
          <p:spPr>
            <a:xfrm>
              <a:off x="4191000" y="6324649"/>
              <a:ext cx="762000" cy="152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pic>
          <p:nvPicPr>
            <p:cNvPr id="6" name="Picture 8" descr="CI3T_icon_colo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93420" y="5953478"/>
              <a:ext cx="561420" cy="80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ctangle 2"/>
          <p:cNvSpPr>
            <a:spLocks noGrp="1"/>
          </p:cNvSpPr>
          <p:nvPr>
            <p:ph type="title"/>
          </p:nvPr>
        </p:nvSpPr>
        <p:spPr/>
        <p:txBody>
          <a:bodyPr/>
          <a:lstStyle/>
          <a:p>
            <a:r>
              <a:rPr lang="en-US"/>
              <a:t>Click to edit Master title style</a:t>
            </a:r>
            <a:endParaRPr/>
          </a:p>
        </p:txBody>
      </p:sp>
      <p:sp>
        <p:nvSpPr>
          <p:cNvPr id="7" name="Date Placeholder 6"/>
          <p:cNvSpPr>
            <a:spLocks noGrp="1"/>
          </p:cNvSpPr>
          <p:nvPr>
            <p:ph type="dt" sz="half" idx="10"/>
          </p:nvPr>
        </p:nvSpPr>
        <p:spPr>
          <a:xfrm>
            <a:off x="9347200" y="76200"/>
            <a:ext cx="1828800" cy="228600"/>
          </a:xfrm>
        </p:spPr>
        <p:txBody>
          <a:bodyPr/>
          <a:lstStyle>
            <a:lvl1pPr algn="r" eaLnBrk="1" fontAlgn="auto" hangingPunct="1">
              <a:spcBef>
                <a:spcPts val="0"/>
              </a:spcBef>
              <a:spcAft>
                <a:spcPts val="0"/>
              </a:spcAft>
              <a:defRPr>
                <a:solidFill>
                  <a:prstClr val="black"/>
                </a:solidFill>
                <a:latin typeface="+mn-lt"/>
                <a:ea typeface="+mn-ea"/>
              </a:defRPr>
            </a:lvl1pPr>
            <a:extLst/>
          </a:lstStyle>
          <a:p>
            <a:pPr>
              <a:defRPr/>
            </a:pPr>
            <a:endParaRPr lang="en-US"/>
          </a:p>
        </p:txBody>
      </p:sp>
    </p:spTree>
    <p:extLst>
      <p:ext uri="{BB962C8B-B14F-4D97-AF65-F5344CB8AC3E}">
        <p14:creationId xmlns:p14="http://schemas.microsoft.com/office/powerpoint/2010/main" val="19426974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24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rcRect/>
          <a:stretch/>
        </p:blipFill>
        <p:spPr>
          <a:xfrm>
            <a:off x="23257" y="5735637"/>
            <a:ext cx="1371719" cy="938865"/>
          </a:xfrm>
          <a:prstGeom prst="rect">
            <a:avLst/>
          </a:prstGeom>
        </p:spPr>
      </p:pic>
      <p:pic>
        <p:nvPicPr>
          <p:cNvPr id="5" name="Picture 4" descr="Logo&#10;&#10;Description automatically generated">
            <a:extLst>
              <a:ext uri="{FF2B5EF4-FFF2-40B4-BE49-F238E27FC236}">
                <a16:creationId xmlns:a16="http://schemas.microsoft.com/office/drawing/2014/main" id="{52AF92F8-108A-4153-8DA7-FF7DD5E86924}"/>
              </a:ext>
            </a:extLst>
          </p:cNvPr>
          <p:cNvPicPr>
            <a:picLocks noChangeAspect="1"/>
          </p:cNvPicPr>
          <p:nvPr userDrawn="1"/>
        </p:nvPicPr>
        <p:blipFill>
          <a:blip r:embed="rId3"/>
          <a:stretch>
            <a:fillRect/>
          </a:stretch>
        </p:blipFill>
        <p:spPr>
          <a:xfrm>
            <a:off x="1394976" y="5601307"/>
            <a:ext cx="1371718" cy="1371718"/>
          </a:xfrm>
          <a:prstGeom prst="rect">
            <a:avLst/>
          </a:prstGeom>
        </p:spPr>
      </p:pic>
    </p:spTree>
    <p:extLst>
      <p:ext uri="{BB962C8B-B14F-4D97-AF65-F5344CB8AC3E}">
        <p14:creationId xmlns:p14="http://schemas.microsoft.com/office/powerpoint/2010/main" val="496752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122759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5410200" y="224073"/>
            <a:ext cx="1371600" cy="938784"/>
          </a:xfrm>
          <a:prstGeom prst="rect">
            <a:avLst/>
          </a:prstGeom>
        </p:spPr>
      </p:pic>
    </p:spTree>
    <p:extLst>
      <p:ext uri="{BB962C8B-B14F-4D97-AF65-F5344CB8AC3E}">
        <p14:creationId xmlns:p14="http://schemas.microsoft.com/office/powerpoint/2010/main" val="39444713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B1A8B95B-1A47-4136-8D05-707FD95FFA1B}"/>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E5ECF3"/>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52183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sp>
        <p:nvSpPr>
          <p:cNvPr id="7" name="Isosceles Triangle 6">
            <a:extLst>
              <a:ext uri="{FF2B5EF4-FFF2-40B4-BE49-F238E27FC236}">
                <a16:creationId xmlns:a16="http://schemas.microsoft.com/office/drawing/2014/main" id="{42482F08-9082-40BA-A93C-FEC777F2CC93}"/>
              </a:ext>
            </a:extLst>
          </p:cNvPr>
          <p:cNvSpPr/>
          <p:nvPr userDrawn="1"/>
        </p:nvSpPr>
        <p:spPr>
          <a:xfrm>
            <a:off x="-72756" y="-23751"/>
            <a:ext cx="6378553" cy="6994425"/>
          </a:xfrm>
          <a:custGeom>
            <a:avLst/>
            <a:gdLst>
              <a:gd name="connsiteX0" fmla="*/ 0 w 10450769"/>
              <a:gd name="connsiteY0" fmla="*/ 9284181 h 9284181"/>
              <a:gd name="connsiteX1" fmla="*/ 5225385 w 10450769"/>
              <a:gd name="connsiteY1" fmla="*/ 0 h 9284181"/>
              <a:gd name="connsiteX2" fmla="*/ 10450769 w 10450769"/>
              <a:gd name="connsiteY2" fmla="*/ 9284181 h 9284181"/>
              <a:gd name="connsiteX3" fmla="*/ 0 w 10450769"/>
              <a:gd name="connsiteY3" fmla="*/ 9284181 h 9284181"/>
              <a:gd name="connsiteX0" fmla="*/ 0 w 10450769"/>
              <a:gd name="connsiteY0" fmla="*/ 9284181 h 9284181"/>
              <a:gd name="connsiteX1" fmla="*/ 5225385 w 10450769"/>
              <a:gd name="connsiteY1" fmla="*/ 0 h 9284181"/>
              <a:gd name="connsiteX2" fmla="*/ 6069795 w 10450769"/>
              <a:gd name="connsiteY2" fmla="*/ 1482234 h 9284181"/>
              <a:gd name="connsiteX3" fmla="*/ 10450769 w 10450769"/>
              <a:gd name="connsiteY3" fmla="*/ 9284181 h 9284181"/>
              <a:gd name="connsiteX4" fmla="*/ 0 w 10450769"/>
              <a:gd name="connsiteY4" fmla="*/ 9284181 h 9284181"/>
              <a:gd name="connsiteX0" fmla="*/ 0 w 10450769"/>
              <a:gd name="connsiteY0" fmla="*/ 9284181 h 9284181"/>
              <a:gd name="connsiteX1" fmla="*/ 4371623 w 10450769"/>
              <a:gd name="connsiteY1" fmla="*/ 1482234 h 9284181"/>
              <a:gd name="connsiteX2" fmla="*/ 5225385 w 10450769"/>
              <a:gd name="connsiteY2" fmla="*/ 0 h 9284181"/>
              <a:gd name="connsiteX3" fmla="*/ 6069795 w 10450769"/>
              <a:gd name="connsiteY3" fmla="*/ 1482234 h 9284181"/>
              <a:gd name="connsiteX4" fmla="*/ 10450769 w 10450769"/>
              <a:gd name="connsiteY4" fmla="*/ 9284181 h 9284181"/>
              <a:gd name="connsiteX5" fmla="*/ 0 w 10450769"/>
              <a:gd name="connsiteY5"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10450769 w 10450769"/>
              <a:gd name="connsiteY5" fmla="*/ 9284181 h 9284181"/>
              <a:gd name="connsiteX6" fmla="*/ 0 w 10450769"/>
              <a:gd name="connsiteY6" fmla="*/ 9284181 h 9284181"/>
              <a:gd name="connsiteX0" fmla="*/ 0 w 10450769"/>
              <a:gd name="connsiteY0" fmla="*/ 9284181 h 9284181"/>
              <a:gd name="connsiteX1" fmla="*/ 3587852 w 10450769"/>
              <a:gd name="connsiteY1" fmla="*/ 2836021 h 9284181"/>
              <a:gd name="connsiteX2" fmla="*/ 4371623 w 10450769"/>
              <a:gd name="connsiteY2" fmla="*/ 1482234 h 9284181"/>
              <a:gd name="connsiteX3" fmla="*/ 5225385 w 10450769"/>
              <a:gd name="connsiteY3" fmla="*/ 0 h 9284181"/>
              <a:gd name="connsiteX4" fmla="*/ 6069795 w 10450769"/>
              <a:gd name="connsiteY4" fmla="*/ 1482234 h 9284181"/>
              <a:gd name="connsiteX5" fmla="*/ 9905524 w 10450769"/>
              <a:gd name="connsiteY5" fmla="*/ 8346172 h 9284181"/>
              <a:gd name="connsiteX6" fmla="*/ 10450769 w 10450769"/>
              <a:gd name="connsiteY6" fmla="*/ 9284181 h 9284181"/>
              <a:gd name="connsiteX7" fmla="*/ 0 w 10450769"/>
              <a:gd name="connsiteY7" fmla="*/ 9284181 h 9284181"/>
              <a:gd name="connsiteX0" fmla="*/ 0 w 10450769"/>
              <a:gd name="connsiteY0" fmla="*/ 7801947 h 7801947"/>
              <a:gd name="connsiteX1" fmla="*/ 3587852 w 10450769"/>
              <a:gd name="connsiteY1" fmla="*/ 1353787 h 7801947"/>
              <a:gd name="connsiteX2" fmla="*/ 4371623 w 10450769"/>
              <a:gd name="connsiteY2" fmla="*/ 0 h 7801947"/>
              <a:gd name="connsiteX3" fmla="*/ 6069795 w 10450769"/>
              <a:gd name="connsiteY3" fmla="*/ 0 h 7801947"/>
              <a:gd name="connsiteX4" fmla="*/ 9905524 w 10450769"/>
              <a:gd name="connsiteY4" fmla="*/ 6863938 h 7801947"/>
              <a:gd name="connsiteX5" fmla="*/ 10450769 w 10450769"/>
              <a:gd name="connsiteY5" fmla="*/ 7801947 h 7801947"/>
              <a:gd name="connsiteX6" fmla="*/ 0 w 10450769"/>
              <a:gd name="connsiteY6" fmla="*/ 7801947 h 7801947"/>
              <a:gd name="connsiteX0" fmla="*/ 0 w 9905524"/>
              <a:gd name="connsiteY0" fmla="*/ 7801947 h 7801947"/>
              <a:gd name="connsiteX1" fmla="*/ 3587852 w 9905524"/>
              <a:gd name="connsiteY1" fmla="*/ 1353787 h 7801947"/>
              <a:gd name="connsiteX2" fmla="*/ 4371623 w 9905524"/>
              <a:gd name="connsiteY2" fmla="*/ 0 h 7801947"/>
              <a:gd name="connsiteX3" fmla="*/ 6069795 w 9905524"/>
              <a:gd name="connsiteY3" fmla="*/ 0 h 7801947"/>
              <a:gd name="connsiteX4" fmla="*/ 9905524 w 9905524"/>
              <a:gd name="connsiteY4" fmla="*/ 6863938 h 7801947"/>
              <a:gd name="connsiteX5" fmla="*/ 0 w 9905524"/>
              <a:gd name="connsiteY5" fmla="*/ 7801947 h 7801947"/>
              <a:gd name="connsiteX0" fmla="*/ 0 w 6378553"/>
              <a:gd name="connsiteY0" fmla="*/ 6994425 h 6994425"/>
              <a:gd name="connsiteX1" fmla="*/ 60881 w 6378553"/>
              <a:gd name="connsiteY1" fmla="*/ 1353787 h 6994425"/>
              <a:gd name="connsiteX2" fmla="*/ 844652 w 6378553"/>
              <a:gd name="connsiteY2" fmla="*/ 0 h 6994425"/>
              <a:gd name="connsiteX3" fmla="*/ 2542824 w 6378553"/>
              <a:gd name="connsiteY3" fmla="*/ 0 h 6994425"/>
              <a:gd name="connsiteX4" fmla="*/ 6378553 w 6378553"/>
              <a:gd name="connsiteY4" fmla="*/ 6863938 h 6994425"/>
              <a:gd name="connsiteX5" fmla="*/ 0 w 6378553"/>
              <a:gd name="connsiteY5" fmla="*/ 6994425 h 699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8553" h="6994425">
                <a:moveTo>
                  <a:pt x="0" y="6994425"/>
                </a:moveTo>
                <a:lnTo>
                  <a:pt x="60881" y="1353787"/>
                </a:lnTo>
                <a:lnTo>
                  <a:pt x="844652" y="0"/>
                </a:lnTo>
                <a:lnTo>
                  <a:pt x="2542824" y="0"/>
                </a:lnTo>
                <a:lnTo>
                  <a:pt x="6378553" y="6863938"/>
                </a:lnTo>
                <a:lnTo>
                  <a:pt x="0" y="6994425"/>
                </a:lnTo>
                <a:close/>
              </a:path>
            </a:pathLst>
          </a:custGeom>
          <a:pattFill prst="lgGrid">
            <a:fgClr>
              <a:srgbClr val="4472C4"/>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4472C4"/>
          </a:solidFill>
        </p:spPr>
        <p:txBody>
          <a:bodyPr lIns="1371600" anchor="ctr" anchorCtr="0"/>
          <a:lstStyle>
            <a:lvl1pPr>
              <a:defRPr sz="600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27561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DF9C7F70-8E07-491C-8FB4-56C244DCF68D}"/>
              </a:ext>
            </a:extLst>
          </p:cNvPr>
          <p:cNvPicPr>
            <a:picLocks noChangeAspect="1"/>
          </p:cNvPicPr>
          <p:nvPr userDrawn="1"/>
        </p:nvPicPr>
        <p:blipFill rotWithShape="1">
          <a:blip r:embed="rId2"/>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7992402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26114F-F494-490E-AE1F-EF754E45CE46}"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a:defRPr/>
            </a:lvl1pPr>
          </a:lstStyle>
          <a:p>
            <a:pPr defTabSz="457200">
              <a:defRPr/>
            </a:pPr>
            <a:fld id="{76EFAB2F-35EA-4F8C-B42B-FF5D22637C50}"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709392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0" name="Picture 9">
            <a:extLst>
              <a:ext uri="{FF2B5EF4-FFF2-40B4-BE49-F238E27FC236}">
                <a16:creationId xmlns:a16="http://schemas.microsoft.com/office/drawing/2014/main" id="{6E41AF39-B989-4AC1-9F44-450C413D5D32}"/>
              </a:ext>
            </a:extLst>
          </p:cNvPr>
          <p:cNvPicPr>
            <a:picLocks noChangeAspect="1"/>
          </p:cNvPicPr>
          <p:nvPr userDrawn="1"/>
        </p:nvPicPr>
        <p:blipFill rotWithShape="1">
          <a:blip r:embed="rId2"/>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9071722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0187830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149974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11ECA4DC-5562-4C24-92C8-380B37362AC9}"/>
              </a:ext>
            </a:extLst>
          </p:cNvPr>
          <p:cNvPicPr>
            <a:picLocks noChangeAspect="1"/>
          </p:cNvPicPr>
          <p:nvPr userDrawn="1"/>
        </p:nvPicPr>
        <p:blipFill rotWithShape="1">
          <a:blip r:embed="rId2"/>
          <a:srcRect/>
          <a:stretch/>
        </p:blipFill>
        <p:spPr>
          <a:xfrm>
            <a:off x="10956961" y="5866181"/>
            <a:ext cx="1134809" cy="77671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527494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5011493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8343081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27245645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11739797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0546159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664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D9DADE5A-1D86-420F-A66F-6CFF3355E7A3}" type="datetimeFigureOut">
              <a:rPr lang="en-US">
                <a:solidFill>
                  <a:prstClr val="black">
                    <a:tint val="75000"/>
                  </a:prstClr>
                </a:solidFill>
              </a:rPr>
              <a:pPr>
                <a:defRPr/>
              </a:pPr>
              <a:t>6/4/2022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Tree>
    <p:extLst>
      <p:ext uri="{BB962C8B-B14F-4D97-AF65-F5344CB8AC3E}">
        <p14:creationId xmlns:p14="http://schemas.microsoft.com/office/powerpoint/2010/main" val="1413059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85046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3208673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9692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5169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66608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865860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443925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1334023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14711936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136813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0BA9F0-3B0B-4C5A-AD18-E67566C9138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788818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80D8E940-0B93-4771-8D72-0D9D70B27BE2}" type="datetimeFigureOut">
              <a:rPr lang="en-US">
                <a:solidFill>
                  <a:prstClr val="black">
                    <a:tint val="75000"/>
                  </a:prstClr>
                </a:solidFill>
              </a:rPr>
              <a:pPr>
                <a:def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47563BC0-641B-43F8-B14B-D23E4CEB3E55}"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498038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EF27ECA-C7D4-49B6-B022-C9D0BF5E3E4D}" type="datetimeFigureOut">
              <a:rPr lang="en-US">
                <a:solidFill>
                  <a:prstClr val="black">
                    <a:tint val="75000"/>
                  </a:prstClr>
                </a:solidFill>
              </a:rPr>
              <a:pPr>
                <a:defRPr/>
              </a:pPr>
              <a:t>6/4/2022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6E3FF7D-38BA-4DA8-BCB9-B5601CDD633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90157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88E426C-F69A-4FD5-8862-2F3E704B5030}" type="datetimeFigureOut">
              <a:rPr lang="en-US">
                <a:solidFill>
                  <a:prstClr val="black">
                    <a:tint val="75000"/>
                  </a:prstClr>
                </a:solidFill>
              </a:rPr>
              <a:pPr>
                <a:defRPr/>
              </a:pPr>
              <a:t>6/4/2022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41038234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CA2697B-B79F-41A4-AB29-DF2410F1649F}" type="datetimeFigureOut">
              <a:rPr lang="en-US">
                <a:solidFill>
                  <a:prstClr val="black">
                    <a:tint val="75000"/>
                  </a:prstClr>
                </a:solidFill>
              </a:rPr>
              <a:pPr>
                <a:defRPr/>
              </a:pPr>
              <a:t>6/4/2022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61B9844B-D3D3-4252-86F7-9021D260A6AB}"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947523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53FC402-B2FB-48C5-8B49-26A1FAF0BB57}" type="datetimeFigureOut">
              <a:rPr lang="en-US">
                <a:solidFill>
                  <a:prstClr val="black">
                    <a:tint val="75000"/>
                  </a:prstClr>
                </a:solidFill>
              </a:rPr>
              <a:pPr>
                <a:def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2BCCCAB8-5A69-4CD5-8E4C-3F71B7606B24}"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3941620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i3T_Model_Watermark">
    <p:spTree>
      <p:nvGrpSpPr>
        <p:cNvPr id="1" name=""/>
        <p:cNvGrpSpPr/>
        <p:nvPr/>
      </p:nvGrpSpPr>
      <p:grpSpPr>
        <a:xfrm>
          <a:off x="0" y="0"/>
          <a:ext cx="0" cy="0"/>
          <a:chOff x="0" y="0"/>
          <a:chExt cx="0" cy="0"/>
        </a:xfrm>
      </p:grpSpPr>
      <p:sp>
        <p:nvSpPr>
          <p:cNvPr id="19"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b="1">
              <a:solidFill>
                <a:prstClr val="white"/>
              </a:solidFill>
            </a:endParaRPr>
          </a:p>
        </p:txBody>
      </p:sp>
      <p:sp>
        <p:nvSpPr>
          <p:cNvPr id="20"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
        <p:nvSpPr>
          <p:cNvPr id="21"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cxnSp>
        <p:nvCxnSpPr>
          <p:cNvPr id="22" name="Straight Connector 21"/>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5" name="Domains"/>
          <p:cNvSpPr txBox="1"/>
          <p:nvPr userDrawn="1"/>
        </p:nvSpPr>
        <p:spPr>
          <a:xfrm>
            <a:off x="564444" y="6096001"/>
            <a:ext cx="11063112" cy="678391"/>
          </a:xfrm>
          <a:prstGeom prst="rect">
            <a:avLst/>
          </a:prstGeom>
          <a:noFill/>
          <a:ln>
            <a:noFill/>
          </a:ln>
        </p:spPr>
        <p:txBody>
          <a:bodyPr wrap="square">
            <a:spAutoFit/>
          </a:bodyPr>
          <a:lstStyle/>
          <a:p>
            <a:pPr defTabSz="457200">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cs typeface="Arial" charset="0"/>
              </a:rPr>
              <a:t>	Academic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Behavioral	</a:t>
            </a:r>
            <a:r>
              <a:rPr lang="en-US" sz="1200" b="1">
                <a:solidFill>
                  <a:prstClr val="white"/>
                </a:solidFill>
                <a:effectLst>
                  <a:outerShdw blurRad="38100" dist="38100" dir="2700000" algn="tl">
                    <a:srgbClr val="000000">
                      <a:alpha val="43137"/>
                    </a:srgbClr>
                  </a:outerShdw>
                </a:effectLst>
                <a:cs typeface="Arial" charset="0"/>
              </a:rPr>
              <a:t>◇</a:t>
            </a:r>
            <a:r>
              <a:rPr lang="en-US" sz="2400" b="1">
                <a:solidFill>
                  <a:prstClr val="white"/>
                </a:solidFill>
                <a:effectLst>
                  <a:outerShdw blurRad="38100" dist="38100" dir="2700000" algn="tl">
                    <a:srgbClr val="000000">
                      <a:alpha val="43137"/>
                    </a:srgbClr>
                  </a:outerShdw>
                </a:effectLst>
                <a:cs typeface="Arial" charset="0"/>
              </a:rPr>
              <a:t>	Social</a:t>
            </a:r>
          </a:p>
          <a:p>
            <a:pPr defTabSz="457200">
              <a:lnSpc>
                <a:spcPct val="75000"/>
              </a:lnSpc>
              <a:tabLst>
                <a:tab pos="1541463" algn="ctr"/>
                <a:tab pos="4056063" algn="ctr"/>
                <a:tab pos="6570663" algn="ctr"/>
              </a:tabLst>
              <a:defRPr/>
            </a:pPr>
            <a:r>
              <a:rPr lang="en-US" sz="1800">
                <a:solidFill>
                  <a:prstClr val="black">
                    <a:lumMod val="85000"/>
                    <a:lumOff val="15000"/>
                  </a:prstClr>
                </a:solidFill>
                <a:cs typeface="Arial" charset="0"/>
              </a:rPr>
              <a:t>	Validated Curricula	PBIS Framework	Validated Curricula</a:t>
            </a:r>
          </a:p>
        </p:txBody>
      </p:sp>
      <p:sp>
        <p:nvSpPr>
          <p:cNvPr id="29"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3</a:t>
            </a:r>
          </a:p>
          <a:p>
            <a:pPr algn="ctr" defTabSz="457200" eaLnBrk="1" fontAlgn="base" hangingPunct="1">
              <a:lnSpc>
                <a:spcPct val="75000"/>
              </a:lnSpc>
              <a:spcBef>
                <a:spcPct val="0"/>
              </a:spcBef>
              <a:spcAft>
                <a:spcPct val="0"/>
              </a:spcAft>
            </a:pPr>
            <a:r>
              <a:rPr lang="en-US" sz="2400" b="1">
                <a:ln w="3175">
                  <a:solidFill>
                    <a:prstClr val="white">
                      <a:alpha val="70000"/>
                    </a:prstClr>
                  </a:solidFill>
                </a:ln>
                <a:solidFill>
                  <a:prstClr val="black"/>
                </a:solidFill>
              </a:rPr>
              <a:t>Tertiary Prevention  (</a:t>
            </a:r>
            <a:r>
              <a:rPr lang="en-US" sz="2400" b="1">
                <a:ln w="3175">
                  <a:solidFill>
                    <a:prstClr val="white">
                      <a:alpha val="70000"/>
                    </a:prstClr>
                  </a:solidFill>
                </a:ln>
                <a:solidFill>
                  <a:prstClr val="black"/>
                </a:solidFill>
                <a:cs typeface="Arial" panose="020B0604020202020204" pitchFamily="34" charset="0"/>
              </a:rPr>
              <a:t>≈5%</a:t>
            </a:r>
            <a:r>
              <a:rPr lang="en-US" sz="2400" b="1">
                <a:ln w="3175">
                  <a:solidFill>
                    <a:prstClr val="white">
                      <a:alpha val="70000"/>
                    </a:prstClr>
                  </a:solidFill>
                </a:ln>
                <a:solidFill>
                  <a:prstClr val="black"/>
                </a:solidFill>
              </a:rPr>
              <a:t>)</a:t>
            </a:r>
          </a:p>
        </p:txBody>
      </p:sp>
      <p:sp>
        <p:nvSpPr>
          <p:cNvPr id="30"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solidFill>
                </a:ln>
                <a:solidFill>
                  <a:prstClr val="black"/>
                </a:solidFill>
              </a:rPr>
              <a:t>Tier 2</a:t>
            </a:r>
          </a:p>
          <a:p>
            <a:pPr algn="ctr" defTabSz="457200" eaLnBrk="1" fontAlgn="base" hangingPunct="1">
              <a:lnSpc>
                <a:spcPct val="85000"/>
              </a:lnSpc>
              <a:spcBef>
                <a:spcPct val="0"/>
              </a:spcBef>
              <a:spcAft>
                <a:spcPct val="0"/>
              </a:spcAft>
            </a:pPr>
            <a:r>
              <a:rPr lang="en-US" sz="2400" b="1">
                <a:ln w="3175">
                  <a:solidFill>
                    <a:prstClr val="white"/>
                  </a:solidFill>
                </a:ln>
                <a:solidFill>
                  <a:prstClr val="black"/>
                </a:solidFill>
              </a:rPr>
              <a:t>Secondary Prevention (</a:t>
            </a:r>
            <a:r>
              <a:rPr lang="en-US" sz="2400" b="1">
                <a:ln w="3175">
                  <a:solidFill>
                    <a:prstClr val="white"/>
                  </a:solidFill>
                </a:ln>
                <a:solidFill>
                  <a:prstClr val="black"/>
                </a:solidFill>
                <a:cs typeface="Arial" panose="020B0604020202020204" pitchFamily="34" charset="0"/>
              </a:rPr>
              <a:t>≈15%</a:t>
            </a:r>
            <a:r>
              <a:rPr lang="en-US" sz="2400" b="1">
                <a:ln w="3175">
                  <a:solidFill>
                    <a:prstClr val="white"/>
                  </a:solidFill>
                </a:ln>
                <a:solidFill>
                  <a:prstClr val="black"/>
                </a:solidFill>
              </a:rPr>
              <a:t>) </a:t>
            </a:r>
          </a:p>
        </p:txBody>
      </p:sp>
      <p:sp>
        <p:nvSpPr>
          <p:cNvPr id="31"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800" b="1">
                <a:ln w="3175">
                  <a:solidFill>
                    <a:prstClr val="white">
                      <a:alpha val="70000"/>
                    </a:prstClr>
                  </a:solidFill>
                </a:ln>
                <a:solidFill>
                  <a:prstClr val="black"/>
                </a:solidFill>
              </a:rPr>
              <a:t>Tier 1</a:t>
            </a:r>
          </a:p>
          <a:p>
            <a:pPr algn="ctr" defTabSz="457200" eaLnBrk="1" fontAlgn="base" hangingPunct="1">
              <a:spcBef>
                <a:spcPct val="0"/>
              </a:spcBef>
              <a:spcAft>
                <a:spcPct val="0"/>
              </a:spcAft>
            </a:pPr>
            <a:r>
              <a:rPr lang="en-US" sz="2400" b="1">
                <a:ln w="3175">
                  <a:solidFill>
                    <a:prstClr val="white">
                      <a:alpha val="70000"/>
                    </a:prstClr>
                  </a:solidFill>
                </a:ln>
                <a:solidFill>
                  <a:prstClr val="black"/>
                </a:solidFill>
              </a:rPr>
              <a:t>Primary Prevention (</a:t>
            </a:r>
            <a:r>
              <a:rPr lang="en-US" sz="2400" b="1">
                <a:ln w="3175">
                  <a:solidFill>
                    <a:prstClr val="white">
                      <a:alpha val="70000"/>
                    </a:prstClr>
                  </a:solidFill>
                </a:ln>
                <a:solidFill>
                  <a:prstClr val="black"/>
                </a:solidFill>
                <a:cs typeface="Arial" panose="020B0604020202020204" pitchFamily="34" charset="0"/>
              </a:rPr>
              <a:t>≈80%</a:t>
            </a:r>
            <a:r>
              <a:rPr lang="en-US" sz="2400" b="1">
                <a:ln w="3175">
                  <a:solidFill>
                    <a:prstClr val="white">
                      <a:alpha val="70000"/>
                    </a:prstClr>
                  </a:solidFill>
                </a:ln>
                <a:solidFill>
                  <a:prstClr val="black"/>
                </a:solidFill>
              </a:rPr>
              <a:t>) </a:t>
            </a:r>
          </a:p>
        </p:txBody>
      </p:sp>
      <p:sp>
        <p:nvSpPr>
          <p:cNvPr id="32" name="Reference"/>
          <p:cNvSpPr txBox="1"/>
          <p:nvPr userDrawn="1"/>
        </p:nvSpPr>
        <p:spPr>
          <a:xfrm>
            <a:off x="3598607" y="395891"/>
            <a:ext cx="3608617" cy="400110"/>
          </a:xfrm>
          <a:prstGeom prst="rect">
            <a:avLst/>
          </a:prstGeom>
          <a:noFill/>
        </p:spPr>
        <p:txBody>
          <a:bodyPr wrap="none" rtlCol="0">
            <a:spAutoFit/>
          </a:bodyPr>
          <a:lstStyle/>
          <a:p>
            <a:pPr defTabSz="457200"/>
            <a:r>
              <a:rPr lang="en-US" sz="2000">
                <a:solidFill>
                  <a:prstClr val="black"/>
                </a:solidFill>
              </a:rPr>
              <a:t>(Lane, </a:t>
            </a:r>
            <a:r>
              <a:rPr lang="en-US" sz="2000" err="1">
                <a:solidFill>
                  <a:prstClr val="black"/>
                </a:solidFill>
              </a:rPr>
              <a:t>Kalberg</a:t>
            </a:r>
            <a:r>
              <a:rPr lang="en-US" sz="2000">
                <a:solidFill>
                  <a:prstClr val="black"/>
                </a:solidFill>
              </a:rPr>
              <a:t>, &amp; </a:t>
            </a:r>
            <a:r>
              <a:rPr lang="en-US" sz="2000" err="1">
                <a:solidFill>
                  <a:prstClr val="black"/>
                </a:solidFill>
              </a:rPr>
              <a:t>Menzies</a:t>
            </a:r>
            <a:r>
              <a:rPr lang="en-US" sz="2000">
                <a:solidFill>
                  <a:prstClr val="black"/>
                </a:solidFill>
              </a:rPr>
              <a:t>, 2009)</a:t>
            </a:r>
          </a:p>
        </p:txBody>
      </p:sp>
      <p:sp>
        <p:nvSpPr>
          <p:cNvPr id="33"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fontAlgn="base" hangingPunct="1">
              <a:spcBef>
                <a:spcPct val="0"/>
              </a:spcBef>
              <a:spcAft>
                <a:spcPct val="0"/>
              </a:spcAft>
            </a:pPr>
            <a:r>
              <a:rPr lang="en-US" sz="2600" b="1">
                <a:solidFill>
                  <a:prstClr val="black"/>
                </a:solidFill>
              </a:rPr>
              <a:t>Comprehensive, Integrated, Three-Tiered Model of Prevention</a:t>
            </a:r>
            <a:endParaRPr lang="en-US" sz="2800" b="1">
              <a:solidFill>
                <a:prstClr val="black"/>
              </a:solidFill>
            </a:endParaRPr>
          </a:p>
        </p:txBody>
      </p:sp>
      <p:sp>
        <p:nvSpPr>
          <p:cNvPr id="34" name="Border"/>
          <p:cNvSpPr/>
          <p:nvPr userDrawn="1"/>
        </p:nvSpPr>
        <p:spPr>
          <a:xfrm>
            <a:off x="0" y="0"/>
            <a:ext cx="12192000" cy="6858000"/>
          </a:xfrm>
          <a:prstGeom prst="rect">
            <a:avLst/>
          </a:prstGeom>
          <a:solidFill>
            <a:srgbClr val="FFFFFF">
              <a:alpha val="43922"/>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339246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45EFE7B-181D-4F3F-97FA-137C10A5B5DE}" type="datetimeFigureOut">
              <a:rPr lang="en-US">
                <a:solidFill>
                  <a:prstClr val="black">
                    <a:tint val="75000"/>
                  </a:prstClr>
                </a:solidFill>
              </a:rPr>
              <a:pPr>
                <a:def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B03DB66C-668F-490C-82E3-4884C0DCC627}"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292564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903277B-5F41-4735-82EF-1CD4F90CBF02}"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E1FFB2DD-393A-4507-9CEC-B876E1DA852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2758118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F9BB81-27B9-4238-8060-D51819CD62E2}" type="datetimeFigureOut">
              <a:rPr lang="en-US">
                <a:solidFill>
                  <a:prstClr val="black">
                    <a:tint val="75000"/>
                  </a:prstClr>
                </a:solidFill>
              </a:rPr>
              <a:pPr>
                <a:def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defTabSz="457200">
              <a:defRPr/>
            </a:pPr>
            <a:fld id="{147579E6-9DBD-46C0-B015-0392FD081D89}" type="slidenum">
              <a:rPr lang="en-US" smtClean="0">
                <a:solidFill>
                  <a:prstClr val="black"/>
                </a:solidFill>
              </a:rPr>
              <a:pPr defTabSz="457200">
                <a:defRPr/>
              </a:pPr>
              <a:t>‹#›</a:t>
            </a:fld>
            <a:endParaRPr lang="en-US">
              <a:solidFill>
                <a:prstClr val="black"/>
              </a:solidFill>
            </a:endParaRPr>
          </a:p>
        </p:txBody>
      </p:sp>
    </p:spTree>
    <p:extLst>
      <p:ext uri="{BB962C8B-B14F-4D97-AF65-F5344CB8AC3E}">
        <p14:creationId xmlns:p14="http://schemas.microsoft.com/office/powerpoint/2010/main" val="1405337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ltLang="en-US">
              <a:solidFill>
                <a:prstClr val="black">
                  <a:tint val="75000"/>
                </a:prstClr>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defTabSz="457200"/>
            <a:fld id="{28D3D292-A03D-4825-81E6-9C12ABB858DF}" type="slidenum">
              <a:rPr lang="en-US" altLang="en-US" smtClean="0">
                <a:solidFill>
                  <a:prstClr val="black"/>
                </a:solidFill>
              </a:rPr>
              <a:pPr defTabSz="457200"/>
              <a:t>‹#›</a:t>
            </a:fld>
            <a:endParaRPr lang="en-US" altLang="en-US">
              <a:solidFill>
                <a:prstClr val="black"/>
              </a:solidFill>
            </a:endParaRPr>
          </a:p>
        </p:txBody>
      </p:sp>
    </p:spTree>
    <p:extLst>
      <p:ext uri="{BB962C8B-B14F-4D97-AF65-F5344CB8AC3E}">
        <p14:creationId xmlns:p14="http://schemas.microsoft.com/office/powerpoint/2010/main" val="3211835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143198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034534839"/>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207456939"/>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621241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76137574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t>6/4/2022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4075835932"/>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ig Triangle">
    <p:spTree>
      <p:nvGrpSpPr>
        <p:cNvPr id="1" name=""/>
        <p:cNvGrpSpPr/>
        <p:nvPr/>
      </p:nvGrpSpPr>
      <p:grpSpPr>
        <a:xfrm>
          <a:off x="0" y="0"/>
          <a:ext cx="0" cy="0"/>
          <a:chOff x="0" y="0"/>
          <a:chExt cx="0" cy="0"/>
        </a:xfrm>
      </p:grpSpPr>
      <p:pic>
        <p:nvPicPr>
          <p:cNvPr id="7" name="Picture 6"/>
          <p:cNvPicPr/>
          <p:nvPr userDrawn="1"/>
        </p:nvPicPr>
        <p:blipFill rotWithShape="1">
          <a:blip r:embed="rId2" cstate="screen">
            <a:extLst>
              <a:ext uri="{28A0092B-C50C-407E-A947-70E740481C1C}">
                <a14:useLocalDpi xmlns:a14="http://schemas.microsoft.com/office/drawing/2010/main"/>
              </a:ext>
            </a:extLst>
          </a:blip>
          <a:stretch/>
        </p:blipFill>
        <p:spPr>
          <a:xfrm>
            <a:off x="-58058" y="-21772"/>
            <a:ext cx="6743700" cy="6896100"/>
          </a:xfrm>
          <a:prstGeom prst="rect">
            <a:avLst/>
          </a:prstGeom>
        </p:spPr>
      </p:pic>
      <p:sp>
        <p:nvSpPr>
          <p:cNvPr id="2" name="Title 1"/>
          <p:cNvSpPr>
            <a:spLocks noGrp="1"/>
          </p:cNvSpPr>
          <p:nvPr>
            <p:ph type="title"/>
          </p:nvPr>
        </p:nvSpPr>
        <p:spPr>
          <a:xfrm>
            <a:off x="831851" y="1709740"/>
            <a:ext cx="10515600" cy="2852737"/>
          </a:xfrm>
          <a:solidFill>
            <a:srgbClr val="ADB9CA">
              <a:alpha val="80000"/>
            </a:srgbClr>
          </a:solidFill>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94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t>6/4/2022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71850378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t>6/4/2022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135812287"/>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21471233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88671980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211427111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379157714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t>6/4/2022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860707490"/>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t>6/4/2022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51758312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t>6/4/2022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10858208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rtlCol="0">
            <a:normAutofit/>
          </a:bodyPr>
          <a:lstStyle/>
          <a:p>
            <a:pPr lvl="0"/>
            <a:endParaRPr lang="en-US" noProof="0"/>
          </a:p>
        </p:txBody>
      </p:sp>
    </p:spTree>
    <p:extLst>
      <p:ext uri="{BB962C8B-B14F-4D97-AF65-F5344CB8AC3E}">
        <p14:creationId xmlns:p14="http://schemas.microsoft.com/office/powerpoint/2010/main" val="364790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halkboard 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lum bright="70000" contrast="-70000"/>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BE0920E-BE56-4203-8C39-5013435AC704}" type="datetimeFigureOut">
              <a:rPr lang="en-US"/>
              <a:pPr>
                <a:defRPr/>
              </a:pPr>
              <a:t>6/4/2022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470BA9F0-3B0B-4C5A-AD18-E67566C9138B}" type="slidenum">
              <a:rPr lang="en-US"/>
              <a:pPr>
                <a:defRPr/>
              </a:pPr>
              <a:t>‹#›</a:t>
            </a:fld>
            <a:endParaRPr lang="en-US"/>
          </a:p>
        </p:txBody>
      </p:sp>
    </p:spTree>
    <p:extLst>
      <p:ext uri="{BB962C8B-B14F-4D97-AF65-F5344CB8AC3E}">
        <p14:creationId xmlns:p14="http://schemas.microsoft.com/office/powerpoint/2010/main" val="2440485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tretch>
            <a:fillRect/>
          </a:stretch>
        </p:blipFill>
        <p:spPr>
          <a:xfrm>
            <a:off x="97041" y="6173954"/>
            <a:ext cx="3624056" cy="593150"/>
          </a:xfrm>
          <a:prstGeom prst="rect">
            <a:avLst/>
          </a:prstGeom>
        </p:spPr>
      </p:pic>
    </p:spTree>
    <p:extLst>
      <p:ext uri="{BB962C8B-B14F-4D97-AF65-F5344CB8AC3E}">
        <p14:creationId xmlns:p14="http://schemas.microsoft.com/office/powerpoint/2010/main" val="1786956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2799"/>
          <a:stretch/>
        </p:blipFill>
        <p:spPr>
          <a:xfrm>
            <a:off x="10871236" y="5609558"/>
            <a:ext cx="1134809" cy="876083"/>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8903972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tretch>
            <a:fillRect/>
          </a:stretch>
        </p:blipFill>
        <p:spPr>
          <a:xfrm>
            <a:off x="5279576" y="224074"/>
            <a:ext cx="1632848" cy="654953"/>
          </a:xfrm>
          <a:prstGeom prst="rect">
            <a:avLst/>
          </a:prstGeom>
        </p:spPr>
      </p:pic>
    </p:spTree>
    <p:extLst>
      <p:ext uri="{BB962C8B-B14F-4D97-AF65-F5344CB8AC3E}">
        <p14:creationId xmlns:p14="http://schemas.microsoft.com/office/powerpoint/2010/main" val="2852279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val="0"/>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485725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1294819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4064340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609559"/>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593125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7598747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624407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21968"/>
          <a:stretch/>
        </p:blipFill>
        <p:spPr>
          <a:xfrm>
            <a:off x="10871236" y="5592467"/>
            <a:ext cx="1134809" cy="885510"/>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54170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3T_PL_Series">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AC6CD5D-D920-374E-8CBA-3ACBF93CD43C}"/>
              </a:ext>
            </a:extLst>
          </p:cNvPr>
          <p:cNvGrpSpPr/>
          <p:nvPr userDrawn="1"/>
        </p:nvGrpSpPr>
        <p:grpSpPr>
          <a:xfrm>
            <a:off x="2175020" y="980151"/>
            <a:ext cx="8870360" cy="4064000"/>
            <a:chOff x="112165" y="751543"/>
            <a:chExt cx="8870360" cy="4064000"/>
          </a:xfrm>
        </p:grpSpPr>
        <p:sp>
          <p:nvSpPr>
            <p:cNvPr id="17" name="Freeform 16">
              <a:extLst>
                <a:ext uri="{FF2B5EF4-FFF2-40B4-BE49-F238E27FC236}">
                  <a16:creationId xmlns:a16="http://schemas.microsoft.com/office/drawing/2014/main" id="{4FC77FDF-330D-9143-B471-98F55D697265}"/>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8" name="Freeform 17">
              <a:extLst>
                <a:ext uri="{FF2B5EF4-FFF2-40B4-BE49-F238E27FC236}">
                  <a16:creationId xmlns:a16="http://schemas.microsoft.com/office/drawing/2014/main" id="{82CCA512-082F-EC46-AFCA-81421176C2AA}"/>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19" name="Freeform 18">
              <a:extLst>
                <a:ext uri="{FF2B5EF4-FFF2-40B4-BE49-F238E27FC236}">
                  <a16:creationId xmlns:a16="http://schemas.microsoft.com/office/drawing/2014/main" id="{4B237D16-51EF-D84F-B623-E4E1DBAA1E08}"/>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0" name="Freeform 19">
              <a:extLst>
                <a:ext uri="{FF2B5EF4-FFF2-40B4-BE49-F238E27FC236}">
                  <a16:creationId xmlns:a16="http://schemas.microsoft.com/office/drawing/2014/main" id="{59385A53-4D67-3B47-B380-1D613C89699A}"/>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1" name="Freeform 20">
              <a:extLst>
                <a:ext uri="{FF2B5EF4-FFF2-40B4-BE49-F238E27FC236}">
                  <a16:creationId xmlns:a16="http://schemas.microsoft.com/office/drawing/2014/main" id="{4DF303E0-7544-914F-946D-9BFC04700074}"/>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2" name="Freeform 21">
              <a:extLst>
                <a:ext uri="{FF2B5EF4-FFF2-40B4-BE49-F238E27FC236}">
                  <a16:creationId xmlns:a16="http://schemas.microsoft.com/office/drawing/2014/main" id="{F33E59FD-B14E-544C-B4D8-90254D407C54}"/>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3" name="Right Arrow 22">
              <a:extLst>
                <a:ext uri="{FF2B5EF4-FFF2-40B4-BE49-F238E27FC236}">
                  <a16:creationId xmlns:a16="http://schemas.microsoft.com/office/drawing/2014/main" id="{10CEFA26-D6A7-8244-A822-F617DCEC53E7}"/>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4" name="Title 1">
            <a:extLst>
              <a:ext uri="{FF2B5EF4-FFF2-40B4-BE49-F238E27FC236}">
                <a16:creationId xmlns:a16="http://schemas.microsoft.com/office/drawing/2014/main" id="{EE7CC116-7A27-4445-BE23-50AD6116D086}"/>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5" name="Diagram 24">
            <a:extLst>
              <a:ext uri="{FF2B5EF4-FFF2-40B4-BE49-F238E27FC236}">
                <a16:creationId xmlns:a16="http://schemas.microsoft.com/office/drawing/2014/main" id="{24655B9B-FDB7-614F-BBE6-2915B5F51365}"/>
              </a:ext>
            </a:extLst>
          </p:cNvPr>
          <p:cNvGraphicFramePr/>
          <p:nvPr userDrawn="1">
            <p:extLst>
              <p:ext uri="{D42A27DB-BD31-4B8C-83A1-F6EECF244321}">
                <p14:modId xmlns:p14="http://schemas.microsoft.com/office/powerpoint/2010/main" val="3892953369"/>
              </p:ext>
            </p:extLst>
          </p:nvPr>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Freeform 25">
            <a:extLst>
              <a:ext uri="{FF2B5EF4-FFF2-40B4-BE49-F238E27FC236}">
                <a16:creationId xmlns:a16="http://schemas.microsoft.com/office/drawing/2014/main" id="{A72FE399-113B-E14E-B00E-EADAB37B848F}"/>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7" name="Freeform 26">
            <a:extLst>
              <a:ext uri="{FF2B5EF4-FFF2-40B4-BE49-F238E27FC236}">
                <a16:creationId xmlns:a16="http://schemas.microsoft.com/office/drawing/2014/main" id="{CE47BED0-B097-5F46-A220-9F0F2589356F}"/>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277378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19350071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993667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709997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2595056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18912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87645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135942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16775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177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345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i3T_IMP_Series">
    <p:spTree>
      <p:nvGrpSpPr>
        <p:cNvPr id="1" name=""/>
        <p:cNvGrpSpPr/>
        <p:nvPr/>
      </p:nvGrpSpPr>
      <p:grpSpPr>
        <a:xfrm>
          <a:off x="0" y="0"/>
          <a:ext cx="0" cy="0"/>
          <a:chOff x="0" y="0"/>
          <a:chExt cx="0" cy="0"/>
        </a:xfrm>
      </p:grpSpPr>
      <p:graphicFrame>
        <p:nvGraphicFramePr>
          <p:cNvPr id="25" name="Diagram 24"/>
          <p:cNvGraphicFramePr/>
          <p:nvPr userDrawn="1">
            <p:extLst>
              <p:ext uri="{D42A27DB-BD31-4B8C-83A1-F6EECF244321}">
                <p14:modId xmlns:p14="http://schemas.microsoft.com/office/powerpoint/2010/main" val="72312721"/>
              </p:ext>
            </p:extLst>
          </p:nvPr>
        </p:nvGraphicFramePr>
        <p:xfrm>
          <a:off x="84597" y="1697431"/>
          <a:ext cx="12012705" cy="33845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6" name="Diagram 25"/>
          <p:cNvGraphicFramePr/>
          <p:nvPr userDrawn="1">
            <p:extLst>
              <p:ext uri="{D42A27DB-BD31-4B8C-83A1-F6EECF244321}">
                <p14:modId xmlns:p14="http://schemas.microsoft.com/office/powerpoint/2010/main" val="3198662784"/>
              </p:ext>
            </p:extLst>
          </p:nvPr>
        </p:nvGraphicFramePr>
        <p:xfrm>
          <a:off x="59195" y="4870281"/>
          <a:ext cx="3043309" cy="666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7" name="Diagram 26"/>
          <p:cNvGraphicFramePr/>
          <p:nvPr userDrawn="1">
            <p:extLst>
              <p:ext uri="{D42A27DB-BD31-4B8C-83A1-F6EECF244321}">
                <p14:modId xmlns:p14="http://schemas.microsoft.com/office/powerpoint/2010/main" val="789154102"/>
              </p:ext>
            </p:extLst>
          </p:nvPr>
        </p:nvGraphicFramePr>
        <p:xfrm>
          <a:off x="3823627" y="4870282"/>
          <a:ext cx="1549765" cy="66628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8" name="Diagram 27"/>
          <p:cNvGraphicFramePr/>
          <p:nvPr userDrawn="1">
            <p:extLst>
              <p:ext uri="{D42A27DB-BD31-4B8C-83A1-F6EECF244321}">
                <p14:modId xmlns:p14="http://schemas.microsoft.com/office/powerpoint/2010/main" val="1263441679"/>
              </p:ext>
            </p:extLst>
          </p:nvPr>
        </p:nvGraphicFramePr>
        <p:xfrm>
          <a:off x="6110002" y="4870282"/>
          <a:ext cx="1460125" cy="6662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9" name="Diagram 28"/>
          <p:cNvGraphicFramePr/>
          <p:nvPr userDrawn="1">
            <p:extLst>
              <p:ext uri="{D42A27DB-BD31-4B8C-83A1-F6EECF244321}">
                <p14:modId xmlns:p14="http://schemas.microsoft.com/office/powerpoint/2010/main" val="2131775979"/>
              </p:ext>
            </p:extLst>
          </p:nvPr>
        </p:nvGraphicFramePr>
        <p:xfrm>
          <a:off x="7971032" y="4870282"/>
          <a:ext cx="815659" cy="666283"/>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0" name="Diagram 29"/>
          <p:cNvGraphicFramePr/>
          <p:nvPr userDrawn="1">
            <p:extLst>
              <p:ext uri="{D42A27DB-BD31-4B8C-83A1-F6EECF244321}">
                <p14:modId xmlns:p14="http://schemas.microsoft.com/office/powerpoint/2010/main" val="2938467148"/>
              </p:ext>
            </p:extLst>
          </p:nvPr>
        </p:nvGraphicFramePr>
        <p:xfrm>
          <a:off x="9479698" y="4870282"/>
          <a:ext cx="2294129" cy="666283"/>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sp>
        <p:nvSpPr>
          <p:cNvPr id="31" name="TextBox 30"/>
          <p:cNvSpPr txBox="1"/>
          <p:nvPr userDrawn="1"/>
        </p:nvSpPr>
        <p:spPr>
          <a:xfrm>
            <a:off x="2358847" y="5484973"/>
            <a:ext cx="2267712" cy="574863"/>
          </a:xfrm>
          <a:prstGeom prst="roundRect">
            <a:avLst/>
          </a:prstGeom>
          <a:solidFill>
            <a:schemeClr val="accent4"/>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Fall T.I. Window (4 </a:t>
            </a:r>
            <a:r>
              <a:rPr lang="en-US" sz="1200" u="sng" err="1"/>
              <a:t>wks</a:t>
            </a:r>
            <a:r>
              <a:rPr lang="en-US" sz="1200" u="sng"/>
              <a:t>)</a:t>
            </a:r>
          </a:p>
          <a:p>
            <a:pPr>
              <a:lnSpc>
                <a:spcPct val="80000"/>
              </a:lnSpc>
              <a:tabLst>
                <a:tab pos="458788" algn="ctr"/>
                <a:tab pos="1257300" algn="ctr"/>
              </a:tabLst>
            </a:pPr>
            <a:r>
              <a:rPr lang="en-US" sz="1200"/>
              <a:t>	October	November</a:t>
            </a:r>
          </a:p>
          <a:p>
            <a:pPr algn="ctr">
              <a:lnSpc>
                <a:spcPct val="80000"/>
              </a:lnSpc>
            </a:pPr>
            <a:r>
              <a:rPr lang="en-US" sz="1200"/>
              <a:t>4</a:t>
            </a:r>
            <a:r>
              <a:rPr lang="en-US" sz="1200" baseline="30000"/>
              <a:t>th</a:t>
            </a:r>
            <a:r>
              <a:rPr lang="en-US" sz="1200"/>
              <a:t> Monday – 3</a:t>
            </a:r>
            <a:r>
              <a:rPr lang="en-US" sz="1200" baseline="30000"/>
              <a:t>rd</a:t>
            </a:r>
            <a:r>
              <a:rPr lang="en-US" sz="1200"/>
              <a:t> Friday</a:t>
            </a:r>
          </a:p>
        </p:txBody>
      </p:sp>
      <p:sp>
        <p:nvSpPr>
          <p:cNvPr id="32" name="TextBox 31"/>
          <p:cNvSpPr txBox="1"/>
          <p:nvPr userDrawn="1"/>
        </p:nvSpPr>
        <p:spPr>
          <a:xfrm>
            <a:off x="550753" y="418744"/>
            <a:ext cx="11390572" cy="369332"/>
          </a:xfrm>
          <a:prstGeom prst="rect">
            <a:avLst/>
          </a:prstGeom>
          <a:noFill/>
        </p:spPr>
        <p:txBody>
          <a:bodyPr wrap="square" rtlCol="0">
            <a:spAutoFit/>
          </a:bodyPr>
          <a:lstStyle/>
          <a:p>
            <a:endParaRPr lang="en-US" sz="1800"/>
          </a:p>
        </p:txBody>
      </p:sp>
      <p:sp>
        <p:nvSpPr>
          <p:cNvPr id="33" name="TextBox 32"/>
          <p:cNvSpPr txBox="1"/>
          <p:nvPr userDrawn="1"/>
        </p:nvSpPr>
        <p:spPr>
          <a:xfrm>
            <a:off x="1" y="162367"/>
            <a:ext cx="11772900" cy="1569660"/>
          </a:xfrm>
          <a:prstGeom prst="rect">
            <a:avLst/>
          </a:prstGeom>
          <a:noFill/>
        </p:spPr>
        <p:txBody>
          <a:bodyPr wrap="square" rtlCol="0">
            <a:spAutoFit/>
          </a:bodyPr>
          <a:lstStyle/>
          <a:p>
            <a:r>
              <a:rPr lang="en-US" sz="4800">
                <a:latin typeface="+mn-lt"/>
              </a:rPr>
              <a:t>Ci3T </a:t>
            </a:r>
            <a:r>
              <a:rPr lang="en-US" sz="4800" b="1" cap="small">
                <a:ln w="3175">
                  <a:solidFill>
                    <a:schemeClr val="tx1"/>
                  </a:solidFill>
                </a:ln>
                <a:solidFill>
                  <a:schemeClr val="accent5"/>
                </a:solidFill>
                <a:latin typeface="+mn-lt"/>
              </a:rPr>
              <a:t>IMPLEMENTATION</a:t>
            </a:r>
            <a:br>
              <a:rPr lang="en-US" sz="4800">
                <a:latin typeface="+mn-lt"/>
              </a:rPr>
            </a:br>
            <a:r>
              <a:rPr lang="en-US" sz="4800">
                <a:latin typeface="+mn-lt"/>
              </a:rPr>
              <a:t>Professional Learning Series</a:t>
            </a:r>
            <a:endParaRPr lang="en-US" sz="4800"/>
          </a:p>
        </p:txBody>
      </p:sp>
      <p:sp>
        <p:nvSpPr>
          <p:cNvPr id="34" name="TextBox 33"/>
          <p:cNvSpPr txBox="1"/>
          <p:nvPr userDrawn="1"/>
        </p:nvSpPr>
        <p:spPr>
          <a:xfrm>
            <a:off x="6840065" y="5484974"/>
            <a:ext cx="2262468" cy="574863"/>
          </a:xfrm>
          <a:prstGeom prst="roundRect">
            <a:avLst/>
          </a:prstGeom>
          <a:solidFill>
            <a:schemeClr val="accent1"/>
          </a:solidFill>
          <a:ln>
            <a:solidFill>
              <a:schemeClr val="bg1"/>
            </a:solidFill>
          </a:ln>
          <a:effectLst>
            <a:outerShdw blurRad="63500" sx="102000" sy="102000" algn="ctr" rotWithShape="0">
              <a:prstClr val="black">
                <a:alpha val="40000"/>
              </a:prstClr>
            </a:outerShdw>
          </a:effectLst>
        </p:spPr>
        <p:txBody>
          <a:bodyPr wrap="square" lIns="0" tIns="0" rIns="0" bIns="0" rtlCol="0" anchor="ctr">
            <a:noAutofit/>
          </a:bodyPr>
          <a:lstStyle/>
          <a:p>
            <a:pPr algn="ctr"/>
            <a:r>
              <a:rPr lang="en-US" sz="1200" u="sng"/>
              <a:t>Spring T.I. Window (4 </a:t>
            </a:r>
            <a:r>
              <a:rPr lang="en-US" sz="1200" u="sng" err="1"/>
              <a:t>wks</a:t>
            </a:r>
            <a:r>
              <a:rPr lang="en-US" sz="1200" u="sng"/>
              <a:t>)</a:t>
            </a:r>
          </a:p>
          <a:p>
            <a:pPr>
              <a:lnSpc>
                <a:spcPct val="80000"/>
              </a:lnSpc>
              <a:tabLst>
                <a:tab pos="458788" algn="ctr"/>
                <a:tab pos="1257300" algn="ctr"/>
              </a:tabLst>
            </a:pPr>
            <a:r>
              <a:rPr lang="en-US" sz="1200"/>
              <a:t>	February	March</a:t>
            </a:r>
          </a:p>
          <a:p>
            <a:pPr algn="ctr">
              <a:lnSpc>
                <a:spcPct val="80000"/>
              </a:lnSpc>
            </a:pPr>
            <a:r>
              <a:rPr lang="en-US" sz="1200"/>
              <a:t>2</a:t>
            </a:r>
            <a:r>
              <a:rPr lang="en-US" sz="1200" baseline="30000"/>
              <a:t>nd</a:t>
            </a:r>
            <a:r>
              <a:rPr lang="en-US" sz="1200"/>
              <a:t> Monday – 2</a:t>
            </a:r>
            <a:r>
              <a:rPr lang="en-US" sz="1200" baseline="30000"/>
              <a:t>nd</a:t>
            </a:r>
            <a:r>
              <a:rPr lang="en-US" sz="1200"/>
              <a:t> Friday</a:t>
            </a:r>
          </a:p>
        </p:txBody>
      </p:sp>
    </p:spTree>
    <p:extLst>
      <p:ext uri="{BB962C8B-B14F-4D97-AF65-F5344CB8AC3E}">
        <p14:creationId xmlns:p14="http://schemas.microsoft.com/office/powerpoint/2010/main" val="3835156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16835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2716704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2576508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068783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9117634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0933004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a:prstGeom prst="rect">
            <a:avLst/>
          </a:prstGeom>
        </p:spPr>
        <p:txBody>
          <a:bodyPr/>
          <a:lstStyle>
            <a:lvl1pPr>
              <a:defRPr>
                <a:solidFill>
                  <a:srgbClr val="46464A">
                    <a:shade val="90000"/>
                  </a:srgbClr>
                </a:solidFill>
              </a:defRPr>
            </a:lvl1pPr>
          </a:lstStyle>
          <a:p>
            <a:pPr>
              <a:defRPr/>
            </a:pPr>
            <a:endParaRPr lang="en-US"/>
          </a:p>
        </p:txBody>
      </p:sp>
      <p:sp>
        <p:nvSpPr>
          <p:cNvPr id="4" name="Footer Placeholder 21"/>
          <p:cNvSpPr>
            <a:spLocks noGrp="1"/>
          </p:cNvSpPr>
          <p:nvPr>
            <p:ph type="ftr" sz="quarter" idx="11"/>
          </p:nvPr>
        </p:nvSpPr>
        <p:spPr>
          <a:xfrm>
            <a:off x="4165600" y="6356351"/>
            <a:ext cx="3860800" cy="365125"/>
          </a:xfrm>
          <a:prstGeom prst="rect">
            <a:avLst/>
          </a:prstGeom>
        </p:spPr>
        <p:txBody>
          <a:bodyPr/>
          <a:lstStyle>
            <a:lvl1pPr>
              <a:defRPr>
                <a:solidFill>
                  <a:srgbClr val="46464A">
                    <a:shade val="90000"/>
                  </a:srgbClr>
                </a:solidFill>
              </a:defRPr>
            </a:lvl1pPr>
          </a:lstStyle>
          <a:p>
            <a:pPr>
              <a:defRPr/>
            </a:pPr>
            <a:r>
              <a:rPr lang="en-US"/>
              <a:t>IRB # 100863</a:t>
            </a:r>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424246"/>
                </a:solidFill>
              </a:defRPr>
            </a:lvl1pPr>
          </a:lstStyle>
          <a:p>
            <a:fld id="{AD8C5752-3634-4A47-A36B-784E85709ABA}" type="slidenum">
              <a:rPr lang="en-US" altLang="en-US"/>
              <a:pPr/>
              <a:t>‹#›</a:t>
            </a:fld>
            <a:endParaRPr lang="en-US" altLang="en-US"/>
          </a:p>
        </p:txBody>
      </p:sp>
    </p:spTree>
    <p:extLst>
      <p:ext uri="{BB962C8B-B14F-4D97-AF65-F5344CB8AC3E}">
        <p14:creationId xmlns:p14="http://schemas.microsoft.com/office/powerpoint/2010/main" val="247458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1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1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21" name="Straight Connector 2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2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2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2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3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3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3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3188187268"/>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225605066"/>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08681585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board Sass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8049126"/>
          </a:xfrm>
          <a:prstGeom prst="rect">
            <a:avLst/>
          </a:prstGeom>
        </p:spPr>
      </p:pic>
    </p:spTree>
    <p:extLst>
      <p:ext uri="{BB962C8B-B14F-4D97-AF65-F5344CB8AC3E}">
        <p14:creationId xmlns:p14="http://schemas.microsoft.com/office/powerpoint/2010/main" val="18590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305327786"/>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B5F36BE-5A91-C945-8A1A-FEF6915A97B7}" type="datetime1">
              <a:rPr lang="en-US" smtClean="0"/>
              <a:pPr>
                <a:defRPr/>
              </a:pPr>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56DA49F-DFFA-5C49-9D38-562CE57BDF27}" type="slidenum">
              <a:rPr lang="en-US"/>
              <a:pPr>
                <a:defRPr/>
              </a:pPr>
              <a:t>‹#›</a:t>
            </a:fld>
            <a:endParaRPr lang="en-US"/>
          </a:p>
        </p:txBody>
      </p:sp>
    </p:spTree>
    <p:extLst>
      <p:ext uri="{BB962C8B-B14F-4D97-AF65-F5344CB8AC3E}">
        <p14:creationId xmlns:p14="http://schemas.microsoft.com/office/powerpoint/2010/main" val="2592958536"/>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A179D452-8676-4E44-B73F-1F81BD356850}" type="datetime1">
              <a:rPr lang="en-US" smtClean="0"/>
              <a:pPr>
                <a:defRPr/>
              </a:pPr>
              <a:t>6/4/2022</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FF7732A-3945-314A-ABEA-A7DFE8836B07}" type="slidenum">
              <a:rPr lang="en-US"/>
              <a:pPr>
                <a:defRPr/>
              </a:pPr>
              <a:t>‹#›</a:t>
            </a:fld>
            <a:endParaRPr lang="en-US"/>
          </a:p>
        </p:txBody>
      </p:sp>
    </p:spTree>
    <p:extLst>
      <p:ext uri="{BB962C8B-B14F-4D97-AF65-F5344CB8AC3E}">
        <p14:creationId xmlns:p14="http://schemas.microsoft.com/office/powerpoint/2010/main" val="2563254431"/>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207B9EA-58E3-CF4D-808F-EF9A755AD548}" type="datetime1">
              <a:rPr lang="en-US" smtClean="0"/>
              <a:pPr>
                <a:defRPr/>
              </a:pPr>
              <a:t>6/4/2022</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20827511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ECF117F-4BE9-0143-8B38-D709E7F768A5}" type="datetime1">
              <a:rPr lang="en-US" smtClean="0"/>
              <a:pPr>
                <a:defRPr/>
              </a:pPr>
              <a:t>6/4/2022</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045C9E6B-C4D7-9744-BF32-6ED425C3C696}" type="slidenum">
              <a:rPr lang="en-US"/>
              <a:pPr>
                <a:defRPr/>
              </a:pPr>
              <a:t>‹#›</a:t>
            </a:fld>
            <a:endParaRPr lang="en-US"/>
          </a:p>
        </p:txBody>
      </p:sp>
    </p:spTree>
    <p:extLst>
      <p:ext uri="{BB962C8B-B14F-4D97-AF65-F5344CB8AC3E}">
        <p14:creationId xmlns:p14="http://schemas.microsoft.com/office/powerpoint/2010/main" val="3395653103"/>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FBFE4D21-397B-044D-8EF3-017DE99BD7C6}" type="datetime1">
              <a:rPr lang="en-US" smtClean="0"/>
              <a:pPr>
                <a:defRPr/>
              </a:pPr>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6D508678-5C29-2649-B481-42E885A529C5}" type="slidenum">
              <a:rPr lang="en-US"/>
              <a:pPr>
                <a:defRPr/>
              </a:pPr>
              <a:t>‹#›</a:t>
            </a:fld>
            <a:endParaRPr lang="en-US"/>
          </a:p>
        </p:txBody>
      </p:sp>
    </p:spTree>
    <p:extLst>
      <p:ext uri="{BB962C8B-B14F-4D97-AF65-F5344CB8AC3E}">
        <p14:creationId xmlns:p14="http://schemas.microsoft.com/office/powerpoint/2010/main" val="1969394146"/>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1A1D6BE-33A2-594E-939E-1A5C014A9F7E}" type="datetime1">
              <a:rPr lang="en-US" smtClean="0"/>
              <a:pPr>
                <a:defRPr/>
              </a:pPr>
              <a:t>6/4/2022</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4541B08F-3F98-9B4E-956A-C1E5588E419E}" type="slidenum">
              <a:rPr lang="en-US"/>
              <a:pPr>
                <a:defRPr/>
              </a:pPr>
              <a:t>‹#›</a:t>
            </a:fld>
            <a:endParaRPr lang="en-US"/>
          </a:p>
        </p:txBody>
      </p:sp>
    </p:spTree>
    <p:extLst>
      <p:ext uri="{BB962C8B-B14F-4D97-AF65-F5344CB8AC3E}">
        <p14:creationId xmlns:p14="http://schemas.microsoft.com/office/powerpoint/2010/main" val="1138854492"/>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00BB050F-05A9-7E4D-AAE8-6767C10EF61E}"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AD7E8638-E168-2E48-9A64-10AD376D9D46}" type="slidenum">
              <a:rPr lang="en-US"/>
              <a:pPr>
                <a:defRPr/>
              </a:pPr>
              <a:t>‹#›</a:t>
            </a:fld>
            <a:endParaRPr lang="en-US"/>
          </a:p>
        </p:txBody>
      </p:sp>
    </p:spTree>
    <p:extLst>
      <p:ext uri="{BB962C8B-B14F-4D97-AF65-F5344CB8AC3E}">
        <p14:creationId xmlns:p14="http://schemas.microsoft.com/office/powerpoint/2010/main" val="3285912615"/>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7263DB47-DB9E-1742-8201-B72934E3E674}" type="datetime1">
              <a:rPr lang="en-US" smtClean="0"/>
              <a:pPr>
                <a:defRPr/>
              </a:pPr>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C8CDE78B-66B6-BC45-92DB-E58EC3C7D831}" type="slidenum">
              <a:rPr lang="en-US"/>
              <a:pPr>
                <a:defRPr/>
              </a:pPr>
              <a:t>‹#›</a:t>
            </a:fld>
            <a:endParaRPr lang="en-US"/>
          </a:p>
        </p:txBody>
      </p:sp>
    </p:spTree>
    <p:extLst>
      <p:ext uri="{BB962C8B-B14F-4D97-AF65-F5344CB8AC3E}">
        <p14:creationId xmlns:p14="http://schemas.microsoft.com/office/powerpoint/2010/main" val="408543676"/>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Date Placeholder 4"/>
          <p:cNvSpPr>
            <a:spLocks noGrp="1"/>
          </p:cNvSpPr>
          <p:nvPr>
            <p:ph type="dt" sz="half" idx="10"/>
          </p:nvPr>
        </p:nvSpPr>
        <p:spPr>
          <a:xfrm>
            <a:off x="914400" y="6248400"/>
            <a:ext cx="25400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3DCE1720-FADA-1448-BF8B-7D4BBC53C10D}" type="datetime1">
              <a:rPr lang="en-US" altLang="en-US" smtClean="0"/>
              <a:pPr>
                <a:defRPr/>
              </a:pPr>
              <a:t>6/4/2022</a:t>
            </a:fld>
            <a:endParaRPr lang="en-US" altLang="en-US"/>
          </a:p>
        </p:txBody>
      </p:sp>
      <p:sp>
        <p:nvSpPr>
          <p:cNvPr id="6" name="Footer Placeholder 5"/>
          <p:cNvSpPr>
            <a:spLocks noGrp="1"/>
          </p:cNvSpPr>
          <p:nvPr>
            <p:ph type="ftr" sz="quarter" idx="11"/>
          </p:nvPr>
        </p:nvSpPr>
        <p:spPr>
          <a:xfrm>
            <a:off x="4165600" y="6248400"/>
            <a:ext cx="3860800" cy="457200"/>
          </a:xfrm>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ltLang="en-US"/>
          </a:p>
        </p:txBody>
      </p:sp>
      <p:sp>
        <p:nvSpPr>
          <p:cNvPr id="7" name="Slide Number Placeholder 6"/>
          <p:cNvSpPr>
            <a:spLocks noGrp="1"/>
          </p:cNvSpPr>
          <p:nvPr>
            <p:ph type="sldNum" sz="quarter" idx="12"/>
          </p:nvPr>
        </p:nvSpPr>
        <p:spPr>
          <a:xfrm>
            <a:off x="8737600" y="6248400"/>
            <a:ext cx="2540000" cy="457200"/>
          </a:xfr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3ADB909-E6F2-AD44-B087-28F4D3D2B98F}" type="slidenum">
              <a:rPr lang="en-US" altLang="en-US"/>
              <a:pPr>
                <a:defRPr/>
              </a:pPr>
              <a:t>‹#›</a:t>
            </a:fld>
            <a:endParaRPr lang="en-US" altLang="en-US"/>
          </a:p>
        </p:txBody>
      </p:sp>
    </p:spTree>
    <p:extLst>
      <p:ext uri="{BB962C8B-B14F-4D97-AF65-F5344CB8AC3E}">
        <p14:creationId xmlns:p14="http://schemas.microsoft.com/office/powerpoint/2010/main" val="270499013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88952" cy="8073189"/>
          </a:xfrm>
          <a:prstGeom prst="rect">
            <a:avLst/>
          </a:prstGeom>
        </p:spPr>
      </p:pic>
    </p:spTree>
    <p:extLst>
      <p:ext uri="{BB962C8B-B14F-4D97-AF65-F5344CB8AC3E}">
        <p14:creationId xmlns:p14="http://schemas.microsoft.com/office/powerpoint/2010/main" val="41551763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rtlCol="0">
            <a:normAutofit/>
          </a:bodyPr>
          <a:lstStyle/>
          <a:p>
            <a:pPr lvl="0"/>
            <a:endParaRPr lang="en-US" noProof="0"/>
          </a:p>
        </p:txBody>
      </p:sp>
      <p:sp>
        <p:nvSpPr>
          <p:cNvPr id="4" name="Rectangle 9"/>
          <p:cNvSpPr>
            <a:spLocks noGrp="1" noChangeArrowheads="1"/>
          </p:cNvSpPr>
          <p:nvPr>
            <p:ph type="dt" sz="half" idx="10"/>
          </p:nvPr>
        </p:nvSpPr>
        <p:spPr>
          <a:xfrm>
            <a:off x="609600" y="6356351"/>
            <a:ext cx="2844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fld id="{D5BE4E97-4DAA-1B4B-B6FC-5B0687C6C877}" type="datetime1">
              <a:rPr lang="en-US" smtClean="0"/>
              <a:pPr>
                <a:defRPr/>
              </a:pPr>
              <a:t>6/4/2022</a:t>
            </a:fld>
            <a:endParaRPr lang="en-US"/>
          </a:p>
        </p:txBody>
      </p:sp>
      <p:sp>
        <p:nvSpPr>
          <p:cNvPr id="5" name="Rectangle 10"/>
          <p:cNvSpPr>
            <a:spLocks noGrp="1" noChangeArrowheads="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latin typeface="Calibri" pitchFamily="34" charset="0"/>
                <a:ea typeface="MS PGothic" panose="020B0600070205080204" pitchFamily="34" charset="-128"/>
              </a:defRPr>
            </a:lvl1pPr>
          </a:lstStyle>
          <a:p>
            <a:pPr>
              <a:defRPr/>
            </a:pPr>
            <a:endParaRPr lang="en-US"/>
          </a:p>
        </p:txBody>
      </p:sp>
      <p:sp>
        <p:nvSpPr>
          <p:cNvPr id="6" name="Rectangle 11"/>
          <p:cNvSpPr>
            <a:spLocks noGrp="1" noChangeArrowheads="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9D2512"/>
                </a:solidFill>
                <a:latin typeface="Calibri" panose="020F0502020204030204" pitchFamily="34" charset="0"/>
                <a:ea typeface="+mn-ea"/>
              </a:defRPr>
            </a:lvl1pPr>
          </a:lstStyle>
          <a:p>
            <a:pPr>
              <a:defRPr/>
            </a:pPr>
            <a:fld id="{A21330EB-9F75-DA47-A93C-F70C6C7196A0}" type="slidenum">
              <a:rPr lang="en-US" altLang="en-US"/>
              <a:pPr>
                <a:defRPr/>
              </a:pPr>
              <a:t>‹#›</a:t>
            </a:fld>
            <a:endParaRPr lang="en-US" altLang="en-US"/>
          </a:p>
        </p:txBody>
      </p:sp>
    </p:spTree>
    <p:extLst>
      <p:ext uri="{BB962C8B-B14F-4D97-AF65-F5344CB8AC3E}">
        <p14:creationId xmlns:p14="http://schemas.microsoft.com/office/powerpoint/2010/main" val="2790428993"/>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9"/>
          <p:cNvSpPr>
            <a:spLocks noGrp="1"/>
          </p:cNvSpPr>
          <p:nvPr>
            <p:ph type="dt" sz="half" idx="10"/>
          </p:nvPr>
        </p:nvSpPr>
        <p:spPr>
          <a:xfrm>
            <a:off x="609600" y="6356351"/>
            <a:ext cx="2844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fld id="{933010FF-FE7F-D647-B2F5-9050C97EAA07}" type="datetime1">
              <a:rPr lang="en-US" smtClean="0"/>
              <a:pPr>
                <a:defRPr/>
              </a:pPr>
              <a:t>6/4/2022</a:t>
            </a:fld>
            <a:endParaRPr lang="en-US"/>
          </a:p>
        </p:txBody>
      </p:sp>
      <p:sp>
        <p:nvSpPr>
          <p:cNvPr id="4" name="Footer Placeholder 21"/>
          <p:cNvSpPr>
            <a:spLocks noGrp="1"/>
          </p:cNvSpPr>
          <p:nvPr>
            <p:ph type="ftr" sz="quarter" idx="11"/>
          </p:nvPr>
        </p:nvSpPr>
        <p:spPr>
          <a:xfrm>
            <a:off x="4165600" y="6356351"/>
            <a:ext cx="3860800" cy="365125"/>
          </a:xfrm>
        </p:spPr>
        <p:txBody>
          <a:bodyPr/>
          <a:lstStyle>
            <a:lvl1pPr defTabSz="914400" eaLnBrk="0" fontAlgn="base" hangingPunct="0">
              <a:spcBef>
                <a:spcPct val="0"/>
              </a:spcBef>
              <a:spcAft>
                <a:spcPct val="0"/>
              </a:spcAft>
              <a:defRPr>
                <a:solidFill>
                  <a:srgbClr val="46464A">
                    <a:shade val="90000"/>
                  </a:srgbClr>
                </a:solidFill>
                <a:latin typeface="Verdana" panose="020B0604030504040204" pitchFamily="34" charset="0"/>
                <a:ea typeface="MS PGothic" panose="020B0600070205080204" pitchFamily="34" charset="-128"/>
              </a:defRPr>
            </a:lvl1pPr>
          </a:lstStyle>
          <a:p>
            <a:pPr>
              <a:defRPr/>
            </a:pPr>
            <a:endParaRPr lang="en-US"/>
          </a:p>
        </p:txBody>
      </p:sp>
      <p:sp>
        <p:nvSpPr>
          <p:cNvPr id="5" name="Slide Number Placeholder 17"/>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a:solidFill>
                  <a:srgbClr val="424246"/>
                </a:solidFill>
                <a:latin typeface="Calibri" panose="020F0502020204030204"/>
                <a:ea typeface="+mn-ea"/>
              </a:defRPr>
            </a:lvl1pPr>
          </a:lstStyle>
          <a:p>
            <a:pPr>
              <a:defRPr/>
            </a:pPr>
            <a:fld id="{F82231C3-A9D6-454B-AFF0-44A4F3308835}" type="slidenum">
              <a:rPr lang="en-US" altLang="en-US"/>
              <a:pPr>
                <a:defRPr/>
              </a:pPr>
              <a:t>‹#›</a:t>
            </a:fld>
            <a:endParaRPr lang="en-US" altLang="en-US"/>
          </a:p>
        </p:txBody>
      </p:sp>
    </p:spTree>
    <p:extLst>
      <p:ext uri="{BB962C8B-B14F-4D97-AF65-F5344CB8AC3E}">
        <p14:creationId xmlns:p14="http://schemas.microsoft.com/office/powerpoint/2010/main" val="3077098397"/>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Paper: Emi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2733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8805017"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1" y="3584946"/>
            <a:ext cx="8805017"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7077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400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504870"/>
            <a:ext cx="8887567" cy="2084594"/>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888756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908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438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5842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22745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8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per: Davi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88952" cy="6858000"/>
          </a:xfrm>
          <a:prstGeom prst="rect">
            <a:avLst/>
          </a:prstGeom>
        </p:spPr>
      </p:pic>
    </p:spTree>
    <p:extLst>
      <p:ext uri="{BB962C8B-B14F-4D97-AF65-F5344CB8AC3E}">
        <p14:creationId xmlns:p14="http://schemas.microsoft.com/office/powerpoint/2010/main" val="3302516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Ci3T_Model">
    <p:spTree>
      <p:nvGrpSpPr>
        <p:cNvPr id="1" name=""/>
        <p:cNvGrpSpPr/>
        <p:nvPr/>
      </p:nvGrpSpPr>
      <p:grpSpPr>
        <a:xfrm>
          <a:off x="0" y="0"/>
          <a:ext cx="0" cy="0"/>
          <a:chOff x="0" y="0"/>
          <a:chExt cx="0" cy="0"/>
        </a:xfrm>
      </p:grpSpPr>
      <p:sp>
        <p:nvSpPr>
          <p:cNvPr id="28" name="Green Triangle"/>
          <p:cNvSpPr/>
          <p:nvPr userDrawn="1"/>
        </p:nvSpPr>
        <p:spPr>
          <a:xfrm>
            <a:off x="564444" y="3132668"/>
            <a:ext cx="11063112"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1">
              <a:solidFill>
                <a:prstClr val="white"/>
              </a:solidFill>
            </a:endParaRPr>
          </a:p>
        </p:txBody>
      </p:sp>
      <p:sp>
        <p:nvSpPr>
          <p:cNvPr id="29" name="Yellow Triangle"/>
          <p:cNvSpPr/>
          <p:nvPr userDrawn="1"/>
        </p:nvSpPr>
        <p:spPr>
          <a:xfrm>
            <a:off x="4088142" y="1846280"/>
            <a:ext cx="4011692"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30" name="Red Triangle"/>
          <p:cNvSpPr/>
          <p:nvPr userDrawn="1"/>
        </p:nvSpPr>
        <p:spPr>
          <a:xfrm>
            <a:off x="5327462" y="1059255"/>
            <a:ext cx="1512935"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31" name="Straight Connector 30"/>
          <p:cNvCxnSpPr/>
          <p:nvPr userDrawn="1"/>
        </p:nvCxnSpPr>
        <p:spPr>
          <a:xfrm>
            <a:off x="1444541" y="5947646"/>
            <a:ext cx="932688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H="1">
            <a:off x="4487923"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flipH="1">
            <a:off x="7683704" y="6008511"/>
            <a:ext cx="3259"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34" name="Domains"/>
          <p:cNvSpPr txBox="1"/>
          <p:nvPr userDrawn="1"/>
        </p:nvSpPr>
        <p:spPr>
          <a:xfrm>
            <a:off x="564444" y="6096001"/>
            <a:ext cx="11063112" cy="678391"/>
          </a:xfrm>
          <a:prstGeom prst="rect">
            <a:avLst/>
          </a:prstGeom>
          <a:noFill/>
          <a:ln>
            <a:noFill/>
          </a:ln>
        </p:spPr>
        <p:txBody>
          <a:bodyPr wrap="square">
            <a:spAutoFit/>
          </a:bodyPr>
          <a:lstStyle/>
          <a:p>
            <a:pPr eaLnBrk="1" fontAlgn="auto" hangingPunct="1">
              <a:spcBef>
                <a:spcPts val="0"/>
              </a:spcBef>
              <a:spcAft>
                <a:spcPts val="0"/>
              </a:spcAft>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Academic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Behavioral	</a:t>
            </a:r>
            <a:r>
              <a:rPr lang="en-US" sz="1200" b="1">
                <a:solidFill>
                  <a:prstClr val="white"/>
                </a:solidFill>
                <a:effectLst>
                  <a:outerShdw blurRad="38100" dist="38100" dir="2700000" algn="tl">
                    <a:srgbClr val="000000">
                      <a:alpha val="43137"/>
                    </a:srgbClr>
                  </a:outerShdw>
                </a:effectLst>
                <a:latin typeface="Calibri" panose="020F0502020204030204"/>
                <a:ea typeface="+mn-ea"/>
                <a:cs typeface="Arial" charset="0"/>
              </a:rPr>
              <a:t>◇</a:t>
            </a:r>
            <a:r>
              <a:rPr lang="en-US" sz="2400" b="1">
                <a:solidFill>
                  <a:prstClr val="white"/>
                </a:solidFill>
                <a:effectLst>
                  <a:outerShdw blurRad="38100" dist="38100" dir="2700000" algn="tl">
                    <a:srgbClr val="000000">
                      <a:alpha val="43137"/>
                    </a:srgbClr>
                  </a:outerShdw>
                </a:effectLst>
                <a:latin typeface="Calibri" panose="020F0502020204030204"/>
                <a:ea typeface="+mn-ea"/>
                <a:cs typeface="Arial" charset="0"/>
              </a:rPr>
              <a:t>	Social</a:t>
            </a:r>
          </a:p>
          <a:p>
            <a:pPr eaLnBrk="1" fontAlgn="auto" hangingPunct="1">
              <a:lnSpc>
                <a:spcPct val="75000"/>
              </a:lnSpc>
              <a:spcBef>
                <a:spcPts val="0"/>
              </a:spcBef>
              <a:spcAft>
                <a:spcPts val="0"/>
              </a:spcAft>
              <a:tabLst>
                <a:tab pos="1541463" algn="ctr"/>
                <a:tab pos="4056063" algn="ctr"/>
                <a:tab pos="6570663" algn="ctr"/>
              </a:tabLst>
              <a:defRPr/>
            </a:pPr>
            <a:r>
              <a:rPr lang="en-US" sz="1800">
                <a:solidFill>
                  <a:prstClr val="black">
                    <a:lumMod val="85000"/>
                    <a:lumOff val="15000"/>
                  </a:prstClr>
                </a:solidFill>
                <a:latin typeface="Calibri" panose="020F0502020204030204"/>
                <a:ea typeface="+mn-ea"/>
                <a:cs typeface="Arial" charset="0"/>
              </a:rPr>
              <a:t>	Validated Curricula	PBIS Framework	Validated Curricula</a:t>
            </a:r>
          </a:p>
        </p:txBody>
      </p:sp>
      <p:sp>
        <p:nvSpPr>
          <p:cNvPr id="35" name="Goal 3"/>
          <p:cNvSpPr/>
          <p:nvPr userDrawn="1"/>
        </p:nvSpPr>
        <p:spPr>
          <a:xfrm flipH="1">
            <a:off x="7520763" y="805649"/>
            <a:ext cx="4647095"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Reduce Harm</a:t>
            </a:r>
          </a:p>
          <a:p>
            <a:pPr eaLnBrk="1" hangingPunct="1"/>
            <a:r>
              <a:rPr lang="en-US" sz="1800" b="1">
                <a:solidFill>
                  <a:prstClr val="white"/>
                </a:solidFill>
              </a:rPr>
              <a:t>Specialized individual systems</a:t>
            </a:r>
            <a:br>
              <a:rPr lang="en-US" sz="1800" b="1">
                <a:solidFill>
                  <a:prstClr val="white"/>
                </a:solidFill>
              </a:rPr>
            </a:br>
            <a:r>
              <a:rPr lang="en-US" sz="1800" b="1">
                <a:solidFill>
                  <a:prstClr val="white"/>
                </a:solidFill>
              </a:rPr>
              <a:t>       for students with high risk</a:t>
            </a:r>
          </a:p>
        </p:txBody>
      </p:sp>
      <p:sp>
        <p:nvSpPr>
          <p:cNvPr id="36" name="Goal 2"/>
          <p:cNvSpPr/>
          <p:nvPr userDrawn="1"/>
        </p:nvSpPr>
        <p:spPr>
          <a:xfrm rot="10800000" flipH="1" flipV="1">
            <a:off x="18167" y="1858317"/>
            <a:ext cx="4096512"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vert="horz" wrap="square" lIns="91440" rtlCol="0" anchor="ctr"/>
          <a:lstStyle/>
          <a:p>
            <a:pPr eaLnBrk="1" hangingPunct="1"/>
            <a:r>
              <a:rPr lang="en-US" sz="1800" b="1" u="sng">
                <a:solidFill>
                  <a:srgbClr val="E7E6E6"/>
                </a:solidFill>
                <a:cs typeface="Arial" charset="0"/>
              </a:rPr>
              <a:t>Goal: Reverse Harm</a:t>
            </a:r>
          </a:p>
          <a:p>
            <a:pPr eaLnBrk="1" hangingPunct="1"/>
            <a:r>
              <a:rPr lang="en-US" sz="1800" b="1">
                <a:solidFill>
                  <a:prstClr val="white"/>
                </a:solidFill>
                <a:cs typeface="Arial" charset="0"/>
              </a:rPr>
              <a:t>Specialized group systems </a:t>
            </a:r>
          </a:p>
          <a:p>
            <a:pPr eaLnBrk="1" hangingPunct="1"/>
            <a:r>
              <a:rPr lang="en-US" sz="1800" b="1">
                <a:solidFill>
                  <a:prstClr val="white"/>
                </a:solidFill>
                <a:cs typeface="Arial" charset="0"/>
              </a:rPr>
              <a:t>for students at risk</a:t>
            </a:r>
            <a:endParaRPr lang="en-US" sz="1800">
              <a:solidFill>
                <a:prstClr val="white"/>
              </a:solidFill>
            </a:endParaRPr>
          </a:p>
        </p:txBody>
      </p:sp>
      <p:sp>
        <p:nvSpPr>
          <p:cNvPr id="37" name="Goal 1"/>
          <p:cNvSpPr/>
          <p:nvPr userDrawn="1"/>
        </p:nvSpPr>
        <p:spPr>
          <a:xfrm flipH="1">
            <a:off x="7085536" y="3740744"/>
            <a:ext cx="5084064" cy="914400"/>
          </a:xfrm>
          <a:prstGeom prst="homePlat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228600" rtlCol="0" anchor="ctr"/>
          <a:lstStyle/>
          <a:p>
            <a:pPr eaLnBrk="1" hangingPunct="1"/>
            <a:r>
              <a:rPr lang="en-US" sz="1800" b="1" u="sng">
                <a:solidFill>
                  <a:srgbClr val="E7E6E6"/>
                </a:solidFill>
              </a:rPr>
              <a:t>Goal: Prevent Harm</a:t>
            </a:r>
          </a:p>
          <a:p>
            <a:pPr eaLnBrk="1" hangingPunct="1"/>
            <a:r>
              <a:rPr lang="en-US" sz="1800" b="1">
                <a:solidFill>
                  <a:prstClr val="white"/>
                </a:solidFill>
              </a:rPr>
              <a:t>School/classroom-wide systems for all students, staff, &amp; settings</a:t>
            </a:r>
          </a:p>
        </p:txBody>
      </p:sp>
      <p:sp>
        <p:nvSpPr>
          <p:cNvPr id="38" name="Tier 3"/>
          <p:cNvSpPr txBox="1">
            <a:spLocks noChangeArrowheads="1"/>
          </p:cNvSpPr>
          <p:nvPr userDrawn="1"/>
        </p:nvSpPr>
        <p:spPr bwMode="auto">
          <a:xfrm>
            <a:off x="3513393" y="1126204"/>
            <a:ext cx="5080000" cy="812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3</a:t>
            </a:r>
          </a:p>
          <a:p>
            <a:pPr algn="ctr" eaLnBrk="1" hangingPunct="1">
              <a:lnSpc>
                <a:spcPct val="75000"/>
              </a:lnSpc>
            </a:pPr>
            <a:r>
              <a:rPr lang="en-US" sz="2400" b="1">
                <a:ln w="3175">
                  <a:solidFill>
                    <a:prstClr val="white">
                      <a:alpha val="70000"/>
                    </a:prstClr>
                  </a:solidFill>
                </a:ln>
                <a:solidFill>
                  <a:prstClr val="black"/>
                </a:solidFill>
                <a:ea typeface="+mn-ea"/>
              </a:rPr>
              <a:t>Tertiary Prevention  (</a:t>
            </a:r>
            <a:r>
              <a:rPr lang="en-US" sz="2400" b="1">
                <a:ln w="3175">
                  <a:solidFill>
                    <a:prstClr val="white">
                      <a:alpha val="70000"/>
                    </a:prstClr>
                  </a:solidFill>
                </a:ln>
                <a:solidFill>
                  <a:prstClr val="black"/>
                </a:solidFill>
                <a:ea typeface="+mn-ea"/>
                <a:cs typeface="Arial" panose="020B0604020202020204" pitchFamily="34" charset="0"/>
              </a:rPr>
              <a:t>≈5%</a:t>
            </a:r>
            <a:r>
              <a:rPr lang="en-US" sz="2400" b="1">
                <a:ln w="3175">
                  <a:solidFill>
                    <a:prstClr val="white">
                      <a:alpha val="70000"/>
                    </a:prstClr>
                  </a:solidFill>
                </a:ln>
                <a:solidFill>
                  <a:prstClr val="black"/>
                </a:solidFill>
                <a:ea typeface="+mn-ea"/>
              </a:rPr>
              <a:t>)</a:t>
            </a:r>
          </a:p>
        </p:txBody>
      </p:sp>
      <p:sp>
        <p:nvSpPr>
          <p:cNvPr id="39" name="Tier 2"/>
          <p:cNvSpPr txBox="1">
            <a:spLocks noChangeArrowheads="1"/>
          </p:cNvSpPr>
          <p:nvPr userDrawn="1"/>
        </p:nvSpPr>
        <p:spPr bwMode="auto">
          <a:xfrm>
            <a:off x="3302000" y="2301968"/>
            <a:ext cx="5588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solidFill>
                </a:ln>
                <a:solidFill>
                  <a:prstClr val="black"/>
                </a:solidFill>
                <a:ea typeface="+mn-ea"/>
              </a:rPr>
              <a:t>Tier 2</a:t>
            </a:r>
          </a:p>
          <a:p>
            <a:pPr algn="ctr" eaLnBrk="1" hangingPunct="1">
              <a:lnSpc>
                <a:spcPct val="85000"/>
              </a:lnSpc>
            </a:pPr>
            <a:r>
              <a:rPr lang="en-US" sz="2400" b="1">
                <a:ln w="3175">
                  <a:solidFill>
                    <a:prstClr val="white"/>
                  </a:solidFill>
                </a:ln>
                <a:solidFill>
                  <a:prstClr val="black"/>
                </a:solidFill>
                <a:ea typeface="+mn-ea"/>
              </a:rPr>
              <a:t>Secondary Prevention (</a:t>
            </a:r>
            <a:r>
              <a:rPr lang="en-US" sz="2400" b="1">
                <a:ln w="3175">
                  <a:solidFill>
                    <a:prstClr val="white"/>
                  </a:solidFill>
                </a:ln>
                <a:solidFill>
                  <a:prstClr val="black"/>
                </a:solidFill>
                <a:ea typeface="+mn-ea"/>
                <a:cs typeface="Arial" panose="020B0604020202020204" pitchFamily="34" charset="0"/>
              </a:rPr>
              <a:t>≈15%</a:t>
            </a:r>
            <a:r>
              <a:rPr lang="en-US" sz="2400" b="1">
                <a:ln w="3175">
                  <a:solidFill>
                    <a:prstClr val="white"/>
                  </a:solidFill>
                </a:ln>
                <a:solidFill>
                  <a:prstClr val="black"/>
                </a:solidFill>
                <a:ea typeface="+mn-ea"/>
              </a:rPr>
              <a:t>) </a:t>
            </a:r>
          </a:p>
        </p:txBody>
      </p:sp>
      <p:sp>
        <p:nvSpPr>
          <p:cNvPr id="40" name="Tier 1"/>
          <p:cNvSpPr txBox="1">
            <a:spLocks noChangeArrowheads="1"/>
          </p:cNvSpPr>
          <p:nvPr userDrawn="1"/>
        </p:nvSpPr>
        <p:spPr bwMode="auto">
          <a:xfrm>
            <a:off x="3302000" y="4600925"/>
            <a:ext cx="5588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800" b="1">
                <a:ln w="3175">
                  <a:solidFill>
                    <a:prstClr val="white">
                      <a:alpha val="70000"/>
                    </a:prstClr>
                  </a:solidFill>
                </a:ln>
                <a:solidFill>
                  <a:prstClr val="black"/>
                </a:solidFill>
                <a:ea typeface="+mn-ea"/>
              </a:rPr>
              <a:t>Tier 1</a:t>
            </a:r>
          </a:p>
          <a:p>
            <a:pPr algn="ctr" eaLnBrk="1" hangingPunct="1"/>
            <a:r>
              <a:rPr lang="en-US" sz="2400" b="1">
                <a:ln w="3175">
                  <a:solidFill>
                    <a:prstClr val="white">
                      <a:alpha val="70000"/>
                    </a:prstClr>
                  </a:solidFill>
                </a:ln>
                <a:solidFill>
                  <a:prstClr val="black"/>
                </a:solidFill>
                <a:ea typeface="+mn-ea"/>
              </a:rPr>
              <a:t>Primary Prevention (</a:t>
            </a:r>
            <a:r>
              <a:rPr lang="en-US" sz="2400" b="1">
                <a:ln w="3175">
                  <a:solidFill>
                    <a:prstClr val="white">
                      <a:alpha val="70000"/>
                    </a:prstClr>
                  </a:solidFill>
                </a:ln>
                <a:solidFill>
                  <a:prstClr val="black"/>
                </a:solidFill>
                <a:ea typeface="+mn-ea"/>
                <a:cs typeface="Arial" panose="020B0604020202020204" pitchFamily="34" charset="0"/>
              </a:rPr>
              <a:t>≈80%</a:t>
            </a:r>
            <a:r>
              <a:rPr lang="en-US" sz="2400" b="1">
                <a:ln w="3175">
                  <a:solidFill>
                    <a:prstClr val="white">
                      <a:alpha val="70000"/>
                    </a:prstClr>
                  </a:solidFill>
                </a:ln>
                <a:solidFill>
                  <a:prstClr val="black"/>
                </a:solidFill>
                <a:ea typeface="+mn-ea"/>
              </a:rPr>
              <a:t>) </a:t>
            </a:r>
          </a:p>
        </p:txBody>
      </p:sp>
      <p:sp>
        <p:nvSpPr>
          <p:cNvPr id="41" name="Reference"/>
          <p:cNvSpPr txBox="1"/>
          <p:nvPr userDrawn="1"/>
        </p:nvSpPr>
        <p:spPr>
          <a:xfrm>
            <a:off x="3598607" y="395891"/>
            <a:ext cx="3608617" cy="400110"/>
          </a:xfrm>
          <a:prstGeom prst="rect">
            <a:avLst/>
          </a:prstGeom>
          <a:noFill/>
        </p:spPr>
        <p:txBody>
          <a:bodyPr wrap="none" rtlCol="0">
            <a:spAutoFit/>
          </a:bodyPr>
          <a:lstStyle/>
          <a:p>
            <a:pPr eaLnBrk="1" fontAlgn="auto" hangingPunct="1">
              <a:spcBef>
                <a:spcPts val="0"/>
              </a:spcBef>
              <a:spcAft>
                <a:spcPts val="0"/>
              </a:spcAft>
            </a:pPr>
            <a:r>
              <a:rPr lang="en-US" sz="2000">
                <a:solidFill>
                  <a:prstClr val="black"/>
                </a:solidFill>
                <a:latin typeface="Calibri" panose="020F0502020204030204"/>
                <a:ea typeface="+mn-ea"/>
              </a:rPr>
              <a:t>(Lane, </a:t>
            </a:r>
            <a:r>
              <a:rPr lang="en-US" sz="2000" err="1">
                <a:solidFill>
                  <a:prstClr val="black"/>
                </a:solidFill>
                <a:latin typeface="Calibri" panose="020F0502020204030204"/>
                <a:ea typeface="+mn-ea"/>
              </a:rPr>
              <a:t>Kalberg</a:t>
            </a:r>
            <a:r>
              <a:rPr lang="en-US" sz="2000">
                <a:solidFill>
                  <a:prstClr val="black"/>
                </a:solidFill>
                <a:latin typeface="Calibri" panose="020F0502020204030204"/>
                <a:ea typeface="+mn-ea"/>
              </a:rPr>
              <a:t>, &amp; </a:t>
            </a:r>
            <a:r>
              <a:rPr lang="en-US" sz="2000" err="1">
                <a:solidFill>
                  <a:prstClr val="black"/>
                </a:solidFill>
                <a:latin typeface="Calibri" panose="020F0502020204030204"/>
                <a:ea typeface="+mn-ea"/>
              </a:rPr>
              <a:t>Menzies</a:t>
            </a:r>
            <a:r>
              <a:rPr lang="en-US" sz="2000">
                <a:solidFill>
                  <a:prstClr val="black"/>
                </a:solidFill>
                <a:latin typeface="Calibri" panose="020F0502020204030204"/>
                <a:ea typeface="+mn-ea"/>
              </a:rPr>
              <a:t>, 2009)</a:t>
            </a:r>
          </a:p>
        </p:txBody>
      </p:sp>
      <p:sp>
        <p:nvSpPr>
          <p:cNvPr id="42" name="Title"/>
          <p:cNvSpPr txBox="1">
            <a:spLocks noChangeArrowheads="1"/>
          </p:cNvSpPr>
          <p:nvPr userDrawn="1"/>
        </p:nvSpPr>
        <p:spPr bwMode="auto">
          <a:xfrm>
            <a:off x="0" y="1"/>
            <a:ext cx="12192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eaLnBrk="1" hangingPunct="1"/>
            <a:r>
              <a:rPr lang="en-US" sz="2600" b="1">
                <a:solidFill>
                  <a:prstClr val="black"/>
                </a:solidFill>
                <a:ea typeface="+mn-ea"/>
              </a:rPr>
              <a:t>Comprehensive, Integrated, Three-Tiered Model of Prevention</a:t>
            </a:r>
            <a:endParaRPr lang="en-US" sz="2800" b="1">
              <a:solidFill>
                <a:prstClr val="black"/>
              </a:solidFill>
              <a:ea typeface="+mn-ea"/>
            </a:endParaRPr>
          </a:p>
        </p:txBody>
      </p:sp>
      <p:sp>
        <p:nvSpPr>
          <p:cNvPr id="43" name="Border"/>
          <p:cNvSpPr/>
          <p:nvPr userDrawn="1"/>
        </p:nvSpPr>
        <p:spPr>
          <a:xfrm>
            <a:off x="0" y="0"/>
            <a:ext cx="12192000" cy="685800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0829337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i3T Training Series">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850900"/>
            <a:ext cx="12192000" cy="5143500"/>
          </a:xfrm>
          <a:prstGeom prst="rect">
            <a:avLst/>
          </a:prstGeom>
        </p:spPr>
      </p:pic>
    </p:spTree>
    <p:extLst>
      <p:ext uri="{BB962C8B-B14F-4D97-AF65-F5344CB8AC3E}">
        <p14:creationId xmlns:p14="http://schemas.microsoft.com/office/powerpoint/2010/main" val="32425922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9551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2157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837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96254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Triangle No Arrows">
    <p:spTree>
      <p:nvGrpSpPr>
        <p:cNvPr id="1" name=""/>
        <p:cNvGrpSpPr/>
        <p:nvPr/>
      </p:nvGrpSpPr>
      <p:grpSpPr>
        <a:xfrm>
          <a:off x="0" y="0"/>
          <a:ext cx="0" cy="0"/>
          <a:chOff x="0" y="0"/>
          <a:chExt cx="0" cy="0"/>
        </a:xfrm>
      </p:grpSpPr>
      <p:sp>
        <p:nvSpPr>
          <p:cNvPr id="2" name="Title"/>
          <p:cNvSpPr txBox="1">
            <a:spLocks noChangeArrowheads="1"/>
          </p:cNvSpPr>
          <p:nvPr userDrawn="1"/>
        </p:nvSpPr>
        <p:spPr bwMode="auto">
          <a:xfrm>
            <a:off x="0" y="0"/>
            <a:ext cx="12192000" cy="800100"/>
          </a:xfrm>
          <a:prstGeom prst="rect">
            <a:avLst/>
          </a:prstGeom>
          <a:solidFill>
            <a:srgbClr val="ADB9CA"/>
          </a:solidFill>
          <a:ln>
            <a:noFill/>
          </a:ln>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600" b="1">
                <a:solidFill>
                  <a:prstClr val="black"/>
                </a:solidFill>
                <a:ea typeface="MS PGothic" panose="020B0600070205080204" pitchFamily="34" charset="-128"/>
              </a:rPr>
              <a:t>Comprehensive, Integrated, Three-Tiered Model of Prevention </a:t>
            </a:r>
            <a:r>
              <a:rPr lang="en-US" sz="2000" b="1">
                <a:solidFill>
                  <a:prstClr val="black"/>
                </a:solidFill>
                <a:ea typeface="MS PGothic" panose="020B0600070205080204" pitchFamily="34" charset="-128"/>
              </a:rPr>
              <a:t>(Lane, Kalberg, &amp; Menzies, 2009)</a:t>
            </a:r>
            <a:endParaRPr lang="en-US" sz="2800" b="1">
              <a:solidFill>
                <a:prstClr val="black"/>
              </a:solidFill>
              <a:ea typeface="MS PGothic" panose="020B0600070205080204" pitchFamily="34" charset="-128"/>
            </a:endParaRPr>
          </a:p>
        </p:txBody>
      </p:sp>
      <p:grpSp>
        <p:nvGrpSpPr>
          <p:cNvPr id="3" name="Triangle"/>
          <p:cNvGrpSpPr>
            <a:grpSpLocks/>
          </p:cNvGrpSpPr>
          <p:nvPr userDrawn="1"/>
        </p:nvGrpSpPr>
        <p:grpSpPr bwMode="auto">
          <a:xfrm>
            <a:off x="565151" y="1058864"/>
            <a:ext cx="11061700" cy="5722937"/>
            <a:chOff x="423333" y="1059255"/>
            <a:chExt cx="8297334" cy="5722545"/>
          </a:xfrm>
        </p:grpSpPr>
        <p:sp>
          <p:nvSpPr>
            <p:cNvPr id="4" name="Green Triangle"/>
            <p:cNvSpPr/>
            <p:nvPr userDrawn="1"/>
          </p:nvSpPr>
          <p:spPr>
            <a:xfrm>
              <a:off x="423333" y="3132388"/>
              <a:ext cx="8297334" cy="364147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1">
                <a:solidFill>
                  <a:prstClr val="white"/>
                </a:solidFill>
              </a:endParaRPr>
            </a:p>
          </p:txBody>
        </p:sp>
        <p:sp>
          <p:nvSpPr>
            <p:cNvPr id="5" name="Yellow Triangle"/>
            <p:cNvSpPr/>
            <p:nvPr userDrawn="1"/>
          </p:nvSpPr>
          <p:spPr>
            <a:xfrm>
              <a:off x="3066857" y="1846601"/>
              <a:ext cx="3008697" cy="128737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6" name="Red Triangle"/>
            <p:cNvSpPr/>
            <p:nvPr userDrawn="1"/>
          </p:nvSpPr>
          <p:spPr>
            <a:xfrm>
              <a:off x="3995664" y="1059255"/>
              <a:ext cx="1135207" cy="787346"/>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
          <p:nvSpPr>
            <p:cNvPr id="7" name="Domains"/>
            <p:cNvSpPr txBox="1"/>
            <p:nvPr userDrawn="1"/>
          </p:nvSpPr>
          <p:spPr>
            <a:xfrm>
              <a:off x="423333" y="6096047"/>
              <a:ext cx="8297334" cy="461931"/>
            </a:xfrm>
            <a:prstGeom prst="rect">
              <a:avLst/>
            </a:prstGeom>
            <a:noFill/>
            <a:ln>
              <a:noFill/>
            </a:ln>
          </p:spPr>
          <p:txBody>
            <a:bodyPr>
              <a:spAutoFit/>
            </a:bodyPr>
            <a:lstStyle/>
            <a:p>
              <a:pPr defTabSz="457200" eaLnBrk="1" fontAlgn="auto" hangingPunct="1">
                <a:spcBef>
                  <a:spcPts val="0"/>
                </a:spcBef>
                <a:spcAft>
                  <a:spcPts val="0"/>
                </a:spcAft>
                <a:tabLst>
                  <a:tab pos="1541463" algn="ctr"/>
                  <a:tab pos="4056063" algn="ctr"/>
                  <a:tab pos="6570663" algn="ctr"/>
                </a:tabLst>
                <a:defRPr/>
              </a:pPr>
              <a:r>
                <a:rPr lang="en-US" sz="24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Academic	Behavioral	Social</a:t>
              </a:r>
            </a:p>
          </p:txBody>
        </p:sp>
        <p:cxnSp>
          <p:nvCxnSpPr>
            <p:cNvPr id="8" name="Straight Connector 7"/>
            <p:cNvCxnSpPr/>
            <p:nvPr userDrawn="1"/>
          </p:nvCxnSpPr>
          <p:spPr>
            <a:xfrm rot="5400000">
              <a:off x="5486606"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userDrawn="1"/>
          </p:nvCxnSpPr>
          <p:spPr>
            <a:xfrm>
              <a:off x="1083817" y="5867463"/>
              <a:ext cx="6984303"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userDrawn="1"/>
          </p:nvCxnSpPr>
          <p:spPr>
            <a:xfrm rot="5400000">
              <a:off x="2750995" y="6324631"/>
              <a:ext cx="914337" cy="0"/>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11" name="80%"/>
            <p:cNvSpPr txBox="1">
              <a:spLocks noChangeArrowheads="1"/>
            </p:cNvSpPr>
            <p:nvPr userDrawn="1"/>
          </p:nvSpPr>
          <p:spPr bwMode="auto">
            <a:xfrm>
              <a:off x="3859122" y="4562627"/>
              <a:ext cx="1425757" cy="646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600" b="1">
                  <a:solidFill>
                    <a:prstClr val="black"/>
                  </a:solidFill>
                  <a:latin typeface="Calibri" panose="020F0502020204030204"/>
                  <a:ea typeface="MS PGothic" panose="020B0600070205080204" pitchFamily="34" charset="-128"/>
                  <a:cs typeface="Arial" panose="020B0604020202020204" pitchFamily="34" charset="0"/>
                </a:rPr>
                <a:t>≈80%</a:t>
              </a:r>
            </a:p>
          </p:txBody>
        </p:sp>
        <p:sp>
          <p:nvSpPr>
            <p:cNvPr id="12" name="15%"/>
            <p:cNvSpPr txBox="1">
              <a:spLocks noChangeArrowheads="1"/>
            </p:cNvSpPr>
            <p:nvPr userDrawn="1"/>
          </p:nvSpPr>
          <p:spPr bwMode="auto">
            <a:xfrm>
              <a:off x="4009953" y="2270434"/>
              <a:ext cx="1124093" cy="58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3200" b="1">
                  <a:solidFill>
                    <a:prstClr val="black"/>
                  </a:solidFill>
                  <a:latin typeface="Calibri" panose="020F0502020204030204"/>
                  <a:ea typeface="MS PGothic" panose="020B0600070205080204" pitchFamily="34" charset="-128"/>
                  <a:cs typeface="Arial" panose="020B0604020202020204" pitchFamily="34" charset="0"/>
                </a:rPr>
                <a:t>≈15%</a:t>
              </a:r>
            </a:p>
          </p:txBody>
        </p:sp>
        <p:sp>
          <p:nvSpPr>
            <p:cNvPr id="13" name="5%"/>
            <p:cNvSpPr txBox="1">
              <a:spLocks noChangeArrowheads="1"/>
            </p:cNvSpPr>
            <p:nvPr userDrawn="1"/>
          </p:nvSpPr>
          <p:spPr bwMode="auto">
            <a:xfrm>
              <a:off x="4156021" y="1130687"/>
              <a:ext cx="831956" cy="52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800" b="1">
                  <a:solidFill>
                    <a:prstClr val="black"/>
                  </a:solidFill>
                  <a:latin typeface="Calibri" panose="020F0502020204030204"/>
                  <a:ea typeface="MS PGothic" panose="020B0600070205080204" pitchFamily="34" charset="-128"/>
                  <a:cs typeface="Arial" panose="020B0604020202020204" pitchFamily="34" charset="0"/>
                </a:rPr>
                <a:t>≈5%</a:t>
              </a:r>
            </a:p>
          </p:txBody>
        </p:sp>
      </p:grpSp>
      <p:sp>
        <p:nvSpPr>
          <p:cNvPr id="14" name="Tier 1"/>
          <p:cNvSpPr txBox="1">
            <a:spLocks noChangeArrowheads="1"/>
          </p:cNvSpPr>
          <p:nvPr userDrawn="1"/>
        </p:nvSpPr>
        <p:spPr bwMode="auto">
          <a:xfrm>
            <a:off x="3302000" y="5029200"/>
            <a:ext cx="558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Primary Prevention (Tier 1) </a:t>
            </a:r>
          </a:p>
        </p:txBody>
      </p:sp>
      <p:sp>
        <p:nvSpPr>
          <p:cNvPr id="15" name="Tier 2"/>
          <p:cNvSpPr txBox="1">
            <a:spLocks noChangeArrowheads="1"/>
          </p:cNvSpPr>
          <p:nvPr userDrawn="1"/>
        </p:nvSpPr>
        <p:spPr bwMode="auto">
          <a:xfrm>
            <a:off x="3302000" y="2684463"/>
            <a:ext cx="5588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Secondary Prevention (Tier 2) </a:t>
            </a:r>
          </a:p>
        </p:txBody>
      </p:sp>
      <p:sp>
        <p:nvSpPr>
          <p:cNvPr id="16" name="Tier 3"/>
          <p:cNvSpPr txBox="1">
            <a:spLocks noChangeArrowheads="1"/>
          </p:cNvSpPr>
          <p:nvPr userDrawn="1"/>
        </p:nvSpPr>
        <p:spPr bwMode="auto">
          <a:xfrm>
            <a:off x="3556000" y="1397001"/>
            <a:ext cx="508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algn="ctr" defTabSz="457200" eaLnBrk="1" hangingPunct="1">
              <a:defRPr/>
            </a:pPr>
            <a:r>
              <a:rPr lang="en-US" sz="2400" b="1">
                <a:solidFill>
                  <a:prstClr val="black"/>
                </a:solidFill>
                <a:ea typeface="MS PGothic" panose="020B0600070205080204" pitchFamily="34" charset="-128"/>
              </a:rPr>
              <a:t>Tertiary Prevention  (Tier 3)</a:t>
            </a:r>
          </a:p>
        </p:txBody>
      </p:sp>
      <p:sp>
        <p:nvSpPr>
          <p:cNvPr id="17" name="Watermark Covering"/>
          <p:cNvSpPr/>
          <p:nvPr userDrawn="1"/>
        </p:nvSpPr>
        <p:spPr>
          <a:xfrm>
            <a:off x="0" y="0"/>
            <a:ext cx="12192000"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endParaRPr>
          </a:p>
        </p:txBody>
      </p:sp>
    </p:spTree>
    <p:extLst>
      <p:ext uri="{BB962C8B-B14F-4D97-AF65-F5344CB8AC3E}">
        <p14:creationId xmlns:p14="http://schemas.microsoft.com/office/powerpoint/2010/main" val="2688210804"/>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8AACD2CC-082D-4943-9AFD-898E4CA557BA}"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5344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8564C778-E5B8-6C43-9ED1-E2A71CB33F00}" type="slidenum">
              <a:rPr lang="en-US"/>
              <a:pPr>
                <a:defRPr/>
              </a:pPr>
              <a:t>‹#›</a:t>
            </a:fld>
            <a:endParaRPr lang="en-US"/>
          </a:p>
        </p:txBody>
      </p:sp>
    </p:spTree>
    <p:extLst>
      <p:ext uri="{BB962C8B-B14F-4D97-AF65-F5344CB8AC3E}">
        <p14:creationId xmlns:p14="http://schemas.microsoft.com/office/powerpoint/2010/main" val="1495659367"/>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E64F748-BA4F-7141-B73E-A75892040684}"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14F598E8-4058-414D-91E1-AE5237EF5213}" type="slidenum">
              <a:rPr lang="en-US"/>
              <a:pPr>
                <a:defRPr/>
              </a:pPr>
              <a:t>‹#›</a:t>
            </a:fld>
            <a:endParaRPr lang="en-US"/>
          </a:p>
        </p:txBody>
      </p:sp>
    </p:spTree>
    <p:extLst>
      <p:ext uri="{BB962C8B-B14F-4D97-AF65-F5344CB8AC3E}">
        <p14:creationId xmlns:p14="http://schemas.microsoft.com/office/powerpoint/2010/main" val="2486548381"/>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fld id="{D4949E8C-D233-8844-B374-4F4616606F48}" type="datetime1">
              <a:rPr lang="en-US" smtClean="0"/>
              <a:t>6/4/2022</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Verdana" panose="020B0604030504040204" pitchFamily="34" charset="0"/>
                <a:ea typeface="MS PGothic" panose="020B0600070205080204" pitchFamily="34" charset="-128"/>
              </a:defRPr>
            </a:lvl1pPr>
          </a:lstStyle>
          <a:p>
            <a:pPr>
              <a:defRPr/>
            </a:pPr>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lvl1pPr defTabSz="457200" eaLnBrk="1" fontAlgn="auto" hangingPunct="1">
              <a:spcBef>
                <a:spcPts val="0"/>
              </a:spcBef>
              <a:spcAft>
                <a:spcPts val="0"/>
              </a:spcAft>
              <a:defRPr>
                <a:solidFill>
                  <a:prstClr val="black"/>
                </a:solidFill>
                <a:latin typeface="Calibri" panose="020F0502020204030204"/>
                <a:ea typeface="+mn-ea"/>
              </a:defRPr>
            </a:lvl1pPr>
          </a:lstStyle>
          <a:p>
            <a:pPr>
              <a:defRPr/>
            </a:pPr>
            <a:fld id="{34BA32E1-8618-AA44-A40E-A904B71F9027}" type="slidenum">
              <a:rPr lang="en-US"/>
              <a:pPr>
                <a:defRPr/>
              </a:pPr>
              <a:t>‹#›</a:t>
            </a:fld>
            <a:endParaRPr lang="en-US"/>
          </a:p>
        </p:txBody>
      </p:sp>
    </p:spTree>
    <p:extLst>
      <p:ext uri="{BB962C8B-B14F-4D97-AF65-F5344CB8AC3E}">
        <p14:creationId xmlns:p14="http://schemas.microsoft.com/office/powerpoint/2010/main" val="175591366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26" Type="http://schemas.openxmlformats.org/officeDocument/2006/relationships/slideLayout" Target="../slideLayouts/slideLayout65.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slideLayout" Target="../slideLayouts/slideLayout6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28" Type="http://schemas.openxmlformats.org/officeDocument/2006/relationships/theme" Target="../theme/theme3.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 Id="rId27"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image" Target="../media/image1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37.pn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image" Target="../media/image17.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theme" Target="../theme/theme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26" Type="http://schemas.openxmlformats.org/officeDocument/2006/relationships/slideLayout" Target="../slideLayouts/slideLayout139.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5" Type="http://schemas.openxmlformats.org/officeDocument/2006/relationships/slideLayout" Target="../slideLayouts/slideLayout138.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24" Type="http://schemas.openxmlformats.org/officeDocument/2006/relationships/slideLayout" Target="../slideLayouts/slideLayout137.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slideLayout" Target="../slideLayouts/slideLayout136.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 Id="rId27"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6">
            <a:clrChange>
              <a:clrFrom>
                <a:srgbClr val="1F1F20">
                  <a:alpha val="31373"/>
                </a:srgbClr>
              </a:clrFrom>
              <a:clrTo>
                <a:srgbClr val="1F1F20">
                  <a:alpha val="0"/>
                </a:srgbClr>
              </a:clrTo>
            </a:clrChange>
            <a:lum bright="70000" contrast="-70000"/>
            <a:extLst>
              <a:ext uri="{28A0092B-C50C-407E-A947-70E740481C1C}">
                <a14:useLocalDpi xmlns:a14="http://schemas.microsoft.com/office/drawing/2010/main"/>
              </a:ext>
            </a:extLst>
          </a:blip>
          <a:stretch>
            <a:fillRect/>
          </a:stretch>
        </p:blipFill>
        <p:spPr>
          <a:xfrm rot="16200000">
            <a:off x="8965190" y="3697864"/>
            <a:ext cx="4283075" cy="1764146"/>
          </a:xfrm>
          <a:prstGeom prst="rect">
            <a:avLst/>
          </a:prstGeom>
        </p:spPr>
      </p:pic>
      <p:sp>
        <p:nvSpPr>
          <p:cNvPr id="2" name="Title Placeholder 1"/>
          <p:cNvSpPr>
            <a:spLocks noGrp="1"/>
          </p:cNvSpPr>
          <p:nvPr>
            <p:ph type="title"/>
          </p:nvPr>
        </p:nvSpPr>
        <p:spPr>
          <a:xfrm>
            <a:off x="838200" y="365126"/>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2052" name="Text Placeholder 2"/>
          <p:cNvSpPr>
            <a:spLocks noGrp="1"/>
          </p:cNvSpPr>
          <p:nvPr>
            <p:ph type="body" idx="1"/>
          </p:nvPr>
        </p:nvSpPr>
        <p:spPr bwMode="auto">
          <a:xfrm>
            <a:off x="838200" y="1740509"/>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457200">
              <a:defRPr/>
            </a:pPr>
            <a:fld id="{D9DADE5A-1D86-420F-A66F-6CFF3355E7A3}" type="datetimeFigureOut">
              <a:rPr lang="en-US" smtClean="0">
                <a:solidFill>
                  <a:prstClr val="black">
                    <a:tint val="75000"/>
                  </a:prstClr>
                </a:solidFill>
              </a:rPr>
              <a:pPr defTabSz="457200">
                <a:defRPr/>
              </a:pPr>
              <a:t>6/4/2022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dirty="0">
                <a:solidFill>
                  <a:schemeClr val="tx1">
                    <a:tint val="75000"/>
                  </a:schemeClr>
                </a:solidFill>
              </a:defRPr>
            </a:lvl1pPr>
          </a:lstStyle>
          <a:p>
            <a:pPr defTabSz="457200">
              <a:defRPr/>
            </a:pPr>
            <a:endParaRPr lang="en-US">
              <a:solidFill>
                <a:prstClr val="black">
                  <a:tint val="75000"/>
                </a:prstClr>
              </a:solidFill>
            </a:endParaRPr>
          </a:p>
        </p:txBody>
      </p:sp>
    </p:spTree>
    <p:extLst>
      <p:ext uri="{BB962C8B-B14F-4D97-AF65-F5344CB8AC3E}">
        <p14:creationId xmlns:p14="http://schemas.microsoft.com/office/powerpoint/2010/main" val="2389636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7">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10229850" y="2438401"/>
            <a:ext cx="175895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6/4/2022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1562428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24103330"/>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933" r:id="rId27"/>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18">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pPr>
                <a:defRPr/>
              </a:pPr>
              <a:t>6/4/2022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Tree>
    <p:extLst>
      <p:ext uri="{BB962C8B-B14F-4D97-AF65-F5344CB8AC3E}">
        <p14:creationId xmlns:p14="http://schemas.microsoft.com/office/powerpoint/2010/main" val="411118553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rot="16200000">
            <a:off x="8853397" y="3399140"/>
            <a:ext cx="4023360" cy="2109216"/>
          </a:xfrm>
          <a:prstGeom prst="rect">
            <a:avLst/>
          </a:prstGeom>
          <a:blipFill dpi="0" rotWithShape="1">
            <a:blip r:embed="rId15">
              <a:alphaModFix amt="1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2" name="Title Placeholder 1"/>
          <p:cNvSpPr>
            <a:spLocks noGrp="1"/>
          </p:cNvSpPr>
          <p:nvPr>
            <p:ph type="title"/>
          </p:nvPr>
        </p:nvSpPr>
        <p:spPr>
          <a:xfrm>
            <a:off x="838200" y="365127"/>
            <a:ext cx="10515600" cy="1325563"/>
          </a:xfrm>
          <a:prstGeom prst="rect">
            <a:avLst/>
          </a:prstGeom>
          <a:noFill/>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FE047-6A3D-474E-99AE-D81EAF1F8B05}" type="datetimeFigureOut">
              <a:rPr lang="en-US" smtClean="0">
                <a:solidFill>
                  <a:prstClr val="black">
                    <a:tint val="75000"/>
                  </a:prstClr>
                </a:solidFill>
              </a:rPr>
              <a:pPr/>
              <a:t>6/4/2022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23EA-52A2-482C-BBF7-A5570470EA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160835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45882"/>
          </a:schemeClr>
        </a:solidFill>
        <a:effectLst/>
      </p:bgPr>
    </p:bg>
    <p:spTree>
      <p:nvGrpSpPr>
        <p:cNvPr id="1" name=""/>
        <p:cNvGrpSpPr/>
        <p:nvPr/>
      </p:nvGrpSpPr>
      <p:grpSpPr>
        <a:xfrm>
          <a:off x="0" y="0"/>
          <a:ext cx="0" cy="0"/>
          <a:chOff x="0" y="0"/>
          <a:chExt cx="0" cy="0"/>
        </a:xfrm>
      </p:grpSpPr>
      <p:pic>
        <p:nvPicPr>
          <p:cNvPr id="8194" name="Picture 2"/>
          <p:cNvPicPr>
            <a:picLocks noChangeAspect="1"/>
          </p:cNvPicPr>
          <p:nvPr userDrawn="1"/>
        </p:nvPicPr>
        <p:blipFill>
          <a:blip r:embed="rId20">
            <a:clrChange>
              <a:clrFrom>
                <a:srgbClr val="1F1F20"/>
              </a:clrFrom>
              <a:clrTo>
                <a:srgbClr val="1F1F20">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9736667" y="2438401"/>
            <a:ext cx="2252133"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6" name="Text Placeholder 2"/>
          <p:cNvSpPr>
            <a:spLocks noGrp="1"/>
          </p:cNvSpPr>
          <p:nvPr>
            <p:ph type="body" idx="1"/>
          </p:nvPr>
        </p:nvSpPr>
        <p:spPr bwMode="auto">
          <a:xfrm>
            <a:off x="838200" y="1739900"/>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fld id="{905486A7-2927-3E40-A4A7-5DB4AA177516}" type="datetime1">
              <a:rPr lang="en-US" smtClean="0"/>
              <a:t>6/4/2022</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panose="020F0502020204030204"/>
                <a:ea typeface="+mn-ea"/>
              </a:defRPr>
            </a:lvl1pPr>
          </a:lstStyle>
          <a:p>
            <a:pPr>
              <a:defRPr/>
            </a:pPr>
            <a:endParaRPr lang="en-US"/>
          </a:p>
        </p:txBody>
      </p:sp>
      <p:sp>
        <p:nvSpPr>
          <p:cNvPr id="9" name="Slide Number Placeholder 5"/>
          <p:cNvSpPr txBox="1">
            <a:spLocks/>
          </p:cNvSpPr>
          <p:nvPr userDrawn="1"/>
        </p:nvSpPr>
        <p:spPr>
          <a:xfrm>
            <a:off x="6908800" y="6400801"/>
            <a:ext cx="5080000" cy="365125"/>
          </a:xfrm>
          <a:prstGeom prst="rect">
            <a:avLst/>
          </a:prstGeom>
        </p:spPr>
        <p:txBody>
          <a:bodyPr anchor="ctr"/>
          <a:lstStyle>
            <a:lvl1pPr>
              <a:defRPr>
                <a:solidFill>
                  <a:schemeClr val="tx1"/>
                </a:solidFill>
                <a:latin typeface="Verdana" panose="020B0604030504040204" pitchFamily="34" charset="0"/>
                <a:ea typeface="MS PGothic" panose="020B0600070205080204" pitchFamily="34" charset="-128"/>
              </a:defRPr>
            </a:lvl1pPr>
            <a:lvl2pPr marL="742950" indent="-285750">
              <a:defRPr>
                <a:solidFill>
                  <a:schemeClr val="tx1"/>
                </a:solidFill>
                <a:latin typeface="Verdana" panose="020B0604030504040204" pitchFamily="34" charset="0"/>
                <a:ea typeface="MS PGothic" panose="020B0600070205080204" pitchFamily="34" charset="-128"/>
              </a:defRPr>
            </a:lvl2pPr>
            <a:lvl3pPr marL="1143000" indent="-228600">
              <a:defRPr>
                <a:solidFill>
                  <a:schemeClr val="tx1"/>
                </a:solidFill>
                <a:latin typeface="Verdana" panose="020B0604030504040204" pitchFamily="34" charset="0"/>
                <a:ea typeface="MS PGothic" panose="020B0600070205080204" pitchFamily="34" charset="-128"/>
              </a:defRPr>
            </a:lvl3pPr>
            <a:lvl4pPr marL="1600200" indent="-228600">
              <a:defRPr>
                <a:solidFill>
                  <a:schemeClr val="tx1"/>
                </a:solidFill>
                <a:latin typeface="Verdana" panose="020B0604030504040204" pitchFamily="34" charset="0"/>
                <a:ea typeface="MS PGothic" panose="020B0600070205080204" pitchFamily="34" charset="-128"/>
              </a:defRPr>
            </a:lvl4pPr>
            <a:lvl5pPr marL="2057400" indent="-228600">
              <a:defRPr>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algn="r" defTabSz="457200" eaLnBrk="1" fontAlgn="auto" hangingPunct="1">
              <a:spcBef>
                <a:spcPts val="0"/>
              </a:spcBef>
              <a:spcAft>
                <a:spcPts val="0"/>
              </a:spcAft>
              <a:defRPr/>
            </a:pPr>
            <a:fld id="{D1E50A1B-389A-3F4B-9557-C94090ECA57A}" type="slidenum">
              <a:rPr lang="en-US" altLang="en-US" sz="1000" smtClean="0">
                <a:solidFill>
                  <a:srgbClr val="898989"/>
                </a:solidFill>
                <a:ea typeface="Verdana" panose="020B0604030504040204" pitchFamily="34" charset="0"/>
                <a:cs typeface="Verdana" panose="020B0604030504040204" pitchFamily="34" charset="0"/>
              </a:rPr>
              <a:pPr algn="r" defTabSz="457200" eaLnBrk="1" fontAlgn="auto" hangingPunct="1">
                <a:spcBef>
                  <a:spcPts val="0"/>
                </a:spcBef>
                <a:spcAft>
                  <a:spcPts val="0"/>
                </a:spcAft>
                <a:defRPr/>
              </a:pPr>
              <a:t>‹#›</a:t>
            </a:fld>
            <a:endParaRPr lang="en-US" altLang="en-US" sz="1000">
              <a:solidFill>
                <a:srgbClr val="898989"/>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10277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 id="2147483930" r:id="rId16"/>
    <p:sldLayoutId id="2147483931" r:id="rId17"/>
    <p:sldLayoutId id="2147483932" r:id="rId18"/>
  </p:sldLayoutIdLst>
  <p:transition spd="slow">
    <p:fade/>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1357414511"/>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1.xml"/><Relationship Id="rId5" Type="http://schemas.openxmlformats.org/officeDocument/2006/relationships/image" Target="../media/image56.jpe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4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xml"/><Relationship Id="rId1" Type="http://schemas.openxmlformats.org/officeDocument/2006/relationships/slideLayout" Target="../slideLayouts/slideLayout4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4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4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4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66.png"/><Relationship Id="rId4" Type="http://schemas.openxmlformats.org/officeDocument/2006/relationships/diagramLayout" Target="../diagrams/layout17.xml"/><Relationship Id="rId9" Type="http://schemas.openxmlformats.org/officeDocument/2006/relationships/image" Target="../media/image70.png"/></Relationships>
</file>

<file path=ppt/slides/_rels/slide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76.jpg"/><Relationship Id="rId5" Type="http://schemas.openxmlformats.org/officeDocument/2006/relationships/image" Target="../media/image75.jpg"/><Relationship Id="rId10" Type="http://schemas.openxmlformats.org/officeDocument/2006/relationships/image" Target="../media/image80.png"/><Relationship Id="rId4" Type="http://schemas.openxmlformats.org/officeDocument/2006/relationships/image" Target="../media/image74.jpg"/><Relationship Id="rId9" Type="http://schemas.openxmlformats.org/officeDocument/2006/relationships/image" Target="../media/image7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7.xml"/><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10.xml"/><Relationship Id="rId1" Type="http://schemas.openxmlformats.org/officeDocument/2006/relationships/slideLayout" Target="../slideLayouts/slideLayout47.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3.xml"/><Relationship Id="rId1" Type="http://schemas.openxmlformats.org/officeDocument/2006/relationships/slideLayout" Target="../slideLayouts/slideLayout47.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5.xml"/><Relationship Id="rId1" Type="http://schemas.openxmlformats.org/officeDocument/2006/relationships/slideLayout" Target="../slideLayouts/slideLayout47.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21.xml"/><Relationship Id="rId3" Type="http://schemas.openxmlformats.org/officeDocument/2006/relationships/image" Target="../media/image49.jpeg"/><Relationship Id="rId7" Type="http://schemas.openxmlformats.org/officeDocument/2006/relationships/diagramLayout" Target="../diagrams/layout21.xml"/><Relationship Id="rId2" Type="http://schemas.openxmlformats.org/officeDocument/2006/relationships/image" Target="../media/image47.png"/><Relationship Id="rId1" Type="http://schemas.openxmlformats.org/officeDocument/2006/relationships/slideLayout" Target="../slideLayouts/slideLayout123.xml"/><Relationship Id="rId6" Type="http://schemas.openxmlformats.org/officeDocument/2006/relationships/diagramData" Target="../diagrams/data21.xml"/><Relationship Id="rId5" Type="http://schemas.openxmlformats.org/officeDocument/2006/relationships/image" Target="../media/image88.png"/><Relationship Id="rId10" Type="http://schemas.microsoft.com/office/2007/relationships/diagramDrawing" Target="../diagrams/drawing21.xml"/><Relationship Id="rId4" Type="http://schemas.openxmlformats.org/officeDocument/2006/relationships/image" Target="../media/image87.emf"/><Relationship Id="rId9" Type="http://schemas.openxmlformats.org/officeDocument/2006/relationships/diagramColors" Target="../diagrams/colors21.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9.xml"/><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73.jpg"/><Relationship Id="rId18" Type="http://schemas.openxmlformats.org/officeDocument/2006/relationships/image" Target="../media/image78.jp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77.jpg"/><Relationship Id="rId2" Type="http://schemas.openxmlformats.org/officeDocument/2006/relationships/notesSlide" Target="../notesSlides/notesSlide17.xml"/><Relationship Id="rId16" Type="http://schemas.openxmlformats.org/officeDocument/2006/relationships/image" Target="../media/image76.jpg"/><Relationship Id="rId20" Type="http://schemas.openxmlformats.org/officeDocument/2006/relationships/image" Target="../media/image80.png"/><Relationship Id="rId1" Type="http://schemas.openxmlformats.org/officeDocument/2006/relationships/slideLayout" Target="../slideLayouts/slideLayout49.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75.jpg"/><Relationship Id="rId10" Type="http://schemas.openxmlformats.org/officeDocument/2006/relationships/image" Target="../media/image107.jpeg"/><Relationship Id="rId19" Type="http://schemas.openxmlformats.org/officeDocument/2006/relationships/image" Target="../media/image79.jp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7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7.png"/><Relationship Id="rId1" Type="http://schemas.openxmlformats.org/officeDocument/2006/relationships/slideLayout" Target="../slideLayouts/slideLayout4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49.xml"/><Relationship Id="rId5" Type="http://schemas.openxmlformats.org/officeDocument/2006/relationships/image" Target="../media/image114.jpeg"/><Relationship Id="rId4" Type="http://schemas.openxmlformats.org/officeDocument/2006/relationships/image" Target="../media/image113.jpe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1.xml"/><Relationship Id="rId5" Type="http://schemas.openxmlformats.org/officeDocument/2006/relationships/image" Target="../media/image118.png"/><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www.ci3t.org/covid" TargetMode="External"/><Relationship Id="rId1" Type="http://schemas.openxmlformats.org/officeDocument/2006/relationships/slideLayout" Target="../slideLayouts/slideLayout49.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58.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73.jpg"/><Relationship Id="rId18" Type="http://schemas.openxmlformats.org/officeDocument/2006/relationships/image" Target="../media/image78.jpg"/><Relationship Id="rId3" Type="http://schemas.openxmlformats.org/officeDocument/2006/relationships/image" Target="../media/image100.jpeg"/><Relationship Id="rId21" Type="http://schemas.openxmlformats.org/officeDocument/2006/relationships/image" Target="../media/image42.pn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77.jpg"/><Relationship Id="rId2" Type="http://schemas.openxmlformats.org/officeDocument/2006/relationships/notesSlide" Target="../notesSlides/notesSlide21.xml"/><Relationship Id="rId16" Type="http://schemas.openxmlformats.org/officeDocument/2006/relationships/image" Target="../media/image76.jpg"/><Relationship Id="rId20" Type="http://schemas.openxmlformats.org/officeDocument/2006/relationships/image" Target="../media/image80.png"/><Relationship Id="rId1" Type="http://schemas.openxmlformats.org/officeDocument/2006/relationships/slideLayout" Target="../slideLayouts/slideLayout49.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75.jpg"/><Relationship Id="rId10" Type="http://schemas.openxmlformats.org/officeDocument/2006/relationships/image" Target="../media/image107.jpeg"/><Relationship Id="rId19" Type="http://schemas.openxmlformats.org/officeDocument/2006/relationships/image" Target="../media/image79.jp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74.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1.xml"/></Relationships>
</file>

<file path=ppt/slides/_rels/slide6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1.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0.xml"/><Relationship Id="rId1" Type="http://schemas.openxmlformats.org/officeDocument/2006/relationships/slideLayout" Target="../slideLayouts/slideLayout48.xml"/><Relationship Id="rId4" Type="http://schemas.openxmlformats.org/officeDocument/2006/relationships/image" Target="../media/image131.jpeg"/></Relationships>
</file>

<file path=ppt/slides/_rels/slide7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42.xml"/><Relationship Id="rId5" Type="http://schemas.openxmlformats.org/officeDocument/2006/relationships/image" Target="../media/image135.png"/><Relationship Id="rId4" Type="http://schemas.openxmlformats.org/officeDocument/2006/relationships/image" Target="../media/image134.png"/></Relationships>
</file>

<file path=ppt/slides/_rels/slide74.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73.jpg"/><Relationship Id="rId18" Type="http://schemas.openxmlformats.org/officeDocument/2006/relationships/image" Target="../media/image78.jpg"/><Relationship Id="rId3" Type="http://schemas.openxmlformats.org/officeDocument/2006/relationships/image" Target="../media/image100.jpeg"/><Relationship Id="rId21" Type="http://schemas.openxmlformats.org/officeDocument/2006/relationships/image" Target="../media/image42.png"/><Relationship Id="rId7" Type="http://schemas.openxmlformats.org/officeDocument/2006/relationships/image" Target="../media/image104.jpeg"/><Relationship Id="rId12" Type="http://schemas.openxmlformats.org/officeDocument/2006/relationships/image" Target="../media/image109.jpeg"/><Relationship Id="rId17" Type="http://schemas.openxmlformats.org/officeDocument/2006/relationships/image" Target="../media/image77.jpg"/><Relationship Id="rId2" Type="http://schemas.openxmlformats.org/officeDocument/2006/relationships/notesSlide" Target="../notesSlides/notesSlide31.xml"/><Relationship Id="rId16" Type="http://schemas.openxmlformats.org/officeDocument/2006/relationships/image" Target="../media/image76.jpg"/><Relationship Id="rId20" Type="http://schemas.openxmlformats.org/officeDocument/2006/relationships/image" Target="../media/image80.png"/><Relationship Id="rId1" Type="http://schemas.openxmlformats.org/officeDocument/2006/relationships/slideLayout" Target="../slideLayouts/slideLayout49.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5" Type="http://schemas.openxmlformats.org/officeDocument/2006/relationships/image" Target="../media/image75.jpg"/><Relationship Id="rId10" Type="http://schemas.openxmlformats.org/officeDocument/2006/relationships/image" Target="../media/image107.jpeg"/><Relationship Id="rId19" Type="http://schemas.openxmlformats.org/officeDocument/2006/relationships/image" Target="../media/image79.jp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7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136.png"/><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41.xml"/></Relationships>
</file>

<file path=ppt/slides/_rels/slide7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41.xml"/><Relationship Id="rId5" Type="http://schemas.openxmlformats.org/officeDocument/2006/relationships/image" Target="../media/image142.png"/><Relationship Id="rId4" Type="http://schemas.openxmlformats.org/officeDocument/2006/relationships/image" Target="../media/image141.png"/></Relationships>
</file>

<file path=ppt/slides/_rels/slide79.xml.rels><?xml version="1.0" encoding="UTF-8" standalone="yes"?>
<Relationships xmlns="http://schemas.openxmlformats.org/package/2006/relationships"><Relationship Id="rId3" Type="http://schemas.openxmlformats.org/officeDocument/2006/relationships/hyperlink" Target="https://www.ci3t.org/ispring/screening_manual/" TargetMode="External"/><Relationship Id="rId2" Type="http://schemas.openxmlformats.org/officeDocument/2006/relationships/image" Target="../media/image143.png"/><Relationship Id="rId1" Type="http://schemas.openxmlformats.org/officeDocument/2006/relationships/slideLayout" Target="../slideLayouts/slideLayout4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50.gif"/><Relationship Id="rId5" Type="http://schemas.openxmlformats.org/officeDocument/2006/relationships/image" Target="../media/image49.jpeg"/><Relationship Id="rId4" Type="http://schemas.openxmlformats.org/officeDocument/2006/relationships/image" Target="../media/image48.png"/></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9.xml"/><Relationship Id="rId5" Type="http://schemas.openxmlformats.org/officeDocument/2006/relationships/image" Target="../media/image97.png"/><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11.png"/><Relationship Id="rId1" Type="http://schemas.openxmlformats.org/officeDocument/2006/relationships/slideLayout" Target="../slideLayouts/slideLayout41.xml"/></Relationships>
</file>

<file path=ppt/slides/_rels/slide8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11.png"/><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chart" Target="../charts/chart7.xml"/><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41.xml"/><Relationship Id="rId4" Type="http://schemas.openxmlformats.org/officeDocument/2006/relationships/image" Target="../media/image152.png"/></Relationships>
</file>

<file path=ppt/slides/_rels/slide85.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43.png"/><Relationship Id="rId7" Type="http://schemas.openxmlformats.org/officeDocument/2006/relationships/hyperlink" Target="https://www.ci3t.org/ispring/screening_manual/" TargetMode="External"/><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99.png"/><Relationship Id="rId2" Type="http://schemas.openxmlformats.org/officeDocument/2006/relationships/image" Target="../media/image153.png"/><Relationship Id="rId1" Type="http://schemas.openxmlformats.org/officeDocument/2006/relationships/slideLayout" Target="../slideLayouts/slideLayout41.xml"/><Relationship Id="rId6" Type="http://schemas.openxmlformats.org/officeDocument/2006/relationships/image" Target="../media/image98.png"/><Relationship Id="rId5" Type="http://schemas.openxmlformats.org/officeDocument/2006/relationships/image" Target="../media/image46.png"/><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46.xml"/><Relationship Id="rId4" Type="http://schemas.openxmlformats.org/officeDocument/2006/relationships/image" Target="../media/image156.png"/></Relationships>
</file>

<file path=ppt/slides/_rels/slide8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s://www.pbis.org/resource/tips-for-communicating-with-your-community-about-systematic-screening-what-does-your-district-and-school-leadership-team-need-to-know" TargetMode="External"/><Relationship Id="rId1" Type="http://schemas.openxmlformats.org/officeDocument/2006/relationships/slideLayout" Target="../slideLayouts/slideLayout41.xml"/><Relationship Id="rId4" Type="http://schemas.openxmlformats.org/officeDocument/2006/relationships/image" Target="../media/image1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9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9.png"/><Relationship Id="rId7" Type="http://schemas.openxmlformats.org/officeDocument/2006/relationships/image" Target="../media/image162.png"/><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image" Target="../media/image136.png"/><Relationship Id="rId5" Type="http://schemas.openxmlformats.org/officeDocument/2006/relationships/image" Target="../media/image161.png"/><Relationship Id="rId4" Type="http://schemas.openxmlformats.org/officeDocument/2006/relationships/image" Target="../media/image160.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4.xml"/><Relationship Id="rId1" Type="http://schemas.openxmlformats.org/officeDocument/2006/relationships/slideLayout" Target="../slideLayouts/slideLayout48.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9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3" Type="http://schemas.openxmlformats.org/officeDocument/2006/relationships/hyperlink" Target="mailto:Kathleen.Lane@ku.edu" TargetMode="External"/><Relationship Id="rId2" Type="http://schemas.openxmlformats.org/officeDocument/2006/relationships/image" Target="../media/image42.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74C436-694B-AD4B-AFE2-7598E61AD5C6}"/>
              </a:ext>
            </a:extLst>
          </p:cNvPr>
          <p:cNvSpPr>
            <a:spLocks noGrp="1"/>
          </p:cNvSpPr>
          <p:nvPr>
            <p:ph type="ctrTitle"/>
          </p:nvPr>
        </p:nvSpPr>
        <p:spPr>
          <a:xfrm>
            <a:off x="838200" y="239697"/>
            <a:ext cx="10515600" cy="2814553"/>
          </a:xfrm>
        </p:spPr>
        <p:txBody>
          <a:bodyPr anchor="ctr">
            <a:noAutofit/>
          </a:bodyPr>
          <a:lstStyle/>
          <a:p>
            <a:pPr lvl="0"/>
            <a:r>
              <a:rPr lang="en-US" sz="3600" dirty="0">
                <a:latin typeface="+mn-lt"/>
              </a:rPr>
              <a:t>Systematic Screening in Integrated Tiered Systems: </a:t>
            </a:r>
            <a:br>
              <a:rPr lang="en-US" sz="3600" b="0" dirty="0">
                <a:latin typeface="+mn-lt"/>
              </a:rPr>
            </a:br>
            <a:r>
              <a:rPr lang="en-US" sz="3600" dirty="0">
                <a:latin typeface="+mn-lt"/>
              </a:rPr>
              <a:t>What do I need to know?</a:t>
            </a:r>
            <a:br>
              <a:rPr lang="en-US" sz="4400" b="0" dirty="0">
                <a:latin typeface="+mn-lt"/>
              </a:rPr>
            </a:br>
            <a:r>
              <a:rPr lang="en-US" sz="3200" b="0" dirty="0">
                <a:latin typeface="+mn-lt"/>
              </a:rPr>
              <a:t> </a:t>
            </a:r>
          </a:p>
        </p:txBody>
      </p:sp>
      <p:sp>
        <p:nvSpPr>
          <p:cNvPr id="5" name="Subtitle 4">
            <a:extLst>
              <a:ext uri="{FF2B5EF4-FFF2-40B4-BE49-F238E27FC236}">
                <a16:creationId xmlns:a16="http://schemas.microsoft.com/office/drawing/2014/main" id="{6F14E7DB-DE9B-8E48-A42B-E922B410B0C7}"/>
              </a:ext>
            </a:extLst>
          </p:cNvPr>
          <p:cNvSpPr>
            <a:spLocks noGrp="1"/>
          </p:cNvSpPr>
          <p:nvPr>
            <p:ph type="subTitle" idx="1"/>
          </p:nvPr>
        </p:nvSpPr>
        <p:spPr>
          <a:xfrm>
            <a:off x="838200" y="4502327"/>
            <a:ext cx="10515600" cy="1111287"/>
          </a:xfrm>
        </p:spPr>
        <p:txBody>
          <a:bodyPr>
            <a:normAutofit/>
          </a:bodyPr>
          <a:lstStyle/>
          <a:p>
            <a:r>
              <a:rPr lang="en-US" sz="2800" dirty="0"/>
              <a:t>Kathleen Lynne Lane, Ph.D., BCBA-D, CF-L1</a:t>
            </a:r>
          </a:p>
        </p:txBody>
      </p:sp>
      <p:sp>
        <p:nvSpPr>
          <p:cNvPr id="2" name="TextBox 1">
            <a:extLst>
              <a:ext uri="{FF2B5EF4-FFF2-40B4-BE49-F238E27FC236}">
                <a16:creationId xmlns:a16="http://schemas.microsoft.com/office/drawing/2014/main" id="{D6CC65A1-F8C2-435D-BD56-582B506CDC18}"/>
              </a:ext>
            </a:extLst>
          </p:cNvPr>
          <p:cNvSpPr txBox="1"/>
          <p:nvPr/>
        </p:nvSpPr>
        <p:spPr>
          <a:xfrm>
            <a:off x="986118" y="3224290"/>
            <a:ext cx="10367682"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0000"/>
                </a:solidFill>
                <a:effectLst/>
                <a:latin typeface="Calibri" panose="020F0502020204030204" pitchFamily="34" charset="0"/>
                <a:ea typeface="Calibri" panose="020F0502020204030204" pitchFamily="34" charset="0"/>
              </a:rPr>
              <a:t>Kentucky Council for Children with Behavior Disorders (KY CCBD)</a:t>
            </a:r>
          </a:p>
          <a:p>
            <a:pPr algn="ctr"/>
            <a:r>
              <a:rPr lang="en-US" sz="2000" dirty="0">
                <a:cs typeface="Arial"/>
              </a:rPr>
              <a:t>June 17, 2022</a:t>
            </a:r>
          </a:p>
          <a:p>
            <a:endParaRPr lang="en-US" dirty="0">
              <a:cs typeface="Arial"/>
            </a:endParaRPr>
          </a:p>
        </p:txBody>
      </p:sp>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7" name="Right Arrow 3">
            <a:extLst>
              <a:ext uri="{FF2B5EF4-FFF2-40B4-BE49-F238E27FC236}">
                <a16:creationId xmlns:a16="http://schemas.microsoft.com/office/drawing/2014/main" id="{61336C4C-B804-43F1-8B8C-F3A4BA6A484B}"/>
              </a:ext>
            </a:extLst>
          </p:cNvPr>
          <p:cNvSpPr>
            <a:spLocks noChangeArrowheads="1"/>
          </p:cNvSpPr>
          <p:nvPr/>
        </p:nvSpPr>
        <p:spPr bwMode="auto">
          <a:xfrm rot="1546713">
            <a:off x="440460" y="2563086"/>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Positive Behavior Interventions and Supports  (PBIS)</a:t>
            </a:r>
          </a:p>
        </p:txBody>
      </p:sp>
    </p:spTree>
    <p:extLst>
      <p:ext uri="{BB962C8B-B14F-4D97-AF65-F5344CB8AC3E}">
        <p14:creationId xmlns:p14="http://schemas.microsoft.com/office/powerpoint/2010/main" val="221612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92279A1-1FC3-4F74-B8C7-BDD4F0CC8FA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32125" y="0"/>
            <a:ext cx="8873265" cy="6857999"/>
          </a:xfrm>
          <a:prstGeom prst="rect">
            <a:avLst/>
          </a:prstGeom>
        </p:spPr>
      </p:pic>
      <p:sp>
        <p:nvSpPr>
          <p:cNvPr id="3" name="Rounded Rectangular Callout 4">
            <a:extLst>
              <a:ext uri="{FF2B5EF4-FFF2-40B4-BE49-F238E27FC236}">
                <a16:creationId xmlns:a16="http://schemas.microsoft.com/office/drawing/2014/main" id="{10BEBB3D-5DC5-4F33-9F81-74252942FDA3}"/>
              </a:ext>
            </a:extLst>
          </p:cNvPr>
          <p:cNvSpPr/>
          <p:nvPr/>
        </p:nvSpPr>
        <p:spPr>
          <a:xfrm>
            <a:off x="1958858" y="1395362"/>
            <a:ext cx="3352800" cy="1066800"/>
          </a:xfrm>
          <a:prstGeom prst="wedgeRoundRectCallout">
            <a:avLst/>
          </a:prstGeom>
          <a:solidFill>
            <a:schemeClr val="accent5">
              <a:lumMod val="75000"/>
            </a:schemeClr>
          </a:solidFill>
          <a:ln>
            <a:solidFill>
              <a:srgbClr val="FF9966"/>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solidFill>
                  <a:prstClr val="white"/>
                </a:solidFill>
                <a:latin typeface="Calibri" panose="020F0502020204030204"/>
              </a:rPr>
              <a:t>Establish,  Clarify,  Define Expectations</a:t>
            </a:r>
          </a:p>
        </p:txBody>
      </p:sp>
      <p:sp>
        <p:nvSpPr>
          <p:cNvPr id="11" name="Rectangle 10">
            <a:extLst>
              <a:ext uri="{FF2B5EF4-FFF2-40B4-BE49-F238E27FC236}">
                <a16:creationId xmlns:a16="http://schemas.microsoft.com/office/drawing/2014/main" id="{F63F26E5-6E0C-4757-9270-10F55D373A21}"/>
              </a:ext>
            </a:extLst>
          </p:cNvPr>
          <p:cNvSpPr/>
          <p:nvPr/>
        </p:nvSpPr>
        <p:spPr>
          <a:xfrm>
            <a:off x="2251801" y="51859"/>
            <a:ext cx="6892203" cy="707886"/>
          </a:xfrm>
          <a:prstGeom prst="rect">
            <a:avLst/>
          </a:prstGeom>
          <a:noFill/>
        </p:spPr>
        <p:txBody>
          <a:bodyPr wrap="square" lIns="91440" tIns="45720" rIns="91440" bIns="45720">
            <a:spAutoFit/>
          </a:bodyPr>
          <a:lstStyle/>
          <a:p>
            <a:pPr algn="ct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Coolidge Middle School</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13" name="Rectangle 12">
            <a:extLst>
              <a:ext uri="{FF2B5EF4-FFF2-40B4-BE49-F238E27FC236}">
                <a16:creationId xmlns:a16="http://schemas.microsoft.com/office/drawing/2014/main" id="{2F5E3A2B-1F3E-4AC8-BEEA-1C9CE48C9F64}"/>
              </a:ext>
            </a:extLst>
          </p:cNvPr>
          <p:cNvSpPr/>
          <p:nvPr/>
        </p:nvSpPr>
        <p:spPr>
          <a:xfrm>
            <a:off x="3468704" y="525622"/>
            <a:ext cx="4405373" cy="707886"/>
          </a:xfrm>
          <a:prstGeom prst="rect">
            <a:avLst/>
          </a:prstGeom>
          <a:noFill/>
        </p:spPr>
        <p:txBody>
          <a:bodyPr wrap="none" lIns="91440" tIns="45720" rIns="91440" bIns="45720">
            <a:spAutoFit/>
          </a:bodyPr>
          <a:lstStyle/>
          <a:p>
            <a:pPr algn="ctr"/>
            <a:r>
              <a:rPr lang="en-US" sz="4000" b="0" i="1" cap="none" spc="0" dirty="0">
                <a:ln w="0"/>
                <a:solidFill>
                  <a:schemeClr val="tx1"/>
                </a:solidFill>
                <a:effectLst>
                  <a:outerShdw blurRad="38100" dist="19050" dir="2700000" algn="tl" rotWithShape="0">
                    <a:schemeClr val="dk1">
                      <a:alpha val="40000"/>
                    </a:schemeClr>
                  </a:outerShdw>
                </a:effectLst>
              </a:rPr>
              <a:t>Expectation Matrix</a:t>
            </a:r>
            <a:endParaRPr lang="en-US"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3988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grpSp>
        <p:nvGrpSpPr>
          <p:cNvPr id="16" name="Group 15">
            <a:extLst>
              <a:ext uri="{FF2B5EF4-FFF2-40B4-BE49-F238E27FC236}">
                <a16:creationId xmlns:a16="http://schemas.microsoft.com/office/drawing/2014/main" id="{CC249233-A1A2-4ABE-8AE1-71BA8D02BA75}"/>
              </a:ext>
            </a:extLst>
          </p:cNvPr>
          <p:cNvGrpSpPr>
            <a:grpSpLocks/>
          </p:cNvGrpSpPr>
          <p:nvPr/>
        </p:nvGrpSpPr>
        <p:grpSpPr bwMode="auto">
          <a:xfrm>
            <a:off x="7010400" y="2819401"/>
            <a:ext cx="3281362" cy="2111375"/>
            <a:chOff x="5773738" y="3087688"/>
            <a:chExt cx="3281362" cy="2111375"/>
          </a:xfrm>
        </p:grpSpPr>
        <p:sp>
          <p:nvSpPr>
            <p:cNvPr id="17" name="Left Arrow 2">
              <a:extLst>
                <a:ext uri="{FF2B5EF4-FFF2-40B4-BE49-F238E27FC236}">
                  <a16:creationId xmlns:a16="http://schemas.microsoft.com/office/drawing/2014/main" id="{F6788038-E9AB-408F-B650-E108A5B93D0A}"/>
                </a:ext>
              </a:extLst>
            </p:cNvPr>
            <p:cNvSpPr/>
            <p:nvPr/>
          </p:nvSpPr>
          <p:spPr>
            <a:xfrm rot="19607267">
              <a:off x="5773738" y="3087688"/>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18" name="Picture 3">
              <a:extLst>
                <a:ext uri="{FF2B5EF4-FFF2-40B4-BE49-F238E27FC236}">
                  <a16:creationId xmlns:a16="http://schemas.microsoft.com/office/drawing/2014/main" id="{FE536C78-DCE9-4E38-9A7A-E61A5661673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75494">
              <a:off x="6583363" y="3767138"/>
              <a:ext cx="2227262"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0015EE9-44DB-4341-ADC2-4E61AFCCF9E0}"/>
              </a:ext>
            </a:extLst>
          </p:cNvPr>
          <p:cNvGrpSpPr/>
          <p:nvPr/>
        </p:nvGrpSpPr>
        <p:grpSpPr>
          <a:xfrm>
            <a:off x="7315200" y="3657601"/>
            <a:ext cx="3281362" cy="2111375"/>
            <a:chOff x="6172200" y="4572000"/>
            <a:chExt cx="3281362" cy="2111375"/>
          </a:xfrm>
        </p:grpSpPr>
        <p:sp>
          <p:nvSpPr>
            <p:cNvPr id="26" name="Left Arrow 14">
              <a:extLst>
                <a:ext uri="{FF2B5EF4-FFF2-40B4-BE49-F238E27FC236}">
                  <a16:creationId xmlns:a16="http://schemas.microsoft.com/office/drawing/2014/main" id="{E2B06412-5D33-4B11-9A59-62CB89DFD002}"/>
                </a:ext>
              </a:extLst>
            </p:cNvPr>
            <p:cNvSpPr/>
            <p:nvPr/>
          </p:nvSpPr>
          <p:spPr bwMode="auto">
            <a:xfrm rot="19607267">
              <a:off x="6172200" y="4572000"/>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27" name="Picture 2" descr="Second Step">
              <a:extLst>
                <a:ext uri="{FF2B5EF4-FFF2-40B4-BE49-F238E27FC236}">
                  <a16:creationId xmlns:a16="http://schemas.microsoft.com/office/drawing/2014/main" id="{8CA89383-F6C4-4CF1-B8E9-AE6F7057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10097">
              <a:off x="6987798" y="5253605"/>
              <a:ext cx="2223203" cy="3293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955E920-0D9E-449F-B921-10F6CB0DA825}"/>
              </a:ext>
            </a:extLst>
          </p:cNvPr>
          <p:cNvGrpSpPr/>
          <p:nvPr/>
        </p:nvGrpSpPr>
        <p:grpSpPr>
          <a:xfrm>
            <a:off x="7854034" y="4307622"/>
            <a:ext cx="3281362" cy="2111375"/>
            <a:chOff x="6330034" y="4307621"/>
            <a:chExt cx="3281362" cy="2111375"/>
          </a:xfrm>
        </p:grpSpPr>
        <p:sp>
          <p:nvSpPr>
            <p:cNvPr id="29" name="Left Arrow 8">
              <a:extLst>
                <a:ext uri="{FF2B5EF4-FFF2-40B4-BE49-F238E27FC236}">
                  <a16:creationId xmlns:a16="http://schemas.microsoft.com/office/drawing/2014/main" id="{1B4DC4E0-42A7-4C7A-856F-8745082F09FF}"/>
                </a:ext>
              </a:extLst>
            </p:cNvPr>
            <p:cNvSpPr/>
            <p:nvPr/>
          </p:nvSpPr>
          <p:spPr bwMode="auto">
            <a:xfrm rot="19607267">
              <a:off x="6330034" y="4307621"/>
              <a:ext cx="3281362" cy="2111375"/>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endParaRPr lang="en-US" sz="2400">
                <a:solidFill>
                  <a:srgbClr val="0070C0"/>
                </a:solidFill>
                <a:latin typeface="Calibri" panose="020F0502020204030204"/>
              </a:endParaRPr>
            </a:p>
          </p:txBody>
        </p:sp>
        <p:pic>
          <p:nvPicPr>
            <p:cNvPr id="30" name="Picture 4" descr="Lions Quest">
              <a:extLst>
                <a:ext uri="{FF2B5EF4-FFF2-40B4-BE49-F238E27FC236}">
                  <a16:creationId xmlns:a16="http://schemas.microsoft.com/office/drawing/2014/main" id="{B7A0F708-6FDF-4810-A640-F7B57FA1A2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574630">
              <a:off x="7706964" y="4743974"/>
              <a:ext cx="1368425" cy="6621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1D177ECC-7B43-40A1-A352-2EEE89FEA3CE}"/>
              </a:ext>
            </a:extLst>
          </p:cNvPr>
          <p:cNvGrpSpPr/>
          <p:nvPr/>
        </p:nvGrpSpPr>
        <p:grpSpPr>
          <a:xfrm rot="21087965">
            <a:off x="6385627" y="2077439"/>
            <a:ext cx="3508545" cy="2111247"/>
            <a:chOff x="5611862" y="2935213"/>
            <a:chExt cx="3508545" cy="2111247"/>
          </a:xfrm>
          <a:solidFill>
            <a:schemeClr val="bg1"/>
          </a:solidFill>
        </p:grpSpPr>
        <p:sp>
          <p:nvSpPr>
            <p:cNvPr id="31" name="Left Arrow 11">
              <a:extLst>
                <a:ext uri="{FF2B5EF4-FFF2-40B4-BE49-F238E27FC236}">
                  <a16:creationId xmlns:a16="http://schemas.microsoft.com/office/drawing/2014/main" id="{D2DE3D04-4E25-427B-B2AD-A9F95BA27257}"/>
                </a:ext>
              </a:extLst>
            </p:cNvPr>
            <p:cNvSpPr/>
            <p:nvPr/>
          </p:nvSpPr>
          <p:spPr>
            <a:xfrm rot="20169859">
              <a:off x="5611862" y="2935213"/>
              <a:ext cx="3508545" cy="2111247"/>
            </a:xfrm>
            <a:prstGeom prst="leftArrow">
              <a:avLst/>
            </a:prstGeom>
            <a:noFill/>
            <a:ln>
              <a:solidFill>
                <a:schemeClr val="tx2"/>
              </a:solidFill>
            </a:ln>
          </p:spPr>
          <p:style>
            <a:lnRef idx="0">
              <a:schemeClr val="accent3"/>
            </a:lnRef>
            <a:fillRef idx="3">
              <a:schemeClr val="accent3"/>
            </a:fillRef>
            <a:effectRef idx="3">
              <a:schemeClr val="accent3"/>
            </a:effectRef>
            <a:fontRef idx="minor">
              <a:schemeClr val="lt1"/>
            </a:fontRef>
          </p:style>
          <p:txBody>
            <a:bodyPr rtlCol="0" anchor="ctr"/>
            <a:lstStyle/>
            <a:p>
              <a:pPr eaLnBrk="0" fontAlgn="base" hangingPunct="0">
                <a:spcBef>
                  <a:spcPct val="0"/>
                </a:spcBef>
                <a:spcAft>
                  <a:spcPct val="0"/>
                </a:spcAft>
              </a:pPr>
              <a:r>
                <a:rPr lang="en-US" sz="2400" b="1" dirty="0">
                  <a:solidFill>
                    <a:prstClr val="black"/>
                  </a:solidFill>
                  <a:latin typeface="Calibri" panose="020F0502020204030204"/>
                </a:rPr>
                <a:t>Positive Action </a:t>
              </a:r>
            </a:p>
          </p:txBody>
        </p:sp>
        <p:pic>
          <p:nvPicPr>
            <p:cNvPr id="32" name="Picture 31">
              <a:extLst>
                <a:ext uri="{FF2B5EF4-FFF2-40B4-BE49-F238E27FC236}">
                  <a16:creationId xmlns:a16="http://schemas.microsoft.com/office/drawing/2014/main" id="{F2BDA1CE-B783-4C5A-99F1-C93E9ECE7495}"/>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61517" y="3077004"/>
              <a:ext cx="796733" cy="838666"/>
            </a:xfrm>
            <a:prstGeom prst="ellipse">
              <a:avLst/>
            </a:prstGeom>
            <a:grpFill/>
            <a:effectLst>
              <a:glow rad="38100">
                <a:schemeClr val="bg1">
                  <a:alpha val="50000"/>
                </a:schemeClr>
              </a:glow>
            </a:effectLst>
          </p:spPr>
        </p:pic>
      </p:grpSp>
    </p:spTree>
    <p:extLst>
      <p:ext uri="{BB962C8B-B14F-4D97-AF65-F5344CB8AC3E}">
        <p14:creationId xmlns:p14="http://schemas.microsoft.com/office/powerpoint/2010/main" val="3998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1ED9E-FC0B-44A6-8007-CD7C0EF90FB4}"/>
              </a:ext>
            </a:extLst>
          </p:cNvPr>
          <p:cNvSpPr>
            <a:spLocks noGrp="1"/>
          </p:cNvSpPr>
          <p:nvPr>
            <p:ph type="title"/>
          </p:nvPr>
        </p:nvSpPr>
        <p:spPr/>
        <p:txBody>
          <a:bodyPr>
            <a:normAutofit/>
          </a:bodyPr>
          <a:lstStyle/>
          <a:p>
            <a:r>
              <a:rPr lang="en-US" sz="4000" b="1"/>
              <a:t>The Five Social and Emotional Learning Core Competencies</a:t>
            </a:r>
            <a:endParaRPr lang="en-US" sz="4000"/>
          </a:p>
        </p:txBody>
      </p:sp>
      <p:graphicFrame>
        <p:nvGraphicFramePr>
          <p:cNvPr id="4" name="Content Placeholder 3">
            <a:extLst>
              <a:ext uri="{FF2B5EF4-FFF2-40B4-BE49-F238E27FC236}">
                <a16:creationId xmlns:a16="http://schemas.microsoft.com/office/drawing/2014/main" id="{E54EDD44-D0F3-49EE-BD58-04AAE45767C1}"/>
              </a:ext>
            </a:extLst>
          </p:cNvPr>
          <p:cNvGraphicFramePr>
            <a:graphicFrameLocks noGrp="1" noChangeAspect="1"/>
          </p:cNvGraphicFramePr>
          <p:nvPr>
            <p:ph idx="1"/>
            <p:extLst>
              <p:ext uri="{D42A27DB-BD31-4B8C-83A1-F6EECF244321}">
                <p14:modId xmlns:p14="http://schemas.microsoft.com/office/powerpoint/2010/main" val="31380777"/>
              </p:ext>
            </p:extLst>
          </p:nvPr>
        </p:nvGraphicFramePr>
        <p:xfrm>
          <a:off x="1326292" y="826173"/>
          <a:ext cx="9539415" cy="62283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9313DBC2-2F23-46CB-8F06-138873C74AA2}"/>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sp>
        <p:nvSpPr>
          <p:cNvPr id="6" name="Oval 5">
            <a:extLst>
              <a:ext uri="{FF2B5EF4-FFF2-40B4-BE49-F238E27FC236}">
                <a16:creationId xmlns:a16="http://schemas.microsoft.com/office/drawing/2014/main" id="{8CBDEF1D-F94D-479E-99B9-83A85C0D687F}"/>
              </a:ext>
            </a:extLst>
          </p:cNvPr>
          <p:cNvSpPr>
            <a:spLocks noChangeAspect="1"/>
          </p:cNvSpPr>
          <p:nvPr/>
        </p:nvSpPr>
        <p:spPr>
          <a:xfrm>
            <a:off x="5178230" y="3328990"/>
            <a:ext cx="1662545" cy="1449111"/>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defRPr/>
            </a:pPr>
            <a:r>
              <a:rPr lang="en-US">
                <a:solidFill>
                  <a:prstClr val="black"/>
                </a:solidFill>
                <a:latin typeface="Calibri" panose="020F0502020204030204"/>
              </a:rPr>
              <a:t>Social &amp; Emotional Learning</a:t>
            </a:r>
          </a:p>
        </p:txBody>
      </p:sp>
    </p:spTree>
    <p:extLst>
      <p:ext uri="{BB962C8B-B14F-4D97-AF65-F5344CB8AC3E}">
        <p14:creationId xmlns:p14="http://schemas.microsoft.com/office/powerpoint/2010/main" val="2863787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A659-A4F6-4D82-A8AF-33C6A31B2F8F}"/>
              </a:ext>
            </a:extLst>
          </p:cNvPr>
          <p:cNvSpPr>
            <a:spLocks noGrp="1"/>
          </p:cNvSpPr>
          <p:nvPr>
            <p:ph type="title"/>
          </p:nvPr>
        </p:nvSpPr>
        <p:spPr>
          <a:xfrm>
            <a:off x="838200" y="332467"/>
            <a:ext cx="10515600" cy="1325563"/>
          </a:xfrm>
        </p:spPr>
        <p:txBody>
          <a:bodyPr/>
          <a:lstStyle/>
          <a:p>
            <a:r>
              <a:rPr lang="en-US" b="1"/>
              <a:t>Outcomes Associated with Social Skills Training</a:t>
            </a:r>
            <a:endParaRPr lang="en-US"/>
          </a:p>
        </p:txBody>
      </p:sp>
      <p:sp>
        <p:nvSpPr>
          <p:cNvPr id="4" name="Rectangle 3">
            <a:extLst>
              <a:ext uri="{FF2B5EF4-FFF2-40B4-BE49-F238E27FC236}">
                <a16:creationId xmlns:a16="http://schemas.microsoft.com/office/drawing/2014/main" id="{C67DE1D1-BF97-4839-97B6-EE7C3E09A795}"/>
              </a:ext>
            </a:extLst>
          </p:cNvPr>
          <p:cNvSpPr/>
          <p:nvPr/>
        </p:nvSpPr>
        <p:spPr>
          <a:xfrm>
            <a:off x="1524000" y="6488668"/>
            <a:ext cx="1897122"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(CASEL, 2020)</a:t>
            </a:r>
          </a:p>
        </p:txBody>
      </p:sp>
      <p:graphicFrame>
        <p:nvGraphicFramePr>
          <p:cNvPr id="5" name="Content Placeholder 3">
            <a:extLst>
              <a:ext uri="{FF2B5EF4-FFF2-40B4-BE49-F238E27FC236}">
                <a16:creationId xmlns:a16="http://schemas.microsoft.com/office/drawing/2014/main" id="{8A849D2D-96EE-4961-B2E5-A5B50C0E7972}"/>
              </a:ext>
            </a:extLst>
          </p:cNvPr>
          <p:cNvGraphicFramePr>
            <a:graphicFrameLocks/>
          </p:cNvGraphicFramePr>
          <p:nvPr>
            <p:extLst>
              <p:ext uri="{D42A27DB-BD31-4B8C-83A1-F6EECF244321}">
                <p14:modId xmlns:p14="http://schemas.microsoft.com/office/powerpoint/2010/main" val="3796939524"/>
              </p:ext>
            </p:extLst>
          </p:nvPr>
        </p:nvGraphicFramePr>
        <p:xfrm>
          <a:off x="2699061" y="924519"/>
          <a:ext cx="7968940" cy="584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7067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2324-7D29-4039-99BA-69E647B4DE72}"/>
              </a:ext>
            </a:extLst>
          </p:cNvPr>
          <p:cNvSpPr>
            <a:spLocks noGrp="1"/>
          </p:cNvSpPr>
          <p:nvPr>
            <p:ph type="title"/>
          </p:nvPr>
        </p:nvSpPr>
        <p:spPr/>
        <p:txBody>
          <a:bodyPr/>
          <a:lstStyle/>
          <a:p>
            <a:r>
              <a:rPr lang="en-US"/>
              <a:t>Social Component: </a:t>
            </a:r>
            <a:br>
              <a:rPr lang="en-US"/>
            </a:br>
            <a:r>
              <a:rPr lang="en-US"/>
              <a:t>Examples of Schoolwide Programs </a:t>
            </a:r>
          </a:p>
        </p:txBody>
      </p:sp>
      <p:graphicFrame>
        <p:nvGraphicFramePr>
          <p:cNvPr id="4" name="Diagram 3">
            <a:extLst>
              <a:ext uri="{FF2B5EF4-FFF2-40B4-BE49-F238E27FC236}">
                <a16:creationId xmlns:a16="http://schemas.microsoft.com/office/drawing/2014/main" id="{B92EE8D5-DC75-4814-BC69-32EDAEFF8F4C}"/>
              </a:ext>
            </a:extLst>
          </p:cNvPr>
          <p:cNvGraphicFramePr/>
          <p:nvPr>
            <p:extLst>
              <p:ext uri="{D42A27DB-BD31-4B8C-83A1-F6EECF244321}">
                <p14:modId xmlns:p14="http://schemas.microsoft.com/office/powerpoint/2010/main" val="4002175224"/>
              </p:ext>
            </p:extLst>
          </p:nvPr>
        </p:nvGraphicFramePr>
        <p:xfrm>
          <a:off x="1484555" y="1714597"/>
          <a:ext cx="8821495" cy="513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B8A96E39-8248-4003-9FF0-4DE488ECA8B9}"/>
              </a:ext>
            </a:extLst>
          </p:cNvPr>
          <p:cNvSpPr/>
          <p:nvPr/>
        </p:nvSpPr>
        <p:spPr>
          <a:xfrm>
            <a:off x="2130014" y="1714598"/>
            <a:ext cx="3908836" cy="5022914"/>
          </a:xfrm>
          <a:prstGeom prst="rect">
            <a:avLst/>
          </a:prstGeom>
        </p:spPr>
        <p:txBody>
          <a:bodyPr wrap="square">
            <a:spAutoFit/>
          </a:bodyPr>
          <a:lstStyle/>
          <a:p>
            <a:pPr defTabSz="1066800" eaLnBrk="0" fontAlgn="base" hangingPunct="0">
              <a:lnSpc>
                <a:spcPct val="90000"/>
              </a:lnSpc>
              <a:spcBef>
                <a:spcPct val="0"/>
              </a:spcBef>
              <a:spcAft>
                <a:spcPct val="35000"/>
              </a:spcAft>
              <a:defRPr/>
            </a:pPr>
            <a:r>
              <a:rPr lang="en-US" sz="2200" b="1">
                <a:solidFill>
                  <a:prstClr val="white"/>
                </a:solidFill>
                <a:latin typeface="Verdana" charset="0"/>
                <a:ea typeface="MS PGothic" charset="-128"/>
              </a:rPr>
              <a:t>Positive Action</a:t>
            </a:r>
            <a:br>
              <a:rPr lang="en-US" sz="2200">
                <a:solidFill>
                  <a:prstClr val="white"/>
                </a:solidFill>
                <a:latin typeface="Verdana" charset="0"/>
                <a:ea typeface="MS PGothic" charset="-128"/>
              </a:rPr>
            </a:br>
            <a:r>
              <a:rPr lang="en-US" sz="2200" err="1">
                <a:solidFill>
                  <a:prstClr val="white"/>
                </a:solidFill>
                <a:latin typeface="Verdana" charset="0"/>
                <a:ea typeface="MS PGothic" charset="-128"/>
              </a:rPr>
              <a:t>www.positiveaction.net</a:t>
            </a:r>
            <a:endParaRPr lang="en-US" sz="2200">
              <a:solidFill>
                <a:prstClr val="white"/>
              </a:solidFill>
              <a:latin typeface="Verdana" charset="0"/>
              <a:ea typeface="MS PGothic" charset="-128"/>
            </a:endParaRP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Improves academics, behavior, and character</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Curriculum-based approach</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Effectively increases positive behaviors and decreases negative behaviors</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6-7 units per grade</a:t>
            </a:r>
          </a:p>
          <a:p>
            <a:pPr marL="115888" indent="-115888" defTabSz="1066800" eaLnBrk="0" fontAlgn="base" hangingPunct="0">
              <a:lnSpc>
                <a:spcPct val="90000"/>
              </a:lnSpc>
              <a:spcBef>
                <a:spcPct val="0"/>
              </a:spcBef>
              <a:spcAft>
                <a:spcPct val="35000"/>
              </a:spcAft>
              <a:buFont typeface="Arial" pitchFamily="34" charset="0"/>
              <a:buChar char="•"/>
              <a:defRPr/>
            </a:pPr>
            <a:r>
              <a:rPr lang="en-US">
                <a:solidFill>
                  <a:prstClr val="white"/>
                </a:solidFill>
                <a:latin typeface="Verdana" charset="0"/>
                <a:ea typeface="MS PGothic" charset="-128"/>
              </a:rPr>
              <a:t>Optional components: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site-wide climate development</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drug education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bullying / conflict resolution</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counselor, parent, and family classes</a:t>
            </a:r>
          </a:p>
          <a:p>
            <a:pPr marL="350838" lvl="1" indent="-115888" defTabSz="1066800" eaLnBrk="0" fontAlgn="base" hangingPunct="0">
              <a:spcBef>
                <a:spcPct val="0"/>
              </a:spcBef>
              <a:spcAft>
                <a:spcPct val="0"/>
              </a:spcAft>
              <a:buFont typeface="Arial" pitchFamily="34" charset="0"/>
              <a:buChar char="•"/>
              <a:defRPr/>
            </a:pPr>
            <a:r>
              <a:rPr lang="en-US" sz="1600">
                <a:solidFill>
                  <a:prstClr val="white"/>
                </a:solidFill>
                <a:latin typeface="Verdana" charset="0"/>
                <a:ea typeface="MS PGothic" charset="-128"/>
              </a:rPr>
              <a:t>community/coalition components</a:t>
            </a:r>
          </a:p>
        </p:txBody>
      </p:sp>
    </p:spTree>
    <p:extLst>
      <p:ext uri="{BB962C8B-B14F-4D97-AF65-F5344CB8AC3E}">
        <p14:creationId xmlns:p14="http://schemas.microsoft.com/office/powerpoint/2010/main" val="3795058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9DFD-AC21-4F0E-95EA-93B481A727E4}"/>
              </a:ext>
            </a:extLst>
          </p:cNvPr>
          <p:cNvSpPr>
            <a:spLocks noGrp="1"/>
          </p:cNvSpPr>
          <p:nvPr>
            <p:ph type="title"/>
          </p:nvPr>
        </p:nvSpPr>
        <p:spPr>
          <a:xfrm>
            <a:off x="566057" y="-87086"/>
            <a:ext cx="10515600" cy="1325563"/>
          </a:xfrm>
        </p:spPr>
        <p:txBody>
          <a:bodyPr/>
          <a:lstStyle/>
          <a:p>
            <a:r>
              <a:rPr lang="en-US" b="1"/>
              <a:t>Top 10 School-related Social Skills</a:t>
            </a:r>
            <a:endParaRPr lang="en-US"/>
          </a:p>
        </p:txBody>
      </p:sp>
      <p:graphicFrame>
        <p:nvGraphicFramePr>
          <p:cNvPr id="4" name="Content Placeholder 4">
            <a:extLst>
              <a:ext uri="{FF2B5EF4-FFF2-40B4-BE49-F238E27FC236}">
                <a16:creationId xmlns:a16="http://schemas.microsoft.com/office/drawing/2014/main" id="{CC79BE68-9CB4-4F7C-9DDB-05071D58E2A1}"/>
              </a:ext>
            </a:extLst>
          </p:cNvPr>
          <p:cNvGraphicFramePr>
            <a:graphicFrameLocks/>
          </p:cNvGraphicFramePr>
          <p:nvPr/>
        </p:nvGraphicFramePr>
        <p:xfrm>
          <a:off x="2004369" y="1122671"/>
          <a:ext cx="8218789" cy="5253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32AAE6F6-2953-4837-B4E4-2CA382BC1C26}"/>
              </a:ext>
            </a:extLst>
          </p:cNvPr>
          <p:cNvSpPr/>
          <p:nvPr/>
        </p:nvSpPr>
        <p:spPr>
          <a:xfrm>
            <a:off x="1524000" y="6488668"/>
            <a:ext cx="6024406" cy="369332"/>
          </a:xfrm>
          <a:prstGeom prst="rect">
            <a:avLst/>
          </a:prstGeom>
        </p:spPr>
        <p:txBody>
          <a:bodyPr wrap="none">
            <a:spAutoFit/>
          </a:bodyPr>
          <a:lstStyle/>
          <a:p>
            <a:pPr eaLnBrk="0" fontAlgn="base" hangingPunct="0">
              <a:spcBef>
                <a:spcPct val="0"/>
              </a:spcBef>
              <a:spcAft>
                <a:spcPct val="0"/>
              </a:spcAft>
              <a:defRPr/>
            </a:pPr>
            <a:r>
              <a:rPr lang="en-US">
                <a:solidFill>
                  <a:prstClr val="black"/>
                </a:solidFill>
                <a:latin typeface="Verdana" charset="0"/>
                <a:ea typeface="MS PGothic" charset="-128"/>
              </a:rPr>
              <a:t>(Lane et al. 2004, 2007; Gresham &amp; Elliott, 2008)</a:t>
            </a:r>
          </a:p>
        </p:txBody>
      </p:sp>
    </p:spTree>
    <p:extLst>
      <p:ext uri="{BB962C8B-B14F-4D97-AF65-F5344CB8AC3E}">
        <p14:creationId xmlns:p14="http://schemas.microsoft.com/office/powerpoint/2010/main" val="1307248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0" name="Trapezoid 19"/>
          <p:cNvSpPr/>
          <p:nvPr/>
        </p:nvSpPr>
        <p:spPr>
          <a:xfrm>
            <a:off x="1905001" y="3141345"/>
            <a:ext cx="8153399" cy="3609975"/>
          </a:xfrm>
          <a:prstGeom prst="trapezoid">
            <a:avLst>
              <a:gd name="adj" fmla="val 71146"/>
            </a:avLst>
          </a:prstGeom>
          <a:noFill/>
          <a:effectLst>
            <a:glow rad="228600">
              <a:srgbClr val="00B050">
                <a:alpha val="7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p:cNvSpPr/>
          <p:nvPr/>
        </p:nvSpPr>
        <p:spPr>
          <a:xfrm rot="5400000">
            <a:off x="4186292" y="1839575"/>
            <a:ext cx="3640665" cy="6209434"/>
          </a:xfrm>
          <a:prstGeom prst="ellipse">
            <a:avLst/>
          </a:prstGeom>
          <a:noFill/>
          <a:ln w="571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08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38626" y="272928"/>
            <a:ext cx="2246883" cy="3122592"/>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387C9D5-6DB6-4149-BCDA-CA81A0332B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7574" y="121114"/>
            <a:ext cx="2621827" cy="3418011"/>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7935" y="3214190"/>
            <a:ext cx="2621501" cy="340158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8689" y="52319"/>
            <a:ext cx="2439849" cy="3180251"/>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38689" y="2774212"/>
            <a:ext cx="3020916" cy="3981724"/>
          </a:xfrm>
          <a:prstGeom prst="rect">
            <a:avLst/>
          </a:prstGeom>
          <a:ln w="9525">
            <a:solidFill>
              <a:schemeClr val="bg1">
                <a:lumMod val="50000"/>
              </a:schemeClr>
            </a:solid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BBD779D0-9951-4732-A841-4AFA034ABE6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7903" y="3539125"/>
            <a:ext cx="2246883" cy="3068439"/>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5" name="Picture 14">
            <a:extLst>
              <a:ext uri="{FF2B5EF4-FFF2-40B4-BE49-F238E27FC236}">
                <a16:creationId xmlns:a16="http://schemas.microsoft.com/office/drawing/2014/main" id="{06B9A76F-679B-47A9-8637-5A92C227BF5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98725" y="3294903"/>
            <a:ext cx="2708271" cy="3441985"/>
          </a:xfrm>
          <a:prstGeom prst="rect">
            <a:avLst/>
          </a:prstGeom>
          <a:solidFill>
            <a:schemeClr val="bg1"/>
          </a:solidFill>
          <a:ln w="3175">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pic>
        <p:nvPicPr>
          <p:cNvPr id="16" name="Picture 15">
            <a:extLst>
              <a:ext uri="{FF2B5EF4-FFF2-40B4-BE49-F238E27FC236}">
                <a16:creationId xmlns:a16="http://schemas.microsoft.com/office/drawing/2014/main" id="{57A7A458-0AEA-4398-852B-1F329812B45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85445" y="48125"/>
            <a:ext cx="2364475" cy="3165992"/>
          </a:xfrm>
          <a:prstGeom prst="rect">
            <a:avLst/>
          </a:prstGeom>
          <a:ln>
            <a:solidFill>
              <a:schemeClr val="tx1">
                <a:lumMod val="50000"/>
                <a:lumOff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pic>
    </p:spTree>
    <p:extLst>
      <p:ext uri="{BB962C8B-B14F-4D97-AF65-F5344CB8AC3E}">
        <p14:creationId xmlns:p14="http://schemas.microsoft.com/office/powerpoint/2010/main" val="83504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p:tgtEl>
                                          <p:spTgt spid="15"/>
                                        </p:tgtEl>
                                        <p:attrNameLst>
                                          <p:attrName>ppt_y</p:attrName>
                                        </p:attrNameLst>
                                      </p:cBhvr>
                                      <p:tavLst>
                                        <p:tav tm="0">
                                          <p:val>
                                            <p:strVal val="#ppt_y+#ppt_h*1.125000"/>
                                          </p:val>
                                        </p:tav>
                                        <p:tav tm="100000">
                                          <p:val>
                                            <p:strVal val="#ppt_y"/>
                                          </p:val>
                                        </p:tav>
                                      </p:tavLst>
                                    </p:anim>
                                    <p:animEffect transition="in" filter="wipe(up)">
                                      <p:cBhvr>
                                        <p:cTn id="17" dur="1000"/>
                                        <p:tgtEl>
                                          <p:spTgt spid="15"/>
                                        </p:tgtEl>
                                      </p:cBhvr>
                                    </p:animEffect>
                                  </p:childTnLst>
                                </p:cTn>
                              </p:par>
                            </p:childTnLst>
                          </p:cTn>
                        </p:par>
                        <p:par>
                          <p:cTn id="18" fill="hold">
                            <p:stCondLst>
                              <p:cond delay="2000"/>
                            </p:stCondLst>
                            <p:childTnLst>
                              <p:par>
                                <p:cTn id="19" presetID="14" presetClass="entr" presetSubtype="1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4"/>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418582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0406" y="337192"/>
            <a:ext cx="8316138" cy="5741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itle 1"/>
          <p:cNvSpPr txBox="1">
            <a:spLocks/>
          </p:cNvSpPr>
          <p:nvPr/>
        </p:nvSpPr>
        <p:spPr>
          <a:xfrm rot="16200000">
            <a:off x="-2590801" y="2930092"/>
            <a:ext cx="6858001" cy="1305539"/>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a:ln>
                  <a:noFill/>
                </a:ln>
                <a:solidFill>
                  <a:prstClr val="black"/>
                </a:solidFill>
                <a:effectLst/>
                <a:uLnTx/>
                <a:uFillTx/>
                <a:latin typeface="Calibri Light" panose="020F0302020204030204"/>
                <a:ea typeface="+mj-ea"/>
                <a:cs typeface="+mj-cs"/>
              </a:rPr>
              <a:t>ci3t.org</a:t>
            </a:r>
          </a:p>
        </p:txBody>
      </p:sp>
      <p:sp>
        <p:nvSpPr>
          <p:cNvPr id="8" name="Oval 7">
            <a:extLst>
              <a:ext uri="{FF2B5EF4-FFF2-40B4-BE49-F238E27FC236}">
                <a16:creationId xmlns:a16="http://schemas.microsoft.com/office/drawing/2014/main" id="{1273B957-147B-4D13-A521-39AA57BAF8C5}"/>
              </a:ext>
            </a:extLst>
          </p:cNvPr>
          <p:cNvSpPr/>
          <p:nvPr/>
        </p:nvSpPr>
        <p:spPr>
          <a:xfrm>
            <a:off x="1369129" y="2487559"/>
            <a:ext cx="1382943" cy="322621"/>
          </a:xfrm>
          <a:prstGeom prst="ellipse">
            <a:avLst/>
          </a:prstGeom>
          <a:noFill/>
          <a:ln w="57150">
            <a:solidFill>
              <a:srgbClr val="FF9933"/>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75A3D6A5-BC8C-2EE4-CF28-F0A44F33D98D}"/>
              </a:ext>
            </a:extLst>
          </p:cNvPr>
          <p:cNvSpPr/>
          <p:nvPr/>
        </p:nvSpPr>
        <p:spPr>
          <a:xfrm>
            <a:off x="3379916" y="2810180"/>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703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8"/>
          <a:stretch>
            <a:fillRect/>
          </a:stretch>
        </p:blipFill>
        <p:spPr>
          <a:xfrm>
            <a:off x="196853" y="2225816"/>
            <a:ext cx="2176813" cy="1635029"/>
          </a:xfrm>
          <a:prstGeom prst="rect">
            <a:avLst/>
          </a:prstGeom>
          <a:ln>
            <a:noFill/>
          </a:ln>
          <a:effectLst>
            <a:outerShdw blurRad="292100" dist="139700" dir="2700000" algn="tl" rotWithShape="0">
              <a:srgbClr val="333333">
                <a:alpha val="65000"/>
              </a:srgbClr>
            </a:outerShdw>
          </a:effectLst>
        </p:spPr>
      </p:pic>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6850" y="3961468"/>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10"/>
          <a:stretch>
            <a:fillRect/>
          </a:stretch>
        </p:blipFill>
        <p:spPr>
          <a:xfrm>
            <a:off x="604167" y="3708400"/>
            <a:ext cx="1602327" cy="2073416"/>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8">
            <a:extLst>
              <a:ext uri="{FF2B5EF4-FFF2-40B4-BE49-F238E27FC236}">
                <a16:creationId xmlns:a16="http://schemas.microsoft.com/office/drawing/2014/main" id="{6BBA1614-051C-4866-ACE4-7FF4AB5AAF3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331913"/>
            <a:ext cx="4214027" cy="540721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D4ACE8F-1871-42C8-9FAB-75856BCD5BA8}"/>
              </a:ext>
            </a:extLst>
          </p:cNvPr>
          <p:cNvSpPr/>
          <p:nvPr/>
        </p:nvSpPr>
        <p:spPr>
          <a:xfrm>
            <a:off x="4137812" y="1947672"/>
            <a:ext cx="3963772" cy="1725612"/>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30662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EFA3848-CF07-4EF7-9993-BC19340B5042}"/>
              </a:ext>
            </a:extLst>
          </p:cNvPr>
          <p:cNvSpPr/>
          <p:nvPr/>
        </p:nvSpPr>
        <p:spPr>
          <a:xfrm>
            <a:off x="4111061" y="1005840"/>
            <a:ext cx="3969877" cy="125633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panose="020F0502020204030204"/>
            </a:endParaRPr>
          </a:p>
        </p:txBody>
      </p:sp>
      <p:pic>
        <p:nvPicPr>
          <p:cNvPr id="3" name="Content Placeholder 8">
            <a:extLst>
              <a:ext uri="{FF2B5EF4-FFF2-40B4-BE49-F238E27FC236}">
                <a16:creationId xmlns:a16="http://schemas.microsoft.com/office/drawing/2014/main" id="{1D0D93B4-287C-4F4A-BC64-A4B5CA0458B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1384" y="1919288"/>
            <a:ext cx="4836886" cy="408832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08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2" name="Up Arrow 1"/>
          <p:cNvSpPr/>
          <p:nvPr/>
        </p:nvSpPr>
        <p:spPr>
          <a:xfrm>
            <a:off x="5549173" y="2743890"/>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Up Arrow 23"/>
          <p:cNvSpPr/>
          <p:nvPr/>
        </p:nvSpPr>
        <p:spPr>
          <a:xfrm>
            <a:off x="5518081" y="1374973"/>
            <a:ext cx="1006763" cy="1201311"/>
          </a:xfrm>
          <a:prstGeom prst="up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5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 name="Picture 4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8" name="Picture 40"/>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7" name="Picture 3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6" name="Picture 3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1" name="Picture 3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4" name="Picture 3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9" y="4197856"/>
            <a:ext cx="5076825"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2080" name="Picture 3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8" y="4223584"/>
            <a:ext cx="5076823" cy="1800292"/>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Content Placeholder 5">
            <a:extLst>
              <a:ext uri="{FF2B5EF4-FFF2-40B4-BE49-F238E27FC236}">
                <a16:creationId xmlns:a16="http://schemas.microsoft.com/office/drawing/2014/main" id="{9B4F826F-FBD5-4DC4-8E4A-6A141E8D9FF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t="7486"/>
          <a:stretch/>
        </p:blipFill>
        <p:spPr>
          <a:xfrm>
            <a:off x="2774112" y="0"/>
            <a:ext cx="6199893" cy="3445652"/>
          </a:xfrm>
          <a:prstGeom prst="rect">
            <a:avLst/>
          </a:prstGeom>
        </p:spPr>
      </p:pic>
      <p:sp>
        <p:nvSpPr>
          <p:cNvPr id="11" name="TextBox 10">
            <a:extLst>
              <a:ext uri="{FF2B5EF4-FFF2-40B4-BE49-F238E27FC236}">
                <a16:creationId xmlns:a16="http://schemas.microsoft.com/office/drawing/2014/main" id="{879379EA-06FD-4A27-81D9-E875C5FE95E1}"/>
              </a:ext>
            </a:extLst>
          </p:cNvPr>
          <p:cNvSpPr txBox="1"/>
          <p:nvPr/>
        </p:nvSpPr>
        <p:spPr>
          <a:xfrm>
            <a:off x="2029537" y="3584391"/>
            <a:ext cx="8132923" cy="830997"/>
          </a:xfrm>
          <a:prstGeom prst="rect">
            <a:avLst/>
          </a:prstGeom>
          <a:solidFill>
            <a:schemeClr val="bg1"/>
          </a:solidFill>
          <a:ln w="76200">
            <a:solidFill>
              <a:schemeClr val="accent5">
                <a:lumMod val="60000"/>
                <a:lumOff val="40000"/>
              </a:schemeClr>
            </a:solidFill>
          </a:ln>
        </p:spPr>
        <p:txBody>
          <a:bodyPr wrap="square" rtlCol="0">
            <a:spAutoFit/>
          </a:bodyPr>
          <a:lstStyle/>
          <a:p>
            <a:pPr algn="ctr"/>
            <a:r>
              <a:rPr lang="en-US" sz="2400" dirty="0"/>
              <a:t>How do you currently look for students who need more than Tier 1 efforts?</a:t>
            </a:r>
          </a:p>
        </p:txBody>
      </p:sp>
    </p:spTree>
    <p:extLst>
      <p:ext uri="{BB962C8B-B14F-4D97-AF65-F5344CB8AC3E}">
        <p14:creationId xmlns:p14="http://schemas.microsoft.com/office/powerpoint/2010/main" val="263233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nodeType="afterGroup">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nodeType="afterGroup">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nodeType="afterGroup">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1"/>
                                        </p:tgtEl>
                                        <p:attrNameLst>
                                          <p:attrName>style.visibility</p:attrName>
                                        </p:attrNameLst>
                                      </p:cBhvr>
                                      <p:to>
                                        <p:strVal val="visible"/>
                                      </p:to>
                                    </p:set>
                                  </p:childTnLst>
                                </p:cTn>
                              </p:par>
                            </p:childTnLst>
                          </p:cTn>
                        </p:par>
                        <p:par>
                          <p:cTn id="16" fill="hold" nodeType="afterGroup">
                            <p:stCondLst>
                              <p:cond delay="240000"/>
                            </p:stCondLst>
                            <p:childTnLst>
                              <p:par>
                                <p:cTn id="17" presetID="1" presetClass="entr" presetSubtype="0" fill="hold" nodeType="afterEffect">
                                  <p:stCondLst>
                                    <p:cond delay="30000"/>
                                  </p:stCondLst>
                                  <p:childTnLst>
                                    <p:set>
                                      <p:cBhvr>
                                        <p:cTn id="18" dur="1" fill="hold">
                                          <p:stCondLst>
                                            <p:cond delay="0"/>
                                          </p:stCondLst>
                                        </p:cTn>
                                        <p:tgtEl>
                                          <p:spTgt spid="2084"/>
                                        </p:tgtEl>
                                        <p:attrNameLst>
                                          <p:attrName>style.visibility</p:attrName>
                                        </p:attrNameLst>
                                      </p:cBhvr>
                                      <p:to>
                                        <p:strVal val="visible"/>
                                      </p:to>
                                    </p:set>
                                  </p:childTnLst>
                                </p:cTn>
                              </p:par>
                            </p:childTnLst>
                          </p:cTn>
                        </p:par>
                        <p:par>
                          <p:cTn id="19" fill="hold" nodeType="afterGroup">
                            <p:stCondLst>
                              <p:cond delay="270000"/>
                            </p:stCondLst>
                            <p:childTnLst>
                              <p:par>
                                <p:cTn id="20" presetID="1" presetClass="entr" presetSubtype="0" fill="hold" nodeType="afterEffect">
                                  <p:stCondLst>
                                    <p:cond delay="30000"/>
                                  </p:stCondLst>
                                  <p:childTnLst>
                                    <p:set>
                                      <p:cBhvr>
                                        <p:cTn id="21" dur="1" fill="hold">
                                          <p:stCondLst>
                                            <p:cond delay="0"/>
                                          </p:stCondLst>
                                        </p:cTn>
                                        <p:tgtEl>
                                          <p:spTgt spid="2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dirty="0"/>
              <a:t>Introducing Ci3T… a Comprehensive, Integrated, Three-Tiered Model of Prevention  </a:t>
            </a:r>
          </a:p>
          <a:p>
            <a:r>
              <a:rPr lang="en-US" b="1" dirty="0"/>
              <a:t>A Closer Look at the Student Risk Screening Scale for Internalizing &amp; Externalizing Behaviors (SRSS-IE)</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Systematic Screening Logistics:</a:t>
            </a:r>
          </a:p>
          <a:p>
            <a:pPr lvl="1"/>
            <a:r>
              <a:rPr lang="en-US" dirty="0"/>
              <a:t>Selecting</a:t>
            </a:r>
          </a:p>
          <a:p>
            <a:pPr lvl="1"/>
            <a:r>
              <a:rPr lang="en-US" dirty="0"/>
              <a:t>Installing</a:t>
            </a:r>
          </a:p>
          <a:p>
            <a:pPr lvl="1"/>
            <a:r>
              <a:rPr lang="en-US" dirty="0"/>
              <a:t>Using</a:t>
            </a:r>
          </a:p>
          <a:p>
            <a:r>
              <a:rPr lang="en-US" dirty="0"/>
              <a:t>Planning for Next Steps</a:t>
            </a:r>
          </a:p>
          <a:p>
            <a:endParaRPr lang="en-US" dirty="0"/>
          </a:p>
        </p:txBody>
      </p:sp>
    </p:spTree>
    <p:extLst>
      <p:ext uri="{BB962C8B-B14F-4D97-AF65-F5344CB8AC3E}">
        <p14:creationId xmlns:p14="http://schemas.microsoft.com/office/powerpoint/2010/main" val="3243786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45CA-2C52-418C-8D61-FC057CC49541}"/>
              </a:ext>
            </a:extLst>
          </p:cNvPr>
          <p:cNvSpPr>
            <a:spLocks noGrp="1"/>
          </p:cNvSpPr>
          <p:nvPr>
            <p:ph type="title"/>
          </p:nvPr>
        </p:nvSpPr>
        <p:spPr>
          <a:xfrm>
            <a:off x="644563" y="1276394"/>
            <a:ext cx="8168931" cy="2852737"/>
          </a:xfrm>
        </p:spPr>
        <p:txBody>
          <a:bodyPr>
            <a:normAutofit fontScale="90000"/>
          </a:bodyPr>
          <a:lstStyle/>
          <a:p>
            <a:r>
              <a:rPr lang="en-US" dirty="0"/>
              <a:t>Student Risk Screening Scale – Internalizing and Externalizing (SRSS-IE)</a:t>
            </a:r>
          </a:p>
        </p:txBody>
      </p:sp>
      <p:sp>
        <p:nvSpPr>
          <p:cNvPr id="3" name="Text Placeholder 2">
            <a:extLst>
              <a:ext uri="{FF2B5EF4-FFF2-40B4-BE49-F238E27FC236}">
                <a16:creationId xmlns:a16="http://schemas.microsoft.com/office/drawing/2014/main" id="{FB284053-7D98-40E9-99A1-6AE3A7AF5D9A}"/>
              </a:ext>
            </a:extLst>
          </p:cNvPr>
          <p:cNvSpPr>
            <a:spLocks noGrp="1"/>
          </p:cNvSpPr>
          <p:nvPr>
            <p:ph type="body" idx="1"/>
          </p:nvPr>
        </p:nvSpPr>
        <p:spPr/>
        <p:txBody>
          <a:bodyPr/>
          <a:lstStyle/>
          <a:p>
            <a:r>
              <a:rPr lang="en-US" dirty="0"/>
              <a:t>Drummond, 1994; Lane &amp; Menzies, 2009</a:t>
            </a:r>
          </a:p>
        </p:txBody>
      </p:sp>
      <p:pic>
        <p:nvPicPr>
          <p:cNvPr id="4" name="Picture 37" descr="Table&#10;&#10;Description automatically generated">
            <a:extLst>
              <a:ext uri="{FF2B5EF4-FFF2-40B4-BE49-F238E27FC236}">
                <a16:creationId xmlns:a16="http://schemas.microsoft.com/office/drawing/2014/main" id="{1F494EE6-0880-34E8-13C4-A75C81B433FA}"/>
              </a:ext>
            </a:extLst>
          </p:cNvPr>
          <p:cNvPicPr>
            <a:picLocks noChangeAspect="1"/>
          </p:cNvPicPr>
          <p:nvPr/>
        </p:nvPicPr>
        <p:blipFill>
          <a:blip r:embed="rId2"/>
          <a:stretch>
            <a:fillRect/>
          </a:stretch>
        </p:blipFill>
        <p:spPr>
          <a:xfrm>
            <a:off x="7146419" y="4129131"/>
            <a:ext cx="4550493" cy="25867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923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6" name="Content Placeholder 5">
            <a:extLst>
              <a:ext uri="{FF2B5EF4-FFF2-40B4-BE49-F238E27FC236}">
                <a16:creationId xmlns:a16="http://schemas.microsoft.com/office/drawing/2014/main" id="{C74A0A58-1176-3442-9E6D-62EC2E57808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9920"/>
          <a:stretch/>
        </p:blipFill>
        <p:spPr>
          <a:xfrm>
            <a:off x="838200" y="1964520"/>
            <a:ext cx="10123025" cy="4893480"/>
          </a:xfrm>
          <a:prstGeom prst="rect">
            <a:avLst/>
          </a:prstGeom>
        </p:spPr>
      </p:pic>
    </p:spTree>
    <p:extLst>
      <p:ext uri="{BB962C8B-B14F-4D97-AF65-F5344CB8AC3E}">
        <p14:creationId xmlns:p14="http://schemas.microsoft.com/office/powerpoint/2010/main" val="704874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4" name="Content Placeholder 3">
            <a:extLst>
              <a:ext uri="{FF2B5EF4-FFF2-40B4-BE49-F238E27FC236}">
                <a16:creationId xmlns:a16="http://schemas.microsoft.com/office/drawing/2014/main" id="{988F04DD-A7D3-694A-873B-E1CA1D57797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9376"/>
          <a:stretch/>
        </p:blipFill>
        <p:spPr>
          <a:xfrm>
            <a:off x="950669" y="1935584"/>
            <a:ext cx="10069363" cy="4922416"/>
          </a:xfrm>
          <a:prstGeom prst="rect">
            <a:avLst/>
          </a:prstGeom>
        </p:spPr>
      </p:pic>
    </p:spTree>
    <p:extLst>
      <p:ext uri="{BB962C8B-B14F-4D97-AF65-F5344CB8AC3E}">
        <p14:creationId xmlns:p14="http://schemas.microsoft.com/office/powerpoint/2010/main" val="2150643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AFF24-FC7B-4542-85C2-E11E0A35C032}"/>
              </a:ext>
            </a:extLst>
          </p:cNvPr>
          <p:cNvSpPr>
            <a:spLocks noGrp="1"/>
          </p:cNvSpPr>
          <p:nvPr>
            <p:ph type="title"/>
          </p:nvPr>
        </p:nvSpPr>
        <p:spPr/>
        <p:txBody>
          <a:bodyPr/>
          <a:lstStyle/>
          <a:p>
            <a:r>
              <a:rPr lang="en-US" altLang="en-US"/>
              <a:t>SRSS-IE: Cut Scores</a:t>
            </a:r>
            <a:endParaRPr lang="en-US"/>
          </a:p>
        </p:txBody>
      </p:sp>
      <p:sp>
        <p:nvSpPr>
          <p:cNvPr id="8" name="TextBox 9">
            <a:extLst>
              <a:ext uri="{FF2B5EF4-FFF2-40B4-BE49-F238E27FC236}">
                <a16:creationId xmlns:a16="http://schemas.microsoft.com/office/drawing/2014/main" id="{EA556C7D-E246-1345-8D25-CEFC14078C6F}"/>
              </a:ext>
            </a:extLst>
          </p:cNvPr>
          <p:cNvSpPr txBox="1">
            <a:spLocks noChangeArrowheads="1"/>
          </p:cNvSpPr>
          <p:nvPr/>
        </p:nvSpPr>
        <p:spPr bwMode="auto">
          <a:xfrm>
            <a:off x="0" y="5473005"/>
            <a:ext cx="1110012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200" b="1">
                <a:solidFill>
                  <a:srgbClr val="A6A6A6"/>
                </a:solidFill>
                <a:latin typeface="Times New Roman"/>
                <a:ea typeface="MS PGothic"/>
                <a:cs typeface="Times New Roman"/>
              </a:rPr>
              <a:t>Elementary School Level:</a:t>
            </a:r>
          </a:p>
          <a:p>
            <a:pPr>
              <a:lnSpc>
                <a:spcPct val="100000"/>
              </a:lnSpc>
              <a:spcBef>
                <a:spcPct val="0"/>
              </a:spcBef>
              <a:buFont typeface="Arial" panose="020B0604020202020204" pitchFamily="34" charset="0"/>
              <a:buNone/>
              <a:defRPr/>
            </a:pPr>
            <a:r>
              <a:rPr lang="en-US" altLang="en-US" sz="1200">
                <a:solidFill>
                  <a:srgbClr val="A6A6A6"/>
                </a:solidFill>
                <a:latin typeface="Times New Roman"/>
                <a:ea typeface="MS PGothic"/>
                <a:cs typeface="Times New Roman"/>
              </a:rPr>
              <a:t>Lane, K. L., Oakes, W. P., Swogger, E. D., Schatschneider, C., Menzies, H., M., &amp; Sanchez, J. (2015). Student risk screening scale for internalizing and externalizing behaviors: Preliminary cut scores to support data-informed decision making. </a:t>
            </a:r>
            <a:r>
              <a:rPr lang="en-US" altLang="en-US" sz="1200" i="1">
                <a:solidFill>
                  <a:srgbClr val="A6A6A6"/>
                </a:solidFill>
                <a:latin typeface="Times New Roman"/>
                <a:ea typeface="MS PGothic"/>
                <a:cs typeface="Times New Roman"/>
              </a:rPr>
              <a:t>Behavioral Disorders, 40,</a:t>
            </a:r>
            <a:r>
              <a:rPr lang="en-US" altLang="en-US" sz="1200">
                <a:solidFill>
                  <a:srgbClr val="A6A6A6"/>
                </a:solidFill>
                <a:latin typeface="Times New Roman"/>
                <a:ea typeface="MS PGothic"/>
                <a:cs typeface="Times New Roman"/>
              </a:rPr>
              <a:t> 159-170.</a:t>
            </a:r>
          </a:p>
          <a:p>
            <a:pPr>
              <a:lnSpc>
                <a:spcPct val="100000"/>
              </a:lnSpc>
              <a:spcBef>
                <a:spcPct val="0"/>
              </a:spcBef>
              <a:buFont typeface="Arial" panose="020B0604020202020204" pitchFamily="34" charset="0"/>
              <a:buNone/>
              <a:defRPr/>
            </a:pPr>
            <a:endParaRPr lang="en-US" altLang="en-US" sz="1200">
              <a:solidFill>
                <a:srgbClr val="A6A6A6"/>
              </a:solidFill>
              <a:latin typeface="Times New Roman" panose="02020603050405020304" pitchFamily="18" charset="0"/>
              <a:ea typeface="MS PGothic" panose="020B0600070205080204" pitchFamily="34" charset="-128"/>
              <a:cs typeface="Times New Roman" panose="02020603050405020304" pitchFamily="18" charset="0"/>
            </a:endParaRPr>
          </a:p>
          <a:p>
            <a:pPr>
              <a:lnSpc>
                <a:spcPct val="100000"/>
              </a:lnSpc>
              <a:spcBef>
                <a:spcPct val="0"/>
              </a:spcBef>
              <a:buFont typeface="Arial" panose="020B0604020202020204" pitchFamily="34" charset="0"/>
              <a:buNone/>
              <a:defRPr/>
            </a:pPr>
            <a:r>
              <a:rPr lang="en-US" altLang="en-US" sz="1200" b="1">
                <a:solidFill>
                  <a:srgbClr val="A6A6A6"/>
                </a:solidFill>
                <a:latin typeface="Times New Roman"/>
                <a:ea typeface="MS PGothic"/>
                <a:cs typeface="Times New Roman"/>
              </a:rPr>
              <a:t>Middle and High School Levels:</a:t>
            </a:r>
          </a:p>
          <a:p>
            <a:pPr>
              <a:lnSpc>
                <a:spcPct val="100000"/>
              </a:lnSpc>
              <a:spcBef>
                <a:spcPct val="0"/>
              </a:spcBef>
              <a:buNone/>
              <a:defRPr/>
            </a:pPr>
            <a:r>
              <a:rPr lang="en-US" altLang="en-US" sz="1200">
                <a:solidFill>
                  <a:srgbClr val="A6A6A6"/>
                </a:solidFill>
                <a:latin typeface="Times New Roman"/>
                <a:ea typeface="MS PGothic"/>
                <a:cs typeface="Times New Roman"/>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200" i="1">
                <a:solidFill>
                  <a:srgbClr val="A6A6A6"/>
                </a:solidFill>
                <a:latin typeface="Times New Roman"/>
                <a:ea typeface="MS PGothic"/>
                <a:cs typeface="Times New Roman"/>
              </a:rPr>
              <a:t>Behavioral Disorders, 42</a:t>
            </a:r>
            <a:r>
              <a:rPr lang="en-US" altLang="en-US" sz="1200">
                <a:solidFill>
                  <a:srgbClr val="A6A6A6"/>
                </a:solidFill>
                <a:latin typeface="Times New Roman"/>
                <a:ea typeface="MS PGothic"/>
                <a:cs typeface="Times New Roman"/>
              </a:rPr>
              <a:t>(1), 271-284</a:t>
            </a:r>
          </a:p>
        </p:txBody>
      </p:sp>
      <p:graphicFrame>
        <p:nvGraphicFramePr>
          <p:cNvPr id="19" name="Content Placeholder 18">
            <a:extLst>
              <a:ext uri="{FF2B5EF4-FFF2-40B4-BE49-F238E27FC236}">
                <a16:creationId xmlns:a16="http://schemas.microsoft.com/office/drawing/2014/main" id="{AF913AAE-9952-CD43-AEF3-E248CBE5559A}"/>
              </a:ext>
            </a:extLst>
          </p:cNvPr>
          <p:cNvGraphicFramePr>
            <a:graphicFrameLocks noGrp="1"/>
          </p:cNvGraphicFramePr>
          <p:nvPr>
            <p:ph idx="1"/>
          </p:nvPr>
        </p:nvGraphicFramePr>
        <p:xfrm>
          <a:off x="838200" y="1825624"/>
          <a:ext cx="10515599" cy="2850547"/>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38492">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Elementary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a:solidFill>
                            <a:schemeClr val="bg1"/>
                          </a:solidFill>
                          <a:effectLst/>
                          <a:latin typeface="+mn-lt"/>
                        </a:rPr>
                        <a:t>Middle and High School</a:t>
                      </a:r>
                      <a:endParaRPr lang="en-US" sz="2000">
                        <a:solidFill>
                          <a:schemeClr val="bg1"/>
                        </a:solidFill>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38492">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5808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15477">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0" name="Rectangle 9">
            <a:extLst>
              <a:ext uri="{FF2B5EF4-FFF2-40B4-BE49-F238E27FC236}">
                <a16:creationId xmlns:a16="http://schemas.microsoft.com/office/drawing/2014/main" id="{4053C4ED-BA7D-8E45-9317-F9E962913D11}"/>
              </a:ext>
            </a:extLst>
          </p:cNvPr>
          <p:cNvSpPr/>
          <p:nvPr/>
        </p:nvSpPr>
        <p:spPr>
          <a:xfrm>
            <a:off x="6095999" y="1818310"/>
            <a:ext cx="5257800"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6F2D7C2-E28F-8B49-8E90-5F9E2BA7D7B8}"/>
              </a:ext>
            </a:extLst>
          </p:cNvPr>
          <p:cNvSpPr/>
          <p:nvPr/>
        </p:nvSpPr>
        <p:spPr>
          <a:xfrm>
            <a:off x="838200" y="1818310"/>
            <a:ext cx="5257799" cy="2857861"/>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9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37704" r="29718"/>
          <a:stretch/>
        </p:blipFill>
        <p:spPr>
          <a:xfrm>
            <a:off x="148635" y="2082030"/>
            <a:ext cx="4433748" cy="309509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srcRect b="8189"/>
          <a:stretch/>
        </p:blipFill>
        <p:spPr>
          <a:xfrm>
            <a:off x="4677808" y="3690313"/>
            <a:ext cx="4395192" cy="3167687"/>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6"/>
          <a:srcRect l="2865" t="1350" r="1961" b="1445"/>
          <a:stretch/>
        </p:blipFill>
        <p:spPr>
          <a:xfrm>
            <a:off x="8571737" y="1152659"/>
            <a:ext cx="3471628" cy="4552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2437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Externalizing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a:extLst>
              <a:ext uri="{FF2B5EF4-FFF2-40B4-BE49-F238E27FC236}">
                <a16:creationId xmlns:a16="http://schemas.microsoft.com/office/drawing/2014/main" id="{9709F02C-D259-438F-B289-3C081BCF5881}"/>
              </a:ext>
            </a:extLst>
          </p:cNvPr>
          <p:cNvGrpSpPr/>
          <p:nvPr/>
        </p:nvGrpSpPr>
        <p:grpSpPr>
          <a:xfrm>
            <a:off x="3075447" y="1966896"/>
            <a:ext cx="465145" cy="2073274"/>
            <a:chOff x="3225200" y="1966896"/>
            <a:chExt cx="465145" cy="2073274"/>
          </a:xfrm>
        </p:grpSpPr>
        <p:sp>
          <p:nvSpPr>
            <p:cNvPr id="9" name="Rectangle 8">
              <a:extLst>
                <a:ext uri="{FF2B5EF4-FFF2-40B4-BE49-F238E27FC236}">
                  <a16:creationId xmlns:a16="http://schemas.microsoft.com/office/drawing/2014/main" id="{D6E72BFA-4A4D-4F16-9513-68A6ED4C0C83}"/>
                </a:ext>
              </a:extLst>
            </p:cNvPr>
            <p:cNvSpPr/>
            <p:nvPr/>
          </p:nvSpPr>
          <p:spPr>
            <a:xfrm>
              <a:off x="326574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1" name="Rectangle 10">
              <a:extLst>
                <a:ext uri="{FF2B5EF4-FFF2-40B4-BE49-F238E27FC236}">
                  <a16:creationId xmlns:a16="http://schemas.microsoft.com/office/drawing/2014/main" id="{CA4B4E3C-684B-4363-A3DA-60E579543B65}"/>
                </a:ext>
              </a:extLst>
            </p:cNvPr>
            <p:cNvSpPr/>
            <p:nvPr/>
          </p:nvSpPr>
          <p:spPr>
            <a:xfrm>
              <a:off x="3267728" y="2669783"/>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13" name="Rectangle 12">
              <a:extLst>
                <a:ext uri="{FF2B5EF4-FFF2-40B4-BE49-F238E27FC236}">
                  <a16:creationId xmlns:a16="http://schemas.microsoft.com/office/drawing/2014/main" id="{05BE7812-9552-43F2-9CE7-7146EB841E59}"/>
                </a:ext>
              </a:extLst>
            </p:cNvPr>
            <p:cNvSpPr/>
            <p:nvPr/>
          </p:nvSpPr>
          <p:spPr>
            <a:xfrm>
              <a:off x="322520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109</a:t>
              </a:r>
            </a:p>
          </p:txBody>
        </p:sp>
      </p:grpSp>
      <p:grpSp>
        <p:nvGrpSpPr>
          <p:cNvPr id="16" name="Group 15">
            <a:extLst>
              <a:ext uri="{FF2B5EF4-FFF2-40B4-BE49-F238E27FC236}">
                <a16:creationId xmlns:a16="http://schemas.microsoft.com/office/drawing/2014/main" id="{DA32817C-1547-4C20-B7B2-4DC46C0582F4}"/>
              </a:ext>
            </a:extLst>
          </p:cNvPr>
          <p:cNvGrpSpPr/>
          <p:nvPr/>
        </p:nvGrpSpPr>
        <p:grpSpPr>
          <a:xfrm>
            <a:off x="4110193" y="1957472"/>
            <a:ext cx="465145" cy="2074266"/>
            <a:chOff x="4481854" y="1965904"/>
            <a:chExt cx="465145" cy="2074266"/>
          </a:xfrm>
        </p:grpSpPr>
        <p:sp>
          <p:nvSpPr>
            <p:cNvPr id="3" name="Rectangle 12">
              <a:extLst>
                <a:ext uri="{FF2B5EF4-FFF2-40B4-BE49-F238E27FC236}">
                  <a16:creationId xmlns:a16="http://schemas.microsoft.com/office/drawing/2014/main" id="{34998E01-2A56-4CEF-993A-A83085E11E77}"/>
                </a:ext>
              </a:extLst>
            </p:cNvPr>
            <p:cNvSpPr/>
            <p:nvPr/>
          </p:nvSpPr>
          <p:spPr>
            <a:xfrm>
              <a:off x="448185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91</a:t>
              </a:r>
            </a:p>
          </p:txBody>
        </p:sp>
        <p:sp>
          <p:nvSpPr>
            <p:cNvPr id="4" name="Rectangle 10">
              <a:extLst>
                <a:ext uri="{FF2B5EF4-FFF2-40B4-BE49-F238E27FC236}">
                  <a16:creationId xmlns:a16="http://schemas.microsoft.com/office/drawing/2014/main" id="{F039ACC9-9A50-4468-8191-4D74F450EDC5}"/>
                </a:ext>
              </a:extLst>
            </p:cNvPr>
            <p:cNvSpPr/>
            <p:nvPr/>
          </p:nvSpPr>
          <p:spPr>
            <a:xfrm>
              <a:off x="4524382" y="2657326"/>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6" name="Rectangle 8">
              <a:extLst>
                <a:ext uri="{FF2B5EF4-FFF2-40B4-BE49-F238E27FC236}">
                  <a16:creationId xmlns:a16="http://schemas.microsoft.com/office/drawing/2014/main" id="{F08DA4CF-F7AE-4407-8332-F2A3A69FDDCC}"/>
                </a:ext>
              </a:extLst>
            </p:cNvPr>
            <p:cNvSpPr/>
            <p:nvPr/>
          </p:nvSpPr>
          <p:spPr>
            <a:xfrm>
              <a:off x="4522402"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grpSp>
      <p:grpSp>
        <p:nvGrpSpPr>
          <p:cNvPr id="15" name="Group 14">
            <a:extLst>
              <a:ext uri="{FF2B5EF4-FFF2-40B4-BE49-F238E27FC236}">
                <a16:creationId xmlns:a16="http://schemas.microsoft.com/office/drawing/2014/main" id="{A72637EB-BEC3-4459-A728-5BD5E891DD53}"/>
              </a:ext>
            </a:extLst>
          </p:cNvPr>
          <p:cNvGrpSpPr/>
          <p:nvPr/>
        </p:nvGrpSpPr>
        <p:grpSpPr>
          <a:xfrm>
            <a:off x="5111472" y="1957472"/>
            <a:ext cx="465145" cy="2073274"/>
            <a:chOff x="5686598" y="1966896"/>
            <a:chExt cx="465145" cy="2073274"/>
          </a:xfrm>
        </p:grpSpPr>
        <p:sp>
          <p:nvSpPr>
            <p:cNvPr id="7" name="Rectangle 8">
              <a:extLst>
                <a:ext uri="{FF2B5EF4-FFF2-40B4-BE49-F238E27FC236}">
                  <a16:creationId xmlns:a16="http://schemas.microsoft.com/office/drawing/2014/main" id="{7B210AFC-1C5F-495F-AB8F-DD7BE4F57EAE}"/>
                </a:ext>
              </a:extLst>
            </p:cNvPr>
            <p:cNvSpPr/>
            <p:nvPr/>
          </p:nvSpPr>
          <p:spPr>
            <a:xfrm>
              <a:off x="5727146"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17" name="Rectangle 10">
              <a:extLst>
                <a:ext uri="{FF2B5EF4-FFF2-40B4-BE49-F238E27FC236}">
                  <a16:creationId xmlns:a16="http://schemas.microsoft.com/office/drawing/2014/main" id="{3588326D-C223-4B13-B67A-03A77A162659}"/>
                </a:ext>
              </a:extLst>
            </p:cNvPr>
            <p:cNvSpPr/>
            <p:nvPr/>
          </p:nvSpPr>
          <p:spPr>
            <a:xfrm>
              <a:off x="5729126"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61</a:t>
              </a:r>
            </a:p>
          </p:txBody>
        </p:sp>
        <p:sp>
          <p:nvSpPr>
            <p:cNvPr id="21" name="Rectangle 12">
              <a:extLst>
                <a:ext uri="{FF2B5EF4-FFF2-40B4-BE49-F238E27FC236}">
                  <a16:creationId xmlns:a16="http://schemas.microsoft.com/office/drawing/2014/main" id="{B910D69B-FC92-4FF2-8E43-3BB51BC75DE9}"/>
                </a:ext>
              </a:extLst>
            </p:cNvPr>
            <p:cNvSpPr/>
            <p:nvPr/>
          </p:nvSpPr>
          <p:spPr>
            <a:xfrm>
              <a:off x="5686598"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4" name="Group 13">
            <a:extLst>
              <a:ext uri="{FF2B5EF4-FFF2-40B4-BE49-F238E27FC236}">
                <a16:creationId xmlns:a16="http://schemas.microsoft.com/office/drawing/2014/main" id="{726D4FC1-AF61-4204-98D9-C303FE99ED03}"/>
              </a:ext>
            </a:extLst>
          </p:cNvPr>
          <p:cNvGrpSpPr/>
          <p:nvPr/>
        </p:nvGrpSpPr>
        <p:grpSpPr>
          <a:xfrm>
            <a:off x="6249925" y="1785546"/>
            <a:ext cx="465145" cy="2073274"/>
            <a:chOff x="6897670" y="1966896"/>
            <a:chExt cx="465145" cy="2073274"/>
          </a:xfrm>
        </p:grpSpPr>
        <p:sp>
          <p:nvSpPr>
            <p:cNvPr id="19" name="Rectangle 10">
              <a:extLst>
                <a:ext uri="{FF2B5EF4-FFF2-40B4-BE49-F238E27FC236}">
                  <a16:creationId xmlns:a16="http://schemas.microsoft.com/office/drawing/2014/main" id="{6561328C-0104-49AE-99FB-76DE7BBBF0D6}"/>
                </a:ext>
              </a:extLst>
            </p:cNvPr>
            <p:cNvSpPr/>
            <p:nvPr/>
          </p:nvSpPr>
          <p:spPr>
            <a:xfrm>
              <a:off x="6940198"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41</a:t>
              </a:r>
            </a:p>
          </p:txBody>
        </p:sp>
        <p:sp>
          <p:nvSpPr>
            <p:cNvPr id="23" name="Rectangle 8">
              <a:extLst>
                <a:ext uri="{FF2B5EF4-FFF2-40B4-BE49-F238E27FC236}">
                  <a16:creationId xmlns:a16="http://schemas.microsoft.com/office/drawing/2014/main" id="{00971B03-E01A-4FC9-B4FB-A33FFA5734DA}"/>
                </a:ext>
              </a:extLst>
            </p:cNvPr>
            <p:cNvSpPr/>
            <p:nvPr/>
          </p:nvSpPr>
          <p:spPr>
            <a:xfrm>
              <a:off x="6938218" y="1966896"/>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a:t>
              </a:r>
            </a:p>
          </p:txBody>
        </p:sp>
        <p:sp>
          <p:nvSpPr>
            <p:cNvPr id="25" name="Rectangle 12">
              <a:extLst>
                <a:ext uri="{FF2B5EF4-FFF2-40B4-BE49-F238E27FC236}">
                  <a16:creationId xmlns:a16="http://schemas.microsoft.com/office/drawing/2014/main" id="{A10E1623-9014-4C79-AA8C-3013A44D514C}"/>
                </a:ext>
              </a:extLst>
            </p:cNvPr>
            <p:cNvSpPr/>
            <p:nvPr/>
          </p:nvSpPr>
          <p:spPr>
            <a:xfrm>
              <a:off x="6897670"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12" name="Group 11">
            <a:extLst>
              <a:ext uri="{FF2B5EF4-FFF2-40B4-BE49-F238E27FC236}">
                <a16:creationId xmlns:a16="http://schemas.microsoft.com/office/drawing/2014/main" id="{6BC27FAE-96EC-4A1B-9A83-1074ED029B60}"/>
              </a:ext>
            </a:extLst>
          </p:cNvPr>
          <p:cNvGrpSpPr/>
          <p:nvPr/>
        </p:nvGrpSpPr>
        <p:grpSpPr>
          <a:xfrm>
            <a:off x="7332077" y="1892216"/>
            <a:ext cx="465145" cy="2074266"/>
            <a:chOff x="8173053" y="1965904"/>
            <a:chExt cx="465145" cy="2074266"/>
          </a:xfrm>
        </p:grpSpPr>
        <p:sp>
          <p:nvSpPr>
            <p:cNvPr id="27" name="Rectangle 10">
              <a:extLst>
                <a:ext uri="{FF2B5EF4-FFF2-40B4-BE49-F238E27FC236}">
                  <a16:creationId xmlns:a16="http://schemas.microsoft.com/office/drawing/2014/main" id="{7A03C2DE-68D2-4AD0-A4B3-09DD3B84C97F}"/>
                </a:ext>
              </a:extLst>
            </p:cNvPr>
            <p:cNvSpPr/>
            <p:nvPr/>
          </p:nvSpPr>
          <p:spPr>
            <a:xfrm>
              <a:off x="8215581" y="2608478"/>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52</a:t>
              </a:r>
            </a:p>
          </p:txBody>
        </p:sp>
        <p:sp>
          <p:nvSpPr>
            <p:cNvPr id="29" name="Rectangle 8">
              <a:extLst>
                <a:ext uri="{FF2B5EF4-FFF2-40B4-BE49-F238E27FC236}">
                  <a16:creationId xmlns:a16="http://schemas.microsoft.com/office/drawing/2014/main" id="{BB100D9B-7D11-4A8A-87E2-188F5922C7C6}"/>
                </a:ext>
              </a:extLst>
            </p:cNvPr>
            <p:cNvSpPr/>
            <p:nvPr/>
          </p:nvSpPr>
          <p:spPr>
            <a:xfrm>
              <a:off x="8213601"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31" name="Rectangle 12">
              <a:extLst>
                <a:ext uri="{FF2B5EF4-FFF2-40B4-BE49-F238E27FC236}">
                  <a16:creationId xmlns:a16="http://schemas.microsoft.com/office/drawing/2014/main" id="{95939A5A-16E2-47F6-B84B-246F846D49A1}"/>
                </a:ext>
              </a:extLst>
            </p:cNvPr>
            <p:cNvSpPr/>
            <p:nvPr/>
          </p:nvSpPr>
          <p:spPr>
            <a:xfrm>
              <a:off x="8173053"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135</a:t>
              </a:r>
            </a:p>
          </p:txBody>
        </p:sp>
      </p:grpSp>
      <p:grpSp>
        <p:nvGrpSpPr>
          <p:cNvPr id="10" name="Group 9">
            <a:extLst>
              <a:ext uri="{FF2B5EF4-FFF2-40B4-BE49-F238E27FC236}">
                <a16:creationId xmlns:a16="http://schemas.microsoft.com/office/drawing/2014/main" id="{C97CA75B-A210-45C3-A8EE-1BF30D1BFEBE}"/>
              </a:ext>
            </a:extLst>
          </p:cNvPr>
          <p:cNvGrpSpPr/>
          <p:nvPr/>
        </p:nvGrpSpPr>
        <p:grpSpPr>
          <a:xfrm>
            <a:off x="8412225" y="1879568"/>
            <a:ext cx="465145" cy="2082698"/>
            <a:chOff x="9344722" y="1965904"/>
            <a:chExt cx="465145" cy="2082698"/>
          </a:xfrm>
        </p:grpSpPr>
        <p:sp>
          <p:nvSpPr>
            <p:cNvPr id="33" name="Rectangle 12">
              <a:extLst>
                <a:ext uri="{FF2B5EF4-FFF2-40B4-BE49-F238E27FC236}">
                  <a16:creationId xmlns:a16="http://schemas.microsoft.com/office/drawing/2014/main" id="{C1C00A4D-8B99-43E2-9509-EE9C55FCAB01}"/>
                </a:ext>
              </a:extLst>
            </p:cNvPr>
            <p:cNvSpPr/>
            <p:nvPr/>
          </p:nvSpPr>
          <p:spPr>
            <a:xfrm>
              <a:off x="9344722" y="3743802"/>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127</a:t>
              </a:r>
            </a:p>
          </p:txBody>
        </p:sp>
        <p:sp>
          <p:nvSpPr>
            <p:cNvPr id="35" name="Rectangle 10">
              <a:extLst>
                <a:ext uri="{FF2B5EF4-FFF2-40B4-BE49-F238E27FC236}">
                  <a16:creationId xmlns:a16="http://schemas.microsoft.com/office/drawing/2014/main" id="{96443194-5385-43CE-A79D-6CC8C67F42FD}"/>
                </a:ext>
              </a:extLst>
            </p:cNvPr>
            <p:cNvSpPr/>
            <p:nvPr/>
          </p:nvSpPr>
          <p:spPr>
            <a:xfrm>
              <a:off x="9387250" y="2624549"/>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37" name="Rectangle 8">
              <a:extLst>
                <a:ext uri="{FF2B5EF4-FFF2-40B4-BE49-F238E27FC236}">
                  <a16:creationId xmlns:a16="http://schemas.microsoft.com/office/drawing/2014/main" id="{E6B2C117-56CD-4032-853F-998568FB90E0}"/>
                </a:ext>
              </a:extLst>
            </p:cNvPr>
            <p:cNvSpPr/>
            <p:nvPr/>
          </p:nvSpPr>
          <p:spPr>
            <a:xfrm>
              <a:off x="9385270" y="1965904"/>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grpSp>
      <p:grpSp>
        <p:nvGrpSpPr>
          <p:cNvPr id="8" name="Group 7">
            <a:extLst>
              <a:ext uri="{FF2B5EF4-FFF2-40B4-BE49-F238E27FC236}">
                <a16:creationId xmlns:a16="http://schemas.microsoft.com/office/drawing/2014/main" id="{050B73DB-962B-4A66-9C79-B5E39963A821}"/>
              </a:ext>
            </a:extLst>
          </p:cNvPr>
          <p:cNvGrpSpPr/>
          <p:nvPr/>
        </p:nvGrpSpPr>
        <p:grpSpPr>
          <a:xfrm>
            <a:off x="9453942" y="1801664"/>
            <a:ext cx="465145" cy="2082698"/>
            <a:chOff x="10706574" y="1957472"/>
            <a:chExt cx="465145" cy="2082698"/>
          </a:xfrm>
        </p:grpSpPr>
        <p:sp>
          <p:nvSpPr>
            <p:cNvPr id="22" name="Rectangle 12">
              <a:extLst>
                <a:ext uri="{FF2B5EF4-FFF2-40B4-BE49-F238E27FC236}">
                  <a16:creationId xmlns:a16="http://schemas.microsoft.com/office/drawing/2014/main" id="{0EDB8E1C-7CE5-A24C-9267-7A49519EC6E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146</a:t>
              </a:r>
            </a:p>
          </p:txBody>
        </p:sp>
        <p:sp>
          <p:nvSpPr>
            <p:cNvPr id="24" name="Rectangle 10">
              <a:extLst>
                <a:ext uri="{FF2B5EF4-FFF2-40B4-BE49-F238E27FC236}">
                  <a16:creationId xmlns:a16="http://schemas.microsoft.com/office/drawing/2014/main" id="{3E017FC7-0217-884C-9DA4-9938FD1C1E49}"/>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26</a:t>
              </a:r>
            </a:p>
          </p:txBody>
        </p:sp>
        <p:sp>
          <p:nvSpPr>
            <p:cNvPr id="26" name="Rectangle 8">
              <a:extLst>
                <a:ext uri="{FF2B5EF4-FFF2-40B4-BE49-F238E27FC236}">
                  <a16:creationId xmlns:a16="http://schemas.microsoft.com/office/drawing/2014/main" id="{DD4FA606-9652-E048-8FAE-FA876B53EE59}"/>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a:t>
              </a:r>
            </a:p>
          </p:txBody>
        </p:sp>
      </p:grpSp>
      <p:grpSp>
        <p:nvGrpSpPr>
          <p:cNvPr id="32" name="Group 31">
            <a:extLst>
              <a:ext uri="{FF2B5EF4-FFF2-40B4-BE49-F238E27FC236}">
                <a16:creationId xmlns:a16="http://schemas.microsoft.com/office/drawing/2014/main" id="{62C8D0F8-048B-45BF-A93B-283F5E647BA5}"/>
              </a:ext>
            </a:extLst>
          </p:cNvPr>
          <p:cNvGrpSpPr/>
          <p:nvPr/>
        </p:nvGrpSpPr>
        <p:grpSpPr>
          <a:xfrm>
            <a:off x="10717887" y="1805072"/>
            <a:ext cx="465145" cy="2082698"/>
            <a:chOff x="10706574" y="1957472"/>
            <a:chExt cx="465145" cy="2082698"/>
          </a:xfrm>
        </p:grpSpPr>
        <p:sp>
          <p:nvSpPr>
            <p:cNvPr id="34" name="Rectangle 12">
              <a:extLst>
                <a:ext uri="{FF2B5EF4-FFF2-40B4-BE49-F238E27FC236}">
                  <a16:creationId xmlns:a16="http://schemas.microsoft.com/office/drawing/2014/main" id="{D2C02ACC-BC4D-4B65-9400-31C5B5DEF322}"/>
                </a:ext>
              </a:extLst>
            </p:cNvPr>
            <p:cNvSpPr/>
            <p:nvPr/>
          </p:nvSpPr>
          <p:spPr>
            <a:xfrm>
              <a:off x="10706574" y="3735370"/>
              <a:ext cx="465145"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sp>
          <p:nvSpPr>
            <p:cNvPr id="36" name="Rectangle 10">
              <a:extLst>
                <a:ext uri="{FF2B5EF4-FFF2-40B4-BE49-F238E27FC236}">
                  <a16:creationId xmlns:a16="http://schemas.microsoft.com/office/drawing/2014/main" id="{DFCF0A8F-D32C-410C-A481-810F9E9BF77F}"/>
                </a:ext>
              </a:extLst>
            </p:cNvPr>
            <p:cNvSpPr/>
            <p:nvPr/>
          </p:nvSpPr>
          <p:spPr>
            <a:xfrm>
              <a:off x="10749102" y="2616117"/>
              <a:ext cx="380088"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8" name="Rectangle 8">
              <a:extLst>
                <a:ext uri="{FF2B5EF4-FFF2-40B4-BE49-F238E27FC236}">
                  <a16:creationId xmlns:a16="http://schemas.microsoft.com/office/drawing/2014/main" id="{E4247A4B-9B22-4BD7-8F6E-26EDB355925F}"/>
                </a:ext>
              </a:extLst>
            </p:cNvPr>
            <p:cNvSpPr/>
            <p:nvPr/>
          </p:nvSpPr>
          <p:spPr>
            <a:xfrm>
              <a:off x="10747122" y="1957472"/>
              <a:ext cx="384048"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19</a:t>
              </a:r>
            </a:p>
          </p:txBody>
        </p:sp>
      </p:grpSp>
    </p:spTree>
    <p:extLst>
      <p:ext uri="{BB962C8B-B14F-4D97-AF65-F5344CB8AC3E}">
        <p14:creationId xmlns:p14="http://schemas.microsoft.com/office/powerpoint/2010/main" val="11433337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2021</a:t>
            </a:r>
            <a:br>
              <a:rPr lang="en-US" sz="4000"/>
            </a:br>
            <a:r>
              <a:rPr lang="en-US" sz="3200"/>
              <a:t>SRSS-</a:t>
            </a:r>
            <a:r>
              <a:rPr lang="en-US" sz="3200" u="sng"/>
              <a:t>Internalizing </a:t>
            </a:r>
            <a:r>
              <a:rPr lang="en-US" sz="3200"/>
              <a:t>Results –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44945"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7AD7008-2999-48DC-95B9-C9978F4AAC28}"/>
              </a:ext>
            </a:extLst>
          </p:cNvPr>
          <p:cNvSpPr txBox="1"/>
          <p:nvPr/>
        </p:nvSpPr>
        <p:spPr>
          <a:xfrm>
            <a:off x="-10122" y="6273813"/>
            <a:ext cx="3965944" cy="577081"/>
          </a:xfrm>
          <a:prstGeom prst="rect">
            <a:avLst/>
          </a:prstGeom>
          <a:noFill/>
        </p:spPr>
        <p:txBody>
          <a:bodyPr wrap="square" rtlCol="0">
            <a:spAutoFit/>
          </a:bodyPr>
          <a:lstStyle/>
          <a:p>
            <a:r>
              <a:rPr lang="en-US" sz="1050" b="1"/>
              <a:t>Cut scores vary by school level:</a:t>
            </a:r>
          </a:p>
          <a:p>
            <a:r>
              <a:rPr lang="en-US" sz="1050"/>
              <a:t>Elementary (I5): Low (0-1), Moderate (2-3), High (4-15)</a:t>
            </a:r>
          </a:p>
          <a:p>
            <a:r>
              <a:rPr lang="en-US" sz="1050"/>
              <a:t>Middle and High (I6): Low (0-3), Moderate (4-5), High (6-18)</a:t>
            </a:r>
          </a:p>
        </p:txBody>
      </p:sp>
      <p:grpSp>
        <p:nvGrpSpPr>
          <p:cNvPr id="10" name="Group 9">
            <a:extLst>
              <a:ext uri="{FF2B5EF4-FFF2-40B4-BE49-F238E27FC236}">
                <a16:creationId xmlns:a16="http://schemas.microsoft.com/office/drawing/2014/main" id="{DB2AE182-76BF-4401-B493-F3910FF3E439}"/>
              </a:ext>
            </a:extLst>
          </p:cNvPr>
          <p:cNvGrpSpPr/>
          <p:nvPr/>
        </p:nvGrpSpPr>
        <p:grpSpPr>
          <a:xfrm>
            <a:off x="3052315" y="2248423"/>
            <a:ext cx="465145" cy="1738445"/>
            <a:chOff x="4220560" y="1966896"/>
            <a:chExt cx="524211" cy="1738445"/>
          </a:xfrm>
        </p:grpSpPr>
        <p:sp>
          <p:nvSpPr>
            <p:cNvPr id="12" name="Rectangle 8">
              <a:extLst>
                <a:ext uri="{FF2B5EF4-FFF2-40B4-BE49-F238E27FC236}">
                  <a16:creationId xmlns:a16="http://schemas.microsoft.com/office/drawing/2014/main" id="{A3E4D228-CB51-48ED-AE60-AF16E3C0F85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61</a:t>
              </a:r>
            </a:p>
          </p:txBody>
        </p:sp>
        <p:sp>
          <p:nvSpPr>
            <p:cNvPr id="15" name="Rectangle 10">
              <a:extLst>
                <a:ext uri="{FF2B5EF4-FFF2-40B4-BE49-F238E27FC236}">
                  <a16:creationId xmlns:a16="http://schemas.microsoft.com/office/drawing/2014/main" id="{AF086AD1-ABF3-4FBB-8ED0-6EAE6AD1E9E2}"/>
                </a:ext>
              </a:extLst>
            </p:cNvPr>
            <p:cNvSpPr/>
            <p:nvPr/>
          </p:nvSpPr>
          <p:spPr>
            <a:xfrm>
              <a:off x="4259119" y="2695722"/>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38</a:t>
              </a:r>
            </a:p>
          </p:txBody>
        </p:sp>
        <p:sp>
          <p:nvSpPr>
            <p:cNvPr id="16" name="Rectangle 12">
              <a:extLst>
                <a:ext uri="{FF2B5EF4-FFF2-40B4-BE49-F238E27FC236}">
                  <a16:creationId xmlns:a16="http://schemas.microsoft.com/office/drawing/2014/main" id="{1C3ED6F3-D07D-4C75-BB15-CCFF1FC796BD}"/>
                </a:ext>
              </a:extLst>
            </p:cNvPr>
            <p:cNvSpPr/>
            <p:nvPr/>
          </p:nvSpPr>
          <p:spPr>
            <a:xfrm>
              <a:off x="4220560" y="3387687"/>
              <a:ext cx="524211" cy="317654"/>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97</a:t>
              </a:r>
            </a:p>
          </p:txBody>
        </p:sp>
      </p:grpSp>
      <p:grpSp>
        <p:nvGrpSpPr>
          <p:cNvPr id="9" name="Group 8">
            <a:extLst>
              <a:ext uri="{FF2B5EF4-FFF2-40B4-BE49-F238E27FC236}">
                <a16:creationId xmlns:a16="http://schemas.microsoft.com/office/drawing/2014/main" id="{07BE318F-2110-4C9A-9A85-385D5A3AD4AF}"/>
              </a:ext>
            </a:extLst>
          </p:cNvPr>
          <p:cNvGrpSpPr/>
          <p:nvPr/>
        </p:nvGrpSpPr>
        <p:grpSpPr>
          <a:xfrm>
            <a:off x="4151013" y="2137911"/>
            <a:ext cx="481164" cy="1729335"/>
            <a:chOff x="4230189" y="1966896"/>
            <a:chExt cx="542264" cy="1729335"/>
          </a:xfrm>
        </p:grpSpPr>
        <p:sp>
          <p:nvSpPr>
            <p:cNvPr id="11" name="Rectangle 8">
              <a:extLst>
                <a:ext uri="{FF2B5EF4-FFF2-40B4-BE49-F238E27FC236}">
                  <a16:creationId xmlns:a16="http://schemas.microsoft.com/office/drawing/2014/main" id="{A7FFAA57-43FB-4E1A-8422-9123552C6CA0}"/>
                </a:ext>
              </a:extLst>
            </p:cNvPr>
            <p:cNvSpPr/>
            <p:nvPr/>
          </p:nvSpPr>
          <p:spPr>
            <a:xfrm>
              <a:off x="4230189" y="1966896"/>
              <a:ext cx="397643" cy="272448"/>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3" name="Rectangle 10">
              <a:extLst>
                <a:ext uri="{FF2B5EF4-FFF2-40B4-BE49-F238E27FC236}">
                  <a16:creationId xmlns:a16="http://schemas.microsoft.com/office/drawing/2014/main" id="{547CA8CB-E9F8-402D-AF2F-2E8F3D5119CB}"/>
                </a:ext>
              </a:extLst>
            </p:cNvPr>
            <p:cNvSpPr/>
            <p:nvPr/>
          </p:nvSpPr>
          <p:spPr>
            <a:xfrm>
              <a:off x="4236484" y="269521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14" name="Rectangle 12">
              <a:extLst>
                <a:ext uri="{FF2B5EF4-FFF2-40B4-BE49-F238E27FC236}">
                  <a16:creationId xmlns:a16="http://schemas.microsoft.com/office/drawing/2014/main" id="{969B00F4-5AA4-46F0-9DB3-2930D7DBAA94}"/>
                </a:ext>
              </a:extLst>
            </p:cNvPr>
            <p:cNvSpPr/>
            <p:nvPr/>
          </p:nvSpPr>
          <p:spPr>
            <a:xfrm>
              <a:off x="4248242" y="3391431"/>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101</a:t>
              </a:r>
            </a:p>
          </p:txBody>
        </p:sp>
      </p:grpSp>
      <p:grpSp>
        <p:nvGrpSpPr>
          <p:cNvPr id="17" name="Group 16">
            <a:extLst>
              <a:ext uri="{FF2B5EF4-FFF2-40B4-BE49-F238E27FC236}">
                <a16:creationId xmlns:a16="http://schemas.microsoft.com/office/drawing/2014/main" id="{68C7C9E2-47E7-4E67-BAAC-DE1F26DC53CA}"/>
              </a:ext>
            </a:extLst>
          </p:cNvPr>
          <p:cNvGrpSpPr/>
          <p:nvPr/>
        </p:nvGrpSpPr>
        <p:grpSpPr>
          <a:xfrm>
            <a:off x="5141595" y="2064374"/>
            <a:ext cx="465145" cy="1723503"/>
            <a:chOff x="4157799" y="1947079"/>
            <a:chExt cx="524211" cy="1723503"/>
          </a:xfrm>
        </p:grpSpPr>
        <p:sp>
          <p:nvSpPr>
            <p:cNvPr id="18" name="Rectangle 8">
              <a:extLst>
                <a:ext uri="{FF2B5EF4-FFF2-40B4-BE49-F238E27FC236}">
                  <a16:creationId xmlns:a16="http://schemas.microsoft.com/office/drawing/2014/main" id="{467D5A68-53CB-4C80-9171-F9C2154F8444}"/>
                </a:ext>
              </a:extLst>
            </p:cNvPr>
            <p:cNvSpPr/>
            <p:nvPr/>
          </p:nvSpPr>
          <p:spPr>
            <a:xfrm>
              <a:off x="4201909"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a:t>
              </a:r>
            </a:p>
          </p:txBody>
        </p:sp>
        <p:sp>
          <p:nvSpPr>
            <p:cNvPr id="19" name="Rectangle 10">
              <a:extLst>
                <a:ext uri="{FF2B5EF4-FFF2-40B4-BE49-F238E27FC236}">
                  <a16:creationId xmlns:a16="http://schemas.microsoft.com/office/drawing/2014/main" id="{31DA6DCD-77D3-4047-B5C4-B51DEA90D570}"/>
                </a:ext>
              </a:extLst>
            </p:cNvPr>
            <p:cNvSpPr/>
            <p:nvPr/>
          </p:nvSpPr>
          <p:spPr>
            <a:xfrm>
              <a:off x="4233504"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46</a:t>
              </a:r>
            </a:p>
          </p:txBody>
        </p:sp>
        <p:sp>
          <p:nvSpPr>
            <p:cNvPr id="20" name="Rectangle 12">
              <a:extLst>
                <a:ext uri="{FF2B5EF4-FFF2-40B4-BE49-F238E27FC236}">
                  <a16:creationId xmlns:a16="http://schemas.microsoft.com/office/drawing/2014/main" id="{1F6521AE-C047-4C86-B1E6-089101A862FF}"/>
                </a:ext>
              </a:extLst>
            </p:cNvPr>
            <p:cNvSpPr/>
            <p:nvPr/>
          </p:nvSpPr>
          <p:spPr>
            <a:xfrm>
              <a:off x="4157799" y="3365782"/>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136</a:t>
              </a:r>
            </a:p>
          </p:txBody>
        </p:sp>
      </p:grpSp>
      <p:grpSp>
        <p:nvGrpSpPr>
          <p:cNvPr id="21" name="Group 20">
            <a:extLst>
              <a:ext uri="{FF2B5EF4-FFF2-40B4-BE49-F238E27FC236}">
                <a16:creationId xmlns:a16="http://schemas.microsoft.com/office/drawing/2014/main" id="{64917419-1B7A-4D7C-A742-536812B277A1}"/>
              </a:ext>
            </a:extLst>
          </p:cNvPr>
          <p:cNvGrpSpPr/>
          <p:nvPr/>
        </p:nvGrpSpPr>
        <p:grpSpPr>
          <a:xfrm>
            <a:off x="6333795" y="1842665"/>
            <a:ext cx="470995" cy="1719781"/>
            <a:chOff x="4260376" y="1947079"/>
            <a:chExt cx="530804" cy="1719781"/>
          </a:xfrm>
        </p:grpSpPr>
        <p:sp>
          <p:nvSpPr>
            <p:cNvPr id="22" name="Rectangle 8">
              <a:extLst>
                <a:ext uri="{FF2B5EF4-FFF2-40B4-BE49-F238E27FC236}">
                  <a16:creationId xmlns:a16="http://schemas.microsoft.com/office/drawing/2014/main" id="{72EE3F0F-021E-437D-B265-A50715390E71}"/>
                </a:ext>
              </a:extLst>
            </p:cNvPr>
            <p:cNvSpPr/>
            <p:nvPr/>
          </p:nvSpPr>
          <p:spPr>
            <a:xfrm>
              <a:off x="4260376" y="1947079"/>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a:t>
              </a:r>
            </a:p>
          </p:txBody>
        </p:sp>
        <p:sp>
          <p:nvSpPr>
            <p:cNvPr id="23" name="Rectangle 10">
              <a:extLst>
                <a:ext uri="{FF2B5EF4-FFF2-40B4-BE49-F238E27FC236}">
                  <a16:creationId xmlns:a16="http://schemas.microsoft.com/office/drawing/2014/main" id="{EF9D6CC0-F07F-41C1-90A0-B3E2B1392F90}"/>
                </a:ext>
              </a:extLst>
            </p:cNvPr>
            <p:cNvSpPr/>
            <p:nvPr/>
          </p:nvSpPr>
          <p:spPr>
            <a:xfrm>
              <a:off x="4276572" y="267590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44</a:t>
              </a:r>
            </a:p>
          </p:txBody>
        </p:sp>
        <p:sp>
          <p:nvSpPr>
            <p:cNvPr id="24" name="Rectangle 12">
              <a:extLst>
                <a:ext uri="{FF2B5EF4-FFF2-40B4-BE49-F238E27FC236}">
                  <a16:creationId xmlns:a16="http://schemas.microsoft.com/office/drawing/2014/main" id="{BC59E2B7-817A-4A9B-A16F-6E11C52017E9}"/>
                </a:ext>
              </a:extLst>
            </p:cNvPr>
            <p:cNvSpPr/>
            <p:nvPr/>
          </p:nvSpPr>
          <p:spPr>
            <a:xfrm>
              <a:off x="4266969" y="3362060"/>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153</a:t>
              </a:r>
            </a:p>
          </p:txBody>
        </p:sp>
      </p:grpSp>
      <p:grpSp>
        <p:nvGrpSpPr>
          <p:cNvPr id="25" name="Group 24">
            <a:extLst>
              <a:ext uri="{FF2B5EF4-FFF2-40B4-BE49-F238E27FC236}">
                <a16:creationId xmlns:a16="http://schemas.microsoft.com/office/drawing/2014/main" id="{DA3A87E0-9056-4B1E-AC86-2A2214CAFCC0}"/>
              </a:ext>
            </a:extLst>
          </p:cNvPr>
          <p:cNvGrpSpPr/>
          <p:nvPr/>
        </p:nvGrpSpPr>
        <p:grpSpPr>
          <a:xfrm>
            <a:off x="7350035" y="1835199"/>
            <a:ext cx="465145" cy="1727247"/>
            <a:chOff x="4222140" y="1950298"/>
            <a:chExt cx="524211" cy="1727247"/>
          </a:xfrm>
        </p:grpSpPr>
        <p:sp>
          <p:nvSpPr>
            <p:cNvPr id="26" name="Rectangle 8">
              <a:extLst>
                <a:ext uri="{FF2B5EF4-FFF2-40B4-BE49-F238E27FC236}">
                  <a16:creationId xmlns:a16="http://schemas.microsoft.com/office/drawing/2014/main" id="{13F71F9C-0D31-4958-ABA4-04BD1818D7BC}"/>
                </a:ext>
              </a:extLst>
            </p:cNvPr>
            <p:cNvSpPr/>
            <p:nvPr/>
          </p:nvSpPr>
          <p:spPr>
            <a:xfrm>
              <a:off x="4282970" y="1950298"/>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27" name="Rectangle 10">
              <a:extLst>
                <a:ext uri="{FF2B5EF4-FFF2-40B4-BE49-F238E27FC236}">
                  <a16:creationId xmlns:a16="http://schemas.microsoft.com/office/drawing/2014/main" id="{EC2C834E-8721-4058-B21D-641B78DFA3AE}"/>
                </a:ext>
              </a:extLst>
            </p:cNvPr>
            <p:cNvSpPr/>
            <p:nvPr/>
          </p:nvSpPr>
          <p:spPr>
            <a:xfrm>
              <a:off x="4250474" y="2675439"/>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8" name="Rectangle 12">
              <a:extLst>
                <a:ext uri="{FF2B5EF4-FFF2-40B4-BE49-F238E27FC236}">
                  <a16:creationId xmlns:a16="http://schemas.microsoft.com/office/drawing/2014/main" id="{F2A41EC2-930F-441F-82B4-023D68A43093}"/>
                </a:ext>
              </a:extLst>
            </p:cNvPr>
            <p:cNvSpPr/>
            <p:nvPr/>
          </p:nvSpPr>
          <p:spPr>
            <a:xfrm>
              <a:off x="4222140" y="3372745"/>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148</a:t>
              </a:r>
            </a:p>
          </p:txBody>
        </p:sp>
      </p:grpSp>
      <p:grpSp>
        <p:nvGrpSpPr>
          <p:cNvPr id="29" name="Group 28">
            <a:extLst>
              <a:ext uri="{FF2B5EF4-FFF2-40B4-BE49-F238E27FC236}">
                <a16:creationId xmlns:a16="http://schemas.microsoft.com/office/drawing/2014/main" id="{DEB99E52-7BBC-4A11-AD74-8013B84E1B1C}"/>
              </a:ext>
            </a:extLst>
          </p:cNvPr>
          <p:cNvGrpSpPr/>
          <p:nvPr/>
        </p:nvGrpSpPr>
        <p:grpSpPr>
          <a:xfrm>
            <a:off x="8395362" y="1855079"/>
            <a:ext cx="467125" cy="1737623"/>
            <a:chOff x="4248242" y="1966896"/>
            <a:chExt cx="526442" cy="1737623"/>
          </a:xfrm>
        </p:grpSpPr>
        <p:sp>
          <p:nvSpPr>
            <p:cNvPr id="30" name="Rectangle 8">
              <a:extLst>
                <a:ext uri="{FF2B5EF4-FFF2-40B4-BE49-F238E27FC236}">
                  <a16:creationId xmlns:a16="http://schemas.microsoft.com/office/drawing/2014/main" id="{6B85B4FF-F008-401B-948B-D875F23B7553}"/>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39</a:t>
              </a:r>
            </a:p>
          </p:txBody>
        </p:sp>
        <p:sp>
          <p:nvSpPr>
            <p:cNvPr id="31" name="Rectangle 10">
              <a:extLst>
                <a:ext uri="{FF2B5EF4-FFF2-40B4-BE49-F238E27FC236}">
                  <a16:creationId xmlns:a16="http://schemas.microsoft.com/office/drawing/2014/main" id="{174CBF97-14D6-4D02-9DA8-CC545E0E31D8}"/>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35</a:t>
              </a:r>
            </a:p>
          </p:txBody>
        </p:sp>
        <p:sp>
          <p:nvSpPr>
            <p:cNvPr id="32" name="Rectangle 12">
              <a:extLst>
                <a:ext uri="{FF2B5EF4-FFF2-40B4-BE49-F238E27FC236}">
                  <a16:creationId xmlns:a16="http://schemas.microsoft.com/office/drawing/2014/main" id="{F206BC93-B2B0-46EF-8D78-11FF390AB8BC}"/>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a:t>
              </a:r>
            </a:p>
          </p:txBody>
        </p:sp>
      </p:grpSp>
      <p:grpSp>
        <p:nvGrpSpPr>
          <p:cNvPr id="33" name="Group 32">
            <a:extLst>
              <a:ext uri="{FF2B5EF4-FFF2-40B4-BE49-F238E27FC236}">
                <a16:creationId xmlns:a16="http://schemas.microsoft.com/office/drawing/2014/main" id="{23CAD538-9A31-E94A-9983-A29739B455EB}"/>
              </a:ext>
            </a:extLst>
          </p:cNvPr>
          <p:cNvGrpSpPr/>
          <p:nvPr/>
        </p:nvGrpSpPr>
        <p:grpSpPr>
          <a:xfrm>
            <a:off x="9404440" y="2024496"/>
            <a:ext cx="467125" cy="1737623"/>
            <a:chOff x="4248242" y="1966896"/>
            <a:chExt cx="526442" cy="1737623"/>
          </a:xfrm>
        </p:grpSpPr>
        <p:sp>
          <p:nvSpPr>
            <p:cNvPr id="34" name="Rectangle 8">
              <a:extLst>
                <a:ext uri="{FF2B5EF4-FFF2-40B4-BE49-F238E27FC236}">
                  <a16:creationId xmlns:a16="http://schemas.microsoft.com/office/drawing/2014/main" id="{64BFE1C4-9319-A743-A42F-C7DEB70C2EB2}"/>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18</a:t>
              </a:r>
            </a:p>
          </p:txBody>
        </p:sp>
        <p:sp>
          <p:nvSpPr>
            <p:cNvPr id="35" name="Rectangle 10">
              <a:extLst>
                <a:ext uri="{FF2B5EF4-FFF2-40B4-BE49-F238E27FC236}">
                  <a16:creationId xmlns:a16="http://schemas.microsoft.com/office/drawing/2014/main" id="{3A889A3C-561F-904A-BF21-DEBC5FA386CD}"/>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6" name="Rectangle 12">
              <a:extLst>
                <a:ext uri="{FF2B5EF4-FFF2-40B4-BE49-F238E27FC236}">
                  <a16:creationId xmlns:a16="http://schemas.microsoft.com/office/drawing/2014/main" id="{899BAAEA-A8F0-314A-BFED-8BAA088EAC52}"/>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137</a:t>
              </a:r>
            </a:p>
          </p:txBody>
        </p:sp>
      </p:grpSp>
      <p:grpSp>
        <p:nvGrpSpPr>
          <p:cNvPr id="37" name="Group 36">
            <a:extLst>
              <a:ext uri="{FF2B5EF4-FFF2-40B4-BE49-F238E27FC236}">
                <a16:creationId xmlns:a16="http://schemas.microsoft.com/office/drawing/2014/main" id="{E1B98B1B-7DA7-4632-ACFC-7FFBC45A183A}"/>
              </a:ext>
            </a:extLst>
          </p:cNvPr>
          <p:cNvGrpSpPr/>
          <p:nvPr/>
        </p:nvGrpSpPr>
        <p:grpSpPr>
          <a:xfrm>
            <a:off x="10726421" y="1977223"/>
            <a:ext cx="467125" cy="1737623"/>
            <a:chOff x="4248242" y="1966896"/>
            <a:chExt cx="526442" cy="1737623"/>
          </a:xfrm>
        </p:grpSpPr>
        <p:sp>
          <p:nvSpPr>
            <p:cNvPr id="38" name="Rectangle 8">
              <a:extLst>
                <a:ext uri="{FF2B5EF4-FFF2-40B4-BE49-F238E27FC236}">
                  <a16:creationId xmlns:a16="http://schemas.microsoft.com/office/drawing/2014/main" id="{AC0CDF42-6831-4EE2-BB90-C4B94F2924B4}"/>
                </a:ext>
              </a:extLst>
            </p:cNvPr>
            <p:cNvSpPr/>
            <p:nvPr/>
          </p:nvSpPr>
          <p:spPr>
            <a:xfrm>
              <a:off x="4248242" y="1966896"/>
              <a:ext cx="43281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39" name="Rectangle 10">
              <a:extLst>
                <a:ext uri="{FF2B5EF4-FFF2-40B4-BE49-F238E27FC236}">
                  <a16:creationId xmlns:a16="http://schemas.microsoft.com/office/drawing/2014/main" id="{64D1402B-3EEA-4980-B5F6-FCB803B957A4}"/>
                </a:ext>
              </a:extLst>
            </p:cNvPr>
            <p:cNvSpPr/>
            <p:nvPr/>
          </p:nvSpPr>
          <p:spPr>
            <a:xfrm>
              <a:off x="4248242" y="2700325"/>
              <a:ext cx="428353"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40" name="Rectangle 12">
              <a:extLst>
                <a:ext uri="{FF2B5EF4-FFF2-40B4-BE49-F238E27FC236}">
                  <a16:creationId xmlns:a16="http://schemas.microsoft.com/office/drawing/2014/main" id="{5100AFA5-999C-40A5-B19F-B9AF6A90EE6E}"/>
                </a:ext>
              </a:extLst>
            </p:cNvPr>
            <p:cNvSpPr/>
            <p:nvPr/>
          </p:nvSpPr>
          <p:spPr>
            <a:xfrm>
              <a:off x="4250473" y="3399719"/>
              <a:ext cx="524211"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134</a:t>
              </a:r>
            </a:p>
          </p:txBody>
        </p:sp>
      </p:grpSp>
    </p:spTree>
    <p:extLst>
      <p:ext uri="{BB962C8B-B14F-4D97-AF65-F5344CB8AC3E}">
        <p14:creationId xmlns:p14="http://schemas.microsoft.com/office/powerpoint/2010/main" val="960705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5">
              <a:lumMod val="20000"/>
              <a:lumOff val="80000"/>
            </a:schemeClr>
          </a:solidFill>
          <a:effectLst>
            <a:softEdge rad="127000"/>
          </a:effectLst>
        </p:spPr>
        <p:txBody>
          <a:bodyPr>
            <a:normAutofit/>
          </a:bodyPr>
          <a:lstStyle/>
          <a:p>
            <a:pPr algn="ctr"/>
            <a:r>
              <a:rPr lang="en-US" sz="4000"/>
              <a:t>Fall 2020</a:t>
            </a:r>
            <a:br>
              <a:rPr lang="en-US" sz="4000"/>
            </a:br>
            <a:r>
              <a:rPr lang="en-US" sz="3200"/>
              <a:t>SRSS-</a:t>
            </a:r>
            <a:r>
              <a:rPr lang="en-US" sz="3200" u="sng"/>
              <a:t>Externalizing </a:t>
            </a:r>
            <a:r>
              <a:rPr lang="en-US" sz="3200"/>
              <a:t>Results – Grade level</a:t>
            </a:r>
            <a:endParaRPr lang="en-US" sz="4000"/>
          </a:p>
        </p:txBody>
      </p:sp>
      <p:graphicFrame>
        <p:nvGraphicFramePr>
          <p:cNvPr id="3" name="Table 2">
            <a:extLst>
              <a:ext uri="{FF2B5EF4-FFF2-40B4-BE49-F238E27FC236}">
                <a16:creationId xmlns:a16="http://schemas.microsoft.com/office/drawing/2014/main" id="{4AFB9BA7-128D-4908-955D-F4AECF8B71CB}"/>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t>Low  </a:t>
                      </a:r>
                    </a:p>
                    <a:p>
                      <a:pPr algn="ct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en-US" sz="2000"/>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t>n</a:t>
                      </a:r>
                      <a:r>
                        <a:rPr lang="en-US" sz="2000" i="1" baseline="0"/>
                        <a:t> (%)</a:t>
                      </a:r>
                      <a:endParaRPr lang="en-US" sz="2000" i="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65</a:t>
                      </a:r>
                    </a:p>
                    <a:p>
                      <a:pPr algn="ctr"/>
                      <a:r>
                        <a:rPr lang="en-US" sz="2400">
                          <a:solidFill>
                            <a:schemeClr val="tx1"/>
                          </a:solidFill>
                        </a:rPr>
                        <a:t>(94.20%)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44</a:t>
                      </a:r>
                    </a:p>
                    <a:p>
                      <a:pPr algn="ctr"/>
                      <a:r>
                        <a:rPr lang="en-US" sz="2400">
                          <a:solidFill>
                            <a:schemeClr val="tx1"/>
                          </a:solidFill>
                        </a:rPr>
                        <a:t>(93.62%)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(4.26%)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56</a:t>
                      </a:r>
                    </a:p>
                    <a:p>
                      <a:pPr algn="ctr"/>
                      <a:r>
                        <a:rPr lang="en-US" sz="2400">
                          <a:solidFill>
                            <a:schemeClr val="tx1"/>
                          </a:solidFill>
                        </a:rPr>
                        <a:t>(82.35%)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(14.71%)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(2.94%)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348971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56885-42AA-48AB-AB7D-0BAE79DD187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FD43A98-C59E-485A-A0F6-191AE9350A01}"/>
              </a:ext>
            </a:extLst>
          </p:cNvPr>
          <p:cNvPicPr>
            <a:picLocks noChangeAspect="1"/>
          </p:cNvPicPr>
          <p:nvPr/>
        </p:nvPicPr>
        <p:blipFill>
          <a:blip r:embed="rId2"/>
          <a:stretch>
            <a:fillRect/>
          </a:stretch>
        </p:blipFill>
        <p:spPr>
          <a:xfrm>
            <a:off x="294501" y="1100325"/>
            <a:ext cx="4105656" cy="547169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09B954C-3E12-47E8-993B-BD22ADE8B754}"/>
              </a:ext>
            </a:extLst>
          </p:cNvPr>
          <p:cNvPicPr>
            <a:picLocks noChangeAspect="1"/>
          </p:cNvPicPr>
          <p:nvPr/>
        </p:nvPicPr>
        <p:blipFill>
          <a:blip r:embed="rId3"/>
          <a:stretch>
            <a:fillRect/>
          </a:stretch>
        </p:blipFill>
        <p:spPr>
          <a:xfrm>
            <a:off x="3961806" y="1131931"/>
            <a:ext cx="4105656" cy="540848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04F3B0C-9EE2-4D18-A653-522E87D2F95C}"/>
              </a:ext>
            </a:extLst>
          </p:cNvPr>
          <p:cNvPicPr>
            <a:picLocks noChangeAspect="1"/>
          </p:cNvPicPr>
          <p:nvPr/>
        </p:nvPicPr>
        <p:blipFill>
          <a:blip r:embed="rId4"/>
          <a:stretch>
            <a:fillRect/>
          </a:stretch>
        </p:blipFill>
        <p:spPr>
          <a:xfrm>
            <a:off x="7629111" y="1230898"/>
            <a:ext cx="4107917" cy="5382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94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0C169-6EEE-2E4E-ACDB-466E4BE7D5D2}"/>
              </a:ext>
            </a:extLst>
          </p:cNvPr>
          <p:cNvSpPr>
            <a:spLocks noGrp="1"/>
          </p:cNvSpPr>
          <p:nvPr>
            <p:ph type="title"/>
          </p:nvPr>
        </p:nvSpPr>
        <p:spPr>
          <a:xfrm>
            <a:off x="838200" y="402196"/>
            <a:ext cx="10515600" cy="1325563"/>
          </a:xfrm>
        </p:spPr>
        <p:txBody>
          <a:bodyPr anchor="t">
            <a:normAutofit/>
          </a:bodyPr>
          <a:lstStyle/>
          <a:p>
            <a:pPr lvl="0"/>
            <a:r>
              <a:rPr lang="en-US" sz="2200" b="0" spc="0"/>
              <a:t>Results: </a:t>
            </a:r>
            <a:br>
              <a:rPr lang="en-US"/>
            </a:br>
            <a:r>
              <a:rPr lang="en-US" sz="3600" b="0"/>
              <a:t>SRSS-IE: Externalizing Subscale </a:t>
            </a:r>
            <a:r>
              <a:rPr lang="en-US" sz="3600"/>
              <a:t>Elementary</a:t>
            </a:r>
          </a:p>
        </p:txBody>
      </p:sp>
      <p:sp>
        <p:nvSpPr>
          <p:cNvPr id="6" name="Footer Placeholder 1">
            <a:extLst>
              <a:ext uri="{FF2B5EF4-FFF2-40B4-BE49-F238E27FC236}">
                <a16:creationId xmlns:a16="http://schemas.microsoft.com/office/drawing/2014/main" id="{C17096D3-39C3-514E-946F-81448B83602A}"/>
              </a:ext>
            </a:extLst>
          </p:cNvPr>
          <p:cNvSpPr txBox="1">
            <a:spLocks/>
          </p:cNvSpPr>
          <p:nvPr/>
        </p:nvSpPr>
        <p:spPr bwMode="auto">
          <a:xfrm>
            <a:off x="0" y="6368770"/>
            <a:ext cx="12115799" cy="3803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defTabSz="9144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S PGothic"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S PGothic"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9pPr>
          </a:lstStyle>
          <a:p>
            <a:pPr>
              <a:buNone/>
              <a:defRPr/>
            </a:pPr>
            <a:r>
              <a:rPr lang="en-US" sz="1200">
                <a:solidFill>
                  <a:schemeClr val="bg2"/>
                </a:solidFill>
              </a:rPr>
              <a:t>Lane, K. L., Oakes, W. P., Cantwell, E. D., Common, E. A., Royer, D. J., Leko, M., Schatschneider, C., Menzies, H. M., Buckman, M. M., &amp; Allen G., E. (2019). Predictive validity of Student Risk Screening Scale for Internalizing and Externalizing (SRSS-IE) scores in elementary schools. </a:t>
            </a:r>
            <a:r>
              <a:rPr lang="en-US" sz="1200" i="1">
                <a:solidFill>
                  <a:schemeClr val="bg2"/>
                </a:solidFill>
              </a:rPr>
              <a:t>Journal of Emotional and Behavioral Disorders, </a:t>
            </a:r>
            <a:r>
              <a:rPr lang="en-US" sz="1200">
                <a:solidFill>
                  <a:schemeClr val="bg2"/>
                </a:solidFill>
              </a:rPr>
              <a:t>27(4), 221-234. https://doi.org/10.1177/1063426618795443</a:t>
            </a:r>
            <a:endParaRPr lang="en-US" sz="1050">
              <a:solidFill>
                <a:schemeClr val="bg2"/>
              </a:solidFill>
            </a:endParaRPr>
          </a:p>
        </p:txBody>
      </p:sp>
      <p:graphicFrame>
        <p:nvGraphicFramePr>
          <p:cNvPr id="7" name="Group 48">
            <a:extLst>
              <a:ext uri="{FF2B5EF4-FFF2-40B4-BE49-F238E27FC236}">
                <a16:creationId xmlns:a16="http://schemas.microsoft.com/office/drawing/2014/main" id="{295B1546-666F-2249-961E-F11A8F299C2B}"/>
              </a:ext>
            </a:extLst>
          </p:cNvPr>
          <p:cNvGraphicFramePr>
            <a:graphicFrameLocks/>
          </p:cNvGraphicFramePr>
          <p:nvPr/>
        </p:nvGraphicFramePr>
        <p:xfrm>
          <a:off x="1" y="1477565"/>
          <a:ext cx="12192000" cy="4754960"/>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449213">
                  <a:extLst>
                    <a:ext uri="{9D8B030D-6E8A-4147-A177-3AD203B41FA5}">
                      <a16:colId xmlns:a16="http://schemas.microsoft.com/office/drawing/2014/main" val="20000"/>
                    </a:ext>
                  </a:extLst>
                </a:gridCol>
                <a:gridCol w="2449213">
                  <a:extLst>
                    <a:ext uri="{9D8B030D-6E8A-4147-A177-3AD203B41FA5}">
                      <a16:colId xmlns:a16="http://schemas.microsoft.com/office/drawing/2014/main" val="20001"/>
                    </a:ext>
                  </a:extLst>
                </a:gridCol>
                <a:gridCol w="2327049">
                  <a:extLst>
                    <a:ext uri="{9D8B030D-6E8A-4147-A177-3AD203B41FA5}">
                      <a16:colId xmlns:a16="http://schemas.microsoft.com/office/drawing/2014/main" val="20002"/>
                    </a:ext>
                  </a:extLst>
                </a:gridCol>
                <a:gridCol w="2677863">
                  <a:extLst>
                    <a:ext uri="{9D8B030D-6E8A-4147-A177-3AD203B41FA5}">
                      <a16:colId xmlns:a16="http://schemas.microsoft.com/office/drawing/2014/main" val="20003"/>
                    </a:ext>
                  </a:extLst>
                </a:gridCol>
                <a:gridCol w="2288662">
                  <a:extLst>
                    <a:ext uri="{9D8B030D-6E8A-4147-A177-3AD203B41FA5}">
                      <a16:colId xmlns:a16="http://schemas.microsoft.com/office/drawing/2014/main" val="20004"/>
                    </a:ext>
                  </a:extLst>
                </a:gridCol>
              </a:tblGrid>
              <a:tr h="44715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Variable</a:t>
                      </a:r>
                      <a:endParaRPr kumimoji="0" lang="en-US" sz="2100" b="0" i="0" u="none" strike="noStrike" cap="none" normalizeH="0" baseline="0">
                        <a:ln>
                          <a:noFill/>
                        </a:ln>
                        <a:solidFill>
                          <a:schemeClr val="bg1"/>
                        </a:solidFill>
                        <a:effectLst/>
                        <a:latin typeface="+mn-lt"/>
                        <a:cs typeface="Times New Roman" pitchFamily="18" charset="0"/>
                      </a:endParaRPr>
                    </a:p>
                  </a:txBody>
                  <a:tcPr marL="73152"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Risk</a:t>
                      </a:r>
                      <a:endParaRPr kumimoji="0" lang="en-US" sz="2100" b="0" i="0" u="none" strike="noStrike" cap="none" normalizeH="0" baseline="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Testing</a:t>
                      </a:r>
                      <a:endParaRPr kumimoji="0" lang="en-US" sz="2100" b="0" i="0" u="none" strike="noStrike" cap="none" normalizeH="0" baseline="0">
                        <a:ln>
                          <a:noFill/>
                        </a:ln>
                        <a:solidFill>
                          <a:schemeClr val="bg1"/>
                        </a:solidFill>
                        <a:effectLst/>
                        <a:latin typeface="+mn-lt"/>
                      </a:endParaRP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24030">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100" i="1" u="none" strike="noStrike" cap="none" normalizeH="0" baseline="0">
                          <a:ln>
                            <a:noFill/>
                          </a:ln>
                          <a:effectLst/>
                          <a:latin typeface="+mn-lt"/>
                        </a:rPr>
                        <a:t>M</a:t>
                      </a:r>
                      <a:r>
                        <a:rPr kumimoji="0" lang="en-US" sz="2100" u="none" strike="noStrike" cap="none" normalizeH="0" baseline="0">
                          <a:ln>
                            <a:noFill/>
                          </a:ln>
                          <a:effectLst/>
                          <a:latin typeface="+mn-lt"/>
                        </a:rPr>
                        <a:t> (</a:t>
                      </a:r>
                      <a:r>
                        <a:rPr kumimoji="0" lang="en-US" sz="2100" i="1" u="none" strike="noStrike" cap="none" normalizeH="0" baseline="0">
                          <a:ln>
                            <a:noFill/>
                          </a:ln>
                          <a:effectLst/>
                          <a:latin typeface="+mn-lt"/>
                        </a:rPr>
                        <a:t>SD</a:t>
                      </a:r>
                      <a:r>
                        <a:rPr kumimoji="0" lang="en-US" sz="21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100" b="0" i="1" u="none" strike="noStrike" cap="none" normalizeH="0" baseline="0">
                          <a:ln>
                            <a:noFill/>
                          </a:ln>
                          <a:solidFill>
                            <a:schemeClr val="tx1"/>
                          </a:solidFill>
                          <a:effectLst/>
                          <a:latin typeface="+mn-lt"/>
                        </a:rPr>
                        <a:t>n</a:t>
                      </a:r>
                    </a:p>
                  </a:txBody>
                  <a:tcPr marL="71444" marR="71444" marT="35722" marB="35722"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cap="none" normalizeH="0" baseline="0">
                          <a:ln>
                            <a:noFill/>
                          </a:ln>
                          <a:effectLst/>
                          <a:latin typeface="+mn-lt"/>
                        </a:rPr>
                        <a:t>Oral Reading Fluency</a:t>
                      </a:r>
                      <a:endParaRPr kumimoji="0" lang="en-US" sz="2100" b="0" i="0" u="none" strike="noStrike" cap="none" normalizeH="0" baseline="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163.23 (39.66)</a:t>
                      </a:r>
                    </a:p>
                    <a:p>
                      <a:pPr algn="ctr"/>
                      <a:r>
                        <a:rPr lang="en-US" sz="1900" b="0" i="0" u="none" strike="noStrike" kern="1200" baseline="0">
                          <a:solidFill>
                            <a:schemeClr val="dk1"/>
                          </a:solidFill>
                          <a:latin typeface="+mn-lt"/>
                          <a:ea typeface="+mn-ea"/>
                          <a:cs typeface="+mn-cs"/>
                        </a:rPr>
                        <a:t>468</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138.62 (42.70)</a:t>
                      </a:r>
                    </a:p>
                    <a:p>
                      <a:pPr algn="ctr"/>
                      <a:r>
                        <a:rPr lang="en-US" sz="1900" b="0" i="0" u="none" strike="noStrike" kern="1200" baseline="0">
                          <a:solidFill>
                            <a:schemeClr val="dk1"/>
                          </a:solidFill>
                          <a:latin typeface="+mn-lt"/>
                          <a:ea typeface="+mn-ea"/>
                          <a:cs typeface="+mn-cs"/>
                        </a:rPr>
                        <a:t>107</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115.82 (46.21)</a:t>
                      </a:r>
                    </a:p>
                    <a:p>
                      <a:pPr algn="ctr"/>
                      <a:r>
                        <a:rPr lang="en-US" sz="1900" b="0" i="0" u="none" strike="noStrike" kern="1200" baseline="0">
                          <a:solidFill>
                            <a:schemeClr val="dk1"/>
                          </a:solidFill>
                          <a:latin typeface="+mn-lt"/>
                          <a:ea typeface="+mn-ea"/>
                          <a:cs typeface="+mn-cs"/>
                        </a:rPr>
                        <a:t>46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&gt; M &gt; H</a:t>
                      </a:r>
                      <a:r>
                        <a:rPr kumimoji="0" lang="en-US" sz="2100" u="none" strike="noStrike" cap="none" normalizeH="0" baseline="0">
                          <a:ln>
                            <a:noFill/>
                          </a:ln>
                          <a:effectLst/>
                          <a:latin typeface="+mn-lt"/>
                        </a:rPr>
                        <a:t>      </a:t>
                      </a:r>
                      <a:endParaRPr kumimoji="0" lang="en-US" sz="2100" b="0" i="0" u="none" strike="noStrike" cap="none" normalizeH="0" baseline="0">
                        <a:ln>
                          <a:noFill/>
                        </a:ln>
                        <a:solidFill>
                          <a:schemeClr val="tx1"/>
                        </a:solidFill>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121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179388" marR="0" lvl="0" indent="0" algn="l" defTabSz="914400" rtl="0" eaLnBrk="0" fontAlgn="base" latinLnBrk="0" hangingPunct="0">
                        <a:lnSpc>
                          <a:spcPct val="100000"/>
                        </a:lnSpc>
                        <a:spcBef>
                          <a:spcPct val="0"/>
                        </a:spcBef>
                        <a:spcAft>
                          <a:spcPct val="0"/>
                        </a:spcAft>
                        <a:buClrTx/>
                        <a:buSzTx/>
                        <a:buFontTx/>
                        <a:buNone/>
                        <a:tabLst/>
                        <a:defRPr/>
                      </a:pPr>
                      <a:r>
                        <a:rPr kumimoji="0" lang="en-US" sz="2100" u="none" strike="noStrike" kern="1200" cap="none" normalizeH="0" baseline="0">
                          <a:ln>
                            <a:noFill/>
                          </a:ln>
                          <a:solidFill>
                            <a:schemeClr val="dk1"/>
                          </a:solidFill>
                          <a:effectLst/>
                          <a:latin typeface="+mn-lt"/>
                          <a:ea typeface="+mn-ea"/>
                          <a:cs typeface="+mn-cs"/>
                        </a:rPr>
                        <a:t>MAP Reading</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66.54 (26.48)</a:t>
                      </a:r>
                    </a:p>
                    <a:p>
                      <a:pPr algn="ctr"/>
                      <a:r>
                        <a:rPr lang="en-US" sz="1900" b="0" i="0" u="none" strike="noStrike" kern="1200" baseline="0">
                          <a:solidFill>
                            <a:schemeClr val="dk1"/>
                          </a:solidFill>
                          <a:latin typeface="+mn-lt"/>
                          <a:ea typeface="+mn-ea"/>
                          <a:cs typeface="+mn-cs"/>
                        </a:rPr>
                        <a:t>2,047</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42.91 (30.37)</a:t>
                      </a:r>
                    </a:p>
                    <a:p>
                      <a:pPr algn="ctr"/>
                      <a:r>
                        <a:rPr lang="en-US" sz="1900" b="0" i="0" u="none" strike="noStrike" kern="1200" baseline="0">
                          <a:solidFill>
                            <a:schemeClr val="dk1"/>
                          </a:solidFill>
                          <a:latin typeface="+mn-lt"/>
                          <a:ea typeface="+mn-ea"/>
                          <a:cs typeface="+mn-cs"/>
                        </a:rPr>
                        <a:t>443</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33.32 (29.82)</a:t>
                      </a:r>
                    </a:p>
                    <a:p>
                      <a:pPr algn="ctr"/>
                      <a:r>
                        <a:rPr lang="en-US" sz="1900" b="0" i="0" u="none" strike="noStrike" kern="1200" baseline="0">
                          <a:solidFill>
                            <a:schemeClr val="dk1"/>
                          </a:solidFill>
                          <a:latin typeface="+mn-lt"/>
                          <a:ea typeface="+mn-ea"/>
                          <a:cs typeface="+mn-cs"/>
                        </a:rPr>
                        <a:t>199</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&gt; M &gt;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2746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312738" algn="l" defTabSz="914400" rtl="0" eaLnBrk="0" fontAlgn="base" latinLnBrk="0" hangingPunct="0">
                        <a:lnSpc>
                          <a:spcPct val="100000"/>
                        </a:lnSpc>
                        <a:spcBef>
                          <a:spcPct val="0"/>
                        </a:spcBef>
                        <a:spcAft>
                          <a:spcPct val="0"/>
                        </a:spcAft>
                        <a:buClrTx/>
                        <a:buSzTx/>
                        <a:buFontTx/>
                        <a:buNone/>
                        <a:tabLst/>
                      </a:pPr>
                      <a:r>
                        <a:rPr kumimoji="0" lang="en-US" sz="2100" u="none" strike="noStrike" kern="1200" cap="none" normalizeH="0" baseline="0">
                          <a:ln>
                            <a:noFill/>
                          </a:ln>
                          <a:solidFill>
                            <a:schemeClr val="dk1"/>
                          </a:solidFill>
                          <a:effectLst/>
                          <a:latin typeface="+mn-lt"/>
                          <a:ea typeface="+mn-ea"/>
                          <a:cs typeface="+mn-cs"/>
                        </a:rPr>
                        <a:t>Nurse Visits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6.14 (6.81)</a:t>
                      </a:r>
                    </a:p>
                    <a:p>
                      <a:pPr algn="ctr"/>
                      <a:r>
                        <a:rPr lang="en-US" sz="1900" b="0" i="0" u="none" strike="noStrike" kern="1200" baseline="0">
                          <a:solidFill>
                            <a:schemeClr val="dk1"/>
                          </a:solidFill>
                          <a:latin typeface="+mn-lt"/>
                          <a:ea typeface="+mn-ea"/>
                          <a:cs typeface="+mn-cs"/>
                        </a:rPr>
                        <a:t>3,256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9.18 (9.59)</a:t>
                      </a:r>
                    </a:p>
                    <a:p>
                      <a:pPr algn="ctr"/>
                      <a:r>
                        <a:rPr lang="en-US" sz="1900" b="0" i="0" u="none" strike="noStrike" kern="1200" baseline="0">
                          <a:solidFill>
                            <a:schemeClr val="dk1"/>
                          </a:solidFill>
                          <a:latin typeface="+mn-lt"/>
                          <a:ea typeface="+mn-ea"/>
                          <a:cs typeface="+mn-cs"/>
                        </a:rPr>
                        <a:t>820</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11.83 (9.89)</a:t>
                      </a:r>
                    </a:p>
                    <a:p>
                      <a:pPr algn="ctr"/>
                      <a:r>
                        <a:rPr lang="en-US" sz="1900" b="0" i="0" u="none" strike="noStrike" kern="1200" baseline="0">
                          <a:solidFill>
                            <a:schemeClr val="dk1"/>
                          </a:solidFill>
                          <a:latin typeface="+mn-lt"/>
                          <a:ea typeface="+mn-ea"/>
                          <a:cs typeface="+mn-cs"/>
                        </a:rPr>
                        <a:t>389</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&lt; M &lt;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82442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463550" marR="0" lvl="0" indent="-284163"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100" u="none" strike="noStrike" kern="1200" cap="none" normalizeH="0" baseline="0">
                          <a:ln>
                            <a:noFill/>
                          </a:ln>
                          <a:solidFill>
                            <a:schemeClr val="dk1"/>
                          </a:solidFill>
                          <a:effectLst/>
                          <a:latin typeface="+mn-lt"/>
                          <a:ea typeface="+mn-ea"/>
                          <a:cs typeface="+mn-cs"/>
                        </a:rPr>
                        <a:t>In-School Suspensions</a:t>
                      </a: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0.0052 (0.08)</a:t>
                      </a:r>
                    </a:p>
                    <a:p>
                      <a:pPr algn="ctr"/>
                      <a:r>
                        <a:rPr lang="en-US" sz="1900" b="0" i="0" u="none" strike="noStrike" kern="1200" baseline="0">
                          <a:solidFill>
                            <a:schemeClr val="dk1"/>
                          </a:solidFill>
                          <a:latin typeface="+mn-lt"/>
                          <a:ea typeface="+mn-ea"/>
                          <a:cs typeface="+mn-cs"/>
                        </a:rPr>
                        <a:t>3,256</a:t>
                      </a:r>
                      <a:endParaRPr kumimoji="0" lang="en-US" sz="2100" u="none" strike="noStrike" cap="none" normalizeH="0" baseline="0">
                        <a:ln>
                          <a:noFill/>
                        </a:ln>
                        <a:effectLst/>
                        <a:latin typeface="+mn-lt"/>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0.0427 (0.30)</a:t>
                      </a:r>
                    </a:p>
                    <a:p>
                      <a:pPr algn="ctr"/>
                      <a:r>
                        <a:rPr lang="en-US" sz="1900" b="0" i="0" u="none" strike="noStrike" kern="1200" baseline="0">
                          <a:solidFill>
                            <a:schemeClr val="dk1"/>
                          </a:solidFill>
                          <a:latin typeface="+mn-lt"/>
                          <a:ea typeface="+mn-ea"/>
                          <a:cs typeface="+mn-cs"/>
                        </a:rPr>
                        <a:t>820</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0" i="0" u="none" strike="noStrike" kern="1200" baseline="0">
                          <a:solidFill>
                            <a:schemeClr val="dk1"/>
                          </a:solidFill>
                          <a:latin typeface="+mn-lt"/>
                          <a:ea typeface="+mn-ea"/>
                          <a:cs typeface="+mn-cs"/>
                        </a:rPr>
                        <a:t>0.1080 (0.46)</a:t>
                      </a:r>
                    </a:p>
                    <a:p>
                      <a:pPr algn="ctr"/>
                      <a:r>
                        <a:rPr lang="en-US" sz="1900" b="0" i="0" u="none" strike="noStrike" kern="1200" baseline="0">
                          <a:solidFill>
                            <a:schemeClr val="dk1"/>
                          </a:solidFill>
                          <a:latin typeface="+mn-lt"/>
                          <a:ea typeface="+mn-ea"/>
                          <a:cs typeface="+mn-cs"/>
                        </a:rPr>
                        <a:t>389</a:t>
                      </a:r>
                      <a:endParaRPr kumimoji="0" lang="en-US" sz="2100" u="none" strike="noStrike" kern="1200" cap="none" normalizeH="0" baseline="0">
                        <a:ln>
                          <a:noFill/>
                        </a:ln>
                        <a:solidFill>
                          <a:schemeClr val="dk1"/>
                        </a:solidFill>
                        <a:effectLst/>
                        <a:latin typeface="+mn-lt"/>
                        <a:ea typeface="+mn-ea"/>
                        <a:cs typeface="+mn-cs"/>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100" b="0" i="0" u="none" strike="noStrike" kern="1200" baseline="0">
                          <a:solidFill>
                            <a:schemeClr val="dk1"/>
                          </a:solidFill>
                          <a:latin typeface="+mn-lt"/>
                          <a:ea typeface="+mn-ea"/>
                          <a:cs typeface="+mn-cs"/>
                        </a:rPr>
                        <a:t>L &lt; M &lt; H</a:t>
                      </a:r>
                      <a:endParaRPr kumimoji="0" lang="en-US" sz="2100" b="0" i="0" u="none" strike="noStrike" cap="none" normalizeH="0" baseline="0">
                        <a:ln>
                          <a:noFill/>
                        </a:ln>
                        <a:solidFill>
                          <a:schemeClr val="bg1"/>
                        </a:solidFill>
                        <a:effectLst/>
                        <a:latin typeface="+mn-lt"/>
                        <a:cs typeface="Times New Roman" pitchFamily="18" charset="0"/>
                      </a:endParaRPr>
                    </a:p>
                  </a:txBody>
                  <a:tcPr marL="71444" marR="71444" marT="35722" marB="35722"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aphicFrame>
        <p:nvGraphicFramePr>
          <p:cNvPr id="8" name="Diagram 7">
            <a:extLst>
              <a:ext uri="{FF2B5EF4-FFF2-40B4-BE49-F238E27FC236}">
                <a16:creationId xmlns:a16="http://schemas.microsoft.com/office/drawing/2014/main" id="{B0FD369C-56A9-2049-9732-668AA160A4DF}"/>
              </a:ext>
            </a:extLst>
          </p:cNvPr>
          <p:cNvGraphicFramePr/>
          <p:nvPr/>
        </p:nvGraphicFramePr>
        <p:xfrm>
          <a:off x="1433126" y="437157"/>
          <a:ext cx="9249545" cy="6835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932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A2D07-2790-4E45-9B0C-355A5B8A9A69}"/>
              </a:ext>
            </a:extLst>
          </p:cNvPr>
          <p:cNvSpPr>
            <a:spLocks noGrp="1"/>
          </p:cNvSpPr>
          <p:nvPr>
            <p:ph type="title"/>
          </p:nvPr>
        </p:nvSpPr>
        <p:spPr>
          <a:xfrm>
            <a:off x="838200" y="377482"/>
            <a:ext cx="10515600" cy="1325563"/>
          </a:xfrm>
        </p:spPr>
        <p:txBody>
          <a:bodyPr anchor="t">
            <a:normAutofit/>
          </a:bodyPr>
          <a:lstStyle/>
          <a:p>
            <a:pPr lvl="0"/>
            <a:r>
              <a:rPr lang="en-US" sz="2200" b="0" spc="0"/>
              <a:t>Results:</a:t>
            </a:r>
            <a:r>
              <a:rPr lang="en-US" sz="2400" b="0" spc="0"/>
              <a:t> </a:t>
            </a:r>
            <a:br>
              <a:rPr lang="en-US" sz="2400"/>
            </a:br>
            <a:r>
              <a:rPr lang="en-US" sz="3600" b="0"/>
              <a:t>SRSS-IE: </a:t>
            </a:r>
            <a:r>
              <a:rPr lang="en-US" sz="3600" b="0" u="sng"/>
              <a:t>Internalizing</a:t>
            </a:r>
            <a:r>
              <a:rPr lang="en-US" sz="3600" b="0"/>
              <a:t> Subscale </a:t>
            </a:r>
            <a:r>
              <a:rPr lang="en-US" sz="3600"/>
              <a:t>Elementary</a:t>
            </a:r>
          </a:p>
        </p:txBody>
      </p:sp>
      <p:graphicFrame>
        <p:nvGraphicFramePr>
          <p:cNvPr id="23" name="Group 48">
            <a:extLst>
              <a:ext uri="{FF2B5EF4-FFF2-40B4-BE49-F238E27FC236}">
                <a16:creationId xmlns:a16="http://schemas.microsoft.com/office/drawing/2014/main" id="{D3595E54-282F-484C-B523-CD1350F36429}"/>
              </a:ext>
            </a:extLst>
          </p:cNvPr>
          <p:cNvGraphicFramePr>
            <a:graphicFrameLocks/>
          </p:cNvGraphicFramePr>
          <p:nvPr/>
        </p:nvGraphicFramePr>
        <p:xfrm>
          <a:off x="0" y="1473200"/>
          <a:ext cx="12192001" cy="478790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394858">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378832">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62449">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gridSpan="3">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extLst>
                  <a:ext uri="{0D108BD9-81ED-4DB2-BD59-A6C34878D82A}">
                    <a16:rowId xmlns:a16="http://schemas.microsoft.com/office/drawing/2014/main" val="10000"/>
                  </a:ext>
                </a:extLst>
              </a:tr>
              <a:tr h="1059068">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68580" marR="68580" marT="34290" marB="3429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40000"/>
                        <a:lumOff val="60000"/>
                      </a:srgbClr>
                    </a:solid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1"/>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Oral Reading Fluency</a:t>
                      </a:r>
                      <a:endParaRPr kumimoji="0" lang="en-US" sz="2000" b="0" i="0" u="none" strike="noStrike" cap="none" normalizeH="0" baseline="0">
                        <a:ln>
                          <a:noFill/>
                        </a:ln>
                        <a:solidFill>
                          <a:schemeClr val="tx1"/>
                        </a:solidFill>
                        <a:effectLst/>
                        <a:latin typeface="+mn-lt"/>
                      </a:endParaRPr>
                    </a:p>
                  </a:txBody>
                  <a:tcPr marL="1828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159.04 (41.45)</a:t>
                      </a:r>
                    </a:p>
                    <a:p>
                      <a:pPr algn="ctr"/>
                      <a:r>
                        <a:rPr lang="en-US" sz="1800" b="0" i="0" u="none" strike="noStrike" kern="1200" baseline="0">
                          <a:solidFill>
                            <a:schemeClr val="dk1"/>
                          </a:solidFill>
                          <a:latin typeface="+mn-lt"/>
                          <a:ea typeface="+mn-ea"/>
                          <a:cs typeface="+mn-cs"/>
                        </a:rPr>
                        <a:t>459</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150.59 (45.76)</a:t>
                      </a:r>
                    </a:p>
                    <a:p>
                      <a:pPr algn="ctr"/>
                      <a:r>
                        <a:rPr lang="en-US" sz="1800" b="0" i="0" u="none" strike="noStrike" kern="1200" baseline="0">
                          <a:solidFill>
                            <a:schemeClr val="dk1"/>
                          </a:solidFill>
                          <a:latin typeface="+mn-lt"/>
                          <a:ea typeface="+mn-ea"/>
                          <a:cs typeface="+mn-cs"/>
                        </a:rPr>
                        <a:t>88</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139.18 (46.53)</a:t>
                      </a:r>
                    </a:p>
                    <a:p>
                      <a:pPr algn="ctr"/>
                      <a:r>
                        <a:rPr lang="en-US" sz="1800" b="0" i="0" u="none" strike="noStrike" kern="1200" baseline="0">
                          <a:solidFill>
                            <a:schemeClr val="dk1"/>
                          </a:solidFill>
                          <a:latin typeface="+mn-lt"/>
                          <a:ea typeface="+mn-ea"/>
                          <a:cs typeface="+mn-cs"/>
                        </a:rPr>
                        <a:t>74</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&gt; H</a:t>
                      </a:r>
                    </a:p>
                    <a:p>
                      <a:pPr algn="ctr"/>
                      <a:r>
                        <a:rPr lang="en-US" sz="1800" b="0" i="0" u="none" strike="noStrike" kern="1200" baseline="0">
                          <a:solidFill>
                            <a:schemeClr val="dk1"/>
                          </a:solidFill>
                          <a:latin typeface="+mn-lt"/>
                          <a:ea typeface="+mn-ea"/>
                          <a:cs typeface="+mn-cs"/>
                        </a:rPr>
                        <a:t>L = M; M = H</a:t>
                      </a:r>
                      <a:r>
                        <a:rPr kumimoji="0" lang="en-US" sz="2000" u="none" strike="noStrike" cap="none" normalizeH="0" baseline="0">
                          <a:ln>
                            <a:noFill/>
                          </a:ln>
                          <a:effectLst/>
                          <a:latin typeface="+mn-lt"/>
                        </a:rPr>
                        <a:t>      </a:t>
                      </a:r>
                      <a:endParaRPr kumimoji="0" lang="en-US" sz="2000" b="0" i="0" u="none" strike="noStrike" cap="none" normalizeH="0" baseline="0">
                        <a:ln>
                          <a:noFill/>
                        </a:ln>
                        <a:solidFill>
                          <a:schemeClr val="tx1"/>
                        </a:solidFill>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8399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MAP Reading</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63.38 (28.32)</a:t>
                      </a:r>
                    </a:p>
                    <a:p>
                      <a:pPr algn="ctr"/>
                      <a:r>
                        <a:rPr lang="en-US" sz="1800" b="0" i="0" u="none" strike="noStrike" kern="1200" baseline="0">
                          <a:solidFill>
                            <a:schemeClr val="dk1"/>
                          </a:solidFill>
                          <a:latin typeface="+mn-lt"/>
                          <a:ea typeface="+mn-ea"/>
                          <a:cs typeface="+mn-cs"/>
                        </a:rPr>
                        <a:t>2,070</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53.93 (32.15)</a:t>
                      </a:r>
                    </a:p>
                    <a:p>
                      <a:pPr algn="ctr"/>
                      <a:r>
                        <a:rPr lang="en-US" sz="1800" b="0" i="0" u="none" strike="noStrike" kern="1200" baseline="0">
                          <a:solidFill>
                            <a:schemeClr val="dk1"/>
                          </a:solidFill>
                          <a:latin typeface="+mn-lt"/>
                          <a:ea typeface="+mn-ea"/>
                          <a:cs typeface="+mn-cs"/>
                        </a:rPr>
                        <a:t>356</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43.57 (30.47)</a:t>
                      </a:r>
                    </a:p>
                    <a:p>
                      <a:pPr algn="ctr"/>
                      <a:r>
                        <a:rPr lang="en-US" sz="1800" b="0" i="0" u="none" strike="noStrike" kern="1200" baseline="0">
                          <a:solidFill>
                            <a:schemeClr val="dk1"/>
                          </a:solidFill>
                          <a:latin typeface="+mn-lt"/>
                          <a:ea typeface="+mn-ea"/>
                          <a:cs typeface="+mn-cs"/>
                        </a:rPr>
                        <a:t>263</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&gt; M &gt;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3"/>
                  </a:ext>
                </a:extLst>
              </a:tr>
              <a:tr h="8557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6.84 (7.37)</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7.59 (8.05)</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9.33 (10.81)</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1800" b="0" i="0" u="none" strike="noStrike" kern="1200" baseline="0">
                          <a:solidFill>
                            <a:schemeClr val="dk1"/>
                          </a:solidFill>
                          <a:latin typeface="+mn-lt"/>
                          <a:ea typeface="+mn-ea"/>
                          <a:cs typeface="+mn-cs"/>
                        </a:rPr>
                        <a:t>L &lt; M &lt; H</a:t>
                      </a:r>
                      <a:endParaRPr kumimoji="0" lang="en-US" sz="2000" b="0" i="0" u="none" strike="noStrike" cap="none" normalizeH="0" baseline="0">
                        <a:ln>
                          <a:noFill/>
                        </a:ln>
                        <a:solidFill>
                          <a:schemeClr val="tx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3067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0.0142 (0.15)</a:t>
                      </a:r>
                    </a:p>
                    <a:p>
                      <a:pPr algn="ctr"/>
                      <a:r>
                        <a:rPr lang="en-US" sz="1800" b="0" i="0" u="none" strike="noStrike" kern="1200" baseline="0">
                          <a:solidFill>
                            <a:schemeClr val="dk1"/>
                          </a:solidFill>
                          <a:latin typeface="+mn-lt"/>
                          <a:ea typeface="+mn-ea"/>
                          <a:cs typeface="+mn-cs"/>
                        </a:rPr>
                        <a:t>3,387</a:t>
                      </a:r>
                      <a:endParaRPr kumimoji="0" lang="en-US" sz="2000" u="none" strike="noStrike" cap="none" normalizeH="0" baseline="0">
                        <a:ln>
                          <a:noFill/>
                        </a:ln>
                        <a:effectLst/>
                        <a:latin typeface="+mn-lt"/>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0.0510 (0.36)</a:t>
                      </a:r>
                    </a:p>
                    <a:p>
                      <a:pPr algn="ctr"/>
                      <a:r>
                        <a:rPr lang="en-US" sz="1800" b="0" i="0" u="none" strike="noStrike" kern="1200" baseline="0">
                          <a:solidFill>
                            <a:schemeClr val="dk1"/>
                          </a:solidFill>
                          <a:latin typeface="+mn-lt"/>
                          <a:ea typeface="+mn-ea"/>
                          <a:cs typeface="+mn-cs"/>
                        </a:rPr>
                        <a:t>628</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0.0311 (0.20)</a:t>
                      </a:r>
                    </a:p>
                    <a:p>
                      <a:pPr algn="ctr"/>
                      <a:r>
                        <a:rPr lang="en-US" sz="1800" b="0" i="0" u="none" strike="noStrike" kern="1200" baseline="0">
                          <a:solidFill>
                            <a:schemeClr val="dk1"/>
                          </a:solidFill>
                          <a:latin typeface="+mn-lt"/>
                          <a:ea typeface="+mn-ea"/>
                          <a:cs typeface="+mn-cs"/>
                        </a:rPr>
                        <a:t>450</a:t>
                      </a:r>
                      <a:endParaRPr kumimoji="0" lang="en-US" sz="2000" u="none" strike="noStrike" kern="1200" cap="none" normalizeH="0" baseline="0">
                        <a:ln>
                          <a:noFill/>
                        </a:ln>
                        <a:solidFill>
                          <a:schemeClr val="dk1"/>
                        </a:solidFill>
                        <a:effectLst/>
                        <a:latin typeface="+mn-lt"/>
                        <a:ea typeface="+mn-ea"/>
                        <a:cs typeface="+mn-cs"/>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0" i="0" u="none" strike="noStrike" kern="1200" baseline="0">
                          <a:solidFill>
                            <a:schemeClr val="dk1"/>
                          </a:solidFill>
                          <a:latin typeface="+mn-lt"/>
                          <a:ea typeface="+mn-ea"/>
                          <a:cs typeface="+mn-cs"/>
                        </a:rPr>
                        <a:t>L &lt; M, H</a:t>
                      </a:r>
                    </a:p>
                    <a:p>
                      <a:pPr algn="ctr"/>
                      <a:r>
                        <a:rPr lang="en-US" sz="18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C000">
                        <a:lumMod val="20000"/>
                        <a:lumOff val="80000"/>
                      </a:srgbClr>
                    </a:solidFill>
                  </a:tcPr>
                </a:tc>
                <a:extLst>
                  <a:ext uri="{0D108BD9-81ED-4DB2-BD59-A6C34878D82A}">
                    <a16:rowId xmlns:a16="http://schemas.microsoft.com/office/drawing/2014/main" val="10005"/>
                  </a:ext>
                </a:extLst>
              </a:tr>
            </a:tbl>
          </a:graphicData>
        </a:graphic>
      </p:graphicFrame>
      <p:grpSp>
        <p:nvGrpSpPr>
          <p:cNvPr id="24" name="Group 23">
            <a:extLst>
              <a:ext uri="{FF2B5EF4-FFF2-40B4-BE49-F238E27FC236}">
                <a16:creationId xmlns:a16="http://schemas.microsoft.com/office/drawing/2014/main" id="{FE25BD50-CCF9-0943-82E1-1C5ABD592615}"/>
              </a:ext>
            </a:extLst>
          </p:cNvPr>
          <p:cNvGrpSpPr/>
          <p:nvPr/>
        </p:nvGrpSpPr>
        <p:grpSpPr>
          <a:xfrm>
            <a:off x="1333500" y="2836309"/>
            <a:ext cx="9423399" cy="2197093"/>
            <a:chOff x="475344" y="3095767"/>
            <a:chExt cx="8028939" cy="1949279"/>
          </a:xfrm>
          <a:solidFill>
            <a:srgbClr val="B44657"/>
          </a:solidFill>
        </p:grpSpPr>
        <p:sp>
          <p:nvSpPr>
            <p:cNvPr id="38" name="Rounded Rectangle 37">
              <a:extLst>
                <a:ext uri="{FF2B5EF4-FFF2-40B4-BE49-F238E27FC236}">
                  <a16:creationId xmlns:a16="http://schemas.microsoft.com/office/drawing/2014/main" id="{6964319F-BAFA-8146-BEB5-A431B40729B0}"/>
                </a:ext>
              </a:extLst>
            </p:cNvPr>
            <p:cNvSpPr/>
            <p:nvPr/>
          </p:nvSpPr>
          <p:spPr>
            <a:xfrm>
              <a:off x="475344" y="31242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Fall Internalizing</a:t>
              </a:r>
            </a:p>
          </p:txBody>
        </p:sp>
        <p:sp>
          <p:nvSpPr>
            <p:cNvPr id="36" name="Rounded Rectangle 35">
              <a:extLst>
                <a:ext uri="{FF2B5EF4-FFF2-40B4-BE49-F238E27FC236}">
                  <a16:creationId xmlns:a16="http://schemas.microsoft.com/office/drawing/2014/main" id="{AB7DE001-51F9-3B4F-B5EF-1173968FEB42}"/>
                </a:ext>
              </a:extLst>
            </p:cNvPr>
            <p:cNvSpPr/>
            <p:nvPr/>
          </p:nvSpPr>
          <p:spPr>
            <a:xfrm>
              <a:off x="6324600" y="3109441"/>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Spring</a:t>
              </a:r>
            </a:p>
            <a:p>
              <a:pPr lvl="0" algn="ctr" defTabSz="800100" eaLnBrk="0" fontAlgn="base" hangingPunct="0">
                <a:lnSpc>
                  <a:spcPct val="90000"/>
                </a:lnSpc>
                <a:spcBef>
                  <a:spcPct val="0"/>
                </a:spcBef>
                <a:spcAft>
                  <a:spcPct val="35000"/>
                </a:spcAft>
                <a:defRPr/>
              </a:pPr>
              <a:r>
                <a:rPr lang="en-US" kern="0">
                  <a:solidFill>
                    <a:prstClr val="white"/>
                  </a:solidFill>
                </a:rPr>
                <a:t>ORF*</a:t>
              </a:r>
            </a:p>
            <a:p>
              <a:pPr lvl="0" algn="ctr" defTabSz="800100" eaLnBrk="0" fontAlgn="base" hangingPunct="0">
                <a:lnSpc>
                  <a:spcPct val="90000"/>
                </a:lnSpc>
                <a:spcBef>
                  <a:spcPct val="0"/>
                </a:spcBef>
                <a:spcAft>
                  <a:spcPct val="35000"/>
                </a:spcAft>
                <a:defRPr/>
              </a:pPr>
              <a:r>
                <a:rPr lang="en-US" kern="0">
                  <a:solidFill>
                    <a:prstClr val="white"/>
                  </a:solidFill>
                </a:rPr>
                <a:t> MAP Reading</a:t>
              </a:r>
            </a:p>
            <a:p>
              <a:pPr lvl="0" algn="ctr" defTabSz="800100" eaLnBrk="0" fontAlgn="base" hangingPunct="0">
                <a:lnSpc>
                  <a:spcPct val="90000"/>
                </a:lnSpc>
                <a:spcBef>
                  <a:spcPct val="0"/>
                </a:spcBef>
                <a:spcAft>
                  <a:spcPct val="35000"/>
                </a:spcAft>
                <a:defRPr/>
              </a:pPr>
              <a:r>
                <a:rPr lang="en-US" kern="0">
                  <a:solidFill>
                    <a:prstClr val="white"/>
                  </a:solidFill>
                </a:rPr>
                <a:t>Nurse Visit</a:t>
              </a:r>
            </a:p>
            <a:p>
              <a:pPr lvl="0" algn="ctr" defTabSz="800100" eaLnBrk="0" fontAlgn="base" hangingPunct="0">
                <a:lnSpc>
                  <a:spcPct val="90000"/>
                </a:lnSpc>
                <a:spcBef>
                  <a:spcPct val="0"/>
                </a:spcBef>
                <a:spcAft>
                  <a:spcPct val="35000"/>
                </a:spcAft>
                <a:defRPr/>
              </a:pPr>
              <a:r>
                <a:rPr lang="en-US" kern="0">
                  <a:solidFill>
                    <a:prstClr val="white"/>
                  </a:solidFill>
                </a:rPr>
                <a:t>Suspensions*</a:t>
              </a:r>
            </a:p>
          </p:txBody>
        </p:sp>
        <p:sp>
          <p:nvSpPr>
            <p:cNvPr id="34" name="Rounded Rectangle 33">
              <a:extLst>
                <a:ext uri="{FF2B5EF4-FFF2-40B4-BE49-F238E27FC236}">
                  <a16:creationId xmlns:a16="http://schemas.microsoft.com/office/drawing/2014/main" id="{C68B298F-9283-6E48-A9FD-8F7A27B1F8A3}"/>
                </a:ext>
              </a:extLst>
            </p:cNvPr>
            <p:cNvSpPr/>
            <p:nvPr/>
          </p:nvSpPr>
          <p:spPr>
            <a:xfrm>
              <a:off x="3444046" y="3095767"/>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Winter Internalizing</a:t>
              </a:r>
            </a:p>
          </p:txBody>
        </p:sp>
        <p:sp>
          <p:nvSpPr>
            <p:cNvPr id="32" name="Right Arrow 31">
              <a:extLst>
                <a:ext uri="{FF2B5EF4-FFF2-40B4-BE49-F238E27FC236}">
                  <a16:creationId xmlns:a16="http://schemas.microsoft.com/office/drawing/2014/main" id="{BFC5CD4F-00D7-8C43-9550-24F780532D91}"/>
                </a:ext>
              </a:extLst>
            </p:cNvPr>
            <p:cNvSpPr/>
            <p:nvPr/>
          </p:nvSpPr>
          <p:spPr>
            <a:xfrm>
              <a:off x="2837546" y="3838434"/>
              <a:ext cx="462092" cy="540561"/>
            </a:xfrm>
            <a:prstGeom prst="rightArrow">
              <a:avLst>
                <a:gd name="adj1" fmla="val 60000"/>
                <a:gd name="adj2" fmla="val 50000"/>
              </a:avLst>
            </a:prstGeom>
            <a:solidFill>
              <a:srgbClr val="92D050"/>
            </a:solidFill>
            <a:ln>
              <a:solidFill>
                <a:schemeClr val="accent1"/>
              </a:solidFill>
            </a:ln>
            <a:effectLst/>
          </p:spPr>
        </p:sp>
        <p:sp>
          <p:nvSpPr>
            <p:cNvPr id="30" name="Right Arrow 29">
              <a:extLst>
                <a:ext uri="{FF2B5EF4-FFF2-40B4-BE49-F238E27FC236}">
                  <a16:creationId xmlns:a16="http://schemas.microsoft.com/office/drawing/2014/main" id="{C92ED435-DB3C-024B-8B2C-9D4559161C3C}"/>
                </a:ext>
              </a:extLst>
            </p:cNvPr>
            <p:cNvSpPr/>
            <p:nvPr/>
          </p:nvSpPr>
          <p:spPr>
            <a:xfrm>
              <a:off x="5747436" y="3838433"/>
              <a:ext cx="462092" cy="540561"/>
            </a:xfrm>
            <a:prstGeom prst="rightArrow">
              <a:avLst>
                <a:gd name="adj1" fmla="val 60000"/>
                <a:gd name="adj2" fmla="val 50000"/>
              </a:avLst>
            </a:prstGeom>
            <a:solidFill>
              <a:srgbClr val="92D050"/>
            </a:solidFill>
            <a:ln>
              <a:solidFill>
                <a:schemeClr val="accent1"/>
              </a:solidFill>
            </a:ln>
            <a:effectLst/>
          </p:spPr>
        </p:sp>
      </p:grpSp>
      <p:sp>
        <p:nvSpPr>
          <p:cNvPr id="11" name="Footer Placeholder 1">
            <a:extLst>
              <a:ext uri="{FF2B5EF4-FFF2-40B4-BE49-F238E27FC236}">
                <a16:creationId xmlns:a16="http://schemas.microsoft.com/office/drawing/2014/main" id="{2FCD009F-7597-4694-A701-11A40E87732B}"/>
              </a:ext>
            </a:extLst>
          </p:cNvPr>
          <p:cNvSpPr txBox="1">
            <a:spLocks/>
          </p:cNvSpPr>
          <p:nvPr/>
        </p:nvSpPr>
        <p:spPr bwMode="auto">
          <a:xfrm>
            <a:off x="0" y="6368770"/>
            <a:ext cx="12115799" cy="3803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US"/>
            </a:defPPr>
            <a:lvl1pPr algn="ctr" defTabSz="914400"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S PGothic" panose="020B0600070205080204" pitchFamily="34" charset="-128"/>
                <a:cs typeface="+mn-cs"/>
              </a:defRPr>
            </a:lvl1pPr>
            <a:lvl2pPr marL="742950" indent="-28575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Calibri" panose="020F0502020204030204" pitchFamily="34" charset="0"/>
                <a:ea typeface="MS PGothic"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S PGothic"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5pPr>
            <a:lvl6pPr marL="25146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6pPr>
            <a:lvl7pPr marL="29718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7pPr>
            <a:lvl8pPr marL="34290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8pPr>
            <a:lvl9pPr marL="3886200" indent="-228600" algn="l" defTabSz="914400" rtl="0" eaLnBrk="0" fontAlgn="base" latinLnBrk="0" hangingPunct="0">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S PGothic" charset="-128"/>
                <a:cs typeface="+mn-cs"/>
              </a:defRPr>
            </a:lvl9pPr>
          </a:lstStyle>
          <a:p>
            <a:pPr>
              <a:buNone/>
              <a:defRPr/>
            </a:pPr>
            <a:r>
              <a:rPr lang="en-US" sz="1200">
                <a:solidFill>
                  <a:schemeClr val="bg2"/>
                </a:solidFill>
              </a:rPr>
              <a:t>Lane, K. L., Oakes, W. P., Cantwell, E. D., Common, E. A., Royer, D. J., Leko, M., Schatschneider, C., Menzies, H. M., Buckman, M. M., &amp; Allen G., E. (2019). Predictive validity of Student Risk Screening Scale for Internalizing and Externalizing (SRSS-IE) scores in elementary schools. </a:t>
            </a:r>
            <a:r>
              <a:rPr lang="en-US" sz="1200" i="1">
                <a:solidFill>
                  <a:schemeClr val="bg2"/>
                </a:solidFill>
              </a:rPr>
              <a:t>Journal of Emotional and Behavioral Disorders, </a:t>
            </a:r>
            <a:r>
              <a:rPr lang="en-US" sz="1200">
                <a:solidFill>
                  <a:schemeClr val="bg2"/>
                </a:solidFill>
              </a:rPr>
              <a:t>27(4), 221-234. https://doi.org/10.1177/1063426618795443</a:t>
            </a:r>
            <a:endParaRPr lang="en-US" sz="1050">
              <a:solidFill>
                <a:schemeClr val="bg2"/>
              </a:solidFill>
            </a:endParaRPr>
          </a:p>
        </p:txBody>
      </p:sp>
    </p:spTree>
    <p:extLst>
      <p:ext uri="{BB962C8B-B14F-4D97-AF65-F5344CB8AC3E}">
        <p14:creationId xmlns:p14="http://schemas.microsoft.com/office/powerpoint/2010/main" val="41302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28" y="-215514"/>
            <a:ext cx="11554421"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91570" y="689863"/>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910891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CF196-BA3E-FA4B-BBC1-3D89F0D4B401}"/>
              </a:ext>
            </a:extLst>
          </p:cNvPr>
          <p:cNvSpPr>
            <a:spLocks noGrp="1"/>
          </p:cNvSpPr>
          <p:nvPr>
            <p:ph type="title"/>
          </p:nvPr>
        </p:nvSpPr>
        <p:spPr>
          <a:xfrm>
            <a:off x="838200" y="161925"/>
            <a:ext cx="10515600" cy="1325563"/>
          </a:xfrm>
        </p:spPr>
        <p:txBody>
          <a:bodyPr>
            <a:noAutofit/>
          </a:bodyPr>
          <a:lstStyle/>
          <a:p>
            <a:pPr>
              <a:defRPr/>
            </a:pPr>
            <a:r>
              <a:rPr lang="en-US" sz="3600">
                <a:solidFill>
                  <a:prstClr val="black"/>
                </a:solidFill>
                <a:cs typeface="Times New Roman" pitchFamily="18" charset="0"/>
              </a:rPr>
              <a:t>Middle School Study 1: Behavioral &amp; Academic Characteristics of SRSS Risk Groups</a:t>
            </a:r>
            <a:endParaRPr lang="en-US" sz="3600"/>
          </a:p>
        </p:txBody>
      </p:sp>
      <p:graphicFrame>
        <p:nvGraphicFramePr>
          <p:cNvPr id="260144" name="Group 48" title="SSRS data table showing predictive validity"/>
          <p:cNvGraphicFramePr>
            <a:graphicFrameLocks noGrp="1"/>
          </p:cNvGraphicFramePr>
          <p:nvPr>
            <p:ph idx="4294967295"/>
          </p:nvPr>
        </p:nvGraphicFramePr>
        <p:xfrm>
          <a:off x="1981200" y="1598613"/>
          <a:ext cx="8229600" cy="4894262"/>
        </p:xfrm>
        <a:graphic>
          <a:graphicData uri="http://schemas.openxmlformats.org/drawingml/2006/table">
            <a:tbl>
              <a:tblPr/>
              <a:tblGrid>
                <a:gridCol w="2057400">
                  <a:extLst>
                    <a:ext uri="{9D8B030D-6E8A-4147-A177-3AD203B41FA5}">
                      <a16:colId xmlns:a16="http://schemas.microsoft.com/office/drawing/2014/main" val="20000"/>
                    </a:ext>
                  </a:extLst>
                </a:gridCol>
                <a:gridCol w="1344454">
                  <a:extLst>
                    <a:ext uri="{9D8B030D-6E8A-4147-A177-3AD203B41FA5}">
                      <a16:colId xmlns:a16="http://schemas.microsoft.com/office/drawing/2014/main" val="20001"/>
                    </a:ext>
                  </a:extLst>
                </a:gridCol>
                <a:gridCol w="1467326">
                  <a:extLst>
                    <a:ext uri="{9D8B030D-6E8A-4147-A177-3AD203B41FA5}">
                      <a16:colId xmlns:a16="http://schemas.microsoft.com/office/drawing/2014/main" val="20002"/>
                    </a:ext>
                  </a:extLst>
                </a:gridCol>
                <a:gridCol w="1557338">
                  <a:extLst>
                    <a:ext uri="{9D8B030D-6E8A-4147-A177-3AD203B41FA5}">
                      <a16:colId xmlns:a16="http://schemas.microsoft.com/office/drawing/2014/main" val="20003"/>
                    </a:ext>
                  </a:extLst>
                </a:gridCol>
                <a:gridCol w="1803082">
                  <a:extLst>
                    <a:ext uri="{9D8B030D-6E8A-4147-A177-3AD203B41FA5}">
                      <a16:colId xmlns:a16="http://schemas.microsoft.com/office/drawing/2014/main" val="20004"/>
                    </a:ext>
                  </a:extLst>
                </a:gridCol>
              </a:tblGrid>
              <a:tr h="441989">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Variable</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Risk</a:t>
                      </a: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solidFill>
                      <a:srgbClr val="7030A0"/>
                    </a:solidFill>
                  </a:tcPr>
                </a:tc>
                <a:extLst>
                  <a:ext uri="{0D108BD9-81ED-4DB2-BD59-A6C34878D82A}">
                    <a16:rowId xmlns:a16="http://schemas.microsoft.com/office/drawing/2014/main" val="10000"/>
                  </a:ext>
                </a:extLst>
              </a:tr>
              <a:tr h="1143074">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300" b="0" i="0" u="none" strike="noStrike" cap="none" normalizeH="0" baseline="0">
                        <a:ln>
                          <a:noFill/>
                        </a:ln>
                        <a:solidFill>
                          <a:schemeClr val="bg1"/>
                        </a:solidFill>
                        <a:effectLst/>
                        <a:latin typeface="Times New Roman" pitchFamily="18" charset="0"/>
                        <a:cs typeface="Times New Roman" pitchFamily="18" charset="0"/>
                      </a:endParaRPr>
                    </a:p>
                  </a:txBody>
                  <a:tcPr marT="45723" marB="45723" horzOverflow="overflow">
                    <a:lnL cap="flat">
                      <a:noFill/>
                    </a:lnL>
                    <a:lnR cap="flat">
                      <a:noFill/>
                    </a:lnR>
                    <a:lnT>
                      <a:noFill/>
                    </a:lnT>
                    <a:lnB cap="flat">
                      <a:noFill/>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422)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51)</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a:t>
                      </a:r>
                      <a:r>
                        <a:rPr kumimoji="0" lang="en-US" sz="2300" b="0" i="1" u="none" strike="noStrike" cap="none" normalizeH="0" baseline="0">
                          <a:ln>
                            <a:noFill/>
                          </a:ln>
                          <a:solidFill>
                            <a:schemeClr val="bg1"/>
                          </a:solidFill>
                          <a:effectLst/>
                          <a:latin typeface="Times New Roman" pitchFamily="18" charset="0"/>
                        </a:rPr>
                        <a:t>n</a:t>
                      </a:r>
                      <a:r>
                        <a:rPr kumimoji="0" lang="en-US" sz="2300" b="0" i="0" u="none" strike="noStrike" cap="none" normalizeH="0" baseline="0">
                          <a:ln>
                            <a:noFill/>
                          </a:ln>
                          <a:solidFill>
                            <a:schemeClr val="bg1"/>
                          </a:solidFill>
                          <a:effectLst/>
                          <a:latin typeface="Times New Roman" pitchFamily="18" charset="0"/>
                        </a:rPr>
                        <a:t> = 12)</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1" u="none" strike="noStrike" cap="none" normalizeH="0" baseline="0">
                          <a:ln>
                            <a:noFill/>
                          </a:ln>
                          <a:solidFill>
                            <a:schemeClr val="bg1"/>
                          </a:solidFill>
                          <a:effectLst/>
                          <a:latin typeface="Times New Roman" pitchFamily="18" charset="0"/>
                        </a:rPr>
                        <a:t>M (SD)</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rPr>
                        <a:t>Testing</a:t>
                      </a:r>
                    </a:p>
                  </a:txBody>
                  <a:tcPr marT="45723" marB="45723" horzOverflow="overflow">
                    <a:lnL cap="flat">
                      <a:noFill/>
                    </a:lnL>
                    <a:lnR cap="flat">
                      <a:noFill/>
                    </a:lnR>
                    <a:lnT cap="flat">
                      <a:noFill/>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792531">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ODR</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1.50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(2.85)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 5.02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(5.32)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8.42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(7.01)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L&lt;M&lt;H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      </a:t>
                      </a:r>
                      <a:endParaRPr kumimoji="0" lang="en-US" sz="19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extLst>
                  <a:ext uri="{0D108BD9-81ED-4DB2-BD59-A6C34878D82A}">
                    <a16:rowId xmlns:a16="http://schemas.microsoft.com/office/drawing/2014/main" val="10002"/>
                  </a:ext>
                </a:extLst>
              </a:tr>
              <a:tr h="7925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In-School Suspensions</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0.08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(0.38)</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0.35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(1.04)</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1.71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(2.26)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L&lt;M&lt;H</a:t>
                      </a:r>
                    </a:p>
                  </a:txBody>
                  <a:tcPr marT="45723" marB="45723" horzOverflow="overflow">
                    <a:lnL cap="flat">
                      <a:noFill/>
                    </a:lnL>
                    <a:lnR cap="flat">
                      <a:noFill/>
                    </a:lnR>
                    <a:lnT cap="flat">
                      <a:noFill/>
                    </a:lnT>
                    <a:lnB cap="flat">
                      <a:noFill/>
                    </a:lnB>
                    <a:lnTlToBr>
                      <a:noFill/>
                    </a:lnTlToBr>
                    <a:lnBlToTr>
                      <a:noFill/>
                    </a:lnBlToTr>
                    <a:solidFill>
                      <a:schemeClr val="tx1">
                        <a:lumMod val="75000"/>
                        <a:lumOff val="25000"/>
                      </a:schemeClr>
                    </a:solidFill>
                  </a:tcPr>
                </a:tc>
                <a:extLst>
                  <a:ext uri="{0D108BD9-81ED-4DB2-BD59-A6C34878D82A}">
                    <a16:rowId xmlns:a16="http://schemas.microsoft.com/office/drawing/2014/main" val="10003"/>
                  </a:ext>
                </a:extLst>
              </a:tr>
              <a:tr h="863656">
                <a:tc>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rPr>
                        <a:t>GPA</a:t>
                      </a: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3.35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(0.52)</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2.63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(0.65)</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2.32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tx1"/>
                          </a:solidFill>
                          <a:effectLst/>
                          <a:latin typeface="Times New Roman" pitchFamily="18" charset="0"/>
                          <a:cs typeface="Times New Roman" pitchFamily="18" charset="0"/>
                        </a:rPr>
                        <a:t>(0.59)       </a:t>
                      </a:r>
                      <a:endParaRPr kumimoji="0" lang="en-US" sz="2300" b="0" i="0" u="none" strike="noStrike" cap="none" normalizeH="0" baseline="0">
                        <a:ln>
                          <a:noFill/>
                        </a:ln>
                        <a:solidFill>
                          <a:schemeClr val="tx1"/>
                        </a:solidFill>
                        <a:effectLst/>
                        <a:latin typeface="Times New Roman" pitchFamily="18" charset="0"/>
                      </a:endParaRPr>
                    </a:p>
                  </a:txBody>
                  <a:tcPr marT="45723" marB="45723" horzOverflow="overflow">
                    <a:lnL cap="flat">
                      <a:noFill/>
                    </a:lnL>
                    <a:lnR cap="flat">
                      <a:noFill/>
                    </a:lnR>
                    <a:lnT cap="flat">
                      <a:noFill/>
                    </a:lnT>
                    <a:lnB cap="flat">
                      <a:noFill/>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L&gt;M,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tx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4"/>
                  </a:ext>
                </a:extLst>
              </a:tr>
              <a:tr h="860481">
                <a:tc>
                  <a:txBody>
                    <a:body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300" b="0" i="0" u="none" strike="noStrike" cap="none" normalizeH="0" baseline="0">
                          <a:ln>
                            <a:noFill/>
                          </a:ln>
                          <a:solidFill>
                            <a:schemeClr val="bg1"/>
                          </a:solidFill>
                          <a:effectLst/>
                          <a:latin typeface="Times New Roman" pitchFamily="18" charset="0"/>
                        </a:rPr>
                        <a:t>Course Failures</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0.68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(1.50)</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2.78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(3.46)</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4.17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300" b="0" i="0" u="none" strike="noStrike" cap="none" normalizeH="0" baseline="0">
                          <a:ln>
                            <a:noFill/>
                          </a:ln>
                          <a:solidFill>
                            <a:schemeClr val="bg1"/>
                          </a:solidFill>
                          <a:effectLst/>
                          <a:latin typeface="Times New Roman" pitchFamily="18" charset="0"/>
                          <a:cs typeface="Times New Roman" pitchFamily="18" charset="0"/>
                        </a:rPr>
                        <a:t>(3.49)      </a:t>
                      </a:r>
                      <a:endParaRPr kumimoji="0" lang="en-US" sz="2300" b="0" i="0" u="none" strike="noStrike" cap="none" normalizeH="0" baseline="0">
                        <a:ln>
                          <a:noFill/>
                        </a:ln>
                        <a:solidFill>
                          <a:schemeClr val="bg1"/>
                        </a:solidFill>
                        <a:effectLst/>
                        <a:latin typeface="Times New Roman" pitchFamily="18" charset="0"/>
                      </a:endParaRP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tc>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L&lt;M,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1900" b="0" i="0" u="none" strike="noStrike" cap="none" normalizeH="0" baseline="0">
                          <a:ln>
                            <a:noFill/>
                          </a:ln>
                          <a:solidFill>
                            <a:schemeClr val="bg1"/>
                          </a:solidFill>
                          <a:effectLst/>
                          <a:latin typeface="Times New Roman" pitchFamily="18" charset="0"/>
                          <a:cs typeface="Times New Roman" pitchFamily="18" charset="0"/>
                        </a:rPr>
                        <a:t>M=H</a:t>
                      </a:r>
                    </a:p>
                  </a:txBody>
                  <a:tcPr marT="45723" marB="45723" horzOverflow="overflow">
                    <a:lnL cap="flat">
                      <a:noFill/>
                    </a:lnL>
                    <a:lnR cap="flat">
                      <a:noFill/>
                    </a:lnR>
                    <a:lnT cap="flat">
                      <a:noFill/>
                    </a:lnT>
                    <a:lnB w="12700" cap="flat" cmpd="sng" algn="ctr">
                      <a:solidFill>
                        <a:schemeClr val="tx1"/>
                      </a:solidFill>
                      <a:prstDash val="solid"/>
                      <a:round/>
                      <a:headEnd type="none" w="med" len="med"/>
                      <a:tailEnd type="none" w="med" len="med"/>
                    </a:lnB>
                    <a:lnTlToBr>
                      <a:noFill/>
                    </a:lnTlToBr>
                    <a:lnBlToTr>
                      <a:noFill/>
                    </a:lnBlToTr>
                    <a:solidFill>
                      <a:schemeClr val="tx1">
                        <a:lumMod val="75000"/>
                        <a:lumOff val="25000"/>
                      </a:schemeClr>
                    </a:solidFill>
                  </a:tcPr>
                </a:tc>
                <a:extLst>
                  <a:ext uri="{0D108BD9-81ED-4DB2-BD59-A6C34878D82A}">
                    <a16:rowId xmlns:a16="http://schemas.microsoft.com/office/drawing/2014/main" val="10005"/>
                  </a:ext>
                </a:extLst>
              </a:tr>
            </a:tbl>
          </a:graphicData>
        </a:graphic>
      </p:graphicFrame>
      <p:sp>
        <p:nvSpPr>
          <p:cNvPr id="82981" name="Footer Placeholder 4"/>
          <p:cNvSpPr txBox="1">
            <a:spLocks noGrp="1"/>
          </p:cNvSpPr>
          <p:nvPr/>
        </p:nvSpPr>
        <p:spPr bwMode="auto">
          <a:xfrm>
            <a:off x="2438400" y="6492876"/>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a:ln>
                  <a:noFill/>
                </a:ln>
                <a:solidFill>
                  <a:srgbClr val="323232"/>
                </a:solidFill>
                <a:effectLst/>
                <a:uLnTx/>
                <a:uFillTx/>
                <a:latin typeface="Tw Cen MT" pitchFamily="34" charset="0"/>
                <a:ea typeface="+mn-ea"/>
                <a:cs typeface="Arial" charset="0"/>
              </a:rPr>
              <a:t>(Lane, Parks, Kalberg, &amp; Carter, 2007)</a:t>
            </a:r>
          </a:p>
        </p:txBody>
      </p:sp>
    </p:spTree>
    <p:extLst>
      <p:ext uri="{BB962C8B-B14F-4D97-AF65-F5344CB8AC3E}">
        <p14:creationId xmlns:p14="http://schemas.microsoft.com/office/powerpoint/2010/main" val="350121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30F6-8837-BA4F-A486-9864F9D07F4E}"/>
              </a:ext>
            </a:extLst>
          </p:cNvPr>
          <p:cNvSpPr>
            <a:spLocks noGrp="1"/>
          </p:cNvSpPr>
          <p:nvPr>
            <p:ph type="title"/>
          </p:nvPr>
        </p:nvSpPr>
        <p:spPr>
          <a:xfrm>
            <a:off x="838199" y="365125"/>
            <a:ext cx="11353799" cy="1325563"/>
          </a:xfrm>
        </p:spPr>
        <p:txBody>
          <a:bodyPr anchor="t">
            <a:normAutofit/>
          </a:bodyPr>
          <a:lstStyle/>
          <a:p>
            <a:pPr lvl="0"/>
            <a:r>
              <a:rPr lang="en-US" sz="3600" b="0"/>
              <a:t>SRSS-IE: Externalizing Subscale </a:t>
            </a:r>
            <a:r>
              <a:rPr lang="en-US" sz="3600"/>
              <a:t>Middle school </a:t>
            </a:r>
          </a:p>
        </p:txBody>
      </p:sp>
      <p:graphicFrame>
        <p:nvGraphicFramePr>
          <p:cNvPr id="8" name="Group 48">
            <a:extLst>
              <a:ext uri="{FF2B5EF4-FFF2-40B4-BE49-F238E27FC236}">
                <a16:creationId xmlns:a16="http://schemas.microsoft.com/office/drawing/2014/main" id="{DEDF947F-58E2-6D49-B300-BD7AB64B6374}"/>
              </a:ext>
            </a:extLst>
          </p:cNvPr>
          <p:cNvGraphicFramePr>
            <a:graphicFrameLocks/>
          </p:cNvGraphicFramePr>
          <p:nvPr/>
        </p:nvGraphicFramePr>
        <p:xfrm>
          <a:off x="-1" y="1220246"/>
          <a:ext cx="12192000" cy="4845811"/>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5">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381066">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rtl="0" eaLnBrk="0" fontAlgn="base" latinLnBrk="0" hangingPunct="0">
                        <a:lnSpc>
                          <a:spcPct val="100000"/>
                        </a:lnSpc>
                        <a:spcBef>
                          <a:spcPct val="0"/>
                        </a:spcBef>
                        <a:spcAft>
                          <a:spcPct val="0"/>
                        </a:spcAft>
                        <a:buClrTx/>
                        <a:buSzTx/>
                        <a:buFontTx/>
                        <a:buNone/>
                      </a:pPr>
                      <a:r>
                        <a:rPr kumimoji="0" lang="en-US" sz="2000" u="none" strike="noStrike" cap="none" normalizeH="0" baseline="0">
                          <a:ln>
                            <a:noFill/>
                          </a:ln>
                          <a:effectLst/>
                          <a:latin typeface="+mn-lt"/>
                        </a:rPr>
                        <a:t>Significance</a:t>
                      </a:r>
                      <a:r>
                        <a:rPr lang="en-US" sz="2000" u="none" strike="noStrike" cap="none" normalizeH="0" baseline="0">
                          <a:ln>
                            <a:noFill/>
                          </a:ln>
                          <a:effectLst/>
                          <a:latin typeface="+mn-lt"/>
                        </a:rPr>
                        <a:t> </a:t>
                      </a:r>
                      <a:endParaRPr kumimoji="0" lang="en-US" sz="2100" u="none" strike="noStrike" kern="1200" cap="none" normalizeH="0" baseline="0">
                        <a:ln>
                          <a:noFill/>
                        </a:ln>
                        <a:solidFill>
                          <a:schemeClr val="dk1"/>
                        </a:solidFill>
                        <a:effectLst/>
                        <a:latin typeface="+mn-lt"/>
                        <a:ea typeface="+mn-ea"/>
                        <a:cs typeface="+mn-cs"/>
                      </a:endParaRPr>
                    </a:p>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20282">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8770" marR="0" lvl="0" indent="-31877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8770" marR="0" lvl="0" indent="-318770"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21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3.56 (0.47)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1,670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3.07 (0.58)</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279</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2.74 (0.61)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84</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rtl="0" eaLnBrk="0" fontAlgn="base" latinLnBrk="0" hangingPunct="0">
                        <a:lnSpc>
                          <a:spcPct val="100000"/>
                        </a:lnSpc>
                        <a:spcBef>
                          <a:spcPct val="0"/>
                        </a:spcBef>
                        <a:spcAft>
                          <a:spcPct val="0"/>
                        </a:spcAft>
                        <a:buClrTx/>
                        <a:buSzTx/>
                        <a:buFontTx/>
                        <a:buNone/>
                      </a:pPr>
                      <a:r>
                        <a:rPr kumimoji="0" lang="en-US" sz="2000" b="0" i="0" u="none" strike="noStrike" kern="1200" baseline="0">
                          <a:solidFill>
                            <a:schemeClr val="dk1"/>
                          </a:solidFill>
                          <a:latin typeface="+mn-lt"/>
                          <a:ea typeface="+mn-ea"/>
                          <a:cs typeface="+mn-cs"/>
                        </a:rPr>
                        <a:t>L &gt; M &gt; H</a:t>
                      </a:r>
                      <a:r>
                        <a:rPr lang="en-US" sz="2000" u="none" strike="noStrike" cap="none" normalizeH="0" baseline="0">
                          <a:ln>
                            <a:noFill/>
                          </a:ln>
                          <a:effectLst/>
                          <a:latin typeface="+mn-lt"/>
                        </a:rPr>
                        <a:t>      </a:t>
                      </a:r>
                      <a:endParaRPr kumimoji="0" lang="en-US" sz="2000" b="0" i="0" u="none" strike="noStrike" kern="1200" cap="none" normalizeH="0" baseline="0">
                        <a:ln>
                          <a:noFill/>
                        </a:ln>
                        <a:solidFill>
                          <a:schemeClr val="tx1"/>
                        </a:solidFill>
                        <a:effectLst/>
                        <a:latin typeface="+mn-lt"/>
                        <a:ea typeface="+mn-ea"/>
                        <a:cs typeface="+mn-cs"/>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69214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0.38 (1.15)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1.37 (2.12)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2.78 (3.03)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baseline="0">
                          <a:solidFill>
                            <a:schemeClr val="dk1"/>
                          </a:solidFill>
                          <a:latin typeface="+mn-lt"/>
                          <a:ea typeface="+mn-ea"/>
                          <a:cs typeface="+mn-cs"/>
                        </a:rPr>
                        <a:t>L &lt; M &lt; H</a:t>
                      </a:r>
                      <a:endParaRPr kumimoji="0" lang="en-US" sz="2000" b="0" i="0" u="none" strike="noStrike" kern="1200" baseline="0">
                        <a:solidFill>
                          <a:schemeClr val="bg1"/>
                        </a:solidFill>
                        <a:latin typeface="+mn-lt"/>
                        <a:ea typeface="+mn-ea"/>
                        <a:cs typeface="Times New Roman"/>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7051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4.01 (16.20)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6.67 (8.65)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9.66 (11.65)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L &lt; M,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pt-BR" sz="2000" u="none" strike="noStrike" cap="none" normalizeH="0" baseline="0">
                          <a:ln>
                            <a:noFill/>
                          </a:ln>
                          <a:effectLst/>
                          <a:latin typeface="+mn-lt"/>
                        </a:rPr>
                        <a:t>M = H</a:t>
                      </a:r>
                      <a:endParaRPr kumimoji="0" lang="en-US" sz="2000" b="0" i="0" u="none" strike="noStrike" cap="none" normalizeH="0" baseline="0">
                        <a:ln>
                          <a:noFill/>
                        </a:ln>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7025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0.03 (0.24)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(0.63)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u="none" strike="noStrike" kern="1200" cap="none" normalizeH="0" baseline="0">
                          <a:ln>
                            <a:noFill/>
                          </a:ln>
                          <a:solidFill>
                            <a:schemeClr val="dk1"/>
                          </a:solidFill>
                          <a:effectLst/>
                          <a:latin typeface="+mn-lt"/>
                          <a:ea typeface="+mn-ea"/>
                          <a:cs typeface="+mn-cs"/>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0.75 (2.13)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93</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baseline="0">
                          <a:solidFill>
                            <a:schemeClr val="dk1"/>
                          </a:solidFill>
                          <a:latin typeface="+mn-lt"/>
                          <a:ea typeface="+mn-ea"/>
                          <a:cs typeface="+mn-cs"/>
                        </a:rPr>
                        <a:t>L &lt; M &lt; H</a:t>
                      </a:r>
                      <a:endParaRPr kumimoji="0" lang="en-US" sz="2000" b="0" i="0" u="none" strike="noStrike" kern="1200" baseline="0">
                        <a:solidFill>
                          <a:schemeClr val="bg1"/>
                        </a:solidFill>
                        <a:latin typeface="+mn-lt"/>
                        <a:ea typeface="+mn-ea"/>
                        <a:cs typeface="Times New Roman"/>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6897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0.11 (0.89)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1,830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0.67 (2.74)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328</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baseline="0">
                          <a:solidFill>
                            <a:schemeClr val="dk1"/>
                          </a:solidFill>
                          <a:latin typeface="+mn-lt"/>
                          <a:ea typeface="+mn-ea"/>
                          <a:cs typeface="+mn-cs"/>
                        </a:rPr>
                        <a:t>1.56 (3.22)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0" i="0" u="none" strike="noStrike" kern="1200" cap="none" normalizeH="0" baseline="0">
                          <a:ln>
                            <a:noFill/>
                          </a:ln>
                          <a:solidFill>
                            <a:schemeClr val="dk1"/>
                          </a:solidFill>
                          <a:effectLst/>
                          <a:latin typeface="+mn-lt"/>
                          <a:ea typeface="+mn-ea"/>
                          <a:cs typeface="+mn-cs"/>
                        </a:rPr>
                        <a:t>93</a:t>
                      </a:r>
                      <a:endParaRPr kumimoji="0" lang="en-US" sz="1800" b="0" i="0" u="none" strike="noStrike" cap="none" normalizeH="0" baseline="0">
                        <a:ln>
                          <a:noFill/>
                        </a:ln>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8770" marR="0" lvl="0" indent="-31877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baseline="0">
                          <a:solidFill>
                            <a:schemeClr val="dk1"/>
                          </a:solidFill>
                          <a:latin typeface="+mn-lt"/>
                          <a:ea typeface="+mn-ea"/>
                          <a:cs typeface="+mn-cs"/>
                        </a:rPr>
                        <a:t>L &lt; M &lt; H</a:t>
                      </a:r>
                      <a:endParaRPr kumimoji="0" lang="en-US" sz="2000" b="0" i="0" u="none" strike="noStrike" kern="1200" baseline="0">
                        <a:solidFill>
                          <a:schemeClr val="bg1"/>
                        </a:solidFill>
                        <a:latin typeface="+mn-lt"/>
                        <a:ea typeface="+mn-ea"/>
                        <a:cs typeface="Times New Roman"/>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graphicFrame>
        <p:nvGraphicFramePr>
          <p:cNvPr id="9" name="Diagram 8">
            <a:extLst>
              <a:ext uri="{FF2B5EF4-FFF2-40B4-BE49-F238E27FC236}">
                <a16:creationId xmlns:a16="http://schemas.microsoft.com/office/drawing/2014/main" id="{AEE3F2DC-5DD9-3842-BCF8-632149F009C4}"/>
              </a:ext>
            </a:extLst>
          </p:cNvPr>
          <p:cNvGraphicFramePr/>
          <p:nvPr/>
        </p:nvGraphicFramePr>
        <p:xfrm>
          <a:off x="1003300" y="1820562"/>
          <a:ext cx="10401299" cy="4245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1">
            <a:extLst>
              <a:ext uri="{FF2B5EF4-FFF2-40B4-BE49-F238E27FC236}">
                <a16:creationId xmlns:a16="http://schemas.microsoft.com/office/drawing/2014/main" id="{3D426E51-8CFC-A944-BFBB-92FAB73143AE}"/>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Font typeface="Arial" panose="020B0604020202020204" pitchFamily="34" charset="0"/>
              <a:buNone/>
              <a:defRPr/>
            </a:pPr>
            <a:r>
              <a:rPr lang="en-US" sz="1200">
                <a:solidFill>
                  <a:schemeClr val="bg2"/>
                </a:solidFill>
                <a:latin typeface="+mn-lt"/>
                <a:ea typeface="MS PGothic" panose="020B0600070205080204" pitchFamily="34" charset="-128"/>
              </a:rPr>
              <a:t>Lane, K. L., Oakes, W. P., Cantwell, E. D., Royer, D. J., Leko, M., Schatschneider, C., &amp; Menzies, H. M. (2019). Predictive validity of Student Risk Screening Scale for Internalizing and Externalizing (SRSS-IE) scores in secondary schools. </a:t>
            </a:r>
            <a:r>
              <a:rPr lang="en-US" sz="1200" i="1">
                <a:solidFill>
                  <a:schemeClr val="bg2"/>
                </a:solidFill>
                <a:latin typeface="+mn-lt"/>
                <a:ea typeface="MS PGothic" panose="020B0600070205080204" pitchFamily="34" charset="-128"/>
              </a:rPr>
              <a:t>Journal of Emotional and Behavioral Disorders, </a:t>
            </a:r>
            <a:r>
              <a:rPr lang="en-US" sz="1200">
                <a:solidFill>
                  <a:schemeClr val="bg2"/>
                </a:solidFill>
                <a:latin typeface="+mn-lt"/>
                <a:ea typeface="MS PGothic" panose="020B0600070205080204" pitchFamily="34" charset="-128"/>
              </a:rPr>
              <a:t>27(2), 86-100. doi:10.1177/1063426617744746</a:t>
            </a:r>
            <a:endParaRPr lang="en-US" sz="1050">
              <a:solidFill>
                <a:schemeClr val="bg2"/>
              </a:solidFill>
              <a:latin typeface="+mn-lt"/>
              <a:ea typeface="MS PGothic" panose="020B0600070205080204" pitchFamily="34" charset="-128"/>
            </a:endParaRPr>
          </a:p>
        </p:txBody>
      </p:sp>
    </p:spTree>
    <p:extLst>
      <p:ext uri="{BB962C8B-B14F-4D97-AF65-F5344CB8AC3E}">
        <p14:creationId xmlns:p14="http://schemas.microsoft.com/office/powerpoint/2010/main" val="138129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93A9-904F-8441-B72E-AA1738E35708}"/>
              </a:ext>
            </a:extLst>
          </p:cNvPr>
          <p:cNvSpPr>
            <a:spLocks noGrp="1"/>
          </p:cNvSpPr>
          <p:nvPr>
            <p:ph type="title"/>
          </p:nvPr>
        </p:nvSpPr>
        <p:spPr/>
        <p:txBody>
          <a:bodyPr anchor="t">
            <a:normAutofit/>
          </a:bodyPr>
          <a:lstStyle/>
          <a:p>
            <a:r>
              <a:rPr lang="en-US" sz="3600" b="0"/>
              <a:t>SRSS-IE: Internalizing Subscale </a:t>
            </a:r>
            <a:r>
              <a:rPr lang="en-US" sz="3600"/>
              <a:t>Middle school </a:t>
            </a:r>
            <a:br>
              <a:rPr lang="en-US" sz="3600"/>
            </a:br>
            <a:endParaRPr lang="en-US" sz="3600"/>
          </a:p>
        </p:txBody>
      </p:sp>
      <p:graphicFrame>
        <p:nvGraphicFramePr>
          <p:cNvPr id="21" name="Group 48">
            <a:extLst>
              <a:ext uri="{FF2B5EF4-FFF2-40B4-BE49-F238E27FC236}">
                <a16:creationId xmlns:a16="http://schemas.microsoft.com/office/drawing/2014/main" id="{81FC598B-4FD7-524B-8DD7-CF849D44C72D}"/>
              </a:ext>
            </a:extLst>
          </p:cNvPr>
          <p:cNvGraphicFramePr>
            <a:graphicFrameLocks/>
          </p:cNvGraphicFramePr>
          <p:nvPr/>
        </p:nvGraphicFramePr>
        <p:xfrm>
          <a:off x="0" y="1199796"/>
          <a:ext cx="12191999" cy="5056632"/>
        </p:xfrm>
        <a:graphic>
          <a:graphicData uri="http://schemas.openxmlformats.org/drawingml/2006/table">
            <a:tbl>
              <a:tblPr>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332162">
                  <a:extLst>
                    <a:ext uri="{9D8B030D-6E8A-4147-A177-3AD203B41FA5}">
                      <a16:colId xmlns:a16="http://schemas.microsoft.com/office/drawing/2014/main" val="20002"/>
                    </a:ext>
                  </a:extLst>
                </a:gridCol>
                <a:gridCol w="2177143">
                  <a:extLst>
                    <a:ext uri="{9D8B030D-6E8A-4147-A177-3AD203B41FA5}">
                      <a16:colId xmlns:a16="http://schemas.microsoft.com/office/drawing/2014/main" val="20003"/>
                    </a:ext>
                  </a:extLst>
                </a:gridCol>
                <a:gridCol w="2394857">
                  <a:extLst>
                    <a:ext uri="{9D8B030D-6E8A-4147-A177-3AD203B41FA5}">
                      <a16:colId xmlns:a16="http://schemas.microsoft.com/office/drawing/2014/main" val="20004"/>
                    </a:ext>
                  </a:extLst>
                </a:gridCol>
              </a:tblGrid>
              <a:tr h="37354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Risk</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Testing</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98341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latin typeface="+mn-lt"/>
                        </a:rPr>
                        <a:t>M</a:t>
                      </a:r>
                      <a:r>
                        <a:rPr kumimoji="0" lang="en-US" sz="2000" u="none" strike="noStrike" cap="none" normalizeH="0" baseline="0">
                          <a:ln>
                            <a:noFill/>
                          </a:ln>
                          <a:effectLst/>
                          <a:latin typeface="+mn-lt"/>
                        </a:rPr>
                        <a:t> (</a:t>
                      </a:r>
                      <a:r>
                        <a:rPr kumimoji="0" lang="en-US" sz="2000" i="1" u="none" strike="noStrike" cap="none" normalizeH="0" baseline="0">
                          <a:ln>
                            <a:noFill/>
                          </a:ln>
                          <a:effectLst/>
                          <a:latin typeface="+mn-lt"/>
                        </a:rPr>
                        <a:t>SD</a:t>
                      </a:r>
                      <a:r>
                        <a:rPr kumimoji="0" lang="en-US" sz="2000" u="none" strike="noStrike" cap="none" normalizeH="0" baseline="0">
                          <a:ln>
                            <a:noFill/>
                          </a:ln>
                          <a:effectLst/>
                          <a:latin typeface="+mn-l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b="0" i="1" u="none" strike="noStrike" cap="none" normalizeH="0" baseline="0">
                          <a:ln>
                            <a:noFill/>
                          </a:ln>
                          <a:solidFill>
                            <a:schemeClr val="tx1"/>
                          </a:solidFill>
                          <a:effectLst/>
                          <a:latin typeface="+mn-lt"/>
                        </a:rPr>
                        <a:t>n</a:t>
                      </a:r>
                    </a:p>
                  </a:txBody>
                  <a:tcPr marL="274320" marR="68580" marT="34290" marB="34290"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GPA</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3.51 (0.51)</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1,642</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3.33 (0.55)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167</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3.16 (0.64)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224</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&gt; M &gt;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2"/>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latin typeface="+mn-lt"/>
                        </a:rPr>
                        <a:t>Course Failures</a:t>
                      </a:r>
                      <a:endParaRPr kumimoji="0" lang="en-US" sz="2000" b="0" i="0" u="none" strike="noStrike" cap="none" normalizeH="0" baseline="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0.52 (1.42)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0.86 (1.85)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1.22 (2.06)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3"/>
                  </a:ext>
                </a:extLst>
              </a:tr>
              <a:tr h="98341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4.32 (16.39)</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4.85 (6.92)</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6.77 (9.56)</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&lt; H</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L = M</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4"/>
                  </a:ext>
                </a:extLst>
              </a:tr>
              <a:tr h="6784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pPr>
                      <a:r>
                        <a:rPr kumimoji="0" lang="en-US" sz="2000" b="0" i="0" u="none" strike="noStrike" cap="none" normalizeH="0" baseline="0">
                          <a:ln>
                            <a:noFill/>
                          </a:ln>
                          <a:solidFill>
                            <a:schemeClr val="tx1"/>
                          </a:solidFill>
                          <a:effectLst/>
                          <a:latin typeface="+mn-lt"/>
                        </a:rPr>
                        <a:t>Office discipline referrals </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0.06 (0.40)</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0.17 (1.24)</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0.19 (0.75)</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tx1"/>
                          </a:solidFill>
                          <a:effectLst/>
                          <a:latin typeface="+mn-lt"/>
                          <a:ea typeface="+mn-ea"/>
                          <a:cs typeface="+mn-cs"/>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b="0" i="0" u="none" strike="noStrike" kern="1200" cap="none" normalizeH="0" baseline="0">
                          <a:ln>
                            <a:noFill/>
                          </a:ln>
                          <a:solidFill>
                            <a:schemeClr val="dk1"/>
                          </a:solidFill>
                          <a:effectLst/>
                          <a:latin typeface="+mn-lt"/>
                          <a:ea typeface="+mn-ea"/>
                          <a:cs typeface="+mn-cs"/>
                        </a:rPr>
                        <a:t>N.S.</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6350" cap="flat" cmpd="sng" algn="ctr">
                      <a:solidFill>
                        <a:srgbClr val="70AD47"/>
                      </a:solidFill>
                      <a:prstDash val="solid"/>
                      <a:miter lim="800000"/>
                    </a:lnB>
                    <a:lnTlToBr w="12700" cmpd="sng">
                      <a:noFill/>
                      <a:prstDash val="solid"/>
                    </a:lnTlToBr>
                    <a:lnBlToTr w="12700" cmpd="sng">
                      <a:noFill/>
                      <a:prstDash val="solid"/>
                    </a:lnBlToTr>
                    <a:solidFill>
                      <a:srgbClr val="70AD47">
                        <a:lumMod val="20000"/>
                        <a:lumOff val="80000"/>
                      </a:srgbClr>
                    </a:solidFill>
                  </a:tcPr>
                </a:tc>
                <a:extLst>
                  <a:ext uri="{0D108BD9-81ED-4DB2-BD59-A6C34878D82A}">
                    <a16:rowId xmlns:a16="http://schemas.microsoft.com/office/drawing/2014/main" val="10005"/>
                  </a:ext>
                </a:extLst>
              </a:tr>
              <a:tr h="6808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latin typeface="+mn-lt"/>
                        </a:rPr>
                        <a:t>In-School Suspensions</a:t>
                      </a:r>
                      <a:endParaRPr kumimoji="0" lang="en-US" sz="2000" b="0" i="0" u="none" strike="noStrike" cap="none" normalizeH="0" baseline="0">
                        <a:ln>
                          <a:noFill/>
                        </a:ln>
                        <a:solidFill>
                          <a:schemeClr val="bg1"/>
                        </a:solidFill>
                        <a:effectLst/>
                        <a:latin typeface="+mn-lt"/>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0.18 (1.10)</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1,820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0.67 (3.59)</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181</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0.45 (1.47)</a:t>
                      </a:r>
                    </a:p>
                    <a:p>
                      <a:pPr marL="0" marR="0" lvl="0" indent="0" algn="ctr" defTabSz="914400" rtl="0" eaLnBrk="0" fontAlgn="base" latinLnBrk="0" hangingPunct="0">
                        <a:lnSpc>
                          <a:spcPct val="100000"/>
                        </a:lnSpc>
                        <a:spcBef>
                          <a:spcPts val="0"/>
                        </a:spcBef>
                        <a:spcAft>
                          <a:spcPct val="0"/>
                        </a:spcAft>
                        <a:buClrTx/>
                        <a:buSzTx/>
                        <a:buFontTx/>
                        <a:buNone/>
                        <a:tabLst/>
                      </a:pPr>
                      <a:r>
                        <a:rPr kumimoji="0" lang="en-US" sz="2000" u="none" strike="noStrike" cap="none" normalizeH="0" baseline="0">
                          <a:ln>
                            <a:noFill/>
                          </a:ln>
                          <a:effectLst/>
                          <a:latin typeface="+mn-lt"/>
                        </a:rPr>
                        <a:t>250</a:t>
                      </a: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a:ln>
                            <a:noFill/>
                          </a:ln>
                          <a:solidFill>
                            <a:schemeClr val="dk1"/>
                          </a:solidFill>
                          <a:effectLst/>
                          <a:latin typeface="+mn-lt"/>
                          <a:ea typeface="+mn-ea"/>
                          <a:cs typeface="+mn-cs"/>
                        </a:rPr>
                        <a:t>L &lt; M, H</a:t>
                      </a:r>
                    </a:p>
                    <a:p>
                      <a:pPr marL="319088" marR="0" lvl="0" indent="-319088" algn="ctr" defTabSz="914400" rtl="0" eaLnBrk="0" fontAlgn="base" latinLnBrk="0" hangingPunct="0">
                        <a:lnSpc>
                          <a:spcPct val="100000"/>
                        </a:lnSpc>
                        <a:spcBef>
                          <a:spcPts val="0"/>
                        </a:spcBef>
                        <a:spcAft>
                          <a:spcPct val="0"/>
                        </a:spcAft>
                        <a:buClrTx/>
                        <a:buSzTx/>
                        <a:buFontTx/>
                        <a:buNone/>
                        <a:tabLst/>
                      </a:pPr>
                      <a:r>
                        <a:rPr kumimoji="0" lang="pt-BR" sz="2000" b="0" i="0" u="none" strike="noStrike" kern="1200" cap="none" normalizeH="0" baseline="0">
                          <a:ln>
                            <a:noFill/>
                          </a:ln>
                          <a:solidFill>
                            <a:schemeClr val="dk1"/>
                          </a:solidFill>
                          <a:effectLst/>
                          <a:latin typeface="+mn-lt"/>
                          <a:ea typeface="+mn-ea"/>
                          <a:cs typeface="+mn-cs"/>
                        </a:rPr>
                        <a:t>M = H</a:t>
                      </a:r>
                      <a:endParaRPr kumimoji="0" lang="en-US" sz="2000" b="0" i="0" u="none" strike="noStrike" kern="1200" cap="none" normalizeH="0" baseline="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70AD47"/>
                      </a:solidFill>
                      <a:prstDash val="solid"/>
                      <a:miter lim="800000"/>
                    </a:lnL>
                    <a:lnR w="6350" cap="flat" cmpd="sng" algn="ctr">
                      <a:solidFill>
                        <a:srgbClr val="70AD47"/>
                      </a:solidFill>
                      <a:prstDash val="solid"/>
                      <a:miter lim="800000"/>
                    </a:lnR>
                    <a:lnT w="6350" cap="flat" cmpd="sng" algn="ctr">
                      <a:solidFill>
                        <a:srgbClr val="70AD47"/>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10006"/>
                  </a:ext>
                </a:extLst>
              </a:tr>
            </a:tbl>
          </a:graphicData>
        </a:graphic>
      </p:graphicFrame>
      <p:grpSp>
        <p:nvGrpSpPr>
          <p:cNvPr id="22" name="Group 21">
            <a:extLst>
              <a:ext uri="{FF2B5EF4-FFF2-40B4-BE49-F238E27FC236}">
                <a16:creationId xmlns:a16="http://schemas.microsoft.com/office/drawing/2014/main" id="{1BD43EC5-4F0A-E74A-9539-AD568F4B566B}"/>
              </a:ext>
            </a:extLst>
          </p:cNvPr>
          <p:cNvGrpSpPr/>
          <p:nvPr/>
        </p:nvGrpSpPr>
        <p:grpSpPr>
          <a:xfrm>
            <a:off x="1287131" y="2479797"/>
            <a:ext cx="9617735" cy="2367972"/>
            <a:chOff x="533400" y="3429000"/>
            <a:chExt cx="8047083" cy="1920846"/>
          </a:xfrm>
          <a:solidFill>
            <a:srgbClr val="B44657"/>
          </a:solidFill>
        </p:grpSpPr>
        <p:sp>
          <p:nvSpPr>
            <p:cNvPr id="36" name="Rounded Rectangle 35">
              <a:extLst>
                <a:ext uri="{FF2B5EF4-FFF2-40B4-BE49-F238E27FC236}">
                  <a16:creationId xmlns:a16="http://schemas.microsoft.com/office/drawing/2014/main" id="{FB73A517-602D-7C43-9481-468937BA825A}"/>
                </a:ext>
              </a:extLst>
            </p:cNvPr>
            <p:cNvSpPr/>
            <p:nvPr/>
          </p:nvSpPr>
          <p:spPr>
            <a:xfrm>
              <a:off x="533400"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Fall Internalizing</a:t>
              </a:r>
            </a:p>
          </p:txBody>
        </p:sp>
        <p:sp>
          <p:nvSpPr>
            <p:cNvPr id="34" name="Rounded Rectangle 33">
              <a:extLst>
                <a:ext uri="{FF2B5EF4-FFF2-40B4-BE49-F238E27FC236}">
                  <a16:creationId xmlns:a16="http://schemas.microsoft.com/office/drawing/2014/main" id="{C7082FC3-2417-874A-B261-C896DAB23E5F}"/>
                </a:ext>
              </a:extLst>
            </p:cNvPr>
            <p:cNvSpPr/>
            <p:nvPr/>
          </p:nvSpPr>
          <p:spPr>
            <a:xfrm>
              <a:off x="3558357"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Winter Internalizing</a:t>
              </a:r>
            </a:p>
          </p:txBody>
        </p:sp>
        <p:sp>
          <p:nvSpPr>
            <p:cNvPr id="32" name="Rounded Rectangle 31">
              <a:extLst>
                <a:ext uri="{FF2B5EF4-FFF2-40B4-BE49-F238E27FC236}">
                  <a16:creationId xmlns:a16="http://schemas.microsoft.com/office/drawing/2014/main" id="{EC52D2C3-FF19-2341-8E4C-78A5F46BCBCF}"/>
                </a:ext>
              </a:extLst>
            </p:cNvPr>
            <p:cNvSpPr/>
            <p:nvPr/>
          </p:nvSpPr>
          <p:spPr>
            <a:xfrm>
              <a:off x="6400800" y="3429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Spring</a:t>
              </a:r>
            </a:p>
            <a:p>
              <a:pPr lvl="0" algn="ctr" eaLnBrk="0" fontAlgn="base" hangingPunct="0">
                <a:spcBef>
                  <a:spcPct val="0"/>
                </a:spcBef>
                <a:spcAft>
                  <a:spcPct val="0"/>
                </a:spcAft>
                <a:defRPr/>
              </a:pPr>
              <a:r>
                <a:rPr lang="en-US" kern="0">
                  <a:solidFill>
                    <a:prstClr val="white"/>
                  </a:solidFill>
                </a:rPr>
                <a:t>GPA</a:t>
              </a:r>
            </a:p>
            <a:p>
              <a:pPr lvl="0" algn="ctr" eaLnBrk="0" fontAlgn="base" hangingPunct="0">
                <a:spcBef>
                  <a:spcPct val="0"/>
                </a:spcBef>
                <a:spcAft>
                  <a:spcPct val="0"/>
                </a:spcAft>
                <a:defRPr/>
              </a:pPr>
              <a:r>
                <a:rPr lang="en-US" kern="0">
                  <a:solidFill>
                    <a:prstClr val="white"/>
                  </a:solidFill>
                </a:rPr>
                <a:t>Course Failures*</a:t>
              </a:r>
            </a:p>
            <a:p>
              <a:pPr lvl="0" algn="ctr" eaLnBrk="0" fontAlgn="base" hangingPunct="0">
                <a:spcBef>
                  <a:spcPct val="0"/>
                </a:spcBef>
                <a:spcAft>
                  <a:spcPct val="0"/>
                </a:spcAft>
                <a:defRPr/>
              </a:pPr>
              <a:r>
                <a:rPr lang="en-US" kern="0">
                  <a:solidFill>
                    <a:prstClr val="white"/>
                  </a:solidFill>
                </a:rPr>
                <a:t>Nurse Visit*</a:t>
              </a:r>
            </a:p>
            <a:p>
              <a:pPr lvl="0" algn="ctr" eaLnBrk="0" fontAlgn="base" hangingPunct="0">
                <a:spcBef>
                  <a:spcPct val="0"/>
                </a:spcBef>
                <a:spcAft>
                  <a:spcPct val="0"/>
                </a:spcAft>
                <a:defRPr/>
              </a:pPr>
              <a:r>
                <a:rPr lang="en-US" kern="0">
                  <a:solidFill>
                    <a:prstClr val="white"/>
                  </a:solidFill>
                </a:rPr>
                <a:t>Suspensions*</a:t>
              </a:r>
            </a:p>
          </p:txBody>
        </p:sp>
        <p:sp>
          <p:nvSpPr>
            <p:cNvPr id="30" name="Right Arrow 29">
              <a:extLst>
                <a:ext uri="{FF2B5EF4-FFF2-40B4-BE49-F238E27FC236}">
                  <a16:creationId xmlns:a16="http://schemas.microsoft.com/office/drawing/2014/main" id="{BAA38FDB-CAF6-1945-A478-5D5A32A3FC69}"/>
                </a:ext>
              </a:extLst>
            </p:cNvPr>
            <p:cNvSpPr/>
            <p:nvPr/>
          </p:nvSpPr>
          <p:spPr>
            <a:xfrm>
              <a:off x="2857491" y="4119142"/>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sp>
          <p:nvSpPr>
            <p:cNvPr id="28" name="Right Arrow 27">
              <a:extLst>
                <a:ext uri="{FF2B5EF4-FFF2-40B4-BE49-F238E27FC236}">
                  <a16:creationId xmlns:a16="http://schemas.microsoft.com/office/drawing/2014/main" id="{DF76564C-A6A1-5A4D-820B-0DD51E2AAD85}"/>
                </a:ext>
              </a:extLst>
            </p:cNvPr>
            <p:cNvSpPr/>
            <p:nvPr/>
          </p:nvSpPr>
          <p:spPr>
            <a:xfrm>
              <a:off x="5863448" y="4119142"/>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grpSp>
      <p:sp>
        <p:nvSpPr>
          <p:cNvPr id="39" name="Rectangle 1">
            <a:extLst>
              <a:ext uri="{FF2B5EF4-FFF2-40B4-BE49-F238E27FC236}">
                <a16:creationId xmlns:a16="http://schemas.microsoft.com/office/drawing/2014/main" id="{97A0E7E5-9623-4C4D-ABCF-2108A85D7690}"/>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a:solidFill>
                  <a:schemeClr val="bg2"/>
                </a:solidFill>
                <a:ea typeface="MS PGothic" panose="020B0600070205080204" pitchFamily="34" charset="-128"/>
              </a:rPr>
              <a:t>Lane, K. L., Oakes, W. P., Cantwell, E. D., Royer, D. J., Leko, M., Schatschneider, C., &amp; Menzies, H. M. (2019). Predictive validity of Student Risk Screening Scale for Internalizing and Externalizing (SRSS-IE) scores in secondary schools. </a:t>
            </a:r>
            <a:r>
              <a:rPr lang="en-US" sz="1200" i="1">
                <a:solidFill>
                  <a:schemeClr val="bg2"/>
                </a:solidFill>
                <a:ea typeface="MS PGothic" panose="020B0600070205080204" pitchFamily="34" charset="-128"/>
              </a:rPr>
              <a:t>Journal of Emotional and Behavioral Disorders, </a:t>
            </a:r>
            <a:r>
              <a:rPr lang="en-US" sz="1200">
                <a:solidFill>
                  <a:schemeClr val="bg2"/>
                </a:solidFill>
                <a:ea typeface="MS PGothic" panose="020B0600070205080204" pitchFamily="34" charset="-128"/>
              </a:rPr>
              <a:t>27(2), 86-100. doi:10.1177/1063426617744746</a:t>
            </a:r>
            <a:endParaRPr lang="en-US" sz="1050">
              <a:solidFill>
                <a:schemeClr val="bg2"/>
              </a:solidFill>
              <a:ea typeface="MS PGothic" panose="020B0600070205080204" pitchFamily="34" charset="-128"/>
            </a:endParaRPr>
          </a:p>
        </p:txBody>
      </p:sp>
    </p:spTree>
    <p:extLst>
      <p:ext uri="{BB962C8B-B14F-4D97-AF65-F5344CB8AC3E}">
        <p14:creationId xmlns:p14="http://schemas.microsoft.com/office/powerpoint/2010/main" val="320234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dirty="0"/>
              <a:t>Introducing Ci3T… a Comprehensive, Integrated, Three-Tiered Model of Prevention  </a:t>
            </a:r>
          </a:p>
          <a:p>
            <a:r>
              <a:rPr lang="en-US" dirty="0"/>
              <a:t>A Closer Look at the Student Risk Screening Scale for Internalizing &amp; Externalizing Behaviors (SRSS-IE)</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Systematic Screening Logistics:</a:t>
            </a:r>
          </a:p>
          <a:p>
            <a:pPr lvl="1"/>
            <a:r>
              <a:rPr lang="en-US" dirty="0"/>
              <a:t>Selecting</a:t>
            </a:r>
          </a:p>
          <a:p>
            <a:pPr lvl="1"/>
            <a:r>
              <a:rPr lang="en-US" dirty="0"/>
              <a:t>Installing</a:t>
            </a:r>
          </a:p>
          <a:p>
            <a:pPr lvl="1"/>
            <a:r>
              <a:rPr lang="en-US" dirty="0"/>
              <a:t>Using</a:t>
            </a:r>
          </a:p>
          <a:p>
            <a:r>
              <a:rPr lang="en-US" dirty="0"/>
              <a:t>Planning for Next Steps</a:t>
            </a:r>
          </a:p>
          <a:p>
            <a:endParaRPr lang="en-US" dirty="0"/>
          </a:p>
        </p:txBody>
      </p:sp>
    </p:spTree>
    <p:extLst>
      <p:ext uri="{BB962C8B-B14F-4D97-AF65-F5344CB8AC3E}">
        <p14:creationId xmlns:p14="http://schemas.microsoft.com/office/powerpoint/2010/main" val="3084491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C9A18-172B-3845-A5A8-1298BD8CC209}"/>
              </a:ext>
            </a:extLst>
          </p:cNvPr>
          <p:cNvSpPr>
            <a:spLocks noGrp="1"/>
          </p:cNvSpPr>
          <p:nvPr>
            <p:ph type="title"/>
          </p:nvPr>
        </p:nvSpPr>
        <p:spPr>
          <a:xfrm>
            <a:off x="794014" y="109861"/>
            <a:ext cx="10515600" cy="1325563"/>
          </a:xfrm>
        </p:spPr>
        <p:txBody>
          <a:bodyPr>
            <a:normAutofit/>
          </a:bodyPr>
          <a:lstStyle/>
          <a:p>
            <a:r>
              <a:rPr lang="en-US" sz="4000"/>
              <a:t>Screening Data: High School Years 1-3</a:t>
            </a:r>
          </a:p>
        </p:txBody>
      </p:sp>
      <p:graphicFrame>
        <p:nvGraphicFramePr>
          <p:cNvPr id="10" name="Content Placeholder 3">
            <a:extLst>
              <a:ext uri="{FF2B5EF4-FFF2-40B4-BE49-F238E27FC236}">
                <a16:creationId xmlns:a16="http://schemas.microsoft.com/office/drawing/2014/main" id="{EA3D74EE-79F4-3840-89C5-743CD43F6015}"/>
              </a:ext>
            </a:extLst>
          </p:cNvPr>
          <p:cNvGraphicFramePr>
            <a:graphicFrameLocks/>
          </p:cNvGraphicFramePr>
          <p:nvPr/>
        </p:nvGraphicFramePr>
        <p:xfrm>
          <a:off x="443107" y="1336060"/>
          <a:ext cx="11305786" cy="5155876"/>
        </p:xfrm>
        <a:graphic>
          <a:graphicData uri="http://schemas.openxmlformats.org/drawingml/2006/table">
            <a:tbl>
              <a:tblPr/>
              <a:tblGrid>
                <a:gridCol w="1586533">
                  <a:extLst>
                    <a:ext uri="{9D8B030D-6E8A-4147-A177-3AD203B41FA5}">
                      <a16:colId xmlns:a16="http://schemas.microsoft.com/office/drawing/2014/main" val="1056750294"/>
                    </a:ext>
                  </a:extLst>
                </a:gridCol>
                <a:gridCol w="162206">
                  <a:extLst>
                    <a:ext uri="{9D8B030D-6E8A-4147-A177-3AD203B41FA5}">
                      <a16:colId xmlns:a16="http://schemas.microsoft.com/office/drawing/2014/main" val="1950753568"/>
                    </a:ext>
                  </a:extLst>
                </a:gridCol>
                <a:gridCol w="976038">
                  <a:extLst>
                    <a:ext uri="{9D8B030D-6E8A-4147-A177-3AD203B41FA5}">
                      <a16:colId xmlns:a16="http://schemas.microsoft.com/office/drawing/2014/main" val="2303916736"/>
                    </a:ext>
                  </a:extLst>
                </a:gridCol>
                <a:gridCol w="203344">
                  <a:extLst>
                    <a:ext uri="{9D8B030D-6E8A-4147-A177-3AD203B41FA5}">
                      <a16:colId xmlns:a16="http://schemas.microsoft.com/office/drawing/2014/main" val="4033499267"/>
                    </a:ext>
                  </a:extLst>
                </a:gridCol>
                <a:gridCol w="1138712">
                  <a:extLst>
                    <a:ext uri="{9D8B030D-6E8A-4147-A177-3AD203B41FA5}">
                      <a16:colId xmlns:a16="http://schemas.microsoft.com/office/drawing/2014/main" val="4126822333"/>
                    </a:ext>
                  </a:extLst>
                </a:gridCol>
                <a:gridCol w="223675">
                  <a:extLst>
                    <a:ext uri="{9D8B030D-6E8A-4147-A177-3AD203B41FA5}">
                      <a16:colId xmlns:a16="http://schemas.microsoft.com/office/drawing/2014/main" val="3193263845"/>
                    </a:ext>
                  </a:extLst>
                </a:gridCol>
                <a:gridCol w="976038">
                  <a:extLst>
                    <a:ext uri="{9D8B030D-6E8A-4147-A177-3AD203B41FA5}">
                      <a16:colId xmlns:a16="http://schemas.microsoft.com/office/drawing/2014/main" val="39159406"/>
                    </a:ext>
                  </a:extLst>
                </a:gridCol>
                <a:gridCol w="976038">
                  <a:extLst>
                    <a:ext uri="{9D8B030D-6E8A-4147-A177-3AD203B41FA5}">
                      <a16:colId xmlns:a16="http://schemas.microsoft.com/office/drawing/2014/main" val="1464967292"/>
                    </a:ext>
                  </a:extLst>
                </a:gridCol>
                <a:gridCol w="1685786">
                  <a:extLst>
                    <a:ext uri="{9D8B030D-6E8A-4147-A177-3AD203B41FA5}">
                      <a16:colId xmlns:a16="http://schemas.microsoft.com/office/drawing/2014/main" val="3980837974"/>
                    </a:ext>
                  </a:extLst>
                </a:gridCol>
                <a:gridCol w="42614">
                  <a:extLst>
                    <a:ext uri="{9D8B030D-6E8A-4147-A177-3AD203B41FA5}">
                      <a16:colId xmlns:a16="http://schemas.microsoft.com/office/drawing/2014/main" val="926034521"/>
                    </a:ext>
                  </a:extLst>
                </a:gridCol>
                <a:gridCol w="976038">
                  <a:extLst>
                    <a:ext uri="{9D8B030D-6E8A-4147-A177-3AD203B41FA5}">
                      <a16:colId xmlns:a16="http://schemas.microsoft.com/office/drawing/2014/main" val="3544225464"/>
                    </a:ext>
                  </a:extLst>
                </a:gridCol>
                <a:gridCol w="203344">
                  <a:extLst>
                    <a:ext uri="{9D8B030D-6E8A-4147-A177-3AD203B41FA5}">
                      <a16:colId xmlns:a16="http://schemas.microsoft.com/office/drawing/2014/main" val="1079807211"/>
                    </a:ext>
                  </a:extLst>
                </a:gridCol>
                <a:gridCol w="1029857">
                  <a:extLst>
                    <a:ext uri="{9D8B030D-6E8A-4147-A177-3AD203B41FA5}">
                      <a16:colId xmlns:a16="http://schemas.microsoft.com/office/drawing/2014/main" val="2223351235"/>
                    </a:ext>
                  </a:extLst>
                </a:gridCol>
                <a:gridCol w="149525">
                  <a:extLst>
                    <a:ext uri="{9D8B030D-6E8A-4147-A177-3AD203B41FA5}">
                      <a16:colId xmlns:a16="http://schemas.microsoft.com/office/drawing/2014/main" val="2473418679"/>
                    </a:ext>
                  </a:extLst>
                </a:gridCol>
                <a:gridCol w="976038">
                  <a:extLst>
                    <a:ext uri="{9D8B030D-6E8A-4147-A177-3AD203B41FA5}">
                      <a16:colId xmlns:a16="http://schemas.microsoft.com/office/drawing/2014/main" val="1265854495"/>
                    </a:ext>
                  </a:extLst>
                </a:gridCol>
              </a:tblGrid>
              <a:tr h="593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Fall SRSSIE-I</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Low</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Moderate</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High</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Fall SRSSIE-E</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Low</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Moderate</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High</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695392436"/>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80.28%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10.36%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9.36%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89.56%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8.02%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2.42%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921851691"/>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2017</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4.16%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5.66%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2017</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91.29%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6.18%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2.54%</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2588050003"/>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90.91%</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3.86%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5.23%</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92.22%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6.20%</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1.58%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07683206"/>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726827064"/>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558176990"/>
                  </a:ext>
                </a:extLst>
              </a:tr>
              <a:tr h="59310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Winter SRSSIE-I</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Low</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Moderate</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High</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Winter SRSSIE-E</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Low</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Moderate</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 </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1900" b="1" u="none" strike="noStrike">
                          <a:effectLst/>
                        </a:rPr>
                        <a:t>High</a:t>
                      </a:r>
                      <a:endParaRPr lang="en-US" sz="1900" b="1"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238795069"/>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87.25%</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9.49%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3.26%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87.25%</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9.49%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3.26%</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954273705"/>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2017</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86.14%</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9.02%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4.85%</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2017</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86.14%</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9.02%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4.85%</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1153413424"/>
                  </a:ext>
                </a:extLst>
              </a:tr>
              <a:tr h="49620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88.79%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8.52%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2.69%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2018</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88.79%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8.52%</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 </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fontAlgn="b"/>
                      <a:r>
                        <a:rPr lang="en-US" sz="2500" u="none" strike="noStrike">
                          <a:effectLst/>
                        </a:rPr>
                        <a:t>2.69%</a:t>
                      </a:r>
                      <a:endParaRPr lang="en-US" sz="2500" b="0" i="0" u="none" strike="noStrike">
                        <a:solidFill>
                          <a:srgbClr val="000000"/>
                        </a:solidFill>
                        <a:effectLst/>
                        <a:latin typeface="Calibri" panose="020F0502020204030204" pitchFamily="34" charset="0"/>
                      </a:endParaRPr>
                    </a:p>
                  </a:txBody>
                  <a:tcPr marL="7984" marR="7984" marT="7984"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797622295"/>
                  </a:ext>
                </a:extLst>
              </a:tr>
            </a:tbl>
          </a:graphicData>
        </a:graphic>
      </p:graphicFrame>
      <p:sp>
        <p:nvSpPr>
          <p:cNvPr id="11" name="Rectangle 10">
            <a:extLst>
              <a:ext uri="{FF2B5EF4-FFF2-40B4-BE49-F238E27FC236}">
                <a16:creationId xmlns:a16="http://schemas.microsoft.com/office/drawing/2014/main" id="{8BA2E73A-BD7F-434F-B365-7B16B5CEE096}"/>
              </a:ext>
            </a:extLst>
          </p:cNvPr>
          <p:cNvSpPr/>
          <p:nvPr/>
        </p:nvSpPr>
        <p:spPr>
          <a:xfrm>
            <a:off x="3302509" y="1587358"/>
            <a:ext cx="1151547" cy="1814516"/>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B11D425-A77D-AD4E-9860-49C1C7D5DB3C}"/>
              </a:ext>
            </a:extLst>
          </p:cNvPr>
          <p:cNvSpPr/>
          <p:nvPr/>
        </p:nvSpPr>
        <p:spPr>
          <a:xfrm>
            <a:off x="9487259" y="1584177"/>
            <a:ext cx="1041928" cy="1840416"/>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9FD1110-E27C-A047-914E-4A3E88812D96}"/>
              </a:ext>
            </a:extLst>
          </p:cNvPr>
          <p:cNvSpPr/>
          <p:nvPr/>
        </p:nvSpPr>
        <p:spPr>
          <a:xfrm>
            <a:off x="2136100" y="1619199"/>
            <a:ext cx="1091097" cy="1814516"/>
          </a:xfrm>
          <a:prstGeom prst="rect">
            <a:avLst/>
          </a:prstGeom>
          <a:noFill/>
          <a:ln w="76200" cap="flat" cmpd="sng" algn="ctr">
            <a:solidFill>
              <a:srgbClr val="00B05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F42E9705-21C9-FD4F-A727-FCBCD6A8F12E}"/>
              </a:ext>
            </a:extLst>
          </p:cNvPr>
          <p:cNvSpPr/>
          <p:nvPr/>
        </p:nvSpPr>
        <p:spPr>
          <a:xfrm>
            <a:off x="8270172" y="1592073"/>
            <a:ext cx="1151546" cy="1814516"/>
          </a:xfrm>
          <a:prstGeom prst="rect">
            <a:avLst/>
          </a:prstGeom>
          <a:noFill/>
          <a:ln w="76200" cap="flat" cmpd="sng" algn="ctr">
            <a:solidFill>
              <a:srgbClr val="00B05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B2B1DF02-2648-A44F-9004-C294859C9237}"/>
              </a:ext>
            </a:extLst>
          </p:cNvPr>
          <p:cNvSpPr/>
          <p:nvPr/>
        </p:nvSpPr>
        <p:spPr>
          <a:xfrm>
            <a:off x="4529367" y="1587358"/>
            <a:ext cx="1069697" cy="1814516"/>
          </a:xfrm>
          <a:prstGeom prst="rect">
            <a:avLst/>
          </a:prstGeom>
          <a:noFill/>
          <a:ln w="7620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C828F95-597F-1D40-8CA7-42CC0C976CE4}"/>
              </a:ext>
            </a:extLst>
          </p:cNvPr>
          <p:cNvSpPr/>
          <p:nvPr/>
        </p:nvSpPr>
        <p:spPr>
          <a:xfrm>
            <a:off x="10609160" y="1619199"/>
            <a:ext cx="914400" cy="1814516"/>
          </a:xfrm>
          <a:prstGeom prst="rect">
            <a:avLst/>
          </a:prstGeom>
          <a:noFill/>
          <a:ln w="76200" cap="flat" cmpd="sng" algn="ctr">
            <a:solidFill>
              <a:srgbClr val="FF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B3FF64-C9D5-49CE-992F-83692C717CF8}"/>
              </a:ext>
            </a:extLst>
          </p:cNvPr>
          <p:cNvSpPr txBox="1"/>
          <p:nvPr/>
        </p:nvSpPr>
        <p:spPr>
          <a:xfrm>
            <a:off x="3796323" y="6492631"/>
            <a:ext cx="497058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Arial"/>
              </a:rPr>
              <a:t>Partner school data chart. Used with permission.</a:t>
            </a:r>
          </a:p>
        </p:txBody>
      </p:sp>
    </p:spTree>
    <p:extLst>
      <p:ext uri="{BB962C8B-B14F-4D97-AF65-F5344CB8AC3E}">
        <p14:creationId xmlns:p14="http://schemas.microsoft.com/office/powerpoint/2010/main" val="123990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F8D3-A805-0B42-BF5C-1EAF027067DD}"/>
              </a:ext>
            </a:extLst>
          </p:cNvPr>
          <p:cNvSpPr>
            <a:spLocks noGrp="1"/>
          </p:cNvSpPr>
          <p:nvPr>
            <p:ph type="title"/>
          </p:nvPr>
        </p:nvSpPr>
        <p:spPr/>
        <p:txBody>
          <a:bodyPr anchor="t">
            <a:normAutofit fontScale="90000"/>
          </a:bodyPr>
          <a:lstStyle/>
          <a:p>
            <a:r>
              <a:rPr lang="en-US" b="0"/>
              <a:t>SRSS-IE: Externalizing Subscale </a:t>
            </a:r>
            <a:r>
              <a:rPr lang="en-US"/>
              <a:t>High school </a:t>
            </a:r>
            <a:br>
              <a:rPr lang="en-US"/>
            </a:br>
            <a:endParaRPr lang="en-US"/>
          </a:p>
        </p:txBody>
      </p:sp>
      <p:graphicFrame>
        <p:nvGraphicFramePr>
          <p:cNvPr id="7" name="Group 48">
            <a:extLst>
              <a:ext uri="{FF2B5EF4-FFF2-40B4-BE49-F238E27FC236}">
                <a16:creationId xmlns:a16="http://schemas.microsoft.com/office/drawing/2014/main" id="{69F51485-AE29-F640-A3EF-EB7FFE522E85}"/>
              </a:ext>
            </a:extLst>
          </p:cNvPr>
          <p:cNvGraphicFramePr>
            <a:graphicFrameLocks/>
          </p:cNvGraphicFramePr>
          <p:nvPr/>
        </p:nvGraphicFramePr>
        <p:xfrm>
          <a:off x="0" y="1323753"/>
          <a:ext cx="12191999"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1">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2,363</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212</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59</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3.07 (0.79)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2.08 (0.81)</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1.96 (0.89)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&gt;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1.16 (2.07)</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3.45 (3.18)</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3.08 (2.84)</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1.34 (3.19)</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4.00 (5.62)</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5.85 (7.66)</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0.07 (0.44)</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0.67 (1.48)</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kern="1200" cap="none" normalizeH="0" baseline="0">
                          <a:ln>
                            <a:noFill/>
                          </a:ln>
                          <a:solidFill>
                            <a:schemeClr val="dk1"/>
                          </a:solidFill>
                          <a:effectLst/>
                          <a:latin typeface="+mn-lt"/>
                          <a:ea typeface="+mn-ea"/>
                          <a:cs typeface="+mn-cs"/>
                        </a:rPr>
                        <a:t>1.03 (1.86)</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kumimoji="0" lang="en-US" sz="2000" u="none" strike="noStrike" kern="1200" cap="none" normalizeH="0" baseline="0">
                          <a:ln>
                            <a:noFill/>
                          </a:ln>
                          <a:solidFill>
                            <a:schemeClr val="dk1"/>
                          </a:solidFill>
                          <a:effectLst/>
                          <a:latin typeface="+mn-lt"/>
                          <a:ea typeface="+mn-ea"/>
                          <a:cs typeface="+mn-cs"/>
                        </a:rPr>
                        <a:t>L &lt; M, H</a:t>
                      </a:r>
                    </a:p>
                    <a:p>
                      <a:pPr algn="ctr"/>
                      <a:r>
                        <a:rPr kumimoji="0" lang="en-US" sz="2000" u="none" strike="noStrike" kern="1200" cap="none" normalizeH="0" baseline="0">
                          <a:ln>
                            <a:noFill/>
                          </a:ln>
                          <a:solidFill>
                            <a:schemeClr val="dk1"/>
                          </a:solidFill>
                          <a:effectLst/>
                          <a:latin typeface="+mn-lt"/>
                          <a:ea typeface="+mn-ea"/>
                          <a:cs typeface="+mn-cs"/>
                        </a:rPr>
                        <a:t>M = H</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aphicFrame>
        <p:nvGraphicFramePr>
          <p:cNvPr id="8" name="Diagram 7">
            <a:extLst>
              <a:ext uri="{FF2B5EF4-FFF2-40B4-BE49-F238E27FC236}">
                <a16:creationId xmlns:a16="http://schemas.microsoft.com/office/drawing/2014/main" id="{9DBD1C30-C3F1-294B-A467-755468858991}"/>
              </a:ext>
            </a:extLst>
          </p:cNvPr>
          <p:cNvGraphicFramePr/>
          <p:nvPr/>
        </p:nvGraphicFramePr>
        <p:xfrm>
          <a:off x="1047749" y="1767439"/>
          <a:ext cx="10096500" cy="2539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B2DA0AB9-AAE0-7540-B524-342D104FCECB}"/>
              </a:ext>
            </a:extLst>
          </p:cNvPr>
          <p:cNvSpPr/>
          <p:nvPr/>
        </p:nvSpPr>
        <p:spPr>
          <a:xfrm>
            <a:off x="4571999" y="4612028"/>
            <a:ext cx="3048000" cy="914400"/>
          </a:xfrm>
          <a:prstGeom prst="rect">
            <a:avLst/>
          </a:prstGeom>
          <a:solidFill>
            <a:srgbClr val="5B9BD5"/>
          </a:solidFill>
          <a:ln w="12700" cap="flat" cmpd="sng" algn="ctr">
            <a:solidFill>
              <a:schemeClr val="tx2"/>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M = H</a:t>
            </a:r>
          </a:p>
        </p:txBody>
      </p:sp>
      <p:sp>
        <p:nvSpPr>
          <p:cNvPr id="11" name="Rectangle 1">
            <a:extLst>
              <a:ext uri="{FF2B5EF4-FFF2-40B4-BE49-F238E27FC236}">
                <a16:creationId xmlns:a16="http://schemas.microsoft.com/office/drawing/2014/main" id="{26E8F5BB-74EA-E74B-9B60-AEAAFC39EED2}"/>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a:solidFill>
                  <a:schemeClr val="bg2"/>
                </a:solidFill>
                <a:ea typeface="MS PGothic" panose="020B0600070205080204" pitchFamily="34" charset="-128"/>
              </a:rPr>
              <a:t>Lane, K. L., Oakes, W. P., Cantwell, E. D., Royer, D. J., Leko, M., Schatschneider, C., &amp; Menzies, H. M. (2019). Predictive validity of Student Risk Screening Scale for Internalizing and Externalizing (SRSS-IE) scores in secondary schools. </a:t>
            </a:r>
            <a:r>
              <a:rPr lang="en-US" sz="1200" i="1">
                <a:solidFill>
                  <a:schemeClr val="bg2"/>
                </a:solidFill>
                <a:ea typeface="MS PGothic" panose="020B0600070205080204" pitchFamily="34" charset="-128"/>
              </a:rPr>
              <a:t>Journal of Emotional and Behavioral Disorders, </a:t>
            </a:r>
            <a:r>
              <a:rPr lang="en-US" sz="1200">
                <a:solidFill>
                  <a:schemeClr val="bg2"/>
                </a:solidFill>
                <a:ea typeface="MS PGothic" panose="020B0600070205080204" pitchFamily="34" charset="-128"/>
              </a:rPr>
              <a:t>27(2), 86-100. doi:10.1177/1063426617744746</a:t>
            </a:r>
            <a:endParaRPr lang="en-US" sz="1050">
              <a:solidFill>
                <a:schemeClr val="bg2"/>
              </a:solidFill>
              <a:ea typeface="MS PGothic" panose="020B0600070205080204" pitchFamily="34" charset="-128"/>
            </a:endParaRPr>
          </a:p>
        </p:txBody>
      </p:sp>
    </p:spTree>
    <p:extLst>
      <p:ext uri="{BB962C8B-B14F-4D97-AF65-F5344CB8AC3E}">
        <p14:creationId xmlns:p14="http://schemas.microsoft.com/office/powerpoint/2010/main" val="173981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3E15C-D642-DB40-B2BC-3F6765E11385}"/>
              </a:ext>
            </a:extLst>
          </p:cNvPr>
          <p:cNvSpPr>
            <a:spLocks noGrp="1"/>
          </p:cNvSpPr>
          <p:nvPr>
            <p:ph type="title"/>
          </p:nvPr>
        </p:nvSpPr>
        <p:spPr/>
        <p:txBody>
          <a:bodyPr anchor="t">
            <a:normAutofit fontScale="90000"/>
          </a:bodyPr>
          <a:lstStyle/>
          <a:p>
            <a:r>
              <a:rPr lang="en-US" b="0"/>
              <a:t>SRSS-IE: Internalizing Subscale  </a:t>
            </a:r>
            <a:r>
              <a:rPr lang="en-US"/>
              <a:t>High school </a:t>
            </a:r>
            <a:br>
              <a:rPr lang="en-US"/>
            </a:br>
            <a:endParaRPr lang="en-US"/>
          </a:p>
        </p:txBody>
      </p:sp>
      <p:graphicFrame>
        <p:nvGraphicFramePr>
          <p:cNvPr id="22" name="Group 48">
            <a:extLst>
              <a:ext uri="{FF2B5EF4-FFF2-40B4-BE49-F238E27FC236}">
                <a16:creationId xmlns:a16="http://schemas.microsoft.com/office/drawing/2014/main" id="{A0BE50BE-745A-7641-8176-7BD28A5B4F78}"/>
              </a:ext>
            </a:extLst>
          </p:cNvPr>
          <p:cNvGraphicFramePr>
            <a:graphicFrameLocks/>
          </p:cNvGraphicFramePr>
          <p:nvPr/>
        </p:nvGraphicFramePr>
        <p:xfrm>
          <a:off x="0" y="1253895"/>
          <a:ext cx="12192000" cy="4542622"/>
        </p:xfrm>
        <a:graphic>
          <a:graphicData uri="http://schemas.openxmlformats.org/drawingml/2006/table">
            <a:tbl>
              <a:tblPr>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effectLst/>
              </a:tblPr>
              <a:tblGrid>
                <a:gridCol w="2881746">
                  <a:extLst>
                    <a:ext uri="{9D8B030D-6E8A-4147-A177-3AD203B41FA5}">
                      <a16:colId xmlns:a16="http://schemas.microsoft.com/office/drawing/2014/main" val="20000"/>
                    </a:ext>
                  </a:extLst>
                </a:gridCol>
                <a:gridCol w="2406092">
                  <a:extLst>
                    <a:ext uri="{9D8B030D-6E8A-4147-A177-3AD203B41FA5}">
                      <a16:colId xmlns:a16="http://schemas.microsoft.com/office/drawing/2014/main" val="20001"/>
                    </a:ext>
                  </a:extLst>
                </a:gridCol>
                <a:gridCol w="2098423">
                  <a:extLst>
                    <a:ext uri="{9D8B030D-6E8A-4147-A177-3AD203B41FA5}">
                      <a16:colId xmlns:a16="http://schemas.microsoft.com/office/drawing/2014/main" val="20002"/>
                    </a:ext>
                  </a:extLst>
                </a:gridCol>
                <a:gridCol w="2737454">
                  <a:extLst>
                    <a:ext uri="{9D8B030D-6E8A-4147-A177-3AD203B41FA5}">
                      <a16:colId xmlns:a16="http://schemas.microsoft.com/office/drawing/2014/main" val="20003"/>
                    </a:ext>
                  </a:extLst>
                </a:gridCol>
                <a:gridCol w="2068285">
                  <a:extLst>
                    <a:ext uri="{9D8B030D-6E8A-4147-A177-3AD203B41FA5}">
                      <a16:colId xmlns:a16="http://schemas.microsoft.com/office/drawing/2014/main" val="20004"/>
                    </a:ext>
                  </a:extLst>
                </a:gridCol>
              </a:tblGrid>
              <a:tr h="429225">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Variable</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Risk</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Significance </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Testing</a:t>
                      </a:r>
                      <a:endParaRPr kumimoji="0" lang="en-US" sz="2000" b="0" i="0" u="none" strike="noStrike" cap="none" normalizeH="0" baseline="0">
                        <a:ln>
                          <a:noFill/>
                        </a:ln>
                        <a:solidFill>
                          <a:schemeClr val="bg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13775">
                <a:tc vMerge="1">
                  <a:txBody>
                    <a:bodyPr/>
                    <a:lstStyle/>
                    <a:p>
                      <a:pPr marL="319088" marR="0" lvl="0" indent="-319088"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cs typeface="Times New Roman" pitchFamily="18" charset="0"/>
                      </a:endParaRPr>
                    </a:p>
                  </a:txBody>
                  <a:tcPr marL="68580" marR="68580" marT="34290" marB="34290" horzOverflow="overflow">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Low</a:t>
                      </a:r>
                    </a:p>
                    <a:p>
                      <a:pPr marL="319088" marR="0" lvl="0" indent="-319088"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a:ln>
                            <a:noFill/>
                          </a:ln>
                          <a:effectLst/>
                        </a:rPr>
                        <a:t>M</a:t>
                      </a:r>
                      <a:r>
                        <a:rPr kumimoji="0" lang="en-US" sz="2000" u="none" strike="noStrike" cap="none" normalizeH="0" baseline="0">
                          <a:ln>
                            <a:noFill/>
                          </a:ln>
                          <a:effectLst/>
                        </a:rPr>
                        <a:t> (</a:t>
                      </a:r>
                      <a:r>
                        <a:rPr kumimoji="0" lang="en-US" sz="2000" i="1" u="none" strike="noStrike" cap="none" normalizeH="0" baseline="0">
                          <a:ln>
                            <a:noFill/>
                          </a:ln>
                          <a:effectLst/>
                        </a:rPr>
                        <a:t>SD</a:t>
                      </a:r>
                      <a:r>
                        <a:rPr kumimoji="0" lang="en-US" sz="2000" u="none" strike="noStrike" cap="none" normalizeH="0" baseline="0">
                          <a:ln>
                            <a:noFill/>
                          </a:ln>
                          <a:effectLst/>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kumimoji="0" lang="en-US" sz="2000" i="1" u="none" strike="noStrike" cap="none" normalizeH="0" baseline="0">
                          <a:ln>
                            <a:noFill/>
                          </a:ln>
                          <a:effectLst/>
                        </a:rPr>
                        <a:t>n = </a:t>
                      </a:r>
                      <a:r>
                        <a:rPr lang="en-US" sz="2000" b="0" i="0" u="none" strike="noStrike" kern="1200" baseline="0">
                          <a:solidFill>
                            <a:schemeClr val="dk1"/>
                          </a:solidFill>
                          <a:latin typeface="+mn-lt"/>
                          <a:ea typeface="+mn-ea"/>
                          <a:cs typeface="+mn-cs"/>
                        </a:rPr>
                        <a:t>2,379</a:t>
                      </a:r>
                      <a:endParaRPr kumimoji="0" lang="en-US" sz="2000" b="0" i="1" u="none" strike="noStrike" cap="none" normalizeH="0" baseline="0">
                        <a:ln>
                          <a:noFill/>
                        </a:ln>
                        <a:solidFill>
                          <a:schemeClr val="tx1"/>
                        </a:solidFill>
                        <a:effectLst/>
                        <a:latin typeface="+mn-lt"/>
                      </a:endParaRP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Moderate</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123</a:t>
                      </a: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High</a:t>
                      </a:r>
                    </a:p>
                    <a:p>
                      <a:pPr marL="319088" marR="0" lvl="0" indent="-319088" algn="ctr" defTabSz="914400" rtl="0" eaLnBrk="0" fontAlgn="base" latinLnBrk="0" hangingPunct="0">
                        <a:lnSpc>
                          <a:spcPct val="100000"/>
                        </a:lnSpc>
                        <a:spcBef>
                          <a:spcPct val="0"/>
                        </a:spcBef>
                        <a:spcAft>
                          <a:spcPct val="0"/>
                        </a:spcAft>
                        <a:buClrTx/>
                        <a:buSzTx/>
                        <a:buFontTx/>
                        <a:buNone/>
                        <a:tabLst/>
                      </a:pPr>
                      <a:r>
                        <a:rPr lang="en-US" sz="2000" b="0" i="1" u="none" strike="noStrike" kern="1200" baseline="0">
                          <a:solidFill>
                            <a:schemeClr val="dk1"/>
                          </a:solidFill>
                          <a:latin typeface="+mn-lt"/>
                          <a:ea typeface="+mn-ea"/>
                          <a:cs typeface="+mn-cs"/>
                        </a:rPr>
                        <a:t>M</a:t>
                      </a:r>
                      <a:r>
                        <a:rPr lang="en-US" sz="2000" b="0" i="0" u="none" strike="noStrike" kern="1200" baseline="0">
                          <a:solidFill>
                            <a:schemeClr val="dk1"/>
                          </a:solidFill>
                          <a:latin typeface="+mn-lt"/>
                          <a:ea typeface="+mn-ea"/>
                          <a:cs typeface="+mn-cs"/>
                        </a:rPr>
                        <a:t> (</a:t>
                      </a:r>
                      <a:r>
                        <a:rPr lang="en-US" sz="2000" b="0" i="1" u="none" strike="noStrike" kern="1200" baseline="0">
                          <a:solidFill>
                            <a:schemeClr val="dk1"/>
                          </a:solidFill>
                          <a:latin typeface="+mn-lt"/>
                          <a:ea typeface="+mn-ea"/>
                          <a:cs typeface="+mn-cs"/>
                        </a:rPr>
                        <a:t>SD</a:t>
                      </a:r>
                      <a:r>
                        <a:rPr lang="en-US" sz="2000" b="0" i="0" u="none" strike="noStrike" kern="1200" baseline="0">
                          <a:solidFill>
                            <a:schemeClr val="dk1"/>
                          </a:solidFill>
                          <a:latin typeface="+mn-lt"/>
                          <a:ea typeface="+mn-ea"/>
                          <a:cs typeface="+mn-cs"/>
                        </a:rPr>
                        <a:t>)</a:t>
                      </a:r>
                    </a:p>
                    <a:p>
                      <a:pPr marL="319088" marR="0" lvl="0" indent="-319088" algn="ctr" defTabSz="914400" rtl="0" eaLnBrk="0" fontAlgn="base" latinLnBrk="0" hangingPunct="0">
                        <a:lnSpc>
                          <a:spcPct val="100000"/>
                        </a:lnSpc>
                        <a:spcBef>
                          <a:spcPct val="0"/>
                        </a:spcBef>
                        <a:spcAft>
                          <a:spcPct val="0"/>
                        </a:spcAft>
                        <a:buClrTx/>
                        <a:buSzTx/>
                        <a:buFontTx/>
                        <a:buNone/>
                        <a:tabLst/>
                        <a:defRPr/>
                      </a:pPr>
                      <a:r>
                        <a:rPr lang="en-US" sz="2000" b="0" i="1" u="none" strike="noStrike" kern="1200" baseline="0">
                          <a:solidFill>
                            <a:schemeClr val="dk1"/>
                          </a:solidFill>
                          <a:latin typeface="+mn-lt"/>
                          <a:ea typeface="+mn-ea"/>
                          <a:cs typeface="+mn-cs"/>
                        </a:rPr>
                        <a:t>n</a:t>
                      </a:r>
                      <a:r>
                        <a:rPr lang="en-US" sz="2000" b="0" i="0" u="none" strike="noStrike" kern="1200" baseline="0">
                          <a:solidFill>
                            <a:schemeClr val="dk1"/>
                          </a:solidFill>
                          <a:latin typeface="+mn-lt"/>
                          <a:ea typeface="+mn-ea"/>
                          <a:cs typeface="+mn-cs"/>
                        </a:rPr>
                        <a:t> = 132</a:t>
                      </a:r>
                    </a:p>
                  </a:txBody>
                  <a:tcPr marL="274320" marR="68580" marT="34290" marB="34290"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319088" marR="0" lvl="0" indent="-319088"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bg1"/>
                        </a:solidFill>
                        <a:effectLst/>
                        <a:latin typeface="+mn-lt"/>
                      </a:endParaRPr>
                    </a:p>
                  </a:txBody>
                  <a:tcPr marL="68580" marR="68580" marT="34290" marB="34290" horzOverflow="overflow">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GPA</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3.04 (0.82)</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latin typeface="+mn-lt"/>
                        </a:rPr>
                        <a:t>2.44 (0.83)</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2.27 (0.98)</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&gt;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12700" cap="flat" cmpd="sng" algn="ctr">
                      <a:solidFill>
                        <a:sysClr val="windowText" lastClr="000000"/>
                      </a:solidFill>
                      <a:prstDash val="solid"/>
                      <a:round/>
                      <a:headEnd type="none" w="med" len="med"/>
                      <a:tailEnd type="none" w="med" len="med"/>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2"/>
                  </a:ext>
                </a:extLst>
              </a:tr>
              <a:tr h="7796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u="none" strike="noStrike" cap="none" normalizeH="0" baseline="0">
                          <a:ln>
                            <a:noFill/>
                          </a:ln>
                          <a:effectLst/>
                        </a:rPr>
                        <a:t>Course Failures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1.25 (2.17)</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2.59 (2.66)</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2.83 (3.21)</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3"/>
                  </a:ext>
                </a:extLst>
              </a:tr>
              <a:tr h="79429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319088" marR="0" lvl="0" indent="-319088" algn="l" defTabSz="914400" rtl="0" eaLnBrk="0" fontAlgn="base" latinLnBrk="0" hangingPunct="0">
                        <a:lnSpc>
                          <a:spcPct val="100000"/>
                        </a:lnSpc>
                        <a:spcBef>
                          <a:spcPct val="0"/>
                        </a:spcBef>
                        <a:spcAft>
                          <a:spcPct val="0"/>
                        </a:spcAft>
                        <a:buClrTx/>
                        <a:buSzTx/>
                        <a:buFontTx/>
                        <a:buNone/>
                        <a:tabLst/>
                      </a:pPr>
                      <a:r>
                        <a:rPr kumimoji="0" lang="en-US" sz="2000" u="none" strike="noStrike" cap="none" normalizeH="0" baseline="0">
                          <a:ln>
                            <a:noFill/>
                          </a:ln>
                          <a:effectLst/>
                        </a:rPr>
                        <a:t>Nurse Visits</a:t>
                      </a:r>
                      <a:endParaRPr kumimoji="0" lang="en-US" sz="2000" b="0" i="0" u="none" strike="noStrike" cap="none" normalizeH="0" baseline="0">
                        <a:ln>
                          <a:noFill/>
                        </a:ln>
                        <a:solidFill>
                          <a:schemeClr val="tx1"/>
                        </a:solidFill>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1.43 (3.33)</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3.54 (6.05)</a:t>
                      </a:r>
                      <a:endParaRPr kumimoji="0" lang="en-US" sz="2000" u="none" strike="noStrike" kern="1200" cap="none" normalizeH="0" baseline="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4.04 (5.80)</a:t>
                      </a:r>
                      <a:endParaRPr kumimoji="0" lang="en-US" sz="2000" u="none" strike="noStrike" kern="1200" cap="none" normalizeH="0" baseline="0">
                        <a:ln>
                          <a:noFill/>
                        </a:ln>
                        <a:solidFill>
                          <a:schemeClr val="dk1"/>
                        </a:solidFill>
                        <a:effectLst/>
                        <a:latin typeface="+mn-lt"/>
                        <a:ea typeface="+mn-ea"/>
                        <a:cs typeface="+mn-cs"/>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tx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6350" cap="flat" cmpd="sng" algn="ctr">
                      <a:solidFill>
                        <a:srgbClr val="4472C4"/>
                      </a:solidFill>
                      <a:prstDash val="solid"/>
                      <a:miter lim="800000"/>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10004"/>
                  </a:ext>
                </a:extLst>
              </a:tr>
              <a:tr h="77688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l" defTabSz="914400" rtl="0" eaLnBrk="0" fontAlgn="base" latinLnBrk="0" hangingPunct="0">
                        <a:lnSpc>
                          <a:spcPct val="100000"/>
                        </a:lnSpc>
                        <a:spcBef>
                          <a:spcPts val="700"/>
                        </a:spcBef>
                        <a:spcAft>
                          <a:spcPct val="0"/>
                        </a:spcAft>
                        <a:buClr>
                          <a:schemeClr val="accent2"/>
                        </a:buClr>
                        <a:buSzPct val="60000"/>
                        <a:buFont typeface="Wingdings" pitchFamily="2" charset="2"/>
                        <a:buNone/>
                        <a:tabLst/>
                        <a:defRPr/>
                      </a:pPr>
                      <a:r>
                        <a:rPr kumimoji="0" lang="en-US" sz="2000" u="none" strike="noStrike" cap="none" normalizeH="0" baseline="0">
                          <a:ln>
                            <a:noFill/>
                          </a:ln>
                          <a:effectLst/>
                        </a:rPr>
                        <a:t>In-School Suspensions</a:t>
                      </a: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0.11 (0.57)</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0.41 (1.36)</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sz="2000" b="0" i="0" u="none" strike="noStrike" kern="1200" baseline="0">
                          <a:solidFill>
                            <a:schemeClr val="dk1"/>
                          </a:solidFill>
                          <a:latin typeface="+mn-lt"/>
                          <a:ea typeface="+mn-ea"/>
                          <a:cs typeface="+mn-cs"/>
                        </a:rPr>
                        <a:t>0.42 (1.28)</a:t>
                      </a:r>
                      <a:endParaRPr kumimoji="0" lang="en-US" sz="2000" u="none" strike="noStrike" cap="none" normalizeH="0" baseline="0">
                        <a:ln>
                          <a:noFill/>
                        </a:ln>
                        <a:effectLst/>
                        <a:latin typeface="+mn-lt"/>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2000" b="0" i="0" u="none" strike="noStrike" kern="1200" baseline="0">
                          <a:solidFill>
                            <a:schemeClr val="dk1"/>
                          </a:solidFill>
                          <a:latin typeface="+mn-lt"/>
                          <a:ea typeface="+mn-ea"/>
                          <a:cs typeface="+mn-cs"/>
                        </a:rPr>
                        <a:t>L &lt; M, H</a:t>
                      </a:r>
                    </a:p>
                    <a:p>
                      <a:pPr algn="ctr"/>
                      <a:r>
                        <a:rPr lang="en-US" sz="2000" b="0" i="0" u="none" strike="noStrike" kern="1200" baseline="0">
                          <a:solidFill>
                            <a:schemeClr val="dk1"/>
                          </a:solidFill>
                          <a:latin typeface="+mn-lt"/>
                          <a:ea typeface="+mn-ea"/>
                          <a:cs typeface="+mn-cs"/>
                        </a:rPr>
                        <a:t>M = H</a:t>
                      </a:r>
                      <a:endParaRPr kumimoji="0" lang="en-US" sz="2000" b="0" i="0" u="none" strike="noStrike" cap="none" normalizeH="0" baseline="0">
                        <a:ln>
                          <a:noFill/>
                        </a:ln>
                        <a:solidFill>
                          <a:schemeClr val="bg1"/>
                        </a:solidFill>
                        <a:effectLst/>
                        <a:latin typeface="+mn-lt"/>
                        <a:cs typeface="Times New Roman" pitchFamily="18" charset="0"/>
                      </a:endParaRPr>
                    </a:p>
                  </a:txBody>
                  <a:tcPr marL="274320" marR="68580" marT="34290" marB="34290" anchor="ctr" horzOverflow="overflow">
                    <a:lnL w="6350" cap="flat" cmpd="sng" algn="ctr">
                      <a:solidFill>
                        <a:srgbClr val="4472C4"/>
                      </a:solidFill>
                      <a:prstDash val="solid"/>
                      <a:miter lim="800000"/>
                    </a:lnL>
                    <a:lnR w="6350" cap="flat" cmpd="sng" algn="ctr">
                      <a:solidFill>
                        <a:srgbClr val="4472C4"/>
                      </a:solidFill>
                      <a:prstDash val="solid"/>
                      <a:miter lim="800000"/>
                    </a:lnR>
                    <a:lnT w="6350" cap="flat" cmpd="sng" algn="ctr">
                      <a:solidFill>
                        <a:srgbClr val="4472C4"/>
                      </a:solid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4472C4">
                        <a:lumMod val="40000"/>
                        <a:lumOff val="60000"/>
                      </a:srgbClr>
                    </a:solidFill>
                  </a:tcPr>
                </a:tc>
                <a:extLst>
                  <a:ext uri="{0D108BD9-81ED-4DB2-BD59-A6C34878D82A}">
                    <a16:rowId xmlns:a16="http://schemas.microsoft.com/office/drawing/2014/main" val="10005"/>
                  </a:ext>
                </a:extLst>
              </a:tr>
            </a:tbl>
          </a:graphicData>
        </a:graphic>
      </p:graphicFrame>
      <p:grpSp>
        <p:nvGrpSpPr>
          <p:cNvPr id="23" name="Group 22">
            <a:extLst>
              <a:ext uri="{FF2B5EF4-FFF2-40B4-BE49-F238E27FC236}">
                <a16:creationId xmlns:a16="http://schemas.microsoft.com/office/drawing/2014/main" id="{5A8F2EF2-7F63-D546-AD92-453FF6A64E6B}"/>
              </a:ext>
            </a:extLst>
          </p:cNvPr>
          <p:cNvGrpSpPr/>
          <p:nvPr/>
        </p:nvGrpSpPr>
        <p:grpSpPr>
          <a:xfrm>
            <a:off x="1782718" y="1843089"/>
            <a:ext cx="8593182" cy="3484899"/>
            <a:chOff x="609600" y="3048000"/>
            <a:chExt cx="7894683" cy="3047308"/>
          </a:xfrm>
          <a:solidFill>
            <a:srgbClr val="B44657"/>
          </a:solidFill>
        </p:grpSpPr>
        <p:sp>
          <p:nvSpPr>
            <p:cNvPr id="38" name="Rounded Rectangle 37">
              <a:extLst>
                <a:ext uri="{FF2B5EF4-FFF2-40B4-BE49-F238E27FC236}">
                  <a16:creationId xmlns:a16="http://schemas.microsoft.com/office/drawing/2014/main" id="{B70E40E6-E71D-5B42-BF52-8ECE844100E7}"/>
                </a:ext>
              </a:extLst>
            </p:cNvPr>
            <p:cNvSpPr/>
            <p:nvPr/>
          </p:nvSpPr>
          <p:spPr>
            <a:xfrm>
              <a:off x="609600" y="3048000"/>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Fall Internalizing</a:t>
              </a:r>
            </a:p>
          </p:txBody>
        </p:sp>
        <p:sp>
          <p:nvSpPr>
            <p:cNvPr id="36" name="Rounded Rectangle 35">
              <a:extLst>
                <a:ext uri="{FF2B5EF4-FFF2-40B4-BE49-F238E27FC236}">
                  <a16:creationId xmlns:a16="http://schemas.microsoft.com/office/drawing/2014/main" id="{558789A4-7B1E-D244-B68B-FFD96889033D}"/>
                </a:ext>
              </a:extLst>
            </p:cNvPr>
            <p:cNvSpPr/>
            <p:nvPr/>
          </p:nvSpPr>
          <p:spPr>
            <a:xfrm>
              <a:off x="3482158" y="3092032"/>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Winter Internalizing</a:t>
              </a:r>
            </a:p>
          </p:txBody>
        </p:sp>
        <p:sp>
          <p:nvSpPr>
            <p:cNvPr id="34" name="Rounded Rectangle 33">
              <a:extLst>
                <a:ext uri="{FF2B5EF4-FFF2-40B4-BE49-F238E27FC236}">
                  <a16:creationId xmlns:a16="http://schemas.microsoft.com/office/drawing/2014/main" id="{9435136B-BF7D-734F-BD67-4A8AA2F9A61E}"/>
                </a:ext>
              </a:extLst>
            </p:cNvPr>
            <p:cNvSpPr/>
            <p:nvPr/>
          </p:nvSpPr>
          <p:spPr>
            <a:xfrm>
              <a:off x="6324600" y="3109441"/>
              <a:ext cx="2179683" cy="1920846"/>
            </a:xfrm>
            <a:prstGeom prst="roundRect">
              <a:avLst>
                <a:gd name="adj" fmla="val 10000"/>
              </a:avLst>
            </a:prstGeom>
            <a:solidFill>
              <a:srgbClr val="92D050"/>
            </a:solidFill>
            <a:ln w="12700" cap="flat" cmpd="sng" algn="ctr">
              <a:solidFill>
                <a:schemeClr val="accent1"/>
              </a:solidFill>
              <a:prstDash val="solid"/>
              <a:miter lim="800000"/>
            </a:ln>
            <a:effectLst/>
          </p:spPr>
          <p:txBody>
            <a:bodyPr anchor="ctr"/>
            <a:lstStyle/>
            <a:p>
              <a:pPr lvl="0" algn="ctr" defTabSz="800100" eaLnBrk="0" fontAlgn="base" hangingPunct="0">
                <a:lnSpc>
                  <a:spcPct val="90000"/>
                </a:lnSpc>
                <a:spcBef>
                  <a:spcPct val="0"/>
                </a:spcBef>
                <a:spcAft>
                  <a:spcPct val="35000"/>
                </a:spcAft>
                <a:defRPr/>
              </a:pPr>
              <a:r>
                <a:rPr lang="en-US" kern="0">
                  <a:solidFill>
                    <a:prstClr val="white"/>
                  </a:solidFill>
                </a:rPr>
                <a:t>Spring</a:t>
              </a:r>
            </a:p>
            <a:p>
              <a:pPr lvl="0" algn="ctr" eaLnBrk="0" fontAlgn="base" hangingPunct="0">
                <a:spcBef>
                  <a:spcPct val="0"/>
                </a:spcBef>
                <a:spcAft>
                  <a:spcPct val="0"/>
                </a:spcAft>
                <a:defRPr/>
              </a:pPr>
              <a:r>
                <a:rPr lang="en-US" kern="0">
                  <a:solidFill>
                    <a:prstClr val="white"/>
                  </a:solidFill>
                </a:rPr>
                <a:t>GPA</a:t>
              </a:r>
            </a:p>
            <a:p>
              <a:pPr lvl="0" algn="ctr" eaLnBrk="0" fontAlgn="base" hangingPunct="0">
                <a:spcBef>
                  <a:spcPct val="0"/>
                </a:spcBef>
                <a:spcAft>
                  <a:spcPct val="0"/>
                </a:spcAft>
                <a:defRPr/>
              </a:pPr>
              <a:r>
                <a:rPr lang="en-US" kern="0">
                  <a:solidFill>
                    <a:prstClr val="white"/>
                  </a:solidFill>
                </a:rPr>
                <a:t>Course Failures</a:t>
              </a:r>
            </a:p>
            <a:p>
              <a:pPr lvl="0" algn="ctr" eaLnBrk="0" fontAlgn="base" hangingPunct="0">
                <a:spcBef>
                  <a:spcPct val="0"/>
                </a:spcBef>
                <a:spcAft>
                  <a:spcPct val="0"/>
                </a:spcAft>
                <a:defRPr/>
              </a:pPr>
              <a:r>
                <a:rPr lang="en-US" kern="0">
                  <a:solidFill>
                    <a:prstClr val="white"/>
                  </a:solidFill>
                </a:rPr>
                <a:t>Nurse Visit</a:t>
              </a:r>
            </a:p>
            <a:p>
              <a:pPr lvl="0" algn="ctr" eaLnBrk="0" fontAlgn="base" hangingPunct="0">
                <a:spcBef>
                  <a:spcPct val="0"/>
                </a:spcBef>
                <a:spcAft>
                  <a:spcPct val="0"/>
                </a:spcAft>
                <a:defRPr/>
              </a:pPr>
              <a:r>
                <a:rPr lang="en-US" kern="0">
                  <a:solidFill>
                    <a:prstClr val="white"/>
                  </a:solidFill>
                </a:rPr>
                <a:t>ODR</a:t>
              </a:r>
            </a:p>
            <a:p>
              <a:pPr lvl="0" algn="ctr" eaLnBrk="0" fontAlgn="base" hangingPunct="0">
                <a:spcBef>
                  <a:spcPct val="0"/>
                </a:spcBef>
                <a:spcAft>
                  <a:spcPct val="0"/>
                </a:spcAft>
                <a:defRPr/>
              </a:pPr>
              <a:r>
                <a:rPr lang="en-US" kern="0">
                  <a:solidFill>
                    <a:prstClr val="white"/>
                  </a:solidFill>
                </a:rPr>
                <a:t>Suspensions</a:t>
              </a:r>
            </a:p>
          </p:txBody>
        </p:sp>
        <p:sp>
          <p:nvSpPr>
            <p:cNvPr id="27" name="Rectangle 26">
              <a:extLst>
                <a:ext uri="{FF2B5EF4-FFF2-40B4-BE49-F238E27FC236}">
                  <a16:creationId xmlns:a16="http://schemas.microsoft.com/office/drawing/2014/main" id="{B8DDB1E2-53C1-AC48-9254-370F6288B484}"/>
                </a:ext>
              </a:extLst>
            </p:cNvPr>
            <p:cNvSpPr/>
            <p:nvPr/>
          </p:nvSpPr>
          <p:spPr>
            <a:xfrm>
              <a:off x="3047999" y="5180908"/>
              <a:ext cx="3048000" cy="914400"/>
            </a:xfrm>
            <a:prstGeom prst="rect">
              <a:avLst/>
            </a:prstGeom>
            <a:solidFill>
              <a:srgbClr val="92D050"/>
            </a:solidFill>
            <a:ln w="19050" cap="flat" cmpd="sng" algn="ctr">
              <a:solidFill>
                <a:schemeClr val="accent1"/>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L &lt; M, H</a:t>
              </a:r>
            </a:p>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800" b="0" i="0" u="none" strike="noStrike" kern="0" cap="none" spc="0" normalizeH="0" baseline="0" noProof="0">
                  <a:ln>
                    <a:noFill/>
                  </a:ln>
                  <a:solidFill>
                    <a:prstClr val="white"/>
                  </a:solidFill>
                  <a:effectLst/>
                  <a:uLnTx/>
                  <a:uFillTx/>
                  <a:ea typeface="+mn-ea"/>
                  <a:cs typeface="+mn-cs"/>
                </a:rPr>
                <a:t>M = H</a:t>
              </a:r>
            </a:p>
          </p:txBody>
        </p:sp>
        <p:sp>
          <p:nvSpPr>
            <p:cNvPr id="32" name="Right Arrow 31">
              <a:extLst>
                <a:ext uri="{FF2B5EF4-FFF2-40B4-BE49-F238E27FC236}">
                  <a16:creationId xmlns:a16="http://schemas.microsoft.com/office/drawing/2014/main" id="{85F3AB12-51E3-3D42-965F-50C7D9C25DEB}"/>
                </a:ext>
              </a:extLst>
            </p:cNvPr>
            <p:cNvSpPr/>
            <p:nvPr/>
          </p:nvSpPr>
          <p:spPr>
            <a:xfrm>
              <a:off x="2900064" y="3838434"/>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sp>
          <p:nvSpPr>
            <p:cNvPr id="30" name="Right Arrow 29">
              <a:extLst>
                <a:ext uri="{FF2B5EF4-FFF2-40B4-BE49-F238E27FC236}">
                  <a16:creationId xmlns:a16="http://schemas.microsoft.com/office/drawing/2014/main" id="{0F48D69D-7667-E243-A9E9-E356ACFC3964}"/>
                </a:ext>
              </a:extLst>
            </p:cNvPr>
            <p:cNvSpPr/>
            <p:nvPr/>
          </p:nvSpPr>
          <p:spPr>
            <a:xfrm>
              <a:off x="5774098" y="3799583"/>
              <a:ext cx="462092" cy="540561"/>
            </a:xfrm>
            <a:prstGeom prst="rightArrow">
              <a:avLst>
                <a:gd name="adj1" fmla="val 60000"/>
                <a:gd name="adj2" fmla="val 50000"/>
              </a:avLst>
            </a:prstGeom>
            <a:solidFill>
              <a:srgbClr val="92D050"/>
            </a:solidFill>
            <a:ln w="6350" cap="flat" cmpd="sng" algn="ctr">
              <a:solidFill>
                <a:schemeClr val="accent1"/>
              </a:solidFill>
              <a:prstDash val="solid"/>
              <a:miter lim="800000"/>
            </a:ln>
            <a:effectLst/>
          </p:spPr>
        </p:sp>
      </p:grpSp>
      <p:sp>
        <p:nvSpPr>
          <p:cNvPr id="41" name="Rectangle 1">
            <a:extLst>
              <a:ext uri="{FF2B5EF4-FFF2-40B4-BE49-F238E27FC236}">
                <a16:creationId xmlns:a16="http://schemas.microsoft.com/office/drawing/2014/main" id="{3069A75A-8D22-7C48-83DC-B3DB21A5C586}"/>
              </a:ext>
            </a:extLst>
          </p:cNvPr>
          <p:cNvSpPr>
            <a:spLocks noChangeArrowheads="1"/>
          </p:cNvSpPr>
          <p:nvPr/>
        </p:nvSpPr>
        <p:spPr bwMode="auto">
          <a:xfrm>
            <a:off x="2" y="6377869"/>
            <a:ext cx="12191998" cy="424732"/>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spcAft>
                <a:spcPct val="0"/>
              </a:spcAft>
              <a:buNone/>
              <a:defRPr/>
            </a:pPr>
            <a:r>
              <a:rPr lang="en-US" sz="1200">
                <a:solidFill>
                  <a:schemeClr val="bg2"/>
                </a:solidFill>
                <a:ea typeface="MS PGothic" panose="020B0600070205080204" pitchFamily="34" charset="-128"/>
              </a:rPr>
              <a:t>Lane, K. L., Oakes, W. P., Cantwell, E. D., Royer, D. J., Leko, M., Schatschneider, C., &amp; Menzies, H. M. (2019). Predictive validity of Student Risk Screening Scale for Internalizing and Externalizing (SRSS-IE) scores in secondary schools. </a:t>
            </a:r>
            <a:r>
              <a:rPr lang="en-US" sz="1200" i="1">
                <a:solidFill>
                  <a:schemeClr val="bg2"/>
                </a:solidFill>
                <a:ea typeface="MS PGothic" panose="020B0600070205080204" pitchFamily="34" charset="-128"/>
              </a:rPr>
              <a:t>Journal of Emotional and Behavioral Disorders, </a:t>
            </a:r>
            <a:r>
              <a:rPr lang="en-US" sz="1200">
                <a:solidFill>
                  <a:schemeClr val="bg2"/>
                </a:solidFill>
                <a:ea typeface="MS PGothic" panose="020B0600070205080204" pitchFamily="34" charset="-128"/>
              </a:rPr>
              <a:t>27(2), 86-100. doi:10.1177/1063426617744746</a:t>
            </a:r>
            <a:endParaRPr lang="en-US" sz="1050">
              <a:solidFill>
                <a:schemeClr val="bg2"/>
              </a:solidFill>
              <a:ea typeface="MS PGothic" panose="020B0600070205080204" pitchFamily="34" charset="-128"/>
            </a:endParaRPr>
          </a:p>
        </p:txBody>
      </p:sp>
    </p:spTree>
    <p:extLst>
      <p:ext uri="{BB962C8B-B14F-4D97-AF65-F5344CB8AC3E}">
        <p14:creationId xmlns:p14="http://schemas.microsoft.com/office/powerpoint/2010/main" val="165928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414C49BE-7ED4-44F2-AE00-0B8737C1AB45}"/>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5523" y="706258"/>
            <a:ext cx="10215288" cy="5742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3C9FA71-1F2F-4964-92FF-00D8FDE7B98C}"/>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548586" y="3031265"/>
            <a:ext cx="332829" cy="475488"/>
          </a:xfrm>
          <a:prstGeom prst="rect">
            <a:avLst/>
          </a:prstGeom>
        </p:spPr>
      </p:pic>
      <p:pic>
        <p:nvPicPr>
          <p:cNvPr id="5" name="Picture 4">
            <a:extLst>
              <a:ext uri="{FF2B5EF4-FFF2-40B4-BE49-F238E27FC236}">
                <a16:creationId xmlns:a16="http://schemas.microsoft.com/office/drawing/2014/main" id="{5C758F8B-4FA5-4829-A266-56DC0C3C5134}"/>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825717" y="1350653"/>
            <a:ext cx="333131" cy="475921"/>
          </a:xfrm>
          <a:prstGeom prst="rect">
            <a:avLst/>
          </a:prstGeom>
        </p:spPr>
      </p:pic>
      <p:pic>
        <p:nvPicPr>
          <p:cNvPr id="6" name="Picture 5">
            <a:extLst>
              <a:ext uri="{FF2B5EF4-FFF2-40B4-BE49-F238E27FC236}">
                <a16:creationId xmlns:a16="http://schemas.microsoft.com/office/drawing/2014/main" id="{A9107314-1B29-46C5-A6EC-621F1E017D5E}"/>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1978998" y="749385"/>
            <a:ext cx="332829" cy="475488"/>
          </a:xfrm>
          <a:prstGeom prst="rect">
            <a:avLst/>
          </a:prstGeom>
        </p:spPr>
      </p:pic>
      <p:pic>
        <p:nvPicPr>
          <p:cNvPr id="7" name="Picture 2">
            <a:extLst>
              <a:ext uri="{FF2B5EF4-FFF2-40B4-BE49-F238E27FC236}">
                <a16:creationId xmlns:a16="http://schemas.microsoft.com/office/drawing/2014/main" id="{A4307659-4F11-4DDE-993E-C69C75E94DE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87372" y="4179197"/>
            <a:ext cx="1016424" cy="4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BEA71EF-2F9D-49A3-B20A-FA30B5464D82}"/>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2756827" y="3656906"/>
            <a:ext cx="332829" cy="475488"/>
          </a:xfrm>
          <a:prstGeom prst="rect">
            <a:avLst/>
          </a:prstGeom>
        </p:spPr>
      </p:pic>
      <p:pic>
        <p:nvPicPr>
          <p:cNvPr id="11" name="Picture 10">
            <a:extLst>
              <a:ext uri="{FF2B5EF4-FFF2-40B4-BE49-F238E27FC236}">
                <a16:creationId xmlns:a16="http://schemas.microsoft.com/office/drawing/2014/main" id="{C8E3ED50-8EE5-409E-BC54-9C1F96B66D2E}"/>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1402613" y="2996308"/>
            <a:ext cx="332829" cy="475488"/>
          </a:xfrm>
          <a:prstGeom prst="rect">
            <a:avLst/>
          </a:prstGeom>
        </p:spPr>
      </p:pic>
      <p:pic>
        <p:nvPicPr>
          <p:cNvPr id="14" name="Picture 13">
            <a:extLst>
              <a:ext uri="{FF2B5EF4-FFF2-40B4-BE49-F238E27FC236}">
                <a16:creationId xmlns:a16="http://schemas.microsoft.com/office/drawing/2014/main" id="{B818481D-C598-4EB2-B53A-29CB91E2CD2F}"/>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6306766" y="2947461"/>
            <a:ext cx="332829" cy="475488"/>
          </a:xfrm>
          <a:prstGeom prst="rect">
            <a:avLst/>
          </a:prstGeom>
        </p:spPr>
      </p:pic>
      <p:pic>
        <p:nvPicPr>
          <p:cNvPr id="20" name="Picture 19">
            <a:extLst>
              <a:ext uri="{FF2B5EF4-FFF2-40B4-BE49-F238E27FC236}">
                <a16:creationId xmlns:a16="http://schemas.microsoft.com/office/drawing/2014/main" id="{6F4A519C-CE97-41CE-AB56-0EBD199361DD}"/>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763509" y="2953111"/>
            <a:ext cx="332829" cy="475488"/>
          </a:xfrm>
          <a:prstGeom prst="rect">
            <a:avLst/>
          </a:prstGeom>
        </p:spPr>
      </p:pic>
      <p:pic>
        <p:nvPicPr>
          <p:cNvPr id="21" name="Picture 20">
            <a:extLst>
              <a:ext uri="{FF2B5EF4-FFF2-40B4-BE49-F238E27FC236}">
                <a16:creationId xmlns:a16="http://schemas.microsoft.com/office/drawing/2014/main" id="{E79ADCCA-2CD8-4396-9759-25B579ED5977}"/>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763508" y="3187572"/>
            <a:ext cx="332829" cy="475488"/>
          </a:xfrm>
          <a:prstGeom prst="rect">
            <a:avLst/>
          </a:prstGeom>
        </p:spPr>
      </p:pic>
      <p:pic>
        <p:nvPicPr>
          <p:cNvPr id="22" name="Picture 21">
            <a:extLst>
              <a:ext uri="{FF2B5EF4-FFF2-40B4-BE49-F238E27FC236}">
                <a16:creationId xmlns:a16="http://schemas.microsoft.com/office/drawing/2014/main" id="{86A745B4-9B05-40EA-B179-951A01E1C068}"/>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323892" y="3031264"/>
            <a:ext cx="332829" cy="475488"/>
          </a:xfrm>
          <a:prstGeom prst="rect">
            <a:avLst/>
          </a:prstGeom>
        </p:spPr>
      </p:pic>
      <p:pic>
        <p:nvPicPr>
          <p:cNvPr id="23" name="Picture 22">
            <a:extLst>
              <a:ext uri="{FF2B5EF4-FFF2-40B4-BE49-F238E27FC236}">
                <a16:creationId xmlns:a16="http://schemas.microsoft.com/office/drawing/2014/main" id="{3294330D-70E4-45C0-A642-649B1840D8C0}"/>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187122" y="3236417"/>
            <a:ext cx="332829" cy="475488"/>
          </a:xfrm>
          <a:prstGeom prst="rect">
            <a:avLst/>
          </a:prstGeom>
        </p:spPr>
      </p:pic>
      <p:pic>
        <p:nvPicPr>
          <p:cNvPr id="24" name="Picture 23">
            <a:extLst>
              <a:ext uri="{FF2B5EF4-FFF2-40B4-BE49-F238E27FC236}">
                <a16:creationId xmlns:a16="http://schemas.microsoft.com/office/drawing/2014/main" id="{8CF35ED2-70B0-4CDB-82DB-63D88D598545}"/>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548583" y="3275494"/>
            <a:ext cx="332829" cy="475488"/>
          </a:xfrm>
          <a:prstGeom prst="rect">
            <a:avLst/>
          </a:prstGeom>
        </p:spPr>
      </p:pic>
      <p:pic>
        <p:nvPicPr>
          <p:cNvPr id="25" name="Picture 24">
            <a:extLst>
              <a:ext uri="{FF2B5EF4-FFF2-40B4-BE49-F238E27FC236}">
                <a16:creationId xmlns:a16="http://schemas.microsoft.com/office/drawing/2014/main" id="{809AFFBC-CC3C-4E67-A701-ED1039A7E53E}"/>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6453304" y="3093999"/>
            <a:ext cx="332829" cy="475488"/>
          </a:xfrm>
          <a:prstGeom prst="rect">
            <a:avLst/>
          </a:prstGeom>
        </p:spPr>
      </p:pic>
      <p:pic>
        <p:nvPicPr>
          <p:cNvPr id="36" name="Picture 35">
            <a:extLst>
              <a:ext uri="{FF2B5EF4-FFF2-40B4-BE49-F238E27FC236}">
                <a16:creationId xmlns:a16="http://schemas.microsoft.com/office/drawing/2014/main" id="{B613373F-9043-41CC-9138-167222ACF445}"/>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780409" y="2151729"/>
            <a:ext cx="333131" cy="475921"/>
          </a:xfrm>
          <a:prstGeom prst="rect">
            <a:avLst/>
          </a:prstGeom>
        </p:spPr>
      </p:pic>
      <p:pic>
        <p:nvPicPr>
          <p:cNvPr id="37" name="Picture 36">
            <a:extLst>
              <a:ext uri="{FF2B5EF4-FFF2-40B4-BE49-F238E27FC236}">
                <a16:creationId xmlns:a16="http://schemas.microsoft.com/office/drawing/2014/main" id="{D7999562-1233-479A-8670-74094036425F}"/>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780409" y="2435036"/>
            <a:ext cx="333131" cy="475921"/>
          </a:xfrm>
          <a:prstGeom prst="rect">
            <a:avLst/>
          </a:prstGeom>
        </p:spPr>
      </p:pic>
      <p:pic>
        <p:nvPicPr>
          <p:cNvPr id="38" name="Picture 37">
            <a:extLst>
              <a:ext uri="{FF2B5EF4-FFF2-40B4-BE49-F238E27FC236}">
                <a16:creationId xmlns:a16="http://schemas.microsoft.com/office/drawing/2014/main" id="{0D8D2804-5A67-4C82-9743-C4F46FC2A4FD}"/>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239562" y="2112651"/>
            <a:ext cx="333131" cy="475921"/>
          </a:xfrm>
          <a:prstGeom prst="rect">
            <a:avLst/>
          </a:prstGeom>
        </p:spPr>
      </p:pic>
      <p:pic>
        <p:nvPicPr>
          <p:cNvPr id="39" name="Picture 38">
            <a:extLst>
              <a:ext uri="{FF2B5EF4-FFF2-40B4-BE49-F238E27FC236}">
                <a16:creationId xmlns:a16="http://schemas.microsoft.com/office/drawing/2014/main" id="{E150BED9-3D4E-47E0-9F0D-E2D3F09943A5}"/>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405639" y="2317806"/>
            <a:ext cx="333131" cy="475921"/>
          </a:xfrm>
          <a:prstGeom prst="rect">
            <a:avLst/>
          </a:prstGeom>
        </p:spPr>
      </p:pic>
      <p:pic>
        <p:nvPicPr>
          <p:cNvPr id="40" name="Picture 39">
            <a:extLst>
              <a:ext uri="{FF2B5EF4-FFF2-40B4-BE49-F238E27FC236}">
                <a16:creationId xmlns:a16="http://schemas.microsoft.com/office/drawing/2014/main" id="{5F53B999-1BFB-4C17-A5FB-AACD219476C4}"/>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073485" y="2347113"/>
            <a:ext cx="333131" cy="475921"/>
          </a:xfrm>
          <a:prstGeom prst="rect">
            <a:avLst/>
          </a:prstGeom>
        </p:spPr>
      </p:pic>
      <p:pic>
        <p:nvPicPr>
          <p:cNvPr id="41" name="Picture 40">
            <a:extLst>
              <a:ext uri="{FF2B5EF4-FFF2-40B4-BE49-F238E27FC236}">
                <a16:creationId xmlns:a16="http://schemas.microsoft.com/office/drawing/2014/main" id="{689C5A70-368F-448E-8A21-B77EBC769129}"/>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073486" y="2151729"/>
            <a:ext cx="333131" cy="475921"/>
          </a:xfrm>
          <a:prstGeom prst="rect">
            <a:avLst/>
          </a:prstGeom>
        </p:spPr>
      </p:pic>
      <p:pic>
        <p:nvPicPr>
          <p:cNvPr id="42" name="Picture 41">
            <a:extLst>
              <a:ext uri="{FF2B5EF4-FFF2-40B4-BE49-F238E27FC236}">
                <a16:creationId xmlns:a16="http://schemas.microsoft.com/office/drawing/2014/main" id="{04B51238-BAC7-4CD9-BB4E-BF3BFACBCD39}"/>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239562" y="2268959"/>
            <a:ext cx="333131" cy="475921"/>
          </a:xfrm>
          <a:prstGeom prst="rect">
            <a:avLst/>
          </a:prstGeom>
        </p:spPr>
      </p:pic>
      <p:pic>
        <p:nvPicPr>
          <p:cNvPr id="43" name="Picture 42">
            <a:extLst>
              <a:ext uri="{FF2B5EF4-FFF2-40B4-BE49-F238E27FC236}">
                <a16:creationId xmlns:a16="http://schemas.microsoft.com/office/drawing/2014/main" id="{87D22768-F961-40DD-8AD5-79C75B8FC300}"/>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347024" y="3382653"/>
            <a:ext cx="333131" cy="475921"/>
          </a:xfrm>
          <a:prstGeom prst="rect">
            <a:avLst/>
          </a:prstGeom>
        </p:spPr>
      </p:pic>
      <p:pic>
        <p:nvPicPr>
          <p:cNvPr id="44" name="Picture 43">
            <a:extLst>
              <a:ext uri="{FF2B5EF4-FFF2-40B4-BE49-F238E27FC236}">
                <a16:creationId xmlns:a16="http://schemas.microsoft.com/office/drawing/2014/main" id="{1C1D3889-002A-4683-BA12-C51F6A759868}"/>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852331" y="2024729"/>
            <a:ext cx="333131" cy="475921"/>
          </a:xfrm>
          <a:prstGeom prst="rect">
            <a:avLst/>
          </a:prstGeom>
        </p:spPr>
      </p:pic>
      <p:pic>
        <p:nvPicPr>
          <p:cNvPr id="45" name="Picture 44">
            <a:extLst>
              <a:ext uri="{FF2B5EF4-FFF2-40B4-BE49-F238E27FC236}">
                <a16:creationId xmlns:a16="http://schemas.microsoft.com/office/drawing/2014/main" id="{1DBEC0AF-8318-4542-9DAB-55E80581C391}"/>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018408" y="2083344"/>
            <a:ext cx="333131" cy="475921"/>
          </a:xfrm>
          <a:prstGeom prst="rect">
            <a:avLst/>
          </a:prstGeom>
        </p:spPr>
      </p:pic>
      <p:pic>
        <p:nvPicPr>
          <p:cNvPr id="46" name="Picture 45">
            <a:extLst>
              <a:ext uri="{FF2B5EF4-FFF2-40B4-BE49-F238E27FC236}">
                <a16:creationId xmlns:a16="http://schemas.microsoft.com/office/drawing/2014/main" id="{6C91612B-FDF4-4B9F-B7B7-BBBE63B38EE9}"/>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686254" y="2112652"/>
            <a:ext cx="333131" cy="475921"/>
          </a:xfrm>
          <a:prstGeom prst="rect">
            <a:avLst/>
          </a:prstGeom>
        </p:spPr>
      </p:pic>
      <p:pic>
        <p:nvPicPr>
          <p:cNvPr id="47" name="Picture 46">
            <a:extLst>
              <a:ext uri="{FF2B5EF4-FFF2-40B4-BE49-F238E27FC236}">
                <a16:creationId xmlns:a16="http://schemas.microsoft.com/office/drawing/2014/main" id="{84FADCB3-A72D-4EAF-B15D-BFE0CA10C703}"/>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588562" y="1956342"/>
            <a:ext cx="333131" cy="475921"/>
          </a:xfrm>
          <a:prstGeom prst="rect">
            <a:avLst/>
          </a:prstGeom>
        </p:spPr>
      </p:pic>
      <p:pic>
        <p:nvPicPr>
          <p:cNvPr id="48" name="Picture 47">
            <a:extLst>
              <a:ext uri="{FF2B5EF4-FFF2-40B4-BE49-F238E27FC236}">
                <a16:creationId xmlns:a16="http://schemas.microsoft.com/office/drawing/2014/main" id="{375C3CDA-69F8-4B33-8182-391853AC5CFE}"/>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637407" y="3490113"/>
            <a:ext cx="333131" cy="475921"/>
          </a:xfrm>
          <a:prstGeom prst="rect">
            <a:avLst/>
          </a:prstGeom>
        </p:spPr>
      </p:pic>
      <p:pic>
        <p:nvPicPr>
          <p:cNvPr id="49" name="Picture 48">
            <a:extLst>
              <a:ext uri="{FF2B5EF4-FFF2-40B4-BE49-F238E27FC236}">
                <a16:creationId xmlns:a16="http://schemas.microsoft.com/office/drawing/2014/main" id="{0D4C1DC6-CB18-4054-B807-7B5B1FA0FA42}"/>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920715" y="3460805"/>
            <a:ext cx="333131" cy="475921"/>
          </a:xfrm>
          <a:prstGeom prst="rect">
            <a:avLst/>
          </a:prstGeom>
        </p:spPr>
      </p:pic>
      <p:pic>
        <p:nvPicPr>
          <p:cNvPr id="50" name="Picture 49">
            <a:extLst>
              <a:ext uri="{FF2B5EF4-FFF2-40B4-BE49-F238E27FC236}">
                <a16:creationId xmlns:a16="http://schemas.microsoft.com/office/drawing/2014/main" id="{7CF80BBB-7D59-4DE6-A138-AA5734B82336}"/>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852331" y="3617113"/>
            <a:ext cx="333131" cy="475921"/>
          </a:xfrm>
          <a:prstGeom prst="rect">
            <a:avLst/>
          </a:prstGeom>
        </p:spPr>
      </p:pic>
      <p:pic>
        <p:nvPicPr>
          <p:cNvPr id="51" name="Picture 50">
            <a:extLst>
              <a:ext uri="{FF2B5EF4-FFF2-40B4-BE49-F238E27FC236}">
                <a16:creationId xmlns:a16="http://schemas.microsoft.com/office/drawing/2014/main" id="{B85D9E52-09D9-4216-8E47-70FE5CFE374C}"/>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116099" y="3548728"/>
            <a:ext cx="333131" cy="475921"/>
          </a:xfrm>
          <a:prstGeom prst="rect">
            <a:avLst/>
          </a:prstGeom>
        </p:spPr>
      </p:pic>
      <p:pic>
        <p:nvPicPr>
          <p:cNvPr id="52" name="Picture 51">
            <a:extLst>
              <a:ext uri="{FF2B5EF4-FFF2-40B4-BE49-F238E27FC236}">
                <a16:creationId xmlns:a16="http://schemas.microsoft.com/office/drawing/2014/main" id="{6E3669C5-90E7-4DE7-9B6D-E6F6554325BD}"/>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7471331" y="3617113"/>
            <a:ext cx="333131" cy="475921"/>
          </a:xfrm>
          <a:prstGeom prst="rect">
            <a:avLst/>
          </a:prstGeom>
        </p:spPr>
      </p:pic>
      <p:pic>
        <p:nvPicPr>
          <p:cNvPr id="8" name="Picture 4" descr="Image result for university of kansas png">
            <a:extLst>
              <a:ext uri="{FF2B5EF4-FFF2-40B4-BE49-F238E27FC236}">
                <a16:creationId xmlns:a16="http://schemas.microsoft.com/office/drawing/2014/main" id="{980A1202-38A7-4A56-BDCC-92708F3C87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9581" y="3432052"/>
            <a:ext cx="841091" cy="54902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a:extLst>
              <a:ext uri="{FF2B5EF4-FFF2-40B4-BE49-F238E27FC236}">
                <a16:creationId xmlns:a16="http://schemas.microsoft.com/office/drawing/2014/main" id="{1636725B-6C15-4C78-AC5A-B76304C68865}"/>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2884355" y="3589050"/>
            <a:ext cx="332829" cy="475488"/>
          </a:xfrm>
          <a:prstGeom prst="rect">
            <a:avLst/>
          </a:prstGeom>
        </p:spPr>
      </p:pic>
      <p:pic>
        <p:nvPicPr>
          <p:cNvPr id="17" name="Picture 16">
            <a:extLst>
              <a:ext uri="{FF2B5EF4-FFF2-40B4-BE49-F238E27FC236}">
                <a16:creationId xmlns:a16="http://schemas.microsoft.com/office/drawing/2014/main" id="{2DE1EFBB-F40D-4C25-8483-CF1E19F606FF}"/>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3114728" y="3659934"/>
            <a:ext cx="332829" cy="475488"/>
          </a:xfrm>
          <a:prstGeom prst="rect">
            <a:avLst/>
          </a:prstGeom>
        </p:spPr>
      </p:pic>
      <p:pic>
        <p:nvPicPr>
          <p:cNvPr id="54" name="Picture 53">
            <a:extLst>
              <a:ext uri="{FF2B5EF4-FFF2-40B4-BE49-F238E27FC236}">
                <a16:creationId xmlns:a16="http://schemas.microsoft.com/office/drawing/2014/main" id="{CD007F4B-DD0A-4004-BB34-5CA9E8B7D52A}"/>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6131352" y="2379519"/>
            <a:ext cx="332829" cy="475488"/>
          </a:xfrm>
          <a:prstGeom prst="rect">
            <a:avLst/>
          </a:prstGeom>
        </p:spPr>
      </p:pic>
      <p:pic>
        <p:nvPicPr>
          <p:cNvPr id="55" name="Picture 54">
            <a:extLst>
              <a:ext uri="{FF2B5EF4-FFF2-40B4-BE49-F238E27FC236}">
                <a16:creationId xmlns:a16="http://schemas.microsoft.com/office/drawing/2014/main" id="{7FC21616-9623-4887-9DC3-E29FC85FB66F}"/>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915909" y="3105511"/>
            <a:ext cx="332829" cy="475488"/>
          </a:xfrm>
          <a:prstGeom prst="rect">
            <a:avLst/>
          </a:prstGeom>
        </p:spPr>
      </p:pic>
      <p:pic>
        <p:nvPicPr>
          <p:cNvPr id="56" name="Picture 55">
            <a:extLst>
              <a:ext uri="{FF2B5EF4-FFF2-40B4-BE49-F238E27FC236}">
                <a16:creationId xmlns:a16="http://schemas.microsoft.com/office/drawing/2014/main" id="{AAED35F4-562F-4EC8-A27B-41F0CCBE7E30}"/>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863735" y="2739012"/>
            <a:ext cx="332829" cy="475488"/>
          </a:xfrm>
          <a:prstGeom prst="rect">
            <a:avLst/>
          </a:prstGeom>
        </p:spPr>
      </p:pic>
      <p:pic>
        <p:nvPicPr>
          <p:cNvPr id="57" name="Picture 56">
            <a:extLst>
              <a:ext uri="{FF2B5EF4-FFF2-40B4-BE49-F238E27FC236}">
                <a16:creationId xmlns:a16="http://schemas.microsoft.com/office/drawing/2014/main" id="{F705B829-1A48-4FE7-A06F-491AEA55ADC9}"/>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367686" y="3271405"/>
            <a:ext cx="332829" cy="475488"/>
          </a:xfrm>
          <a:prstGeom prst="rect">
            <a:avLst/>
          </a:prstGeom>
        </p:spPr>
      </p:pic>
      <p:pic>
        <p:nvPicPr>
          <p:cNvPr id="58" name="Picture 57">
            <a:extLst>
              <a:ext uri="{FF2B5EF4-FFF2-40B4-BE49-F238E27FC236}">
                <a16:creationId xmlns:a16="http://schemas.microsoft.com/office/drawing/2014/main" id="{CE880D6B-713A-44EA-87E4-63348E4A9A72}"/>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551737">
            <a:off x="5186753" y="3017579"/>
            <a:ext cx="332829" cy="475488"/>
          </a:xfrm>
          <a:prstGeom prst="rect">
            <a:avLst/>
          </a:prstGeom>
        </p:spPr>
      </p:pic>
      <p:pic>
        <p:nvPicPr>
          <p:cNvPr id="59" name="Picture 58">
            <a:extLst>
              <a:ext uri="{FF2B5EF4-FFF2-40B4-BE49-F238E27FC236}">
                <a16:creationId xmlns:a16="http://schemas.microsoft.com/office/drawing/2014/main" id="{EE082212-0D7E-4057-9A21-FD12B92D52BF}"/>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rot="18626543">
            <a:off x="6222599" y="3058918"/>
            <a:ext cx="332829" cy="475488"/>
          </a:xfrm>
          <a:prstGeom prst="rect">
            <a:avLst/>
          </a:prstGeom>
        </p:spPr>
      </p:pic>
      <p:pic>
        <p:nvPicPr>
          <p:cNvPr id="60" name="Picture 59">
            <a:extLst>
              <a:ext uri="{FF2B5EF4-FFF2-40B4-BE49-F238E27FC236}">
                <a16:creationId xmlns:a16="http://schemas.microsoft.com/office/drawing/2014/main" id="{7648E1E4-8BB4-4F5C-9721-4E8B29060FB2}"/>
              </a:ext>
            </a:extLst>
          </p:cNvPr>
          <p:cNvPicPr>
            <a:picLocks noChangeAspect="1"/>
          </p:cNvPicPr>
          <p:nvPr/>
        </p:nvPicPr>
        <p:blipFill>
          <a:blip r:embed="rId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173853" y="2395960"/>
            <a:ext cx="333131" cy="475921"/>
          </a:xfrm>
          <a:prstGeom prst="rect">
            <a:avLst/>
          </a:prstGeom>
        </p:spPr>
      </p:pic>
      <p:graphicFrame>
        <p:nvGraphicFramePr>
          <p:cNvPr id="61" name="Content Placeholder 3">
            <a:extLst>
              <a:ext uri="{FF2B5EF4-FFF2-40B4-BE49-F238E27FC236}">
                <a16:creationId xmlns:a16="http://schemas.microsoft.com/office/drawing/2014/main" id="{216029AB-3B53-E800-1192-8290355A5C82}"/>
              </a:ext>
            </a:extLst>
          </p:cNvPr>
          <p:cNvGraphicFramePr>
            <a:graphicFrameLocks/>
          </p:cNvGraphicFramePr>
          <p:nvPr>
            <p:extLst>
              <p:ext uri="{D42A27DB-BD31-4B8C-83A1-F6EECF244321}">
                <p14:modId xmlns:p14="http://schemas.microsoft.com/office/powerpoint/2010/main" val="14927212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9607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500" fill="hold"/>
                                        <p:tgtEl>
                                          <p:spTgt spid="61"/>
                                        </p:tgtEl>
                                        <p:attrNameLst>
                                          <p:attrName>ppt_x</p:attrName>
                                        </p:attrNameLst>
                                      </p:cBhvr>
                                      <p:tavLst>
                                        <p:tav tm="0">
                                          <p:val>
                                            <p:strVal val="#ppt_x"/>
                                          </p:val>
                                        </p:tav>
                                        <p:tav tm="100000">
                                          <p:val>
                                            <p:strVal val="#ppt_x"/>
                                          </p:val>
                                        </p:tav>
                                      </p:tavLst>
                                    </p:anim>
                                    <p:anim calcmode="lin" valueType="num">
                                      <p:cBhvr additive="base">
                                        <p:cTn id="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1"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3090039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37704" r="29718"/>
          <a:stretch/>
        </p:blipFill>
        <p:spPr>
          <a:xfrm>
            <a:off x="148635" y="2151655"/>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4"/>
          <a:srcRect l="2865" t="1350" r="1961" b="1445"/>
          <a:stretch/>
        </p:blipFill>
        <p:spPr>
          <a:xfrm>
            <a:off x="2284467" y="365667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987043" y="2839768"/>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23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468378" y="4970971"/>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468379" y="4970971"/>
            <a:ext cx="5076823" cy="1800292"/>
          </a:xfrm>
          <a:prstGeom prst="rect">
            <a:avLst/>
          </a:prstGeom>
          <a:noFill/>
        </p:spPr>
      </p:pic>
      <p:sp>
        <p:nvSpPr>
          <p:cNvPr id="20" name="TextBox 19">
            <a:extLst>
              <a:ext uri="{FF2B5EF4-FFF2-40B4-BE49-F238E27FC236}">
                <a16:creationId xmlns:a16="http://schemas.microsoft.com/office/drawing/2014/main" id="{3F98D2AB-04E5-4BED-BF81-9D2CBDCA26DC}"/>
              </a:ext>
            </a:extLst>
          </p:cNvPr>
          <p:cNvSpPr txBox="1"/>
          <p:nvPr/>
        </p:nvSpPr>
        <p:spPr>
          <a:xfrm>
            <a:off x="2366211" y="422884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What are some of the potential benefits of systematic screening? Challenges? Questions?</a:t>
            </a:r>
          </a:p>
        </p:txBody>
      </p:sp>
      <p:pic>
        <p:nvPicPr>
          <p:cNvPr id="21" name="Content Placeholder 5">
            <a:extLst>
              <a:ext uri="{FF2B5EF4-FFF2-40B4-BE49-F238E27FC236}">
                <a16:creationId xmlns:a16="http://schemas.microsoft.com/office/drawing/2014/main" id="{4EF4E7B5-929C-4006-AEBE-ED659F621F96}"/>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2715941" y="239449"/>
            <a:ext cx="6760118" cy="3801979"/>
          </a:xfrm>
          <a:prstGeom prst="rect">
            <a:avLst/>
          </a:prstGeom>
        </p:spPr>
      </p:pic>
    </p:spTree>
    <p:extLst>
      <p:ext uri="{BB962C8B-B14F-4D97-AF65-F5344CB8AC3E}">
        <p14:creationId xmlns:p14="http://schemas.microsoft.com/office/powerpoint/2010/main" val="1991729378"/>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dirty="0"/>
              <a:t>Introducing Ci3T… a Comprehensive, Integrated, Three-Tiered Model of Prevention  </a:t>
            </a:r>
          </a:p>
          <a:p>
            <a:r>
              <a:rPr lang="en-US" dirty="0"/>
              <a:t>A Closer Look at the Student Risk Screening Scale for Internalizing &amp; Externalizing Behaviors (SRSS-IE)</a:t>
            </a:r>
          </a:p>
          <a:p>
            <a:r>
              <a:rPr lang="en-US" b="1" dirty="0"/>
              <a:t>The Role of Screening: Using Screening Data to Inform Instruction </a:t>
            </a:r>
            <a:r>
              <a:rPr lang="en-US" dirty="0"/>
              <a:t> </a:t>
            </a:r>
          </a:p>
          <a:p>
            <a:pPr lvl="1"/>
            <a:r>
              <a:rPr lang="en-US" b="1"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Systematic Screening Logistics:</a:t>
            </a:r>
          </a:p>
          <a:p>
            <a:pPr lvl="1"/>
            <a:r>
              <a:rPr lang="en-US" dirty="0"/>
              <a:t>Selecting</a:t>
            </a:r>
          </a:p>
          <a:p>
            <a:pPr lvl="1"/>
            <a:r>
              <a:rPr lang="en-US" dirty="0"/>
              <a:t>Installing</a:t>
            </a:r>
          </a:p>
          <a:p>
            <a:pPr lvl="1"/>
            <a:r>
              <a:rPr lang="en-US" dirty="0"/>
              <a:t>Using</a:t>
            </a:r>
          </a:p>
          <a:p>
            <a:r>
              <a:rPr lang="en-US" dirty="0"/>
              <a:t>Planning for Next Steps</a:t>
            </a:r>
          </a:p>
          <a:p>
            <a:endParaRPr lang="en-US" dirty="0"/>
          </a:p>
        </p:txBody>
      </p:sp>
    </p:spTree>
    <p:extLst>
      <p:ext uri="{BB962C8B-B14F-4D97-AF65-F5344CB8AC3E}">
        <p14:creationId xmlns:p14="http://schemas.microsoft.com/office/powerpoint/2010/main" val="1550516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475439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229600" cy="792162"/>
          </a:xfrm>
          <a:solidFill>
            <a:schemeClr val="tx2">
              <a:lumMod val="40000"/>
              <a:lumOff val="60000"/>
            </a:schemeClr>
          </a:solidFill>
        </p:spPr>
        <p:txBody>
          <a:bodyPr>
            <a:noAutofit/>
          </a:bodyPr>
          <a:lstStyle/>
          <a:p>
            <a:r>
              <a:rPr lang="en-US" sz="2400">
                <a:cs typeface="Times New Roman" pitchFamily="18" charset="0"/>
              </a:rPr>
              <a:t>Social Skills Improvement System – Performance Screening Guide Spring 2012 – Total School</a:t>
            </a:r>
          </a:p>
        </p:txBody>
      </p:sp>
      <p:graphicFrame>
        <p:nvGraphicFramePr>
          <p:cNvPr id="4" name="Content Placeholder 3"/>
          <p:cNvGraphicFramePr>
            <a:graphicFrameLocks noGrp="1"/>
          </p:cNvGraphicFramePr>
          <p:nvPr>
            <p:ph idx="1"/>
          </p:nvPr>
        </p:nvGraphicFramePr>
        <p:xfrm>
          <a:off x="1866899" y="990600"/>
          <a:ext cx="8458200" cy="5410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41910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54</a:t>
            </a:r>
          </a:p>
        </p:txBody>
      </p:sp>
      <p:sp>
        <p:nvSpPr>
          <p:cNvPr id="6" name="Rectangle 5"/>
          <p:cNvSpPr/>
          <p:nvPr/>
        </p:nvSpPr>
        <p:spPr>
          <a:xfrm>
            <a:off x="42240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223</a:t>
            </a:r>
          </a:p>
        </p:txBody>
      </p:sp>
      <p:sp>
        <p:nvSpPr>
          <p:cNvPr id="7" name="Rectangle 6"/>
          <p:cNvSpPr/>
          <p:nvPr/>
        </p:nvSpPr>
        <p:spPr>
          <a:xfrm>
            <a:off x="4239198" y="3344721"/>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212</a:t>
            </a:r>
          </a:p>
        </p:txBody>
      </p:sp>
      <p:sp>
        <p:nvSpPr>
          <p:cNvPr id="8" name="Rectangle 7"/>
          <p:cNvSpPr/>
          <p:nvPr/>
        </p:nvSpPr>
        <p:spPr>
          <a:xfrm>
            <a:off x="3121675" y="5916305"/>
            <a:ext cx="6324600"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n = 489               n = 490            n = 490              n = 489</a:t>
            </a:r>
          </a:p>
        </p:txBody>
      </p:sp>
      <p:sp>
        <p:nvSpPr>
          <p:cNvPr id="9" name="Rectangle 8"/>
          <p:cNvSpPr/>
          <p:nvPr/>
        </p:nvSpPr>
        <p:spPr>
          <a:xfrm>
            <a:off x="58293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22</a:t>
            </a:r>
          </a:p>
        </p:txBody>
      </p:sp>
      <p:sp>
        <p:nvSpPr>
          <p:cNvPr id="10" name="Rectangle 9"/>
          <p:cNvSpPr/>
          <p:nvPr/>
        </p:nvSpPr>
        <p:spPr>
          <a:xfrm>
            <a:off x="5862350" y="2811505"/>
            <a:ext cx="8432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233</a:t>
            </a:r>
          </a:p>
        </p:txBody>
      </p:sp>
      <p:sp>
        <p:nvSpPr>
          <p:cNvPr id="11" name="Rectangle 10"/>
          <p:cNvSpPr/>
          <p:nvPr/>
        </p:nvSpPr>
        <p:spPr>
          <a:xfrm>
            <a:off x="5877498" y="3343619"/>
            <a:ext cx="8281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235</a:t>
            </a:r>
          </a:p>
        </p:txBody>
      </p:sp>
      <p:sp>
        <p:nvSpPr>
          <p:cNvPr id="12" name="Rectangle 11"/>
          <p:cNvSpPr/>
          <p:nvPr/>
        </p:nvSpPr>
        <p:spPr>
          <a:xfrm>
            <a:off x="7391400" y="2097979"/>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35</a:t>
            </a:r>
          </a:p>
        </p:txBody>
      </p:sp>
      <p:sp>
        <p:nvSpPr>
          <p:cNvPr id="13" name="Rectangle 12"/>
          <p:cNvSpPr/>
          <p:nvPr/>
        </p:nvSpPr>
        <p:spPr>
          <a:xfrm>
            <a:off x="7424450" y="2844556"/>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180</a:t>
            </a:r>
          </a:p>
        </p:txBody>
      </p:sp>
      <p:sp>
        <p:nvSpPr>
          <p:cNvPr id="14" name="Rectangle 13"/>
          <p:cNvSpPr/>
          <p:nvPr/>
        </p:nvSpPr>
        <p:spPr>
          <a:xfrm>
            <a:off x="7439598" y="3376670"/>
            <a:ext cx="866202"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275</a:t>
            </a:r>
          </a:p>
        </p:txBody>
      </p:sp>
      <p:sp>
        <p:nvSpPr>
          <p:cNvPr id="15" name="Rectangle 14"/>
          <p:cNvSpPr/>
          <p:nvPr/>
        </p:nvSpPr>
        <p:spPr>
          <a:xfrm>
            <a:off x="9067800" y="2064928"/>
            <a:ext cx="762000" cy="3048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31</a:t>
            </a:r>
          </a:p>
        </p:txBody>
      </p:sp>
      <p:sp>
        <p:nvSpPr>
          <p:cNvPr id="16" name="Rectangle 15"/>
          <p:cNvSpPr/>
          <p:nvPr/>
        </p:nvSpPr>
        <p:spPr>
          <a:xfrm>
            <a:off x="9100850" y="2811505"/>
            <a:ext cx="88135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N = 187</a:t>
            </a:r>
          </a:p>
        </p:txBody>
      </p:sp>
      <p:sp>
        <p:nvSpPr>
          <p:cNvPr id="17" name="Rectangle 16"/>
          <p:cNvSpPr/>
          <p:nvPr/>
        </p:nvSpPr>
        <p:spPr>
          <a:xfrm>
            <a:off x="9067800" y="3376670"/>
            <a:ext cx="914400" cy="3048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N = 271</a:t>
            </a:r>
          </a:p>
        </p:txBody>
      </p:sp>
      <p:sp>
        <p:nvSpPr>
          <p:cNvPr id="18" name="TextBox 17"/>
          <p:cNvSpPr txBox="1"/>
          <p:nvPr/>
        </p:nvSpPr>
        <p:spPr>
          <a:xfrm>
            <a:off x="1524001" y="6391570"/>
            <a:ext cx="9143999"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Tree>
    <p:extLst>
      <p:ext uri="{BB962C8B-B14F-4D97-AF65-F5344CB8AC3E}">
        <p14:creationId xmlns:p14="http://schemas.microsoft.com/office/powerpoint/2010/main" val="387181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43706" y="868257"/>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993615" y="1145186"/>
            <a:ext cx="4525137" cy="4525136"/>
            <a:chOff x="183451" y="48831"/>
            <a:chExt cx="4525137" cy="4525136"/>
          </a:xfrm>
        </p:grpSpPr>
        <p:sp>
          <p:nvSpPr>
            <p:cNvPr id="8" name="Oval 7"/>
            <p:cNvSpPr/>
            <p:nvPr/>
          </p:nvSpPr>
          <p:spPr>
            <a:xfrm>
              <a:off x="183451" y="48831"/>
              <a:ext cx="4525137" cy="4525136"/>
            </a:xfrm>
            <a:prstGeom prst="ellipse">
              <a:avLst/>
            </a:prstGeom>
            <a:solidFill>
              <a:schemeClr val="accent5">
                <a:lumMod val="60000"/>
                <a:lumOff val="40000"/>
                <a:alpha val="50000"/>
              </a:schemeClr>
            </a:solidFill>
            <a:ln>
              <a:solidFill>
                <a:schemeClr val="tx2">
                  <a:lumMod val="40000"/>
                  <a:lumOff val="60000"/>
                </a:schemeClr>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Oval 4"/>
            <p:cNvSpPr txBox="1"/>
            <p:nvPr/>
          </p:nvSpPr>
          <p:spPr>
            <a:xfrm>
              <a:off x="815340" y="582442"/>
              <a:ext cx="2609088" cy="3457915"/>
            </a:xfrm>
            <a:prstGeom prst="rect">
              <a:avLst/>
            </a:prstGeom>
            <a:ln>
              <a:solidFill>
                <a:schemeClr val="tx2">
                  <a:lumMod val="40000"/>
                  <a:lumOff val="60000"/>
                </a:schemeClr>
              </a:solid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Internalizing </a:t>
              </a:r>
            </a:p>
          </p:txBody>
        </p:sp>
      </p:grpSp>
      <p:grpSp>
        <p:nvGrpSpPr>
          <p:cNvPr id="10" name="Group 9"/>
          <p:cNvGrpSpPr/>
          <p:nvPr/>
        </p:nvGrpSpPr>
        <p:grpSpPr>
          <a:xfrm>
            <a:off x="5447188" y="1175851"/>
            <a:ext cx="4525137" cy="4525136"/>
            <a:chOff x="3444811" y="48831"/>
            <a:chExt cx="4525137" cy="4525136"/>
          </a:xfrm>
        </p:grpSpPr>
        <p:sp>
          <p:nvSpPr>
            <p:cNvPr id="11" name="Oval 10"/>
            <p:cNvSpPr/>
            <p:nvPr/>
          </p:nvSpPr>
          <p:spPr>
            <a:xfrm>
              <a:off x="3444811" y="48831"/>
              <a:ext cx="4525137" cy="4525136"/>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4"/>
            <p:cNvSpPr txBox="1"/>
            <p:nvPr/>
          </p:nvSpPr>
          <p:spPr>
            <a:xfrm>
              <a:off x="4728972" y="582442"/>
              <a:ext cx="2609088" cy="345791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733550" rtl="0" eaLnBrk="1" fontAlgn="auto" latinLnBrk="0" hangingPunct="1">
                <a:lnSpc>
                  <a:spcPct val="90000"/>
                </a:lnSpc>
                <a:spcBef>
                  <a:spcPct val="0"/>
                </a:spcBef>
                <a:spcAft>
                  <a:spcPct val="35000"/>
                </a:spcAft>
                <a:buClrTx/>
                <a:buSzTx/>
                <a:buFontTx/>
                <a:buNone/>
                <a:tabLst/>
                <a:defRPr/>
              </a:pPr>
              <a:r>
                <a:rPr kumimoji="0" lang="en-US" sz="3900" b="0" i="0" u="none" strike="noStrike" kern="1200" cap="none" spc="0" normalizeH="0" baseline="0" noProof="0">
                  <a:ln>
                    <a:noFill/>
                  </a:ln>
                  <a:solidFill>
                    <a:prstClr val="black"/>
                  </a:solidFill>
                  <a:effectLst/>
                  <a:uLnTx/>
                  <a:uFillTx/>
                  <a:latin typeface="Calibri" panose="020F0502020204030204"/>
                  <a:ea typeface="+mn-ea"/>
                  <a:cs typeface="+mn-cs"/>
                </a:rPr>
                <a:t>Externalizing</a:t>
              </a:r>
            </a:p>
          </p:txBody>
        </p:sp>
      </p:grpSp>
      <p:sp>
        <p:nvSpPr>
          <p:cNvPr id="16" name="Rectangle 15"/>
          <p:cNvSpPr/>
          <p:nvPr/>
        </p:nvSpPr>
        <p:spPr>
          <a:xfrm>
            <a:off x="1144334" y="6377869"/>
            <a:ext cx="9144000" cy="480131"/>
          </a:xfrm>
          <a:prstGeom prst="rect">
            <a:avLst/>
          </a:prstGeom>
        </p:spPr>
        <p:txBody>
          <a:bodyPr wrap="square" anchor="b" anchorCtr="0">
            <a:noAutofit/>
          </a:bodyPr>
          <a:lstStyle/>
          <a:p>
            <a:pPr marL="0" marR="0" lvl="0" indent="0" algn="l" defTabSz="914400" rtl="0" eaLnBrk="1" fontAlgn="auto" latinLnBrk="0" hangingPunct="1">
              <a:lnSpc>
                <a:spcPct val="90000"/>
              </a:lnSpc>
              <a:spcBef>
                <a:spcPts val="576"/>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Source: Forness, S.R., Freeman, S.F., </a:t>
            </a:r>
            <a:r>
              <a:rPr kumimoji="0" lang="en-US" sz="1400" b="0" i="0" u="none" strike="noStrike" kern="1200" cap="none" spc="0" normalizeH="0" baseline="0" noProof="0" err="1">
                <a:ln>
                  <a:noFill/>
                </a:ln>
                <a:solidFill>
                  <a:prstClr val="white">
                    <a:lumMod val="50000"/>
                  </a:prstClr>
                </a:solidFill>
                <a:effectLst/>
                <a:uLnTx/>
                <a:uFillTx/>
                <a:latin typeface="Calibri" panose="020F0502020204030204"/>
                <a:ea typeface="ＭＳ Ｐゴシック" pitchFamily="34" charset="-128"/>
                <a:cs typeface="+mn-cs"/>
              </a:rPr>
              <a:t>Paparella</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T., Kauffman, J.M., &amp; Walker, H.M. (2012). Special education implications of point and cumulative prevalence for children with emotional or behavioral disorders. </a:t>
            </a:r>
            <a:r>
              <a:rPr kumimoji="0" lang="en-US" sz="1400" b="0" i="1"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Journal of Emotional and Behavioral Disorders, 20</a:t>
            </a:r>
            <a:r>
              <a:rPr kumimoji="0" lang="en-US" sz="1400" b="0" i="0" u="none" strike="noStrike" kern="1200" cap="none" spc="0" normalizeH="0" baseline="0" noProof="0">
                <a:ln>
                  <a:noFill/>
                </a:ln>
                <a:solidFill>
                  <a:prstClr val="white">
                    <a:lumMod val="50000"/>
                  </a:prstClr>
                </a:solidFill>
                <a:effectLst/>
                <a:uLnTx/>
                <a:uFillTx/>
                <a:latin typeface="Calibri" panose="020F0502020204030204"/>
                <a:ea typeface="ＭＳ Ｐゴシック" pitchFamily="34" charset="-128"/>
                <a:cs typeface="+mn-cs"/>
              </a:rPr>
              <a:t>, 4-18.</a:t>
            </a:r>
          </a:p>
        </p:txBody>
      </p:sp>
      <p:graphicFrame>
        <p:nvGraphicFramePr>
          <p:cNvPr id="17" name="Content Placeholder 4"/>
          <p:cNvGraphicFramePr>
            <a:graphicFrameLocks/>
          </p:cNvGraphicFramePr>
          <p:nvPr/>
        </p:nvGraphicFramePr>
        <p:xfrm>
          <a:off x="-428732" y="4338957"/>
          <a:ext cx="4038600" cy="206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itle 1"/>
          <p:cNvSpPr>
            <a:spLocks noGrp="1"/>
          </p:cNvSpPr>
          <p:nvPr>
            <p:ph type="title"/>
          </p:nvPr>
        </p:nvSpPr>
        <p:spPr>
          <a:xfrm>
            <a:off x="6282637" y="38185"/>
            <a:ext cx="5578763" cy="1325563"/>
          </a:xfrm>
        </p:spPr>
        <p:txBody>
          <a:bodyPr>
            <a:normAutofit fontScale="90000"/>
          </a:bodyPr>
          <a:lstStyle/>
          <a:p>
            <a:r>
              <a:rPr lang="en-US"/>
              <a:t>Thank you… </a:t>
            </a:r>
            <a:br>
              <a:rPr lang="en-US"/>
            </a:br>
            <a:r>
              <a:rPr lang="en-US"/>
              <a:t>For Your Commitment</a:t>
            </a:r>
          </a:p>
        </p:txBody>
      </p:sp>
    </p:spTree>
    <p:extLst>
      <p:ext uri="{BB962C8B-B14F-4D97-AF65-F5344CB8AC3E}">
        <p14:creationId xmlns:p14="http://schemas.microsoft.com/office/powerpoint/2010/main" val="96763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917" y="-288260"/>
            <a:ext cx="11946307" cy="1325563"/>
          </a:xfrm>
        </p:spPr>
        <p:txBody>
          <a:bodyPr>
            <a:noAutofit/>
          </a:bodyPr>
          <a:lstStyle/>
          <a:p>
            <a:r>
              <a:rPr lang="en-US" sz="3200"/>
              <a:t>Student Risk Screening Scale Fall 2004 – 2012 Middle School</a:t>
            </a:r>
          </a:p>
        </p:txBody>
      </p:sp>
      <p:graphicFrame>
        <p:nvGraphicFramePr>
          <p:cNvPr id="3" name="Chart 2" title="SSRS bar graph"/>
          <p:cNvGraphicFramePr>
            <a:graphicFrameLocks noChangeAspect="1"/>
          </p:cNvGraphicFramePr>
          <p:nvPr/>
        </p:nvGraphicFramePr>
        <p:xfrm>
          <a:off x="844917" y="697098"/>
          <a:ext cx="9684538" cy="5272889"/>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725560" y="5842338"/>
            <a:ext cx="8421329" cy="769441"/>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Source: Lane, K. L., Oakes, W. P., &amp; Magill, L. M., (2014). Primary prevention efforts: How do we implement and monitor the Tier 1 component of our comprehensive, integrated, three-tiered model of prevention.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Preventing School Failure, 58, </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143-158. doi:10.1080/1045988X.2014.893978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Figure 4.</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Middle school behavior screening data over time at the fall time point. Adapted from Figure 4.6 p. 127 Lane, K. L., Menzies, H. M, Oakes, W. P., &amp; </a:t>
            </a:r>
            <a:r>
              <a:rPr kumimoji="0" lang="en-US" sz="1100" b="0" i="0" u="none" strike="noStrike" kern="1200" cap="none" spc="0" normalizeH="0" baseline="0" noProof="0" err="1">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Kalberg</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J. R. (2012). </a:t>
            </a:r>
            <a:r>
              <a:rPr kumimoji="0" lang="en-US" sz="1100" b="0" i="1"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Systematic screenings of behavior to support instruction: From preschool to high school.</a:t>
            </a:r>
            <a:r>
              <a:rPr kumimoji="0" lang="en-US" sz="1100" b="0" i="0" u="none" strike="noStrike" kern="1200" cap="none" spc="0" normalizeH="0" baseline="0" noProof="0">
                <a:ln>
                  <a:noFill/>
                </a:ln>
                <a:solidFill>
                  <a:prstClr val="black">
                    <a:lumMod val="75000"/>
                    <a:lumOff val="25000"/>
                  </a:prstClr>
                </a:solidFill>
                <a:effectLst/>
                <a:uLnTx/>
                <a:uFillTx/>
                <a:latin typeface="Times New Roman" panose="02020603050405020304" pitchFamily="18" charset="0"/>
                <a:ea typeface="Calibri" panose="020F0502020204030204" pitchFamily="34" charset="0"/>
                <a:cs typeface="+mn-cs"/>
              </a:rPr>
              <a:t> Guilford Press.]</a:t>
            </a:r>
          </a:p>
        </p:txBody>
      </p:sp>
    </p:spTree>
    <p:extLst>
      <p:ext uri="{BB962C8B-B14F-4D97-AF65-F5344CB8AC3E}">
        <p14:creationId xmlns:p14="http://schemas.microsoft.com/office/powerpoint/2010/main" val="1726117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dirty="0"/>
              <a:t>Introducing Ci3T… a Comprehensive, Integrated, Three-Tiered Model of Prevention  </a:t>
            </a:r>
          </a:p>
          <a:p>
            <a:r>
              <a:rPr lang="en-US" dirty="0"/>
              <a:t>Systematic Screening Logistics:</a:t>
            </a:r>
          </a:p>
          <a:p>
            <a:pPr lvl="1"/>
            <a:r>
              <a:rPr lang="en-US" dirty="0"/>
              <a:t>Selecting</a:t>
            </a:r>
          </a:p>
          <a:p>
            <a:pPr lvl="1"/>
            <a:r>
              <a:rPr lang="en-US" dirty="0"/>
              <a:t>Installing</a:t>
            </a:r>
          </a:p>
          <a:p>
            <a:pPr lvl="1"/>
            <a:r>
              <a:rPr lang="en-US" dirty="0"/>
              <a:t>Using</a:t>
            </a:r>
          </a:p>
          <a:p>
            <a:r>
              <a:rPr lang="en-US" dirty="0"/>
              <a:t>A Closer Look at the Student Risk Screening Scale for Internalizing &amp; Externalizing Behaviors (SRSS-IE)</a:t>
            </a:r>
          </a:p>
          <a:p>
            <a:r>
              <a:rPr lang="en-US" b="1" dirty="0"/>
              <a:t>The Role of Screening: Using Screening Data to Inform Instruction  </a:t>
            </a:r>
          </a:p>
          <a:p>
            <a:pPr lvl="1"/>
            <a:r>
              <a:rPr lang="en-US" dirty="0"/>
              <a:t>At Tier 1: Primary Preventions Efforts </a:t>
            </a:r>
          </a:p>
          <a:p>
            <a:pPr lvl="1"/>
            <a:r>
              <a:rPr lang="en-US" b="1" dirty="0"/>
              <a:t>At all Tiers: Teacher-delivered Strategies  </a:t>
            </a:r>
          </a:p>
          <a:p>
            <a:pPr lvl="1"/>
            <a:r>
              <a:rPr lang="en-US" dirty="0"/>
              <a:t>At Tiers 2 &amp; 3: Secondary &amp; Tertiary Prevention Efforts  </a:t>
            </a:r>
          </a:p>
          <a:p>
            <a:r>
              <a:rPr lang="en-US" dirty="0"/>
              <a:t>Planning for Next Steps</a:t>
            </a:r>
          </a:p>
          <a:p>
            <a:endParaRPr lang="en-US" dirty="0"/>
          </a:p>
        </p:txBody>
      </p:sp>
    </p:spTree>
    <p:extLst>
      <p:ext uri="{BB962C8B-B14F-4D97-AF65-F5344CB8AC3E}">
        <p14:creationId xmlns:p14="http://schemas.microsoft.com/office/powerpoint/2010/main" val="13103482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0086" y="1676402"/>
            <a:ext cx="7861114" cy="4239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own Arrow 3"/>
          <p:cNvSpPr/>
          <p:nvPr/>
        </p:nvSpPr>
        <p:spPr>
          <a:xfrm>
            <a:off x="5346031"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Down Arrow 5"/>
          <p:cNvSpPr/>
          <p:nvPr/>
        </p:nvSpPr>
        <p:spPr>
          <a:xfrm>
            <a:off x="63246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a:off x="7181088"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Down Arrow 12"/>
          <p:cNvSpPr/>
          <p:nvPr/>
        </p:nvSpPr>
        <p:spPr>
          <a:xfrm>
            <a:off x="8037576"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own Arrow 13"/>
          <p:cNvSpPr/>
          <p:nvPr/>
        </p:nvSpPr>
        <p:spPr>
          <a:xfrm>
            <a:off x="4267200"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wn Arrow 10"/>
          <p:cNvSpPr/>
          <p:nvPr/>
        </p:nvSpPr>
        <p:spPr>
          <a:xfrm>
            <a:off x="8750155" y="1506894"/>
            <a:ext cx="649224" cy="733806"/>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774551" y="6248401"/>
            <a:ext cx="9131449" cy="261610"/>
          </a:xfrm>
          <a:prstGeom prst="rect">
            <a:avLst/>
          </a:prstGeom>
          <a:noFill/>
        </p:spPr>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Lane, K. L., Menzies, H. M., Ennis, R. P., &amp; Oakes, W. P. (2015)</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Supporting Behavior for School Success: A Step-by-Step Guide to Key Strategies. </a:t>
            </a:r>
            <a:r>
              <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Guilford Press. </a:t>
            </a:r>
            <a:r>
              <a:rPr kumimoji="0" lang="en-US" sz="1100" b="0" i="1"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rPr>
              <a:t>  </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S PGothic" charset="-128"/>
              <a:cs typeface="+mn-cs"/>
            </a:endParaRPr>
          </a:p>
        </p:txBody>
      </p:sp>
      <p:sp>
        <p:nvSpPr>
          <p:cNvPr id="12" name="Rectangle 11"/>
          <p:cNvSpPr/>
          <p:nvPr/>
        </p:nvSpPr>
        <p:spPr>
          <a:xfrm>
            <a:off x="1485900" y="202163"/>
            <a:ext cx="86868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Examining Academic and Behavioral Data</a:t>
            </a:r>
          </a:p>
        </p:txBody>
      </p:sp>
    </p:spTree>
    <p:extLst>
      <p:ext uri="{BB962C8B-B14F-4D97-AF65-F5344CB8AC3E}">
        <p14:creationId xmlns:p14="http://schemas.microsoft.com/office/powerpoint/2010/main" val="306995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3" grpId="0" animBg="1"/>
      <p:bldP spid="14"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ci3t.org website top accordions, with Responding to Covid tab highlighted ">
            <a:extLst>
              <a:ext uri="{FF2B5EF4-FFF2-40B4-BE49-F238E27FC236}">
                <a16:creationId xmlns:a16="http://schemas.microsoft.com/office/drawing/2014/main" id="{F2E681F2-D2F4-4EEA-8D6A-8AC83F388D6A}"/>
              </a:ext>
            </a:extLst>
          </p:cNvPr>
          <p:cNvPicPr>
            <a:picLocks noChangeAspect="1"/>
          </p:cNvPicPr>
          <p:nvPr/>
        </p:nvPicPr>
        <p:blipFill rotWithShape="1">
          <a:blip r:embed="rId2"/>
          <a:srcRect r="737"/>
          <a:stretch/>
        </p:blipFill>
        <p:spPr>
          <a:xfrm>
            <a:off x="0" y="0"/>
            <a:ext cx="6225309" cy="3753511"/>
          </a:xfrm>
          <a:prstGeom prst="rect">
            <a:avLst/>
          </a:prstGeom>
        </p:spPr>
      </p:pic>
      <p:pic>
        <p:nvPicPr>
          <p:cNvPr id="3" name="Picture 2" descr=" Professional Learning tab in website, section titles Professional Learning. The following strategies are listed in order:&#10;Active Supervision&#10;Behavior Contracts&#10;Behavior education program (BEP/ Check-in Check Out (CICO)&#10;Behavior Specific Praise (BSP)&#10;Direct Behavior Rating (DBR)&#10;High-p Request Sequence (HIGH P)&#10;Instructional Choice&#10;Instructional Feedback&#10;Opportunities to Respond (OTR)&#10;Precorrection&#10;Repeated Readings&#10;Self-Monitoring&#10;Self-Regulated Strategies Development (SRSD) For Writing&#10;Tier 3: Individual De-Escalation Support Plan for Managing the Acting Out Cycle">
            <a:extLst>
              <a:ext uri="{FF2B5EF4-FFF2-40B4-BE49-F238E27FC236}">
                <a16:creationId xmlns:a16="http://schemas.microsoft.com/office/drawing/2014/main" id="{4D12BCFD-1D14-406E-93F1-13732530FF87}"/>
              </a:ext>
            </a:extLst>
          </p:cNvPr>
          <p:cNvPicPr>
            <a:picLocks noChangeAspect="1"/>
          </p:cNvPicPr>
          <p:nvPr/>
        </p:nvPicPr>
        <p:blipFill>
          <a:blip r:embed="rId3"/>
          <a:stretch>
            <a:fillRect/>
          </a:stretch>
        </p:blipFill>
        <p:spPr>
          <a:xfrm>
            <a:off x="6229510" y="696999"/>
            <a:ext cx="5624756" cy="5281092"/>
          </a:xfrm>
          <a:prstGeom prst="rect">
            <a:avLst/>
          </a:prstGeom>
          <a:ln>
            <a:solidFill>
              <a:schemeClr val="tx1"/>
            </a:solidFill>
          </a:ln>
        </p:spPr>
      </p:pic>
      <p:pic>
        <p:nvPicPr>
          <p:cNvPr id="4" name="Picture 2" descr="1424998884482">
            <a:extLst>
              <a:ext uri="{FF2B5EF4-FFF2-40B4-BE49-F238E27FC236}">
                <a16:creationId xmlns:a16="http://schemas.microsoft.com/office/drawing/2014/main" id="{1862325C-5EA5-40DE-9987-D8543D93EF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5631" y="4137375"/>
            <a:ext cx="1731963" cy="2495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Graphic">
            <a:extLst>
              <a:ext uri="{FF2B5EF4-FFF2-40B4-BE49-F238E27FC236}">
                <a16:creationId xmlns:a16="http://schemas.microsoft.com/office/drawing/2014/main" id="{5F691132-6F89-4BA6-ABAE-9D0865D6C77B}"/>
              </a:ext>
            </a:extLst>
          </p:cNvPr>
          <p:cNvPicPr>
            <a:picLocks noChangeAspect="1" noChangeArrowheads="1"/>
          </p:cNvPicPr>
          <p:nvPr/>
        </p:nvPicPr>
        <p:blipFill rotWithShape="1">
          <a:blip r:embed="rId5"/>
          <a:srcRect l="4679" r="6937" b="6205"/>
          <a:stretch/>
        </p:blipFill>
        <p:spPr bwMode="auto">
          <a:xfrm>
            <a:off x="3618722" y="4137373"/>
            <a:ext cx="1802363" cy="2498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6FE374C1-F331-48D8-8C5F-473FFFC19823}"/>
              </a:ext>
            </a:extLst>
          </p:cNvPr>
          <p:cNvSpPr txBox="1">
            <a:spLocks/>
          </p:cNvSpPr>
          <p:nvPr/>
        </p:nvSpPr>
        <p:spPr bwMode="auto">
          <a:xfrm>
            <a:off x="6225309" y="-27992"/>
            <a:ext cx="5893837" cy="879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Low-Intensity Strategies</a:t>
            </a:r>
          </a:p>
        </p:txBody>
      </p:sp>
    </p:spTree>
    <p:extLst>
      <p:ext uri="{BB962C8B-B14F-4D97-AF65-F5344CB8AC3E}">
        <p14:creationId xmlns:p14="http://schemas.microsoft.com/office/powerpoint/2010/main" val="2107840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524000" y="13214"/>
            <a:ext cx="7057768" cy="6844787"/>
          </a:xfrm>
          <a:prstGeom prst="rect">
            <a:avLst/>
          </a:prstGeom>
        </p:spPr>
      </p:pic>
      <p:sp>
        <p:nvSpPr>
          <p:cNvPr id="5" name="Rounded Rectangle 4"/>
          <p:cNvSpPr/>
          <p:nvPr/>
        </p:nvSpPr>
        <p:spPr>
          <a:xfrm>
            <a:off x="6332308" y="132792"/>
            <a:ext cx="4263775" cy="1117579"/>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ci3t.org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panose="020F0502020204030204"/>
                <a:ea typeface="+mn-ea"/>
                <a:cs typeface="+mn-cs"/>
              </a:rPr>
              <a:t>Professional Learning tab</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350" y="1828799"/>
            <a:ext cx="4832434" cy="591812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33712" y="3524036"/>
            <a:ext cx="3896113" cy="5219646"/>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47161" y="4463505"/>
            <a:ext cx="3931773" cy="47889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316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8E6571-2F19-4185-8D0C-B32A195724CB}"/>
              </a:ext>
            </a:extLst>
          </p:cNvPr>
          <p:cNvSpPr/>
          <p:nvPr/>
        </p:nvSpPr>
        <p:spPr>
          <a:xfrm>
            <a:off x="811523" y="5717491"/>
            <a:ext cx="2252476"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Step-by-step Checklist</a:t>
            </a:r>
          </a:p>
        </p:txBody>
      </p:sp>
      <p:sp>
        <p:nvSpPr>
          <p:cNvPr id="13" name="Rectangle 12">
            <a:extLst>
              <a:ext uri="{FF2B5EF4-FFF2-40B4-BE49-F238E27FC236}">
                <a16:creationId xmlns:a16="http://schemas.microsoft.com/office/drawing/2014/main" id="{D37C44AE-666E-4A43-8A90-CE015C65487F}"/>
              </a:ext>
            </a:extLst>
          </p:cNvPr>
          <p:cNvSpPr/>
          <p:nvPr/>
        </p:nvSpPr>
        <p:spPr>
          <a:xfrm>
            <a:off x="4655770" y="5717491"/>
            <a:ext cx="1239699" cy="369332"/>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a:ln w="0"/>
                <a:solidFill>
                  <a:schemeClr val="tx1"/>
                </a:solidFill>
                <a:effectLst>
                  <a:outerShdw blurRad="38100" dist="19050" dir="2700000" algn="tl" rotWithShape="0">
                    <a:schemeClr val="dk1">
                      <a:alpha val="40000"/>
                    </a:schemeClr>
                  </a:outerShdw>
                </a:effectLst>
              </a:rPr>
              <a:t>Infographic</a:t>
            </a:r>
          </a:p>
        </p:txBody>
      </p:sp>
      <p:sp>
        <p:nvSpPr>
          <p:cNvPr id="14" name="Rectangle 13">
            <a:extLst>
              <a:ext uri="{FF2B5EF4-FFF2-40B4-BE49-F238E27FC236}">
                <a16:creationId xmlns:a16="http://schemas.microsoft.com/office/drawing/2014/main" id="{FF498883-AA5E-43D5-B166-664A3CE982DD}"/>
              </a:ext>
            </a:extLst>
          </p:cNvPr>
          <p:cNvSpPr/>
          <p:nvPr/>
        </p:nvSpPr>
        <p:spPr>
          <a:xfrm>
            <a:off x="7487242" y="3370624"/>
            <a:ext cx="3490497" cy="369332"/>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0" cap="none" spc="0" dirty="0">
                <a:ln w="0"/>
                <a:solidFill>
                  <a:schemeClr val="tx1"/>
                </a:solidFill>
                <a:effectLst>
                  <a:outerShdw blurRad="38100" dist="19050" dir="2700000" algn="tl" rotWithShape="0">
                    <a:schemeClr val="dk1">
                      <a:alpha val="40000"/>
                    </a:schemeClr>
                  </a:outerShdw>
                </a:effectLst>
              </a:rPr>
              <a:t>Step-by-step Video</a:t>
            </a:r>
          </a:p>
        </p:txBody>
      </p:sp>
      <p:sp>
        <p:nvSpPr>
          <p:cNvPr id="15" name="Rectangle 14">
            <a:extLst>
              <a:ext uri="{FF2B5EF4-FFF2-40B4-BE49-F238E27FC236}">
                <a16:creationId xmlns:a16="http://schemas.microsoft.com/office/drawing/2014/main" id="{E9414830-EDC5-4B1C-9867-6F4553846117}"/>
              </a:ext>
            </a:extLst>
          </p:cNvPr>
          <p:cNvSpPr/>
          <p:nvPr/>
        </p:nvSpPr>
        <p:spPr>
          <a:xfrm>
            <a:off x="8315755" y="72533"/>
            <a:ext cx="3458576" cy="584775"/>
          </a:xfrm>
          <a:prstGeom prst="rect">
            <a:avLst/>
          </a:prstGeom>
          <a:noFill/>
        </p:spPr>
        <p:txBody>
          <a:bodyPr wrap="non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u="sng">
                <a:ln w="0"/>
                <a:solidFill>
                  <a:srgbClr val="1111FF"/>
                </a:solidFill>
                <a:effectLst>
                  <a:outerShdw blurRad="38100" dist="19050" dir="2700000" algn="tl" rotWithShape="0">
                    <a:schemeClr val="dk1">
                      <a:alpha val="40000"/>
                    </a:schemeClr>
                  </a:outerShdw>
                </a:effectLst>
                <a:hlinkClick r:id="rId2"/>
              </a:rPr>
              <a:t>www.</a:t>
            </a:r>
            <a:r>
              <a:rPr lang="en-US" sz="3200" b="0" u="sng" cap="none" spc="0">
                <a:ln w="0"/>
                <a:solidFill>
                  <a:srgbClr val="1111FF"/>
                </a:solidFill>
                <a:effectLst>
                  <a:outerShdw blurRad="38100" dist="19050" dir="2700000" algn="tl" rotWithShape="0">
                    <a:schemeClr val="dk1">
                      <a:alpha val="40000"/>
                    </a:schemeClr>
                  </a:outerShdw>
                </a:effectLst>
                <a:hlinkClick r:id="rId2"/>
              </a:rPr>
              <a:t>ci3t.org/</a:t>
            </a:r>
            <a:r>
              <a:rPr lang="en-US" sz="3200" u="sng">
                <a:ln w="0"/>
                <a:solidFill>
                  <a:srgbClr val="1111FF"/>
                </a:solidFill>
                <a:effectLst>
                  <a:outerShdw blurRad="38100" dist="19050" dir="2700000" algn="tl" rotWithShape="0">
                    <a:schemeClr val="dk1">
                      <a:alpha val="40000"/>
                    </a:schemeClr>
                  </a:outerShdw>
                </a:effectLst>
                <a:hlinkClick r:id="rId2"/>
              </a:rPr>
              <a:t>covid</a:t>
            </a:r>
            <a:endParaRPr lang="en-US" sz="3200" b="0" u="sng" cap="none" spc="0">
              <a:ln w="0"/>
              <a:solidFill>
                <a:srgbClr val="1111FF"/>
              </a:solidFill>
              <a:effectLst>
                <a:outerShdw blurRad="38100" dist="19050" dir="2700000" algn="tl" rotWithShape="0">
                  <a:schemeClr val="dk1">
                    <a:alpha val="40000"/>
                  </a:schemeClr>
                </a:outerShdw>
              </a:effectLst>
            </a:endParaRPr>
          </a:p>
        </p:txBody>
      </p:sp>
      <p:sp>
        <p:nvSpPr>
          <p:cNvPr id="16" name="Rectangle 15">
            <a:extLst>
              <a:ext uri="{FF2B5EF4-FFF2-40B4-BE49-F238E27FC236}">
                <a16:creationId xmlns:a16="http://schemas.microsoft.com/office/drawing/2014/main" id="{E39F23DB-8398-41A5-94E8-9DB567405189}"/>
              </a:ext>
            </a:extLst>
          </p:cNvPr>
          <p:cNvSpPr/>
          <p:nvPr/>
        </p:nvSpPr>
        <p:spPr>
          <a:xfrm>
            <a:off x="499861" y="1285170"/>
            <a:ext cx="5541904" cy="400110"/>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cap="none" spc="0">
                <a:ln w="0"/>
                <a:effectLst>
                  <a:outerShdw blurRad="38100" dist="19050" dir="2700000" algn="tl" rotWithShape="0">
                    <a:schemeClr val="dk1">
                      <a:alpha val="40000"/>
                    </a:schemeClr>
                  </a:outerShdw>
                </a:effectLst>
                <a:latin typeface="+mj-lt"/>
              </a:rPr>
              <a:t>Materials to support remote learning</a:t>
            </a:r>
          </a:p>
        </p:txBody>
      </p:sp>
      <p:pic>
        <p:nvPicPr>
          <p:cNvPr id="17" name="Content Placeholder 10" descr="Image Active Supervision implementation checklist.">
            <a:extLst>
              <a:ext uri="{FF2B5EF4-FFF2-40B4-BE49-F238E27FC236}">
                <a16:creationId xmlns:a16="http://schemas.microsoft.com/office/drawing/2014/main" id="{E918EC5B-0739-4E45-B169-D7CB22DF037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99861" y="1983395"/>
            <a:ext cx="2875799" cy="3721621"/>
          </a:xfrm>
          <a:prstGeom prst="rect">
            <a:avLst/>
          </a:prstGeom>
          <a:ln w="3175">
            <a:solidFill>
              <a:schemeClr val="tx1"/>
            </a:solidFill>
          </a:ln>
        </p:spPr>
      </p:pic>
      <p:pic>
        <p:nvPicPr>
          <p:cNvPr id="18" name="Picture 17" descr="Image of infographic for Instructional Choice listing the 7 steps to implement strategy in virtual environment.">
            <a:extLst>
              <a:ext uri="{FF2B5EF4-FFF2-40B4-BE49-F238E27FC236}">
                <a16:creationId xmlns:a16="http://schemas.microsoft.com/office/drawing/2014/main" id="{A8C6D770-94BE-4F77-ADEF-7C8E7D56B0A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35088" y="1983394"/>
            <a:ext cx="2881065" cy="3728437"/>
          </a:xfrm>
          <a:prstGeom prst="rect">
            <a:avLst/>
          </a:prstGeom>
          <a:ln w="3175">
            <a:solidFill>
              <a:schemeClr val="tx1"/>
            </a:solidFill>
          </a:ln>
        </p:spPr>
      </p:pic>
      <p:pic>
        <p:nvPicPr>
          <p:cNvPr id="19" name="Online Media 2" descr="Instructional Choice in the Virtual Learning Environment video preview image.">
            <a:hlinkClick r:id="" action="ppaction://media"/>
            <a:extLst>
              <a:ext uri="{FF2B5EF4-FFF2-40B4-BE49-F238E27FC236}">
                <a16:creationId xmlns:a16="http://schemas.microsoft.com/office/drawing/2014/main" id="{9AFD845F-5F91-41FA-9324-E1DECB5E08C4}"/>
              </a:ext>
            </a:extLst>
          </p:cNvPr>
          <p:cNvPicPr>
            <a:picLocks noRot="1" noChangeAspect="1"/>
          </p:cNvPicPr>
          <p:nvPr/>
        </p:nvPicPr>
        <p:blipFill>
          <a:blip r:embed="rId5"/>
          <a:stretch>
            <a:fillRect/>
          </a:stretch>
        </p:blipFill>
        <p:spPr>
          <a:xfrm>
            <a:off x="7575076" y="1398494"/>
            <a:ext cx="3490496" cy="1972130"/>
          </a:xfrm>
          <a:prstGeom prst="rect">
            <a:avLst/>
          </a:prstGeom>
          <a:ln w="3175">
            <a:solidFill>
              <a:schemeClr val="tx1"/>
            </a:solidFill>
          </a:ln>
        </p:spPr>
      </p:pic>
      <p:sp>
        <p:nvSpPr>
          <p:cNvPr id="23" name="Title 1">
            <a:extLst>
              <a:ext uri="{FF2B5EF4-FFF2-40B4-BE49-F238E27FC236}">
                <a16:creationId xmlns:a16="http://schemas.microsoft.com/office/drawing/2014/main" id="{4D44DFD3-EE77-4120-90FF-4288FD30304B}"/>
              </a:ext>
            </a:extLst>
          </p:cNvPr>
          <p:cNvSpPr txBox="1">
            <a:spLocks/>
          </p:cNvSpPr>
          <p:nvPr/>
        </p:nvSpPr>
        <p:spPr>
          <a:xfrm>
            <a:off x="838200" y="365125"/>
            <a:ext cx="10515600" cy="1033369"/>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Choice</a:t>
            </a:r>
          </a:p>
        </p:txBody>
      </p:sp>
      <p:pic>
        <p:nvPicPr>
          <p:cNvPr id="11" name="Picture 10" descr="Image of woman in front of a screen with a view of students in a virtual classroom.">
            <a:extLst>
              <a:ext uri="{FF2B5EF4-FFF2-40B4-BE49-F238E27FC236}">
                <a16:creationId xmlns:a16="http://schemas.microsoft.com/office/drawing/2014/main" id="{B3837CE0-51C7-4B61-B6A5-3B3D345F489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575076" y="3705205"/>
            <a:ext cx="3522766" cy="2348510"/>
          </a:xfrm>
          <a:prstGeom prst="rect">
            <a:avLst/>
          </a:prstGeom>
          <a:ln w="3175">
            <a:solidFill>
              <a:schemeClr val="tx1"/>
            </a:solidFill>
          </a:ln>
        </p:spPr>
      </p:pic>
    </p:spTree>
    <p:extLst>
      <p:ext uri="{BB962C8B-B14F-4D97-AF65-F5344CB8AC3E}">
        <p14:creationId xmlns:p14="http://schemas.microsoft.com/office/powerpoint/2010/main" val="3265982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 blank Integrated lesson plan document template. Title: Integrated Lesson Plan. Topic session is blank. Standard sessions are blank. Core Lesson Elements section includes Academic Objectives, Social Skills Objective (s), and Behavioral Expectation (s) which are highlighted. Tier 1 (for all) section is to the right. Equitable Access and Inclusion section is next, and differentiated objectives are part of this section. Next, Active Supervision, Behavior Specific-Praise, High-P request sequence, instructional Choice, Opportunities to Respond, and Precorrection are listed at the top, and highlighted. &#10;">
            <a:extLst>
              <a:ext uri="{FF2B5EF4-FFF2-40B4-BE49-F238E27FC236}">
                <a16:creationId xmlns:a16="http://schemas.microsoft.com/office/drawing/2014/main" id="{FB183381-9756-4EA5-AD62-C0EED5A94F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18530" y="2044658"/>
            <a:ext cx="8954940" cy="3453973"/>
          </a:xfrm>
          <a:prstGeom prst="rect">
            <a:avLst/>
          </a:prstGeom>
          <a:ln w="3175">
            <a:solidFill>
              <a:schemeClr val="tx1"/>
            </a:solidFill>
          </a:ln>
          <a:effectLst>
            <a:outerShdw blurRad="190500" algn="tl" rotWithShape="0">
              <a:srgbClr val="000000">
                <a:alpha val="70000"/>
              </a:srgbClr>
            </a:outerShdw>
          </a:effectLst>
        </p:spPr>
      </p:pic>
      <p:sp>
        <p:nvSpPr>
          <p:cNvPr id="5" name="Rectangle 4" descr="This square highlights the low-intensity strategies on the integrated lesson plan image.">
            <a:extLst>
              <a:ext uri="{FF2B5EF4-FFF2-40B4-BE49-F238E27FC236}">
                <a16:creationId xmlns:a16="http://schemas.microsoft.com/office/drawing/2014/main" id="{17FFC730-710C-4926-9AE8-551F4C4A97FF}"/>
              </a:ext>
            </a:extLst>
          </p:cNvPr>
          <p:cNvSpPr/>
          <p:nvPr/>
        </p:nvSpPr>
        <p:spPr>
          <a:xfrm>
            <a:off x="8200304" y="2044658"/>
            <a:ext cx="2373165" cy="170754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This square highlights Core Lesson Elements: Academic Objective (s), Social Skills Objective(s), Behavioral Expectation(s)">
            <a:extLst>
              <a:ext uri="{FF2B5EF4-FFF2-40B4-BE49-F238E27FC236}">
                <a16:creationId xmlns:a16="http://schemas.microsoft.com/office/drawing/2014/main" id="{0907C34F-B969-40D4-B7A9-5075A91525CC}"/>
              </a:ext>
            </a:extLst>
          </p:cNvPr>
          <p:cNvSpPr/>
          <p:nvPr/>
        </p:nvSpPr>
        <p:spPr>
          <a:xfrm>
            <a:off x="1523610" y="3644900"/>
            <a:ext cx="1771650" cy="1861924"/>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DDAF623-F95E-4898-8D51-E4BBB5CDA097}"/>
              </a:ext>
            </a:extLst>
          </p:cNvPr>
          <p:cNvSpPr txBox="1">
            <a:spLocks/>
          </p:cNvSpPr>
          <p:nvPr/>
        </p:nvSpPr>
        <p:spPr>
          <a:xfrm>
            <a:off x="838200" y="365125"/>
            <a:ext cx="10515600" cy="1033369"/>
          </a:xfrm>
          <a:prstGeom prst="rect">
            <a:avLst/>
          </a:prstGeom>
        </p:spPr>
        <p:txBody>
          <a:bodyP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000"/>
              <a:t>Integrated Lesson Planning</a:t>
            </a:r>
          </a:p>
        </p:txBody>
      </p:sp>
    </p:spTree>
    <p:extLst>
      <p:ext uri="{BB962C8B-B14F-4D97-AF65-F5344CB8AC3E}">
        <p14:creationId xmlns:p14="http://schemas.microsoft.com/office/powerpoint/2010/main" val="2915558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p:extLst>
              <p:ext uri="{D42A27DB-BD31-4B8C-83A1-F6EECF244321}">
                <p14:modId xmlns:p14="http://schemas.microsoft.com/office/powerpoint/2010/main" val="2427071652"/>
              </p:ext>
            </p:extLst>
          </p:nvPr>
        </p:nvGraphicFramePr>
        <p:xfrm>
          <a:off x="1323190" y="104510"/>
          <a:ext cx="9693998" cy="6298897"/>
        </p:xfrm>
        <a:graphic>
          <a:graphicData uri="http://schemas.openxmlformats.org/drawingml/2006/table">
            <a:tbl>
              <a:tblPr firstRow="1" bandRow="1">
                <a:tableStyleId>{5C22544A-7EE6-4342-B048-85BDC9FD1C3A}</a:tableStyleId>
              </a:tblPr>
              <a:tblGrid>
                <a:gridCol w="4846999">
                  <a:extLst>
                    <a:ext uri="{9D8B030D-6E8A-4147-A177-3AD203B41FA5}">
                      <a16:colId xmlns:a16="http://schemas.microsoft.com/office/drawing/2014/main" val="3475468031"/>
                    </a:ext>
                  </a:extLst>
                </a:gridCol>
                <a:gridCol w="4846999">
                  <a:extLst>
                    <a:ext uri="{9D8B030D-6E8A-4147-A177-3AD203B41FA5}">
                      <a16:colId xmlns:a16="http://schemas.microsoft.com/office/drawing/2014/main" val="3555776466"/>
                    </a:ext>
                  </a:extLst>
                </a:gridCol>
              </a:tblGrid>
              <a:tr h="356787">
                <a:tc>
                  <a:txBody>
                    <a:bodyPr/>
                    <a:lstStyle/>
                    <a:p>
                      <a:r>
                        <a:rPr lang="en-US"/>
                        <a:t>Low-Intensity Strategy</a:t>
                      </a:r>
                    </a:p>
                  </a:txBody>
                  <a:tcPr/>
                </a:tc>
                <a:tc>
                  <a:txBody>
                    <a:bodyPr/>
                    <a:lstStyle/>
                    <a:p>
                      <a:r>
                        <a:rPr lang="en-US"/>
                        <a:t>Franklin High School On-Site</a:t>
                      </a:r>
                      <a:r>
                        <a:rPr lang="en-US" baseline="0"/>
                        <a:t> Expert</a:t>
                      </a:r>
                      <a:endParaRPr lang="en-US"/>
                    </a:p>
                  </a:txBody>
                  <a:tcPr/>
                </a:tc>
                <a:extLst>
                  <a:ext uri="{0D108BD9-81ED-4DB2-BD59-A6C34878D82A}">
                    <a16:rowId xmlns:a16="http://schemas.microsoft.com/office/drawing/2014/main" val="545248379"/>
                  </a:ext>
                </a:extLst>
              </a:tr>
              <a:tr h="1671522">
                <a:tc>
                  <a:txBody>
                    <a:bodyPr/>
                    <a:lstStyle/>
                    <a:p>
                      <a:pPr marL="0" indent="0">
                        <a:buFont typeface="Courier New" panose="02070309020205020404" pitchFamily="49" charset="0"/>
                        <a:buNone/>
                      </a:pPr>
                      <a:r>
                        <a:rPr lang="en-US" sz="1600" b="1">
                          <a:solidFill>
                            <a:schemeClr val="accent5">
                              <a:lumMod val="50000"/>
                            </a:schemeClr>
                          </a:solidFill>
                        </a:rPr>
                        <a:t>Behavior-Specific</a:t>
                      </a:r>
                      <a:r>
                        <a:rPr lang="en-US" sz="1600" b="1" baseline="0">
                          <a:solidFill>
                            <a:schemeClr val="accent5">
                              <a:lumMod val="50000"/>
                            </a:schemeClr>
                          </a:solidFill>
                        </a:rPr>
                        <a:t> Praise</a:t>
                      </a:r>
                      <a:r>
                        <a:rPr lang="en-US" sz="1600" baseline="0"/>
                        <a:t>: Identifying the specific expectation the student met.</a:t>
                      </a:r>
                    </a:p>
                    <a:p>
                      <a:pPr marL="285750" indent="-285750">
                        <a:buFont typeface="Courier New" panose="02070309020205020404" pitchFamily="49" charset="0"/>
                        <a:buChar char="o"/>
                      </a:pPr>
                      <a:r>
                        <a:rPr lang="en-US" sz="1600" baseline="0"/>
                        <a:t>“Niama, I noticed you outlined your paper and used the graphic organizer to draft your essay. Well done!”</a:t>
                      </a:r>
                    </a:p>
                    <a:p>
                      <a:pPr marL="285750" indent="-285750">
                        <a:buFont typeface="Courier New" panose="02070309020205020404" pitchFamily="49" charset="0"/>
                        <a:buChar char="o"/>
                      </a:pPr>
                      <a:r>
                        <a:rPr lang="en-US" sz="1600" baseline="0"/>
                        <a:t>“Justice, thank you for pushing in your chair to keep the walkway safe.”</a:t>
                      </a:r>
                      <a:endParaRPr lang="en-US" sz="1600" dirty="0"/>
                    </a:p>
                  </a:txBody>
                  <a:tcPr/>
                </a:tc>
                <a:tc>
                  <a:txBody>
                    <a:bodyPr/>
                    <a:lstStyle/>
                    <a:p>
                      <a:pPr marL="285750" indent="-285750">
                        <a:buFont typeface="Arial" panose="020B0604020202020204" pitchFamily="34" charset="0"/>
                        <a:buChar char="•"/>
                      </a:pPr>
                      <a:r>
                        <a:rPr lang="en-US" sz="1600"/>
                        <a:t>Eric Common, Behavior Specialist</a:t>
                      </a:r>
                    </a:p>
                    <a:p>
                      <a:pPr marL="285750" indent="-285750">
                        <a:buFont typeface="Arial" panose="020B0604020202020204" pitchFamily="34" charset="0"/>
                        <a:buChar char="•"/>
                      </a:pPr>
                      <a:r>
                        <a:rPr lang="en-US" sz="1600"/>
                        <a:t>Mark Buckman, Special Education</a:t>
                      </a:r>
                    </a:p>
                    <a:p>
                      <a:pPr marL="285750" indent="-285750">
                        <a:buFont typeface="Arial" panose="020B0604020202020204" pitchFamily="34" charset="0"/>
                        <a:buChar char="•"/>
                      </a:pPr>
                      <a:r>
                        <a:rPr lang="en-US" sz="1600" baseline="0"/>
                        <a:t>Grant Allen, Parent Volunteer</a:t>
                      </a:r>
                    </a:p>
                    <a:p>
                      <a:pPr marL="285750" indent="-285750">
                        <a:buFont typeface="Arial" panose="020B0604020202020204" pitchFamily="34" charset="0"/>
                        <a:buChar char="•"/>
                      </a:pPr>
                      <a:r>
                        <a:rPr lang="en-US" sz="1600" baseline="0"/>
                        <a:t>Paloma Pérez-Clark, School Psychologist</a:t>
                      </a:r>
                      <a:endParaRPr lang="en-US" sz="1600" dirty="0"/>
                    </a:p>
                  </a:txBody>
                  <a:tcPr/>
                </a:tc>
                <a:extLst>
                  <a:ext uri="{0D108BD9-81ED-4DB2-BD59-A6C34878D82A}">
                    <a16:rowId xmlns:a16="http://schemas.microsoft.com/office/drawing/2014/main" val="3297779822"/>
                  </a:ext>
                </a:extLst>
              </a:tr>
              <a:tr h="2199371">
                <a:tc>
                  <a:txBody>
                    <a:bodyPr/>
                    <a:lstStyle/>
                    <a:p>
                      <a:pPr marL="0" indent="0">
                        <a:buFont typeface="Courier New" panose="02070309020205020404" pitchFamily="49" charset="0"/>
                        <a:buNone/>
                      </a:pPr>
                      <a:r>
                        <a:rPr lang="en-US" sz="1600" b="1">
                          <a:solidFill>
                            <a:schemeClr val="accent5">
                              <a:lumMod val="50000"/>
                            </a:schemeClr>
                          </a:solidFill>
                        </a:rPr>
                        <a:t>Opportunities to Respond</a:t>
                      </a:r>
                      <a:r>
                        <a:rPr lang="en-US" sz="1600" baseline="0"/>
                        <a:t>: Providing 4-6 opportunities per minute for students to respond individually, choral, verbal, written, gesture, or symbol.</a:t>
                      </a:r>
                    </a:p>
                    <a:p>
                      <a:pPr marL="285750" indent="-285750">
                        <a:buFont typeface="Courier New" panose="02070309020205020404" pitchFamily="49" charset="0"/>
                        <a:buChar char="o"/>
                      </a:pPr>
                      <a:r>
                        <a:rPr lang="en-US" sz="1600" baseline="0"/>
                        <a:t>“Show me thumbs or thumbs down if...”</a:t>
                      </a:r>
                    </a:p>
                    <a:p>
                      <a:pPr marL="285750" indent="-285750">
                        <a:buFont typeface="Courier New" panose="02070309020205020404" pitchFamily="49" charset="0"/>
                        <a:buChar char="o"/>
                      </a:pPr>
                      <a:r>
                        <a:rPr lang="en-US" sz="1600" baseline="0"/>
                        <a:t>“Show me on your white board what…”</a:t>
                      </a:r>
                    </a:p>
                    <a:p>
                      <a:pPr marL="285750" indent="-285750">
                        <a:buFont typeface="Courier New" panose="02070309020205020404" pitchFamily="49" charset="0"/>
                        <a:buChar char="o"/>
                      </a:pPr>
                      <a:r>
                        <a:rPr lang="en-US" sz="1600" baseline="0"/>
                        <a:t>“Turn to your elbow partner and say…”</a:t>
                      </a:r>
                    </a:p>
                    <a:p>
                      <a:pPr marL="285750" indent="-285750">
                        <a:buFont typeface="Courier New" panose="02070309020205020404" pitchFamily="49" charset="0"/>
                        <a:buChar char="o"/>
                      </a:pPr>
                      <a:r>
                        <a:rPr lang="en-US" sz="1600" baseline="0"/>
                        <a:t>“All together now, what is…”</a:t>
                      </a:r>
                      <a:endParaRPr lang="en-US" sz="1600"/>
                    </a:p>
                  </a:txBody>
                  <a:tcPr/>
                </a:tc>
                <a:tc>
                  <a:txBody>
                    <a:bodyPr/>
                    <a:lstStyle/>
                    <a:p>
                      <a:pPr marL="285750" indent="-285750">
                        <a:buFont typeface="Arial" panose="020B0604020202020204" pitchFamily="34" charset="0"/>
                        <a:buChar char="•"/>
                      </a:pPr>
                      <a:r>
                        <a:rPr lang="en-US" sz="1600"/>
                        <a:t>David Royer, Administration</a:t>
                      </a:r>
                    </a:p>
                    <a:p>
                      <a:pPr marL="285750" indent="-285750">
                        <a:buFont typeface="Arial" panose="020B0604020202020204" pitchFamily="34" charset="0"/>
                        <a:buChar char="•"/>
                      </a:pPr>
                      <a:r>
                        <a:rPr lang="en-US" sz="1600"/>
                        <a:t>Emily Cantwell,</a:t>
                      </a:r>
                      <a:r>
                        <a:rPr lang="en-US" sz="1600" baseline="0"/>
                        <a:t> 12</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rd</a:t>
                      </a:r>
                      <a:r>
                        <a:rPr lang="en-US" sz="1600" baseline="0"/>
                        <a:t> Grade</a:t>
                      </a:r>
                    </a:p>
                    <a:p>
                      <a:pPr marL="285750" indent="-285750">
                        <a:buFont typeface="Arial" panose="020B0604020202020204" pitchFamily="34" charset="0"/>
                        <a:buChar char="•"/>
                      </a:pPr>
                      <a:r>
                        <a:rPr lang="en-US" sz="1600" baseline="0"/>
                        <a:t>Mallory Messenger, Counselor</a:t>
                      </a:r>
                      <a:endParaRPr lang="en-US" sz="1600" baseline="0" dirty="0"/>
                    </a:p>
                  </a:txBody>
                  <a:tcPr/>
                </a:tc>
                <a:extLst>
                  <a:ext uri="{0D108BD9-81ED-4DB2-BD59-A6C34878D82A}">
                    <a16:rowId xmlns:a16="http://schemas.microsoft.com/office/drawing/2014/main" val="2955642090"/>
                  </a:ext>
                </a:extLst>
              </a:tr>
              <a:tr h="1935446">
                <a:tc>
                  <a:txBody>
                    <a:bodyPr/>
                    <a:lstStyle/>
                    <a:p>
                      <a:pPr marL="0" indent="0">
                        <a:buFont typeface="Courier New" panose="02070309020205020404" pitchFamily="49" charset="0"/>
                        <a:buNone/>
                      </a:pPr>
                      <a:r>
                        <a:rPr lang="en-US" sz="1600" b="1">
                          <a:solidFill>
                            <a:schemeClr val="accent5">
                              <a:lumMod val="50000"/>
                            </a:schemeClr>
                          </a:solidFill>
                        </a:rPr>
                        <a:t>Instructional Choice</a:t>
                      </a:r>
                      <a:r>
                        <a:rPr lang="en-US" sz="1600" baseline="0"/>
                        <a:t>: Providing within-task or between task choices to increase academic engaged time and motivation.</a:t>
                      </a:r>
                    </a:p>
                    <a:p>
                      <a:pPr marL="285750" indent="-285750">
                        <a:buFont typeface="Courier New" panose="02070309020205020404" pitchFamily="49" charset="0"/>
                        <a:buChar char="o"/>
                      </a:pPr>
                      <a:r>
                        <a:rPr lang="en-US" sz="1600" baseline="0"/>
                        <a:t>“Ronaldo, our of our 3 learning objectives today, which would you like to work on first?”</a:t>
                      </a:r>
                    </a:p>
                    <a:p>
                      <a:pPr marL="285750" indent="-285750">
                        <a:buFont typeface="Courier New" panose="02070309020205020404" pitchFamily="49" charset="0"/>
                        <a:buChar char="o"/>
                      </a:pPr>
                      <a:r>
                        <a:rPr lang="en-US" sz="1600" baseline="0"/>
                        <a:t>“Suzy, do you want to work on the laptop, or handwrite your answers for this assignment?”</a:t>
                      </a:r>
                      <a:endParaRPr lang="en-US" sz="1600" dirty="0"/>
                    </a:p>
                  </a:txBody>
                  <a:tcPr/>
                </a:tc>
                <a:tc>
                  <a:txBody>
                    <a:bodyPr/>
                    <a:lstStyle/>
                    <a:p>
                      <a:pPr marL="285750" indent="-285750">
                        <a:buFont typeface="Arial" panose="020B0604020202020204" pitchFamily="34" charset="0"/>
                        <a:buChar char="•"/>
                      </a:pPr>
                      <a:r>
                        <a:rPr lang="en-US" sz="1600"/>
                        <a:t>Abbie Jenkins, 10</a:t>
                      </a:r>
                      <a:r>
                        <a:rPr lang="en-US" sz="1600" baseline="30000"/>
                        <a:t>th</a:t>
                      </a:r>
                      <a:r>
                        <a:rPr lang="en-US" sz="160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Scarlett Lane, 11</a:t>
                      </a:r>
                      <a:r>
                        <a:rPr lang="en-US" sz="1600" baseline="30000"/>
                        <a:t>th</a:t>
                      </a:r>
                      <a:r>
                        <a:rPr lang="en-US" sz="1600" baseline="0"/>
                        <a:t> Grade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José Sousa, 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Liane Johl, 9</a:t>
                      </a:r>
                      <a:r>
                        <a:rPr lang="en-US" sz="1600" baseline="30000"/>
                        <a:t>th</a:t>
                      </a:r>
                      <a:r>
                        <a:rPr lang="en-US" sz="1600" baseline="0"/>
                        <a:t> Grade</a:t>
                      </a:r>
                      <a:endParaRPr lang="en-US" sz="1600" baseline="0" dirty="0"/>
                    </a:p>
                  </a:txBody>
                  <a:tcPr/>
                </a:tc>
                <a:extLst>
                  <a:ext uri="{0D108BD9-81ED-4DB2-BD59-A6C34878D82A}">
                    <a16:rowId xmlns:a16="http://schemas.microsoft.com/office/drawing/2014/main" val="2994125512"/>
                  </a:ext>
                </a:extLst>
              </a:tr>
            </a:tbl>
          </a:graphicData>
        </a:graphic>
      </p:graphicFrame>
    </p:spTree>
    <p:extLst>
      <p:ext uri="{BB962C8B-B14F-4D97-AF65-F5344CB8AC3E}">
        <p14:creationId xmlns:p14="http://schemas.microsoft.com/office/powerpoint/2010/main" val="24368555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a:t>Exploring Teacher-Delivered, Low-Intensity Supports … </a:t>
            </a:r>
          </a:p>
          <a:p>
            <a:pPr algn="ctr"/>
            <a:r>
              <a:rPr lang="en-US" sz="2000"/>
              <a:t>Ci3T Professional Learning Tab</a:t>
            </a:r>
          </a:p>
        </p:txBody>
      </p:sp>
    </p:spTree>
    <p:extLst>
      <p:ext uri="{BB962C8B-B14F-4D97-AF65-F5344CB8AC3E}">
        <p14:creationId xmlns:p14="http://schemas.microsoft.com/office/powerpoint/2010/main" val="137120731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dirty="0"/>
              <a:t>Introducing Ci3T… a Comprehensive, Integrated, Three-Tiered Model of Prevention  </a:t>
            </a:r>
          </a:p>
          <a:p>
            <a:r>
              <a:rPr lang="en-US" dirty="0"/>
              <a:t>A Closer Look at the Student Risk Screening Scale for Internalizing &amp; Externalizing Behaviors (SRSS-IE)</a:t>
            </a:r>
          </a:p>
          <a:p>
            <a:r>
              <a:rPr lang="en-US" b="1" dirty="0"/>
              <a:t>The Role of Screening: Using Screening Data to Inform Instruction</a:t>
            </a:r>
            <a:r>
              <a:rPr lang="en-US" dirty="0"/>
              <a:t>  </a:t>
            </a:r>
          </a:p>
          <a:p>
            <a:pPr lvl="1"/>
            <a:r>
              <a:rPr lang="en-US" dirty="0"/>
              <a:t>At Tier 1: Primary Preventions Efforts </a:t>
            </a:r>
          </a:p>
          <a:p>
            <a:pPr lvl="1"/>
            <a:r>
              <a:rPr lang="en-US" dirty="0"/>
              <a:t>At all Tiers: Teacher-delivered Strategies  </a:t>
            </a:r>
          </a:p>
          <a:p>
            <a:pPr lvl="1"/>
            <a:r>
              <a:rPr lang="en-US" b="1" dirty="0"/>
              <a:t>At Tiers 2 &amp; 3: Secondary &amp; Tertiary Prevention Efforts  </a:t>
            </a:r>
          </a:p>
          <a:p>
            <a:r>
              <a:rPr lang="en-US" dirty="0"/>
              <a:t>Systematic Screening Logistics:</a:t>
            </a:r>
          </a:p>
          <a:p>
            <a:pPr lvl="1"/>
            <a:r>
              <a:rPr lang="en-US" dirty="0"/>
              <a:t>Selecting</a:t>
            </a:r>
          </a:p>
          <a:p>
            <a:pPr lvl="1"/>
            <a:r>
              <a:rPr lang="en-US" dirty="0"/>
              <a:t>Installing</a:t>
            </a:r>
          </a:p>
          <a:p>
            <a:pPr lvl="1"/>
            <a:r>
              <a:rPr lang="en-US" dirty="0"/>
              <a:t>Using</a:t>
            </a:r>
          </a:p>
          <a:p>
            <a:r>
              <a:rPr lang="en-US" dirty="0"/>
              <a:t>Planning for Next Steps</a:t>
            </a:r>
          </a:p>
          <a:p>
            <a:endParaRPr lang="en-US" dirty="0"/>
          </a:p>
        </p:txBody>
      </p:sp>
    </p:spTree>
    <p:extLst>
      <p:ext uri="{BB962C8B-B14F-4D97-AF65-F5344CB8AC3E}">
        <p14:creationId xmlns:p14="http://schemas.microsoft.com/office/powerpoint/2010/main" val="3997244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b="1" dirty="0"/>
              <a:t>Introducing Ci3T… a Comprehensive, Integrated, Three-Tiered Model of Prevention  </a:t>
            </a:r>
          </a:p>
          <a:p>
            <a:r>
              <a:rPr lang="en-US" dirty="0"/>
              <a:t>A Closer Look at the Student Risk Screening Scale for Internalizing &amp; Externalizing Behaviors (SRSS-IE)</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Systematic Screening Logistics:</a:t>
            </a:r>
          </a:p>
          <a:p>
            <a:pPr lvl="1"/>
            <a:r>
              <a:rPr lang="en-US" dirty="0"/>
              <a:t>Selecting</a:t>
            </a:r>
          </a:p>
          <a:p>
            <a:pPr lvl="1"/>
            <a:r>
              <a:rPr lang="en-US" dirty="0"/>
              <a:t>Installing</a:t>
            </a:r>
          </a:p>
          <a:p>
            <a:pPr lvl="1"/>
            <a:r>
              <a:rPr lang="en-US" dirty="0"/>
              <a:t>Using</a:t>
            </a:r>
          </a:p>
          <a:p>
            <a:r>
              <a:rPr lang="en-US" dirty="0"/>
              <a:t>Planning for Next Steps</a:t>
            </a:r>
          </a:p>
          <a:p>
            <a:endParaRPr lang="en-US" dirty="0"/>
          </a:p>
        </p:txBody>
      </p:sp>
    </p:spTree>
    <p:extLst>
      <p:ext uri="{BB962C8B-B14F-4D97-AF65-F5344CB8AC3E}">
        <p14:creationId xmlns:p14="http://schemas.microsoft.com/office/powerpoint/2010/main" val="19361764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alpha val="30000"/>
                  </a:prst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sp>
        <p:nvSpPr>
          <p:cNvPr id="23" name="Title 3">
            <a:extLst>
              <a:ext uri="{FF2B5EF4-FFF2-40B4-BE49-F238E27FC236}">
                <a16:creationId xmlns:a16="http://schemas.microsoft.com/office/drawing/2014/main" id="{783CE57F-71B1-4358-B58C-DC0791103C30}"/>
              </a:ext>
            </a:extLst>
          </p:cNvPr>
          <p:cNvSpPr txBox="1">
            <a:spLocks/>
          </p:cNvSpPr>
          <p:nvPr/>
        </p:nvSpPr>
        <p:spPr>
          <a:xfrm>
            <a:off x="2952750" y="3561991"/>
            <a:ext cx="6286500" cy="689349"/>
          </a:xfrm>
          <a:prstGeom prst="rect">
            <a:avLst/>
          </a:prstGeom>
          <a:solidFill>
            <a:srgbClr val="FFFF00"/>
          </a:solidFill>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a:ea typeface="+mj-ea"/>
                <a:cs typeface="Times New Roman"/>
              </a:rPr>
              <a:t>Secondary (Tier 2) Intervention Grids</a:t>
            </a:r>
          </a:p>
        </p:txBody>
      </p:sp>
      <p:pic>
        <p:nvPicPr>
          <p:cNvPr id="24" name="Content Placeholder 8">
            <a:extLst>
              <a:ext uri="{FF2B5EF4-FFF2-40B4-BE49-F238E27FC236}">
                <a16:creationId xmlns:a16="http://schemas.microsoft.com/office/drawing/2014/main" id="{A0F7A601-2098-4FEE-953D-B8E4740EFB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23" y="1823013"/>
            <a:ext cx="3719518" cy="4770951"/>
          </a:xfrm>
          <a:prstGeom prst="rect">
            <a:avLst/>
          </a:prstGeom>
          <a:ln>
            <a:noFill/>
          </a:ln>
          <a:effectLst>
            <a:outerShdw blurRad="292100" dist="139700" dir="2700000" algn="tl" rotWithShape="0">
              <a:srgbClr val="333333">
                <a:alpha val="65000"/>
              </a:srgbClr>
            </a:outerShdw>
          </a:effectLst>
        </p:spPr>
      </p:pic>
      <p:sp>
        <p:nvSpPr>
          <p:cNvPr id="25" name="Oval 24">
            <a:extLst>
              <a:ext uri="{FF2B5EF4-FFF2-40B4-BE49-F238E27FC236}">
                <a16:creationId xmlns:a16="http://schemas.microsoft.com/office/drawing/2014/main" id="{A7DAAD5F-DD01-451C-9A96-3AF39F18CC82}"/>
              </a:ext>
            </a:extLst>
          </p:cNvPr>
          <p:cNvSpPr/>
          <p:nvPr/>
        </p:nvSpPr>
        <p:spPr>
          <a:xfrm>
            <a:off x="3893085" y="1954435"/>
            <a:ext cx="4190999" cy="1370318"/>
          </a:xfrm>
          <a:prstGeom prst="ellipse">
            <a:avLst/>
          </a:prstGeom>
          <a:noFill/>
          <a:ln w="5715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014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036" y="0"/>
            <a:ext cx="10286998"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02719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20797" y="575757"/>
            <a:ext cx="8356910" cy="5932323"/>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sp>
        <p:nvSpPr>
          <p:cNvPr id="5" name="Curved Up Arrow 4"/>
          <p:cNvSpPr/>
          <p:nvPr/>
        </p:nvSpPr>
        <p:spPr>
          <a:xfrm flipV="1">
            <a:off x="2600558"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urved Up Arrow 10"/>
          <p:cNvSpPr/>
          <p:nvPr/>
        </p:nvSpPr>
        <p:spPr>
          <a:xfrm flipV="1">
            <a:off x="4210405"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rved Up Arrow 11"/>
          <p:cNvSpPr/>
          <p:nvPr/>
        </p:nvSpPr>
        <p:spPr>
          <a:xfrm flipV="1">
            <a:off x="5820253" y="526810"/>
            <a:ext cx="1592701"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Curved Up Arrow 12"/>
          <p:cNvSpPr/>
          <p:nvPr/>
        </p:nvSpPr>
        <p:spPr>
          <a:xfrm flipV="1">
            <a:off x="7602049" y="526810"/>
            <a:ext cx="1498910" cy="598732"/>
          </a:xfrm>
          <a:prstGeom prst="curvedUpArrow">
            <a:avLst/>
          </a:prstGeom>
          <a:solidFill>
            <a:srgbClr val="2E75B6"/>
          </a:solidFill>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7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086600" y="0"/>
            <a:ext cx="3581400" cy="758952"/>
          </a:xfrm>
        </p:spPr>
        <p:txBody>
          <a:bodyPr>
            <a:normAutofit/>
          </a:bodyPr>
          <a:lstStyle/>
          <a:p>
            <a:pPr algn="ctr" eaLnBrk="1" hangingPunct="1"/>
            <a:r>
              <a:rPr lang="en-US" sz="3200" dirty="0">
                <a:solidFill>
                  <a:schemeClr val="bg1"/>
                </a:solidFill>
                <a:ea typeface="ＭＳ Ｐゴシック" pitchFamily="34" charset="-128"/>
              </a:rPr>
              <a:t>An illustration</a:t>
            </a:r>
            <a:endParaRPr lang="en-US" sz="2800" dirty="0">
              <a:solidFill>
                <a:schemeClr val="bg1"/>
              </a:solidFill>
              <a:ea typeface="ＭＳ Ｐゴシック" pitchFamily="34" charset="-128"/>
            </a:endParaRPr>
          </a:p>
        </p:txBody>
      </p:sp>
      <p:graphicFrame>
        <p:nvGraphicFramePr>
          <p:cNvPr id="51224" name="Group 24"/>
          <p:cNvGraphicFramePr>
            <a:graphicFrameLocks noGrp="1"/>
          </p:cNvGraphicFramePr>
          <p:nvPr/>
        </p:nvGraphicFramePr>
        <p:xfrm>
          <a:off x="1330363" y="457200"/>
          <a:ext cx="9144000" cy="5943600"/>
        </p:xfrm>
        <a:graphic>
          <a:graphicData uri="http://schemas.openxmlformats.org/drawingml/2006/table">
            <a:tbl>
              <a:tblPr/>
              <a:tblGrid>
                <a:gridCol w="13716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7526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838200">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Support</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Description</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err="1">
                          <a:ln>
                            <a:noFill/>
                          </a:ln>
                          <a:solidFill>
                            <a:schemeClr val="bg1"/>
                          </a:solidFill>
                          <a:effectLst/>
                          <a:latin typeface="Times New Roman" pitchFamily="18" charset="0"/>
                          <a:ea typeface="ＭＳ Ｐゴシック" pitchFamily="34" charset="-128"/>
                          <a:cs typeface="Times New Roman" pitchFamily="18" charset="0"/>
                        </a:rPr>
                        <a:t>Schoolwide</a:t>
                      </a: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 Data:  Entry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Data to Monitor Progress:</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rPr>
                        <a:t>Exit Criteria</a:t>
                      </a:r>
                      <a:endParaRPr kumimoji="0" lang="en-US" sz="1800" b="0" i="0" u="none" strike="noStrike" cap="none" normalizeH="0" baseline="0" dirty="0">
                        <a:ln>
                          <a:noFill/>
                        </a:ln>
                        <a:solidFill>
                          <a:schemeClr val="bg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3563938">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with self-monitoring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Small group reading instruction (30 min, 3 days per week). Students monitored their participation in the reading instructional tasks. Students used checklists of reading lesson components each day to complete and compare to teachers’ rating.</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K – 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Students who:</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Behavior:</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Fall SRSS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at moderate (4 -8) or high (9 – 21) risk </a:t>
                      </a:r>
                      <a:r>
                        <a:rPr kumimoji="0" lang="en-US" sz="1800" b="1" i="0" u="sng" strike="noStrike" cap="none" normalizeH="0" baseline="0" dirty="0">
                          <a:ln>
                            <a:noFill/>
                          </a:ln>
                          <a:solidFill>
                            <a:schemeClr val="tx1"/>
                          </a:solidFill>
                          <a:effectLst/>
                          <a:latin typeface="Times New Roman" pitchFamily="18" charset="0"/>
                          <a:ea typeface="ＭＳ Ｐゴシック" pitchFamily="34" charset="-128"/>
                        </a:rPr>
                        <a:t>Academic</a:t>
                      </a:r>
                      <a:r>
                        <a:rPr kumimoji="0" lang="en-US" sz="1800" b="1" i="0" u="none" strike="noStrike" cap="none" normalizeH="0" baseline="0" dirty="0">
                          <a:ln>
                            <a:noFill/>
                          </a:ln>
                          <a:solidFill>
                            <a:schemeClr val="tx1"/>
                          </a:solidFill>
                          <a:effectLst/>
                          <a:latin typeface="Times New Roman" pitchFamily="18" charset="0"/>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Fall </a:t>
                      </a:r>
                      <a:r>
                        <a:rPr kumimoji="0" lang="en-US" sz="1800" b="0" i="0" u="none" strike="noStrike" cap="none" normalizeH="0" baseline="0" dirty="0" err="1">
                          <a:ln>
                            <a:noFill/>
                          </a:ln>
                          <a:solidFill>
                            <a:schemeClr val="tx1"/>
                          </a:solidFill>
                          <a:effectLst/>
                          <a:latin typeface="Times New Roman" pitchFamily="18" charset="0"/>
                          <a:ea typeface="ＭＳ Ｐゴシック" pitchFamily="34" charset="-128"/>
                          <a:cs typeface="Calibri" pitchFamily="34" charset="0"/>
                        </a:rPr>
                        <a:t>AIMSweb</a:t>
                      </a: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cs typeface="Calibri" pitchFamily="34" charset="0"/>
                        </a:rPr>
                        <a:t>LNF at the strategic or intensive level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AIMSweb reading PSF and NWF progress monitoring probes (weekly).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Daily self-monitoring checklists</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Treatment Integrity</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endParaRPr kumimoji="0" lang="en-US" sz="1800" b="0" i="0" u="none" strike="noStrike" cap="none" normalizeH="0" baseline="0" dirty="0">
                        <a:ln>
                          <a:noFill/>
                        </a:ln>
                        <a:solidFill>
                          <a:schemeClr val="tx1"/>
                        </a:solidFill>
                        <a:effectLst/>
                        <a:latin typeface="Times New Roman" pitchFamily="18" charset="0"/>
                        <a:ea typeface="ＭＳ Ｐゴシック" pitchFamily="34" charset="-128"/>
                      </a:endParaRP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Social Validity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Meet AIMSweb reading benchmark at next screening time point.</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800" b="0" i="0" u="none" strike="noStrike" cap="none" normalizeH="0" baseline="0" dirty="0">
                          <a:ln>
                            <a:noFill/>
                          </a:ln>
                          <a:solidFill>
                            <a:schemeClr val="tx1"/>
                          </a:solidFill>
                          <a:effectLst/>
                          <a:latin typeface="Times New Roman" pitchFamily="18" charset="0"/>
                          <a:ea typeface="ＭＳ Ｐゴシック" pitchFamily="34" charset="-128"/>
                        </a:rPr>
                        <a:t>Low Risk on SRSS at next screening time point.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925706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29" t="29000" r="18285" b="10600"/>
          <a:stretch/>
        </p:blipFill>
        <p:spPr bwMode="auto">
          <a:xfrm>
            <a:off x="1617074" y="209550"/>
            <a:ext cx="898942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57714" y="5664054"/>
            <a:ext cx="4267200" cy="58434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black"/>
                </a:solidFill>
              </a:rPr>
              <a:t>Small group Reading Instruction with Self-Monitoring</a:t>
            </a:r>
          </a:p>
        </p:txBody>
      </p:sp>
      <p:cxnSp>
        <p:nvCxnSpPr>
          <p:cNvPr id="7" name="Straight Arrow Connector 6"/>
          <p:cNvCxnSpPr>
            <a:stCxn id="11" idx="1"/>
          </p:cNvCxnSpPr>
          <p:nvPr/>
        </p:nvCxnSpPr>
        <p:spPr>
          <a:xfrm flipH="1">
            <a:off x="7848565" y="5342802"/>
            <a:ext cx="1035267" cy="78042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12" idx="1"/>
          </p:cNvCxnSpPr>
          <p:nvPr/>
        </p:nvCxnSpPr>
        <p:spPr>
          <a:xfrm flipH="1">
            <a:off x="7443916" y="3831136"/>
            <a:ext cx="1395285" cy="1853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10" idx="1"/>
          </p:cNvCxnSpPr>
          <p:nvPr/>
        </p:nvCxnSpPr>
        <p:spPr>
          <a:xfrm flipH="1">
            <a:off x="7748715" y="4908498"/>
            <a:ext cx="1116974" cy="85700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865690" y="4787794"/>
            <a:ext cx="1639651" cy="241406"/>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8883832" y="5225903"/>
            <a:ext cx="1639651" cy="233799"/>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839200" y="3710996"/>
            <a:ext cx="1676400" cy="240280"/>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602428" y="6316385"/>
            <a:ext cx="9949630" cy="523220"/>
          </a:xfrm>
          <a:prstGeom prst="rect">
            <a:avLst/>
          </a:prstGeom>
          <a:solidFill>
            <a:schemeClr val="bg2"/>
          </a:solidFill>
        </p:spPr>
        <p:txBody>
          <a:bodyPr wrap="square">
            <a:spAutoFit/>
          </a:bodyPr>
          <a:lstStyle/>
          <a:p>
            <a:r>
              <a:rPr lang="en-US" sz="1400" dirty="0">
                <a:solidFill>
                  <a:prstClr val="black"/>
                </a:solidFill>
              </a:rPr>
              <a:t>Lane, K. L., Oakes, W. P., &amp; Magill, L. (2013). Primary prevention efforts: How do we implemented and monitor the Tier 1 component of our Comprehensive, Integrated, Three-Tiered (Ci3T) Model?, </a:t>
            </a:r>
            <a:r>
              <a:rPr lang="en-US" sz="1400" i="1" dirty="0">
                <a:solidFill>
                  <a:prstClr val="black"/>
                </a:solidFill>
              </a:rPr>
              <a:t>Preventing School Failure, 58</a:t>
            </a:r>
            <a:r>
              <a:rPr lang="en-US" sz="1400" dirty="0">
                <a:solidFill>
                  <a:prstClr val="black"/>
                </a:solidFill>
              </a:rPr>
              <a:t>(1), 143-158. </a:t>
            </a:r>
          </a:p>
        </p:txBody>
      </p:sp>
    </p:spTree>
    <p:extLst>
      <p:ext uri="{BB962C8B-B14F-4D97-AF65-F5344CB8AC3E}">
        <p14:creationId xmlns:p14="http://schemas.microsoft.com/office/powerpoint/2010/main" val="18122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971800" y="840156"/>
            <a:ext cx="6248400" cy="5486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a:solidFill>
                <a:prstClr val="white"/>
              </a:solidFill>
            </a:endParaRPr>
          </a:p>
        </p:txBody>
      </p:sp>
      <p:pic>
        <p:nvPicPr>
          <p:cNvPr id="2" name="Picture 5"/>
          <p:cNvPicPr>
            <a:picLocks noChangeAspect="1" noChangeArrowheads="1"/>
          </p:cNvPicPr>
          <p:nvPr/>
        </p:nvPicPr>
        <p:blipFill>
          <a:blip r:embed="rId3" cstate="print"/>
          <a:srcRect l="28084" t="18831" r="26461" b="8441"/>
          <a:stretch>
            <a:fillRect/>
          </a:stretch>
        </p:blipFill>
        <p:spPr bwMode="auto">
          <a:xfrm>
            <a:off x="3657600" y="1030656"/>
            <a:ext cx="4927600" cy="5105400"/>
          </a:xfrm>
          <a:prstGeom prst="rect">
            <a:avLst/>
          </a:prstGeom>
          <a:noFill/>
          <a:ln w="9525">
            <a:noFill/>
            <a:miter lim="800000"/>
            <a:headEnd/>
            <a:tailEnd/>
          </a:ln>
        </p:spPr>
      </p:pic>
      <p:sp>
        <p:nvSpPr>
          <p:cNvPr id="7" name="Rectangle 6"/>
          <p:cNvSpPr/>
          <p:nvPr/>
        </p:nvSpPr>
        <p:spPr>
          <a:xfrm>
            <a:off x="1714500" y="153927"/>
            <a:ext cx="8763000" cy="584775"/>
          </a:xfrm>
          <a:prstGeom prst="rect">
            <a:avLst/>
          </a:prstGeom>
          <a:noFill/>
          <a:ln>
            <a:noFill/>
          </a:ln>
        </p:spPr>
        <p:txBody>
          <a:bodyPr wrap="square" lIns="91440" tIns="45720" rIns="91440" bIns="45720">
            <a:spAutoFit/>
          </a:bodyPr>
          <a:lstStyle/>
          <a:p>
            <a:pPr algn="ctr" eaLnBrk="1" hangingPunct="1"/>
            <a:r>
              <a:rPr lang="en-US" sz="3200" b="1" dirty="0">
                <a:ln w="10541" cmpd="sng">
                  <a:noFill/>
                  <a:prstDash val="solid"/>
                </a:ln>
                <a:solidFill>
                  <a:sysClr val="windowText" lastClr="000000"/>
                </a:solidFill>
                <a:latin typeface="Calibri" panose="020F0502020204030204"/>
              </a:rPr>
              <a:t>First Grade Students’ Self Monitoring Form</a:t>
            </a:r>
          </a:p>
        </p:txBody>
      </p:sp>
      <p:sp>
        <p:nvSpPr>
          <p:cNvPr id="5" name="Rectangle 4"/>
          <p:cNvSpPr/>
          <p:nvPr/>
        </p:nvSpPr>
        <p:spPr>
          <a:xfrm>
            <a:off x="2044700" y="6326557"/>
            <a:ext cx="8153400" cy="461665"/>
          </a:xfrm>
          <a:prstGeom prst="rect">
            <a:avLst/>
          </a:prstGeom>
          <a:no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2043096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177143" y="1722120"/>
            <a:ext cx="3886200" cy="1447800"/>
          </a:xfrm>
        </p:spPr>
        <p:txBody>
          <a:bodyPr>
            <a:noAutofit/>
          </a:bodyPr>
          <a:lstStyle/>
          <a:p>
            <a:br>
              <a:rPr lang="en-US" sz="2800" dirty="0"/>
            </a:br>
            <a:br>
              <a:rPr lang="en-US" sz="2800" dirty="0"/>
            </a:br>
            <a:r>
              <a:rPr lang="en-US" sz="2800" dirty="0">
                <a:highlight>
                  <a:srgbClr val="FFFF00"/>
                </a:highlight>
              </a:rPr>
              <a:t>Treatment Integrity</a:t>
            </a:r>
            <a:br>
              <a:rPr lang="en-US" sz="2800" dirty="0"/>
            </a:br>
            <a:br>
              <a:rPr lang="en-US" sz="2800" dirty="0"/>
            </a:br>
            <a:r>
              <a:rPr lang="en-US" sz="2800" dirty="0"/>
              <a:t>Social Validity</a:t>
            </a:r>
            <a:br>
              <a:rPr lang="en-US" sz="2800" dirty="0"/>
            </a:br>
            <a:br>
              <a:rPr lang="en-US" sz="2800" dirty="0"/>
            </a:br>
            <a:r>
              <a:rPr lang="en-US" sz="2800" dirty="0"/>
              <a:t>Monitor student progress</a:t>
            </a:r>
          </a:p>
        </p:txBody>
      </p:sp>
      <p:pic>
        <p:nvPicPr>
          <p:cNvPr id="319490" name="Picture 2"/>
          <p:cNvPicPr>
            <a:picLocks noChangeAspect="1" noChangeArrowheads="1"/>
          </p:cNvPicPr>
          <p:nvPr/>
        </p:nvPicPr>
        <p:blipFill>
          <a:blip r:embed="rId3" cstate="print"/>
          <a:srcRect l="26250" t="23333" r="26875" b="11723"/>
          <a:stretch>
            <a:fillRect/>
          </a:stretch>
        </p:blipFill>
        <p:spPr bwMode="auto">
          <a:xfrm>
            <a:off x="1832975" y="914399"/>
            <a:ext cx="4918308" cy="478715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1905000" y="6320136"/>
            <a:ext cx="8153400" cy="461665"/>
          </a:xfrm>
          <a:prstGeom prst="rect">
            <a:avLst/>
          </a:prstGeom>
          <a:solidFill>
            <a:schemeClr val="bg2"/>
          </a:solidFill>
        </p:spPr>
        <p:txBody>
          <a:bodyPr wrap="square">
            <a:spAutoFit/>
          </a:bodyPr>
          <a:lstStyle/>
          <a:p>
            <a:r>
              <a:rPr lang="en-US" sz="1200" dirty="0" err="1">
                <a:solidFill>
                  <a:prstClr val="black"/>
                </a:solidFill>
                <a:latin typeface="Calibri" panose="020F0502020204030204"/>
              </a:rPr>
              <a:t>Altmann</a:t>
            </a:r>
            <a:r>
              <a:rPr lang="en-US" sz="1200" dirty="0">
                <a:solidFill>
                  <a:prstClr val="black"/>
                </a:solidFill>
                <a:latin typeface="Calibri" panose="020F0502020204030204"/>
              </a:rPr>
              <a:t>, S. A. (2010</a:t>
            </a:r>
            <a:r>
              <a:rPr lang="en-US" sz="1200" i="1" dirty="0">
                <a:solidFill>
                  <a:prstClr val="black"/>
                </a:solidFill>
                <a:latin typeface="Calibri" panose="020F0502020204030204"/>
              </a:rPr>
              <a:t>). Project support and include: the additive benefits of self-monitoring on students’ reading acquisition</a:t>
            </a:r>
            <a:r>
              <a:rPr lang="en-US" sz="1200" dirty="0">
                <a:solidFill>
                  <a:prstClr val="black"/>
                </a:solidFill>
                <a:latin typeface="Calibri" panose="020F0502020204030204"/>
              </a:rPr>
              <a:t>. Unpublished master’s thesis, Vanderbilt University.</a:t>
            </a:r>
          </a:p>
        </p:txBody>
      </p:sp>
    </p:spTree>
    <p:extLst>
      <p:ext uri="{BB962C8B-B14F-4D97-AF65-F5344CB8AC3E}">
        <p14:creationId xmlns:p14="http://schemas.microsoft.com/office/powerpoint/2010/main" val="9403758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1" y="676420"/>
          <a:ext cx="9144000" cy="6083326"/>
        </p:xfrm>
        <a:graphic>
          <a:graphicData uri="http://schemas.openxmlformats.org/drawingml/2006/table">
            <a:tbl>
              <a:tblPr firstRow="1" firstCol="1" lastRow="1" lastCol="1" bandRow="1" bandCol="1">
                <a:tableStyleId>{5940675A-B579-460E-94D1-54222C63F5DA}</a:tableStyleId>
              </a:tblPr>
              <a:tblGrid>
                <a:gridCol w="1087394">
                  <a:extLst>
                    <a:ext uri="{9D8B030D-6E8A-4147-A177-3AD203B41FA5}">
                      <a16:colId xmlns:a16="http://schemas.microsoft.com/office/drawing/2014/main" val="649138721"/>
                    </a:ext>
                  </a:extLst>
                </a:gridCol>
                <a:gridCol w="2273643">
                  <a:extLst>
                    <a:ext uri="{9D8B030D-6E8A-4147-A177-3AD203B41FA5}">
                      <a16:colId xmlns:a16="http://schemas.microsoft.com/office/drawing/2014/main" val="2374100913"/>
                    </a:ext>
                  </a:extLst>
                </a:gridCol>
                <a:gridCol w="2248930">
                  <a:extLst>
                    <a:ext uri="{9D8B030D-6E8A-4147-A177-3AD203B41FA5}">
                      <a16:colId xmlns:a16="http://schemas.microsoft.com/office/drawing/2014/main" val="481793470"/>
                    </a:ext>
                  </a:extLst>
                </a:gridCol>
                <a:gridCol w="1878227">
                  <a:extLst>
                    <a:ext uri="{9D8B030D-6E8A-4147-A177-3AD203B41FA5}">
                      <a16:colId xmlns:a16="http://schemas.microsoft.com/office/drawing/2014/main" val="398488447"/>
                    </a:ext>
                  </a:extLst>
                </a:gridCol>
                <a:gridCol w="1655806">
                  <a:extLst>
                    <a:ext uri="{9D8B030D-6E8A-4147-A177-3AD203B41FA5}">
                      <a16:colId xmlns:a16="http://schemas.microsoft.com/office/drawing/2014/main" val="2134736357"/>
                    </a:ext>
                  </a:extLst>
                </a:gridCol>
              </a:tblGrid>
              <a:tr h="413764">
                <a:tc>
                  <a:txBody>
                    <a:bodyPr/>
                    <a:lstStyle/>
                    <a:p>
                      <a:pPr marL="0" marR="0" algn="ctr">
                        <a:spcBef>
                          <a:spcPts val="0"/>
                        </a:spcBef>
                        <a:spcAft>
                          <a:spcPts val="0"/>
                        </a:spcAft>
                      </a:pPr>
                      <a:r>
                        <a:rPr lang="en-US" sz="1400" dirty="0">
                          <a:effectLst/>
                        </a:rPr>
                        <a:t>Support</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Description</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School-wide Data:</a:t>
                      </a:r>
                    </a:p>
                    <a:p>
                      <a:pPr marL="0" marR="0" algn="ctr">
                        <a:spcBef>
                          <a:spcPts val="0"/>
                        </a:spcBef>
                        <a:spcAft>
                          <a:spcPts val="0"/>
                        </a:spcAft>
                      </a:pPr>
                      <a:r>
                        <a:rPr lang="en-US" sz="1400" dirty="0">
                          <a:effectLst/>
                        </a:rPr>
                        <a:t>Entry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Data to Monitor Progress</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tc>
                  <a:txBody>
                    <a:bodyPr/>
                    <a:lstStyle/>
                    <a:p>
                      <a:pPr marL="0" marR="0" algn="ctr">
                        <a:spcBef>
                          <a:spcPts val="0"/>
                        </a:spcBef>
                        <a:spcAft>
                          <a:spcPts val="0"/>
                        </a:spcAft>
                      </a:pPr>
                      <a:r>
                        <a:rPr lang="en-US" sz="1400" dirty="0">
                          <a:effectLst/>
                        </a:rPr>
                        <a:t>Exit Criteria</a:t>
                      </a:r>
                      <a:endParaRPr lang="en-US" sz="1400" b="1" dirty="0">
                        <a:effectLst/>
                        <a:latin typeface="Times New Roman" panose="02020603050405020304" pitchFamily="18" charset="0"/>
                        <a:ea typeface="Times New Roman" panose="02020603050405020304" pitchFamily="18" charset="0"/>
                      </a:endParaRPr>
                    </a:p>
                  </a:txBody>
                  <a:tcPr marL="65270" marR="65270" marT="0" marB="0"/>
                </a:tc>
                <a:extLst>
                  <a:ext uri="{0D108BD9-81ED-4DB2-BD59-A6C34878D82A}">
                    <a16:rowId xmlns:a16="http://schemas.microsoft.com/office/drawing/2014/main" val="1750042135"/>
                  </a:ext>
                </a:extLst>
              </a:tr>
              <a:tr h="5656606">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Social Skills Improvement System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 counselor-led small group</a:t>
                      </a:r>
                    </a:p>
                  </a:txBody>
                  <a:tcPr marL="68580" marR="68580" marT="0" marB="0"/>
                </a:tc>
                <a:tc>
                  <a:txBody>
                    <a:bodyPr/>
                    <a:lstStyle/>
                    <a:p>
                      <a:pPr marL="0" marR="0">
                        <a:spcBef>
                          <a:spcPts val="0"/>
                        </a:spcBef>
                        <a:spcAft>
                          <a:spcPts val="0"/>
                        </a:spcAft>
                      </a:pPr>
                      <a:r>
                        <a:rPr lang="en-US" sz="1550" dirty="0">
                          <a:effectLst/>
                          <a:latin typeface="Times New Roman" panose="02020603050405020304" pitchFamily="18" charset="0"/>
                          <a:ea typeface="Times New Roman" panose="02020603050405020304" pitchFamily="18" charset="0"/>
                        </a:rPr>
                        <a:t>Counselors and/or social workers will lead small group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sessions for approximately 30-40 min 2-3 days per week.  Students will acquire new skills, learn how to engage more fully in instructional experiences, and learn how to meet more school-wide expectations.  Small groups will run for up to 24 sessions (8 to 12 weeks depending on the number of sessions conducted per week) using a subset of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 lessons appropriate for student skillsets as identified using </a:t>
                      </a: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(teacher and parent version).</a:t>
                      </a: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Behavior</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score: Moderate (4-8) and/or</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SRSS-I5 score: Moderate (2-3)</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or fewer absences in first 3 months of school</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Evidence of teacher implementation of Ci3T primary (Tier 1) plan [treatment integrity: direct observation]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0"/>
                        </a:spcBef>
                        <a:spcAft>
                          <a:spcPts val="0"/>
                        </a:spcAft>
                      </a:pPr>
                      <a:r>
                        <a:rPr lang="en-US" sz="1550" b="1"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Parent permission</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spcBef>
                          <a:spcPts val="300"/>
                        </a:spcBef>
                        <a:spcAft>
                          <a:spcPts val="300"/>
                        </a:spcAft>
                      </a:pPr>
                      <a:r>
                        <a:rPr lang="en-US" sz="1550" b="1" dirty="0">
                          <a:effectLst/>
                          <a:latin typeface="Times New Roman" panose="02020603050405020304" pitchFamily="18" charset="0"/>
                          <a:ea typeface="Times New Roman" panose="02020603050405020304" pitchFamily="18" charset="0"/>
                        </a:rPr>
                        <a:t>AND</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Academic</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is in grade 2 or 3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Student measures</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err="1">
                          <a:effectLst/>
                          <a:latin typeface="Times New Roman" panose="02020603050405020304" pitchFamily="18" charset="0"/>
                          <a:ea typeface="Times New Roman" panose="02020603050405020304" pitchFamily="18" charset="0"/>
                        </a:rPr>
                        <a:t>SSiS</a:t>
                      </a:r>
                      <a:r>
                        <a:rPr lang="en-US" sz="1550" dirty="0">
                          <a:effectLst/>
                          <a:latin typeface="Times New Roman" panose="02020603050405020304" pitchFamily="18" charset="0"/>
                          <a:ea typeface="Times New Roman" panose="02020603050405020304" pitchFamily="18" charset="0"/>
                        </a:rPr>
                        <a:t>-Rating Scale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Skills for Greatness (Pre/Post)</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Daily behavior report (DBR; daily)</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Attendance and </a:t>
                      </a:r>
                      <a:r>
                        <a:rPr lang="en-US" sz="1550" dirty="0" err="1">
                          <a:effectLst/>
                          <a:latin typeface="Times New Roman" panose="02020603050405020304" pitchFamily="18" charset="0"/>
                          <a:ea typeface="Times New Roman" panose="02020603050405020304" pitchFamily="18" charset="0"/>
                        </a:rPr>
                        <a:t>tardies</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Social validity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Teacher: IRP-15</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Student: CIRP</a:t>
                      </a: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 </a:t>
                      </a:r>
                      <a:endParaRPr lang="en-US" sz="155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550" b="1" dirty="0">
                          <a:effectLst/>
                          <a:latin typeface="Times New Roman" panose="02020603050405020304" pitchFamily="18" charset="0"/>
                          <a:ea typeface="Times New Roman" panose="02020603050405020304" pitchFamily="18" charset="0"/>
                        </a:rPr>
                        <a:t>Treatment integrity</a:t>
                      </a:r>
                      <a:endParaRPr lang="en-US" sz="155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Tier 2 treatment integrity measures</a:t>
                      </a:r>
                    </a:p>
                    <a:p>
                      <a:pPr marL="342900" marR="0" lvl="0" indent="-342900">
                        <a:spcBef>
                          <a:spcPts val="0"/>
                        </a:spcBef>
                        <a:spcAft>
                          <a:spcPts val="0"/>
                        </a:spcAft>
                        <a:buFont typeface="Symbol" panose="05050102010706020507" pitchFamily="18" charset="2"/>
                        <a:buChar char=""/>
                      </a:pPr>
                      <a:r>
                        <a:rPr lang="en-US" sz="1550" dirty="0">
                          <a:effectLst/>
                          <a:latin typeface="Times New Roman" panose="02020603050405020304" pitchFamily="18" charset="0"/>
                          <a:ea typeface="Times New Roman" panose="02020603050405020304" pitchFamily="18" charset="0"/>
                        </a:rPr>
                        <a:t>Ci3T TI: Direct observation (30 min if needed)</a:t>
                      </a:r>
                    </a:p>
                  </a:txBody>
                  <a:tcPr marL="68580" marR="68580" marT="0" marB="0"/>
                </a:tc>
                <a:tc>
                  <a:txBody>
                    <a:bodyPr/>
                    <a:lstStyle/>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Review student progress at end of 24 sessions</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Team agrees goals have been met or no further </a:t>
                      </a:r>
                      <a:r>
                        <a:rPr lang="en-US" sz="1550" kern="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SSiS</a:t>
                      </a: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small group sessions are warranted</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and I5 scores are in the low risk category</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17170" marR="0">
                        <a:spcBef>
                          <a:spcPts val="0"/>
                        </a:spcBef>
                        <a:spcAft>
                          <a:spcPts val="0"/>
                        </a:spcAft>
                      </a:pPr>
                      <a:r>
                        <a:rPr lang="en-US" sz="1550" kern="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550" kern="14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5064560"/>
                  </a:ext>
                </a:extLst>
              </a:tr>
            </a:tbl>
          </a:graphicData>
        </a:graphic>
      </p:graphicFrame>
      <p:sp>
        <p:nvSpPr>
          <p:cNvPr id="5" name="Title 4"/>
          <p:cNvSpPr>
            <a:spLocks noGrp="1"/>
          </p:cNvSpPr>
          <p:nvPr>
            <p:ph type="title"/>
          </p:nvPr>
        </p:nvSpPr>
        <p:spPr>
          <a:xfrm>
            <a:off x="1524002" y="1"/>
            <a:ext cx="9143999" cy="667265"/>
          </a:xfr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n-US" sz="3600" dirty="0"/>
              <a:t>Sample Elementary Intervention Grid: </a:t>
            </a:r>
            <a:r>
              <a:rPr lang="en-US" sz="3600" dirty="0" err="1"/>
              <a:t>SSiS</a:t>
            </a:r>
            <a:endParaRPr lang="en-US" sz="3600" dirty="0"/>
          </a:p>
        </p:txBody>
      </p:sp>
    </p:spTree>
    <p:extLst>
      <p:ext uri="{BB962C8B-B14F-4D97-AF65-F5344CB8AC3E}">
        <p14:creationId xmlns:p14="http://schemas.microsoft.com/office/powerpoint/2010/main" val="7686869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56657" y="1"/>
          <a:ext cx="9035144" cy="6516682"/>
        </p:xfrm>
        <a:graphic>
          <a:graphicData uri="http://schemas.openxmlformats.org/drawingml/2006/table">
            <a:tbl>
              <a:tblPr/>
              <a:tblGrid>
                <a:gridCol w="1097125">
                  <a:extLst>
                    <a:ext uri="{9D8B030D-6E8A-4147-A177-3AD203B41FA5}">
                      <a16:colId xmlns:a16="http://schemas.microsoft.com/office/drawing/2014/main" val="20000"/>
                    </a:ext>
                  </a:extLst>
                </a:gridCol>
                <a:gridCol w="2366347">
                  <a:extLst>
                    <a:ext uri="{9D8B030D-6E8A-4147-A177-3AD203B41FA5}">
                      <a16:colId xmlns:a16="http://schemas.microsoft.com/office/drawing/2014/main" val="20001"/>
                    </a:ext>
                  </a:extLst>
                </a:gridCol>
                <a:gridCol w="1731736">
                  <a:extLst>
                    <a:ext uri="{9D8B030D-6E8A-4147-A177-3AD203B41FA5}">
                      <a16:colId xmlns:a16="http://schemas.microsoft.com/office/drawing/2014/main" val="20002"/>
                    </a:ext>
                  </a:extLst>
                </a:gridCol>
                <a:gridCol w="2032907">
                  <a:extLst>
                    <a:ext uri="{9D8B030D-6E8A-4147-A177-3AD203B41FA5}">
                      <a16:colId xmlns:a16="http://schemas.microsoft.com/office/drawing/2014/main" val="20003"/>
                    </a:ext>
                  </a:extLst>
                </a:gridCol>
                <a:gridCol w="1807029">
                  <a:extLst>
                    <a:ext uri="{9D8B030D-6E8A-4147-A177-3AD203B41FA5}">
                      <a16:colId xmlns:a16="http://schemas.microsoft.com/office/drawing/2014/main" val="20004"/>
                    </a:ext>
                  </a:extLst>
                </a:gridCol>
              </a:tblGrid>
              <a:tr h="647567">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302828">
                <a:tc>
                  <a:txBody>
                    <a:bodyPr/>
                    <a:lstStyle/>
                    <a:p>
                      <a:pPr marL="57150" marR="0" algn="l">
                        <a:lnSpc>
                          <a:spcPct val="115000"/>
                        </a:lnSpc>
                        <a:spcBef>
                          <a:spcPts val="0"/>
                        </a:spcBef>
                        <a:spcAft>
                          <a:spcPts val="0"/>
                        </a:spcAft>
                      </a:pPr>
                      <a:r>
                        <a:rPr lang="en-US" sz="1600">
                          <a:effectLst/>
                          <a:latin typeface="Times New Roman"/>
                          <a:ea typeface="Times New Roman"/>
                        </a:rPr>
                        <a:t>READ 180 (Stage C) Reading Intervention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Students participate in a 50 min reading instructional block during their study hall period. Students meet in the computer lab for participation in the online portion 20 min daily. Instruction is relevant to high school students. Students use a progress management system to monitor and track their own progress.</a:t>
                      </a:r>
                    </a:p>
                    <a:p>
                      <a:pPr marL="73025" marR="0" algn="l">
                        <a:lnSpc>
                          <a:spcPct val="115000"/>
                        </a:lnSpc>
                        <a:spcBef>
                          <a:spcPts val="0"/>
                        </a:spcBef>
                        <a:spcAft>
                          <a:spcPts val="0"/>
                        </a:spcAft>
                      </a:pPr>
                      <a:r>
                        <a:rPr lang="en-US" sz="1600">
                          <a:effectLst/>
                          <a:latin typeface="Times New Roman"/>
                          <a:ea typeface="Times New Roman"/>
                        </a:rPr>
                        <a:t>Instruction is taught by special education teachers and general education teachers with training in the READ 180 Curriculum.</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Students in grades 9 – 12.</a:t>
                      </a:r>
                    </a:p>
                    <a:p>
                      <a:pPr marL="50800" marR="0" algn="l">
                        <a:lnSpc>
                          <a:spcPct val="115000"/>
                        </a:lnSpc>
                        <a:spcBef>
                          <a:spcPts val="0"/>
                        </a:spcBef>
                        <a:spcAft>
                          <a:spcPts val="0"/>
                        </a:spcAft>
                      </a:pPr>
                      <a:r>
                        <a:rPr lang="en-US" sz="1600">
                          <a:effectLst/>
                          <a:latin typeface="Times New Roman"/>
                          <a:ea typeface="Times New Roman"/>
                        </a:rPr>
                        <a:t>(2) Reading performance basic or below basic on state assessment (but above 4</a:t>
                      </a:r>
                      <a:r>
                        <a:rPr lang="en-US" sz="1600" baseline="30000">
                          <a:effectLst/>
                          <a:latin typeface="Times New Roman"/>
                          <a:ea typeface="Times New Roman"/>
                        </a:rPr>
                        <a:t>th</a:t>
                      </a:r>
                      <a:r>
                        <a:rPr lang="en-US" sz="1600">
                          <a:effectLst/>
                          <a:latin typeface="Times New Roman"/>
                          <a:ea typeface="Times New Roman"/>
                        </a:rPr>
                        <a:t> grade reading level).</a:t>
                      </a:r>
                    </a:p>
                    <a:p>
                      <a:pPr marL="50800" marR="0" algn="l">
                        <a:lnSpc>
                          <a:spcPct val="115000"/>
                        </a:lnSpc>
                        <a:spcBef>
                          <a:spcPts val="0"/>
                        </a:spcBef>
                        <a:spcAft>
                          <a:spcPts val="0"/>
                        </a:spcAft>
                      </a:pPr>
                      <a:r>
                        <a:rPr lang="en-US" sz="1600">
                          <a:effectLst/>
                          <a:latin typeface="Times New Roman"/>
                          <a:ea typeface="Times New Roman"/>
                        </a:rPr>
                        <a:t>(3) SRSS risk scores in the moderate range (4 – 8).</a:t>
                      </a:r>
                    </a:p>
                    <a:p>
                      <a:pPr marL="0" marR="0" algn="l">
                        <a:lnSpc>
                          <a:spcPct val="115000"/>
                        </a:lnSpc>
                        <a:spcBef>
                          <a:spcPts val="0"/>
                        </a:spcBef>
                        <a:spcAft>
                          <a:spcPts val="0"/>
                        </a:spcAft>
                      </a:pPr>
                      <a:r>
                        <a:rPr lang="en-US" sz="1600">
                          <a:effectLst/>
                          <a:latin typeface="Times New Roman"/>
                          <a:ea typeface="Times New Roman"/>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400" u="sng">
                          <a:effectLst/>
                          <a:latin typeface="Times New Roman"/>
                          <a:ea typeface="Times New Roman"/>
                        </a:rPr>
                        <a:t>Student Measures:</a:t>
                      </a:r>
                      <a:endParaRPr lang="en-US" sz="1400">
                        <a:effectLst/>
                        <a:latin typeface="Times New Roman"/>
                        <a:ea typeface="Times New Roman"/>
                      </a:endParaRPr>
                    </a:p>
                    <a:p>
                      <a:pPr marL="109855" marR="0" algn="l">
                        <a:lnSpc>
                          <a:spcPct val="115000"/>
                        </a:lnSpc>
                        <a:spcBef>
                          <a:spcPts val="0"/>
                        </a:spcBef>
                        <a:spcAft>
                          <a:spcPts val="0"/>
                        </a:spcAft>
                      </a:pPr>
                      <a:r>
                        <a:rPr lang="en-US" sz="1400">
                          <a:effectLst/>
                          <a:latin typeface="Times New Roman"/>
                          <a:ea typeface="Times New Roman"/>
                        </a:rPr>
                        <a:t>Meeting individual READ 180 reading goals:</a:t>
                      </a:r>
                    </a:p>
                    <a:p>
                      <a:pPr marL="109855" marR="0" algn="l">
                        <a:lnSpc>
                          <a:spcPct val="115000"/>
                        </a:lnSpc>
                        <a:spcBef>
                          <a:spcPts val="0"/>
                        </a:spcBef>
                        <a:spcAft>
                          <a:spcPts val="0"/>
                        </a:spcAft>
                      </a:pPr>
                      <a:r>
                        <a:rPr lang="en-US" sz="1400">
                          <a:effectLst/>
                          <a:latin typeface="Times New Roman"/>
                          <a:ea typeface="Times New Roman"/>
                        </a:rPr>
                        <a:t>(1) Progress Monitoring with Scholastic Reading Inventory</a:t>
                      </a:r>
                    </a:p>
                    <a:p>
                      <a:pPr marL="109855" marR="0" algn="l">
                        <a:lnSpc>
                          <a:spcPct val="115000"/>
                        </a:lnSpc>
                        <a:spcBef>
                          <a:spcPts val="0"/>
                        </a:spcBef>
                        <a:spcAft>
                          <a:spcPts val="0"/>
                        </a:spcAft>
                      </a:pPr>
                      <a:r>
                        <a:rPr lang="en-US" sz="1400">
                          <a:effectLst/>
                          <a:latin typeface="Times New Roman"/>
                          <a:ea typeface="Times New Roman"/>
                        </a:rPr>
                        <a:t>(2) Writing Assessments</a:t>
                      </a:r>
                    </a:p>
                    <a:p>
                      <a:pPr marL="109855" marR="0" algn="l">
                        <a:lnSpc>
                          <a:spcPct val="115000"/>
                        </a:lnSpc>
                        <a:spcBef>
                          <a:spcPts val="0"/>
                        </a:spcBef>
                        <a:spcAft>
                          <a:spcPts val="0"/>
                        </a:spcAft>
                      </a:pPr>
                      <a:r>
                        <a:rPr lang="en-US" sz="1400">
                          <a:effectLst/>
                          <a:latin typeface="Times New Roman"/>
                          <a:ea typeface="Times New Roman"/>
                        </a:rPr>
                        <a:t>(3) formative assessments (vocabulary, comprehension and spelling)</a:t>
                      </a:r>
                    </a:p>
                    <a:p>
                      <a:pPr marL="109855" marR="0" algn="l">
                        <a:lnSpc>
                          <a:spcPct val="115000"/>
                        </a:lnSpc>
                        <a:spcBef>
                          <a:spcPts val="0"/>
                        </a:spcBef>
                        <a:spcAft>
                          <a:spcPts val="0"/>
                        </a:spcAft>
                      </a:pPr>
                      <a:r>
                        <a:rPr lang="en-US" sz="1400">
                          <a:effectLst/>
                          <a:latin typeface="Times New Roman"/>
                          <a:ea typeface="Times New Roman"/>
                        </a:rPr>
                        <a:t>(4) Curriculum-based Assessments</a:t>
                      </a:r>
                    </a:p>
                    <a:p>
                      <a:pPr marL="109855" marR="0" algn="l">
                        <a:lnSpc>
                          <a:spcPct val="115000"/>
                        </a:lnSpc>
                        <a:spcBef>
                          <a:spcPts val="0"/>
                        </a:spcBef>
                        <a:spcAft>
                          <a:spcPts val="0"/>
                        </a:spcAft>
                      </a:pPr>
                      <a:r>
                        <a:rPr lang="en-US" sz="1400">
                          <a:effectLst/>
                          <a:latin typeface="Times New Roman"/>
                          <a:ea typeface="Times New Roman"/>
                        </a:rPr>
                        <a:t>(5) Attendance in class</a:t>
                      </a:r>
                    </a:p>
                    <a:p>
                      <a:pPr marL="109855" marR="0" algn="l">
                        <a:lnSpc>
                          <a:spcPct val="115000"/>
                        </a:lnSpc>
                        <a:spcBef>
                          <a:spcPts val="0"/>
                        </a:spcBef>
                        <a:spcAft>
                          <a:spcPts val="0"/>
                        </a:spcAft>
                      </a:pPr>
                      <a:r>
                        <a:rPr lang="en-US" sz="1400" u="sng">
                          <a:effectLst/>
                          <a:latin typeface="Times New Roman"/>
                          <a:ea typeface="Times New Roman"/>
                        </a:rPr>
                        <a:t>Treatment Integrity</a:t>
                      </a:r>
                      <a:r>
                        <a:rPr lang="en-US" sz="1400">
                          <a:effectLst/>
                          <a:latin typeface="Times New Roman"/>
                          <a:ea typeface="Times New Roman"/>
                        </a:rPr>
                        <a:t>: Teachers monitor performance and attendance in class. Completion of weekly checklists for activities completed. </a:t>
                      </a:r>
                    </a:p>
                    <a:p>
                      <a:pPr marL="109855" marR="0" algn="l">
                        <a:lnSpc>
                          <a:spcPct val="115000"/>
                        </a:lnSpc>
                        <a:spcBef>
                          <a:spcPts val="0"/>
                        </a:spcBef>
                        <a:spcAft>
                          <a:spcPts val="0"/>
                        </a:spcAft>
                      </a:pPr>
                      <a:r>
                        <a:rPr lang="en-US" sz="1400" u="sng">
                          <a:effectLst/>
                          <a:latin typeface="Times New Roman"/>
                          <a:ea typeface="Times New Roman"/>
                        </a:rPr>
                        <a:t>Social Validity</a:t>
                      </a:r>
                      <a:r>
                        <a:rPr lang="en-US" sz="1400">
                          <a:effectLst/>
                          <a:latin typeface="Times New Roman"/>
                          <a:ea typeface="Times New Roman"/>
                        </a:rPr>
                        <a:t>: Students and teachers complete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Students meet instructional reading goals.</a:t>
                      </a:r>
                    </a:p>
                    <a:p>
                      <a:pPr marL="0" marR="0" algn="l">
                        <a:lnSpc>
                          <a:spcPct val="115000"/>
                        </a:lnSpc>
                        <a:spcBef>
                          <a:spcPts val="0"/>
                        </a:spcBef>
                        <a:spcAft>
                          <a:spcPts val="0"/>
                        </a:spcAft>
                      </a:pPr>
                      <a:r>
                        <a:rPr lang="en-US" sz="1600">
                          <a:effectLst/>
                          <a:latin typeface="Times New Roman"/>
                          <a:ea typeface="Times New Roman"/>
                        </a:rPr>
                        <a:t> </a:t>
                      </a:r>
                    </a:p>
                    <a:p>
                      <a:pPr marL="107950" marR="0" algn="l">
                        <a:lnSpc>
                          <a:spcPct val="115000"/>
                        </a:lnSpc>
                        <a:spcBef>
                          <a:spcPts val="0"/>
                        </a:spcBef>
                        <a:spcAft>
                          <a:spcPts val="0"/>
                        </a:spcAft>
                      </a:pPr>
                      <a:r>
                        <a:rPr lang="en-US" sz="1600">
                          <a:effectLst/>
                          <a:latin typeface="Times New Roman"/>
                          <a:ea typeface="Times New Roman"/>
                        </a:rPr>
                        <a:t>SRSS score in the low risk category (0 – 3) on the next screening time point.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355001" y="5959735"/>
            <a:ext cx="6276191" cy="73689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35347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1524000" y="0"/>
          <a:ext cx="9144000" cy="6634106"/>
        </p:xfrm>
        <a:graphic>
          <a:graphicData uri="http://schemas.openxmlformats.org/drawingml/2006/table">
            <a:tbl>
              <a:tblPr/>
              <a:tblGrid>
                <a:gridCol w="11430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21974">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Support</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Description</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Schoolwide Data:  Entry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Data to Monitor Progress:</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1600" b="1"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rPr>
                        <a:t>Exit Criteria</a:t>
                      </a:r>
                      <a:endParaRPr kumimoji="0" lang="en-US" sz="1600" b="0" i="0" u="none" strike="noStrike" cap="none" normalizeH="0" baseline="0">
                        <a:ln>
                          <a:noFill/>
                        </a:ln>
                        <a:solidFill>
                          <a:schemeClr val="tx1"/>
                        </a:solidFill>
                        <a:effectLst/>
                        <a:latin typeface="Times New Roman" pitchFamily="18" charset="0"/>
                        <a:ea typeface="ＭＳ Ｐゴシック" pitchFamily="34" charset="-128"/>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40000"/>
                        <a:lumOff val="60000"/>
                      </a:schemeClr>
                    </a:solidFill>
                  </a:tcPr>
                </a:tc>
                <a:extLst>
                  <a:ext uri="{0D108BD9-81ED-4DB2-BD59-A6C34878D82A}">
                    <a16:rowId xmlns:a16="http://schemas.microsoft.com/office/drawing/2014/main" val="10000"/>
                  </a:ext>
                </a:extLst>
              </a:tr>
              <a:tr h="5912132">
                <a:tc>
                  <a:txBody>
                    <a:bodyPr/>
                    <a:lstStyle/>
                    <a:p>
                      <a:pPr marL="104775" marR="0" algn="l">
                        <a:lnSpc>
                          <a:spcPct val="115000"/>
                        </a:lnSpc>
                        <a:spcBef>
                          <a:spcPts val="0"/>
                        </a:spcBef>
                        <a:spcAft>
                          <a:spcPts val="0"/>
                        </a:spcAft>
                      </a:pPr>
                      <a:r>
                        <a:rPr lang="en-US" sz="1600">
                          <a:effectLst/>
                          <a:latin typeface="Times New Roman"/>
                          <a:ea typeface="Times New Roman"/>
                        </a:rPr>
                        <a:t>Targeted Algebra II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73025" marR="0" algn="l">
                        <a:lnSpc>
                          <a:spcPct val="115000"/>
                        </a:lnSpc>
                        <a:spcBef>
                          <a:spcPts val="0"/>
                        </a:spcBef>
                        <a:spcAft>
                          <a:spcPts val="0"/>
                        </a:spcAft>
                      </a:pPr>
                      <a:r>
                        <a:rPr lang="en-US" sz="1600">
                          <a:effectLst/>
                          <a:latin typeface="Times New Roman"/>
                          <a:ea typeface="Times New Roman"/>
                        </a:rPr>
                        <a:t>Direct, targeted instruction of Algebra II learning targets by math teachers.  </a:t>
                      </a:r>
                    </a:p>
                    <a:p>
                      <a:pPr marL="73025" marR="50800" algn="l">
                        <a:lnSpc>
                          <a:spcPct val="115000"/>
                        </a:lnSpc>
                        <a:spcBef>
                          <a:spcPts val="0"/>
                        </a:spcBef>
                        <a:spcAft>
                          <a:spcPts val="0"/>
                        </a:spcAft>
                      </a:pPr>
                      <a:r>
                        <a:rPr lang="en-US" sz="1600">
                          <a:effectLst/>
                          <a:latin typeface="Times New Roman"/>
                          <a:ea typeface="Times New Roman"/>
                        </a:rPr>
                        <a:t>Time will be used to re-teach concepts, provide one-on-one or small group instruction and offer greater supports for students struggling to pass the graduation requirement course.</a:t>
                      </a:r>
                    </a:p>
                    <a:p>
                      <a:pPr marL="73025" marR="0" algn="l">
                        <a:lnSpc>
                          <a:spcPct val="115000"/>
                        </a:lnSpc>
                        <a:spcBef>
                          <a:spcPts val="0"/>
                        </a:spcBef>
                        <a:spcAft>
                          <a:spcPts val="0"/>
                        </a:spcAft>
                      </a:pPr>
                      <a:r>
                        <a:rPr lang="en-US" sz="1600">
                          <a:effectLst/>
                          <a:latin typeface="Times New Roman"/>
                          <a:ea typeface="Times New Roman"/>
                        </a:rPr>
                        <a:t> </a:t>
                      </a:r>
                    </a:p>
                    <a:p>
                      <a:pPr marL="73025" marR="0" algn="l">
                        <a:lnSpc>
                          <a:spcPct val="115000"/>
                        </a:lnSpc>
                        <a:spcBef>
                          <a:spcPts val="0"/>
                        </a:spcBef>
                        <a:spcAft>
                          <a:spcPts val="0"/>
                        </a:spcAft>
                      </a:pPr>
                      <a:r>
                        <a:rPr lang="en-US" sz="1600">
                          <a:effectLst/>
                          <a:latin typeface="Times New Roman"/>
                          <a:ea typeface="Times New Roman"/>
                        </a:rPr>
                        <a:t>50 min per day until exit criteria is met.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50800" marR="0" algn="l">
                        <a:lnSpc>
                          <a:spcPct val="115000"/>
                        </a:lnSpc>
                        <a:spcBef>
                          <a:spcPts val="0"/>
                        </a:spcBef>
                        <a:spcAft>
                          <a:spcPts val="0"/>
                        </a:spcAft>
                      </a:pPr>
                      <a:r>
                        <a:rPr lang="en-US" sz="1600">
                          <a:effectLst/>
                          <a:latin typeface="Times New Roman"/>
                          <a:ea typeface="Times New Roman"/>
                        </a:rPr>
                        <a:t>(1) 12th graders</a:t>
                      </a:r>
                    </a:p>
                    <a:p>
                      <a:pPr marL="50800" marR="0" algn="l">
                        <a:lnSpc>
                          <a:spcPct val="115000"/>
                        </a:lnSpc>
                        <a:spcBef>
                          <a:spcPts val="0"/>
                        </a:spcBef>
                        <a:spcAft>
                          <a:spcPts val="0"/>
                        </a:spcAft>
                      </a:pPr>
                      <a:r>
                        <a:rPr lang="en-US" sz="1600">
                          <a:effectLst/>
                          <a:latin typeface="Times New Roman"/>
                          <a:ea typeface="Times New Roman"/>
                        </a:rPr>
                        <a:t>(2) Algebra II grade drops below a 75 at any point in the semester</a:t>
                      </a:r>
                    </a:p>
                    <a:p>
                      <a:pPr marL="50800" marR="0" algn="l">
                        <a:lnSpc>
                          <a:spcPct val="115000"/>
                        </a:lnSpc>
                        <a:spcBef>
                          <a:spcPts val="0"/>
                        </a:spcBef>
                        <a:spcAft>
                          <a:spcPts val="0"/>
                        </a:spcAft>
                      </a:pPr>
                      <a:r>
                        <a:rPr lang="en-US" sz="1600">
                          <a:effectLst/>
                          <a:latin typeface="Times New Roman"/>
                          <a:ea typeface="Times New Roman"/>
                        </a:rPr>
                        <a:t>(3) Have study hall time available and permission of 5th period teacher</a:t>
                      </a:r>
                    </a:p>
                    <a:p>
                      <a:pPr marL="50800" marR="0" algn="l">
                        <a:lnSpc>
                          <a:spcPct val="115000"/>
                        </a:lnSpc>
                        <a:spcBef>
                          <a:spcPts val="0"/>
                        </a:spcBef>
                        <a:spcAft>
                          <a:spcPts val="0"/>
                        </a:spcAft>
                      </a:pPr>
                      <a:r>
                        <a:rPr lang="en-US" sz="1600">
                          <a:effectLst/>
                          <a:latin typeface="Times New Roman"/>
                          <a:ea typeface="Times New Roman"/>
                        </a:rPr>
                        <a:t>(4) Self-selecting to engage in study hall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9855" marR="0" algn="l">
                        <a:lnSpc>
                          <a:spcPct val="115000"/>
                        </a:lnSpc>
                        <a:spcBef>
                          <a:spcPts val="0"/>
                        </a:spcBef>
                        <a:spcAft>
                          <a:spcPts val="0"/>
                        </a:spcAft>
                      </a:pPr>
                      <a:r>
                        <a:rPr lang="en-US" sz="1600" u="sng">
                          <a:effectLst/>
                          <a:latin typeface="Times New Roman"/>
                          <a:ea typeface="Times New Roman"/>
                        </a:rPr>
                        <a:t>Student Measures</a:t>
                      </a:r>
                      <a:r>
                        <a:rPr lang="en-US" sz="1600">
                          <a:effectLst/>
                          <a:latin typeface="Times New Roman"/>
                          <a:ea typeface="Times New Roman"/>
                        </a:rPr>
                        <a:t>:</a:t>
                      </a:r>
                    </a:p>
                    <a:p>
                      <a:pPr marL="109855" marR="0" algn="l">
                        <a:lnSpc>
                          <a:spcPct val="115000"/>
                        </a:lnSpc>
                        <a:spcBef>
                          <a:spcPts val="0"/>
                        </a:spcBef>
                        <a:spcAft>
                          <a:spcPts val="0"/>
                        </a:spcAft>
                      </a:pPr>
                      <a:r>
                        <a:rPr lang="en-US" sz="1600">
                          <a:effectLst/>
                          <a:latin typeface="Times New Roman"/>
                          <a:ea typeface="Times New Roman"/>
                        </a:rPr>
                        <a:t>Algebra II classroom grades</a:t>
                      </a:r>
                    </a:p>
                    <a:p>
                      <a:pPr marL="109855" marR="0" algn="l">
                        <a:lnSpc>
                          <a:spcPct val="115000"/>
                        </a:lnSpc>
                        <a:spcBef>
                          <a:spcPts val="0"/>
                        </a:spcBef>
                        <a:spcAft>
                          <a:spcPts val="0"/>
                        </a:spcAft>
                      </a:pPr>
                      <a:r>
                        <a:rPr lang="en-US" sz="1600">
                          <a:effectLst/>
                          <a:latin typeface="Times New Roman"/>
                          <a:ea typeface="Times New Roman"/>
                        </a:rPr>
                        <a:t>Daily class average if grade is ≤ 75</a:t>
                      </a:r>
                    </a:p>
                    <a:p>
                      <a:pPr marL="109855" marR="0" algn="l">
                        <a:lnSpc>
                          <a:spcPct val="115000"/>
                        </a:lnSpc>
                        <a:spcBef>
                          <a:spcPts val="0"/>
                        </a:spcBef>
                        <a:spcAft>
                          <a:spcPts val="0"/>
                        </a:spcAft>
                      </a:pPr>
                      <a:r>
                        <a:rPr lang="en-US" sz="1600" u="sng">
                          <a:effectLst/>
                          <a:latin typeface="Times New Roman"/>
                          <a:ea typeface="Times New Roman"/>
                        </a:rPr>
                        <a:t>Treatment Integrity</a:t>
                      </a:r>
                      <a:r>
                        <a:rPr lang="en-US" sz="1600">
                          <a:effectLst/>
                          <a:latin typeface="Times New Roman"/>
                          <a:ea typeface="Times New Roman"/>
                        </a:rPr>
                        <a:t>: Daily monitoring of the lessons covered and student attendance</a:t>
                      </a:r>
                    </a:p>
                    <a:p>
                      <a:pPr marL="109855" marR="0" algn="l">
                        <a:lnSpc>
                          <a:spcPct val="115000"/>
                        </a:lnSpc>
                        <a:spcBef>
                          <a:spcPts val="0"/>
                        </a:spcBef>
                        <a:spcAft>
                          <a:spcPts val="0"/>
                        </a:spcAft>
                      </a:pPr>
                      <a:r>
                        <a:rPr lang="en-US" sz="1600" u="sng">
                          <a:effectLst/>
                          <a:latin typeface="Times New Roman"/>
                          <a:ea typeface="Times New Roman"/>
                        </a:rPr>
                        <a:t>Social Validity</a:t>
                      </a:r>
                      <a:r>
                        <a:rPr lang="en-US" sz="1600">
                          <a:effectLst/>
                          <a:latin typeface="Times New Roman"/>
                          <a:ea typeface="Times New Roman"/>
                        </a:rPr>
                        <a:t>: Pre and Post Student Surveys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07950" marR="0" algn="l">
                        <a:lnSpc>
                          <a:spcPct val="115000"/>
                        </a:lnSpc>
                        <a:spcBef>
                          <a:spcPts val="0"/>
                        </a:spcBef>
                        <a:spcAft>
                          <a:spcPts val="0"/>
                        </a:spcAft>
                      </a:pPr>
                      <a:r>
                        <a:rPr lang="en-US" sz="1600">
                          <a:effectLst/>
                          <a:latin typeface="Times New Roman"/>
                          <a:ea typeface="Times New Roman"/>
                        </a:rPr>
                        <a:t>Algebra II Grade increases to satisfactory level (above 75%).</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ctangle 5"/>
          <p:cNvSpPr/>
          <p:nvPr/>
        </p:nvSpPr>
        <p:spPr>
          <a:xfrm>
            <a:off x="86062" y="6024282"/>
            <a:ext cx="6652708" cy="70462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1200">
                <a:solidFill>
                  <a:prstClr val="black"/>
                </a:solidFill>
              </a:rPr>
              <a:t>Lane, K. L., Oakes, W. P., Menzies, H. M., Oyer, J., &amp; Jenkins, A. (2013). Working within the context of three-tiered models of prevention: Using school wide data to identify high school students for targeted supports. </a:t>
            </a:r>
            <a:r>
              <a:rPr lang="en-US" sz="1200" i="1">
                <a:solidFill>
                  <a:prstClr val="black"/>
                </a:solidFill>
              </a:rPr>
              <a:t>Journal of Applied School Psychology, 29</a:t>
            </a:r>
            <a:r>
              <a:rPr lang="en-US" sz="1200">
                <a:solidFill>
                  <a:prstClr val="black"/>
                </a:solidFill>
              </a:rPr>
              <a:t>, 203-229.</a:t>
            </a:r>
          </a:p>
        </p:txBody>
      </p:sp>
    </p:spTree>
    <p:extLst>
      <p:ext uri="{BB962C8B-B14F-4D97-AF65-F5344CB8AC3E}">
        <p14:creationId xmlns:p14="http://schemas.microsoft.com/office/powerpoint/2010/main" val="232195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Tree>
    <p:extLst>
      <p:ext uri="{BB962C8B-B14F-4D97-AF65-F5344CB8AC3E}">
        <p14:creationId xmlns:p14="http://schemas.microsoft.com/office/powerpoint/2010/main" val="1729710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0F0224-A19D-47F6-B971-4DEEFA076D29}"/>
              </a:ext>
            </a:extLst>
          </p:cNvPr>
          <p:cNvGrpSpPr/>
          <p:nvPr/>
        </p:nvGrpSpPr>
        <p:grpSpPr>
          <a:xfrm>
            <a:off x="1285077" y="28555"/>
            <a:ext cx="9144000" cy="6737127"/>
            <a:chOff x="1285077" y="28555"/>
            <a:chExt cx="9144000" cy="6737127"/>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1651"/>
              <a:chOff x="423333" y="892740"/>
              <a:chExt cx="8297334" cy="5881651"/>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30000"/>
                    </a:prstClr>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alpha val="30000"/>
                      </a:prstClr>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alpha val="30000"/>
                      </a:prstClr>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78391"/>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alpha val="30000"/>
                      </a:prstClr>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alpha val="30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122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schemeClr val="tx1">
                        <a:alpha val="30000"/>
                      </a:schemeClr>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schemeClr val="tx1">
                    <a:alpha val="30000"/>
                  </a:schemeClr>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alpha val="30000"/>
                    </a:prstClr>
                  </a:solidFill>
                  <a:effectLst/>
                  <a:uLnTx/>
                  <a:uFillTx/>
                  <a:latin typeface="Calibri" panose="020F0502020204030204"/>
                  <a:ea typeface="+mn-ea"/>
                  <a:cs typeface="+mn-cs"/>
                </a:rPr>
                <a:t>(Lane, Kalberg, &amp; Menzies, 2009)</a:t>
              </a:r>
            </a:p>
          </p:txBody>
        </p:sp>
      </p:grpSp>
      <p:pic>
        <p:nvPicPr>
          <p:cNvPr id="25" name="Content Placeholder 8">
            <a:extLst>
              <a:ext uri="{FF2B5EF4-FFF2-40B4-BE49-F238E27FC236}">
                <a16:creationId xmlns:a16="http://schemas.microsoft.com/office/drawing/2014/main" id="{385AA4C4-0BD8-4A55-8DC8-7BFF33BBB4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00" y="2986388"/>
            <a:ext cx="4401759" cy="3718569"/>
          </a:xfrm>
          <a:prstGeom prst="rect">
            <a:avLst/>
          </a:prstGeom>
          <a:ln>
            <a:noFill/>
          </a:ln>
          <a:effectLst>
            <a:outerShdw blurRad="292100" dist="139700" dir="2700000" algn="tl" rotWithShape="0">
              <a:srgbClr val="333333">
                <a:alpha val="65000"/>
              </a:srgbClr>
            </a:outerShdw>
          </a:effectLst>
        </p:spPr>
      </p:pic>
      <p:sp>
        <p:nvSpPr>
          <p:cNvPr id="26" name="Title 3">
            <a:extLst>
              <a:ext uri="{FF2B5EF4-FFF2-40B4-BE49-F238E27FC236}">
                <a16:creationId xmlns:a16="http://schemas.microsoft.com/office/drawing/2014/main" id="{67C9CBAD-41D2-425A-A8BC-55ACC3E2CF93}"/>
              </a:ext>
            </a:extLst>
          </p:cNvPr>
          <p:cNvSpPr txBox="1">
            <a:spLocks/>
          </p:cNvSpPr>
          <p:nvPr/>
        </p:nvSpPr>
        <p:spPr>
          <a:xfrm>
            <a:off x="1980467" y="2259055"/>
            <a:ext cx="8382000" cy="735724"/>
          </a:xfrm>
          <a:prstGeom prst="rect">
            <a:avLst/>
          </a:prstGeom>
          <a:solidFill>
            <a:srgbClr val="FF00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lumMod val="75000"/>
                    <a:lumOff val="25000"/>
                  </a:schemeClr>
                </a:solidFill>
                <a:latin typeface="Times New Roman"/>
                <a:ea typeface="+mj-ea"/>
                <a:cs typeface="Times New Roman"/>
              </a:defRPr>
            </a:lvl1pPr>
          </a:lstStyle>
          <a:p>
            <a:pPr fontAlgn="auto">
              <a:spcAft>
                <a:spcPts val="0"/>
              </a:spcAft>
            </a:pPr>
            <a:r>
              <a:rPr lang="en-US" sz="3200">
                <a:solidFill>
                  <a:prstClr val="white"/>
                </a:solidFill>
              </a:rPr>
              <a:t>Tertiary (Tier 3) Intervention Grids</a:t>
            </a:r>
          </a:p>
        </p:txBody>
      </p:sp>
      <p:sp>
        <p:nvSpPr>
          <p:cNvPr id="28" name="Oval 27">
            <a:extLst>
              <a:ext uri="{FF2B5EF4-FFF2-40B4-BE49-F238E27FC236}">
                <a16:creationId xmlns:a16="http://schemas.microsoft.com/office/drawing/2014/main" id="{0E9686A1-62F1-4526-8219-3300662C3219}"/>
              </a:ext>
            </a:extLst>
          </p:cNvPr>
          <p:cNvSpPr/>
          <p:nvPr/>
        </p:nvSpPr>
        <p:spPr>
          <a:xfrm>
            <a:off x="4083585" y="855613"/>
            <a:ext cx="3810000" cy="1143000"/>
          </a:xfrm>
          <a:prstGeom prst="ellipse">
            <a:avLst/>
          </a:prstGeom>
          <a:noFill/>
          <a:ln w="57150" cap="flat" cmpd="sng" algn="ctr">
            <a:solidFill>
              <a:schemeClr val="accent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73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0-#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3" name="Rectangle 2"/>
          <p:cNvSpPr>
            <a:spLocks noGrp="1" noChangeArrowheads="1"/>
          </p:cNvSpPr>
          <p:nvPr>
            <p:ph type="title" idx="4294967295"/>
          </p:nvPr>
        </p:nvSpPr>
        <p:spPr>
          <a:xfrm>
            <a:off x="1524000" y="57150"/>
            <a:ext cx="9144000" cy="838200"/>
          </a:xfrm>
        </p:spPr>
        <p:txBody>
          <a:bodyPr>
            <a:normAutofit fontScale="90000"/>
          </a:bodyPr>
          <a:lstStyle/>
          <a:p>
            <a:pPr algn="ctr"/>
            <a:r>
              <a:rPr lang="en-US" sz="3600">
                <a:solidFill>
                  <a:srgbClr val="495073"/>
                </a:solidFill>
              </a:rPr>
              <a:t>Tertiary (Tier 3) Intervention Grid: For Middle and High School Students</a:t>
            </a:r>
            <a:endParaRPr lang="en-US" altLang="en-US" sz="4000">
              <a:solidFill>
                <a:srgbClr val="495073"/>
              </a:solidFill>
            </a:endParaRPr>
          </a:p>
        </p:txBody>
      </p:sp>
      <p:graphicFrame>
        <p:nvGraphicFramePr>
          <p:cNvPr id="565273" name="Group 25"/>
          <p:cNvGraphicFramePr>
            <a:graphicFrameLocks noGrp="1"/>
          </p:cNvGraphicFramePr>
          <p:nvPr>
            <p:extLst>
              <p:ext uri="{D42A27DB-BD31-4B8C-83A1-F6EECF244321}">
                <p14:modId xmlns:p14="http://schemas.microsoft.com/office/powerpoint/2010/main" val="499415989"/>
              </p:ext>
            </p:extLst>
          </p:nvPr>
        </p:nvGraphicFramePr>
        <p:xfrm>
          <a:off x="630149" y="1066418"/>
          <a:ext cx="11079498" cy="4517635"/>
        </p:xfrm>
        <a:graphic>
          <a:graphicData uri="http://schemas.openxmlformats.org/drawingml/2006/table">
            <a:tbl>
              <a:tblPr/>
              <a:tblGrid>
                <a:gridCol w="1477267">
                  <a:extLst>
                    <a:ext uri="{9D8B030D-6E8A-4147-A177-3AD203B41FA5}">
                      <a16:colId xmlns:a16="http://schemas.microsoft.com/office/drawing/2014/main" val="20000"/>
                    </a:ext>
                  </a:extLst>
                </a:gridCol>
                <a:gridCol w="2688835">
                  <a:extLst>
                    <a:ext uri="{9D8B030D-6E8A-4147-A177-3AD203B41FA5}">
                      <a16:colId xmlns:a16="http://schemas.microsoft.com/office/drawing/2014/main" val="20001"/>
                    </a:ext>
                  </a:extLst>
                </a:gridCol>
                <a:gridCol w="2360415">
                  <a:extLst>
                    <a:ext uri="{9D8B030D-6E8A-4147-A177-3AD203B41FA5}">
                      <a16:colId xmlns:a16="http://schemas.microsoft.com/office/drawing/2014/main" val="20002"/>
                    </a:ext>
                  </a:extLst>
                </a:gridCol>
                <a:gridCol w="2510198">
                  <a:extLst>
                    <a:ext uri="{9D8B030D-6E8A-4147-A177-3AD203B41FA5}">
                      <a16:colId xmlns:a16="http://schemas.microsoft.com/office/drawing/2014/main" val="20003"/>
                    </a:ext>
                  </a:extLst>
                </a:gridCol>
                <a:gridCol w="2042783">
                  <a:extLst>
                    <a:ext uri="{9D8B030D-6E8A-4147-A177-3AD203B41FA5}">
                      <a16:colId xmlns:a16="http://schemas.microsoft.com/office/drawing/2014/main" val="20004"/>
                    </a:ext>
                  </a:extLst>
                </a:gridCol>
              </a:tblGrid>
              <a:tr h="522901">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Support</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Description</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Schoolwide Data: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Entry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Data to Monitor Progress </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tc>
                  <a:txBody>
                    <a:bodyPr/>
                    <a:lstStyle>
                      <a:lvl1pPr>
                        <a:lnSpc>
                          <a:spcPct val="90000"/>
                        </a:lnSpc>
                        <a:spcBef>
                          <a:spcPts val="1000"/>
                        </a:spcBef>
                        <a:buFont typeface="Arial" charset="0"/>
                        <a:defRPr sz="2400">
                          <a:solidFill>
                            <a:schemeClr val="tx1"/>
                          </a:solidFill>
                          <a:latin typeface="Calibri" charset="0"/>
                        </a:defRPr>
                      </a:lvl1pPr>
                      <a:lvl2pPr marL="742950" indent="-285750">
                        <a:lnSpc>
                          <a:spcPct val="90000"/>
                        </a:lnSpc>
                        <a:spcBef>
                          <a:spcPts val="500"/>
                        </a:spcBef>
                        <a:buFont typeface="Arial" charset="0"/>
                        <a:defRPr sz="2000">
                          <a:solidFill>
                            <a:schemeClr val="tx1"/>
                          </a:solidFill>
                          <a:latin typeface="Calibri" charset="0"/>
                        </a:defRPr>
                      </a:lvl2pPr>
                      <a:lvl3pPr marL="1143000" indent="-228600">
                        <a:lnSpc>
                          <a:spcPct val="90000"/>
                        </a:lnSpc>
                        <a:spcBef>
                          <a:spcPts val="500"/>
                        </a:spcBef>
                        <a:buFont typeface="Arial" charset="0"/>
                        <a:defRPr>
                          <a:solidFill>
                            <a:schemeClr val="tx1"/>
                          </a:solidFill>
                          <a:latin typeface="Calibri" charset="0"/>
                        </a:defRPr>
                      </a:lvl3pPr>
                      <a:lvl4pPr marL="1600200" indent="-228600">
                        <a:lnSpc>
                          <a:spcPct val="90000"/>
                        </a:lnSpc>
                        <a:spcBef>
                          <a:spcPts val="500"/>
                        </a:spcBef>
                        <a:buFont typeface="Arial" charset="0"/>
                        <a:defRPr sz="1600">
                          <a:solidFill>
                            <a:schemeClr val="tx1"/>
                          </a:solidFill>
                          <a:latin typeface="Calibri" charset="0"/>
                        </a:defRPr>
                      </a:lvl4pPr>
                      <a:lvl5pPr marL="2057400" indent="-228600">
                        <a:lnSpc>
                          <a:spcPct val="90000"/>
                        </a:lnSpc>
                        <a:spcBef>
                          <a:spcPts val="500"/>
                        </a:spcBef>
                        <a:buFont typeface="Arial" charset="0"/>
                        <a:defRPr sz="1600">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Calibri"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bg1"/>
                          </a:solidFill>
                          <a:effectLst/>
                          <a:latin typeface="Verdana" charset="0"/>
                          <a:ea typeface="MS PGothic" charset="-128"/>
                        </a:rPr>
                        <a:t>Exit Criteria</a:t>
                      </a:r>
                    </a:p>
                  </a:txBody>
                  <a:tcPr marL="47708" marR="477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4A8EF2"/>
                    </a:solidFill>
                  </a:tcPr>
                </a:tc>
                <a:extLst>
                  <a:ext uri="{0D108BD9-81ED-4DB2-BD59-A6C34878D82A}">
                    <a16:rowId xmlns:a16="http://schemas.microsoft.com/office/drawing/2014/main" val="10000"/>
                  </a:ext>
                </a:extLst>
              </a:tr>
              <a:tr h="3994734">
                <a:tc>
                  <a:txBody>
                    <a:bodyPr/>
                    <a:lstStyle/>
                    <a:p>
                      <a:pPr marL="0" marR="0">
                        <a:lnSpc>
                          <a:spcPct val="118000"/>
                        </a:lnSpc>
                        <a:spcBef>
                          <a:spcPts val="0"/>
                        </a:spcBef>
                        <a:spcAft>
                          <a:spcPts val="0"/>
                        </a:spcAft>
                      </a:pPr>
                      <a:r>
                        <a:rPr lang="en-US" sz="14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Functional Assessment-based Intervention</a:t>
                      </a:r>
                      <a:endParaRPr lang="en-US" sz="14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8000"/>
                        </a:lnSpc>
                        <a:spcBef>
                          <a:spcPts val="0"/>
                        </a:spcBef>
                        <a:spcAft>
                          <a:spcPts val="0"/>
                        </a:spcAft>
                      </a:pPr>
                      <a:r>
                        <a:rPr lang="en-US" sz="110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FABIs are interventions based on the function of the target behavior, as determined by the functional assessment and determined with the aid of the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Function Matrix</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Function-Based Intervention Decision Model</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is used to determine the intervention focus, including: Method 1: Teach the replacement behavior; Method 2: Improve the environment; Method 3: Adjust the contingencies; and a combination of Method 1 and Method 2. A package intervention is designed and implemented, including antecedent adjustments, reinforcement adjustments, and extinction procedures directly linked to the function of the target 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One or more of the following: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SRSS-E7: High (9-21)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SRSS-I6: High (6-18)</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Office discipline referrals (ODRs) 6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gn="ctr">
                        <a:lnSpc>
                          <a:spcPct val="118000"/>
                        </a:lnSpc>
                        <a:spcBef>
                          <a:spcPts val="0"/>
                        </a:spcBef>
                        <a:spcAft>
                          <a:spcPts val="0"/>
                        </a:spcAft>
                      </a:pPr>
                      <a:r>
                        <a:rPr lang="en-US" sz="1050" i="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AND/OR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Academic: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 report: 1 or more course failures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Missing Assignments 5 or more within a grading period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Wingdings" panose="05000000000000000000" pitchFamily="2" charset="2"/>
                        <a:buChar char=""/>
                        <a:tabLst>
                          <a:tab pos="457200" algn="l"/>
                        </a:tabLst>
                      </a:pPr>
                      <a:r>
                        <a:rPr lang="en-US" sz="1050" kern="140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AIMSweb</a:t>
                      </a: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intensive level (math or reading)</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600"/>
                        </a:spcAft>
                        <a:buFont typeface="Wingdings" panose="05000000000000000000" pitchFamily="2" charset="2"/>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Below 2.5 GPA</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Student behavior targeted for improvement (e.g., target or replacement behavior) using direct observation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FABI Step checklists</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Treatment integrity checklist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6985" marR="0">
                        <a:lnSpc>
                          <a:spcPct val="118000"/>
                        </a:lnSpc>
                        <a:spcBef>
                          <a:spcPts val="0"/>
                        </a:spcBef>
                        <a:spcAft>
                          <a:spcPts val="0"/>
                        </a:spcAft>
                      </a:pPr>
                      <a:r>
                        <a:rPr lang="en-US" sz="1050" b="1"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Social validity</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IRP-15 (teacher)</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Arial" panose="020B0604020202020204" pitchFamily="34" charset="0"/>
                        <a:buChar char="•"/>
                        <a:tabLst>
                          <a:tab pos="457200" algn="l"/>
                        </a:tabLs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CIRP (student)</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 FABI will be faded once a functional relation is demonstrated using a validated single-case research design (e.g., withdrawal) and:</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18000"/>
                        </a:lnSpc>
                        <a:spcBef>
                          <a:spcPts val="0"/>
                        </a:spcBef>
                        <a:spcAft>
                          <a:spcPts val="0"/>
                        </a:spcAft>
                        <a:buFont typeface="Symbol" panose="05050102010706020507" pitchFamily="18" charset="2"/>
                        <a:buChar char=""/>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Behavior objective for the student is met (See Behavior Intervention Plan [BIP]).</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235585" marR="0">
                        <a:lnSpc>
                          <a:spcPct val="118000"/>
                        </a:lnSpc>
                        <a:spcBef>
                          <a:spcPts val="0"/>
                        </a:spcBef>
                        <a:spcAft>
                          <a:spcPts val="600"/>
                        </a:spcAft>
                      </a:pPr>
                      <a:r>
                        <a:rPr lang="en-US" sz="1050" kern="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kern="14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57400" y="274638"/>
            <a:ext cx="7467600" cy="715962"/>
          </a:xfrm>
          <a:prstGeom prst="roundRect">
            <a:avLst/>
          </a:prstGeom>
        </p:spPr>
        <p:style>
          <a:lnRef idx="2">
            <a:schemeClr val="accent4"/>
          </a:lnRef>
          <a:fillRef idx="1">
            <a:schemeClr val="lt1"/>
          </a:fillRef>
          <a:effectRef idx="0">
            <a:schemeClr val="accent4"/>
          </a:effectRef>
          <a:fontRef idx="minor">
            <a:schemeClr val="dk1"/>
          </a:fontRef>
        </p:style>
        <p:txBody>
          <a:bodyPr>
            <a:normAutofit fontScale="90000"/>
          </a:bodyPr>
          <a:lstStyle/>
          <a:p>
            <a:pPr>
              <a:defRPr/>
            </a:pPr>
            <a:r>
              <a:rPr lang="en-US">
                <a:solidFill>
                  <a:schemeClr val="accent4">
                    <a:lumMod val="50000"/>
                  </a:schemeClr>
                </a:solidFill>
              </a:rPr>
              <a:t>Changes in Harry’s Behavior</a:t>
            </a:r>
          </a:p>
        </p:txBody>
      </p:sp>
      <p:graphicFrame>
        <p:nvGraphicFramePr>
          <p:cNvPr id="4" name="Content Placeholder 3"/>
          <p:cNvGraphicFramePr>
            <a:graphicFrameLocks noGrp="1"/>
          </p:cNvGraphicFramePr>
          <p:nvPr>
            <p:ph sz="quarter" idx="4294967295"/>
          </p:nvPr>
        </p:nvGraphicFramePr>
        <p:xfrm>
          <a:off x="2057400" y="1219200"/>
          <a:ext cx="7848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119812" name="Rectangle 2"/>
          <p:cNvSpPr>
            <a:spLocks noChangeArrowheads="1"/>
          </p:cNvSpPr>
          <p:nvPr/>
        </p:nvSpPr>
        <p:spPr bwMode="auto">
          <a:xfrm>
            <a:off x="1981200" y="6257926"/>
            <a:ext cx="830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solidFill>
                  <a:prstClr val="black"/>
                </a:solidFill>
                <a:latin typeface="Century Schoolbook" pitchFamily="18" charset="0"/>
              </a:rPr>
              <a:t>Cox, M., Griffin, M. M., Hall, R., Oakes, W. P., &amp; Lane, K. L. (2012). Using a functional assessment-based intervention to increase academic engaged time in an inclusive middle school setting.  Beyond Behavior, 2, 44 – 54.</a:t>
            </a:r>
          </a:p>
        </p:txBody>
      </p:sp>
      <p:pic>
        <p:nvPicPr>
          <p:cNvPr id="5" name="Picture 2" descr="C:\Users\kllane\Documents\F13 Manuscripts Submitted\2010 Beyond Behavior\bebe-20-03-cov-1_Page_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b="-3453"/>
          <a:stretch/>
        </p:blipFill>
        <p:spPr bwMode="auto">
          <a:xfrm>
            <a:off x="9321738" y="3733801"/>
            <a:ext cx="1346263" cy="1860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17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05C72-DCCD-4206-9AC8-D1F3435118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7045" y="224298"/>
            <a:ext cx="5967473" cy="373888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6373C775-7586-46ED-923C-2ED84BA2481E}"/>
              </a:ext>
            </a:extLst>
          </p:cNvPr>
          <p:cNvSpPr/>
          <p:nvPr/>
        </p:nvSpPr>
        <p:spPr>
          <a:xfrm>
            <a:off x="5194050" y="1039528"/>
            <a:ext cx="1703900" cy="275342"/>
          </a:xfrm>
          <a:prstGeom prst="rect">
            <a:avLst/>
          </a:prstGeom>
          <a:noFill/>
          <a:ln w="5715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A0F1A02-5F47-4849-A9D8-B0248FDD5037}"/>
              </a:ext>
            </a:extLst>
          </p:cNvPr>
          <p:cNvPicPr>
            <a:picLocks noChangeAspect="1"/>
          </p:cNvPicPr>
          <p:nvPr/>
        </p:nvPicPr>
        <p:blipFill>
          <a:blip r:embed="rId3"/>
          <a:stretch>
            <a:fillRect/>
          </a:stretch>
        </p:blipFill>
        <p:spPr>
          <a:xfrm>
            <a:off x="914400" y="3963178"/>
            <a:ext cx="4043151" cy="132002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DFCDB498-0C67-415F-AD8E-38F6C7A7A0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1616" y="4072643"/>
            <a:ext cx="3453630" cy="262694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FD4E396-D662-4F7A-8104-007F8C0C2B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07942" y="1314870"/>
            <a:ext cx="3799544" cy="449209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0F7B3EE1-459A-45E4-BCD5-0BB2BBED8B66}"/>
              </a:ext>
            </a:extLst>
          </p:cNvPr>
          <p:cNvSpPr/>
          <p:nvPr/>
        </p:nvSpPr>
        <p:spPr>
          <a:xfrm>
            <a:off x="7146567" y="2132070"/>
            <a:ext cx="3162455" cy="3674895"/>
          </a:xfrm>
          <a:prstGeom prst="rect">
            <a:avLst/>
          </a:prstGeom>
          <a:noFill/>
          <a:ln w="3175">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5" name="Picture 4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9" name="Picture 5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8" name="Picture 5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7" name="Picture 49"/>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6" name="Picture 4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0" name="Picture 4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4" name="Picture 46"/>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3" name="Picture 45"/>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2" name="Picture 44"/>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91" name="Picture 43"/>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9"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8" name="Picture 40"/>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7" name="Picture 39"/>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1" name="Picture 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2084" name="Picture 3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557587" y="5057708"/>
            <a:ext cx="5076825" cy="1800292"/>
          </a:xfrm>
          <a:prstGeom prst="rect">
            <a:avLst/>
          </a:prstGeom>
          <a:noFill/>
        </p:spPr>
      </p:pic>
      <p:pic>
        <p:nvPicPr>
          <p:cNvPr id="19" name="Picture 32">
            <a:extLst>
              <a:ext uri="{FF2B5EF4-FFF2-40B4-BE49-F238E27FC236}">
                <a16:creationId xmlns:a16="http://schemas.microsoft.com/office/drawing/2014/main" id="{7B827D80-A9E1-7845-B779-C52EE5330B92}"/>
              </a:ext>
            </a:extLst>
          </p:cNvPr>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3557588" y="5057708"/>
            <a:ext cx="5076823" cy="1800292"/>
          </a:xfrm>
          <a:prstGeom prst="rect">
            <a:avLst/>
          </a:prstGeom>
          <a:noFill/>
        </p:spPr>
      </p:pic>
      <p:pic>
        <p:nvPicPr>
          <p:cNvPr id="20" name="Content Placeholder 5">
            <a:extLst>
              <a:ext uri="{FF2B5EF4-FFF2-40B4-BE49-F238E27FC236}">
                <a16:creationId xmlns:a16="http://schemas.microsoft.com/office/drawing/2014/main" id="{CEB8F6A1-A193-4C25-AA98-4E4AF2A9B3AD}"/>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t="6379"/>
          <a:stretch/>
        </p:blipFill>
        <p:spPr>
          <a:xfrm>
            <a:off x="674751" y="320648"/>
            <a:ext cx="6760118" cy="3801979"/>
          </a:xfrm>
          <a:prstGeom prst="rect">
            <a:avLst/>
          </a:prstGeom>
        </p:spPr>
      </p:pic>
      <p:pic>
        <p:nvPicPr>
          <p:cNvPr id="21" name="Picture 20">
            <a:extLst>
              <a:ext uri="{FF2B5EF4-FFF2-40B4-BE49-F238E27FC236}">
                <a16:creationId xmlns:a16="http://schemas.microsoft.com/office/drawing/2014/main" id="{2B14D75E-6CC8-4158-8B04-FFDECCE4B347}"/>
              </a:ext>
            </a:extLst>
          </p:cNvPr>
          <p:cNvPicPr>
            <a:picLocks noChangeAspect="1"/>
          </p:cNvPicPr>
          <p:nvPr/>
        </p:nvPicPr>
        <p:blipFill>
          <a:blip r:embed="rId21"/>
          <a:stretch>
            <a:fillRect/>
          </a:stretch>
        </p:blipFill>
        <p:spPr>
          <a:xfrm>
            <a:off x="6032810" y="420272"/>
            <a:ext cx="5342269" cy="3688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Oval 21">
            <a:extLst>
              <a:ext uri="{FF2B5EF4-FFF2-40B4-BE49-F238E27FC236}">
                <a16:creationId xmlns:a16="http://schemas.microsoft.com/office/drawing/2014/main" id="{8BAAC526-86CD-4505-B978-CC077B84E511}"/>
              </a:ext>
            </a:extLst>
          </p:cNvPr>
          <p:cNvSpPr/>
          <p:nvPr/>
        </p:nvSpPr>
        <p:spPr>
          <a:xfrm>
            <a:off x="6478525" y="1693073"/>
            <a:ext cx="1912689" cy="365615"/>
          </a:xfrm>
          <a:prstGeom prst="ellipse">
            <a:avLst/>
          </a:prstGeom>
          <a:noFill/>
          <a:ln w="57150">
            <a:solidFill>
              <a:srgbClr val="00B0F0"/>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0AE1255B-B75D-479F-B8EA-059449C32393}"/>
              </a:ext>
            </a:extLst>
          </p:cNvPr>
          <p:cNvSpPr txBox="1"/>
          <p:nvPr/>
        </p:nvSpPr>
        <p:spPr>
          <a:xfrm>
            <a:off x="2366209" y="4364113"/>
            <a:ext cx="7459579" cy="707886"/>
          </a:xfrm>
          <a:prstGeom prst="rect">
            <a:avLst/>
          </a:prstGeom>
          <a:noFill/>
          <a:ln w="76200">
            <a:solidFill>
              <a:schemeClr val="accent5">
                <a:lumMod val="60000"/>
                <a:lumOff val="40000"/>
              </a:schemeClr>
            </a:solidFill>
          </a:ln>
        </p:spPr>
        <p:txBody>
          <a:bodyPr wrap="square" rtlCol="0">
            <a:spAutoFit/>
          </a:bodyPr>
          <a:lstStyle/>
          <a:p>
            <a:pPr algn="ctr"/>
            <a:r>
              <a:rPr lang="en-US" sz="2000" dirty="0"/>
              <a:t>Using Screening Data to Connect Students to Tier 2 and Tier 3 Interventions</a:t>
            </a:r>
          </a:p>
        </p:txBody>
      </p:sp>
    </p:spTree>
    <p:extLst>
      <p:ext uri="{BB962C8B-B14F-4D97-AF65-F5344CB8AC3E}">
        <p14:creationId xmlns:p14="http://schemas.microsoft.com/office/powerpoint/2010/main" val="1197900034"/>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9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98"/>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9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9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9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9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93"/>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92"/>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9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8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8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87"/>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86"/>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8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084"/>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dirty="0"/>
              <a:t>Introducing Ci3T… a Comprehensive, Integrated, Three-Tiered Model of Prevention  </a:t>
            </a:r>
          </a:p>
          <a:p>
            <a:r>
              <a:rPr lang="en-US" dirty="0"/>
              <a:t>A Closer Look at the Student Risk Screening Scale for Internalizing &amp; Externalizing Behaviors (SRSS-IE)</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b="1" dirty="0"/>
              <a:t>Systematic Screening Logistics:</a:t>
            </a:r>
          </a:p>
          <a:p>
            <a:pPr lvl="1"/>
            <a:r>
              <a:rPr lang="en-US" dirty="0"/>
              <a:t>Selecting</a:t>
            </a:r>
          </a:p>
          <a:p>
            <a:pPr lvl="1"/>
            <a:r>
              <a:rPr lang="en-US" dirty="0"/>
              <a:t>Installing</a:t>
            </a:r>
          </a:p>
          <a:p>
            <a:pPr lvl="1"/>
            <a:r>
              <a:rPr lang="en-US" dirty="0"/>
              <a:t>Using</a:t>
            </a:r>
          </a:p>
          <a:p>
            <a:r>
              <a:rPr lang="en-US" dirty="0"/>
              <a:t>Planning for Next Steps</a:t>
            </a:r>
          </a:p>
          <a:p>
            <a:endParaRPr lang="en-US" dirty="0"/>
          </a:p>
        </p:txBody>
      </p:sp>
    </p:spTree>
    <p:extLst>
      <p:ext uri="{BB962C8B-B14F-4D97-AF65-F5344CB8AC3E}">
        <p14:creationId xmlns:p14="http://schemas.microsoft.com/office/powerpoint/2010/main" val="34457916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ABA5B-8485-6F16-0100-16658F94004B}"/>
              </a:ext>
            </a:extLst>
          </p:cNvPr>
          <p:cNvSpPr>
            <a:spLocks noGrp="1"/>
          </p:cNvSpPr>
          <p:nvPr>
            <p:ph type="title"/>
          </p:nvPr>
        </p:nvSpPr>
        <p:spPr>
          <a:xfrm>
            <a:off x="773408" y="992094"/>
            <a:ext cx="3616913" cy="2795160"/>
          </a:xfrm>
        </p:spPr>
        <p:txBody>
          <a:bodyPr vert="horz" lIns="91440" tIns="45720" rIns="91440" bIns="45720" rtlCol="0" anchor="b">
            <a:normAutofit/>
          </a:bodyPr>
          <a:lstStyle/>
          <a:p>
            <a:pPr algn="ctr"/>
            <a:r>
              <a:rPr lang="en-US" kern="1200" dirty="0">
                <a:solidFill>
                  <a:schemeClr val="tx1"/>
                </a:solidFill>
                <a:latin typeface="+mj-lt"/>
                <a:ea typeface="+mj-ea"/>
                <a:cs typeface="+mj-cs"/>
              </a:rPr>
              <a:t>Selecting</a:t>
            </a:r>
          </a:p>
        </p:txBody>
      </p:sp>
      <p:pic>
        <p:nvPicPr>
          <p:cNvPr id="4" name="Content Placeholder 3">
            <a:extLst>
              <a:ext uri="{FF2B5EF4-FFF2-40B4-BE49-F238E27FC236}">
                <a16:creationId xmlns:a16="http://schemas.microsoft.com/office/drawing/2014/main" id="{7BF6B6F9-3E64-EF4F-20B0-E1CC073FD1B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811503" y="951978"/>
            <a:ext cx="4380497" cy="5670549"/>
          </a:xfrm>
          <a:prstGeom prst="rect">
            <a:avLst/>
          </a:prstGeom>
        </p:spPr>
      </p:pic>
      <p:pic>
        <p:nvPicPr>
          <p:cNvPr id="8" name="Picture 37" descr="Table&#10;&#10;Description automatically generated">
            <a:extLst>
              <a:ext uri="{FF2B5EF4-FFF2-40B4-BE49-F238E27FC236}">
                <a16:creationId xmlns:a16="http://schemas.microsoft.com/office/drawing/2014/main" id="{38937505-8A7B-64D2-29E5-A29C859CFF8E}"/>
              </a:ext>
            </a:extLst>
          </p:cNvPr>
          <p:cNvPicPr>
            <a:picLocks noChangeAspect="1"/>
          </p:cNvPicPr>
          <p:nvPr/>
        </p:nvPicPr>
        <p:blipFill>
          <a:blip r:embed="rId3"/>
          <a:stretch>
            <a:fillRect/>
          </a:stretch>
        </p:blipFill>
        <p:spPr>
          <a:xfrm>
            <a:off x="2897130" y="3843164"/>
            <a:ext cx="5205250" cy="2958926"/>
          </a:xfrm>
          <a:prstGeom prst="rect">
            <a:avLst/>
          </a:prstGeom>
          <a:ln>
            <a:noFill/>
          </a:ln>
          <a:effectLst>
            <a:outerShdw blurRad="292100" dist="139700" dir="2700000" algn="tl" rotWithShape="0">
              <a:srgbClr val="333333">
                <a:alpha val="65000"/>
              </a:srgbClr>
            </a:outerShdw>
          </a:effectLst>
        </p:spPr>
      </p:pic>
      <p:sp>
        <p:nvSpPr>
          <p:cNvPr id="10" name="Rounded Rectangle 1">
            <a:extLst>
              <a:ext uri="{FF2B5EF4-FFF2-40B4-BE49-F238E27FC236}">
                <a16:creationId xmlns:a16="http://schemas.microsoft.com/office/drawing/2014/main" id="{CB3CBACD-61CB-EB12-94DC-577B6BD8645B}"/>
              </a:ext>
            </a:extLst>
          </p:cNvPr>
          <p:cNvSpPr/>
          <p:nvPr/>
        </p:nvSpPr>
        <p:spPr>
          <a:xfrm>
            <a:off x="8515851" y="175167"/>
            <a:ext cx="2971800" cy="1082675"/>
          </a:xfrm>
          <a:prstGeom prst="round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prstClr val="black"/>
                </a:solidFill>
              </a:rPr>
              <a:t>www.ci3t.org</a:t>
            </a:r>
          </a:p>
        </p:txBody>
      </p:sp>
    </p:spTree>
    <p:extLst>
      <p:ext uri="{BB962C8B-B14F-4D97-AF65-F5344CB8AC3E}">
        <p14:creationId xmlns:p14="http://schemas.microsoft.com/office/powerpoint/2010/main" val="123054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648929" y="182054"/>
            <a:ext cx="3505495" cy="1622321"/>
          </a:xfrm>
        </p:spPr>
        <p:txBody>
          <a:bodyPr>
            <a:normAutofit/>
          </a:bodyPr>
          <a:lstStyle/>
          <a:p>
            <a:r>
              <a:rPr lang="en-US" sz="4800" dirty="0">
                <a:cs typeface="Arial"/>
              </a:rPr>
              <a:t>Installing</a:t>
            </a:r>
            <a:endParaRPr lang="en-US" sz="4800" dirty="0"/>
          </a:p>
        </p:txBody>
      </p:sp>
      <p:pic>
        <p:nvPicPr>
          <p:cNvPr id="4" name="Picture 4" descr="Graphical user interface&#10;&#10;Description automatically generated">
            <a:extLst>
              <a:ext uri="{FF2B5EF4-FFF2-40B4-BE49-F238E27FC236}">
                <a16:creationId xmlns:a16="http://schemas.microsoft.com/office/drawing/2014/main" id="{E42A23D3-8924-4777-B294-8B13622577AA}"/>
              </a:ext>
            </a:extLst>
          </p:cNvPr>
          <p:cNvPicPr>
            <a:picLocks noChangeAspect="1"/>
          </p:cNvPicPr>
          <p:nvPr/>
        </p:nvPicPr>
        <p:blipFill rotWithShape="1">
          <a:blip r:embed="rId2"/>
          <a:srcRect r="-2" b="3660"/>
          <a:stretch/>
        </p:blipFill>
        <p:spPr>
          <a:xfrm>
            <a:off x="4316671" y="-29298"/>
            <a:ext cx="7552944" cy="6857990"/>
          </a:xfrm>
          <a:prstGeom prst="rect">
            <a:avLst/>
          </a:prstGeom>
          <a:effectLst/>
        </p:spPr>
      </p:pic>
      <p:sp>
        <p:nvSpPr>
          <p:cNvPr id="20" name="Rectangle: Rounded Corners 19">
            <a:extLst>
              <a:ext uri="{FF2B5EF4-FFF2-40B4-BE49-F238E27FC236}">
                <a16:creationId xmlns:a16="http://schemas.microsoft.com/office/drawing/2014/main" id="{975DF575-E273-4A9D-8297-49B4FC1A123B}"/>
              </a:ext>
            </a:extLst>
          </p:cNvPr>
          <p:cNvSpPr/>
          <p:nvPr/>
        </p:nvSpPr>
        <p:spPr>
          <a:xfrm>
            <a:off x="8574453" y="1501529"/>
            <a:ext cx="1211384" cy="30284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2031DA32-43B4-4348-B106-73EE48BEAD41}"/>
              </a:ext>
            </a:extLst>
          </p:cNvPr>
          <p:cNvSpPr/>
          <p:nvPr/>
        </p:nvSpPr>
        <p:spPr>
          <a:xfrm>
            <a:off x="9781930" y="2210775"/>
            <a:ext cx="1944076" cy="957384"/>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6" descr="Graphical user interface, text, application&#10;&#10;Description automatically generated">
            <a:extLst>
              <a:ext uri="{FF2B5EF4-FFF2-40B4-BE49-F238E27FC236}">
                <a16:creationId xmlns:a16="http://schemas.microsoft.com/office/drawing/2014/main" id="{DA7EC99C-ED46-4F8A-B4F5-30A8677DE2E6}"/>
              </a:ext>
            </a:extLst>
          </p:cNvPr>
          <p:cNvPicPr>
            <a:picLocks noGrp="1" noChangeAspect="1"/>
          </p:cNvPicPr>
          <p:nvPr>
            <p:ph idx="1"/>
          </p:nvPr>
        </p:nvPicPr>
        <p:blipFill>
          <a:blip r:embed="rId3"/>
          <a:stretch>
            <a:fillRect/>
          </a:stretch>
        </p:blipFill>
        <p:spPr>
          <a:xfrm>
            <a:off x="31898" y="1785619"/>
            <a:ext cx="4295554" cy="4449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199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629069" y="179751"/>
            <a:ext cx="10515600" cy="1325563"/>
          </a:xfrm>
        </p:spPr>
        <p:txBody>
          <a:bodyPr/>
          <a:lstStyle/>
          <a:p>
            <a:r>
              <a:rPr lang="en-US">
                <a:cs typeface="Arial"/>
              </a:rPr>
              <a:t>Protocols</a:t>
            </a:r>
            <a:endParaRPr lang="en-US"/>
          </a:p>
        </p:txBody>
      </p:sp>
      <p:pic>
        <p:nvPicPr>
          <p:cNvPr id="5" name="Picture 4">
            <a:extLst>
              <a:ext uri="{FF2B5EF4-FFF2-40B4-BE49-F238E27FC236}">
                <a16:creationId xmlns:a16="http://schemas.microsoft.com/office/drawing/2014/main" id="{E30E49B3-1704-4A7F-82A5-9901C9B2FFEC}"/>
              </a:ext>
            </a:extLst>
          </p:cNvPr>
          <p:cNvPicPr>
            <a:picLocks noChangeAspect="1"/>
          </p:cNvPicPr>
          <p:nvPr/>
        </p:nvPicPr>
        <p:blipFill>
          <a:blip r:embed="rId2"/>
          <a:stretch>
            <a:fillRect/>
          </a:stretch>
        </p:blipFill>
        <p:spPr>
          <a:xfrm>
            <a:off x="673350" y="1313633"/>
            <a:ext cx="7686687" cy="6353944"/>
          </a:xfrm>
          <a:prstGeom prst="rect">
            <a:avLst/>
          </a:prstGeom>
        </p:spPr>
      </p:pic>
      <p:sp>
        <p:nvSpPr>
          <p:cNvPr id="6" name="Rectangle 5">
            <a:extLst>
              <a:ext uri="{FF2B5EF4-FFF2-40B4-BE49-F238E27FC236}">
                <a16:creationId xmlns:a16="http://schemas.microsoft.com/office/drawing/2014/main" id="{BC834B23-E1EA-4DB5-8E00-D6A197CF192F}"/>
              </a:ext>
            </a:extLst>
          </p:cNvPr>
          <p:cNvSpPr/>
          <p:nvPr/>
        </p:nvSpPr>
        <p:spPr>
          <a:xfrm>
            <a:off x="4758204" y="2851857"/>
            <a:ext cx="1219201" cy="311022"/>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8" name="Content Placeholder 7">
            <a:extLst>
              <a:ext uri="{FF2B5EF4-FFF2-40B4-BE49-F238E27FC236}">
                <a16:creationId xmlns:a16="http://schemas.microsoft.com/office/drawing/2014/main" id="{D22AC495-274B-47F7-9725-F07703A2377F}"/>
              </a:ext>
            </a:extLst>
          </p:cNvPr>
          <p:cNvPicPr>
            <a:picLocks noGrp="1" noChangeAspect="1"/>
          </p:cNvPicPr>
          <p:nvPr>
            <p:ph idx="1"/>
          </p:nvPr>
        </p:nvPicPr>
        <p:blipFill>
          <a:blip r:embed="rId3"/>
          <a:stretch>
            <a:fillRect/>
          </a:stretch>
        </p:blipFill>
        <p:spPr>
          <a:xfrm>
            <a:off x="5672609" y="834878"/>
            <a:ext cx="6219825" cy="2600325"/>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277C55BD-3836-404F-88B4-B21B6AE662D4}"/>
              </a:ext>
            </a:extLst>
          </p:cNvPr>
          <p:cNvSpPr/>
          <p:nvPr/>
        </p:nvSpPr>
        <p:spPr>
          <a:xfrm rot="10800000" flipH="1">
            <a:off x="3146258" y="1660824"/>
            <a:ext cx="2664542" cy="14435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88861CD9-0C05-4B18-A638-33416BB4EE51}"/>
              </a:ext>
            </a:extLst>
          </p:cNvPr>
          <p:cNvPicPr>
            <a:picLocks noChangeAspect="1"/>
          </p:cNvPicPr>
          <p:nvPr/>
        </p:nvPicPr>
        <p:blipFill>
          <a:blip r:embed="rId4"/>
          <a:stretch>
            <a:fillRect/>
          </a:stretch>
        </p:blipFill>
        <p:spPr>
          <a:xfrm>
            <a:off x="1097599" y="484914"/>
            <a:ext cx="4862467" cy="6290444"/>
          </a:xfrm>
          <a:prstGeom prst="rect">
            <a:avLst/>
          </a:prstGeom>
          <a:ln>
            <a:noFill/>
          </a:ln>
          <a:effectLst>
            <a:outerShdw blurRad="292100" dist="139700" dir="2700000" algn="tl" rotWithShape="0">
              <a:srgbClr val="333333">
                <a:alpha val="65000"/>
              </a:srgbClr>
            </a:outerShdw>
          </a:effectLst>
        </p:spPr>
      </p:pic>
      <p:pic>
        <p:nvPicPr>
          <p:cNvPr id="14" name="Picture 13" descr="Table&#10;&#10;Description automatically generated">
            <a:extLst>
              <a:ext uri="{FF2B5EF4-FFF2-40B4-BE49-F238E27FC236}">
                <a16:creationId xmlns:a16="http://schemas.microsoft.com/office/drawing/2014/main" id="{4D47787A-7359-4B08-9763-84AA3C38AC9E}"/>
              </a:ext>
            </a:extLst>
          </p:cNvPr>
          <p:cNvPicPr>
            <a:picLocks noChangeAspect="1"/>
          </p:cNvPicPr>
          <p:nvPr/>
        </p:nvPicPr>
        <p:blipFill>
          <a:blip r:embed="rId5"/>
          <a:stretch>
            <a:fillRect/>
          </a:stretch>
        </p:blipFill>
        <p:spPr>
          <a:xfrm>
            <a:off x="6816133" y="497359"/>
            <a:ext cx="4852846" cy="6277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255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Table&#10;&#10;Description automatically generated">
            <a:extLst>
              <a:ext uri="{FF2B5EF4-FFF2-40B4-BE49-F238E27FC236}">
                <a16:creationId xmlns:a16="http://schemas.microsoft.com/office/drawing/2014/main" id="{51365AC2-6AD2-4C0D-98E5-C1FDD76DFDDF}"/>
              </a:ext>
            </a:extLst>
          </p:cNvPr>
          <p:cNvPicPr>
            <a:picLocks noChangeAspect="1"/>
          </p:cNvPicPr>
          <p:nvPr/>
        </p:nvPicPr>
        <p:blipFill>
          <a:blip r:embed="rId2"/>
          <a:stretch>
            <a:fillRect/>
          </a:stretch>
        </p:blipFill>
        <p:spPr>
          <a:xfrm>
            <a:off x="6053016" y="284758"/>
            <a:ext cx="4824045" cy="6216917"/>
          </a:xfrm>
          <a:prstGeom prst="rect">
            <a:avLst/>
          </a:prstGeom>
        </p:spPr>
      </p:pic>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p:txBody>
          <a:bodyPr/>
          <a:lstStyle/>
          <a:p>
            <a:r>
              <a:rPr lang="en-US">
                <a:cs typeface="Arial"/>
              </a:rPr>
              <a:t>Manual</a:t>
            </a:r>
            <a:endParaRPr lang="en-US"/>
          </a:p>
        </p:txBody>
      </p:sp>
      <p:pic>
        <p:nvPicPr>
          <p:cNvPr id="4" name="Picture 4" descr="Chart&#10;&#10;Description automatically generated">
            <a:hlinkClick r:id="rId3"/>
            <a:extLst>
              <a:ext uri="{FF2B5EF4-FFF2-40B4-BE49-F238E27FC236}">
                <a16:creationId xmlns:a16="http://schemas.microsoft.com/office/drawing/2014/main" id="{D2E1B68B-040C-4F0D-BB84-BD04B6A6AE78}"/>
              </a:ext>
            </a:extLst>
          </p:cNvPr>
          <p:cNvPicPr>
            <a:picLocks noChangeAspect="1"/>
          </p:cNvPicPr>
          <p:nvPr/>
        </p:nvPicPr>
        <p:blipFill>
          <a:blip r:embed="rId4"/>
          <a:stretch>
            <a:fillRect/>
          </a:stretch>
        </p:blipFill>
        <p:spPr>
          <a:xfrm>
            <a:off x="6053015" y="285615"/>
            <a:ext cx="4824045" cy="6215201"/>
          </a:xfrm>
          <a:prstGeom prst="rect">
            <a:avLst/>
          </a:prstGeom>
        </p:spPr>
      </p:pic>
      <p:pic>
        <p:nvPicPr>
          <p:cNvPr id="8" name="Picture 8" descr="Text&#10;&#10;Description automatically generated">
            <a:extLst>
              <a:ext uri="{FF2B5EF4-FFF2-40B4-BE49-F238E27FC236}">
                <a16:creationId xmlns:a16="http://schemas.microsoft.com/office/drawing/2014/main" id="{B442384C-751F-488D-9465-C6D38BFEE3D4}"/>
              </a:ext>
            </a:extLst>
          </p:cNvPr>
          <p:cNvPicPr>
            <a:picLocks noChangeAspect="1"/>
          </p:cNvPicPr>
          <p:nvPr/>
        </p:nvPicPr>
        <p:blipFill>
          <a:blip r:embed="rId5"/>
          <a:stretch>
            <a:fillRect/>
          </a:stretch>
        </p:blipFill>
        <p:spPr>
          <a:xfrm>
            <a:off x="611281" y="1469590"/>
            <a:ext cx="4772246" cy="2625371"/>
          </a:xfrm>
          <a:prstGeom prst="rect">
            <a:avLst/>
          </a:prstGeom>
          <a:ln>
            <a:noFill/>
          </a:ln>
          <a:effectLst>
            <a:outerShdw blurRad="292100" dist="139700" dir="2700000" algn="tl" rotWithShape="0">
              <a:srgbClr val="333333">
                <a:alpha val="65000"/>
              </a:srgbClr>
            </a:outerShdw>
          </a:effectLst>
        </p:spPr>
      </p:pic>
      <p:pic>
        <p:nvPicPr>
          <p:cNvPr id="9" name="Picture 9" descr="A picture containing text&#10;&#10;Description automatically generated">
            <a:extLst>
              <a:ext uri="{FF2B5EF4-FFF2-40B4-BE49-F238E27FC236}">
                <a16:creationId xmlns:a16="http://schemas.microsoft.com/office/drawing/2014/main" id="{E421677D-83D2-493E-9CB7-820115DC09FE}"/>
              </a:ext>
            </a:extLst>
          </p:cNvPr>
          <p:cNvPicPr>
            <a:picLocks noChangeAspect="1"/>
          </p:cNvPicPr>
          <p:nvPr/>
        </p:nvPicPr>
        <p:blipFill>
          <a:blip r:embed="rId6"/>
          <a:stretch>
            <a:fillRect/>
          </a:stretch>
        </p:blipFill>
        <p:spPr>
          <a:xfrm>
            <a:off x="1510324" y="2426155"/>
            <a:ext cx="4247660" cy="418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761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B7DD-57C1-E846-BF1F-0297F13B2A7F}"/>
              </a:ext>
            </a:extLst>
          </p:cNvPr>
          <p:cNvSpPr>
            <a:spLocks noGrp="1"/>
          </p:cNvSpPr>
          <p:nvPr>
            <p:ph type="title"/>
          </p:nvPr>
        </p:nvSpPr>
        <p:spPr>
          <a:xfrm>
            <a:off x="838199" y="365125"/>
            <a:ext cx="10822969" cy="1325563"/>
          </a:xfrm>
        </p:spPr>
        <p:txBody>
          <a:bodyPr anchor="t"/>
          <a:lstStyle/>
          <a:p>
            <a:r>
              <a:rPr lang="en-US" altLang="en-US" b="0" dirty="0"/>
              <a:t>The Journey of Ci3T: Respectful Partnerships</a:t>
            </a:r>
            <a:endParaRPr lang="en-US" b="0" dirty="0"/>
          </a:p>
        </p:txBody>
      </p:sp>
      <p:pic>
        <p:nvPicPr>
          <p:cNvPr id="3" name="Picture 3">
            <a:extLst>
              <a:ext uri="{FF2B5EF4-FFF2-40B4-BE49-F238E27FC236}">
                <a16:creationId xmlns:a16="http://schemas.microsoft.com/office/drawing/2014/main" id="{E0D19630-F2AE-A346-9DFC-1424913387BB}"/>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78173" y="1352550"/>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A0C4E37-7960-0D43-AD6C-34980339FC8A}"/>
              </a:ext>
            </a:extLst>
          </p:cNvPr>
          <p:cNvGrpSpPr>
            <a:grpSpLocks/>
          </p:cNvGrpSpPr>
          <p:nvPr/>
        </p:nvGrpSpPr>
        <p:grpSpPr bwMode="auto">
          <a:xfrm>
            <a:off x="2107144" y="3084817"/>
            <a:ext cx="990253" cy="1217306"/>
            <a:chOff x="428934" y="2999665"/>
            <a:chExt cx="990291" cy="1217305"/>
          </a:xfrm>
        </p:grpSpPr>
        <p:pic>
          <p:nvPicPr>
            <p:cNvPr id="5" name="Picture 1">
              <a:extLst>
                <a:ext uri="{FF2B5EF4-FFF2-40B4-BE49-F238E27FC236}">
                  <a16:creationId xmlns:a16="http://schemas.microsoft.com/office/drawing/2014/main" id="{5698720C-BFEB-9A49-822B-253C4D95BB4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934" y="2999665"/>
              <a:ext cx="737511" cy="73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32F7FE8-95A9-8541-92D9-F76C17DABCA9}"/>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1038924" y="3673683"/>
              <a:ext cx="380301" cy="543287"/>
            </a:xfrm>
            <a:prstGeom prst="rect">
              <a:avLst/>
            </a:prstGeom>
          </p:spPr>
        </p:pic>
      </p:grpSp>
      <p:grpSp>
        <p:nvGrpSpPr>
          <p:cNvPr id="7" name="Group 6">
            <a:extLst>
              <a:ext uri="{FF2B5EF4-FFF2-40B4-BE49-F238E27FC236}">
                <a16:creationId xmlns:a16="http://schemas.microsoft.com/office/drawing/2014/main" id="{2C74CED2-89F8-AE45-B548-7576E21F2099}"/>
              </a:ext>
            </a:extLst>
          </p:cNvPr>
          <p:cNvGrpSpPr>
            <a:grpSpLocks/>
          </p:cNvGrpSpPr>
          <p:nvPr/>
        </p:nvGrpSpPr>
        <p:grpSpPr bwMode="auto">
          <a:xfrm>
            <a:off x="8015475" y="3711010"/>
            <a:ext cx="1536732" cy="578413"/>
            <a:chOff x="6350000" y="3617638"/>
            <a:chExt cx="1536699" cy="578888"/>
          </a:xfrm>
        </p:grpSpPr>
        <p:cxnSp>
          <p:nvCxnSpPr>
            <p:cNvPr id="8" name="Straight Connector 7">
              <a:extLst>
                <a:ext uri="{FF2B5EF4-FFF2-40B4-BE49-F238E27FC236}">
                  <a16:creationId xmlns:a16="http://schemas.microsoft.com/office/drawing/2014/main" id="{491C8157-CB74-F645-B0B2-2D8FC2020FF5}"/>
                </a:ext>
              </a:extLst>
            </p:cNvPr>
            <p:cNvCxnSpPr/>
            <p:nvPr/>
          </p:nvCxnSpPr>
          <p:spPr>
            <a:xfrm flipH="1">
              <a:off x="6350000" y="4085310"/>
              <a:ext cx="1185838" cy="111216"/>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 name="Picture 8">
              <a:extLst>
                <a:ext uri="{FF2B5EF4-FFF2-40B4-BE49-F238E27FC236}">
                  <a16:creationId xmlns:a16="http://schemas.microsoft.com/office/drawing/2014/main" id="{D04703B2-EB56-E142-9032-D06A8710F677}"/>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506398" y="3617638"/>
              <a:ext cx="380301" cy="543287"/>
            </a:xfrm>
            <a:prstGeom prst="rect">
              <a:avLst/>
            </a:prstGeom>
          </p:spPr>
        </p:pic>
      </p:grpSp>
      <p:grpSp>
        <p:nvGrpSpPr>
          <p:cNvPr id="19" name="Group 18">
            <a:extLst>
              <a:ext uri="{FF2B5EF4-FFF2-40B4-BE49-F238E27FC236}">
                <a16:creationId xmlns:a16="http://schemas.microsoft.com/office/drawing/2014/main" id="{A4818AA3-C258-EA49-8C10-067CAEBCC835}"/>
              </a:ext>
            </a:extLst>
          </p:cNvPr>
          <p:cNvGrpSpPr>
            <a:grpSpLocks/>
          </p:cNvGrpSpPr>
          <p:nvPr/>
        </p:nvGrpSpPr>
        <p:grpSpPr bwMode="auto">
          <a:xfrm>
            <a:off x="3092636" y="3628251"/>
            <a:ext cx="1199096" cy="543696"/>
            <a:chOff x="1372936" y="3611952"/>
            <a:chExt cx="1199163" cy="543287"/>
          </a:xfrm>
        </p:grpSpPr>
        <p:pic>
          <p:nvPicPr>
            <p:cNvPr id="20" name="Picture 19">
              <a:extLst>
                <a:ext uri="{FF2B5EF4-FFF2-40B4-BE49-F238E27FC236}">
                  <a16:creationId xmlns:a16="http://schemas.microsoft.com/office/drawing/2014/main" id="{892E3098-C34B-8A4A-BF4C-56708AD9386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191798" y="3611952"/>
              <a:ext cx="380301" cy="543287"/>
            </a:xfrm>
            <a:prstGeom prst="rect">
              <a:avLst/>
            </a:prstGeom>
          </p:spPr>
        </p:pic>
        <p:cxnSp>
          <p:nvCxnSpPr>
            <p:cNvPr id="22" name="Straight Connector 21">
              <a:extLst>
                <a:ext uri="{FF2B5EF4-FFF2-40B4-BE49-F238E27FC236}">
                  <a16:creationId xmlns:a16="http://schemas.microsoft.com/office/drawing/2014/main" id="{C3340CCC-1B69-1842-91C0-426CCEE3366F}"/>
                </a:ext>
              </a:extLst>
            </p:cNvPr>
            <p:cNvCxnSpPr/>
            <p:nvPr/>
          </p:nvCxnSpPr>
          <p:spPr>
            <a:xfrm>
              <a:off x="1372936" y="4102891"/>
              <a:ext cx="896987" cy="6345"/>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28" name="Group 27">
            <a:extLst>
              <a:ext uri="{FF2B5EF4-FFF2-40B4-BE49-F238E27FC236}">
                <a16:creationId xmlns:a16="http://schemas.microsoft.com/office/drawing/2014/main" id="{19EB1FC4-3CCD-184B-8524-BD405CC43758}"/>
              </a:ext>
            </a:extLst>
          </p:cNvPr>
          <p:cNvGrpSpPr>
            <a:grpSpLocks/>
          </p:cNvGrpSpPr>
          <p:nvPr/>
        </p:nvGrpSpPr>
        <p:grpSpPr bwMode="auto">
          <a:xfrm>
            <a:off x="6026336" y="3530600"/>
            <a:ext cx="2179637" cy="1382713"/>
            <a:chOff x="4347989" y="3446361"/>
            <a:chExt cx="2179479" cy="1382554"/>
          </a:xfrm>
        </p:grpSpPr>
        <p:pic>
          <p:nvPicPr>
            <p:cNvPr id="29" name="Picture 45">
              <a:extLst>
                <a:ext uri="{FF2B5EF4-FFF2-40B4-BE49-F238E27FC236}">
                  <a16:creationId xmlns:a16="http://schemas.microsoft.com/office/drawing/2014/main" id="{46B23FFD-4F74-0E4E-B029-B772BB6CCD04}"/>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147167" y="4285628"/>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1">
              <a:extLst>
                <a:ext uri="{FF2B5EF4-FFF2-40B4-BE49-F238E27FC236}">
                  <a16:creationId xmlns:a16="http://schemas.microsoft.com/office/drawing/2014/main" id="{11F5F30B-69CA-6443-ADBF-63047413DE8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5371705" y="3471284"/>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2">
              <a:extLst>
                <a:ext uri="{FF2B5EF4-FFF2-40B4-BE49-F238E27FC236}">
                  <a16:creationId xmlns:a16="http://schemas.microsoft.com/office/drawing/2014/main" id="{0B57C1BC-E818-5446-ADA2-832CF1C02622}"/>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4347989" y="3446361"/>
              <a:ext cx="380301" cy="5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itle 4">
            <a:extLst>
              <a:ext uri="{FF2B5EF4-FFF2-40B4-BE49-F238E27FC236}">
                <a16:creationId xmlns:a16="http://schemas.microsoft.com/office/drawing/2014/main" id="{7D4A4B8F-75C3-5647-B61B-5BC2DB3CEB5A}"/>
              </a:ext>
            </a:extLst>
          </p:cNvPr>
          <p:cNvSpPr txBox="1">
            <a:spLocks/>
          </p:cNvSpPr>
          <p:nvPr/>
        </p:nvSpPr>
        <p:spPr>
          <a:xfrm>
            <a:off x="2273486" y="563563"/>
            <a:ext cx="7886700" cy="1325562"/>
          </a:xfrm>
          <a:prstGeom prst="rect">
            <a:avLst/>
          </a:prstGeom>
        </p:spPr>
        <p:txBody>
          <a:bodyPr anchor="ctr">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solidFill>
                  <a:sysClr val="windowText" lastClr="000000"/>
                </a:solidFill>
              </a:ln>
              <a:solidFill>
                <a:prstClr val="white"/>
              </a:solidFill>
              <a:effectLst>
                <a:outerShdw blurRad="38100" dist="38100" dir="2700000" algn="tl">
                  <a:srgbClr val="000000">
                    <a:alpha val="43137"/>
                  </a:srgbClr>
                </a:outerShdw>
              </a:effectLst>
              <a:uLnTx/>
              <a:uFillTx/>
              <a:latin typeface="Franklin Gothic Demi" panose="020B0703020102020204" pitchFamily="34" charset="0"/>
              <a:ea typeface="+mj-ea"/>
              <a:cs typeface="+mj-cs"/>
            </a:endParaRPr>
          </a:p>
        </p:txBody>
      </p:sp>
      <p:pic>
        <p:nvPicPr>
          <p:cNvPr id="35" name="Picture 34">
            <a:extLst>
              <a:ext uri="{FF2B5EF4-FFF2-40B4-BE49-F238E27FC236}">
                <a16:creationId xmlns:a16="http://schemas.microsoft.com/office/drawing/2014/main" id="{F2208FBE-87D6-C742-B129-E839A1D5F1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96360" y="5497817"/>
            <a:ext cx="1354251" cy="927085"/>
          </a:xfrm>
          <a:prstGeom prst="rect">
            <a:avLst/>
          </a:prstGeom>
        </p:spPr>
      </p:pic>
      <p:pic>
        <p:nvPicPr>
          <p:cNvPr id="36" name="Picture 35">
            <a:extLst>
              <a:ext uri="{FF2B5EF4-FFF2-40B4-BE49-F238E27FC236}">
                <a16:creationId xmlns:a16="http://schemas.microsoft.com/office/drawing/2014/main" id="{3D9BBB2D-A62D-CE4F-A2FD-03738ED0E546}"/>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515405" y="1149030"/>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8829597-0310-F749-8F5E-B9C82509E97A}"/>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6793796" y="261768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420F1319-E544-A894-3318-638F7BE65107}"/>
              </a:ext>
            </a:extLst>
          </p:cNvPr>
          <p:cNvSpPr txBox="1"/>
          <p:nvPr/>
        </p:nvSpPr>
        <p:spPr>
          <a:xfrm>
            <a:off x="1410666" y="3718752"/>
            <a:ext cx="7112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1997</a:t>
            </a:r>
          </a:p>
        </p:txBody>
      </p:sp>
      <p:pic>
        <p:nvPicPr>
          <p:cNvPr id="42" name="Picture 41">
            <a:extLst>
              <a:ext uri="{FF2B5EF4-FFF2-40B4-BE49-F238E27FC236}">
                <a16:creationId xmlns:a16="http://schemas.microsoft.com/office/drawing/2014/main" id="{63A93125-0744-4659-63D3-40170A82D547}"/>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358587" y="1146821"/>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 16">
            <a:extLst>
              <a:ext uri="{FF2B5EF4-FFF2-40B4-BE49-F238E27FC236}">
                <a16:creationId xmlns:a16="http://schemas.microsoft.com/office/drawing/2014/main" id="{D9697934-05C8-53AD-B740-85C04D8B528B}"/>
              </a:ext>
            </a:extLst>
          </p:cNvPr>
          <p:cNvGrpSpPr/>
          <p:nvPr/>
        </p:nvGrpSpPr>
        <p:grpSpPr>
          <a:xfrm>
            <a:off x="3586348" y="1800225"/>
            <a:ext cx="6494463" cy="2648243"/>
            <a:chOff x="3586348" y="1800225"/>
            <a:chExt cx="6494463" cy="2648243"/>
          </a:xfrm>
        </p:grpSpPr>
        <p:pic>
          <p:nvPicPr>
            <p:cNvPr id="25" name="Picture 24">
              <a:extLst>
                <a:ext uri="{FF2B5EF4-FFF2-40B4-BE49-F238E27FC236}">
                  <a16:creationId xmlns:a16="http://schemas.microsoft.com/office/drawing/2014/main" id="{E4FAD1F3-9837-5142-84A0-EEDF563FF963}"/>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9700477" y="1800225"/>
              <a:ext cx="380334" cy="543356"/>
            </a:xfrm>
            <a:prstGeom prst="rect">
              <a:avLst/>
            </a:prstGeom>
          </p:spPr>
        </p:pic>
        <p:grpSp>
          <p:nvGrpSpPr>
            <p:cNvPr id="12" name="Group 11">
              <a:extLst>
                <a:ext uri="{FF2B5EF4-FFF2-40B4-BE49-F238E27FC236}">
                  <a16:creationId xmlns:a16="http://schemas.microsoft.com/office/drawing/2014/main" id="{1479E2C2-7D97-3123-4035-4B058CA2CB6A}"/>
                </a:ext>
              </a:extLst>
            </p:cNvPr>
            <p:cNvGrpSpPr/>
            <p:nvPr/>
          </p:nvGrpSpPr>
          <p:grpSpPr>
            <a:xfrm>
              <a:off x="3586348" y="3426119"/>
              <a:ext cx="5639698" cy="1022349"/>
              <a:chOff x="3586348" y="3426119"/>
              <a:chExt cx="5639698" cy="1022349"/>
            </a:xfrm>
          </p:grpSpPr>
          <p:pic>
            <p:nvPicPr>
              <p:cNvPr id="24" name="Picture 23">
                <a:extLst>
                  <a:ext uri="{FF2B5EF4-FFF2-40B4-BE49-F238E27FC236}">
                    <a16:creationId xmlns:a16="http://schemas.microsoft.com/office/drawing/2014/main" id="{4A3AD0A2-597B-2148-B9E2-9EB3CDAFB07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871919" y="3426119"/>
                <a:ext cx="380334" cy="543356"/>
              </a:xfrm>
              <a:prstGeom prst="rect">
                <a:avLst/>
              </a:prstGeom>
            </p:spPr>
          </p:pic>
          <p:pic>
            <p:nvPicPr>
              <p:cNvPr id="26" name="Picture 25">
                <a:extLst>
                  <a:ext uri="{FF2B5EF4-FFF2-40B4-BE49-F238E27FC236}">
                    <a16:creationId xmlns:a16="http://schemas.microsoft.com/office/drawing/2014/main" id="{A222AEE5-1B1D-5744-89C6-2DB232D9C6D9}"/>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3586348" y="3650819"/>
                <a:ext cx="380334" cy="543356"/>
              </a:xfrm>
              <a:prstGeom prst="rect">
                <a:avLst/>
              </a:prstGeom>
            </p:spPr>
          </p:pic>
          <p:pic>
            <p:nvPicPr>
              <p:cNvPr id="27" name="Picture 26">
                <a:extLst>
                  <a:ext uri="{FF2B5EF4-FFF2-40B4-BE49-F238E27FC236}">
                    <a16:creationId xmlns:a16="http://schemas.microsoft.com/office/drawing/2014/main" id="{FAB60297-A158-3040-8C6E-140878508DF7}"/>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6738062" y="3515232"/>
                <a:ext cx="380334" cy="543356"/>
              </a:xfrm>
              <a:prstGeom prst="rect">
                <a:avLst/>
              </a:prstGeom>
            </p:spPr>
          </p:pic>
          <p:pic>
            <p:nvPicPr>
              <p:cNvPr id="52" name="Picture 51">
                <a:extLst>
                  <a:ext uri="{FF2B5EF4-FFF2-40B4-BE49-F238E27FC236}">
                    <a16:creationId xmlns:a16="http://schemas.microsoft.com/office/drawing/2014/main" id="{B6C594B0-6746-BDAA-73C5-E9A1A5F30E16}"/>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8845712" y="3905112"/>
                <a:ext cx="380334" cy="543356"/>
              </a:xfrm>
              <a:prstGeom prst="rect">
                <a:avLst/>
              </a:prstGeom>
            </p:spPr>
          </p:pic>
          <p:pic>
            <p:nvPicPr>
              <p:cNvPr id="54" name="Picture 53">
                <a:extLst>
                  <a:ext uri="{FF2B5EF4-FFF2-40B4-BE49-F238E27FC236}">
                    <a16:creationId xmlns:a16="http://schemas.microsoft.com/office/drawing/2014/main" id="{656D3055-025A-C18F-7053-A87CAFA0B73B}"/>
                  </a:ext>
                </a:extLst>
              </p:cNvPr>
              <p:cNvPicPr>
                <a:picLocks noChangeAspect="1"/>
              </p:cNvPicPr>
              <p:nvPr/>
            </p:nvPicPr>
            <p:blipFill>
              <a:blip r:embed="rId5"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auto">
              <a:xfrm>
                <a:off x="5720407" y="3540677"/>
                <a:ext cx="380334" cy="543356"/>
              </a:xfrm>
              <a:prstGeom prst="rect">
                <a:avLst/>
              </a:prstGeom>
            </p:spPr>
          </p:pic>
        </p:grpSp>
      </p:grpSp>
      <p:grpSp>
        <p:nvGrpSpPr>
          <p:cNvPr id="11" name="Group 10">
            <a:extLst>
              <a:ext uri="{FF2B5EF4-FFF2-40B4-BE49-F238E27FC236}">
                <a16:creationId xmlns:a16="http://schemas.microsoft.com/office/drawing/2014/main" id="{2501AD14-235B-55AA-E7B5-6097BA135977}"/>
              </a:ext>
            </a:extLst>
          </p:cNvPr>
          <p:cNvGrpSpPr/>
          <p:nvPr/>
        </p:nvGrpSpPr>
        <p:grpSpPr>
          <a:xfrm>
            <a:off x="3051361" y="3758625"/>
            <a:ext cx="5307769" cy="695897"/>
            <a:chOff x="3051361" y="3758625"/>
            <a:chExt cx="5307769" cy="695897"/>
          </a:xfrm>
        </p:grpSpPr>
        <p:grpSp>
          <p:nvGrpSpPr>
            <p:cNvPr id="15" name="Group 14">
              <a:extLst>
                <a:ext uri="{FF2B5EF4-FFF2-40B4-BE49-F238E27FC236}">
                  <a16:creationId xmlns:a16="http://schemas.microsoft.com/office/drawing/2014/main" id="{E8DF5712-254A-C744-B405-7BE5F8C59C1B}"/>
                </a:ext>
              </a:extLst>
            </p:cNvPr>
            <p:cNvGrpSpPr>
              <a:grpSpLocks/>
            </p:cNvGrpSpPr>
            <p:nvPr/>
          </p:nvGrpSpPr>
          <p:grpSpPr bwMode="auto">
            <a:xfrm>
              <a:off x="3051361" y="3758625"/>
              <a:ext cx="5155369" cy="543497"/>
              <a:chOff x="1318339" y="3697790"/>
              <a:chExt cx="5156224" cy="543287"/>
            </a:xfrm>
          </p:grpSpPr>
          <p:cxnSp>
            <p:nvCxnSpPr>
              <p:cNvPr id="16" name="Straight Connector 15">
                <a:extLst>
                  <a:ext uri="{FF2B5EF4-FFF2-40B4-BE49-F238E27FC236}">
                    <a16:creationId xmlns:a16="http://schemas.microsoft.com/office/drawing/2014/main" id="{D90ED495-52F2-014E-B6B3-FBE896E2FBAC}"/>
                  </a:ext>
                </a:extLst>
              </p:cNvPr>
              <p:cNvCxnSpPr/>
              <p:nvPr/>
            </p:nvCxnSpPr>
            <p:spPr>
              <a:xfrm>
                <a:off x="1318339" y="4196644"/>
                <a:ext cx="4655322" cy="41259"/>
              </a:xfrm>
              <a:prstGeom prst="line">
                <a:avLst/>
              </a:prstGeom>
              <a:ln w="381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8" name="Picture 17">
                <a:extLst>
                  <a:ext uri="{FF2B5EF4-FFF2-40B4-BE49-F238E27FC236}">
                    <a16:creationId xmlns:a16="http://schemas.microsoft.com/office/drawing/2014/main" id="{0AD9404B-184A-1347-AC9C-D0DCAF0B87BA}"/>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6094262" y="3697790"/>
                <a:ext cx="380301" cy="543287"/>
              </a:xfrm>
              <a:prstGeom prst="rect">
                <a:avLst/>
              </a:prstGeom>
            </p:spPr>
          </p:pic>
        </p:grpSp>
        <p:grpSp>
          <p:nvGrpSpPr>
            <p:cNvPr id="10" name="Group 9">
              <a:extLst>
                <a:ext uri="{FF2B5EF4-FFF2-40B4-BE49-F238E27FC236}">
                  <a16:creationId xmlns:a16="http://schemas.microsoft.com/office/drawing/2014/main" id="{A54AEBF7-DA73-35FE-B199-0576FE0EB6A6}"/>
                </a:ext>
              </a:extLst>
            </p:cNvPr>
            <p:cNvGrpSpPr/>
            <p:nvPr/>
          </p:nvGrpSpPr>
          <p:grpSpPr>
            <a:xfrm>
              <a:off x="7667466" y="3864642"/>
              <a:ext cx="691664" cy="589880"/>
              <a:chOff x="7667466" y="3864642"/>
              <a:chExt cx="691664" cy="589880"/>
            </a:xfrm>
          </p:grpSpPr>
          <p:pic>
            <p:nvPicPr>
              <p:cNvPr id="56" name="Picture 55">
                <a:extLst>
                  <a:ext uri="{FF2B5EF4-FFF2-40B4-BE49-F238E27FC236}">
                    <a16:creationId xmlns:a16="http://schemas.microsoft.com/office/drawing/2014/main" id="{3D0C88B8-3BB6-E0D3-E1C6-94B29DBD10FC}"/>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978892" y="3911025"/>
                <a:ext cx="380238" cy="543497"/>
              </a:xfrm>
              <a:prstGeom prst="rect">
                <a:avLst/>
              </a:prstGeom>
            </p:spPr>
          </p:pic>
          <p:pic>
            <p:nvPicPr>
              <p:cNvPr id="58" name="Picture 57">
                <a:extLst>
                  <a:ext uri="{FF2B5EF4-FFF2-40B4-BE49-F238E27FC236}">
                    <a16:creationId xmlns:a16="http://schemas.microsoft.com/office/drawing/2014/main" id="{BC63199D-87BA-27B2-0691-BE6CA8620AD5}"/>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667466" y="3864642"/>
                <a:ext cx="380238" cy="543497"/>
              </a:xfrm>
              <a:prstGeom prst="rect">
                <a:avLst/>
              </a:prstGeom>
            </p:spPr>
          </p:pic>
          <p:pic>
            <p:nvPicPr>
              <p:cNvPr id="60" name="Picture 59">
                <a:extLst>
                  <a:ext uri="{FF2B5EF4-FFF2-40B4-BE49-F238E27FC236}">
                    <a16:creationId xmlns:a16="http://schemas.microsoft.com/office/drawing/2014/main" id="{4C39C9E1-4C75-FBDD-DA91-9FCC4EA699F0}"/>
                  </a:ext>
                </a:extLst>
              </p:cNvPr>
              <p:cNvPicPr>
                <a:picLocks noChangeAspect="1"/>
              </p:cNvPicPr>
              <p:nvPr/>
            </p:nvPicPr>
            <p:blipFill>
              <a:blip r:embed="rId5"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auto">
              <a:xfrm>
                <a:off x="7822075" y="3897773"/>
                <a:ext cx="380238" cy="543497"/>
              </a:xfrm>
              <a:prstGeom prst="rect">
                <a:avLst/>
              </a:prstGeom>
            </p:spPr>
          </p:pic>
        </p:grpSp>
      </p:grpSp>
      <p:grpSp>
        <p:nvGrpSpPr>
          <p:cNvPr id="21" name="Group 20">
            <a:extLst>
              <a:ext uri="{FF2B5EF4-FFF2-40B4-BE49-F238E27FC236}">
                <a16:creationId xmlns:a16="http://schemas.microsoft.com/office/drawing/2014/main" id="{85BC088C-D958-9CA3-9988-32E6A9B3AC30}"/>
              </a:ext>
            </a:extLst>
          </p:cNvPr>
          <p:cNvGrpSpPr/>
          <p:nvPr/>
        </p:nvGrpSpPr>
        <p:grpSpPr>
          <a:xfrm>
            <a:off x="1722881" y="1190555"/>
            <a:ext cx="8304807" cy="3917020"/>
            <a:chOff x="1722881" y="1190555"/>
            <a:chExt cx="8304807" cy="3917020"/>
          </a:xfrm>
        </p:grpSpPr>
        <p:pic>
          <p:nvPicPr>
            <p:cNvPr id="38" name="Ci3T HI">
              <a:extLst>
                <a:ext uri="{FF2B5EF4-FFF2-40B4-BE49-F238E27FC236}">
                  <a16:creationId xmlns:a16="http://schemas.microsoft.com/office/drawing/2014/main" id="{746FBE2F-4909-F343-BF6E-989514EC80CF}"/>
                </a:ext>
              </a:extLst>
            </p:cNvPr>
            <p:cNvPicPr>
              <a:picLocks noChangeAspect="1"/>
            </p:cNvPicPr>
            <p:nvPr/>
          </p:nvPicPr>
          <p:blipFill>
            <a:blip r:embed="rId7"/>
            <a:srcRect/>
            <a:stretch/>
          </p:blipFill>
          <p:spPr bwMode="auto">
            <a:xfrm>
              <a:off x="1722881" y="1190555"/>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a:extLst>
                <a:ext uri="{FF2B5EF4-FFF2-40B4-BE49-F238E27FC236}">
                  <a16:creationId xmlns:a16="http://schemas.microsoft.com/office/drawing/2014/main" id="{C7DD03FF-5EEA-604B-8DC2-4AA13B056857}"/>
                </a:ext>
              </a:extLst>
            </p:cNvPr>
            <p:cNvPicPr>
              <a:picLocks noChangeAspect="1"/>
            </p:cNvPicPr>
            <p:nvPr/>
          </p:nvPicPr>
          <p:blipFill>
            <a:blip r:embed="rId7"/>
            <a:srcRect/>
            <a:stretch/>
          </p:blipFill>
          <p:spPr bwMode="auto">
            <a:xfrm>
              <a:off x="9434533" y="451442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
              <a:extLst>
                <a:ext uri="{FF2B5EF4-FFF2-40B4-BE49-F238E27FC236}">
                  <a16:creationId xmlns:a16="http://schemas.microsoft.com/office/drawing/2014/main" id="{B8608698-D998-51A6-1EF7-EA840E7C1E9D}"/>
                </a:ext>
              </a:extLst>
            </p:cNvPr>
            <p:cNvPicPr>
              <a:picLocks noChangeAspect="1"/>
            </p:cNvPicPr>
            <p:nvPr/>
          </p:nvPicPr>
          <p:blipFill>
            <a:blip r:embed="rId7"/>
            <a:srcRect/>
            <a:stretch/>
          </p:blipFill>
          <p:spPr bwMode="auto">
            <a:xfrm>
              <a:off x="9099707" y="1514040"/>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0">
              <a:extLst>
                <a:ext uri="{FF2B5EF4-FFF2-40B4-BE49-F238E27FC236}">
                  <a16:creationId xmlns:a16="http://schemas.microsoft.com/office/drawing/2014/main" id="{9B2F7466-618B-DB0B-C2B7-99DB7E55BE36}"/>
                </a:ext>
              </a:extLst>
            </p:cNvPr>
            <p:cNvPicPr>
              <a:picLocks noChangeAspect="1"/>
            </p:cNvPicPr>
            <p:nvPr/>
          </p:nvPicPr>
          <p:blipFill>
            <a:blip r:embed="rId7"/>
            <a:srcRect/>
            <a:stretch/>
          </p:blipFill>
          <p:spPr bwMode="auto">
            <a:xfrm>
              <a:off x="6216500" y="2973446"/>
              <a:ext cx="593155" cy="593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 name="Picture 48">
            <a:extLst>
              <a:ext uri="{FF2B5EF4-FFF2-40B4-BE49-F238E27FC236}">
                <a16:creationId xmlns:a16="http://schemas.microsoft.com/office/drawing/2014/main" id="{0BC8EF15-AFA8-8A4F-8CAA-85D6DEC07DE9}"/>
              </a:ext>
            </a:extLst>
          </p:cNvPr>
          <p:cNvPicPr>
            <a:picLocks noChangeAspect="1"/>
          </p:cNvPicPr>
          <p:nvPr/>
        </p:nvPicPr>
        <p:blipFill>
          <a:blip r:embed="rId5" cstate="screen">
            <a:clrChange>
              <a:clrFrom>
                <a:srgbClr val="FFFFFF"/>
              </a:clrFrom>
              <a:clrTo>
                <a:srgbClr val="FFFFFF">
                  <a:alpha val="0"/>
                </a:srgbClr>
              </a:clrTo>
            </a:clrChange>
            <a:grayscl/>
            <a:extLst>
              <a:ext uri="{28A0092B-C50C-407E-A947-70E740481C1C}">
                <a14:useLocalDpi xmlns:a14="http://schemas.microsoft.com/office/drawing/2010/main"/>
              </a:ext>
            </a:extLst>
          </a:blip>
          <a:srcRect/>
          <a:stretch>
            <a:fillRect/>
          </a:stretch>
        </p:blipFill>
        <p:spPr bwMode="auto">
          <a:xfrm>
            <a:off x="2144250" y="5219233"/>
            <a:ext cx="380329" cy="54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9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circle(in)">
                                      <p:cBhvr>
                                        <p:cTn id="35"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5886740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6198552" y="330432"/>
            <a:ext cx="5549617" cy="1325563"/>
          </a:xfrm>
        </p:spPr>
        <p:txBody>
          <a:bodyPr/>
          <a:lstStyle/>
          <a:p>
            <a:r>
              <a:rPr lang="en-US" dirty="0">
                <a:cs typeface="Arial"/>
              </a:rPr>
              <a:t>EMPOWER Sessions</a:t>
            </a:r>
            <a:endParaRPr lang="en-US" dirty="0"/>
          </a:p>
        </p:txBody>
      </p:sp>
      <p:sp>
        <p:nvSpPr>
          <p:cNvPr id="3" name="Content Placeholder 2">
            <a:extLst>
              <a:ext uri="{FF2B5EF4-FFF2-40B4-BE49-F238E27FC236}">
                <a16:creationId xmlns:a16="http://schemas.microsoft.com/office/drawing/2014/main" id="{79BD7350-53A9-4D91-B8AD-68DED13FEEC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A2B1D49-B423-4502-84F2-898D8D60F075}"/>
              </a:ext>
            </a:extLst>
          </p:cNvPr>
          <p:cNvPicPr>
            <a:picLocks noChangeAspect="1"/>
          </p:cNvPicPr>
          <p:nvPr/>
        </p:nvPicPr>
        <p:blipFill>
          <a:blip r:embed="rId2"/>
          <a:stretch>
            <a:fillRect/>
          </a:stretch>
        </p:blipFill>
        <p:spPr>
          <a:xfrm>
            <a:off x="366712" y="1321696"/>
            <a:ext cx="11458575" cy="6858000"/>
          </a:xfrm>
          <a:prstGeom prst="rect">
            <a:avLst/>
          </a:prstGeom>
        </p:spPr>
      </p:pic>
      <p:sp>
        <p:nvSpPr>
          <p:cNvPr id="6" name="Rectangle 5">
            <a:extLst>
              <a:ext uri="{FF2B5EF4-FFF2-40B4-BE49-F238E27FC236}">
                <a16:creationId xmlns:a16="http://schemas.microsoft.com/office/drawing/2014/main" id="{011A6E6C-CFBE-4C3F-9737-40AF4355C400}"/>
              </a:ext>
            </a:extLst>
          </p:cNvPr>
          <p:cNvSpPr/>
          <p:nvPr/>
        </p:nvSpPr>
        <p:spPr>
          <a:xfrm>
            <a:off x="6631373" y="3524550"/>
            <a:ext cx="1921399" cy="476744"/>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63475607-2E63-40C7-8868-40C1FBF2EBBB}"/>
              </a:ext>
            </a:extLst>
          </p:cNvPr>
          <p:cNvPicPr>
            <a:picLocks noChangeAspect="1"/>
          </p:cNvPicPr>
          <p:nvPr/>
        </p:nvPicPr>
        <p:blipFill rotWithShape="1">
          <a:blip r:embed="rId3"/>
          <a:srcRect l="3263" r="6205"/>
          <a:stretch/>
        </p:blipFill>
        <p:spPr>
          <a:xfrm>
            <a:off x="6631373" y="1542361"/>
            <a:ext cx="4883659" cy="6272589"/>
          </a:xfrm>
          <a:prstGeom prst="rect">
            <a:avLst/>
          </a:prstGeom>
        </p:spPr>
      </p:pic>
      <p:sp>
        <p:nvSpPr>
          <p:cNvPr id="7" name="Title 1">
            <a:extLst>
              <a:ext uri="{FF2B5EF4-FFF2-40B4-BE49-F238E27FC236}">
                <a16:creationId xmlns:a16="http://schemas.microsoft.com/office/drawing/2014/main" id="{C14A01C3-FF41-570E-A271-0B027540EF03}"/>
              </a:ext>
            </a:extLst>
          </p:cNvPr>
          <p:cNvSpPr txBox="1">
            <a:spLocks/>
          </p:cNvSpPr>
          <p:nvPr/>
        </p:nvSpPr>
        <p:spPr>
          <a:xfrm>
            <a:off x="648929" y="182054"/>
            <a:ext cx="3505495" cy="16223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sz="4800" dirty="0">
                <a:cs typeface="Arial"/>
              </a:rPr>
              <a:t>Using</a:t>
            </a:r>
            <a:endParaRPr lang="en-US" sz="4800" dirty="0"/>
          </a:p>
        </p:txBody>
      </p:sp>
    </p:spTree>
    <p:extLst>
      <p:ext uri="{BB962C8B-B14F-4D97-AF65-F5344CB8AC3E}">
        <p14:creationId xmlns:p14="http://schemas.microsoft.com/office/powerpoint/2010/main" val="235686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9DDB6A-8E4C-4B8F-A344-5B9D564DC74E}"/>
              </a:ext>
            </a:extLst>
          </p:cNvPr>
          <p:cNvPicPr>
            <a:picLocks noChangeAspect="1"/>
          </p:cNvPicPr>
          <p:nvPr/>
        </p:nvPicPr>
        <p:blipFill>
          <a:blip r:embed="rId2"/>
          <a:stretch>
            <a:fillRect/>
          </a:stretch>
        </p:blipFill>
        <p:spPr>
          <a:xfrm>
            <a:off x="366712" y="1321696"/>
            <a:ext cx="11458575" cy="6858000"/>
          </a:xfrm>
          <a:prstGeom prst="rect">
            <a:avLst/>
          </a:prstGeom>
        </p:spPr>
      </p:pic>
      <p:sp>
        <p:nvSpPr>
          <p:cNvPr id="2" name="Title 1">
            <a:extLst>
              <a:ext uri="{FF2B5EF4-FFF2-40B4-BE49-F238E27FC236}">
                <a16:creationId xmlns:a16="http://schemas.microsoft.com/office/drawing/2014/main" id="{61D18163-DFAF-4C90-A93A-E4EB36CF65F4}"/>
              </a:ext>
            </a:extLst>
          </p:cNvPr>
          <p:cNvSpPr>
            <a:spLocks noGrp="1"/>
          </p:cNvSpPr>
          <p:nvPr>
            <p:ph type="title"/>
          </p:nvPr>
        </p:nvSpPr>
        <p:spPr>
          <a:xfrm>
            <a:off x="366712" y="180629"/>
            <a:ext cx="10515600" cy="1325563"/>
          </a:xfrm>
        </p:spPr>
        <p:txBody>
          <a:bodyPr/>
          <a:lstStyle/>
          <a:p>
            <a:r>
              <a:rPr lang="en-US">
                <a:cs typeface="Arial"/>
              </a:rPr>
              <a:t>Ci3T Trainers and Coaches Calls</a:t>
            </a:r>
            <a:endParaRPr lang="en-US"/>
          </a:p>
        </p:txBody>
      </p:sp>
      <p:sp>
        <p:nvSpPr>
          <p:cNvPr id="8" name="Rectangle 7">
            <a:extLst>
              <a:ext uri="{FF2B5EF4-FFF2-40B4-BE49-F238E27FC236}">
                <a16:creationId xmlns:a16="http://schemas.microsoft.com/office/drawing/2014/main" id="{54F100B2-2F60-4C26-8785-F19C90E288A7}"/>
              </a:ext>
            </a:extLst>
          </p:cNvPr>
          <p:cNvSpPr/>
          <p:nvPr/>
        </p:nvSpPr>
        <p:spPr>
          <a:xfrm>
            <a:off x="6631373" y="3524550"/>
            <a:ext cx="1921399" cy="476744"/>
          </a:xfrm>
          <a:prstGeom prst="rect">
            <a:avLst/>
          </a:prstGeom>
          <a:noFill/>
          <a:ln w="76200">
            <a:solidFill>
              <a:srgbClr val="FFFF00"/>
            </a:solid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pic>
        <p:nvPicPr>
          <p:cNvPr id="5" name="Content Placeholder 4" descr="Table&#10;&#10;Description automatically generated">
            <a:extLst>
              <a:ext uri="{FF2B5EF4-FFF2-40B4-BE49-F238E27FC236}">
                <a16:creationId xmlns:a16="http://schemas.microsoft.com/office/drawing/2014/main" id="{B7171133-8ABE-46A7-9051-8EA5478D01A6}"/>
              </a:ext>
            </a:extLst>
          </p:cNvPr>
          <p:cNvPicPr>
            <a:picLocks noGrp="1" noChangeAspect="1"/>
          </p:cNvPicPr>
          <p:nvPr>
            <p:ph idx="1"/>
          </p:nvPr>
        </p:nvPicPr>
        <p:blipFill>
          <a:blip r:embed="rId3"/>
          <a:stretch>
            <a:fillRect/>
          </a:stretch>
        </p:blipFill>
        <p:spPr>
          <a:xfrm>
            <a:off x="6977364" y="365125"/>
            <a:ext cx="5023763" cy="6501342"/>
          </a:xfrm>
        </p:spPr>
      </p:pic>
    </p:spTree>
    <p:extLst>
      <p:ext uri="{BB962C8B-B14F-4D97-AF65-F5344CB8AC3E}">
        <p14:creationId xmlns:p14="http://schemas.microsoft.com/office/powerpoint/2010/main" val="182867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2133600" y="717385"/>
            <a:ext cx="8229600" cy="609600"/>
          </a:xfrm>
          <a:prstGeom prst="rect">
            <a:avLst/>
          </a:prstGeom>
        </p:spPr>
        <p:txBody>
          <a:bodyPr rtlCol="0">
            <a:noAutofit/>
          </a:bodyPr>
          <a:lstStyle/>
          <a:p>
            <a:pPr algn="ctr">
              <a:defRPr/>
            </a:pPr>
            <a:r>
              <a:rPr lang="en-US" sz="3200">
                <a:solidFill>
                  <a:prstClr val="black"/>
                </a:solidFill>
                <a:latin typeface="Calibri"/>
              </a:rPr>
              <a:t>SRSS-E7 Results – All Students</a:t>
            </a:r>
          </a:p>
        </p:txBody>
      </p:sp>
      <p:sp>
        <p:nvSpPr>
          <p:cNvPr id="8" name="Rectangle 2"/>
          <p:cNvSpPr txBox="1">
            <a:spLocks noChangeArrowheads="1"/>
          </p:cNvSpPr>
          <p:nvPr/>
        </p:nvSpPr>
        <p:spPr>
          <a:xfrm>
            <a:off x="1981200" y="152400"/>
            <a:ext cx="8229600" cy="609600"/>
          </a:xfrm>
          <a:prstGeom prst="rect">
            <a:avLst/>
          </a:prstGeom>
          <a:noFill/>
        </p:spPr>
        <p:txBody>
          <a:bodyPr rtlCol="0">
            <a:noAutofit/>
          </a:bodyPr>
          <a:lstStyle/>
          <a:p>
            <a:pPr algn="ctr">
              <a:defRPr/>
            </a:pPr>
            <a:r>
              <a:rPr lang="en-US" sz="3200">
                <a:solidFill>
                  <a:prstClr val="black"/>
                </a:solidFill>
                <a:latin typeface="Arial" charset="0"/>
              </a:rPr>
              <a:t>Sample Middle School:</a:t>
            </a:r>
            <a:r>
              <a:rPr lang="en-US" sz="3600">
                <a:solidFill>
                  <a:prstClr val="black"/>
                </a:solidFill>
                <a:latin typeface="Calibri"/>
              </a:rPr>
              <a:t> Fall</a:t>
            </a:r>
          </a:p>
        </p:txBody>
      </p:sp>
      <p:graphicFrame>
        <p:nvGraphicFramePr>
          <p:cNvPr id="2" name="Chart 1"/>
          <p:cNvGraphicFramePr/>
          <p:nvPr/>
        </p:nvGraphicFramePr>
        <p:xfrm>
          <a:off x="1828800" y="1371600"/>
          <a:ext cx="8305800" cy="50292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ight Arrow 10"/>
          <p:cNvSpPr/>
          <p:nvPr/>
        </p:nvSpPr>
        <p:spPr>
          <a:xfrm>
            <a:off x="1676400" y="5486400"/>
            <a:ext cx="1524000" cy="1295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4108373" y="1784185"/>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26</a:t>
            </a:r>
          </a:p>
        </p:txBody>
      </p:sp>
      <p:sp>
        <p:nvSpPr>
          <p:cNvPr id="9" name="Rectangle 8"/>
          <p:cNvSpPr/>
          <p:nvPr/>
        </p:nvSpPr>
        <p:spPr>
          <a:xfrm>
            <a:off x="4135915" y="2241385"/>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89</a:t>
            </a:r>
          </a:p>
        </p:txBody>
      </p:sp>
      <p:sp>
        <p:nvSpPr>
          <p:cNvPr id="10" name="Rectangle 9"/>
          <p:cNvSpPr/>
          <p:nvPr/>
        </p:nvSpPr>
        <p:spPr>
          <a:xfrm>
            <a:off x="4135915" y="2698585"/>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rPr>
              <a:t>N = 554</a:t>
            </a:r>
          </a:p>
        </p:txBody>
      </p:sp>
      <p:sp>
        <p:nvSpPr>
          <p:cNvPr id="12" name="Rectangle 11"/>
          <p:cNvSpPr/>
          <p:nvPr/>
        </p:nvSpPr>
        <p:spPr>
          <a:xfrm>
            <a:off x="5687458" y="1781801"/>
            <a:ext cx="838200" cy="304800"/>
          </a:xfrm>
          <a:prstGeom prst="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12</a:t>
            </a:r>
          </a:p>
        </p:txBody>
      </p:sp>
      <p:sp>
        <p:nvSpPr>
          <p:cNvPr id="13" name="Rectangle 12"/>
          <p:cNvSpPr/>
          <p:nvPr/>
        </p:nvSpPr>
        <p:spPr>
          <a:xfrm>
            <a:off x="5715000" y="2239001"/>
            <a:ext cx="838200" cy="304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rPr>
              <a:t>N = 66</a:t>
            </a:r>
          </a:p>
        </p:txBody>
      </p:sp>
      <p:sp>
        <p:nvSpPr>
          <p:cNvPr id="14" name="Rectangle 13"/>
          <p:cNvSpPr/>
          <p:nvPr/>
        </p:nvSpPr>
        <p:spPr>
          <a:xfrm>
            <a:off x="5715000" y="2696201"/>
            <a:ext cx="838200" cy="457200"/>
          </a:xfrm>
          <a:prstGeom prst="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white"/>
                </a:solidFill>
              </a:rPr>
              <a:t>N = 550</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2339092"/>
            <a:ext cx="9144000" cy="3000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650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
            <a:ext cx="7886700" cy="1325563"/>
          </a:xfrm>
        </p:spPr>
        <p:txBody>
          <a:bodyPr/>
          <a:lstStyle/>
          <a:p>
            <a:r>
              <a:rPr lang="en-US"/>
              <a:t>Data sharing…</a:t>
            </a:r>
          </a:p>
        </p:txBody>
      </p:sp>
      <p:sp>
        <p:nvSpPr>
          <p:cNvPr id="3" name="Content Placeholder 2"/>
          <p:cNvSpPr>
            <a:spLocks noGrp="1"/>
          </p:cNvSpPr>
          <p:nvPr>
            <p:ph idx="1"/>
          </p:nvPr>
        </p:nvSpPr>
        <p:spPr>
          <a:xfrm>
            <a:off x="1834058" y="1971414"/>
            <a:ext cx="8229600" cy="4819326"/>
          </a:xfrm>
        </p:spPr>
        <p:txBody>
          <a:bodyPr/>
          <a:lstStyle/>
          <a:p>
            <a:r>
              <a:rPr lang="en-US"/>
              <a:t>Schoolwide data</a:t>
            </a:r>
          </a:p>
          <a:p>
            <a:pPr marL="457200" lvl="1" indent="0">
              <a:buNone/>
            </a:pPr>
            <a:r>
              <a:rPr lang="en-US"/>
              <a:t>…decisions related to primary prevention efforts</a:t>
            </a:r>
          </a:p>
          <a:p>
            <a:pPr marL="457200" lvl="1" indent="0">
              <a:buNone/>
            </a:pPr>
            <a:endParaRPr lang="en-US"/>
          </a:p>
          <a:p>
            <a:r>
              <a:rPr lang="en-US"/>
              <a:t>Grade / Department / Class</a:t>
            </a:r>
          </a:p>
          <a:p>
            <a:pPr marL="457200" lvl="1" indent="0">
              <a:buNone/>
            </a:pPr>
            <a:r>
              <a:rPr lang="en-US"/>
              <a:t>…implications for teachers’ practice</a:t>
            </a:r>
          </a:p>
          <a:p>
            <a:pPr marL="0" indent="0">
              <a:buNone/>
            </a:pPr>
            <a:endParaRPr lang="en-US"/>
          </a:p>
          <a:p>
            <a:pPr marL="0" indent="0">
              <a:buNone/>
            </a:pPr>
            <a:endParaRPr lang="en-US"/>
          </a:p>
          <a:p>
            <a:pPr marL="347663" indent="-347663"/>
            <a:r>
              <a:rPr lang="en-US"/>
              <a:t>Individual student </a:t>
            </a:r>
          </a:p>
          <a:p>
            <a:pPr marL="457200" lvl="1" indent="0">
              <a:buNone/>
            </a:pPr>
            <a:r>
              <a:rPr lang="en-US"/>
              <a:t>…decisions about student-based interventions</a:t>
            </a:r>
          </a:p>
        </p:txBody>
      </p:sp>
      <p:pic>
        <p:nvPicPr>
          <p:cNvPr id="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82847" y="4267201"/>
            <a:ext cx="2114361" cy="1357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5680239" y="948187"/>
            <a:ext cx="1938528" cy="1514475"/>
          </a:xfrm>
          <a:prstGeom prst="rect">
            <a:avLst/>
          </a:prstGeom>
        </p:spPr>
      </p:pic>
      <p:pic>
        <p:nvPicPr>
          <p:cNvPr id="8" name="Picture 7"/>
          <p:cNvPicPr>
            <a:picLocks noChangeAspect="1"/>
          </p:cNvPicPr>
          <p:nvPr/>
        </p:nvPicPr>
        <p:blipFill>
          <a:blip r:embed="rId4"/>
          <a:stretch>
            <a:fillRect/>
          </a:stretch>
        </p:blipFill>
        <p:spPr>
          <a:xfrm>
            <a:off x="7674389" y="2971800"/>
            <a:ext cx="2112089" cy="1526402"/>
          </a:xfrm>
          <a:prstGeom prst="rect">
            <a:avLst/>
          </a:prstGeom>
        </p:spPr>
      </p:pic>
    </p:spTree>
    <p:extLst>
      <p:ext uri="{BB962C8B-B14F-4D97-AF65-F5344CB8AC3E}">
        <p14:creationId xmlns:p14="http://schemas.microsoft.com/office/powerpoint/2010/main" val="24867188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37704" r="29718"/>
          <a:stretch/>
        </p:blipFill>
        <p:spPr>
          <a:xfrm>
            <a:off x="148635" y="2082030"/>
            <a:ext cx="4433748" cy="309509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srcRect b="8189"/>
          <a:stretch/>
        </p:blipFill>
        <p:spPr>
          <a:xfrm>
            <a:off x="2247230" y="3711918"/>
            <a:ext cx="4196050" cy="3024162"/>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rotWithShape="1">
          <a:blip r:embed="rId6"/>
          <a:srcRect l="2865" t="1350" r="1961" b="1445"/>
          <a:stretch/>
        </p:blipFill>
        <p:spPr>
          <a:xfrm>
            <a:off x="5412023" y="2132697"/>
            <a:ext cx="3471628" cy="4552682"/>
          </a:xfrm>
          <a:prstGeom prst="rect">
            <a:avLst/>
          </a:prstGeom>
          <a:ln>
            <a:noFill/>
          </a:ln>
          <a:effectLst>
            <a:outerShdw blurRad="292100" dist="139700" dir="2700000" algn="tl" rotWithShape="0">
              <a:srgbClr val="333333">
                <a:alpha val="65000"/>
              </a:srgbClr>
            </a:outerShdw>
          </a:effectLst>
        </p:spPr>
      </p:pic>
      <p:pic>
        <p:nvPicPr>
          <p:cNvPr id="7" name="Picture 4" descr="Chart&#10;&#10;Description automatically generated">
            <a:hlinkClick r:id="rId7"/>
            <a:extLst>
              <a:ext uri="{FF2B5EF4-FFF2-40B4-BE49-F238E27FC236}">
                <a16:creationId xmlns:a16="http://schemas.microsoft.com/office/drawing/2014/main" id="{F996F81F-925A-DA4E-1787-3F4F5208A42F}"/>
              </a:ext>
            </a:extLst>
          </p:cNvPr>
          <p:cNvPicPr>
            <a:picLocks noChangeAspect="1"/>
          </p:cNvPicPr>
          <p:nvPr/>
        </p:nvPicPr>
        <p:blipFill>
          <a:blip r:embed="rId8"/>
          <a:stretch>
            <a:fillRect/>
          </a:stretch>
        </p:blipFill>
        <p:spPr>
          <a:xfrm>
            <a:off x="8304177" y="1071154"/>
            <a:ext cx="3620820" cy="4664991"/>
          </a:xfrm>
          <a:prstGeom prst="rect">
            <a:avLst/>
          </a:prstGeom>
        </p:spPr>
      </p:pic>
    </p:spTree>
    <p:extLst>
      <p:ext uri="{BB962C8B-B14F-4D97-AF65-F5344CB8AC3E}">
        <p14:creationId xmlns:p14="http://schemas.microsoft.com/office/powerpoint/2010/main" val="27412820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Agenda</a:t>
            </a:r>
          </a:p>
        </p:txBody>
      </p:sp>
      <p:sp>
        <p:nvSpPr>
          <p:cNvPr id="7" name="Content Placeholder 6"/>
          <p:cNvSpPr>
            <a:spLocks noGrp="1"/>
          </p:cNvSpPr>
          <p:nvPr>
            <p:ph idx="1"/>
          </p:nvPr>
        </p:nvSpPr>
        <p:spPr/>
        <p:txBody>
          <a:bodyPr>
            <a:normAutofit fontScale="85000" lnSpcReduction="20000"/>
          </a:bodyPr>
          <a:lstStyle/>
          <a:p>
            <a:r>
              <a:rPr lang="en-US" dirty="0"/>
              <a:t>Introducing Ci3T… a Comprehensive, Integrated, Three-Tiered Model of Prevention  </a:t>
            </a:r>
          </a:p>
          <a:p>
            <a:r>
              <a:rPr lang="en-US" dirty="0"/>
              <a:t>A Closer Look at the Student Risk Screening Scale for Internalizing &amp; Externalizing Behaviors (SRSS-IE)</a:t>
            </a:r>
          </a:p>
          <a:p>
            <a:r>
              <a:rPr lang="en-US" dirty="0"/>
              <a:t>The Role of Screening: Using Screening Data to Inform Instruction  </a:t>
            </a:r>
          </a:p>
          <a:p>
            <a:pPr lvl="1"/>
            <a:r>
              <a:rPr lang="en-US" dirty="0"/>
              <a:t>At Tier 1: Primary Preventions Efforts </a:t>
            </a:r>
          </a:p>
          <a:p>
            <a:pPr lvl="1"/>
            <a:r>
              <a:rPr lang="en-US" dirty="0"/>
              <a:t>At all Tiers: Teacher-delivered Strategies  </a:t>
            </a:r>
          </a:p>
          <a:p>
            <a:pPr lvl="1"/>
            <a:r>
              <a:rPr lang="en-US" dirty="0"/>
              <a:t>At Tiers 2 &amp; 3: Secondary &amp; Tertiary Prevention Efforts  </a:t>
            </a:r>
          </a:p>
          <a:p>
            <a:r>
              <a:rPr lang="en-US" dirty="0"/>
              <a:t>Systematic Screening Logistics:</a:t>
            </a:r>
          </a:p>
          <a:p>
            <a:pPr lvl="1"/>
            <a:r>
              <a:rPr lang="en-US" dirty="0"/>
              <a:t>Selecting</a:t>
            </a:r>
          </a:p>
          <a:p>
            <a:pPr lvl="1"/>
            <a:r>
              <a:rPr lang="en-US" dirty="0"/>
              <a:t>Installing</a:t>
            </a:r>
          </a:p>
          <a:p>
            <a:pPr lvl="1"/>
            <a:r>
              <a:rPr lang="en-US" dirty="0"/>
              <a:t>Using</a:t>
            </a:r>
          </a:p>
          <a:p>
            <a:r>
              <a:rPr lang="en-US" b="1" dirty="0"/>
              <a:t>Planning for Next Steps</a:t>
            </a:r>
          </a:p>
          <a:p>
            <a:endParaRPr lang="en-US" dirty="0"/>
          </a:p>
        </p:txBody>
      </p:sp>
    </p:spTree>
    <p:extLst>
      <p:ext uri="{BB962C8B-B14F-4D97-AF65-F5344CB8AC3E}">
        <p14:creationId xmlns:p14="http://schemas.microsoft.com/office/powerpoint/2010/main" val="2296246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20F4E2-088B-7046-68A4-347623AEB7C9}"/>
              </a:ext>
            </a:extLst>
          </p:cNvPr>
          <p:cNvPicPr>
            <a:picLocks noChangeAspect="1"/>
          </p:cNvPicPr>
          <p:nvPr/>
        </p:nvPicPr>
        <p:blipFill>
          <a:blip r:embed="rId2"/>
          <a:stretch>
            <a:fillRect/>
          </a:stretch>
        </p:blipFill>
        <p:spPr>
          <a:xfrm>
            <a:off x="10504" y="2598020"/>
            <a:ext cx="7579366" cy="4259980"/>
          </a:xfrm>
          <a:prstGeom prst="rect">
            <a:avLst/>
          </a:prstGeom>
          <a:ln>
            <a:solidFill>
              <a:schemeClr val="tx1"/>
            </a:solidFill>
          </a:ln>
        </p:spPr>
      </p:pic>
      <p:pic>
        <p:nvPicPr>
          <p:cNvPr id="5" name="Picture 4"/>
          <p:cNvPicPr>
            <a:picLocks noChangeAspect="1"/>
          </p:cNvPicPr>
          <p:nvPr/>
        </p:nvPicPr>
        <p:blipFill rotWithShape="1">
          <a:blip r:embed="rId3"/>
          <a:srcRect b="74636"/>
          <a:stretch/>
        </p:blipFill>
        <p:spPr>
          <a:xfrm>
            <a:off x="148635" y="121920"/>
            <a:ext cx="10492929" cy="1898469"/>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t="37704" r="29718"/>
          <a:stretch/>
        </p:blipFill>
        <p:spPr>
          <a:xfrm>
            <a:off x="148635" y="1468979"/>
            <a:ext cx="4785879" cy="3340914"/>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37E86C98-C9C9-42EF-B19D-6BC119A62008}"/>
              </a:ext>
            </a:extLst>
          </p:cNvPr>
          <p:cNvSpPr/>
          <p:nvPr/>
        </p:nvSpPr>
        <p:spPr>
          <a:xfrm>
            <a:off x="5902779" y="1071154"/>
            <a:ext cx="1687091" cy="446330"/>
          </a:xfrm>
          <a:prstGeom prst="rect">
            <a:avLst/>
          </a:prstGeom>
          <a:noFill/>
          <a:ln w="3175">
            <a:solidFill>
              <a:srgbClr val="283375"/>
            </a:solidFill>
          </a:ln>
          <a:effectLst>
            <a:glow rad="1143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a:srcRect l="2865" t="1350" r="1961" b="1445"/>
          <a:stretch/>
        </p:blipFill>
        <p:spPr>
          <a:xfrm>
            <a:off x="4253336" y="1766786"/>
            <a:ext cx="2441156" cy="320132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6746324" y="3090175"/>
            <a:ext cx="3518974" cy="3755870"/>
          </a:xfrm>
          <a:prstGeom prst="rect">
            <a:avLst/>
          </a:prstGeom>
          <a:ln>
            <a:noFill/>
          </a:ln>
          <a:effectLst>
            <a:outerShdw blurRad="292100" dist="139700" dir="2700000" algn="tl" rotWithShape="0">
              <a:srgbClr val="333333">
                <a:alpha val="65000"/>
              </a:srgbClr>
            </a:outerShdw>
          </a:effectLst>
        </p:spPr>
      </p:pic>
      <p:pic>
        <p:nvPicPr>
          <p:cNvPr id="7" name="Picture 6" descr="Chart&#10;&#10;Description automatically generated with medium confidence">
            <a:extLst>
              <a:ext uri="{FF2B5EF4-FFF2-40B4-BE49-F238E27FC236}">
                <a16:creationId xmlns:a16="http://schemas.microsoft.com/office/drawing/2014/main" id="{C394264E-8364-3618-1B72-9AE26920DB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68669" y="1214308"/>
            <a:ext cx="3211983" cy="4156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6743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4C9F-A0FF-4899-A41F-DF8DEBEF41D5}"/>
              </a:ext>
            </a:extLst>
          </p:cNvPr>
          <p:cNvSpPr>
            <a:spLocks noGrp="1"/>
          </p:cNvSpPr>
          <p:nvPr>
            <p:ph type="title"/>
          </p:nvPr>
        </p:nvSpPr>
        <p:spPr>
          <a:xfrm>
            <a:off x="827088" y="229695"/>
            <a:ext cx="10515600" cy="1325563"/>
          </a:xfrm>
        </p:spPr>
        <p:txBody>
          <a:bodyPr/>
          <a:lstStyle/>
          <a:p>
            <a:r>
              <a:rPr lang="en-US"/>
              <a:t>Resources for screening available on PBIS.org…</a:t>
            </a:r>
          </a:p>
        </p:txBody>
      </p:sp>
      <p:pic>
        <p:nvPicPr>
          <p:cNvPr id="9" name="Picture 8" descr="Picture of the resource title Selecting a Universal Behavior Screening Tool: Questions to Consider available on pbis.org">
            <a:extLst>
              <a:ext uri="{FF2B5EF4-FFF2-40B4-BE49-F238E27FC236}">
                <a16:creationId xmlns:a16="http://schemas.microsoft.com/office/drawing/2014/main" id="{EDEC054C-A3AD-48FC-845A-255A2FCA3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28" y="1514059"/>
            <a:ext cx="3159924" cy="4099527"/>
          </a:xfrm>
          <a:prstGeom prst="rect">
            <a:avLst/>
          </a:prstGeom>
          <a:ln>
            <a:noFill/>
          </a:ln>
          <a:effectLst>
            <a:outerShdw blurRad="292100" dist="139700" dir="2700000" algn="tl" rotWithShape="0">
              <a:srgbClr val="333333">
                <a:alpha val="65000"/>
              </a:srgbClr>
            </a:outerShdw>
          </a:effectLst>
        </p:spPr>
      </p:pic>
      <p:pic>
        <p:nvPicPr>
          <p:cNvPr id="10" name="Picture 9" descr="Picture of the resource titled Guidance for Systematic Screening: Lessons Learned from Practitioners available on pbis.org">
            <a:extLst>
              <a:ext uri="{FF2B5EF4-FFF2-40B4-BE49-F238E27FC236}">
                <a16:creationId xmlns:a16="http://schemas.microsoft.com/office/drawing/2014/main" id="{4471A8D3-F85C-4092-9E99-5B4B6FA0F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691" y="2630980"/>
            <a:ext cx="3050101" cy="4099527"/>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09FCCB2-BAC1-49E0-8037-54331ED08E31}"/>
              </a:ext>
            </a:extLst>
          </p:cNvPr>
          <p:cNvSpPr/>
          <p:nvPr/>
        </p:nvSpPr>
        <p:spPr>
          <a:xfrm>
            <a:off x="10569677" y="4847303"/>
            <a:ext cx="1504336" cy="1819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050" name="Picture 2">
            <a:extLst>
              <a:ext uri="{FF2B5EF4-FFF2-40B4-BE49-F238E27FC236}">
                <a16:creationId xmlns:a16="http://schemas.microsoft.com/office/drawing/2014/main" id="{BC791F54-D5A3-19D6-4904-B5514EBA5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779" y="1681163"/>
            <a:ext cx="7911221" cy="429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9E4035BB-C736-FAA2-C0E0-FE9BA806B334}"/>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9249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B1C2D-A0C4-C14D-B1E0-E54B1F530E35}"/>
              </a:ext>
            </a:extLst>
          </p:cNvPr>
          <p:cNvSpPr>
            <a:spLocks noGrp="1"/>
          </p:cNvSpPr>
          <p:nvPr>
            <p:ph type="title"/>
          </p:nvPr>
        </p:nvSpPr>
        <p:spPr>
          <a:xfrm>
            <a:off x="835805" y="542363"/>
            <a:ext cx="7230533" cy="1325563"/>
          </a:xfrm>
        </p:spPr>
        <p:txBody>
          <a:bodyPr>
            <a:normAutofit fontScale="90000"/>
          </a:bodyPr>
          <a:lstStyle/>
          <a:p>
            <a:r>
              <a:rPr lang="en-US"/>
              <a:t>Tips for Communicating with Your Community about Systematic Screening</a:t>
            </a:r>
          </a:p>
        </p:txBody>
      </p:sp>
      <p:sp>
        <p:nvSpPr>
          <p:cNvPr id="3" name="Content Placeholder 2">
            <a:extLst>
              <a:ext uri="{FF2B5EF4-FFF2-40B4-BE49-F238E27FC236}">
                <a16:creationId xmlns:a16="http://schemas.microsoft.com/office/drawing/2014/main" id="{3ACBE284-C2FF-3B48-9FC2-8CA6067941A9}"/>
              </a:ext>
            </a:extLst>
          </p:cNvPr>
          <p:cNvSpPr>
            <a:spLocks noGrp="1"/>
          </p:cNvSpPr>
          <p:nvPr>
            <p:ph idx="1"/>
          </p:nvPr>
        </p:nvSpPr>
        <p:spPr>
          <a:xfrm>
            <a:off x="838200" y="1825625"/>
            <a:ext cx="10515600" cy="4351338"/>
          </a:xfrm>
        </p:spPr>
        <p:txBody>
          <a:bodyPr>
            <a:normAutofit/>
          </a:bodyPr>
          <a:lstStyle/>
          <a:p>
            <a:endParaRPr lang="en-US"/>
          </a:p>
          <a:p>
            <a:pPr marL="0" indent="0">
              <a:buNone/>
            </a:pPr>
            <a:endParaRPr lang="en-US"/>
          </a:p>
        </p:txBody>
      </p:sp>
      <p:pic>
        <p:nvPicPr>
          <p:cNvPr id="9" name="Picture 8" descr="Graphical user interface, text, application&#10;&#10;Description automatically generated">
            <a:hlinkClick r:id="rId2"/>
            <a:extLst>
              <a:ext uri="{FF2B5EF4-FFF2-40B4-BE49-F238E27FC236}">
                <a16:creationId xmlns:a16="http://schemas.microsoft.com/office/drawing/2014/main" id="{19EB1182-BEE4-B844-9CD9-61DBFF2B0479}"/>
              </a:ext>
            </a:extLst>
          </p:cNvPr>
          <p:cNvPicPr>
            <a:picLocks noChangeAspect="1"/>
          </p:cNvPicPr>
          <p:nvPr/>
        </p:nvPicPr>
        <p:blipFill>
          <a:blip r:embed="rId3"/>
          <a:stretch>
            <a:fillRect/>
          </a:stretch>
        </p:blipFill>
        <p:spPr>
          <a:xfrm>
            <a:off x="510396" y="2765493"/>
            <a:ext cx="7230533" cy="1663021"/>
          </a:xfrm>
          <a:prstGeom prst="rect">
            <a:avLst/>
          </a:prstGeom>
          <a:effectLst>
            <a:glow>
              <a:schemeClr val="accent1">
                <a:alpha val="40000"/>
              </a:schemeClr>
            </a:glow>
          </a:effectLst>
        </p:spPr>
      </p:pic>
      <p:pic>
        <p:nvPicPr>
          <p:cNvPr id="11" name="Picture 10" descr="Text&#10;&#10;Description automatically generated">
            <a:extLst>
              <a:ext uri="{FF2B5EF4-FFF2-40B4-BE49-F238E27FC236}">
                <a16:creationId xmlns:a16="http://schemas.microsoft.com/office/drawing/2014/main" id="{FABC64AC-C31F-E54C-80A1-4F1DBAD63A35}"/>
              </a:ext>
            </a:extLst>
          </p:cNvPr>
          <p:cNvPicPr>
            <a:picLocks noChangeAspect="1"/>
          </p:cNvPicPr>
          <p:nvPr/>
        </p:nvPicPr>
        <p:blipFill>
          <a:blip r:embed="rId4"/>
          <a:stretch>
            <a:fillRect/>
          </a:stretch>
        </p:blipFill>
        <p:spPr>
          <a:xfrm>
            <a:off x="7740929" y="1439930"/>
            <a:ext cx="4086141" cy="5289505"/>
          </a:xfrm>
          <a:prstGeom prst="rect">
            <a:avLst/>
          </a:prstGeom>
          <a:effectLst>
            <a:glow rad="444500">
              <a:srgbClr val="92D050">
                <a:alpha val="40000"/>
              </a:srgbClr>
            </a:glow>
          </a:effectLst>
        </p:spPr>
      </p:pic>
      <p:sp>
        <p:nvSpPr>
          <p:cNvPr id="12" name="Left Arrow 11">
            <a:extLst>
              <a:ext uri="{FF2B5EF4-FFF2-40B4-BE49-F238E27FC236}">
                <a16:creationId xmlns:a16="http://schemas.microsoft.com/office/drawing/2014/main" id="{C191E7C2-49CC-6245-BCDC-780C5BFD26A9}"/>
              </a:ext>
            </a:extLst>
          </p:cNvPr>
          <p:cNvSpPr/>
          <p:nvPr/>
        </p:nvSpPr>
        <p:spPr>
          <a:xfrm rot="18757218">
            <a:off x="7244737" y="2850451"/>
            <a:ext cx="707366" cy="37956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632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8F2FCE7-B501-4ED1-B304-FD36917272D6}"/>
              </a:ext>
            </a:extLst>
          </p:cNvPr>
          <p:cNvGrpSpPr/>
          <p:nvPr/>
        </p:nvGrpSpPr>
        <p:grpSpPr>
          <a:xfrm>
            <a:off x="1848972" y="884031"/>
            <a:ext cx="8297334" cy="5880594"/>
            <a:chOff x="423333" y="892740"/>
            <a:chExt cx="8297334" cy="5880594"/>
          </a:xfrm>
        </p:grpSpPr>
        <p:sp>
          <p:nvSpPr>
            <p:cNvPr id="4" name="Green Triangle">
              <a:extLst>
                <a:ext uri="{FF2B5EF4-FFF2-40B4-BE49-F238E27FC236}">
                  <a16:creationId xmlns:a16="http://schemas.microsoft.com/office/drawing/2014/main" id="{66F34BAD-A917-46E5-B05C-05DEFF446332}"/>
                </a:ext>
              </a:extLst>
            </p:cNvPr>
            <p:cNvSpPr/>
            <p:nvPr/>
          </p:nvSpPr>
          <p:spPr>
            <a:xfrm>
              <a:off x="423333" y="3132668"/>
              <a:ext cx="8297334" cy="3640666"/>
            </a:xfrm>
            <a:prstGeom prst="trapezoid">
              <a:avLst>
                <a:gd name="adj" fmla="val 72862"/>
              </a:avLst>
            </a:prstGeom>
            <a:solidFill>
              <a:srgbClr val="0099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ellow Triangle">
              <a:extLst>
                <a:ext uri="{FF2B5EF4-FFF2-40B4-BE49-F238E27FC236}">
                  <a16:creationId xmlns:a16="http://schemas.microsoft.com/office/drawing/2014/main" id="{385C0873-5E3B-43D7-BA67-46BFE46B3654}"/>
                </a:ext>
              </a:extLst>
            </p:cNvPr>
            <p:cNvSpPr/>
            <p:nvPr/>
          </p:nvSpPr>
          <p:spPr>
            <a:xfrm>
              <a:off x="3066106" y="1846280"/>
              <a:ext cx="3008769" cy="1286934"/>
            </a:xfrm>
            <a:prstGeom prst="trapezoid">
              <a:avLst>
                <a:gd name="adj" fmla="val 72862"/>
              </a:avLst>
            </a:prstGeom>
            <a:solidFill>
              <a:srgbClr val="FFFF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d Triangle">
              <a:extLst>
                <a:ext uri="{FF2B5EF4-FFF2-40B4-BE49-F238E27FC236}">
                  <a16:creationId xmlns:a16="http://schemas.microsoft.com/office/drawing/2014/main" id="{BCD21FB9-8EC3-4F37-82D2-8707F5608CA6}"/>
                </a:ext>
              </a:extLst>
            </p:cNvPr>
            <p:cNvSpPr/>
            <p:nvPr/>
          </p:nvSpPr>
          <p:spPr>
            <a:xfrm>
              <a:off x="3995596" y="1059255"/>
              <a:ext cx="1134701" cy="787564"/>
            </a:xfrm>
            <a:prstGeom prst="triangle">
              <a:avLst/>
            </a:prstGeom>
            <a:solidFill>
              <a:srgbClr val="FE000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er 2">
              <a:extLst>
                <a:ext uri="{FF2B5EF4-FFF2-40B4-BE49-F238E27FC236}">
                  <a16:creationId xmlns:a16="http://schemas.microsoft.com/office/drawing/2014/main" id="{FD2DA736-9813-4DB7-ACE6-08F113D365B6}"/>
                </a:ext>
              </a:extLst>
            </p:cNvPr>
            <p:cNvSpPr txBox="1">
              <a:spLocks noChangeArrowheads="1"/>
            </p:cNvSpPr>
            <p:nvPr/>
          </p:nvSpPr>
          <p:spPr bwMode="auto">
            <a:xfrm>
              <a:off x="2476500" y="2136502"/>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Tier 2</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Secondary Prevention (</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panose="020B0604020202020204" pitchFamily="34" charset="0"/>
                </a:rPr>
                <a:t>≈15%</a:t>
              </a:r>
              <a:r>
                <a:rPr kumimoji="0" lang="en-US" sz="2400" b="1" i="0" u="none" strike="noStrike" kern="1200" cap="none" spc="0" normalizeH="0" baseline="0" noProof="0">
                  <a:ln w="3175">
                    <a:solidFill>
                      <a:prstClr val="white"/>
                    </a:solidFill>
                  </a:ln>
                  <a:solidFill>
                    <a:prstClr val="black"/>
                  </a:solidFill>
                  <a:effectLst/>
                  <a:uLnTx/>
                  <a:uFillTx/>
                  <a:latin typeface="Calibri" pitchFamily="-109" charset="0"/>
                  <a:ea typeface="+mn-ea"/>
                  <a:cs typeface="Arial" charset="0"/>
                </a:rPr>
                <a:t>) </a:t>
              </a:r>
            </a:p>
          </p:txBody>
        </p:sp>
        <p:sp>
          <p:nvSpPr>
            <p:cNvPr id="11" name="Tier 1">
              <a:extLst>
                <a:ext uri="{FF2B5EF4-FFF2-40B4-BE49-F238E27FC236}">
                  <a16:creationId xmlns:a16="http://schemas.microsoft.com/office/drawing/2014/main" id="{A5CDD7E8-B9E8-40B7-A37C-95BD4D39A806}"/>
                </a:ext>
              </a:extLst>
            </p:cNvPr>
            <p:cNvSpPr txBox="1">
              <a:spLocks noChangeArrowheads="1"/>
            </p:cNvSpPr>
            <p:nvPr/>
          </p:nvSpPr>
          <p:spPr bwMode="auto">
            <a:xfrm>
              <a:off x="2476500" y="4435459"/>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Primary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≈80%</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 </a:t>
              </a:r>
            </a:p>
          </p:txBody>
        </p:sp>
        <p:sp>
          <p:nvSpPr>
            <p:cNvPr id="12" name="Domains">
              <a:extLst>
                <a:ext uri="{FF2B5EF4-FFF2-40B4-BE49-F238E27FC236}">
                  <a16:creationId xmlns:a16="http://schemas.microsoft.com/office/drawing/2014/main" id="{22839B6B-724B-4788-86F7-0E1E9C3C61B4}"/>
                </a:ext>
              </a:extLst>
            </p:cNvPr>
            <p:cNvSpPr txBox="1"/>
            <p:nvPr/>
          </p:nvSpPr>
          <p:spPr>
            <a:xfrm>
              <a:off x="423333" y="6096000"/>
              <a:ext cx="8297334" cy="669414"/>
            </a:xfrm>
            <a:prstGeom prst="rect">
              <a:avLst/>
            </a:prstGeom>
            <a:noFill/>
            <a:ln>
              <a:no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1541463" algn="ctr"/>
                  <a:tab pos="2851150" algn="ctr"/>
                  <a:tab pos="4056063" algn="ctr"/>
                  <a:tab pos="5253038" algn="ctr"/>
                  <a:tab pos="6570663" algn="ctr"/>
                </a:tabLst>
                <a:defRPr/>
              </a:pP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Academic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Behavioral	</a:t>
              </a:r>
              <a:r>
                <a:rPr kumimoji="0" lang="en-US" sz="1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Arial" charset="0"/>
                </a:rPr>
                <a:t>	Social</a:t>
              </a:r>
            </a:p>
            <a:p>
              <a:pPr marL="0" marR="0" lvl="0" indent="0" algn="l" defTabSz="457200" rtl="0" eaLnBrk="1" fontAlgn="auto" latinLnBrk="0" hangingPunct="1">
                <a:lnSpc>
                  <a:spcPct val="75000"/>
                </a:lnSpc>
                <a:spcBef>
                  <a:spcPts val="0"/>
                </a:spcBef>
                <a:spcAft>
                  <a:spcPts val="0"/>
                </a:spcAft>
                <a:buClrTx/>
                <a:buSzTx/>
                <a:buFontTx/>
                <a:buNone/>
                <a:tabLst>
                  <a:tab pos="1541463" algn="ctr"/>
                  <a:tab pos="4056063" algn="ctr"/>
                  <a:tab pos="6570663" algn="ctr"/>
                </a:tabLst>
                <a:defRPr/>
              </a:pPr>
              <a:r>
                <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Arial" charset="0"/>
                </a:rPr>
                <a:t>	Validated Curricula	PBIS Framework	Validated Curricula</a:t>
              </a:r>
            </a:p>
          </p:txBody>
        </p:sp>
        <p:cxnSp>
          <p:nvCxnSpPr>
            <p:cNvPr id="13" name="Straight Connector 12">
              <a:extLst>
                <a:ext uri="{FF2B5EF4-FFF2-40B4-BE49-F238E27FC236}">
                  <a16:creationId xmlns:a16="http://schemas.microsoft.com/office/drawing/2014/main" id="{1865B98E-582B-4C39-B4CA-CA2B1E426496}"/>
                </a:ext>
              </a:extLst>
            </p:cNvPr>
            <p:cNvCxnSpPr/>
            <p:nvPr/>
          </p:nvCxnSpPr>
          <p:spPr>
            <a:xfrm>
              <a:off x="1083406" y="5947646"/>
              <a:ext cx="6995160" cy="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A69F93-A6D1-4659-9B2D-9CE629F1BD77}"/>
                </a:ext>
              </a:extLst>
            </p:cNvPr>
            <p:cNvCxnSpPr/>
            <p:nvPr/>
          </p:nvCxnSpPr>
          <p:spPr>
            <a:xfrm flipH="1">
              <a:off x="3365942"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D37107-CB34-4A10-96A2-CC136AD18AA3}"/>
                </a:ext>
              </a:extLst>
            </p:cNvPr>
            <p:cNvCxnSpPr/>
            <p:nvPr/>
          </p:nvCxnSpPr>
          <p:spPr>
            <a:xfrm flipH="1">
              <a:off x="5762778" y="6008511"/>
              <a:ext cx="2444" cy="731520"/>
            </a:xfrm>
            <a:prstGeom prst="line">
              <a:avLst/>
            </a:prstGeom>
            <a:ln w="38100">
              <a:solidFill>
                <a:srgbClr val="008C00"/>
              </a:solidFill>
              <a:prstDash val="sysDot"/>
            </a:ln>
          </p:spPr>
          <p:style>
            <a:lnRef idx="1">
              <a:schemeClr val="accent1"/>
            </a:lnRef>
            <a:fillRef idx="0">
              <a:schemeClr val="accent1"/>
            </a:fillRef>
            <a:effectRef idx="0">
              <a:schemeClr val="accent1"/>
            </a:effectRef>
            <a:fontRef idx="minor">
              <a:schemeClr val="tx1"/>
            </a:fontRef>
          </p:style>
        </p:cxnSp>
        <p:sp>
          <p:nvSpPr>
            <p:cNvPr id="9" name="Tier 3">
              <a:extLst>
                <a:ext uri="{FF2B5EF4-FFF2-40B4-BE49-F238E27FC236}">
                  <a16:creationId xmlns:a16="http://schemas.microsoft.com/office/drawing/2014/main" id="{F69CCEEE-9DC5-44FB-9BCB-E3C203DE181B}"/>
                </a:ext>
              </a:extLst>
            </p:cNvPr>
            <p:cNvSpPr txBox="1">
              <a:spLocks noChangeArrowheads="1"/>
            </p:cNvSpPr>
            <p:nvPr/>
          </p:nvSpPr>
          <p:spPr bwMode="auto">
            <a:xfrm>
              <a:off x="2698955" y="892740"/>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Tier 3</a:t>
              </a:r>
            </a:p>
            <a:p>
              <a:pPr marL="0" marR="0" lvl="0" indent="0" algn="ctr" defTabSz="457200" rtl="0" eaLnBrk="1" fontAlgn="base" latinLnBrk="0" hangingPunct="1">
                <a:lnSpc>
                  <a:spcPct val="75000"/>
                </a:lnSpc>
                <a:spcBef>
                  <a:spcPct val="0"/>
                </a:spcBef>
                <a:spcAft>
                  <a:spcPct val="0"/>
                </a:spcAft>
                <a:buClrTx/>
                <a:buSzTx/>
                <a:buFontTx/>
                <a:buNone/>
                <a:tabLst/>
                <a:defRPr/>
              </a:pP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Tertiary Prevention  (</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panose="020B0604020202020204" pitchFamily="34" charset="0"/>
                </a:rPr>
                <a:t>≈5%</a:t>
              </a:r>
              <a:r>
                <a:rPr kumimoji="0" lang="en-US" sz="2400" b="1" i="0" u="none" strike="noStrike" kern="1200" cap="none" spc="0" normalizeH="0" baseline="0" noProof="0">
                  <a:ln w="3175">
                    <a:solidFill>
                      <a:prstClr val="white">
                        <a:alpha val="70000"/>
                      </a:prstClr>
                    </a:solidFill>
                  </a:ln>
                  <a:solidFill>
                    <a:prstClr val="black"/>
                  </a:solidFill>
                  <a:effectLst/>
                  <a:uLnTx/>
                  <a:uFillTx/>
                  <a:latin typeface="Calibri" pitchFamily="-109" charset="0"/>
                  <a:ea typeface="+mn-ea"/>
                  <a:cs typeface="Arial" charset="0"/>
                </a:rPr>
                <a:t>)</a:t>
              </a:r>
            </a:p>
          </p:txBody>
        </p:sp>
      </p:grpSp>
      <p:sp>
        <p:nvSpPr>
          <p:cNvPr id="21" name="Title">
            <a:extLst>
              <a:ext uri="{FF2B5EF4-FFF2-40B4-BE49-F238E27FC236}">
                <a16:creationId xmlns:a16="http://schemas.microsoft.com/office/drawing/2014/main" id="{95DADD45-810C-4629-A65A-D59C0B76A534}"/>
              </a:ext>
            </a:extLst>
          </p:cNvPr>
          <p:cNvSpPr txBox="1">
            <a:spLocks noChangeArrowheads="1"/>
          </p:cNvSpPr>
          <p:nvPr/>
        </p:nvSpPr>
        <p:spPr bwMode="auto">
          <a:xfrm>
            <a:off x="1285077" y="28555"/>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ea typeface="+mn-ea"/>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ea typeface="+mn-ea"/>
              <a:cs typeface="Arial" charset="0"/>
            </a:endParaRPr>
          </a:p>
        </p:txBody>
      </p:sp>
      <p:sp>
        <p:nvSpPr>
          <p:cNvPr id="22" name="Reference">
            <a:extLst>
              <a:ext uri="{FF2B5EF4-FFF2-40B4-BE49-F238E27FC236}">
                <a16:creationId xmlns:a16="http://schemas.microsoft.com/office/drawing/2014/main" id="{11F93475-135E-422D-BFE1-5E4B96F9D062}"/>
              </a:ext>
            </a:extLst>
          </p:cNvPr>
          <p:cNvSpPr txBox="1"/>
          <p:nvPr/>
        </p:nvSpPr>
        <p:spPr>
          <a:xfrm>
            <a:off x="4156549" y="403420"/>
            <a:ext cx="3746090"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(Lane,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Kalberg</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Menzies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2009)</a:t>
            </a:r>
          </a:p>
        </p:txBody>
      </p:sp>
      <p:sp>
        <p:nvSpPr>
          <p:cNvPr id="18" name="Right Arrow 3">
            <a:extLst>
              <a:ext uri="{FF2B5EF4-FFF2-40B4-BE49-F238E27FC236}">
                <a16:creationId xmlns:a16="http://schemas.microsoft.com/office/drawing/2014/main" id="{897A91D4-E5B7-45AD-BD4E-A722AFC5FDD1}"/>
              </a:ext>
            </a:extLst>
          </p:cNvPr>
          <p:cNvSpPr>
            <a:spLocks noChangeArrowheads="1"/>
          </p:cNvSpPr>
          <p:nvPr/>
        </p:nvSpPr>
        <p:spPr bwMode="auto">
          <a:xfrm rot="1546713">
            <a:off x="236913" y="3206554"/>
            <a:ext cx="4010025" cy="2943225"/>
          </a:xfrm>
          <a:prstGeom prst="rightArrow">
            <a:avLst>
              <a:gd name="adj1" fmla="val 50000"/>
              <a:gd name="adj2" fmla="val 50001"/>
            </a:avLst>
          </a:prstGeom>
          <a:solidFill>
            <a:schemeClr val="accent1"/>
          </a:solidFill>
          <a:ln>
            <a:noFill/>
          </a:ln>
          <a:effectLst>
            <a:outerShdw blurRad="57150" dist="19050" dir="5400000" algn="ctr" rotWithShape="0">
              <a:srgbClr val="000000">
                <a:alpha val="62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57200">
              <a:defRPr/>
            </a:pPr>
            <a:r>
              <a:rPr lang="en-US" sz="2000" b="1">
                <a:solidFill>
                  <a:prstClr val="white"/>
                </a:solidFill>
                <a:latin typeface="Calibri" panose="020F0502020204030204"/>
                <a:ea typeface="MS PGothic" charset="-128"/>
              </a:rPr>
              <a:t>District &amp; State Standard</a:t>
            </a:r>
            <a:r>
              <a:rPr lang="en-US" sz="2000">
                <a:solidFill>
                  <a:prstClr val="white"/>
                </a:solidFill>
                <a:latin typeface="Calibri" panose="020F0502020204030204"/>
                <a:ea typeface="MS PGothic" charset="-128"/>
              </a:rPr>
              <a:t>s</a:t>
            </a:r>
          </a:p>
          <a:p>
            <a:pPr algn="ctr" defTabSz="457200">
              <a:defRPr/>
            </a:pPr>
            <a:r>
              <a:rPr lang="en-US" sz="2000" b="1">
                <a:solidFill>
                  <a:prstClr val="white"/>
                </a:solidFill>
                <a:latin typeface="Calibri" panose="020F0502020204030204"/>
                <a:ea typeface="MS PGothic" charset="-128"/>
              </a:rPr>
              <a:t>High Quality Instruction</a:t>
            </a:r>
          </a:p>
        </p:txBody>
      </p:sp>
    </p:spTree>
    <p:extLst>
      <p:ext uri="{BB962C8B-B14F-4D97-AF65-F5344CB8AC3E}">
        <p14:creationId xmlns:p14="http://schemas.microsoft.com/office/powerpoint/2010/main" val="14447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8883583" y="390872"/>
            <a:ext cx="1294263" cy="1294263"/>
          </a:xfrm>
          <a:prstGeom prst="ellipse">
            <a:avLst/>
          </a:prstGeom>
          <a:gradFill>
            <a:gsLst>
              <a:gs pos="0">
                <a:schemeClr val="accent4">
                  <a:satMod val="103000"/>
                  <a:lumMod val="102000"/>
                  <a:tint val="94000"/>
                </a:schemeClr>
              </a:gs>
              <a:gs pos="36000">
                <a:schemeClr val="accent4">
                  <a:satMod val="110000"/>
                  <a:lumMod val="100000"/>
                  <a:shade val="100000"/>
                </a:schemeClr>
              </a:gs>
              <a:gs pos="61000">
                <a:schemeClr val="accent4">
                  <a:lumMod val="99000"/>
                  <a:satMod val="120000"/>
                  <a:shade val="78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1092" y="1702120"/>
            <a:ext cx="2614353" cy="3383280"/>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a:t>District Decision Makers</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18268" y="599662"/>
            <a:ext cx="1021082" cy="856490"/>
          </a:xfrm>
          <a:prstGeom prst="rect">
            <a:avLst/>
          </a:prstGeom>
        </p:spPr>
      </p:pic>
      <p:pic>
        <p:nvPicPr>
          <p:cNvPr id="4" name="Content Placeholder 3"/>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1866555" y="1585668"/>
            <a:ext cx="2671762" cy="3457575"/>
          </a:xfrm>
          <a:prstGeom prst="rect">
            <a:avLst/>
          </a:prstGeom>
          <a:ln>
            <a:solidFill>
              <a:schemeClr val="accent1"/>
            </a:solid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413" y="1415417"/>
            <a:ext cx="2614353" cy="338328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52927" y="3803972"/>
            <a:ext cx="3657600" cy="282632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65473" y="3341090"/>
            <a:ext cx="2543696" cy="3291840"/>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3297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a:p>
            <a:endParaRPr lang="en-US">
              <a:solidFill>
                <a:prstClr val="black"/>
              </a:solidFill>
              <a:latin typeface="Calibri"/>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181600" y="228600"/>
            <a:ext cx="4000500" cy="37338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MTSS: CI3T Training Series</a:t>
            </a:r>
          </a:p>
        </p:txBody>
      </p:sp>
      <p:sp>
        <p:nvSpPr>
          <p:cNvPr id="10" name="Down Arrow 9"/>
          <p:cNvSpPr/>
          <p:nvPr/>
        </p:nvSpPr>
        <p:spPr>
          <a:xfrm>
            <a:off x="8655636"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01213"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Teacher Drive Supports: Instructional Techniques to Improve Students’ Motivation; General Classroom Management Practices; Low 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Student Driven 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Team Training Sequence</a:t>
            </a:r>
          </a:p>
        </p:txBody>
      </p:sp>
      <p:sp>
        <p:nvSpPr>
          <p:cNvPr id="22" name="Rounded Rectangle 21"/>
          <p:cNvSpPr/>
          <p:nvPr/>
        </p:nvSpPr>
        <p:spPr>
          <a:xfrm rot="20838025">
            <a:off x="8468526" y="613446"/>
            <a:ext cx="2232814" cy="103564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32356356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4375A0-A9A4-4039-8DC8-5AF4FD223FD8}"/>
              </a:ext>
            </a:extLst>
          </p:cNvPr>
          <p:cNvPicPr>
            <a:picLocks noChangeAspect="1"/>
          </p:cNvPicPr>
          <p:nvPr/>
        </p:nvPicPr>
        <p:blipFill>
          <a:blip r:embed="rId3">
            <a:extLst>
              <a:ext uri="{28A0092B-C50C-407E-A947-70E740481C1C}">
                <a14:useLocalDpi xmlns:a14="http://schemas.microsoft.com/office/drawing/2010/main" val="0"/>
              </a:ext>
            </a:extLst>
          </a:blip>
          <a:srcRect t="4791" b="4791"/>
          <a:stretch/>
        </p:blipFill>
        <p:spPr>
          <a:xfrm>
            <a:off x="273707" y="164027"/>
            <a:ext cx="880891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 name="Straight Arrow Connector 3">
            <a:extLst>
              <a:ext uri="{FF2B5EF4-FFF2-40B4-BE49-F238E27FC236}">
                <a16:creationId xmlns:a16="http://schemas.microsoft.com/office/drawing/2014/main" id="{66D1B40D-597B-4347-B29C-D7259A8E2970}"/>
              </a:ext>
            </a:extLst>
          </p:cNvPr>
          <p:cNvCxnSpPr>
            <a:cxnSpLocks/>
          </p:cNvCxnSpPr>
          <p:nvPr/>
        </p:nvCxnSpPr>
        <p:spPr>
          <a:xfrm flipH="1">
            <a:off x="5354257" y="3429000"/>
            <a:ext cx="1744305" cy="1548211"/>
          </a:xfrm>
          <a:prstGeom prst="straightConnector1">
            <a:avLst/>
          </a:prstGeom>
          <a:ln w="127000">
            <a:tailEnd type="triangle"/>
          </a:ln>
        </p:spPr>
        <p:style>
          <a:lnRef idx="3">
            <a:schemeClr val="accent5"/>
          </a:lnRef>
          <a:fillRef idx="0">
            <a:schemeClr val="accent5"/>
          </a:fillRef>
          <a:effectRef idx="2">
            <a:schemeClr val="accent5"/>
          </a:effectRef>
          <a:fontRef idx="minor">
            <a:schemeClr val="tx1"/>
          </a:fontRef>
        </p:style>
      </p:cxnSp>
      <p:sp>
        <p:nvSpPr>
          <p:cNvPr id="9" name="Rectangle 8">
            <a:extLst>
              <a:ext uri="{FF2B5EF4-FFF2-40B4-BE49-F238E27FC236}">
                <a16:creationId xmlns:a16="http://schemas.microsoft.com/office/drawing/2014/main" id="{8DD9689C-1C39-427F-A5AA-3ED149B94E87}"/>
              </a:ext>
            </a:extLst>
          </p:cNvPr>
          <p:cNvSpPr/>
          <p:nvPr/>
        </p:nvSpPr>
        <p:spPr>
          <a:xfrm>
            <a:off x="4991101" y="277043"/>
            <a:ext cx="1427456" cy="353272"/>
          </a:xfrm>
          <a:prstGeom prst="rect">
            <a:avLst/>
          </a:prstGeom>
          <a:noFill/>
          <a:ln w="76200">
            <a:solidFill>
              <a:srgbClr val="FFFF00"/>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5109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DA9BA97-9045-4480-8753-5FAD01A59831}"/>
              </a:ext>
            </a:extLst>
          </p:cNvPr>
          <p:cNvPicPr>
            <a:picLocks noChangeAspect="1"/>
          </p:cNvPicPr>
          <p:nvPr/>
        </p:nvPicPr>
        <p:blipFill rotWithShape="1">
          <a:blip r:embed="rId2"/>
          <a:srcRect t="17214" b="-1"/>
          <a:stretch/>
        </p:blipFill>
        <p:spPr>
          <a:xfrm>
            <a:off x="228448" y="1501699"/>
            <a:ext cx="3885352" cy="2220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A032C87E-42C2-4149-9227-BAF30AB40FF2}"/>
              </a:ext>
            </a:extLst>
          </p:cNvPr>
          <p:cNvSpPr txBox="1"/>
          <p:nvPr/>
        </p:nvSpPr>
        <p:spPr>
          <a:xfrm>
            <a:off x="8326662" y="2332816"/>
            <a:ext cx="36984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a:ea typeface="+mn-ea"/>
                <a:cs typeface="+mn-cs"/>
              </a:rPr>
              <a:t>Thank you!</a:t>
            </a:r>
          </a:p>
        </p:txBody>
      </p:sp>
      <p:sp>
        <p:nvSpPr>
          <p:cNvPr id="4" name="TextBox 3">
            <a:extLst>
              <a:ext uri="{FF2B5EF4-FFF2-40B4-BE49-F238E27FC236}">
                <a16:creationId xmlns:a16="http://schemas.microsoft.com/office/drawing/2014/main" id="{A032C87E-42C2-4149-9227-BAF30AB40FF2}"/>
              </a:ext>
            </a:extLst>
          </p:cNvPr>
          <p:cNvSpPr txBox="1"/>
          <p:nvPr/>
        </p:nvSpPr>
        <p:spPr>
          <a:xfrm>
            <a:off x="7840808" y="1981093"/>
            <a:ext cx="467015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Kathleen.Lane@ku.edu</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Arial" panose="020B0604020202020204"/>
              </a:rPr>
              <a:t> </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5510569"/>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image" Target="../media/image129.jpeg"/></Relationships>
</file>

<file path=ppt/theme/theme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3E7070AE64E43BAE61DF1DE8B0501" ma:contentTypeVersion="15" ma:contentTypeDescription="Create a new document." ma:contentTypeScope="" ma:versionID="37b52499bd5872722025a25c0ad4cb7e">
  <xsd:schema xmlns:xsd="http://www.w3.org/2001/XMLSchema" xmlns:xs="http://www.w3.org/2001/XMLSchema" xmlns:p="http://schemas.microsoft.com/office/2006/metadata/properties" xmlns:ns2="4318368a-e051-4120-b782-b8f83150f24c" xmlns:ns3="f9e924d8-64f0-44e1-941a-d1c0bfcaccf4" targetNamespace="http://schemas.microsoft.com/office/2006/metadata/properties" ma:root="true" ma:fieldsID="66358fb542b27481783211874240caf8" ns2:_="" ns3:_="">
    <xsd:import namespace="4318368a-e051-4120-b782-b8f83150f24c"/>
    <xsd:import namespace="f9e924d8-64f0-44e1-941a-d1c0bfcaccf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8368a-e051-4120-b782-b8f83150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e924d8-64f0-44e1-941a-d1c0bfcaccf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de3c441-0ace-4f90-ba1a-4990169dc477}" ma:internalName="TaxCatchAll" ma:showField="CatchAllData" ma:web="f9e924d8-64f0-44e1-941a-d1c0bfcac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18368a-e051-4120-b782-b8f83150f24c">
      <Terms xmlns="http://schemas.microsoft.com/office/infopath/2007/PartnerControls"/>
    </lcf76f155ced4ddcb4097134ff3c332f>
    <TaxCatchAll xmlns="f9e924d8-64f0-44e1-941a-d1c0bfcaccf4" xsi:nil="true"/>
  </documentManagement>
</p:properties>
</file>

<file path=customXml/itemProps1.xml><?xml version="1.0" encoding="utf-8"?>
<ds:datastoreItem xmlns:ds="http://schemas.openxmlformats.org/officeDocument/2006/customXml" ds:itemID="{421426D8-5A3C-47F4-B6C7-FD0353AD3D14}"/>
</file>

<file path=customXml/itemProps2.xml><?xml version="1.0" encoding="utf-8"?>
<ds:datastoreItem xmlns:ds="http://schemas.openxmlformats.org/officeDocument/2006/customXml" ds:itemID="{A90CCF68-E765-4305-8B5F-196C682D8CE2}">
  <ds:schemaRefs>
    <ds:schemaRef ds:uri="http://schemas.microsoft.com/sharepoint/v3/contenttype/forms"/>
  </ds:schemaRefs>
</ds:datastoreItem>
</file>

<file path=customXml/itemProps3.xml><?xml version="1.0" encoding="utf-8"?>
<ds:datastoreItem xmlns:ds="http://schemas.openxmlformats.org/officeDocument/2006/customXml" ds:itemID="{E77E3DE2-D39C-46E6-939A-D9211D21ED10}">
  <ds:schemaRefs>
    <ds:schemaRef ds:uri="http://schemas.microsoft.com/office/infopath/2007/PartnerControls"/>
    <ds:schemaRef ds:uri="f9e924d8-64f0-44e1-941a-d1c0bfcaccf4"/>
    <ds:schemaRef ds:uri="http://www.w3.org/XML/1998/namespace"/>
    <ds:schemaRef ds:uri="http://schemas.openxmlformats.org/package/2006/metadata/core-properties"/>
    <ds:schemaRef ds:uri="4318368a-e051-4120-b782-b8f83150f24c"/>
    <ds:schemaRef ds:uri="http://purl.org/dc/elements/1.1/"/>
    <ds:schemaRef ds:uri="http://purl.org/dc/dcmitype/"/>
    <ds:schemaRef ds:uri="http://purl.org/dc/terms/"/>
    <ds:schemaRef ds:uri="http://schemas.microsoft.com/office/2006/metadata/properties"/>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otalTime>2269</TotalTime>
  <Words>7079</Words>
  <Application>Microsoft Office PowerPoint</Application>
  <PresentationFormat>Widescreen</PresentationFormat>
  <Paragraphs>1349</Paragraphs>
  <Slides>93</Slides>
  <Notes>35</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93</vt:i4>
      </vt:variant>
    </vt:vector>
  </HeadingPairs>
  <TitlesOfParts>
    <vt:vector size="115" baseType="lpstr">
      <vt:lpstr>Adobe Hebrew</vt:lpstr>
      <vt:lpstr>Arial</vt:lpstr>
      <vt:lpstr>Calibri</vt:lpstr>
      <vt:lpstr>Calibri Light</vt:lpstr>
      <vt:lpstr>Century Gothic</vt:lpstr>
      <vt:lpstr>Century Schoolbook</vt:lpstr>
      <vt:lpstr>Courier New</vt:lpstr>
      <vt:lpstr>Franklin Gothic Demi</vt:lpstr>
      <vt:lpstr>Georgia</vt:lpstr>
      <vt:lpstr>Symbol</vt:lpstr>
      <vt:lpstr>System Font Regular</vt:lpstr>
      <vt:lpstr>Times New Roman</vt:lpstr>
      <vt:lpstr>Tw Cen MT</vt:lpstr>
      <vt:lpstr>Verdana</vt:lpstr>
      <vt:lpstr>Wingdings</vt:lpstr>
      <vt:lpstr>12_Office Theme</vt:lpstr>
      <vt:lpstr>17_Office Theme</vt:lpstr>
      <vt:lpstr>Ci3T</vt:lpstr>
      <vt:lpstr>19_Office Theme</vt:lpstr>
      <vt:lpstr>5_Office Theme</vt:lpstr>
      <vt:lpstr>18_Office Theme</vt:lpstr>
      <vt:lpstr>1_Ci3T</vt:lpstr>
      <vt:lpstr>Systematic Screening in Integrated Tiered Systems:  What do I need to know?  </vt:lpstr>
      <vt:lpstr>PowerPoint Presentation</vt:lpstr>
      <vt:lpstr>PowerPoint Presentation</vt:lpstr>
      <vt:lpstr>Agenda</vt:lpstr>
      <vt:lpstr>Thank you…  For Your Commitment</vt:lpstr>
      <vt:lpstr>Agenda</vt:lpstr>
      <vt:lpstr>PowerPoint Presentation</vt:lpstr>
      <vt:lpstr>The Journey of Ci3T: Respectful Partnerships</vt:lpstr>
      <vt:lpstr>PowerPoint Presentation</vt:lpstr>
      <vt:lpstr>PowerPoint Presentation</vt:lpstr>
      <vt:lpstr>PowerPoint Presentation</vt:lpstr>
      <vt:lpstr>PowerPoint Presentation</vt:lpstr>
      <vt:lpstr>The Five Social and Emotional Learning Core Competencies</vt:lpstr>
      <vt:lpstr>Outcomes Associated with Social Skills Training</vt:lpstr>
      <vt:lpstr>Social Component:  Examples of Schoolwide Programs </vt:lpstr>
      <vt:lpstr>Top 10 School-related Social Skills</vt:lpstr>
      <vt:lpstr>PowerPoint Presentation</vt:lpstr>
      <vt:lpstr>PowerPoint Presentation</vt:lpstr>
      <vt:lpstr>PowerPoint Presentation</vt:lpstr>
      <vt:lpstr>Essential Components of  Primary Prevention Efforts</vt:lpstr>
      <vt:lpstr>PowerPoint Presentation</vt:lpstr>
      <vt:lpstr>PowerPoint Presentation</vt:lpstr>
      <vt:lpstr>PowerPoint Presentation</vt:lpstr>
      <vt:lpstr>PowerPoint Presentation</vt:lpstr>
      <vt:lpstr>Agenda</vt:lpstr>
      <vt:lpstr>Student Risk Screening Scale – Internalizing and Externalizing (SRSS-IE)</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Fall 2021 SRSS-Externalizing Results – School level</vt:lpstr>
      <vt:lpstr>Fall 2021 SRSS-Internalizing Results – School level</vt:lpstr>
      <vt:lpstr>Fall 2020 SRSS-Externalizing Results – Grade level</vt:lpstr>
      <vt:lpstr>PowerPoint Presentation</vt:lpstr>
      <vt:lpstr>Results:  SRSS-IE: Externalizing Subscale Elementary</vt:lpstr>
      <vt:lpstr>Results:  SRSS-IE: Internalizing Subscale Elementary</vt:lpstr>
      <vt:lpstr>Student Risk Screening Scale Fall 2004 – 2012 Middle School</vt:lpstr>
      <vt:lpstr>Middle School Study 1: Behavioral &amp; Academic Characteristics of SRSS Risk Groups</vt:lpstr>
      <vt:lpstr>SRSS-IE: Externalizing Subscale Middle school </vt:lpstr>
      <vt:lpstr>SRSS-IE: Internalizing Subscale Middle school  </vt:lpstr>
      <vt:lpstr>Screening Data: High School Years 1-3</vt:lpstr>
      <vt:lpstr>SRSS-IE: Externalizing Subscale High school  </vt:lpstr>
      <vt:lpstr>SRSS-IE: Internalizing Subscale  High school  </vt:lpstr>
      <vt:lpstr>PowerPoint Presentation</vt:lpstr>
      <vt:lpstr>PowerPoint Presentation</vt:lpstr>
      <vt:lpstr>PowerPoint Presentation</vt:lpstr>
      <vt:lpstr>PowerPoint Presentation</vt:lpstr>
      <vt:lpstr>Agenda</vt:lpstr>
      <vt:lpstr>PowerPoint Presentation</vt:lpstr>
      <vt:lpstr>Social Skills Improvement System – Performance Screening Guide Spring 2012 – Total School</vt:lpstr>
      <vt:lpstr>Student Risk Screening Scale Fall 2004 – 2012 Middle School</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An illustration</vt:lpstr>
      <vt:lpstr>PowerPoint Presentation</vt:lpstr>
      <vt:lpstr>PowerPoint Presentation</vt:lpstr>
      <vt:lpstr>  Treatment Integrity  Social Validity  Monitor student progress</vt:lpstr>
      <vt:lpstr>Sample Elementary Intervention Grid: SSiS</vt:lpstr>
      <vt:lpstr>PowerPoint Presentation</vt:lpstr>
      <vt:lpstr>PowerPoint Presentation</vt:lpstr>
      <vt:lpstr>PowerPoint Presentation</vt:lpstr>
      <vt:lpstr>Tertiary (Tier 3) Intervention Grid: For Middle and High School Students</vt:lpstr>
      <vt:lpstr>Changes in Harry’s Behavior</vt:lpstr>
      <vt:lpstr>PowerPoint Presentation</vt:lpstr>
      <vt:lpstr>PowerPoint Presentation</vt:lpstr>
      <vt:lpstr>Agenda</vt:lpstr>
      <vt:lpstr>Selecting</vt:lpstr>
      <vt:lpstr>Installing</vt:lpstr>
      <vt:lpstr>Protocols</vt:lpstr>
      <vt:lpstr>Manual</vt:lpstr>
      <vt:lpstr>PowerPoint Presentation</vt:lpstr>
      <vt:lpstr>EMPOWER Sessions</vt:lpstr>
      <vt:lpstr>Ci3T Trainers and Coaches Calls</vt:lpstr>
      <vt:lpstr>PowerPoint Presentation</vt:lpstr>
      <vt:lpstr>Data sharing…</vt:lpstr>
      <vt:lpstr>PowerPoint Presentation</vt:lpstr>
      <vt:lpstr>Agenda</vt:lpstr>
      <vt:lpstr>PowerPoint Presentation</vt:lpstr>
      <vt:lpstr>Resources for screening available on PBIS.org…</vt:lpstr>
      <vt:lpstr>Tips for Communicating with Your Community about Systematic Screening</vt:lpstr>
      <vt:lpstr>District Decision Makers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Buckman, Mark</dc:creator>
  <cp:lastModifiedBy>Lane, Kathleen</cp:lastModifiedBy>
  <cp:revision>27</cp:revision>
  <cp:lastPrinted>2020-08-27T16:59:42Z</cp:lastPrinted>
  <dcterms:created xsi:type="dcterms:W3CDTF">2020-01-15T18:04:26Z</dcterms:created>
  <dcterms:modified xsi:type="dcterms:W3CDTF">2022-06-04T14:25:03Z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0x010100A343E7070AE64E43BAE61DF1DE8B0501</vt:lpwstr>
  </property>
</Properties>
</file>