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3.xml" ContentType="application/vnd.openxmlformats-officedocument.drawingml.chart+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11"/>
  </p:notesMasterIdLst>
  <p:handoutMasterIdLst>
    <p:handoutMasterId r:id="rId112"/>
  </p:handoutMasterIdLst>
  <p:sldIdLst>
    <p:sldId id="257" r:id="rId10"/>
    <p:sldId id="1392" r:id="rId11"/>
    <p:sldId id="269" r:id="rId12"/>
    <p:sldId id="1394" r:id="rId13"/>
    <p:sldId id="1395" r:id="rId14"/>
    <p:sldId id="1396" r:id="rId15"/>
    <p:sldId id="1397" r:id="rId16"/>
    <p:sldId id="283" r:id="rId17"/>
    <p:sldId id="1455" r:id="rId18"/>
    <p:sldId id="1456" r:id="rId19"/>
    <p:sldId id="1473" r:id="rId20"/>
    <p:sldId id="1479" r:id="rId21"/>
    <p:sldId id="1457" r:id="rId22"/>
    <p:sldId id="1480" r:id="rId23"/>
    <p:sldId id="1481" r:id="rId24"/>
    <p:sldId id="1482" r:id="rId25"/>
    <p:sldId id="1483" r:id="rId26"/>
    <p:sldId id="1399" r:id="rId27"/>
    <p:sldId id="1400" r:id="rId28"/>
    <p:sldId id="747" r:id="rId29"/>
    <p:sldId id="1401" r:id="rId30"/>
    <p:sldId id="855" r:id="rId31"/>
    <p:sldId id="1567" r:id="rId32"/>
    <p:sldId id="1404" r:id="rId33"/>
    <p:sldId id="1564" r:id="rId34"/>
    <p:sldId id="1565" r:id="rId35"/>
    <p:sldId id="1566" r:id="rId36"/>
    <p:sldId id="1408" r:id="rId37"/>
    <p:sldId id="1409" r:id="rId38"/>
    <p:sldId id="1568" r:id="rId39"/>
    <p:sldId id="1411" r:id="rId40"/>
    <p:sldId id="1452" r:id="rId41"/>
    <p:sldId id="1415" r:id="rId42"/>
    <p:sldId id="1416" r:id="rId43"/>
    <p:sldId id="1453" r:id="rId44"/>
    <p:sldId id="894" r:id="rId45"/>
    <p:sldId id="259" r:id="rId46"/>
    <p:sldId id="1419" r:id="rId47"/>
    <p:sldId id="1468" r:id="rId48"/>
    <p:sldId id="911" r:id="rId49"/>
    <p:sldId id="1421" r:id="rId50"/>
    <p:sldId id="1423" r:id="rId51"/>
    <p:sldId id="270" r:id="rId52"/>
    <p:sldId id="281" r:id="rId53"/>
    <p:sldId id="273" r:id="rId54"/>
    <p:sldId id="1558" r:id="rId55"/>
    <p:sldId id="1559" r:id="rId56"/>
    <p:sldId id="1427" r:id="rId57"/>
    <p:sldId id="1428" r:id="rId58"/>
    <p:sldId id="1560" r:id="rId59"/>
    <p:sldId id="1561" r:id="rId60"/>
    <p:sldId id="1429" r:id="rId61"/>
    <p:sldId id="1562" r:id="rId62"/>
    <p:sldId id="1563" r:id="rId63"/>
    <p:sldId id="1556" r:id="rId64"/>
    <p:sldId id="975" r:id="rId65"/>
    <p:sldId id="1053" r:id="rId66"/>
    <p:sldId id="1431" r:id="rId67"/>
    <p:sldId id="1487" r:id="rId68"/>
    <p:sldId id="1432" r:id="rId69"/>
    <p:sldId id="1420" r:id="rId70"/>
    <p:sldId id="1433" r:id="rId71"/>
    <p:sldId id="1434" r:id="rId72"/>
    <p:sldId id="1435" r:id="rId73"/>
    <p:sldId id="1436" r:id="rId74"/>
    <p:sldId id="1552" r:id="rId75"/>
    <p:sldId id="1439" r:id="rId76"/>
    <p:sldId id="1553" r:id="rId77"/>
    <p:sldId id="1546" r:id="rId78"/>
    <p:sldId id="1550" r:id="rId79"/>
    <p:sldId id="986" r:id="rId80"/>
    <p:sldId id="1488" r:id="rId81"/>
    <p:sldId id="1440" r:id="rId82"/>
    <p:sldId id="1441" r:id="rId83"/>
    <p:sldId id="1442" r:id="rId84"/>
    <p:sldId id="1443" r:id="rId85"/>
    <p:sldId id="988" r:id="rId86"/>
    <p:sldId id="989" r:id="rId87"/>
    <p:sldId id="990" r:id="rId88"/>
    <p:sldId id="991" r:id="rId89"/>
    <p:sldId id="982" r:id="rId90"/>
    <p:sldId id="1007" r:id="rId91"/>
    <p:sldId id="992" r:id="rId92"/>
    <p:sldId id="993" r:id="rId93"/>
    <p:sldId id="994" r:id="rId94"/>
    <p:sldId id="1465" r:id="rId95"/>
    <p:sldId id="835" r:id="rId96"/>
    <p:sldId id="1006" r:id="rId97"/>
    <p:sldId id="1444" r:id="rId98"/>
    <p:sldId id="1451" r:id="rId99"/>
    <p:sldId id="1320" r:id="rId100"/>
    <p:sldId id="1571" r:id="rId101"/>
    <p:sldId id="1494" r:id="rId102"/>
    <p:sldId id="1466" r:id="rId103"/>
    <p:sldId id="863" r:id="rId104"/>
    <p:sldId id="1058" r:id="rId105"/>
    <p:sldId id="997" r:id="rId106"/>
    <p:sldId id="1325" r:id="rId107"/>
    <p:sldId id="1326" r:id="rId108"/>
    <p:sldId id="1454" r:id="rId109"/>
    <p:sldId id="1327" r:id="rId1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FF9933"/>
    <a:srgbClr val="FFB7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326831-AB5E-1944-B438-4E1E87B51712}" v="12" dt="2022-06-04T01:40:48.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65" autoAdjust="0"/>
    <p:restoredTop sz="94694"/>
  </p:normalViewPr>
  <p:slideViewPr>
    <p:cSldViewPr snapToGrid="0">
      <p:cViewPr varScale="1">
        <p:scale>
          <a:sx n="106" d="100"/>
          <a:sy n="106" d="100"/>
        </p:scale>
        <p:origin x="462"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microsoft.com/office/2015/10/relationships/revisionInfo" Target="revisionInfo.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handoutMaster" Target="handoutMasters/handout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dirty="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sz="1600"/>
        </a:p>
      </dgm:t>
    </dgm:pt>
    <dgm:pt modelId="{8AEF2422-91EB-4AEC-A6B9-0C7568E13B54}" type="sibTrans" cxnId="{21406456-1DD4-49EB-9784-55B200B33202}">
      <dgm:prSet/>
      <dgm:spPr/>
      <dgm:t>
        <a:bodyPr/>
        <a:lstStyle/>
        <a:p>
          <a:endParaRPr lang="en-US" sz="1600"/>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SEL skills acquisition</a:t>
          </a:r>
        </a:p>
        <a:p>
          <a:pPr>
            <a:buNone/>
          </a:pPr>
          <a:endParaRPr lang="en-US" sz="2000" b="1">
            <a:solidFill>
              <a:sysClr val="windowText" lastClr="000000"/>
            </a:solidFill>
            <a:latin typeface="Calibri" panose="020F0502020204030204"/>
            <a:ea typeface="+mn-ea"/>
            <a:cs typeface="+mn-cs"/>
          </a:endParaRPr>
        </a:p>
        <a:p>
          <a:pPr>
            <a:buNone/>
          </a:pPr>
          <a:r>
            <a:rPr lang="en-US" sz="2000" b="1">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sz="1600"/>
        </a:p>
      </dgm:t>
    </dgm:pt>
    <dgm:pt modelId="{2EC16876-7138-4886-9C34-415DC84BDF14}" type="sibTrans" cxnId="{6934C33E-1716-4B79-AF01-4CB3AB1A1808}">
      <dgm:prSet/>
      <dgm:spPr/>
      <dgm:t>
        <a:bodyPr/>
        <a:lstStyle/>
        <a:p>
          <a:endParaRPr lang="en-US" sz="1600"/>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Positive social behavior</a:t>
          </a:r>
        </a:p>
        <a:p>
          <a:pPr>
            <a:buNone/>
          </a:pPr>
          <a:r>
            <a:rPr lang="en-US" sz="2000" b="1">
              <a:solidFill>
                <a:sysClr val="windowText" lastClr="000000"/>
              </a:solidFill>
              <a:latin typeface="Calibri" panose="020F0502020204030204"/>
              <a:ea typeface="+mn-ea"/>
              <a:cs typeface="+mn-cs"/>
            </a:rPr>
            <a:t>Fewer conduct problems</a:t>
          </a:r>
        </a:p>
        <a:p>
          <a:pPr>
            <a:buNone/>
          </a:pPr>
          <a:r>
            <a:rPr lang="en-US" sz="2000" b="1">
              <a:solidFill>
                <a:sysClr val="windowText" lastClr="000000"/>
              </a:solidFill>
              <a:latin typeface="Calibri" panose="020F0502020204030204"/>
              <a:ea typeface="+mn-ea"/>
              <a:cs typeface="+mn-cs"/>
            </a:rPr>
            <a:t>Less emotional distress</a:t>
          </a:r>
        </a:p>
        <a:p>
          <a:pPr>
            <a:buNone/>
          </a:pPr>
          <a:r>
            <a:rPr lang="en-US" sz="2000" b="1">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sz="1600"/>
        </a:p>
      </dgm:t>
    </dgm:pt>
    <dgm:pt modelId="{A12DD7B8-1FEA-4390-A897-03299C38A0F4}" type="sibTrans" cxnId="{58CB76F3-77CB-4604-B7B5-0FFCA3D27C97}">
      <dgm:prSet/>
      <dgm:spPr/>
      <dgm:t>
        <a:bodyPr/>
        <a:lstStyle/>
        <a:p>
          <a:endParaRPr lang="en-US" sz="1600"/>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a:solidFill>
                <a:sysClr val="window" lastClr="FFFFFF"/>
              </a:solidFill>
              <a:latin typeface="Calibri" panose="020F0502020204030204"/>
              <a:ea typeface="+mn-ea"/>
              <a:cs typeface="+mn-cs"/>
            </a:rPr>
            <a:t>Connect With Kids</a:t>
          </a:r>
          <a:br>
            <a:rPr lang="en-US" sz="2400">
              <a:solidFill>
                <a:sysClr val="window" lastClr="FFFFFF"/>
              </a:solidFill>
              <a:latin typeface="Calibri" panose="020F0502020204030204"/>
              <a:ea typeface="+mn-ea"/>
              <a:cs typeface="+mn-cs"/>
            </a:rPr>
          </a:br>
          <a:r>
            <a:rPr lang="en-US" sz="2400" err="1">
              <a:solidFill>
                <a:sysClr val="window" lastClr="FFFFFF"/>
              </a:solidFill>
              <a:latin typeface="Calibri" panose="020F0502020204030204"/>
              <a:ea typeface="+mn-ea"/>
              <a:cs typeface="+mn-cs"/>
            </a:rPr>
            <a:t>connectwithkids.com</a:t>
          </a:r>
          <a:endParaRPr lang="en-US" sz="180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dirty="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597670" y="0"/>
          <a:ext cx="6773599" cy="5847594"/>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2336" y="1754278"/>
          <a:ext cx="2432185" cy="2339037"/>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Explicit social-emotional learning (SEL) skills instruction</a:t>
          </a:r>
        </a:p>
      </dsp:txBody>
      <dsp:txXfrm>
        <a:off x="116518" y="1868460"/>
        <a:ext cx="2203821" cy="2110673"/>
      </dsp:txXfrm>
    </dsp:sp>
    <dsp:sp modelId="{8797D522-5606-4A94-9F5F-76461384A041}">
      <dsp:nvSpPr>
        <dsp:cNvPr id="0" name=""/>
        <dsp:cNvSpPr/>
      </dsp:nvSpPr>
      <dsp:spPr>
        <a:xfrm>
          <a:off x="2768377" y="1754278"/>
          <a:ext cx="2432185" cy="2339037"/>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SEL skills acquisition</a:t>
          </a:r>
        </a:p>
        <a:p>
          <a:pPr marL="0" lvl="0" indent="0" algn="ctr" defTabSz="889000">
            <a:lnSpc>
              <a:spcPct val="90000"/>
            </a:lnSpc>
            <a:spcBef>
              <a:spcPct val="0"/>
            </a:spcBef>
            <a:spcAft>
              <a:spcPct val="35000"/>
            </a:spcAft>
            <a:buNone/>
          </a:pPr>
          <a:endParaRPr lang="en-US" sz="2000" b="1" kern="1200">
            <a:solidFill>
              <a:sysClr val="windowText" lastClr="000000"/>
            </a:solidFill>
            <a:latin typeface="Calibri" panose="020F0502020204030204"/>
            <a:ea typeface="+mn-ea"/>
            <a:cs typeface="+mn-cs"/>
          </a:endParaRP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Improved attitudes about self, others, and school</a:t>
          </a:r>
        </a:p>
      </dsp:txBody>
      <dsp:txXfrm>
        <a:off x="2882559" y="1868460"/>
        <a:ext cx="2203821" cy="2110673"/>
      </dsp:txXfrm>
    </dsp:sp>
    <dsp:sp modelId="{30F7BA36-94EE-43B3-90B9-D7FF39AFB59D}">
      <dsp:nvSpPr>
        <dsp:cNvPr id="0" name=""/>
        <dsp:cNvSpPr/>
      </dsp:nvSpPr>
      <dsp:spPr>
        <a:xfrm>
          <a:off x="5534417" y="1754278"/>
          <a:ext cx="2432185" cy="2339037"/>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Positive social behavior</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Fewer conduct problems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Less emotional distress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Academic success</a:t>
          </a:r>
        </a:p>
      </dsp:txBody>
      <dsp:txXfrm>
        <a:off x="5648599" y="1868460"/>
        <a:ext cx="2203821" cy="21106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ysClr val="window" lastClr="FFFFFF"/>
              </a:solidFill>
              <a:latin typeface="Calibri" panose="020F0502020204030204"/>
              <a:ea typeface="+mn-ea"/>
              <a:cs typeface="+mn-cs"/>
            </a:rPr>
            <a:t>Connect With Kids</a:t>
          </a:r>
          <a:br>
            <a:rPr lang="en-US" sz="2400" kern="1200">
              <a:solidFill>
                <a:sysClr val="window" lastClr="FFFFFF"/>
              </a:solidFill>
              <a:latin typeface="Calibri" panose="020F0502020204030204"/>
              <a:ea typeface="+mn-ea"/>
              <a:cs typeface="+mn-cs"/>
            </a:rPr>
          </a:br>
          <a:r>
            <a:rPr lang="en-US" sz="2400" kern="1200" err="1">
              <a:solidFill>
                <a:sysClr val="window" lastClr="FFFFFF"/>
              </a:solidFill>
              <a:latin typeface="Calibri" panose="020F0502020204030204"/>
              <a:ea typeface="+mn-ea"/>
              <a:cs typeface="+mn-cs"/>
            </a:rPr>
            <a:t>connectwithkids.com</a:t>
          </a:r>
          <a:endParaRPr lang="en-US" sz="1800" kern="120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6/4/2022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6/4/2022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43</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44</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71</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77</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78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79</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83</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84</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85</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88</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95</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fld id="{354B5707-476E-F540-B8FF-8E5DB928D056}" type="slidenum">
              <a:rPr lang="en-US" smtClean="0"/>
              <a:t>8</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99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15</a:t>
            </a:fld>
            <a:endParaRPr lang="en-US"/>
          </a:p>
        </p:txBody>
      </p:sp>
    </p:spTree>
    <p:extLst>
      <p:ext uri="{BB962C8B-B14F-4D97-AF65-F5344CB8AC3E}">
        <p14:creationId xmlns:p14="http://schemas.microsoft.com/office/powerpoint/2010/main" val="29220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37</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5-min timer</a:t>
            </a:r>
          </a:p>
        </p:txBody>
      </p:sp>
    </p:spTree>
    <p:extLst>
      <p:ext uri="{BB962C8B-B14F-4D97-AF65-F5344CB8AC3E}">
        <p14:creationId xmlns:p14="http://schemas.microsoft.com/office/powerpoint/2010/main" val="271223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9786948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6/4/2022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6/4/2022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6/4/2022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37.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7.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6/4/2022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933"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78.png"/></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1.xml"/><Relationship Id="rId5" Type="http://schemas.openxmlformats.org/officeDocument/2006/relationships/image" Target="../media/image55.jpe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16.xml"/><Relationship Id="rId7" Type="http://schemas.openxmlformats.org/officeDocument/2006/relationships/image" Target="../media/image86.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png"/><Relationship Id="rId4" Type="http://schemas.openxmlformats.org/officeDocument/2006/relationships/image" Target="../media/image92.jpg"/><Relationship Id="rId9" Type="http://schemas.openxmlformats.org/officeDocument/2006/relationships/image" Target="../media/image9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4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9.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4.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1.xml"/><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91.jpg"/><Relationship Id="rId18" Type="http://schemas.openxmlformats.org/officeDocument/2006/relationships/image" Target="../media/image96.jp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17" Type="http://schemas.openxmlformats.org/officeDocument/2006/relationships/image" Target="../media/image95.jpg"/><Relationship Id="rId2" Type="http://schemas.openxmlformats.org/officeDocument/2006/relationships/notesSlide" Target="../notesSlides/notesSlide13.xml"/><Relationship Id="rId16" Type="http://schemas.openxmlformats.org/officeDocument/2006/relationships/image" Target="../media/image94.jpg"/><Relationship Id="rId20" Type="http://schemas.openxmlformats.org/officeDocument/2006/relationships/image" Target="../media/image98.png"/><Relationship Id="rId1" Type="http://schemas.openxmlformats.org/officeDocument/2006/relationships/slideLayout" Target="../slideLayouts/slideLayout49.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93.jpg"/><Relationship Id="rId10" Type="http://schemas.openxmlformats.org/officeDocument/2006/relationships/image" Target="../media/image128.jpeg"/><Relationship Id="rId19" Type="http://schemas.openxmlformats.org/officeDocument/2006/relationships/image" Target="../media/image97.jp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9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9.xml"/><Relationship Id="rId5" Type="http://schemas.openxmlformats.org/officeDocument/2006/relationships/image" Target="../media/image135.jpeg"/><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1.xml"/><Relationship Id="rId5" Type="http://schemas.openxmlformats.org/officeDocument/2006/relationships/image" Target="../media/image139.png"/><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9.xml"/><Relationship Id="rId5" Type="http://schemas.openxmlformats.org/officeDocument/2006/relationships/image" Target="../media/image143.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www.ci3t.org/covid" TargetMode="External"/><Relationship Id="rId1" Type="http://schemas.openxmlformats.org/officeDocument/2006/relationships/slideLayout" Target="../slideLayouts/slideLayout49.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91.jpg"/><Relationship Id="rId18" Type="http://schemas.openxmlformats.org/officeDocument/2006/relationships/image" Target="../media/image96.jpg"/><Relationship Id="rId3" Type="http://schemas.openxmlformats.org/officeDocument/2006/relationships/image" Target="../media/image121.jpeg"/><Relationship Id="rId21" Type="http://schemas.openxmlformats.org/officeDocument/2006/relationships/image" Target="../media/image40.png"/><Relationship Id="rId7" Type="http://schemas.openxmlformats.org/officeDocument/2006/relationships/image" Target="../media/image125.jpeg"/><Relationship Id="rId12" Type="http://schemas.openxmlformats.org/officeDocument/2006/relationships/image" Target="../media/image130.jpeg"/><Relationship Id="rId17" Type="http://schemas.openxmlformats.org/officeDocument/2006/relationships/image" Target="../media/image95.jpg"/><Relationship Id="rId2" Type="http://schemas.openxmlformats.org/officeDocument/2006/relationships/notesSlide" Target="../notesSlides/notesSlide17.xml"/><Relationship Id="rId16" Type="http://schemas.openxmlformats.org/officeDocument/2006/relationships/image" Target="../media/image94.jpg"/><Relationship Id="rId20" Type="http://schemas.openxmlformats.org/officeDocument/2006/relationships/image" Target="../media/image98.png"/><Relationship Id="rId1" Type="http://schemas.openxmlformats.org/officeDocument/2006/relationships/slideLayout" Target="../slideLayouts/slideLayout49.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93.jpg"/><Relationship Id="rId10" Type="http://schemas.openxmlformats.org/officeDocument/2006/relationships/image" Target="../media/image128.jpeg"/><Relationship Id="rId19" Type="http://schemas.openxmlformats.org/officeDocument/2006/relationships/image" Target="../media/image97.jp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9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5.xml"/><Relationship Id="rId4" Type="http://schemas.openxmlformats.org/officeDocument/2006/relationships/image" Target="../media/image15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158.jpeg"/></Relationships>
</file>

<file path=ppt/slides/_rels/slide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2.xml"/><Relationship Id="rId5" Type="http://schemas.openxmlformats.org/officeDocument/2006/relationships/image" Target="../media/image162.pn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65.png"/><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6.xml"/><Relationship Id="rId4" Type="http://schemas.openxmlformats.org/officeDocument/2006/relationships/image" Target="../media/image168.png"/></Relationships>
</file>

<file path=ppt/slides/_rels/slide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104.png"/><Relationship Id="rId5" Type="http://schemas.openxmlformats.org/officeDocument/2006/relationships/image" Target="../media/image171.png"/><Relationship Id="rId4" Type="http://schemas.openxmlformats.org/officeDocument/2006/relationships/image" Target="../media/image1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175.png"/></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239697"/>
            <a:ext cx="10515600" cy="2814553"/>
          </a:xfrm>
        </p:spPr>
        <p:txBody>
          <a:bodyPr anchor="ctr">
            <a:noAutofit/>
          </a:bodyPr>
          <a:lstStyle/>
          <a:p>
            <a:pPr lvl="0"/>
            <a:r>
              <a:rPr lang="en-US" sz="3200" b="0" dirty="0">
                <a:latin typeface="+mn-lt"/>
              </a:rPr>
              <a:t>Meeting Students’ Academic, Behavioral, and </a:t>
            </a:r>
            <a:br>
              <a:rPr lang="en-US" sz="3200" b="0" dirty="0">
                <a:latin typeface="+mn-lt"/>
              </a:rPr>
            </a:br>
            <a:r>
              <a:rPr lang="en-US" sz="3200" b="0" dirty="0">
                <a:latin typeface="+mn-lt"/>
              </a:rPr>
              <a:t>Social and Emotional Needs in Comprehensive, Integrated, Three-tiered (Ci3T) Model of Prevention:</a:t>
            </a:r>
            <a:br>
              <a:rPr lang="en-US" sz="4000" b="0" dirty="0">
                <a:latin typeface="+mn-lt"/>
              </a:rPr>
            </a:br>
            <a:r>
              <a:rPr lang="en-US" sz="2800" b="0" dirty="0">
                <a:latin typeface="+mn-lt"/>
              </a:rPr>
              <a:t>The Importance of Systematic Screening in Integrated Tiered Systems</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502327"/>
            <a:ext cx="10515600" cy="1111287"/>
          </a:xfrm>
        </p:spPr>
        <p:txBody>
          <a:bodyPr>
            <a:normAutofit/>
          </a:bodyPr>
          <a:lstStyle/>
          <a:p>
            <a:r>
              <a:rPr lang="en-US" sz="2800" dirty="0"/>
              <a:t>Kathleen Lynne Lane, Ph.D., BCBA-D, CF-L1</a:t>
            </a:r>
          </a:p>
          <a:p>
            <a:r>
              <a:rPr lang="en-US" sz="2800" dirty="0"/>
              <a:t>David James Royer, Ph.D., BCBA</a:t>
            </a:r>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986118" y="3170090"/>
            <a:ext cx="1036768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0000"/>
                </a:solidFill>
                <a:effectLst/>
                <a:latin typeface="Calibri" panose="020F0502020204030204" pitchFamily="34" charset="0"/>
                <a:ea typeface="Calibri" panose="020F0502020204030204" pitchFamily="34" charset="0"/>
              </a:rPr>
              <a:t>Kentucky Council for Children with Behavior Disorders (KY CCBD)</a:t>
            </a:r>
          </a:p>
          <a:p>
            <a:pPr algn="ctr"/>
            <a:r>
              <a:rPr lang="en-US" sz="2000" dirty="0">
                <a:cs typeface="Arial"/>
              </a:rPr>
              <a:t>June 17, 2022</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7599285" y="1501699"/>
            <a:ext cx="46701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a:rPr>
              <a:t>David.Royer@louisville.edu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551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Expectation Matrix</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a:t>The Five Social and Emotional Learning Core Competencies</a:t>
            </a:r>
            <a:endParaRPr lang="en-US" sz="400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a:t>Outcomes Associated with Social Skills Training</a:t>
            </a:r>
            <a:endParaRPr lang="en-US"/>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3796939524"/>
              </p:ext>
            </p:extLst>
          </p:nvPr>
        </p:nvGraphicFramePr>
        <p:xfrm>
          <a:off x="2699061" y="924519"/>
          <a:ext cx="7968940" cy="584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0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a:solidFill>
                  <a:prstClr val="white"/>
                </a:solidFill>
                <a:latin typeface="Verdana" charset="0"/>
                <a:ea typeface="MS PGothic" charset="-128"/>
              </a:rPr>
              <a:t>Positive Action</a:t>
            </a:r>
            <a:br>
              <a:rPr lang="en-US" sz="2200">
                <a:solidFill>
                  <a:prstClr val="white"/>
                </a:solidFill>
                <a:latin typeface="Verdana" charset="0"/>
                <a:ea typeface="MS PGothic" charset="-128"/>
              </a:rPr>
            </a:br>
            <a:r>
              <a:rPr lang="en-US" sz="2200" err="1">
                <a:solidFill>
                  <a:prstClr val="white"/>
                </a:solidFill>
                <a:latin typeface="Verdana" charset="0"/>
                <a:ea typeface="MS PGothic" charset="-128"/>
              </a:rPr>
              <a:t>www.positiveaction.net</a:t>
            </a:r>
            <a:endParaRPr lang="en-US" sz="220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a:t>Top 10 School-related Social Skills</a:t>
            </a:r>
            <a:endParaRPr lang="en-US"/>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671169" y="2452869"/>
            <a:ext cx="1715895" cy="375068"/>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273B957-147B-4D13-A521-39AA57BAF8C5}"/>
              </a:ext>
            </a:extLst>
          </p:cNvPr>
          <p:cNvSpPr/>
          <p:nvPr/>
        </p:nvSpPr>
        <p:spPr>
          <a:xfrm>
            <a:off x="1369129" y="2487559"/>
            <a:ext cx="1382943" cy="322621"/>
          </a:xfrm>
          <a:prstGeom prst="ellipse">
            <a:avLst/>
          </a:prstGeom>
          <a:noFill/>
          <a:ln w="57150">
            <a:solidFill>
              <a:srgbClr val="FF993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a:t>The Journey…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95268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a:solidFill>
                            <a:schemeClr val="tx1"/>
                          </a:solidFill>
                          <a:latin typeface="Arial" panose="020B0604020202020204" pitchFamily="34" charset="0"/>
                          <a:cs typeface="Arial" panose="020B0604020202020204" pitchFamily="34" charset="0"/>
                        </a:rPr>
                        <a:t>Area II: Academics</a:t>
                      </a:r>
                    </a:p>
                    <a:p>
                      <a:pPr algn="ctr"/>
                      <a:r>
                        <a:rPr lang="en-US" sz="20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6188013" y="3137309"/>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140647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7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3192" y="4531052"/>
            <a:ext cx="1760769" cy="2274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53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169271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a:t>Implementation Science</a:t>
            </a:r>
            <a:br>
              <a:rPr lang="en-US" sz="3600"/>
            </a:br>
            <a:r>
              <a:rPr lang="en-US" sz="1600"/>
              <a:t> </a:t>
            </a:r>
            <a:r>
              <a:rPr lang="en-US" sz="120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t>
            </a:r>
            <a:br>
              <a:rPr lang="en-US"/>
            </a:br>
            <a:r>
              <a:rPr lang="en-US"/>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7" name="Picture 3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6" name="Picture 3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1"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4" name="Picture 3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0" name="Picture 3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223584"/>
            <a:ext cx="5076823"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Content Placeholder 5">
            <a:extLst>
              <a:ext uri="{FF2B5EF4-FFF2-40B4-BE49-F238E27FC236}">
                <a16:creationId xmlns:a16="http://schemas.microsoft.com/office/drawing/2014/main" id="{9B4F826F-FBD5-4DC4-8E4A-6A141E8D9F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486"/>
          <a:stretch/>
        </p:blipFill>
        <p:spPr>
          <a:xfrm>
            <a:off x="2774112" y="0"/>
            <a:ext cx="6199893" cy="3445652"/>
          </a:xfrm>
          <a:prstGeom prst="rect">
            <a:avLst/>
          </a:prstGeom>
        </p:spPr>
      </p:pic>
      <p:sp>
        <p:nvSpPr>
          <p:cNvPr id="11" name="TextBox 10">
            <a:extLst>
              <a:ext uri="{FF2B5EF4-FFF2-40B4-BE49-F238E27FC236}">
                <a16:creationId xmlns:a16="http://schemas.microsoft.com/office/drawing/2014/main" id="{879379EA-06FD-4A27-81D9-E875C5FE95E1}"/>
              </a:ext>
            </a:extLst>
          </p:cNvPr>
          <p:cNvSpPr txBox="1"/>
          <p:nvPr/>
        </p:nvSpPr>
        <p:spPr>
          <a:xfrm>
            <a:off x="2109436" y="3485239"/>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 </a:t>
            </a:r>
          </a:p>
          <a:p>
            <a:pPr algn="ctr"/>
            <a:r>
              <a:rPr lang="en-US" sz="2400" dirty="0"/>
              <a:t>What components do you currently have in place?</a:t>
            </a:r>
          </a:p>
        </p:txBody>
      </p:sp>
    </p:spTree>
    <p:extLst>
      <p:ext uri="{BB962C8B-B14F-4D97-AF65-F5344CB8AC3E}">
        <p14:creationId xmlns:p14="http://schemas.microsoft.com/office/powerpoint/2010/main" val="263233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nodeType="afterGroup">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nodeType="afterGroup">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nodeType="afterGroup">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1"/>
                                        </p:tgtEl>
                                        <p:attrNameLst>
                                          <p:attrName>style.visibility</p:attrName>
                                        </p:attrNameLst>
                                      </p:cBhvr>
                                      <p:to>
                                        <p:strVal val="visible"/>
                                      </p:to>
                                    </p:set>
                                  </p:childTnLst>
                                </p:cTn>
                              </p:par>
                            </p:childTnLst>
                          </p:cTn>
                        </p:par>
                        <p:par>
                          <p:cTn id="16" fill="hold" nodeType="afterGroup">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084"/>
                                        </p:tgtEl>
                                        <p:attrNameLst>
                                          <p:attrName>style.visibility</p:attrName>
                                        </p:attrNameLst>
                                      </p:cBhvr>
                                      <p:to>
                                        <p:strVal val="visible"/>
                                      </p:to>
                                    </p:set>
                                  </p:childTnLst>
                                </p:cTn>
                              </p:par>
                            </p:childTnLst>
                          </p:cTn>
                        </p:par>
                        <p:par>
                          <p:cTn id="19" fill="hold" nodeType="afterGroup">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14" y="2851323"/>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a:t>Student Risk Screening Scale for Internalizing and Externalizing </a:t>
            </a:r>
          </a:p>
        </p:txBody>
      </p:sp>
      <p:sp>
        <p:nvSpPr>
          <p:cNvPr id="5" name="Content Placeholder 4"/>
          <p:cNvSpPr>
            <a:spLocks noGrp="1"/>
          </p:cNvSpPr>
          <p:nvPr>
            <p:ph idx="1"/>
          </p:nvPr>
        </p:nvSpPr>
        <p:spPr>
          <a:xfrm>
            <a:off x="5477522" y="1017193"/>
            <a:ext cx="5903651"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1800" dirty="0"/>
              <a:t>(SRSS-IE; Drummond, 1994;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6344071" y="1415811"/>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dirty="0"/>
              <a:t>Student Risk Screening Scale for </a:t>
            </a:r>
            <a:br>
              <a:rPr lang="en-US" altLang="en-US" sz="3600" dirty="0"/>
            </a:br>
            <a:r>
              <a:rPr lang="en-US" altLang="en-US" sz="3600" dirty="0"/>
              <a:t>Internalizing and Externalizing </a:t>
            </a:r>
            <a:br>
              <a:rPr lang="en-US" altLang="en-US" sz="3600" dirty="0"/>
            </a:br>
            <a:r>
              <a:rPr lang="en-US" altLang="en-US" sz="2800" dirty="0"/>
              <a:t>(SRSS-IE; Drummond, 1994; Lane &amp; Menzies, 2009)</a:t>
            </a:r>
            <a:endParaRPr lang="en-US" altLang="en-US" sz="3600" dirty="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Elementary</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extLst>
              <p:ext uri="{D42A27DB-BD31-4B8C-83A1-F6EECF244321}">
                <p14:modId xmlns:p14="http://schemas.microsoft.com/office/powerpoint/2010/main" val="820087019"/>
              </p:ext>
            </p:extLst>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extLst>
              <p:ext uri="{D42A27DB-BD31-4B8C-83A1-F6EECF244321}">
                <p14:modId xmlns:p14="http://schemas.microsoft.com/office/powerpoint/2010/main" val="1119957467"/>
              </p:ext>
            </p:extLst>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a:t>Thank you… </a:t>
            </a:r>
            <a:br>
              <a:rPr lang="en-US"/>
            </a:br>
            <a:r>
              <a:rPr lang="en-US"/>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15681142-8A07-4F89-93D8-CC85BBB6C071}"/>
              </a:ext>
            </a:extLst>
          </p:cNvPr>
          <p:cNvGraphicFramePr>
            <a:graphicFrameLocks/>
          </p:cNvGraphicFramePr>
          <p:nvPr/>
        </p:nvGraphicFramePr>
        <p:xfrm>
          <a:off x="1905001" y="1229005"/>
          <a:ext cx="8534399" cy="533400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1,670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279</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84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dk1"/>
                          </a:solidFill>
                          <a:effectLst/>
                          <a:latin typeface="+mn-lt"/>
                          <a:ea typeface="+mn-ea"/>
                          <a:cs typeface="+mn-cs"/>
                        </a:rPr>
                        <a:t>93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6" name="Title 1">
            <a:extLst>
              <a:ext uri="{FF2B5EF4-FFF2-40B4-BE49-F238E27FC236}">
                <a16:creationId xmlns:a16="http://schemas.microsoft.com/office/drawing/2014/main" id="{36845604-B8A9-49EB-B5EE-BFFBAD83D88A}"/>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12518776-3C5B-41C1-8039-307CB76CC4F3}"/>
              </a:ext>
            </a:extLst>
          </p:cNvPr>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6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94A26DC9-6814-404F-867B-11448C0E02AF}"/>
              </a:ext>
            </a:extLst>
          </p:cNvPr>
          <p:cNvGraphicFramePr>
            <a:graphicFrameLocks/>
          </p:cNvGraphicFramePr>
          <p:nvPr/>
        </p:nvGraphicFramePr>
        <p:xfrm>
          <a:off x="1905001" y="1093128"/>
          <a:ext cx="8534399" cy="5544774"/>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1,642</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167</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224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&gt; M &gt;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 </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N.S.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989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3" name="Title 1">
            <a:extLst>
              <a:ext uri="{FF2B5EF4-FFF2-40B4-BE49-F238E27FC236}">
                <a16:creationId xmlns:a16="http://schemas.microsoft.com/office/drawing/2014/main" id="{08E35952-B4B0-43C6-89F1-FA720D20E5C8}"/>
              </a:ext>
            </a:extLst>
          </p:cNvPr>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Middle school </a:t>
            </a:r>
            <a:endParaRPr lang="en-US" sz="2800" i="1" kern="0" cap="small">
              <a:solidFill>
                <a:prstClr val="black"/>
              </a:solidFill>
              <a:latin typeface="Calibri Light" panose="020F0302020204030204"/>
              <a:ea typeface="MS PGothic" panose="020B0600070205080204" pitchFamily="34" charset="-128"/>
            </a:endParaRPr>
          </a:p>
        </p:txBody>
      </p:sp>
      <p:grpSp>
        <p:nvGrpSpPr>
          <p:cNvPr id="4" name="Group 3">
            <a:extLst>
              <a:ext uri="{FF2B5EF4-FFF2-40B4-BE49-F238E27FC236}">
                <a16:creationId xmlns:a16="http://schemas.microsoft.com/office/drawing/2014/main" id="{7D0A84B9-480F-485C-A66B-E406765AEAD4}"/>
              </a:ext>
            </a:extLst>
          </p:cNvPr>
          <p:cNvGrpSpPr/>
          <p:nvPr/>
        </p:nvGrpSpPr>
        <p:grpSpPr>
          <a:xfrm>
            <a:off x="2148658" y="2905092"/>
            <a:ext cx="8047083" cy="1920846"/>
            <a:chOff x="533400" y="3429000"/>
            <a:chExt cx="8047083" cy="1920846"/>
          </a:xfrm>
        </p:grpSpPr>
        <p:grpSp>
          <p:nvGrpSpPr>
            <p:cNvPr id="5" name="Group 4">
              <a:extLst>
                <a:ext uri="{FF2B5EF4-FFF2-40B4-BE49-F238E27FC236}">
                  <a16:creationId xmlns:a16="http://schemas.microsoft.com/office/drawing/2014/main" id="{7A25145A-F29D-4DDA-9024-E9831EC5C02F}"/>
                </a:ext>
              </a:extLst>
            </p:cNvPr>
            <p:cNvGrpSpPr/>
            <p:nvPr/>
          </p:nvGrpSpPr>
          <p:grpSpPr>
            <a:xfrm>
              <a:off x="533400" y="3429000"/>
              <a:ext cx="2179683" cy="1920846"/>
              <a:chOff x="7292" y="1676414"/>
              <a:chExt cx="2179683" cy="1920846"/>
            </a:xfrm>
          </p:grpSpPr>
          <p:sp>
            <p:nvSpPr>
              <p:cNvPr id="18" name="Rounded Rectangle 5">
                <a:extLst>
                  <a:ext uri="{FF2B5EF4-FFF2-40B4-BE49-F238E27FC236}">
                    <a16:creationId xmlns:a16="http://schemas.microsoft.com/office/drawing/2014/main" id="{FCB46E30-4A6F-45A6-AB79-A9FABAEFAA72}"/>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9" name="Rounded Rectangle 4">
                <a:extLst>
                  <a:ext uri="{FF2B5EF4-FFF2-40B4-BE49-F238E27FC236}">
                    <a16:creationId xmlns:a16="http://schemas.microsoft.com/office/drawing/2014/main" id="{2B54D6B2-E797-4698-A54E-AF19416DC5BC}"/>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6E18604E-E2BE-4143-91A2-107448B80F31}"/>
                </a:ext>
              </a:extLst>
            </p:cNvPr>
            <p:cNvGrpSpPr/>
            <p:nvPr/>
          </p:nvGrpSpPr>
          <p:grpSpPr>
            <a:xfrm>
              <a:off x="3558357" y="3429000"/>
              <a:ext cx="2179683" cy="1920846"/>
              <a:chOff x="7292" y="1676414"/>
              <a:chExt cx="2179683" cy="1920846"/>
            </a:xfrm>
          </p:grpSpPr>
          <p:sp>
            <p:nvSpPr>
              <p:cNvPr id="16" name="Rounded Rectangle 10">
                <a:extLst>
                  <a:ext uri="{FF2B5EF4-FFF2-40B4-BE49-F238E27FC236}">
                    <a16:creationId xmlns:a16="http://schemas.microsoft.com/office/drawing/2014/main" id="{072274FD-BCE1-4FF5-8C6A-E9B7A8D4FBDA}"/>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7" name="Rounded Rectangle 4">
                <a:extLst>
                  <a:ext uri="{FF2B5EF4-FFF2-40B4-BE49-F238E27FC236}">
                    <a16:creationId xmlns:a16="http://schemas.microsoft.com/office/drawing/2014/main" id="{045E4DC2-B48D-49B6-9BAD-1F56B475B24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CF631E05-C16E-44D2-88DA-B6690478B553}"/>
                </a:ext>
              </a:extLst>
            </p:cNvPr>
            <p:cNvGrpSpPr/>
            <p:nvPr/>
          </p:nvGrpSpPr>
          <p:grpSpPr>
            <a:xfrm>
              <a:off x="6400800" y="3429000"/>
              <a:ext cx="2179683" cy="1920846"/>
              <a:chOff x="7292" y="1676414"/>
              <a:chExt cx="2179683" cy="1920846"/>
            </a:xfrm>
          </p:grpSpPr>
          <p:sp>
            <p:nvSpPr>
              <p:cNvPr id="14" name="Rounded Rectangle 13">
                <a:extLst>
                  <a:ext uri="{FF2B5EF4-FFF2-40B4-BE49-F238E27FC236}">
                    <a16:creationId xmlns:a16="http://schemas.microsoft.com/office/drawing/2014/main" id="{609D65E4-3E83-4638-9D93-E5EE93FDB7F8}"/>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5" name="Rounded Rectangle 4">
                <a:extLst>
                  <a:ext uri="{FF2B5EF4-FFF2-40B4-BE49-F238E27FC236}">
                    <a16:creationId xmlns:a16="http://schemas.microsoft.com/office/drawing/2014/main" id="{A2BC5C9E-1B0B-4FBB-B47A-498C20DFF12F}"/>
                  </a:ext>
                </a:extLst>
              </p:cNvPr>
              <p:cNvSpPr txBox="1"/>
              <p:nvPr/>
            </p:nvSpPr>
            <p:spPr>
              <a:xfrm>
                <a:off x="63551" y="1749712"/>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8" name="Group 7">
              <a:extLst>
                <a:ext uri="{FF2B5EF4-FFF2-40B4-BE49-F238E27FC236}">
                  <a16:creationId xmlns:a16="http://schemas.microsoft.com/office/drawing/2014/main" id="{498C1054-E306-4C9E-976E-F4F24BEC9DC9}"/>
                </a:ext>
              </a:extLst>
            </p:cNvPr>
            <p:cNvGrpSpPr/>
            <p:nvPr/>
          </p:nvGrpSpPr>
          <p:grpSpPr>
            <a:xfrm>
              <a:off x="2857491" y="4119142"/>
              <a:ext cx="462092" cy="540561"/>
              <a:chOff x="2404944" y="2366556"/>
              <a:chExt cx="462092" cy="540561"/>
            </a:xfrm>
            <a:solidFill>
              <a:srgbClr val="70AD47"/>
            </a:solidFill>
          </p:grpSpPr>
          <p:sp>
            <p:nvSpPr>
              <p:cNvPr id="12" name="Right Arrow 16">
                <a:extLst>
                  <a:ext uri="{FF2B5EF4-FFF2-40B4-BE49-F238E27FC236}">
                    <a16:creationId xmlns:a16="http://schemas.microsoft.com/office/drawing/2014/main" id="{6BA1FAE5-D907-4AF1-9163-059A19B360B4}"/>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3" name="Right Arrow 4">
                <a:extLst>
                  <a:ext uri="{FF2B5EF4-FFF2-40B4-BE49-F238E27FC236}">
                    <a16:creationId xmlns:a16="http://schemas.microsoft.com/office/drawing/2014/main" id="{3B8987FC-EEE1-4316-B55D-5FE0CDF9E4E7}"/>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CB09CC5E-BA43-48EE-BAD1-16A8DB5EE40C}"/>
                </a:ext>
              </a:extLst>
            </p:cNvPr>
            <p:cNvGrpSpPr/>
            <p:nvPr/>
          </p:nvGrpSpPr>
          <p:grpSpPr>
            <a:xfrm>
              <a:off x="5863448" y="4119142"/>
              <a:ext cx="462092" cy="540561"/>
              <a:chOff x="2404944" y="2366556"/>
              <a:chExt cx="462092" cy="540561"/>
            </a:xfrm>
            <a:solidFill>
              <a:srgbClr val="70AD47"/>
            </a:solidFill>
          </p:grpSpPr>
          <p:sp>
            <p:nvSpPr>
              <p:cNvPr id="10" name="Right Arrow 19">
                <a:extLst>
                  <a:ext uri="{FF2B5EF4-FFF2-40B4-BE49-F238E27FC236}">
                    <a16:creationId xmlns:a16="http://schemas.microsoft.com/office/drawing/2014/main" id="{68046D79-B454-4C8B-8B4A-4C5AB6EAD14B}"/>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1" name="Right Arrow 4">
                <a:extLst>
                  <a:ext uri="{FF2B5EF4-FFF2-40B4-BE49-F238E27FC236}">
                    <a16:creationId xmlns:a16="http://schemas.microsoft.com/office/drawing/2014/main" id="{0CA95987-8202-4D48-A7BB-341B721A8DDC}"/>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161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064D25F8-319C-4FA3-939A-25D182E30ACC}"/>
              </a:ext>
            </a:extLst>
          </p:cNvPr>
          <p:cNvGraphicFramePr>
            <a:graphicFrameLocks/>
          </p:cNvGraphicFramePr>
          <p:nvPr/>
        </p:nvGraphicFramePr>
        <p:xfrm>
          <a:off x="1905001" y="1600200"/>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sp>
        <p:nvSpPr>
          <p:cNvPr id="3" name="Title 1">
            <a:extLst>
              <a:ext uri="{FF2B5EF4-FFF2-40B4-BE49-F238E27FC236}">
                <a16:creationId xmlns:a16="http://schemas.microsoft.com/office/drawing/2014/main" id="{D263E097-6A49-42D6-B3B6-1D022F7F24A7}"/>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4" name="Diagram 3">
            <a:extLst>
              <a:ext uri="{FF2B5EF4-FFF2-40B4-BE49-F238E27FC236}">
                <a16:creationId xmlns:a16="http://schemas.microsoft.com/office/drawing/2014/main" id="{83069E6F-2C68-40A1-B09D-C187B7B336BF}"/>
              </a:ext>
            </a:extLst>
          </p:cNvPr>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8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3499-6B63-4A87-9BCB-7A2DA2563A98}"/>
              </a:ext>
            </a:extLst>
          </p:cNvPr>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High school </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3" name="Group 48">
            <a:extLst>
              <a:ext uri="{FF2B5EF4-FFF2-40B4-BE49-F238E27FC236}">
                <a16:creationId xmlns:a16="http://schemas.microsoft.com/office/drawing/2014/main" id="{EED2037B-4E81-4D0E-96A5-85C02E5DD95C}"/>
              </a:ext>
            </a:extLst>
          </p:cNvPr>
          <p:cNvGraphicFramePr>
            <a:graphicFrameLocks/>
          </p:cNvGraphicFramePr>
          <p:nvPr/>
        </p:nvGraphicFramePr>
        <p:xfrm>
          <a:off x="1905001" y="1477178"/>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4" name="Group 3">
            <a:extLst>
              <a:ext uri="{FF2B5EF4-FFF2-40B4-BE49-F238E27FC236}">
                <a16:creationId xmlns:a16="http://schemas.microsoft.com/office/drawing/2014/main" id="{1EB9B2BA-74C0-430B-A083-192388AA90A7}"/>
              </a:ext>
            </a:extLst>
          </p:cNvPr>
          <p:cNvGrpSpPr/>
          <p:nvPr/>
        </p:nvGrpSpPr>
        <p:grpSpPr>
          <a:xfrm>
            <a:off x="2133601" y="3048001"/>
            <a:ext cx="7894683" cy="2952947"/>
            <a:chOff x="609600" y="3048000"/>
            <a:chExt cx="7894683" cy="2952947"/>
          </a:xfrm>
        </p:grpSpPr>
        <p:grpSp>
          <p:nvGrpSpPr>
            <p:cNvPr id="5" name="Group 4">
              <a:extLst>
                <a:ext uri="{FF2B5EF4-FFF2-40B4-BE49-F238E27FC236}">
                  <a16:creationId xmlns:a16="http://schemas.microsoft.com/office/drawing/2014/main" id="{4B7067BF-3CA3-4743-8F10-EA6547724D38}"/>
                </a:ext>
              </a:extLst>
            </p:cNvPr>
            <p:cNvGrpSpPr/>
            <p:nvPr/>
          </p:nvGrpSpPr>
          <p:grpSpPr>
            <a:xfrm>
              <a:off x="609600" y="3048000"/>
              <a:ext cx="2179683" cy="1920846"/>
              <a:chOff x="7292" y="1676414"/>
              <a:chExt cx="2179683" cy="1920846"/>
            </a:xfrm>
          </p:grpSpPr>
          <p:sp>
            <p:nvSpPr>
              <p:cNvPr id="19" name="Rounded Rectangle 7">
                <a:extLst>
                  <a:ext uri="{FF2B5EF4-FFF2-40B4-BE49-F238E27FC236}">
                    <a16:creationId xmlns:a16="http://schemas.microsoft.com/office/drawing/2014/main" id="{15DF024D-7169-4BCD-BC60-7CA7B4E2F61C}"/>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20" name="Rounded Rectangle 4">
                <a:extLst>
                  <a:ext uri="{FF2B5EF4-FFF2-40B4-BE49-F238E27FC236}">
                    <a16:creationId xmlns:a16="http://schemas.microsoft.com/office/drawing/2014/main" id="{73B6CC00-BD35-4BAB-961D-B575C616C3E6}"/>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494B7D11-00D6-488C-87A9-B25D63D376EF}"/>
                </a:ext>
              </a:extLst>
            </p:cNvPr>
            <p:cNvGrpSpPr/>
            <p:nvPr/>
          </p:nvGrpSpPr>
          <p:grpSpPr>
            <a:xfrm>
              <a:off x="3482158" y="3092032"/>
              <a:ext cx="2179683" cy="1920846"/>
              <a:chOff x="7292" y="1676414"/>
              <a:chExt cx="2179683" cy="1920846"/>
            </a:xfrm>
          </p:grpSpPr>
          <p:sp>
            <p:nvSpPr>
              <p:cNvPr id="17" name="Rounded Rectangle 10">
                <a:extLst>
                  <a:ext uri="{FF2B5EF4-FFF2-40B4-BE49-F238E27FC236}">
                    <a16:creationId xmlns:a16="http://schemas.microsoft.com/office/drawing/2014/main" id="{1591D0CA-644A-4620-B80F-72208D4CD916}"/>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8" name="Rounded Rectangle 4">
                <a:extLst>
                  <a:ext uri="{FF2B5EF4-FFF2-40B4-BE49-F238E27FC236}">
                    <a16:creationId xmlns:a16="http://schemas.microsoft.com/office/drawing/2014/main" id="{2D61998D-4BA0-4658-9723-9EAFD07AA059}"/>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3CD749CC-EEE2-472C-968E-8D37CE107978}"/>
                </a:ext>
              </a:extLst>
            </p:cNvPr>
            <p:cNvGrpSpPr/>
            <p:nvPr/>
          </p:nvGrpSpPr>
          <p:grpSpPr>
            <a:xfrm>
              <a:off x="6324600" y="3109441"/>
              <a:ext cx="2179683" cy="1920846"/>
              <a:chOff x="7292" y="1676414"/>
              <a:chExt cx="2179683" cy="1920846"/>
            </a:xfrm>
          </p:grpSpPr>
          <p:sp>
            <p:nvSpPr>
              <p:cNvPr id="15" name="Rounded Rectangle 13">
                <a:extLst>
                  <a:ext uri="{FF2B5EF4-FFF2-40B4-BE49-F238E27FC236}">
                    <a16:creationId xmlns:a16="http://schemas.microsoft.com/office/drawing/2014/main" id="{F65A23B3-BDC4-421A-BD96-5A8B0BFB127E}"/>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6" name="Rounded Rectangle 4">
                <a:extLst>
                  <a:ext uri="{FF2B5EF4-FFF2-40B4-BE49-F238E27FC236}">
                    <a16:creationId xmlns:a16="http://schemas.microsoft.com/office/drawing/2014/main" id="{611F203B-6CF5-49D5-96B5-FFEB609233D4}"/>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ODR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sp>
          <p:nvSpPr>
            <p:cNvPr id="8" name="Rectangle 7">
              <a:extLst>
                <a:ext uri="{FF2B5EF4-FFF2-40B4-BE49-F238E27FC236}">
                  <a16:creationId xmlns:a16="http://schemas.microsoft.com/office/drawing/2014/main" id="{F55AE04C-6D8D-44F8-A377-F261217E3D55}"/>
                </a:ext>
              </a:extLst>
            </p:cNvPr>
            <p:cNvSpPr/>
            <p:nvPr/>
          </p:nvSpPr>
          <p:spPr>
            <a:xfrm>
              <a:off x="3048000" y="5086547"/>
              <a:ext cx="3048000" cy="914400"/>
            </a:xfrm>
            <a:prstGeom prst="rect">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grpSp>
          <p:nvGrpSpPr>
            <p:cNvPr id="9" name="Group 8">
              <a:extLst>
                <a:ext uri="{FF2B5EF4-FFF2-40B4-BE49-F238E27FC236}">
                  <a16:creationId xmlns:a16="http://schemas.microsoft.com/office/drawing/2014/main" id="{5850414D-8302-4D06-8E88-FFD7645C6348}"/>
                </a:ext>
              </a:extLst>
            </p:cNvPr>
            <p:cNvGrpSpPr/>
            <p:nvPr/>
          </p:nvGrpSpPr>
          <p:grpSpPr>
            <a:xfrm>
              <a:off x="2900064" y="3838434"/>
              <a:ext cx="462092" cy="540561"/>
              <a:chOff x="2404944" y="2366556"/>
              <a:chExt cx="462092" cy="540561"/>
            </a:xfrm>
            <a:solidFill>
              <a:srgbClr val="70AD47"/>
            </a:solidFill>
          </p:grpSpPr>
          <p:sp>
            <p:nvSpPr>
              <p:cNvPr id="13" name="Right Arrow 17">
                <a:extLst>
                  <a:ext uri="{FF2B5EF4-FFF2-40B4-BE49-F238E27FC236}">
                    <a16:creationId xmlns:a16="http://schemas.microsoft.com/office/drawing/2014/main" id="{79DAFD20-D110-467C-8D2E-CA3CCA105B47}"/>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4" name="Right Arrow 4">
                <a:extLst>
                  <a:ext uri="{FF2B5EF4-FFF2-40B4-BE49-F238E27FC236}">
                    <a16:creationId xmlns:a16="http://schemas.microsoft.com/office/drawing/2014/main" id="{310F0F2F-FAA8-4B7B-8A69-AF33061CAD0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DA8F09-F828-4A0E-A41D-60BAF23078E3}"/>
                </a:ext>
              </a:extLst>
            </p:cNvPr>
            <p:cNvGrpSpPr/>
            <p:nvPr/>
          </p:nvGrpSpPr>
          <p:grpSpPr>
            <a:xfrm>
              <a:off x="5774098" y="3799583"/>
              <a:ext cx="462092" cy="540561"/>
              <a:chOff x="2404944" y="2366556"/>
              <a:chExt cx="462092" cy="540561"/>
            </a:xfrm>
            <a:solidFill>
              <a:srgbClr val="70AD47"/>
            </a:solidFill>
          </p:grpSpPr>
          <p:sp>
            <p:nvSpPr>
              <p:cNvPr id="11" name="Right Arrow 20">
                <a:extLst>
                  <a:ext uri="{FF2B5EF4-FFF2-40B4-BE49-F238E27FC236}">
                    <a16:creationId xmlns:a16="http://schemas.microsoft.com/office/drawing/2014/main" id="{9CB76558-1024-43EF-8786-E38FD35E9E5A}"/>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2" name="Right Arrow 4">
                <a:extLst>
                  <a:ext uri="{FF2B5EF4-FFF2-40B4-BE49-F238E27FC236}">
                    <a16:creationId xmlns:a16="http://schemas.microsoft.com/office/drawing/2014/main" id="{4A151C8C-8841-4569-8905-21B941D761B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044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a:t>Data sharing…</a:t>
            </a:r>
          </a:p>
        </p:txBody>
      </p:sp>
      <p:sp>
        <p:nvSpPr>
          <p:cNvPr id="3" name="Content Placeholder 2"/>
          <p:cNvSpPr>
            <a:spLocks noGrp="1"/>
          </p:cNvSpPr>
          <p:nvPr>
            <p:ph idx="1"/>
          </p:nvPr>
        </p:nvSpPr>
        <p:spPr>
          <a:xfrm>
            <a:off x="1834058" y="1971414"/>
            <a:ext cx="8229600" cy="4819326"/>
          </a:xfrm>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2284467" y="365667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b="1" dirty="0"/>
              <a:t>Introducing Ci3T… a Comprehensive, Integrated, Three-Tiered Model of Prevention  </a:t>
            </a:r>
          </a:p>
          <a:p>
            <a:r>
              <a:rPr lang="en-US" dirty="0">
                <a:solidFill>
                  <a:schemeClr val="bg2"/>
                </a:solidFill>
              </a:rPr>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 a Comprehensive, Integrated, Three-Tiered Model of Prevention  </a:t>
            </a:r>
          </a:p>
          <a:p>
            <a:r>
              <a:rPr lang="en-US" b="1" dirty="0"/>
              <a:t>The Role of Screening: Using Screening Data to Inform Instruction  </a:t>
            </a:r>
          </a:p>
          <a:p>
            <a:pPr lvl="1"/>
            <a:r>
              <a:rPr lang="en-US" b="1" dirty="0"/>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solidFill>
                  <a:schemeClr val="bg2"/>
                </a:solidFill>
              </a:rPr>
              <a:t>At Tier 1: Primary Preventions Efforts </a:t>
            </a:r>
          </a:p>
          <a:p>
            <a:pPr lvl="1"/>
            <a:r>
              <a:rPr lang="en-US" b="1" dirty="0"/>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96450285-3FF0-4752-9B77-7EC73B4E99A6}"/>
              </a:ext>
            </a:extLst>
          </p:cNvPr>
          <p:cNvPicPr>
            <a:picLocks noChangeAspect="1"/>
          </p:cNvPicPr>
          <p:nvPr/>
        </p:nvPicPr>
        <p:blipFill>
          <a:blip r:embed="rId2">
            <a:extLst>
              <a:ext uri="{28A0092B-C50C-407E-A947-70E740481C1C}">
                <a14:useLocalDpi xmlns:a14="http://schemas.microsoft.com/office/drawing/2010/main" val="0"/>
              </a:ext>
            </a:extLst>
          </a:blip>
          <a:srcRect t="3945" b="3945"/>
          <a:stretch/>
        </p:blipFill>
        <p:spPr>
          <a:xfrm>
            <a:off x="0" y="0"/>
            <a:ext cx="6225309" cy="3753511"/>
          </a:xfrm>
          <a:prstGeom prst="rect">
            <a:avLst/>
          </a:prstGeom>
        </p:spPr>
      </p:pic>
      <p:sp>
        <p:nvSpPr>
          <p:cNvPr id="3" name="Rectangle 2" descr="rectangle highlighting responding to Covid tab">
            <a:extLst>
              <a:ext uri="{FF2B5EF4-FFF2-40B4-BE49-F238E27FC236}">
                <a16:creationId xmlns:a16="http://schemas.microsoft.com/office/drawing/2014/main" id="{73314CDC-03C1-4877-BECD-EA33AAAEFB17}"/>
              </a:ext>
            </a:extLst>
          </p:cNvPr>
          <p:cNvSpPr/>
          <p:nvPr/>
        </p:nvSpPr>
        <p:spPr>
          <a:xfrm>
            <a:off x="2163403" y="1221509"/>
            <a:ext cx="1154832"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4" name="Picture 3" descr="image of website www.ci3t.org/covid Resources for Families and Recursos para familias highlighting section of Low-intensity Strategies for home">
            <a:extLst>
              <a:ext uri="{FF2B5EF4-FFF2-40B4-BE49-F238E27FC236}">
                <a16:creationId xmlns:a16="http://schemas.microsoft.com/office/drawing/2014/main" id="{61462F6F-C260-4C68-8EFE-02B7E481D6EF}"/>
              </a:ext>
            </a:extLst>
          </p:cNvPr>
          <p:cNvPicPr>
            <a:picLocks noChangeAspect="1"/>
          </p:cNvPicPr>
          <p:nvPr/>
        </p:nvPicPr>
        <p:blipFill>
          <a:blip r:embed="rId3"/>
          <a:stretch>
            <a:fillRect/>
          </a:stretch>
        </p:blipFill>
        <p:spPr>
          <a:xfrm>
            <a:off x="6302248" y="479212"/>
            <a:ext cx="5738812" cy="5712037"/>
          </a:xfrm>
          <a:prstGeom prst="rect">
            <a:avLst/>
          </a:prstGeom>
          <a:ln w="3175">
            <a:solidFill>
              <a:schemeClr val="tx1"/>
            </a:solidFill>
          </a:ln>
        </p:spPr>
      </p:pic>
      <p:sp>
        <p:nvSpPr>
          <p:cNvPr id="5" name="Rectangle 4" descr="Rectangle highlighting Low-intensity Strategies for home">
            <a:extLst>
              <a:ext uri="{FF2B5EF4-FFF2-40B4-BE49-F238E27FC236}">
                <a16:creationId xmlns:a16="http://schemas.microsoft.com/office/drawing/2014/main" id="{898E0E34-271A-40C4-B265-201695058468}"/>
              </a:ext>
            </a:extLst>
          </p:cNvPr>
          <p:cNvSpPr/>
          <p:nvPr/>
        </p:nvSpPr>
        <p:spPr>
          <a:xfrm>
            <a:off x="6384605" y="22278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descr="Rectangle highlighting Low-intensity Strategies for home in Spanish">
            <a:extLst>
              <a:ext uri="{FF2B5EF4-FFF2-40B4-BE49-F238E27FC236}">
                <a16:creationId xmlns:a16="http://schemas.microsoft.com/office/drawing/2014/main" id="{AAEA9B39-2CDE-4A37-B5B9-A3F9BB6DD9C8}"/>
              </a:ext>
            </a:extLst>
          </p:cNvPr>
          <p:cNvSpPr/>
          <p:nvPr/>
        </p:nvSpPr>
        <p:spPr>
          <a:xfrm>
            <a:off x="6384604" y="50853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ACE3787-51BA-4F3E-958F-45053704630A}"/>
              </a:ext>
            </a:extLst>
          </p:cNvPr>
          <p:cNvPicPr>
            <a:picLocks noChangeAspect="1"/>
          </p:cNvPicPr>
          <p:nvPr/>
        </p:nvPicPr>
        <p:blipFill>
          <a:blip r:embed="rId4"/>
          <a:stretch>
            <a:fillRect/>
          </a:stretch>
        </p:blipFill>
        <p:spPr>
          <a:xfrm>
            <a:off x="173781" y="4292205"/>
            <a:ext cx="5877745" cy="1590897"/>
          </a:xfrm>
          <a:prstGeom prst="rect">
            <a:avLst/>
          </a:prstGeom>
        </p:spPr>
      </p:pic>
      <p:pic>
        <p:nvPicPr>
          <p:cNvPr id="8" name="Picture 7">
            <a:extLst>
              <a:ext uri="{FF2B5EF4-FFF2-40B4-BE49-F238E27FC236}">
                <a16:creationId xmlns:a16="http://schemas.microsoft.com/office/drawing/2014/main" id="{A2165D27-AC66-4626-9D21-59140F413967}"/>
              </a:ext>
            </a:extLst>
          </p:cNvPr>
          <p:cNvPicPr>
            <a:picLocks noChangeAspect="1"/>
          </p:cNvPicPr>
          <p:nvPr/>
        </p:nvPicPr>
        <p:blipFill>
          <a:blip r:embed="rId5"/>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59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dirty="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427071652"/>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b="1" dirty="0"/>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dirty="0"/>
              <a:t>The Journey of Ci3T: Respectful Partnerships</a:t>
            </a:r>
            <a:endParaRPr lang="en-US" b="0" dirty="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6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highlight>
                  <a:srgbClr val="FFFF00"/>
                </a:highlight>
              </a:rPr>
              <a:t>Treatment Integrity</a:t>
            </a:r>
            <a:br>
              <a:rPr lang="en-US" sz="2800" dirty="0"/>
            </a:br>
            <a:br>
              <a:rPr lang="en-US" sz="2800" dirty="0"/>
            </a:br>
            <a:r>
              <a:rPr lang="en-US" sz="2800" dirty="0"/>
              <a:t>Social Validity</a:t>
            </a:r>
            <a:br>
              <a:rPr lang="en-US" sz="2800" dirty="0"/>
            </a:b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a:effectLst/>
                          <a:latin typeface="Times New Roman"/>
                          <a:ea typeface="Times New Roman"/>
                        </a:rPr>
                        <a:t> </a:t>
                      </a:r>
                    </a:p>
                    <a:p>
                      <a:pPr marL="104775" marR="0" algn="l">
                        <a:lnSpc>
                          <a:spcPct val="115000"/>
                        </a:lnSpc>
                        <a:spcBef>
                          <a:spcPts val="0"/>
                        </a:spcBef>
                        <a:spcAft>
                          <a:spcPts val="0"/>
                        </a:spcAft>
                      </a:pPr>
                      <a:r>
                        <a:rPr lang="en-US" sz="160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a:effectLst/>
                          <a:latin typeface="Times New Roman"/>
                          <a:ea typeface="Times New Roman"/>
                        </a:rPr>
                        <a:t>(1) 10th/11</a:t>
                      </a:r>
                      <a:r>
                        <a:rPr lang="en-US" sz="1600" baseline="30000">
                          <a:effectLst/>
                          <a:latin typeface="Times New Roman"/>
                          <a:ea typeface="Times New Roman"/>
                        </a:rPr>
                        <a:t>th</a:t>
                      </a:r>
                      <a:r>
                        <a:rPr lang="en-US" sz="1600">
                          <a:effectLst/>
                          <a:latin typeface="Times New Roman"/>
                          <a:ea typeface="Times New Roman"/>
                        </a:rPr>
                        <a:t>/ 12</a:t>
                      </a:r>
                      <a:r>
                        <a:rPr lang="en-US" sz="1600" baseline="30000">
                          <a:effectLst/>
                          <a:latin typeface="Times New Roman"/>
                          <a:ea typeface="Times New Roman"/>
                        </a:rPr>
                        <a:t>th</a:t>
                      </a:r>
                      <a:r>
                        <a:rPr lang="en-US" sz="1600">
                          <a:effectLst/>
                          <a:latin typeface="Times New Roman"/>
                          <a:ea typeface="Times New Roman"/>
                        </a:rPr>
                        <a:t>  graders</a:t>
                      </a:r>
                    </a:p>
                    <a:p>
                      <a:pPr marL="109855" marR="0" algn="l">
                        <a:lnSpc>
                          <a:spcPct val="115000"/>
                        </a:lnSpc>
                        <a:spcBef>
                          <a:spcPts val="0"/>
                        </a:spcBef>
                        <a:spcAft>
                          <a:spcPts val="0"/>
                        </a:spcAft>
                      </a:pPr>
                      <a:r>
                        <a:rPr lang="en-US" sz="1600">
                          <a:effectLst/>
                          <a:latin typeface="Times New Roman"/>
                          <a:ea typeface="Times New Roman"/>
                        </a:rPr>
                        <a:t>(2) Behavior: </a:t>
                      </a:r>
                    </a:p>
                    <a:p>
                      <a:pPr marL="109855" marR="0" algn="l">
                        <a:lnSpc>
                          <a:spcPct val="115000"/>
                        </a:lnSpc>
                        <a:spcBef>
                          <a:spcPts val="0"/>
                        </a:spcBef>
                        <a:spcAft>
                          <a:spcPts val="0"/>
                        </a:spcAft>
                      </a:pPr>
                      <a:r>
                        <a:rPr lang="en-US" sz="160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a:effectLst/>
                          <a:latin typeface="Times New Roman"/>
                          <a:ea typeface="Times New Roman"/>
                        </a:rPr>
                        <a:t>ODR ≥ 2</a:t>
                      </a:r>
                    </a:p>
                    <a:p>
                      <a:pPr marL="109855" marR="0" algn="l">
                        <a:lnSpc>
                          <a:spcPct val="115000"/>
                        </a:lnSpc>
                        <a:spcBef>
                          <a:spcPts val="0"/>
                        </a:spcBef>
                        <a:spcAft>
                          <a:spcPts val="0"/>
                        </a:spcAft>
                      </a:pPr>
                      <a:r>
                        <a:rPr lang="en-US" sz="1600">
                          <a:effectLst/>
                          <a:latin typeface="Times New Roman"/>
                          <a:ea typeface="Times New Roman"/>
                        </a:rPr>
                        <a:t>Absences ≥ 5 days in one grading period</a:t>
                      </a:r>
                    </a:p>
                    <a:p>
                      <a:pPr marL="109855" marR="0" algn="l">
                        <a:lnSpc>
                          <a:spcPct val="115000"/>
                        </a:lnSpc>
                        <a:spcBef>
                          <a:spcPts val="0"/>
                        </a:spcBef>
                        <a:spcAft>
                          <a:spcPts val="0"/>
                        </a:spcAft>
                      </a:pPr>
                      <a:r>
                        <a:rPr lang="en-US" sz="1600">
                          <a:effectLst/>
                          <a:latin typeface="Times New Roman"/>
                          <a:ea typeface="Times New Roman"/>
                        </a:rPr>
                        <a:t>(3) Academic:</a:t>
                      </a:r>
                    </a:p>
                    <a:p>
                      <a:pPr marL="109855" marR="0" algn="l">
                        <a:lnSpc>
                          <a:spcPct val="115000"/>
                        </a:lnSpc>
                        <a:spcBef>
                          <a:spcPts val="0"/>
                        </a:spcBef>
                        <a:spcAft>
                          <a:spcPts val="0"/>
                        </a:spcAft>
                      </a:pPr>
                      <a:r>
                        <a:rPr lang="en-US" sz="160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endParaRPr lang="en-US" sz="1600">
                        <a:effectLst/>
                        <a:latin typeface="Times New Roman"/>
                        <a:ea typeface="Times New Roman"/>
                      </a:endParaRPr>
                    </a:p>
                    <a:p>
                      <a:pPr marL="109855" marR="0" algn="l">
                        <a:lnSpc>
                          <a:spcPct val="115000"/>
                        </a:lnSpc>
                        <a:spcBef>
                          <a:spcPts val="0"/>
                        </a:spcBef>
                        <a:spcAft>
                          <a:spcPts val="0"/>
                        </a:spcAft>
                      </a:pPr>
                      <a:r>
                        <a:rPr lang="en-US" sz="160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a:effectLst/>
                          <a:latin typeface="Times New Roman"/>
                          <a:ea typeface="Times New Roman"/>
                        </a:rPr>
                        <a:t>(2) Decrease of ODR monitored weekly.</a:t>
                      </a:r>
                    </a:p>
                    <a:p>
                      <a:pPr marL="109855" marR="0" algn="l">
                        <a:lnSpc>
                          <a:spcPct val="115000"/>
                        </a:lnSpc>
                        <a:spcBef>
                          <a:spcPts val="0"/>
                        </a:spcBef>
                        <a:spcAft>
                          <a:spcPts val="0"/>
                        </a:spcAft>
                      </a:pPr>
                      <a:r>
                        <a:rPr lang="en-US" sz="160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Yearlong support</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a:t>
            </a:r>
            <a:r>
              <a:rPr lang="en-US" sz="1200" err="1">
                <a:solidFill>
                  <a:prstClr val="black"/>
                </a:solidFill>
              </a:rPr>
              <a:t>Oyer</a:t>
            </a:r>
            <a:r>
              <a:rPr lang="en-US" sz="1200">
                <a:solidFill>
                  <a:prstClr val="black"/>
                </a:solidFill>
              </a:rPr>
              <a:t>,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856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05000" y="2217490"/>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445090"/>
            <a:ext cx="9144000" cy="838200"/>
          </a:xfrm>
        </p:spPr>
        <p:txBody>
          <a:bodyPr>
            <a:normAutofit fontScale="90000"/>
          </a:bodyPr>
          <a:lstStyle/>
          <a:p>
            <a:pPr algn="ctr"/>
            <a:r>
              <a:rPr lang="en-US" sz="3600" dirty="0">
                <a:solidFill>
                  <a:srgbClr val="495073"/>
                </a:solidFill>
              </a:rPr>
              <a:t>Tertiary (Tier 3) Intervention Grid: For Middle and High School Students</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814515397"/>
              </p:ext>
            </p:extLst>
          </p:nvPr>
        </p:nvGraphicFramePr>
        <p:xfrm>
          <a:off x="630149" y="145435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 a Comprehensive, Integrated, Three-Tiered Model of Prevention  </a:t>
            </a:r>
          </a:p>
          <a:p>
            <a:r>
              <a:rPr lang="en-US" dirty="0">
                <a:solidFill>
                  <a:schemeClr val="bg2"/>
                </a:solidFill>
              </a:rPr>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extLst>
              <a:ext uri="{28A0092B-C50C-407E-A947-70E740481C1C}">
                <a14:useLocalDpi xmlns:a14="http://schemas.microsoft.com/office/drawing/2010/main" val="0"/>
              </a:ext>
            </a:extLst>
          </a:blip>
          <a:srcRect l="-11602" r="-1160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20F4E2-088B-7046-68A4-347623AEB7C9}"/>
              </a:ext>
            </a:extLst>
          </p:cNvPr>
          <p:cNvPicPr>
            <a:picLocks noChangeAspect="1"/>
          </p:cNvPicPr>
          <p:nvPr/>
        </p:nvPicPr>
        <p:blipFill>
          <a:blip r:embed="rId2"/>
          <a:stretch>
            <a:fillRect/>
          </a:stretch>
        </p:blipFill>
        <p:spPr>
          <a:xfrm>
            <a:off x="10504" y="2598020"/>
            <a:ext cx="7579366" cy="4259980"/>
          </a:xfrm>
          <a:prstGeom prst="rect">
            <a:avLst/>
          </a:prstGeom>
          <a:ln>
            <a:solidFill>
              <a:schemeClr val="tx1"/>
            </a:solidFill>
          </a:ln>
        </p:spPr>
      </p:pic>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1468979"/>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srcRect l="2865" t="1350" r="1961" b="1445"/>
          <a:stretch/>
        </p:blipFill>
        <p:spPr>
          <a:xfrm>
            <a:off x="4253336" y="176678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6746324" y="3090175"/>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7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 y="1514059"/>
            <a:ext cx="3159924" cy="4099527"/>
          </a:xfrm>
          <a:prstGeom prst="rect">
            <a:avLst/>
          </a:prstGeom>
          <a:ln>
            <a:noFill/>
          </a:ln>
          <a:effectLst>
            <a:outerShdw blurRad="292100" dist="139700" dir="2700000" algn="tl" rotWithShape="0">
              <a:srgbClr val="333333">
                <a:alpha val="65000"/>
              </a:srgbClr>
            </a:outerShdw>
          </a:effectLst>
        </p:spPr>
      </p:pic>
      <p:pic>
        <p:nvPicPr>
          <p:cNvPr id="10" name="Picture 9"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91" y="2630980"/>
            <a:ext cx="3050101" cy="409952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9E4035BB-C736-FAA2-C0E0-FE9BA806B3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753" y="4260457"/>
            <a:ext cx="1767573" cy="2445143"/>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66555" y="1585668"/>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72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Team Training Sequence</a:t>
            </a:r>
          </a:p>
        </p:txBody>
      </p:sp>
      <p:sp>
        <p:nvSpPr>
          <p:cNvPr id="22" name="Rounded Rectangle 21"/>
          <p:cNvSpPr/>
          <p:nvPr/>
        </p:nvSpPr>
        <p:spPr>
          <a:xfrm rot="20838025">
            <a:off x="8468526" y="613446"/>
            <a:ext cx="2232814" cy="10356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4375A0-A9A4-4039-8DC8-5AF4FD223FD8}"/>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a:off x="273707" y="164027"/>
            <a:ext cx="880891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5354257" y="3429000"/>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4991101" y="277043"/>
            <a:ext cx="1427456" cy="353272"/>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image" Target="../media/image156.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5" ma:contentTypeDescription="Create a new document." ma:contentTypeScope="" ma:versionID="37b52499bd5872722025a25c0ad4cb7e">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66358fb542b27481783211874240caf8"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ABE009CE-611F-4E09-A247-CF151B9E9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f9e924d8-64f0-44e1-941a-d1c0bfcac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3.xml><?xml version="1.0" encoding="utf-8"?>
<ds:datastoreItem xmlns:ds="http://schemas.openxmlformats.org/officeDocument/2006/customXml" ds:itemID="{E77E3DE2-D39C-46E6-939A-D9211D21ED10}">
  <ds:schemaRefs>
    <ds:schemaRef ds:uri="f9e924d8-64f0-44e1-941a-d1c0bfcaccf4"/>
    <ds:schemaRef ds:uri="http://schemas.microsoft.com/office/2006/metadata/properties"/>
    <ds:schemaRef ds:uri="http://purl.org/dc/elements/1.1/"/>
    <ds:schemaRef ds:uri="http://schemas.openxmlformats.org/package/2006/metadata/core-properties"/>
    <ds:schemaRef ds:uri="4318368a-e051-4120-b782-b8f83150f24c"/>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1414</TotalTime>
  <Words>7204</Words>
  <Application>Microsoft Office PowerPoint</Application>
  <PresentationFormat>Widescreen</PresentationFormat>
  <Paragraphs>1428</Paragraphs>
  <Slides>101</Slides>
  <Notes>33</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101</vt:i4>
      </vt:variant>
    </vt:vector>
  </HeadingPairs>
  <TitlesOfParts>
    <vt:vector size="122" baseType="lpstr">
      <vt:lpstr>Adobe Hebrew</vt:lpstr>
      <vt:lpstr>Arial</vt:lpstr>
      <vt:lpstr>Calibri</vt:lpstr>
      <vt:lpstr>Calibri Light</vt:lpstr>
      <vt:lpstr>Century Gothic</vt:lpstr>
      <vt:lpstr>Century Schoolbook</vt:lpstr>
      <vt:lpstr>Courier New</vt:lpstr>
      <vt:lpstr>Franklin Gothic Demi</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Meeting Students’ Academic, Behavioral, and  Social and Emotional Needs in Comprehensive, Integrated, Three-tiered (Ci3T) Model of Prevention: The Importance of Systematic Screening in Integrated Tiered Systems</vt:lpstr>
      <vt:lpstr>PowerPoint Presentation</vt:lpstr>
      <vt:lpstr>PowerPoint Presentation</vt:lpstr>
      <vt:lpstr>Agenda</vt:lpstr>
      <vt:lpstr>Thank you…  For Your Commitment</vt:lpstr>
      <vt:lpstr>Agenda</vt:lpstr>
      <vt:lpstr>PowerPoint Presentation</vt:lpstr>
      <vt:lpstr>The Journey of Ci3T: Respectful Partnerships</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Ci3T Training &amp; Implementation</vt:lpstr>
      <vt:lpstr>PowerPoint Presentation</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PowerPoint Presentation</vt:lpstr>
      <vt:lpstr>Student Risk Screening Scale for Internalizing and Externalizing </vt:lpstr>
      <vt:lpstr>Student Risk Screening Scale for  Internalizing and Externalizing  (SRSS-IE; Drummond, 1994; Lane &amp; Menzies, 2009)</vt:lpstr>
      <vt:lpstr>SRSS-IE: Cut Scores</vt:lpstr>
      <vt:lpstr>Fall 2021 SRSS-Externalizing Results – School level</vt:lpstr>
      <vt:lpstr>Fall 2021 SRSS-Internalizing Results – School level</vt:lpstr>
      <vt:lpstr>Fall 2020 SRSS-Externalizing Results – Elementary</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Screening Data: High School Yrs1-3</vt:lpstr>
      <vt:lpstr>PowerPoint Presentation</vt:lpstr>
      <vt:lpstr>PowerPoint Presentation</vt:lpstr>
      <vt:lpstr>PowerPoint Presentation</vt:lpstr>
      <vt:lpstr>PowerPoint Presentation</vt:lpstr>
      <vt:lpstr>Data sharing…</vt:lpstr>
      <vt:lpstr>PowerPoint Presentation</vt:lpstr>
      <vt:lpstr>PowerPoint Presentation</vt:lpstr>
      <vt:lpstr>Agenda</vt:lpstr>
      <vt:lpstr>PowerPoint Presentation</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SSiS</vt:lpstr>
      <vt:lpstr>Active Supervision</vt:lpstr>
      <vt:lpstr>PowerPoint Presentation</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Agenda</vt:lpstr>
      <vt:lpstr>Planning for Next Steps</vt:lpstr>
      <vt:lpstr>PowerPoint Presentation</vt:lpstr>
      <vt:lpstr>Resources for screening available on PBIS.org…</vt:lpstr>
      <vt:lpstr>PowerPoint Presentation</vt:lpstr>
      <vt:lpstr>District Decision Makers</vt:lpstr>
      <vt:lpstr>PowerPoint Presentation</vt:lpstr>
      <vt:lpstr>PowerPoint Presentation</vt:lpstr>
      <vt:lpstr>Ci3T Monthly Leadership Team Meetings</vt:lpstr>
      <vt:lpstr>PowerPoint Presentation</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Pérez-Clark, Paloma</cp:lastModifiedBy>
  <cp:revision>23</cp:revision>
  <cp:lastPrinted>2020-08-27T16:59:42Z</cp:lastPrinted>
  <dcterms:created xsi:type="dcterms:W3CDTF">2020-01-15T18:04:26Z</dcterms:created>
  <dcterms:modified xsi:type="dcterms:W3CDTF">2022-06-04T22:37:38Z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