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notesSlides/notesSlide26.xml" ContentType="application/vnd.openxmlformats-officedocument.presentationml.notesSlide+xml"/>
  <Override PartName="/ppt/tags/tag41.xml" ContentType="application/vnd.openxmlformats-officedocument.presentationml.tags+xml"/>
  <Override PartName="/ppt/notesSlides/notesSlide27.xml" ContentType="application/vnd.openxmlformats-officedocument.presentationml.notesSlide+xml"/>
  <Override PartName="/ppt/tags/tag42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43.xml" ContentType="application/vnd.openxmlformats-officedocument.presentationml.tags+xml"/>
  <Override PartName="/ppt/notesSlides/notesSlide29.xml" ContentType="application/vnd.openxmlformats-officedocument.presentationml.notesSlide+xml"/>
  <Override PartName="/ppt/tags/tag44.xml" ContentType="application/vnd.openxmlformats-officedocument.presentationml.tags+xml"/>
  <Override PartName="/ppt/notesSlides/notesSlide30.xml" ContentType="application/vnd.openxmlformats-officedocument.presentationml.notesSlide+xml"/>
  <Override PartName="/ppt/tags/tag45.xml" ContentType="application/vnd.openxmlformats-officedocument.presentationml.tags+xml"/>
  <Override PartName="/ppt/notesSlides/notesSlide31.xml" ContentType="application/vnd.openxmlformats-officedocument.presentationml.notesSlide+xml"/>
  <Override PartName="/ppt/tags/tag46.xml" ContentType="application/vnd.openxmlformats-officedocument.presentationml.tags+xml"/>
  <Override PartName="/ppt/notesSlides/notesSlide32.xml" ContentType="application/vnd.openxmlformats-officedocument.presentationml.notesSlide+xml"/>
  <Override PartName="/ppt/tags/tag47.xml" ContentType="application/vnd.openxmlformats-officedocument.presentationml.tags+xml"/>
  <Override PartName="/ppt/notesSlides/notesSlide33.xml" ContentType="application/vnd.openxmlformats-officedocument.presentationml.notesSlide+xml"/>
  <Override PartName="/ppt/tags/tag48.xml" ContentType="application/vnd.openxmlformats-officedocument.presentationml.tags+xml"/>
  <Override PartName="/ppt/notesSlides/notesSlide34.xml" ContentType="application/vnd.openxmlformats-officedocument.presentationml.notesSlide+xml"/>
  <Override PartName="/ppt/tags/tag49.xml" ContentType="application/vnd.openxmlformats-officedocument.presentationml.tags+xml"/>
  <Override PartName="/ppt/notesSlides/notesSlide35.xml" ContentType="application/vnd.openxmlformats-officedocument.presentationml.notesSlide+xml"/>
  <Override PartName="/ppt/tags/tag50.xml" ContentType="application/vnd.openxmlformats-officedocument.presentationml.tags+xml"/>
  <Override PartName="/ppt/notesSlides/notesSlide36.xml" ContentType="application/vnd.openxmlformats-officedocument.presentationml.notesSlide+xml"/>
  <Override PartName="/ppt/tags/tag51.xml" ContentType="application/vnd.openxmlformats-officedocument.presentationml.tags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7" r:id="rId5"/>
  </p:sldMasterIdLst>
  <p:notesMasterIdLst>
    <p:notesMasterId r:id="rId51"/>
  </p:notesMasterIdLst>
  <p:handoutMasterIdLst>
    <p:handoutMasterId r:id="rId52"/>
  </p:handoutMasterIdLst>
  <p:sldIdLst>
    <p:sldId id="256" r:id="rId6"/>
    <p:sldId id="1660" r:id="rId7"/>
    <p:sldId id="1560" r:id="rId8"/>
    <p:sldId id="1647" r:id="rId9"/>
    <p:sldId id="288" r:id="rId10"/>
    <p:sldId id="1573" r:id="rId11"/>
    <p:sldId id="1648" r:id="rId12"/>
    <p:sldId id="1564" r:id="rId13"/>
    <p:sldId id="1580" r:id="rId14"/>
    <p:sldId id="1575" r:id="rId15"/>
    <p:sldId id="1650" r:id="rId16"/>
    <p:sldId id="1642" r:id="rId17"/>
    <p:sldId id="1659" r:id="rId18"/>
    <p:sldId id="1643" r:id="rId19"/>
    <p:sldId id="1644" r:id="rId20"/>
    <p:sldId id="1645" r:id="rId21"/>
    <p:sldId id="1654" r:id="rId22"/>
    <p:sldId id="1658" r:id="rId23"/>
    <p:sldId id="1598" r:id="rId24"/>
    <p:sldId id="1601" r:id="rId25"/>
    <p:sldId id="1576" r:id="rId26"/>
    <p:sldId id="1604" r:id="rId27"/>
    <p:sldId id="1605" r:id="rId28"/>
    <p:sldId id="1606" r:id="rId29"/>
    <p:sldId id="1607" r:id="rId30"/>
    <p:sldId id="1608" r:id="rId31"/>
    <p:sldId id="1609" r:id="rId32"/>
    <p:sldId id="1615" r:id="rId33"/>
    <p:sldId id="1616" r:id="rId34"/>
    <p:sldId id="1619" r:id="rId35"/>
    <p:sldId id="1620" r:id="rId36"/>
    <p:sldId id="1646" r:id="rId37"/>
    <p:sldId id="1657" r:id="rId38"/>
    <p:sldId id="1625" r:id="rId39"/>
    <p:sldId id="1626" r:id="rId40"/>
    <p:sldId id="1628" r:id="rId41"/>
    <p:sldId id="1630" r:id="rId42"/>
    <p:sldId id="1631" r:id="rId43"/>
    <p:sldId id="1633" r:id="rId44"/>
    <p:sldId id="1634" r:id="rId45"/>
    <p:sldId id="1636" r:id="rId46"/>
    <p:sldId id="1578" r:id="rId47"/>
    <p:sldId id="1639" r:id="rId48"/>
    <p:sldId id="1655" r:id="rId49"/>
    <p:sldId id="164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Agenda" id="{ACA21816-EA40-4925-946A-7708FEF9DF55}">
          <p14:sldIdLst>
            <p14:sldId id="256"/>
            <p14:sldId id="1660"/>
          </p14:sldIdLst>
        </p14:section>
        <p14:section name="Project ENHANCE Overview" id="{534A6A6C-0103-4203-B8BA-4C1F37FF1255}">
          <p14:sldIdLst>
            <p14:sldId id="1560"/>
            <p14:sldId id="1647"/>
            <p14:sldId id="288"/>
            <p14:sldId id="1573"/>
            <p14:sldId id="1648"/>
            <p14:sldId id="1564"/>
            <p14:sldId id="1580"/>
          </p14:sldIdLst>
        </p14:section>
        <p14:section name="Assessing Professional Learning Needs" id="{83EB3703-8920-404F-88BE-F5104B28D908}">
          <p14:sldIdLst>
            <p14:sldId id="1575"/>
            <p14:sldId id="1650"/>
            <p14:sldId id="1642"/>
            <p14:sldId id="1659"/>
            <p14:sldId id="1643"/>
            <p14:sldId id="1644"/>
            <p14:sldId id="1645"/>
            <p14:sldId id="1654"/>
            <p14:sldId id="1658"/>
            <p14:sldId id="1598"/>
            <p14:sldId id="1601"/>
          </p14:sldIdLst>
        </p14:section>
        <p14:section name="Building Enhancing Ci3T Modules" id="{1BE2356A-1A47-4808-830F-8CEB506EF5C4}">
          <p14:sldIdLst>
            <p14:sldId id="1576"/>
            <p14:sldId id="1604"/>
            <p14:sldId id="1605"/>
            <p14:sldId id="1606"/>
            <p14:sldId id="1607"/>
            <p14:sldId id="1608"/>
            <p14:sldId id="1609"/>
            <p14:sldId id="1615"/>
            <p14:sldId id="1616"/>
            <p14:sldId id="1619"/>
            <p14:sldId id="1620"/>
          </p14:sldIdLst>
        </p14:section>
        <p14:section name="Early Evaluations of Enhancing Ci3T Modules" id="{609632E3-9738-4BA1-8DB1-795ACF1011A2}">
          <p14:sldIdLst>
            <p14:sldId id="1646"/>
            <p14:sldId id="1657"/>
            <p14:sldId id="1625"/>
            <p14:sldId id="1626"/>
            <p14:sldId id="1628"/>
            <p14:sldId id="1630"/>
            <p14:sldId id="1631"/>
            <p14:sldId id="1633"/>
            <p14:sldId id="1634"/>
            <p14:sldId id="1636"/>
          </p14:sldIdLst>
        </p14:section>
        <p14:section name="Next Steps" id="{2EDE511A-8678-436F-8063-5ADAC5CC4B6F}">
          <p14:sldIdLst>
            <p14:sldId id="1578"/>
            <p14:sldId id="1639"/>
            <p14:sldId id="1655"/>
            <p14:sldId id="16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E5D0"/>
    <a:srgbClr val="37B34A"/>
    <a:srgbClr val="2F4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D2230-9BD2-4573-9ED8-A8FD4DB08EB9}" vWet="2" dt="2021-12-01T21:39:34.270"/>
    <p1510:client id="{C8581C74-32E5-4EE4-B3EB-09FB29ED8A4E}" v="13" dt="2021-12-15T16:31:47.585"/>
    <p1510:client id="{E9F8559E-E137-41BB-9171-B2685AB642B7}" v="140" dt="2021-12-01T21:50:25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09875-47A0-4902-8B66-0F12BCC9FB72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64739C-4CE7-4DDF-BA42-D66B040C818E}">
      <dgm:prSet phldrT="[Text]" custT="1"/>
      <dgm:spPr>
        <a:xfrm>
          <a:off x="0" y="0"/>
          <a:ext cx="7162800" cy="405858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gm:spPr>
      <dgm:t>
        <a:bodyPr/>
        <a:lstStyle/>
        <a:p>
          <a:pPr>
            <a:buNone/>
          </a:pPr>
          <a:r>
            <a:rPr lang="en-US" sz="3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District and School</a:t>
          </a:r>
          <a:br>
            <a:rPr lang="en-US" sz="3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</a:br>
          <a:r>
            <a:rPr lang="en-US" sz="32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Learning Resources Needs</a:t>
          </a:r>
          <a:endParaRPr lang="en-US" sz="3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gm:t>
    </dgm:pt>
    <dgm:pt modelId="{5C682063-654C-4F5C-834B-90D45E6D4402}" type="parTrans" cxnId="{54AE90E0-93FD-4FBE-B797-DB6539951325}">
      <dgm:prSet/>
      <dgm:spPr/>
      <dgm:t>
        <a:bodyPr/>
        <a:lstStyle/>
        <a:p>
          <a:endParaRPr lang="en-US"/>
        </a:p>
      </dgm:t>
    </dgm:pt>
    <dgm:pt modelId="{E36C0F87-4102-4D37-8923-35252D97EA2D}" type="sibTrans" cxnId="{54AE90E0-93FD-4FBE-B797-DB6539951325}">
      <dgm:prSet/>
      <dgm:spPr/>
      <dgm:t>
        <a:bodyPr/>
        <a:lstStyle/>
        <a:p>
          <a:endParaRPr lang="en-US"/>
        </a:p>
      </dgm:t>
    </dgm:pt>
    <dgm:pt modelId="{C29A6D02-6FCD-4DB8-A973-67EFDA0234A0}">
      <dgm:prSet phldrT="[Text]"/>
      <dgm:spPr>
        <a:xfrm>
          <a:off x="716279" y="1217922"/>
          <a:ext cx="5730240" cy="797349"/>
        </a:xfrm>
        <a:prstGeom prst="roundRect">
          <a:avLst>
            <a:gd name="adj" fmla="val 10000"/>
          </a:avLst>
        </a:prstGeom>
        <a:solidFill>
          <a:srgbClr val="37B34A"/>
        </a:solidFill>
        <a:ln w="19050" cap="flat" cmpd="sng" algn="ctr">
          <a:solidFill>
            <a:sysClr val="windowText" lastClr="000000">
              <a:alpha val="9000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Onboarding and Training</a:t>
          </a:r>
        </a:p>
      </dgm:t>
    </dgm:pt>
    <dgm:pt modelId="{787CE1A0-5FC7-428B-A6E5-AB427FCDD47A}" type="parTrans" cxnId="{803650D6-1A0C-424E-B7C7-2561880CDD36}">
      <dgm:prSet/>
      <dgm:spPr/>
      <dgm:t>
        <a:bodyPr/>
        <a:lstStyle/>
        <a:p>
          <a:endParaRPr lang="en-US"/>
        </a:p>
      </dgm:t>
    </dgm:pt>
    <dgm:pt modelId="{F444D078-4E10-42E4-85F4-42524EEE8666}" type="sibTrans" cxnId="{803650D6-1A0C-424E-B7C7-2561880CDD36}">
      <dgm:prSet/>
      <dgm:spPr/>
      <dgm:t>
        <a:bodyPr/>
        <a:lstStyle/>
        <a:p>
          <a:endParaRPr lang="en-US"/>
        </a:p>
      </dgm:t>
    </dgm:pt>
    <dgm:pt modelId="{BB545903-E1A5-4542-AC2D-A192C19DD34C}">
      <dgm:prSet phldrT="[Text]"/>
      <dgm:spPr>
        <a:xfrm>
          <a:off x="716279" y="2137941"/>
          <a:ext cx="5730240" cy="797349"/>
        </a:xfrm>
        <a:prstGeom prst="roundRect">
          <a:avLst>
            <a:gd name="adj" fmla="val 10000"/>
          </a:avLst>
        </a:prstGeom>
        <a:solidFill>
          <a:srgbClr val="37B34A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Text" lastClr="000000">
              <a:alpha val="9000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Communicating the Vision of Ci3T</a:t>
          </a:r>
        </a:p>
      </dgm:t>
    </dgm:pt>
    <dgm:pt modelId="{4B9D6848-A7AC-498D-8366-F197C3AC323B}" type="parTrans" cxnId="{DD58263E-40D8-4BA1-B594-2DF5859386B8}">
      <dgm:prSet/>
      <dgm:spPr/>
      <dgm:t>
        <a:bodyPr/>
        <a:lstStyle/>
        <a:p>
          <a:endParaRPr lang="en-US"/>
        </a:p>
      </dgm:t>
    </dgm:pt>
    <dgm:pt modelId="{B0FCCF3C-13BB-4586-9923-EB91C8DBCAB9}" type="sibTrans" cxnId="{DD58263E-40D8-4BA1-B594-2DF5859386B8}">
      <dgm:prSet/>
      <dgm:spPr/>
      <dgm:t>
        <a:bodyPr/>
        <a:lstStyle/>
        <a:p>
          <a:endParaRPr lang="en-US"/>
        </a:p>
      </dgm:t>
    </dgm:pt>
    <dgm:pt modelId="{A6E0299D-C0AF-4290-894C-C5392EEEA3B2}">
      <dgm:prSet phldrT="[Text]"/>
      <dgm:spPr>
        <a:xfrm>
          <a:off x="716279" y="3057960"/>
          <a:ext cx="5730240" cy="797349"/>
        </a:xfrm>
        <a:prstGeom prst="roundRect">
          <a:avLst>
            <a:gd name="adj" fmla="val 10000"/>
          </a:avLst>
        </a:prstGeom>
        <a:solidFill>
          <a:srgbClr val="37B34A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Text" lastClr="000000">
              <a:alpha val="9000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Providing Professional Learning for Faculty and Staff</a:t>
          </a:r>
        </a:p>
      </dgm:t>
    </dgm:pt>
    <dgm:pt modelId="{A797259C-083E-4748-934E-736D9FC942E3}" type="parTrans" cxnId="{FF10F7EE-DD3D-4E13-B451-EA1E61CE5774}">
      <dgm:prSet/>
      <dgm:spPr/>
      <dgm:t>
        <a:bodyPr/>
        <a:lstStyle/>
        <a:p>
          <a:endParaRPr lang="en-US"/>
        </a:p>
      </dgm:t>
    </dgm:pt>
    <dgm:pt modelId="{81191350-7F28-458B-8AF3-37058974FBEF}" type="sibTrans" cxnId="{FF10F7EE-DD3D-4E13-B451-EA1E61CE5774}">
      <dgm:prSet/>
      <dgm:spPr/>
      <dgm:t>
        <a:bodyPr/>
        <a:lstStyle/>
        <a:p>
          <a:endParaRPr lang="en-US"/>
        </a:p>
      </dgm:t>
    </dgm:pt>
    <dgm:pt modelId="{1B4B45F0-F542-4402-9227-4F6FD22E390D}" type="pres">
      <dgm:prSet presAssocID="{A9D09875-47A0-4902-8B66-0F12BCC9FB72}" presName="theList" presStyleCnt="0">
        <dgm:presLayoutVars>
          <dgm:dir/>
          <dgm:animLvl val="lvl"/>
          <dgm:resizeHandles val="exact"/>
        </dgm:presLayoutVars>
      </dgm:prSet>
      <dgm:spPr/>
    </dgm:pt>
    <dgm:pt modelId="{D74EA3B1-A556-472A-80C5-B6165B3BF8FC}" type="pres">
      <dgm:prSet presAssocID="{D764739C-4CE7-4DDF-BA42-D66B040C818E}" presName="compNode" presStyleCnt="0"/>
      <dgm:spPr/>
    </dgm:pt>
    <dgm:pt modelId="{D862B044-142B-431C-BAE8-CB4495212E63}" type="pres">
      <dgm:prSet presAssocID="{D764739C-4CE7-4DDF-BA42-D66B040C818E}" presName="aNode" presStyleLbl="bgShp" presStyleIdx="0" presStyleCnt="1" custLinFactNeighborX="45593" custLinFactNeighborY="16836"/>
      <dgm:spPr/>
    </dgm:pt>
    <dgm:pt modelId="{C9F56FE8-B7F9-47B9-A1DD-19BEB74BDBF1}" type="pres">
      <dgm:prSet presAssocID="{D764739C-4CE7-4DDF-BA42-D66B040C818E}" presName="textNode" presStyleLbl="bgShp" presStyleIdx="0" presStyleCnt="1"/>
      <dgm:spPr/>
    </dgm:pt>
    <dgm:pt modelId="{01B97BF7-BF70-47AE-8AF2-CA5AB0E301DF}" type="pres">
      <dgm:prSet presAssocID="{D764739C-4CE7-4DDF-BA42-D66B040C818E}" presName="compChildNode" presStyleCnt="0"/>
      <dgm:spPr/>
    </dgm:pt>
    <dgm:pt modelId="{C0873CE9-76FA-4274-991B-0BA2AACF0172}" type="pres">
      <dgm:prSet presAssocID="{D764739C-4CE7-4DDF-BA42-D66B040C818E}" presName="theInnerList" presStyleCnt="0"/>
      <dgm:spPr/>
    </dgm:pt>
    <dgm:pt modelId="{C6178688-A648-4541-BA87-F46ABFCA6714}" type="pres">
      <dgm:prSet presAssocID="{C29A6D02-6FCD-4DB8-A973-67EFDA0234A0}" presName="childNode" presStyleLbl="node1" presStyleIdx="0" presStyleCnt="3">
        <dgm:presLayoutVars>
          <dgm:bulletEnabled val="1"/>
        </dgm:presLayoutVars>
      </dgm:prSet>
      <dgm:spPr/>
    </dgm:pt>
    <dgm:pt modelId="{DF3393A8-FABD-466E-8F2E-37FC1B631FA6}" type="pres">
      <dgm:prSet presAssocID="{C29A6D02-6FCD-4DB8-A973-67EFDA0234A0}" presName="aSpace2" presStyleCnt="0"/>
      <dgm:spPr/>
    </dgm:pt>
    <dgm:pt modelId="{661782BA-9BEB-4C4F-BAC3-F268673A55E3}" type="pres">
      <dgm:prSet presAssocID="{BB545903-E1A5-4542-AC2D-A192C19DD34C}" presName="childNode" presStyleLbl="node1" presStyleIdx="1" presStyleCnt="3">
        <dgm:presLayoutVars>
          <dgm:bulletEnabled val="1"/>
        </dgm:presLayoutVars>
      </dgm:prSet>
      <dgm:spPr/>
    </dgm:pt>
    <dgm:pt modelId="{C5756758-A958-4318-9F7E-8ABA22A77367}" type="pres">
      <dgm:prSet presAssocID="{BB545903-E1A5-4542-AC2D-A192C19DD34C}" presName="aSpace2" presStyleCnt="0"/>
      <dgm:spPr/>
    </dgm:pt>
    <dgm:pt modelId="{DF1F0BC9-F35A-4B7A-A524-CBC8AF6C9086}" type="pres">
      <dgm:prSet presAssocID="{A6E0299D-C0AF-4290-894C-C5392EEEA3B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D58263E-40D8-4BA1-B594-2DF5859386B8}" srcId="{D764739C-4CE7-4DDF-BA42-D66B040C818E}" destId="{BB545903-E1A5-4542-AC2D-A192C19DD34C}" srcOrd="1" destOrd="0" parTransId="{4B9D6848-A7AC-498D-8366-F197C3AC323B}" sibTransId="{B0FCCF3C-13BB-4586-9923-EB91C8DBCAB9}"/>
    <dgm:cxn modelId="{DD995865-BADB-4431-A33F-513835E6A609}" type="presOf" srcId="{C29A6D02-6FCD-4DB8-A973-67EFDA0234A0}" destId="{C6178688-A648-4541-BA87-F46ABFCA6714}" srcOrd="0" destOrd="0" presId="urn:microsoft.com/office/officeart/2005/8/layout/lProcess2"/>
    <dgm:cxn modelId="{1A7E3A49-87BD-48D0-A8D5-B9A2B64117EE}" type="presOf" srcId="{BB545903-E1A5-4542-AC2D-A192C19DD34C}" destId="{661782BA-9BEB-4C4F-BAC3-F268673A55E3}" srcOrd="0" destOrd="0" presId="urn:microsoft.com/office/officeart/2005/8/layout/lProcess2"/>
    <dgm:cxn modelId="{EBE2E973-47A5-4CDD-B89C-A0B66090484A}" type="presOf" srcId="{D764739C-4CE7-4DDF-BA42-D66B040C818E}" destId="{C9F56FE8-B7F9-47B9-A1DD-19BEB74BDBF1}" srcOrd="1" destOrd="0" presId="urn:microsoft.com/office/officeart/2005/8/layout/lProcess2"/>
    <dgm:cxn modelId="{F48BC28F-9864-4EDE-9199-DE8659064705}" type="presOf" srcId="{A9D09875-47A0-4902-8B66-0F12BCC9FB72}" destId="{1B4B45F0-F542-4402-9227-4F6FD22E390D}" srcOrd="0" destOrd="0" presId="urn:microsoft.com/office/officeart/2005/8/layout/lProcess2"/>
    <dgm:cxn modelId="{803650D6-1A0C-424E-B7C7-2561880CDD36}" srcId="{D764739C-4CE7-4DDF-BA42-D66B040C818E}" destId="{C29A6D02-6FCD-4DB8-A973-67EFDA0234A0}" srcOrd="0" destOrd="0" parTransId="{787CE1A0-5FC7-428B-A6E5-AB427FCDD47A}" sibTransId="{F444D078-4E10-42E4-85F4-42524EEE8666}"/>
    <dgm:cxn modelId="{54AE90E0-93FD-4FBE-B797-DB6539951325}" srcId="{A9D09875-47A0-4902-8B66-0F12BCC9FB72}" destId="{D764739C-4CE7-4DDF-BA42-D66B040C818E}" srcOrd="0" destOrd="0" parTransId="{5C682063-654C-4F5C-834B-90D45E6D4402}" sibTransId="{E36C0F87-4102-4D37-8923-35252D97EA2D}"/>
    <dgm:cxn modelId="{FD8C99E8-0862-4063-8BE7-26A0A0B93F1B}" type="presOf" srcId="{A6E0299D-C0AF-4290-894C-C5392EEEA3B2}" destId="{DF1F0BC9-F35A-4B7A-A524-CBC8AF6C9086}" srcOrd="0" destOrd="0" presId="urn:microsoft.com/office/officeart/2005/8/layout/lProcess2"/>
    <dgm:cxn modelId="{FF10F7EE-DD3D-4E13-B451-EA1E61CE5774}" srcId="{D764739C-4CE7-4DDF-BA42-D66B040C818E}" destId="{A6E0299D-C0AF-4290-894C-C5392EEEA3B2}" srcOrd="2" destOrd="0" parTransId="{A797259C-083E-4748-934E-736D9FC942E3}" sibTransId="{81191350-7F28-458B-8AF3-37058974FBEF}"/>
    <dgm:cxn modelId="{57D7BCFC-A970-4043-885C-D7088452916C}" type="presOf" srcId="{D764739C-4CE7-4DDF-BA42-D66B040C818E}" destId="{D862B044-142B-431C-BAE8-CB4495212E63}" srcOrd="0" destOrd="0" presId="urn:microsoft.com/office/officeart/2005/8/layout/lProcess2"/>
    <dgm:cxn modelId="{61DF4540-0ACA-4A0C-BBFC-DCD026565D37}" type="presParOf" srcId="{1B4B45F0-F542-4402-9227-4F6FD22E390D}" destId="{D74EA3B1-A556-472A-80C5-B6165B3BF8FC}" srcOrd="0" destOrd="0" presId="urn:microsoft.com/office/officeart/2005/8/layout/lProcess2"/>
    <dgm:cxn modelId="{3D0C451A-A69D-4E45-9DC0-C118839C2C0D}" type="presParOf" srcId="{D74EA3B1-A556-472A-80C5-B6165B3BF8FC}" destId="{D862B044-142B-431C-BAE8-CB4495212E63}" srcOrd="0" destOrd="0" presId="urn:microsoft.com/office/officeart/2005/8/layout/lProcess2"/>
    <dgm:cxn modelId="{DCCDE576-D1DE-42D3-A183-B7F4467C5708}" type="presParOf" srcId="{D74EA3B1-A556-472A-80C5-B6165B3BF8FC}" destId="{C9F56FE8-B7F9-47B9-A1DD-19BEB74BDBF1}" srcOrd="1" destOrd="0" presId="urn:microsoft.com/office/officeart/2005/8/layout/lProcess2"/>
    <dgm:cxn modelId="{D869AB0D-45CA-428F-AD15-7A41BAE9E969}" type="presParOf" srcId="{D74EA3B1-A556-472A-80C5-B6165B3BF8FC}" destId="{01B97BF7-BF70-47AE-8AF2-CA5AB0E301DF}" srcOrd="2" destOrd="0" presId="urn:microsoft.com/office/officeart/2005/8/layout/lProcess2"/>
    <dgm:cxn modelId="{D8FDCE59-143F-46B0-949F-3333DA380A66}" type="presParOf" srcId="{01B97BF7-BF70-47AE-8AF2-CA5AB0E301DF}" destId="{C0873CE9-76FA-4274-991B-0BA2AACF0172}" srcOrd="0" destOrd="0" presId="urn:microsoft.com/office/officeart/2005/8/layout/lProcess2"/>
    <dgm:cxn modelId="{F9B13057-8C25-4AC4-8D18-E5B7EC4A21C0}" type="presParOf" srcId="{C0873CE9-76FA-4274-991B-0BA2AACF0172}" destId="{C6178688-A648-4541-BA87-F46ABFCA6714}" srcOrd="0" destOrd="0" presId="urn:microsoft.com/office/officeart/2005/8/layout/lProcess2"/>
    <dgm:cxn modelId="{99451ED8-2E01-487D-BC89-54091FE24E1F}" type="presParOf" srcId="{C0873CE9-76FA-4274-991B-0BA2AACF0172}" destId="{DF3393A8-FABD-466E-8F2E-37FC1B631FA6}" srcOrd="1" destOrd="0" presId="urn:microsoft.com/office/officeart/2005/8/layout/lProcess2"/>
    <dgm:cxn modelId="{170D6BD7-FA6D-46FF-9A0C-CB0AC5DD4212}" type="presParOf" srcId="{C0873CE9-76FA-4274-991B-0BA2AACF0172}" destId="{661782BA-9BEB-4C4F-BAC3-F268673A55E3}" srcOrd="2" destOrd="0" presId="urn:microsoft.com/office/officeart/2005/8/layout/lProcess2"/>
    <dgm:cxn modelId="{CC46FF43-8239-4FE0-BF70-19E5C5D0D52E}" type="presParOf" srcId="{C0873CE9-76FA-4274-991B-0BA2AACF0172}" destId="{C5756758-A958-4318-9F7E-8ABA22A77367}" srcOrd="3" destOrd="0" presId="urn:microsoft.com/office/officeart/2005/8/layout/lProcess2"/>
    <dgm:cxn modelId="{7BD7170A-34BF-4D77-A4E8-AC82BFBC1B57}" type="presParOf" srcId="{C0873CE9-76FA-4274-991B-0BA2AACF0172}" destId="{DF1F0BC9-F35A-4B7A-A524-CBC8AF6C908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D09875-47A0-4902-8B66-0F12BCC9FB72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64739C-4CE7-4DDF-BA42-D66B040C818E}">
      <dgm:prSet phldrT="[Text]" custT="1"/>
      <dgm:spPr>
        <a:solidFill>
          <a:srgbClr val="CEE5D0"/>
        </a:solidFill>
      </dgm:spPr>
      <dgm:t>
        <a:bodyPr/>
        <a:lstStyle/>
        <a:p>
          <a:pPr>
            <a:buNone/>
          </a:pPr>
          <a:r>
            <a:rPr lang="en-US" sz="3200" b="1">
              <a:solidFill>
                <a:schemeClr val="tx2">
                  <a:lumMod val="10000"/>
                </a:schemeClr>
              </a:solidFill>
            </a:rPr>
            <a:t>Benefits</a:t>
          </a:r>
          <a:endParaRPr lang="en-US" sz="3200">
            <a:solidFill>
              <a:schemeClr val="tx2">
                <a:lumMod val="10000"/>
              </a:schemeClr>
            </a:solidFill>
          </a:endParaRPr>
        </a:p>
      </dgm:t>
    </dgm:pt>
    <dgm:pt modelId="{5C682063-654C-4F5C-834B-90D45E6D4402}" type="parTrans" cxnId="{54AE90E0-93FD-4FBE-B797-DB6539951325}">
      <dgm:prSet/>
      <dgm:spPr/>
      <dgm:t>
        <a:bodyPr/>
        <a:lstStyle/>
        <a:p>
          <a:endParaRPr lang="en-US"/>
        </a:p>
      </dgm:t>
    </dgm:pt>
    <dgm:pt modelId="{E36C0F87-4102-4D37-8923-35252D97EA2D}" type="sibTrans" cxnId="{54AE90E0-93FD-4FBE-B797-DB6539951325}">
      <dgm:prSet/>
      <dgm:spPr/>
      <dgm:t>
        <a:bodyPr/>
        <a:lstStyle/>
        <a:p>
          <a:endParaRPr lang="en-US"/>
        </a:p>
      </dgm:t>
    </dgm:pt>
    <dgm:pt modelId="{C29A6D02-6FCD-4DB8-A973-67EFDA0234A0}">
      <dgm:prSet phldrT="[Text]"/>
      <dgm:spPr>
        <a:solidFill>
          <a:srgbClr val="37B34A"/>
        </a:solidFill>
        <a:ln w="12700">
          <a:solidFill>
            <a:schemeClr val="tx2">
              <a:lumMod val="10000"/>
              <a:alpha val="90000"/>
            </a:schemeClr>
          </a:solidFill>
        </a:ln>
      </dgm:spPr>
      <dgm:t>
        <a:bodyPr/>
        <a:lstStyle/>
        <a:p>
          <a:r>
            <a:rPr lang="en-US"/>
            <a:t>Assists with early identification (especially internalizing)</a:t>
          </a:r>
        </a:p>
      </dgm:t>
    </dgm:pt>
    <dgm:pt modelId="{787CE1A0-5FC7-428B-A6E5-AB427FCDD47A}" type="parTrans" cxnId="{803650D6-1A0C-424E-B7C7-2561880CDD36}">
      <dgm:prSet/>
      <dgm:spPr/>
      <dgm:t>
        <a:bodyPr/>
        <a:lstStyle/>
        <a:p>
          <a:endParaRPr lang="en-US"/>
        </a:p>
      </dgm:t>
    </dgm:pt>
    <dgm:pt modelId="{F444D078-4E10-42E4-85F4-42524EEE8666}" type="sibTrans" cxnId="{803650D6-1A0C-424E-B7C7-2561880CDD36}">
      <dgm:prSet/>
      <dgm:spPr/>
      <dgm:t>
        <a:bodyPr/>
        <a:lstStyle/>
        <a:p>
          <a:endParaRPr lang="en-US"/>
        </a:p>
      </dgm:t>
    </dgm:pt>
    <dgm:pt modelId="{BB545903-E1A5-4542-AC2D-A192C19DD34C}">
      <dgm:prSet phldrT="[Text]"/>
      <dgm:spPr>
        <a:solidFill>
          <a:srgbClr val="37B34A"/>
        </a:solidFill>
        <a:ln w="12700">
          <a:solidFill>
            <a:schemeClr val="tx2">
              <a:lumMod val="10000"/>
              <a:alpha val="90000"/>
            </a:schemeClr>
          </a:solidFill>
        </a:ln>
      </dgm:spPr>
      <dgm:t>
        <a:bodyPr/>
        <a:lstStyle/>
        <a:p>
          <a:r>
            <a:rPr lang="en-US"/>
            <a:t>Understanding school functioning</a:t>
          </a:r>
          <a:br>
            <a:rPr lang="en-US"/>
          </a:br>
          <a:r>
            <a:rPr lang="en-US"/>
            <a:t>and needs</a:t>
          </a:r>
        </a:p>
      </dgm:t>
    </dgm:pt>
    <dgm:pt modelId="{4B9D6848-A7AC-498D-8366-F197C3AC323B}" type="parTrans" cxnId="{DD58263E-40D8-4BA1-B594-2DF5859386B8}">
      <dgm:prSet/>
      <dgm:spPr/>
      <dgm:t>
        <a:bodyPr/>
        <a:lstStyle/>
        <a:p>
          <a:endParaRPr lang="en-US"/>
        </a:p>
      </dgm:t>
    </dgm:pt>
    <dgm:pt modelId="{B0FCCF3C-13BB-4586-9923-EB91C8DBCAB9}" type="sibTrans" cxnId="{DD58263E-40D8-4BA1-B594-2DF5859386B8}">
      <dgm:prSet/>
      <dgm:spPr/>
      <dgm:t>
        <a:bodyPr/>
        <a:lstStyle/>
        <a:p>
          <a:endParaRPr lang="en-US"/>
        </a:p>
      </dgm:t>
    </dgm:pt>
    <dgm:pt modelId="{A6E0299D-C0AF-4290-894C-C5392EEEA3B2}">
      <dgm:prSet phldrT="[Text]"/>
      <dgm:spPr>
        <a:solidFill>
          <a:srgbClr val="37B34A"/>
        </a:solidFill>
        <a:ln w="12700">
          <a:solidFill>
            <a:schemeClr val="tx2">
              <a:lumMod val="10000"/>
              <a:alpha val="90000"/>
            </a:schemeClr>
          </a:solidFill>
        </a:ln>
      </dgm:spPr>
      <dgm:t>
        <a:bodyPr/>
        <a:lstStyle/>
        <a:p>
          <a:r>
            <a:rPr lang="en-US"/>
            <a:t>Normalizes the process for determining intervention needs</a:t>
          </a:r>
        </a:p>
      </dgm:t>
    </dgm:pt>
    <dgm:pt modelId="{A797259C-083E-4748-934E-736D9FC942E3}" type="parTrans" cxnId="{FF10F7EE-DD3D-4E13-B451-EA1E61CE5774}">
      <dgm:prSet/>
      <dgm:spPr/>
      <dgm:t>
        <a:bodyPr/>
        <a:lstStyle/>
        <a:p>
          <a:endParaRPr lang="en-US"/>
        </a:p>
      </dgm:t>
    </dgm:pt>
    <dgm:pt modelId="{81191350-7F28-458B-8AF3-37058974FBEF}" type="sibTrans" cxnId="{FF10F7EE-DD3D-4E13-B451-EA1E61CE5774}">
      <dgm:prSet/>
      <dgm:spPr/>
      <dgm:t>
        <a:bodyPr/>
        <a:lstStyle/>
        <a:p>
          <a:endParaRPr lang="en-US"/>
        </a:p>
      </dgm:t>
    </dgm:pt>
    <dgm:pt modelId="{1B4B45F0-F542-4402-9227-4F6FD22E390D}" type="pres">
      <dgm:prSet presAssocID="{A9D09875-47A0-4902-8B66-0F12BCC9FB72}" presName="theList" presStyleCnt="0">
        <dgm:presLayoutVars>
          <dgm:dir/>
          <dgm:animLvl val="lvl"/>
          <dgm:resizeHandles val="exact"/>
        </dgm:presLayoutVars>
      </dgm:prSet>
      <dgm:spPr/>
    </dgm:pt>
    <dgm:pt modelId="{D74EA3B1-A556-472A-80C5-B6165B3BF8FC}" type="pres">
      <dgm:prSet presAssocID="{D764739C-4CE7-4DDF-BA42-D66B040C818E}" presName="compNode" presStyleCnt="0"/>
      <dgm:spPr/>
    </dgm:pt>
    <dgm:pt modelId="{D862B044-142B-431C-BAE8-CB4495212E63}" type="pres">
      <dgm:prSet presAssocID="{D764739C-4CE7-4DDF-BA42-D66B040C818E}" presName="aNode" presStyleLbl="bgShp" presStyleIdx="0" presStyleCnt="1"/>
      <dgm:spPr/>
    </dgm:pt>
    <dgm:pt modelId="{C9F56FE8-B7F9-47B9-A1DD-19BEB74BDBF1}" type="pres">
      <dgm:prSet presAssocID="{D764739C-4CE7-4DDF-BA42-D66B040C818E}" presName="textNode" presStyleLbl="bgShp" presStyleIdx="0" presStyleCnt="1"/>
      <dgm:spPr/>
    </dgm:pt>
    <dgm:pt modelId="{01B97BF7-BF70-47AE-8AF2-CA5AB0E301DF}" type="pres">
      <dgm:prSet presAssocID="{D764739C-4CE7-4DDF-BA42-D66B040C818E}" presName="compChildNode" presStyleCnt="0"/>
      <dgm:spPr/>
    </dgm:pt>
    <dgm:pt modelId="{C0873CE9-76FA-4274-991B-0BA2AACF0172}" type="pres">
      <dgm:prSet presAssocID="{D764739C-4CE7-4DDF-BA42-D66B040C818E}" presName="theInnerList" presStyleCnt="0"/>
      <dgm:spPr/>
    </dgm:pt>
    <dgm:pt modelId="{C6178688-A648-4541-BA87-F46ABFCA6714}" type="pres">
      <dgm:prSet presAssocID="{C29A6D02-6FCD-4DB8-A973-67EFDA0234A0}" presName="childNode" presStyleLbl="node1" presStyleIdx="0" presStyleCnt="3">
        <dgm:presLayoutVars>
          <dgm:bulletEnabled val="1"/>
        </dgm:presLayoutVars>
      </dgm:prSet>
      <dgm:spPr/>
    </dgm:pt>
    <dgm:pt modelId="{DF3393A8-FABD-466E-8F2E-37FC1B631FA6}" type="pres">
      <dgm:prSet presAssocID="{C29A6D02-6FCD-4DB8-A973-67EFDA0234A0}" presName="aSpace2" presStyleCnt="0"/>
      <dgm:spPr/>
    </dgm:pt>
    <dgm:pt modelId="{661782BA-9BEB-4C4F-BAC3-F268673A55E3}" type="pres">
      <dgm:prSet presAssocID="{BB545903-E1A5-4542-AC2D-A192C19DD34C}" presName="childNode" presStyleLbl="node1" presStyleIdx="1" presStyleCnt="3">
        <dgm:presLayoutVars>
          <dgm:bulletEnabled val="1"/>
        </dgm:presLayoutVars>
      </dgm:prSet>
      <dgm:spPr/>
    </dgm:pt>
    <dgm:pt modelId="{C5756758-A958-4318-9F7E-8ABA22A77367}" type="pres">
      <dgm:prSet presAssocID="{BB545903-E1A5-4542-AC2D-A192C19DD34C}" presName="aSpace2" presStyleCnt="0"/>
      <dgm:spPr/>
    </dgm:pt>
    <dgm:pt modelId="{DF1F0BC9-F35A-4B7A-A524-CBC8AF6C9086}" type="pres">
      <dgm:prSet presAssocID="{A6E0299D-C0AF-4290-894C-C5392EEEA3B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D58263E-40D8-4BA1-B594-2DF5859386B8}" srcId="{D764739C-4CE7-4DDF-BA42-D66B040C818E}" destId="{BB545903-E1A5-4542-AC2D-A192C19DD34C}" srcOrd="1" destOrd="0" parTransId="{4B9D6848-A7AC-498D-8366-F197C3AC323B}" sibTransId="{B0FCCF3C-13BB-4586-9923-EB91C8DBCAB9}"/>
    <dgm:cxn modelId="{DD995865-BADB-4431-A33F-513835E6A609}" type="presOf" srcId="{C29A6D02-6FCD-4DB8-A973-67EFDA0234A0}" destId="{C6178688-A648-4541-BA87-F46ABFCA6714}" srcOrd="0" destOrd="0" presId="urn:microsoft.com/office/officeart/2005/8/layout/lProcess2"/>
    <dgm:cxn modelId="{1A7E3A49-87BD-48D0-A8D5-B9A2B64117EE}" type="presOf" srcId="{BB545903-E1A5-4542-AC2D-A192C19DD34C}" destId="{661782BA-9BEB-4C4F-BAC3-F268673A55E3}" srcOrd="0" destOrd="0" presId="urn:microsoft.com/office/officeart/2005/8/layout/lProcess2"/>
    <dgm:cxn modelId="{EBE2E973-47A5-4CDD-B89C-A0B66090484A}" type="presOf" srcId="{D764739C-4CE7-4DDF-BA42-D66B040C818E}" destId="{C9F56FE8-B7F9-47B9-A1DD-19BEB74BDBF1}" srcOrd="1" destOrd="0" presId="urn:microsoft.com/office/officeart/2005/8/layout/lProcess2"/>
    <dgm:cxn modelId="{F48BC28F-9864-4EDE-9199-DE8659064705}" type="presOf" srcId="{A9D09875-47A0-4902-8B66-0F12BCC9FB72}" destId="{1B4B45F0-F542-4402-9227-4F6FD22E390D}" srcOrd="0" destOrd="0" presId="urn:microsoft.com/office/officeart/2005/8/layout/lProcess2"/>
    <dgm:cxn modelId="{803650D6-1A0C-424E-B7C7-2561880CDD36}" srcId="{D764739C-4CE7-4DDF-BA42-D66B040C818E}" destId="{C29A6D02-6FCD-4DB8-A973-67EFDA0234A0}" srcOrd="0" destOrd="0" parTransId="{787CE1A0-5FC7-428B-A6E5-AB427FCDD47A}" sibTransId="{F444D078-4E10-42E4-85F4-42524EEE8666}"/>
    <dgm:cxn modelId="{54AE90E0-93FD-4FBE-B797-DB6539951325}" srcId="{A9D09875-47A0-4902-8B66-0F12BCC9FB72}" destId="{D764739C-4CE7-4DDF-BA42-D66B040C818E}" srcOrd="0" destOrd="0" parTransId="{5C682063-654C-4F5C-834B-90D45E6D4402}" sibTransId="{E36C0F87-4102-4D37-8923-35252D97EA2D}"/>
    <dgm:cxn modelId="{FD8C99E8-0862-4063-8BE7-26A0A0B93F1B}" type="presOf" srcId="{A6E0299D-C0AF-4290-894C-C5392EEEA3B2}" destId="{DF1F0BC9-F35A-4B7A-A524-CBC8AF6C9086}" srcOrd="0" destOrd="0" presId="urn:microsoft.com/office/officeart/2005/8/layout/lProcess2"/>
    <dgm:cxn modelId="{FF10F7EE-DD3D-4E13-B451-EA1E61CE5774}" srcId="{D764739C-4CE7-4DDF-BA42-D66B040C818E}" destId="{A6E0299D-C0AF-4290-894C-C5392EEEA3B2}" srcOrd="2" destOrd="0" parTransId="{A797259C-083E-4748-934E-736D9FC942E3}" sibTransId="{81191350-7F28-458B-8AF3-37058974FBEF}"/>
    <dgm:cxn modelId="{57D7BCFC-A970-4043-885C-D7088452916C}" type="presOf" srcId="{D764739C-4CE7-4DDF-BA42-D66B040C818E}" destId="{D862B044-142B-431C-BAE8-CB4495212E63}" srcOrd="0" destOrd="0" presId="urn:microsoft.com/office/officeart/2005/8/layout/lProcess2"/>
    <dgm:cxn modelId="{61DF4540-0ACA-4A0C-BBFC-DCD026565D37}" type="presParOf" srcId="{1B4B45F0-F542-4402-9227-4F6FD22E390D}" destId="{D74EA3B1-A556-472A-80C5-B6165B3BF8FC}" srcOrd="0" destOrd="0" presId="urn:microsoft.com/office/officeart/2005/8/layout/lProcess2"/>
    <dgm:cxn modelId="{3D0C451A-A69D-4E45-9DC0-C118839C2C0D}" type="presParOf" srcId="{D74EA3B1-A556-472A-80C5-B6165B3BF8FC}" destId="{D862B044-142B-431C-BAE8-CB4495212E63}" srcOrd="0" destOrd="0" presId="urn:microsoft.com/office/officeart/2005/8/layout/lProcess2"/>
    <dgm:cxn modelId="{DCCDE576-D1DE-42D3-A183-B7F4467C5708}" type="presParOf" srcId="{D74EA3B1-A556-472A-80C5-B6165B3BF8FC}" destId="{C9F56FE8-B7F9-47B9-A1DD-19BEB74BDBF1}" srcOrd="1" destOrd="0" presId="urn:microsoft.com/office/officeart/2005/8/layout/lProcess2"/>
    <dgm:cxn modelId="{D869AB0D-45CA-428F-AD15-7A41BAE9E969}" type="presParOf" srcId="{D74EA3B1-A556-472A-80C5-B6165B3BF8FC}" destId="{01B97BF7-BF70-47AE-8AF2-CA5AB0E301DF}" srcOrd="2" destOrd="0" presId="urn:microsoft.com/office/officeart/2005/8/layout/lProcess2"/>
    <dgm:cxn modelId="{D8FDCE59-143F-46B0-949F-3333DA380A66}" type="presParOf" srcId="{01B97BF7-BF70-47AE-8AF2-CA5AB0E301DF}" destId="{C0873CE9-76FA-4274-991B-0BA2AACF0172}" srcOrd="0" destOrd="0" presId="urn:microsoft.com/office/officeart/2005/8/layout/lProcess2"/>
    <dgm:cxn modelId="{F9B13057-8C25-4AC4-8D18-E5B7EC4A21C0}" type="presParOf" srcId="{C0873CE9-76FA-4274-991B-0BA2AACF0172}" destId="{C6178688-A648-4541-BA87-F46ABFCA6714}" srcOrd="0" destOrd="0" presId="urn:microsoft.com/office/officeart/2005/8/layout/lProcess2"/>
    <dgm:cxn modelId="{99451ED8-2E01-487D-BC89-54091FE24E1F}" type="presParOf" srcId="{C0873CE9-76FA-4274-991B-0BA2AACF0172}" destId="{DF3393A8-FABD-466E-8F2E-37FC1B631FA6}" srcOrd="1" destOrd="0" presId="urn:microsoft.com/office/officeart/2005/8/layout/lProcess2"/>
    <dgm:cxn modelId="{170D6BD7-FA6D-46FF-9A0C-CB0AC5DD4212}" type="presParOf" srcId="{C0873CE9-76FA-4274-991B-0BA2AACF0172}" destId="{661782BA-9BEB-4C4F-BAC3-F268673A55E3}" srcOrd="2" destOrd="0" presId="urn:microsoft.com/office/officeart/2005/8/layout/lProcess2"/>
    <dgm:cxn modelId="{CC46FF43-8239-4FE0-BF70-19E5C5D0D52E}" type="presParOf" srcId="{C0873CE9-76FA-4274-991B-0BA2AACF0172}" destId="{C5756758-A958-4318-9F7E-8ABA22A77367}" srcOrd="3" destOrd="0" presId="urn:microsoft.com/office/officeart/2005/8/layout/lProcess2"/>
    <dgm:cxn modelId="{7BD7170A-34BF-4D77-A4E8-AC82BFBC1B57}" type="presParOf" srcId="{C0873CE9-76FA-4274-991B-0BA2AACF0172}" destId="{DF1F0BC9-F35A-4B7A-A524-CBC8AF6C908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D09875-47A0-4902-8B66-0F12BCC9FB72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64739C-4CE7-4DDF-BA42-D66B040C818E}">
      <dgm:prSet phldrT="[Text]" custT="1"/>
      <dgm:spPr>
        <a:solidFill>
          <a:srgbClr val="CEE5D0"/>
        </a:solidFill>
      </dgm:spPr>
      <dgm:t>
        <a:bodyPr/>
        <a:lstStyle/>
        <a:p>
          <a:pPr>
            <a:buNone/>
          </a:pPr>
          <a:r>
            <a:rPr lang="en-US" sz="3200" b="1">
              <a:solidFill>
                <a:schemeClr val="tx2">
                  <a:lumMod val="10000"/>
                </a:schemeClr>
              </a:solidFill>
            </a:rPr>
            <a:t>Top Professional</a:t>
          </a:r>
          <a:br>
            <a:rPr lang="en-US" sz="3200" b="1">
              <a:solidFill>
                <a:schemeClr val="tx2">
                  <a:lumMod val="10000"/>
                </a:schemeClr>
              </a:solidFill>
            </a:rPr>
          </a:br>
          <a:r>
            <a:rPr lang="en-US" sz="3200" b="1">
              <a:solidFill>
                <a:schemeClr val="tx2">
                  <a:lumMod val="10000"/>
                </a:schemeClr>
              </a:solidFill>
            </a:rPr>
            <a:t>Learning Needs</a:t>
          </a:r>
          <a:endParaRPr lang="en-US" sz="3200">
            <a:solidFill>
              <a:schemeClr val="tx2">
                <a:lumMod val="10000"/>
              </a:schemeClr>
            </a:solidFill>
          </a:endParaRPr>
        </a:p>
      </dgm:t>
    </dgm:pt>
    <dgm:pt modelId="{5C682063-654C-4F5C-834B-90D45E6D4402}" type="parTrans" cxnId="{54AE90E0-93FD-4FBE-B797-DB6539951325}">
      <dgm:prSet/>
      <dgm:spPr/>
      <dgm:t>
        <a:bodyPr/>
        <a:lstStyle/>
        <a:p>
          <a:endParaRPr lang="en-US"/>
        </a:p>
      </dgm:t>
    </dgm:pt>
    <dgm:pt modelId="{E36C0F87-4102-4D37-8923-35252D97EA2D}" type="sibTrans" cxnId="{54AE90E0-93FD-4FBE-B797-DB6539951325}">
      <dgm:prSet/>
      <dgm:spPr/>
      <dgm:t>
        <a:bodyPr/>
        <a:lstStyle/>
        <a:p>
          <a:endParaRPr lang="en-US"/>
        </a:p>
      </dgm:t>
    </dgm:pt>
    <dgm:pt modelId="{C29A6D02-6FCD-4DB8-A973-67EFDA0234A0}">
      <dgm:prSet phldrT="[Text]"/>
      <dgm:spPr>
        <a:solidFill>
          <a:srgbClr val="37B34A"/>
        </a:solidFill>
        <a:ln w="12700">
          <a:solidFill>
            <a:schemeClr val="tx2">
              <a:lumMod val="10000"/>
              <a:alpha val="90000"/>
            </a:schemeClr>
          </a:solidFill>
        </a:ln>
      </dgm:spPr>
      <dgm:t>
        <a:bodyPr/>
        <a:lstStyle/>
        <a:p>
          <a:r>
            <a:rPr lang="en-US"/>
            <a:t>De-escalation techniques</a:t>
          </a:r>
        </a:p>
      </dgm:t>
    </dgm:pt>
    <dgm:pt modelId="{787CE1A0-5FC7-428B-A6E5-AB427FCDD47A}" type="parTrans" cxnId="{803650D6-1A0C-424E-B7C7-2561880CDD36}">
      <dgm:prSet/>
      <dgm:spPr/>
      <dgm:t>
        <a:bodyPr/>
        <a:lstStyle/>
        <a:p>
          <a:endParaRPr lang="en-US"/>
        </a:p>
      </dgm:t>
    </dgm:pt>
    <dgm:pt modelId="{F444D078-4E10-42E4-85F4-42524EEE8666}" type="sibTrans" cxnId="{803650D6-1A0C-424E-B7C7-2561880CDD36}">
      <dgm:prSet/>
      <dgm:spPr/>
      <dgm:t>
        <a:bodyPr/>
        <a:lstStyle/>
        <a:p>
          <a:endParaRPr lang="en-US"/>
        </a:p>
      </dgm:t>
    </dgm:pt>
    <dgm:pt modelId="{BB545903-E1A5-4542-AC2D-A192C19DD34C}">
      <dgm:prSet phldrT="[Text]"/>
      <dgm:spPr>
        <a:solidFill>
          <a:srgbClr val="37B34A"/>
        </a:solidFill>
        <a:ln w="12700">
          <a:solidFill>
            <a:schemeClr val="tx2">
              <a:lumMod val="10000"/>
              <a:alpha val="90000"/>
            </a:schemeClr>
          </a:solidFill>
        </a:ln>
      </dgm:spPr>
      <dgm:t>
        <a:bodyPr/>
        <a:lstStyle/>
        <a:p>
          <a:r>
            <a:rPr lang="en-US"/>
            <a:t>Social skill instruction</a:t>
          </a:r>
        </a:p>
      </dgm:t>
    </dgm:pt>
    <dgm:pt modelId="{4B9D6848-A7AC-498D-8366-F197C3AC323B}" type="parTrans" cxnId="{DD58263E-40D8-4BA1-B594-2DF5859386B8}">
      <dgm:prSet/>
      <dgm:spPr/>
      <dgm:t>
        <a:bodyPr/>
        <a:lstStyle/>
        <a:p>
          <a:endParaRPr lang="en-US"/>
        </a:p>
      </dgm:t>
    </dgm:pt>
    <dgm:pt modelId="{B0FCCF3C-13BB-4586-9923-EB91C8DBCAB9}" type="sibTrans" cxnId="{DD58263E-40D8-4BA1-B594-2DF5859386B8}">
      <dgm:prSet/>
      <dgm:spPr/>
      <dgm:t>
        <a:bodyPr/>
        <a:lstStyle/>
        <a:p>
          <a:endParaRPr lang="en-US"/>
        </a:p>
      </dgm:t>
    </dgm:pt>
    <dgm:pt modelId="{A6E0299D-C0AF-4290-894C-C5392EEEA3B2}">
      <dgm:prSet phldrT="[Text]"/>
      <dgm:spPr>
        <a:solidFill>
          <a:srgbClr val="37B34A"/>
        </a:solidFill>
        <a:ln w="12700">
          <a:solidFill>
            <a:schemeClr val="tx2">
              <a:lumMod val="10000"/>
              <a:alpha val="90000"/>
            </a:schemeClr>
          </a:solidFill>
        </a:ln>
      </dgm:spPr>
      <dgm:t>
        <a:bodyPr/>
        <a:lstStyle/>
        <a:p>
          <a:r>
            <a:rPr lang="en-US"/>
            <a:t>Supports for students with internalizing behavior patterns</a:t>
          </a:r>
        </a:p>
      </dgm:t>
    </dgm:pt>
    <dgm:pt modelId="{A797259C-083E-4748-934E-736D9FC942E3}" type="parTrans" cxnId="{FF10F7EE-DD3D-4E13-B451-EA1E61CE5774}">
      <dgm:prSet/>
      <dgm:spPr/>
      <dgm:t>
        <a:bodyPr/>
        <a:lstStyle/>
        <a:p>
          <a:endParaRPr lang="en-US"/>
        </a:p>
      </dgm:t>
    </dgm:pt>
    <dgm:pt modelId="{81191350-7F28-458B-8AF3-37058974FBEF}" type="sibTrans" cxnId="{FF10F7EE-DD3D-4E13-B451-EA1E61CE5774}">
      <dgm:prSet/>
      <dgm:spPr/>
      <dgm:t>
        <a:bodyPr/>
        <a:lstStyle/>
        <a:p>
          <a:endParaRPr lang="en-US"/>
        </a:p>
      </dgm:t>
    </dgm:pt>
    <dgm:pt modelId="{1B4B45F0-F542-4402-9227-4F6FD22E390D}" type="pres">
      <dgm:prSet presAssocID="{A9D09875-47A0-4902-8B66-0F12BCC9FB72}" presName="theList" presStyleCnt="0">
        <dgm:presLayoutVars>
          <dgm:dir/>
          <dgm:animLvl val="lvl"/>
          <dgm:resizeHandles val="exact"/>
        </dgm:presLayoutVars>
      </dgm:prSet>
      <dgm:spPr/>
    </dgm:pt>
    <dgm:pt modelId="{D74EA3B1-A556-472A-80C5-B6165B3BF8FC}" type="pres">
      <dgm:prSet presAssocID="{D764739C-4CE7-4DDF-BA42-D66B040C818E}" presName="compNode" presStyleCnt="0"/>
      <dgm:spPr/>
    </dgm:pt>
    <dgm:pt modelId="{D862B044-142B-431C-BAE8-CB4495212E63}" type="pres">
      <dgm:prSet presAssocID="{D764739C-4CE7-4DDF-BA42-D66B040C818E}" presName="aNode" presStyleLbl="bgShp" presStyleIdx="0" presStyleCnt="1"/>
      <dgm:spPr/>
    </dgm:pt>
    <dgm:pt modelId="{C9F56FE8-B7F9-47B9-A1DD-19BEB74BDBF1}" type="pres">
      <dgm:prSet presAssocID="{D764739C-4CE7-4DDF-BA42-D66B040C818E}" presName="textNode" presStyleLbl="bgShp" presStyleIdx="0" presStyleCnt="1"/>
      <dgm:spPr/>
    </dgm:pt>
    <dgm:pt modelId="{01B97BF7-BF70-47AE-8AF2-CA5AB0E301DF}" type="pres">
      <dgm:prSet presAssocID="{D764739C-4CE7-4DDF-BA42-D66B040C818E}" presName="compChildNode" presStyleCnt="0"/>
      <dgm:spPr/>
    </dgm:pt>
    <dgm:pt modelId="{C0873CE9-76FA-4274-991B-0BA2AACF0172}" type="pres">
      <dgm:prSet presAssocID="{D764739C-4CE7-4DDF-BA42-D66B040C818E}" presName="theInnerList" presStyleCnt="0"/>
      <dgm:spPr/>
    </dgm:pt>
    <dgm:pt modelId="{C6178688-A648-4541-BA87-F46ABFCA6714}" type="pres">
      <dgm:prSet presAssocID="{C29A6D02-6FCD-4DB8-A973-67EFDA0234A0}" presName="childNode" presStyleLbl="node1" presStyleIdx="0" presStyleCnt="3">
        <dgm:presLayoutVars>
          <dgm:bulletEnabled val="1"/>
        </dgm:presLayoutVars>
      </dgm:prSet>
      <dgm:spPr/>
    </dgm:pt>
    <dgm:pt modelId="{DF3393A8-FABD-466E-8F2E-37FC1B631FA6}" type="pres">
      <dgm:prSet presAssocID="{C29A6D02-6FCD-4DB8-A973-67EFDA0234A0}" presName="aSpace2" presStyleCnt="0"/>
      <dgm:spPr/>
    </dgm:pt>
    <dgm:pt modelId="{661782BA-9BEB-4C4F-BAC3-F268673A55E3}" type="pres">
      <dgm:prSet presAssocID="{BB545903-E1A5-4542-AC2D-A192C19DD34C}" presName="childNode" presStyleLbl="node1" presStyleIdx="1" presStyleCnt="3">
        <dgm:presLayoutVars>
          <dgm:bulletEnabled val="1"/>
        </dgm:presLayoutVars>
      </dgm:prSet>
      <dgm:spPr/>
    </dgm:pt>
    <dgm:pt modelId="{C5756758-A958-4318-9F7E-8ABA22A77367}" type="pres">
      <dgm:prSet presAssocID="{BB545903-E1A5-4542-AC2D-A192C19DD34C}" presName="aSpace2" presStyleCnt="0"/>
      <dgm:spPr/>
    </dgm:pt>
    <dgm:pt modelId="{DF1F0BC9-F35A-4B7A-A524-CBC8AF6C9086}" type="pres">
      <dgm:prSet presAssocID="{A6E0299D-C0AF-4290-894C-C5392EEEA3B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DD58263E-40D8-4BA1-B594-2DF5859386B8}" srcId="{D764739C-4CE7-4DDF-BA42-D66B040C818E}" destId="{BB545903-E1A5-4542-AC2D-A192C19DD34C}" srcOrd="1" destOrd="0" parTransId="{4B9D6848-A7AC-498D-8366-F197C3AC323B}" sibTransId="{B0FCCF3C-13BB-4586-9923-EB91C8DBCAB9}"/>
    <dgm:cxn modelId="{DD995865-BADB-4431-A33F-513835E6A609}" type="presOf" srcId="{C29A6D02-6FCD-4DB8-A973-67EFDA0234A0}" destId="{C6178688-A648-4541-BA87-F46ABFCA6714}" srcOrd="0" destOrd="0" presId="urn:microsoft.com/office/officeart/2005/8/layout/lProcess2"/>
    <dgm:cxn modelId="{1A7E3A49-87BD-48D0-A8D5-B9A2B64117EE}" type="presOf" srcId="{BB545903-E1A5-4542-AC2D-A192C19DD34C}" destId="{661782BA-9BEB-4C4F-BAC3-F268673A55E3}" srcOrd="0" destOrd="0" presId="urn:microsoft.com/office/officeart/2005/8/layout/lProcess2"/>
    <dgm:cxn modelId="{EBE2E973-47A5-4CDD-B89C-A0B66090484A}" type="presOf" srcId="{D764739C-4CE7-4DDF-BA42-D66B040C818E}" destId="{C9F56FE8-B7F9-47B9-A1DD-19BEB74BDBF1}" srcOrd="1" destOrd="0" presId="urn:microsoft.com/office/officeart/2005/8/layout/lProcess2"/>
    <dgm:cxn modelId="{F48BC28F-9864-4EDE-9199-DE8659064705}" type="presOf" srcId="{A9D09875-47A0-4902-8B66-0F12BCC9FB72}" destId="{1B4B45F0-F542-4402-9227-4F6FD22E390D}" srcOrd="0" destOrd="0" presId="urn:microsoft.com/office/officeart/2005/8/layout/lProcess2"/>
    <dgm:cxn modelId="{803650D6-1A0C-424E-B7C7-2561880CDD36}" srcId="{D764739C-4CE7-4DDF-BA42-D66B040C818E}" destId="{C29A6D02-6FCD-4DB8-A973-67EFDA0234A0}" srcOrd="0" destOrd="0" parTransId="{787CE1A0-5FC7-428B-A6E5-AB427FCDD47A}" sibTransId="{F444D078-4E10-42E4-85F4-42524EEE8666}"/>
    <dgm:cxn modelId="{54AE90E0-93FD-4FBE-B797-DB6539951325}" srcId="{A9D09875-47A0-4902-8B66-0F12BCC9FB72}" destId="{D764739C-4CE7-4DDF-BA42-D66B040C818E}" srcOrd="0" destOrd="0" parTransId="{5C682063-654C-4F5C-834B-90D45E6D4402}" sibTransId="{E36C0F87-4102-4D37-8923-35252D97EA2D}"/>
    <dgm:cxn modelId="{FD8C99E8-0862-4063-8BE7-26A0A0B93F1B}" type="presOf" srcId="{A6E0299D-C0AF-4290-894C-C5392EEEA3B2}" destId="{DF1F0BC9-F35A-4B7A-A524-CBC8AF6C9086}" srcOrd="0" destOrd="0" presId="urn:microsoft.com/office/officeart/2005/8/layout/lProcess2"/>
    <dgm:cxn modelId="{FF10F7EE-DD3D-4E13-B451-EA1E61CE5774}" srcId="{D764739C-4CE7-4DDF-BA42-D66B040C818E}" destId="{A6E0299D-C0AF-4290-894C-C5392EEEA3B2}" srcOrd="2" destOrd="0" parTransId="{A797259C-083E-4748-934E-736D9FC942E3}" sibTransId="{81191350-7F28-458B-8AF3-37058974FBEF}"/>
    <dgm:cxn modelId="{57D7BCFC-A970-4043-885C-D7088452916C}" type="presOf" srcId="{D764739C-4CE7-4DDF-BA42-D66B040C818E}" destId="{D862B044-142B-431C-BAE8-CB4495212E63}" srcOrd="0" destOrd="0" presId="urn:microsoft.com/office/officeart/2005/8/layout/lProcess2"/>
    <dgm:cxn modelId="{61DF4540-0ACA-4A0C-BBFC-DCD026565D37}" type="presParOf" srcId="{1B4B45F0-F542-4402-9227-4F6FD22E390D}" destId="{D74EA3B1-A556-472A-80C5-B6165B3BF8FC}" srcOrd="0" destOrd="0" presId="urn:microsoft.com/office/officeart/2005/8/layout/lProcess2"/>
    <dgm:cxn modelId="{3D0C451A-A69D-4E45-9DC0-C118839C2C0D}" type="presParOf" srcId="{D74EA3B1-A556-472A-80C5-B6165B3BF8FC}" destId="{D862B044-142B-431C-BAE8-CB4495212E63}" srcOrd="0" destOrd="0" presId="urn:microsoft.com/office/officeart/2005/8/layout/lProcess2"/>
    <dgm:cxn modelId="{DCCDE576-D1DE-42D3-A183-B7F4467C5708}" type="presParOf" srcId="{D74EA3B1-A556-472A-80C5-B6165B3BF8FC}" destId="{C9F56FE8-B7F9-47B9-A1DD-19BEB74BDBF1}" srcOrd="1" destOrd="0" presId="urn:microsoft.com/office/officeart/2005/8/layout/lProcess2"/>
    <dgm:cxn modelId="{D869AB0D-45CA-428F-AD15-7A41BAE9E969}" type="presParOf" srcId="{D74EA3B1-A556-472A-80C5-B6165B3BF8FC}" destId="{01B97BF7-BF70-47AE-8AF2-CA5AB0E301DF}" srcOrd="2" destOrd="0" presId="urn:microsoft.com/office/officeart/2005/8/layout/lProcess2"/>
    <dgm:cxn modelId="{D8FDCE59-143F-46B0-949F-3333DA380A66}" type="presParOf" srcId="{01B97BF7-BF70-47AE-8AF2-CA5AB0E301DF}" destId="{C0873CE9-76FA-4274-991B-0BA2AACF0172}" srcOrd="0" destOrd="0" presId="urn:microsoft.com/office/officeart/2005/8/layout/lProcess2"/>
    <dgm:cxn modelId="{F9B13057-8C25-4AC4-8D18-E5B7EC4A21C0}" type="presParOf" srcId="{C0873CE9-76FA-4274-991B-0BA2AACF0172}" destId="{C6178688-A648-4541-BA87-F46ABFCA6714}" srcOrd="0" destOrd="0" presId="urn:microsoft.com/office/officeart/2005/8/layout/lProcess2"/>
    <dgm:cxn modelId="{99451ED8-2E01-487D-BC89-54091FE24E1F}" type="presParOf" srcId="{C0873CE9-76FA-4274-991B-0BA2AACF0172}" destId="{DF3393A8-FABD-466E-8F2E-37FC1B631FA6}" srcOrd="1" destOrd="0" presId="urn:microsoft.com/office/officeart/2005/8/layout/lProcess2"/>
    <dgm:cxn modelId="{170D6BD7-FA6D-46FF-9A0C-CB0AC5DD4212}" type="presParOf" srcId="{C0873CE9-76FA-4274-991B-0BA2AACF0172}" destId="{661782BA-9BEB-4C4F-BAC3-F268673A55E3}" srcOrd="2" destOrd="0" presId="urn:microsoft.com/office/officeart/2005/8/layout/lProcess2"/>
    <dgm:cxn modelId="{CC46FF43-8239-4FE0-BF70-19E5C5D0D52E}" type="presParOf" srcId="{C0873CE9-76FA-4274-991B-0BA2AACF0172}" destId="{C5756758-A958-4318-9F7E-8ABA22A77367}" srcOrd="3" destOrd="0" presId="urn:microsoft.com/office/officeart/2005/8/layout/lProcess2"/>
    <dgm:cxn modelId="{7BD7170A-34BF-4D77-A4E8-AC82BFBC1B57}" type="presParOf" srcId="{C0873CE9-76FA-4274-991B-0BA2AACF0172}" destId="{DF1F0BC9-F35A-4B7A-A524-CBC8AF6C908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421AAC-A3E8-B643-80CA-61F40CF1F7A0}" type="doc">
      <dgm:prSet loTypeId="urn:microsoft.com/office/officeart/2005/8/layout/defaul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1E13DFA-2436-E143-B592-8882C0941A0D}">
      <dgm:prSet phldrT="[Text]"/>
      <dgm:spPr>
        <a:xfrm>
          <a:off x="0" y="351011"/>
          <a:ext cx="2161310" cy="1296786"/>
        </a:xfrm>
        <a:prstGeom prst="rect">
          <a:avLst/>
        </a:prstGeom>
        <a:solidFill>
          <a:srgbClr val="2F4E6D"/>
        </a:solidFill>
        <a:ln w="12700" cap="flat" cmpd="sng" algn="ctr">
          <a:solidFill>
            <a:srgbClr val="B3B3B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Design Features</a:t>
          </a:r>
        </a:p>
      </dgm:t>
    </dgm:pt>
    <dgm:pt modelId="{0A07CBE7-BCE7-1646-984C-D0C796BD7E6C}" type="parTrans" cxnId="{BA3153E1-805F-FC43-BF33-9551C71DF330}">
      <dgm:prSet/>
      <dgm:spPr/>
      <dgm:t>
        <a:bodyPr/>
        <a:lstStyle/>
        <a:p>
          <a:endParaRPr lang="en-US"/>
        </a:p>
      </dgm:t>
    </dgm:pt>
    <dgm:pt modelId="{A55E3948-2C55-4C4E-9237-589196CFE876}" type="sibTrans" cxnId="{BA3153E1-805F-FC43-BF33-9551C71DF330}">
      <dgm:prSet/>
      <dgm:spPr/>
      <dgm:t>
        <a:bodyPr/>
        <a:lstStyle/>
        <a:p>
          <a:endParaRPr lang="en-US"/>
        </a:p>
      </dgm:t>
    </dgm:pt>
    <dgm:pt modelId="{2E2CD56F-FEC9-5843-B481-5FB322906C8E}">
      <dgm:prSet phldrT="[Text]"/>
      <dgm:spPr>
        <a:xfrm>
          <a:off x="0" y="1863928"/>
          <a:ext cx="2161310" cy="1296786"/>
        </a:xfrm>
        <a:prstGeom prst="rect">
          <a:avLst/>
        </a:prstGeom>
        <a:solidFill>
          <a:srgbClr val="2F4E6D"/>
        </a:solidFill>
        <a:ln w="12700" cap="flat" cmpd="sng" algn="ctr">
          <a:solidFill>
            <a:srgbClr val="B3B3B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Assessment</a:t>
          </a:r>
        </a:p>
      </dgm:t>
    </dgm:pt>
    <dgm:pt modelId="{1035C45D-534E-C640-AF4B-0A2A0E206B97}" type="parTrans" cxnId="{39BD5947-589C-6D4D-A3B8-4CB77C24A228}">
      <dgm:prSet/>
      <dgm:spPr/>
      <dgm:t>
        <a:bodyPr/>
        <a:lstStyle/>
        <a:p>
          <a:endParaRPr lang="en-US"/>
        </a:p>
      </dgm:t>
    </dgm:pt>
    <dgm:pt modelId="{08A308E6-2BDF-6D4D-8E9E-1489653C4075}" type="sibTrans" cxnId="{39BD5947-589C-6D4D-A3B8-4CB77C24A228}">
      <dgm:prSet/>
      <dgm:spPr/>
      <dgm:t>
        <a:bodyPr/>
        <a:lstStyle/>
        <a:p>
          <a:endParaRPr lang="en-US"/>
        </a:p>
      </dgm:t>
    </dgm:pt>
    <dgm:pt modelId="{4DE342AD-A91C-C94C-B82B-7CE05D7F9F7E}">
      <dgm:prSet phldrT="[Text]"/>
      <dgm:spPr>
        <a:xfrm>
          <a:off x="0" y="3376845"/>
          <a:ext cx="2161310" cy="1296786"/>
        </a:xfrm>
        <a:prstGeom prst="rect">
          <a:avLst/>
        </a:prstGeom>
        <a:solidFill>
          <a:srgbClr val="2F4E6D"/>
        </a:solidFill>
        <a:ln w="12700" cap="flat" cmpd="sng" algn="ctr">
          <a:solidFill>
            <a:srgbClr val="B3B3B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Open-ended Feedback</a:t>
          </a:r>
        </a:p>
      </dgm:t>
    </dgm:pt>
    <dgm:pt modelId="{E4A891BE-FF86-E640-AC19-ACA5370A96E1}" type="parTrans" cxnId="{7D2F75A3-673B-5B49-BEF4-C77AB0519472}">
      <dgm:prSet/>
      <dgm:spPr/>
      <dgm:t>
        <a:bodyPr/>
        <a:lstStyle/>
        <a:p>
          <a:endParaRPr lang="en-US"/>
        </a:p>
      </dgm:t>
    </dgm:pt>
    <dgm:pt modelId="{1962265B-DBF5-0D49-85FC-CDF6BFBE7CE1}" type="sibTrans" cxnId="{7D2F75A3-673B-5B49-BEF4-C77AB0519472}">
      <dgm:prSet/>
      <dgm:spPr/>
      <dgm:t>
        <a:bodyPr/>
        <a:lstStyle/>
        <a:p>
          <a:endParaRPr lang="en-US"/>
        </a:p>
      </dgm:t>
    </dgm:pt>
    <dgm:pt modelId="{04BA146C-09C1-1C47-9CBB-7EE0E51A272A}" type="pres">
      <dgm:prSet presAssocID="{5E421AAC-A3E8-B643-80CA-61F40CF1F7A0}" presName="diagram" presStyleCnt="0">
        <dgm:presLayoutVars>
          <dgm:dir/>
          <dgm:resizeHandles val="exact"/>
        </dgm:presLayoutVars>
      </dgm:prSet>
      <dgm:spPr/>
    </dgm:pt>
    <dgm:pt modelId="{76C01863-BA05-FF45-B2D0-A8B0357F0446}" type="pres">
      <dgm:prSet presAssocID="{A1E13DFA-2436-E143-B592-8882C0941A0D}" presName="node" presStyleLbl="node1" presStyleIdx="0" presStyleCnt="3">
        <dgm:presLayoutVars>
          <dgm:bulletEnabled val="1"/>
        </dgm:presLayoutVars>
      </dgm:prSet>
      <dgm:spPr/>
    </dgm:pt>
    <dgm:pt modelId="{DAD66576-A4D3-534A-8FAD-5C2CF5A1B28D}" type="pres">
      <dgm:prSet presAssocID="{A55E3948-2C55-4C4E-9237-589196CFE876}" presName="sibTrans" presStyleCnt="0"/>
      <dgm:spPr/>
    </dgm:pt>
    <dgm:pt modelId="{A0A7FD49-CB5C-B54C-94CA-211BF8B72B20}" type="pres">
      <dgm:prSet presAssocID="{2E2CD56F-FEC9-5843-B481-5FB322906C8E}" presName="node" presStyleLbl="node1" presStyleIdx="1" presStyleCnt="3">
        <dgm:presLayoutVars>
          <dgm:bulletEnabled val="1"/>
        </dgm:presLayoutVars>
      </dgm:prSet>
      <dgm:spPr/>
    </dgm:pt>
    <dgm:pt modelId="{840801E8-062A-DE4B-8F07-60F3FD216F77}" type="pres">
      <dgm:prSet presAssocID="{08A308E6-2BDF-6D4D-8E9E-1489653C4075}" presName="sibTrans" presStyleCnt="0"/>
      <dgm:spPr/>
    </dgm:pt>
    <dgm:pt modelId="{A024B735-57B1-F745-AA3A-1C720594975E}" type="pres">
      <dgm:prSet presAssocID="{4DE342AD-A91C-C94C-B82B-7CE05D7F9F7E}" presName="node" presStyleLbl="node1" presStyleIdx="2" presStyleCnt="3">
        <dgm:presLayoutVars>
          <dgm:bulletEnabled val="1"/>
        </dgm:presLayoutVars>
      </dgm:prSet>
      <dgm:spPr/>
    </dgm:pt>
  </dgm:ptLst>
  <dgm:cxnLst>
    <dgm:cxn modelId="{C434A23F-C523-CF4B-B73F-027069AEB4B7}" type="presOf" srcId="{4DE342AD-A91C-C94C-B82B-7CE05D7F9F7E}" destId="{A024B735-57B1-F745-AA3A-1C720594975E}" srcOrd="0" destOrd="0" presId="urn:microsoft.com/office/officeart/2005/8/layout/default"/>
    <dgm:cxn modelId="{39BD5947-589C-6D4D-A3B8-4CB77C24A228}" srcId="{5E421AAC-A3E8-B643-80CA-61F40CF1F7A0}" destId="{2E2CD56F-FEC9-5843-B481-5FB322906C8E}" srcOrd="1" destOrd="0" parTransId="{1035C45D-534E-C640-AF4B-0A2A0E206B97}" sibTransId="{08A308E6-2BDF-6D4D-8E9E-1489653C4075}"/>
    <dgm:cxn modelId="{7A606D6C-AF84-CB43-83A2-0B43FEA51085}" type="presOf" srcId="{2E2CD56F-FEC9-5843-B481-5FB322906C8E}" destId="{A0A7FD49-CB5C-B54C-94CA-211BF8B72B20}" srcOrd="0" destOrd="0" presId="urn:microsoft.com/office/officeart/2005/8/layout/default"/>
    <dgm:cxn modelId="{E3005876-8A6A-7245-8229-AAD2FA9089AA}" type="presOf" srcId="{A1E13DFA-2436-E143-B592-8882C0941A0D}" destId="{76C01863-BA05-FF45-B2D0-A8B0357F0446}" srcOrd="0" destOrd="0" presId="urn:microsoft.com/office/officeart/2005/8/layout/default"/>
    <dgm:cxn modelId="{62AC8A59-AC85-9042-A155-12B1B47202FE}" type="presOf" srcId="{5E421AAC-A3E8-B643-80CA-61F40CF1F7A0}" destId="{04BA146C-09C1-1C47-9CBB-7EE0E51A272A}" srcOrd="0" destOrd="0" presId="urn:microsoft.com/office/officeart/2005/8/layout/default"/>
    <dgm:cxn modelId="{7D2F75A3-673B-5B49-BEF4-C77AB0519472}" srcId="{5E421AAC-A3E8-B643-80CA-61F40CF1F7A0}" destId="{4DE342AD-A91C-C94C-B82B-7CE05D7F9F7E}" srcOrd="2" destOrd="0" parTransId="{E4A891BE-FF86-E640-AC19-ACA5370A96E1}" sibTransId="{1962265B-DBF5-0D49-85FC-CDF6BFBE7CE1}"/>
    <dgm:cxn modelId="{BA3153E1-805F-FC43-BF33-9551C71DF330}" srcId="{5E421AAC-A3E8-B643-80CA-61F40CF1F7A0}" destId="{A1E13DFA-2436-E143-B592-8882C0941A0D}" srcOrd="0" destOrd="0" parTransId="{0A07CBE7-BCE7-1646-984C-D0C796BD7E6C}" sibTransId="{A55E3948-2C55-4C4E-9237-589196CFE876}"/>
    <dgm:cxn modelId="{3D15B19E-20F8-7A42-B0E2-9F8424DA2729}" type="presParOf" srcId="{04BA146C-09C1-1C47-9CBB-7EE0E51A272A}" destId="{76C01863-BA05-FF45-B2D0-A8B0357F0446}" srcOrd="0" destOrd="0" presId="urn:microsoft.com/office/officeart/2005/8/layout/default"/>
    <dgm:cxn modelId="{ED97112A-BC03-D943-A29A-E9328CA775D0}" type="presParOf" srcId="{04BA146C-09C1-1C47-9CBB-7EE0E51A272A}" destId="{DAD66576-A4D3-534A-8FAD-5C2CF5A1B28D}" srcOrd="1" destOrd="0" presId="urn:microsoft.com/office/officeart/2005/8/layout/default"/>
    <dgm:cxn modelId="{89F4F0A3-21EF-614C-BF32-14912162C140}" type="presParOf" srcId="{04BA146C-09C1-1C47-9CBB-7EE0E51A272A}" destId="{A0A7FD49-CB5C-B54C-94CA-211BF8B72B20}" srcOrd="2" destOrd="0" presId="urn:microsoft.com/office/officeart/2005/8/layout/default"/>
    <dgm:cxn modelId="{383416C4-940D-784D-9BD7-D0B1E25E61DF}" type="presParOf" srcId="{04BA146C-09C1-1C47-9CBB-7EE0E51A272A}" destId="{840801E8-062A-DE4B-8F07-60F3FD216F77}" srcOrd="3" destOrd="0" presId="urn:microsoft.com/office/officeart/2005/8/layout/default"/>
    <dgm:cxn modelId="{EFBF55C7-FD5C-2C4B-9F6E-29820E88256D}" type="presParOf" srcId="{04BA146C-09C1-1C47-9CBB-7EE0E51A272A}" destId="{A024B735-57B1-F745-AA3A-1C720594975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2B044-142B-431C-BAE8-CB4495212E63}">
      <dsp:nvSpPr>
        <dsp:cNvPr id="0" name=""/>
        <dsp:cNvSpPr/>
      </dsp:nvSpPr>
      <dsp:spPr>
        <a:xfrm>
          <a:off x="0" y="0"/>
          <a:ext cx="7162800" cy="405858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District and School</a:t>
          </a:r>
          <a:br>
            <a:rPr lang="en-US" sz="3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</a:br>
          <a:r>
            <a:rPr lang="en-US" sz="3200" b="1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/>
              <a:ea typeface="+mn-ea"/>
              <a:cs typeface="+mn-cs"/>
            </a:rPr>
            <a:t>Learning Resources Needs</a:t>
          </a:r>
          <a:endParaRPr lang="en-US" sz="3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anose="020B0604020202020204"/>
            <a:ea typeface="+mn-ea"/>
            <a:cs typeface="+mn-cs"/>
          </a:endParaRPr>
        </a:p>
      </dsp:txBody>
      <dsp:txXfrm>
        <a:off x="35662" y="35662"/>
        <a:ext cx="7091476" cy="1146251"/>
      </dsp:txXfrm>
    </dsp:sp>
    <dsp:sp modelId="{C6178688-A648-4541-BA87-F46ABFCA6714}">
      <dsp:nvSpPr>
        <dsp:cNvPr id="0" name=""/>
        <dsp:cNvSpPr/>
      </dsp:nvSpPr>
      <dsp:spPr>
        <a:xfrm>
          <a:off x="716279" y="1217922"/>
          <a:ext cx="5730240" cy="797349"/>
        </a:xfrm>
        <a:prstGeom prst="roundRect">
          <a:avLst>
            <a:gd name="adj" fmla="val 10000"/>
          </a:avLst>
        </a:prstGeom>
        <a:solidFill>
          <a:srgbClr val="37B34A"/>
        </a:solidFill>
        <a:ln w="19050" cap="flat" cmpd="sng" algn="ctr">
          <a:solidFill>
            <a:sysClr val="windowText" lastClr="000000">
              <a:alpha val="9000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Onboarding and Training</a:t>
          </a:r>
        </a:p>
      </dsp:txBody>
      <dsp:txXfrm>
        <a:off x="739633" y="1241276"/>
        <a:ext cx="5683532" cy="750641"/>
      </dsp:txXfrm>
    </dsp:sp>
    <dsp:sp modelId="{661782BA-9BEB-4C4F-BAC3-F268673A55E3}">
      <dsp:nvSpPr>
        <dsp:cNvPr id="0" name=""/>
        <dsp:cNvSpPr/>
      </dsp:nvSpPr>
      <dsp:spPr>
        <a:xfrm>
          <a:off x="716279" y="2137941"/>
          <a:ext cx="5730240" cy="797349"/>
        </a:xfrm>
        <a:prstGeom prst="roundRect">
          <a:avLst>
            <a:gd name="adj" fmla="val 10000"/>
          </a:avLst>
        </a:prstGeom>
        <a:solidFill>
          <a:srgbClr val="37B34A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Text" lastClr="000000">
              <a:alpha val="9000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Communicating the Vision of Ci3T</a:t>
          </a:r>
        </a:p>
      </dsp:txBody>
      <dsp:txXfrm>
        <a:off x="739633" y="2161295"/>
        <a:ext cx="5683532" cy="750641"/>
      </dsp:txXfrm>
    </dsp:sp>
    <dsp:sp modelId="{DF1F0BC9-F35A-4B7A-A524-CBC8AF6C9086}">
      <dsp:nvSpPr>
        <dsp:cNvPr id="0" name=""/>
        <dsp:cNvSpPr/>
      </dsp:nvSpPr>
      <dsp:spPr>
        <a:xfrm>
          <a:off x="716279" y="3057960"/>
          <a:ext cx="5730240" cy="797349"/>
        </a:xfrm>
        <a:prstGeom prst="roundRect">
          <a:avLst>
            <a:gd name="adj" fmla="val 10000"/>
          </a:avLst>
        </a:prstGeom>
        <a:solidFill>
          <a:srgbClr val="37B34A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Text" lastClr="000000">
              <a:alpha val="9000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Providing Professional Learning for Faculty and Staff</a:t>
          </a:r>
        </a:p>
      </dsp:txBody>
      <dsp:txXfrm>
        <a:off x="739633" y="3081314"/>
        <a:ext cx="5683532" cy="7506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2B044-142B-431C-BAE8-CB4495212E63}">
      <dsp:nvSpPr>
        <dsp:cNvPr id="0" name=""/>
        <dsp:cNvSpPr/>
      </dsp:nvSpPr>
      <dsp:spPr>
        <a:xfrm>
          <a:off x="0" y="0"/>
          <a:ext cx="5953217" cy="3825754"/>
        </a:xfrm>
        <a:prstGeom prst="roundRect">
          <a:avLst>
            <a:gd name="adj" fmla="val 10000"/>
          </a:avLst>
        </a:prstGeom>
        <a:solidFill>
          <a:srgbClr val="CEE5D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chemeClr val="tx2">
                  <a:lumMod val="10000"/>
                </a:schemeClr>
              </a:solidFill>
            </a:rPr>
            <a:t>Benefits</a:t>
          </a:r>
          <a:endParaRPr lang="en-US" sz="3200" kern="1200">
            <a:solidFill>
              <a:schemeClr val="tx2">
                <a:lumMod val="10000"/>
              </a:schemeClr>
            </a:solidFill>
          </a:endParaRPr>
        </a:p>
      </dsp:txBody>
      <dsp:txXfrm>
        <a:off x="0" y="0"/>
        <a:ext cx="5953217" cy="1147726"/>
      </dsp:txXfrm>
    </dsp:sp>
    <dsp:sp modelId="{C6178688-A648-4541-BA87-F46ABFCA6714}">
      <dsp:nvSpPr>
        <dsp:cNvPr id="0" name=""/>
        <dsp:cNvSpPr/>
      </dsp:nvSpPr>
      <dsp:spPr>
        <a:xfrm>
          <a:off x="595321" y="1148053"/>
          <a:ext cx="4762573" cy="751607"/>
        </a:xfrm>
        <a:prstGeom prst="roundRect">
          <a:avLst>
            <a:gd name="adj" fmla="val 10000"/>
          </a:avLst>
        </a:prstGeom>
        <a:solidFill>
          <a:srgbClr val="37B34A"/>
        </a:solidFill>
        <a:ln w="12700" cap="flat" cmpd="sng" algn="ctr">
          <a:solidFill>
            <a:schemeClr val="tx2">
              <a:lumMod val="10000"/>
              <a:alpha val="9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Assists with early identification (especially internalizing)</a:t>
          </a:r>
        </a:p>
      </dsp:txBody>
      <dsp:txXfrm>
        <a:off x="617335" y="1170067"/>
        <a:ext cx="4718545" cy="707579"/>
      </dsp:txXfrm>
    </dsp:sp>
    <dsp:sp modelId="{661782BA-9BEB-4C4F-BAC3-F268673A55E3}">
      <dsp:nvSpPr>
        <dsp:cNvPr id="0" name=""/>
        <dsp:cNvSpPr/>
      </dsp:nvSpPr>
      <dsp:spPr>
        <a:xfrm>
          <a:off x="595321" y="2015292"/>
          <a:ext cx="4762573" cy="751607"/>
        </a:xfrm>
        <a:prstGeom prst="roundRect">
          <a:avLst>
            <a:gd name="adj" fmla="val 10000"/>
          </a:avLst>
        </a:prstGeom>
        <a:solidFill>
          <a:srgbClr val="37B34A"/>
        </a:solidFill>
        <a:ln w="12700" cap="flat" cmpd="sng" algn="ctr">
          <a:solidFill>
            <a:schemeClr val="tx2">
              <a:lumMod val="10000"/>
              <a:alpha val="9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Understanding school functioning</a:t>
          </a:r>
          <a:br>
            <a:rPr lang="en-US" sz="2300" kern="1200"/>
          </a:br>
          <a:r>
            <a:rPr lang="en-US" sz="2300" kern="1200"/>
            <a:t>and needs</a:t>
          </a:r>
        </a:p>
      </dsp:txBody>
      <dsp:txXfrm>
        <a:off x="617335" y="2037306"/>
        <a:ext cx="4718545" cy="707579"/>
      </dsp:txXfrm>
    </dsp:sp>
    <dsp:sp modelId="{DF1F0BC9-F35A-4B7A-A524-CBC8AF6C9086}">
      <dsp:nvSpPr>
        <dsp:cNvPr id="0" name=""/>
        <dsp:cNvSpPr/>
      </dsp:nvSpPr>
      <dsp:spPr>
        <a:xfrm>
          <a:off x="595321" y="2882531"/>
          <a:ext cx="4762573" cy="751607"/>
        </a:xfrm>
        <a:prstGeom prst="roundRect">
          <a:avLst>
            <a:gd name="adj" fmla="val 10000"/>
          </a:avLst>
        </a:prstGeom>
        <a:solidFill>
          <a:srgbClr val="37B34A"/>
        </a:solidFill>
        <a:ln w="12700" cap="flat" cmpd="sng" algn="ctr">
          <a:solidFill>
            <a:schemeClr val="tx2">
              <a:lumMod val="10000"/>
              <a:alpha val="9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Normalizes the process for determining intervention needs</a:t>
          </a:r>
        </a:p>
      </dsp:txBody>
      <dsp:txXfrm>
        <a:off x="617335" y="2904545"/>
        <a:ext cx="4718545" cy="7075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2B044-142B-431C-BAE8-CB4495212E63}">
      <dsp:nvSpPr>
        <dsp:cNvPr id="0" name=""/>
        <dsp:cNvSpPr/>
      </dsp:nvSpPr>
      <dsp:spPr>
        <a:xfrm>
          <a:off x="0" y="0"/>
          <a:ext cx="6714506" cy="3825754"/>
        </a:xfrm>
        <a:prstGeom prst="roundRect">
          <a:avLst>
            <a:gd name="adj" fmla="val 10000"/>
          </a:avLst>
        </a:prstGeom>
        <a:solidFill>
          <a:srgbClr val="CEE5D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chemeClr val="tx2">
                  <a:lumMod val="10000"/>
                </a:schemeClr>
              </a:solidFill>
            </a:rPr>
            <a:t>Top Professional</a:t>
          </a:r>
          <a:br>
            <a:rPr lang="en-US" sz="3200" b="1" kern="1200">
              <a:solidFill>
                <a:schemeClr val="tx2">
                  <a:lumMod val="10000"/>
                </a:schemeClr>
              </a:solidFill>
            </a:rPr>
          </a:br>
          <a:r>
            <a:rPr lang="en-US" sz="3200" b="1" kern="1200">
              <a:solidFill>
                <a:schemeClr val="tx2">
                  <a:lumMod val="10000"/>
                </a:schemeClr>
              </a:solidFill>
            </a:rPr>
            <a:t>Learning Needs</a:t>
          </a:r>
          <a:endParaRPr lang="en-US" sz="3200" kern="1200">
            <a:solidFill>
              <a:schemeClr val="tx2">
                <a:lumMod val="10000"/>
              </a:schemeClr>
            </a:solidFill>
          </a:endParaRPr>
        </a:p>
      </dsp:txBody>
      <dsp:txXfrm>
        <a:off x="0" y="0"/>
        <a:ext cx="6714506" cy="1147726"/>
      </dsp:txXfrm>
    </dsp:sp>
    <dsp:sp modelId="{C6178688-A648-4541-BA87-F46ABFCA6714}">
      <dsp:nvSpPr>
        <dsp:cNvPr id="0" name=""/>
        <dsp:cNvSpPr/>
      </dsp:nvSpPr>
      <dsp:spPr>
        <a:xfrm>
          <a:off x="671450" y="1148053"/>
          <a:ext cx="5371604" cy="751607"/>
        </a:xfrm>
        <a:prstGeom prst="roundRect">
          <a:avLst>
            <a:gd name="adj" fmla="val 10000"/>
          </a:avLst>
        </a:prstGeom>
        <a:solidFill>
          <a:srgbClr val="37B34A"/>
        </a:solidFill>
        <a:ln w="12700" cap="flat" cmpd="sng" algn="ctr">
          <a:solidFill>
            <a:schemeClr val="tx2">
              <a:lumMod val="10000"/>
              <a:alpha val="9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De-escalation techniques</a:t>
          </a:r>
        </a:p>
      </dsp:txBody>
      <dsp:txXfrm>
        <a:off x="693464" y="1170067"/>
        <a:ext cx="5327576" cy="707579"/>
      </dsp:txXfrm>
    </dsp:sp>
    <dsp:sp modelId="{661782BA-9BEB-4C4F-BAC3-F268673A55E3}">
      <dsp:nvSpPr>
        <dsp:cNvPr id="0" name=""/>
        <dsp:cNvSpPr/>
      </dsp:nvSpPr>
      <dsp:spPr>
        <a:xfrm>
          <a:off x="671450" y="2015292"/>
          <a:ext cx="5371604" cy="751607"/>
        </a:xfrm>
        <a:prstGeom prst="roundRect">
          <a:avLst>
            <a:gd name="adj" fmla="val 10000"/>
          </a:avLst>
        </a:prstGeom>
        <a:solidFill>
          <a:srgbClr val="37B34A"/>
        </a:solidFill>
        <a:ln w="12700" cap="flat" cmpd="sng" algn="ctr">
          <a:solidFill>
            <a:schemeClr val="tx2">
              <a:lumMod val="10000"/>
              <a:alpha val="9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Social skill instruction</a:t>
          </a:r>
        </a:p>
      </dsp:txBody>
      <dsp:txXfrm>
        <a:off x="693464" y="2037306"/>
        <a:ext cx="5327576" cy="707579"/>
      </dsp:txXfrm>
    </dsp:sp>
    <dsp:sp modelId="{DF1F0BC9-F35A-4B7A-A524-CBC8AF6C9086}">
      <dsp:nvSpPr>
        <dsp:cNvPr id="0" name=""/>
        <dsp:cNvSpPr/>
      </dsp:nvSpPr>
      <dsp:spPr>
        <a:xfrm>
          <a:off x="671450" y="2882531"/>
          <a:ext cx="5371604" cy="751607"/>
        </a:xfrm>
        <a:prstGeom prst="roundRect">
          <a:avLst>
            <a:gd name="adj" fmla="val 10000"/>
          </a:avLst>
        </a:prstGeom>
        <a:solidFill>
          <a:srgbClr val="37B34A"/>
        </a:solidFill>
        <a:ln w="12700" cap="flat" cmpd="sng" algn="ctr">
          <a:solidFill>
            <a:schemeClr val="tx2">
              <a:lumMod val="10000"/>
              <a:alpha val="9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Supports for students with internalizing behavior patterns</a:t>
          </a:r>
        </a:p>
      </dsp:txBody>
      <dsp:txXfrm>
        <a:off x="693464" y="2904545"/>
        <a:ext cx="5327576" cy="7075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01863-BA05-FF45-B2D0-A8B0357F0446}">
      <dsp:nvSpPr>
        <dsp:cNvPr id="0" name=""/>
        <dsp:cNvSpPr/>
      </dsp:nvSpPr>
      <dsp:spPr>
        <a:xfrm>
          <a:off x="0" y="351011"/>
          <a:ext cx="2161310" cy="1296786"/>
        </a:xfrm>
        <a:prstGeom prst="rect">
          <a:avLst/>
        </a:prstGeom>
        <a:solidFill>
          <a:srgbClr val="2F4E6D"/>
        </a:solidFill>
        <a:ln w="12700" cap="flat" cmpd="sng" algn="ctr">
          <a:solidFill>
            <a:srgbClr val="B3B3B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Design Features</a:t>
          </a:r>
        </a:p>
      </dsp:txBody>
      <dsp:txXfrm>
        <a:off x="0" y="351011"/>
        <a:ext cx="2161310" cy="1296786"/>
      </dsp:txXfrm>
    </dsp:sp>
    <dsp:sp modelId="{A0A7FD49-CB5C-B54C-94CA-211BF8B72B20}">
      <dsp:nvSpPr>
        <dsp:cNvPr id="0" name=""/>
        <dsp:cNvSpPr/>
      </dsp:nvSpPr>
      <dsp:spPr>
        <a:xfrm>
          <a:off x="0" y="1863928"/>
          <a:ext cx="2161310" cy="1296786"/>
        </a:xfrm>
        <a:prstGeom prst="rect">
          <a:avLst/>
        </a:prstGeom>
        <a:solidFill>
          <a:srgbClr val="2F4E6D"/>
        </a:solidFill>
        <a:ln w="12700" cap="flat" cmpd="sng" algn="ctr">
          <a:solidFill>
            <a:srgbClr val="B3B3B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Assessment</a:t>
          </a:r>
        </a:p>
      </dsp:txBody>
      <dsp:txXfrm>
        <a:off x="0" y="1863928"/>
        <a:ext cx="2161310" cy="1296786"/>
      </dsp:txXfrm>
    </dsp:sp>
    <dsp:sp modelId="{A024B735-57B1-F745-AA3A-1C720594975E}">
      <dsp:nvSpPr>
        <dsp:cNvPr id="0" name=""/>
        <dsp:cNvSpPr/>
      </dsp:nvSpPr>
      <dsp:spPr>
        <a:xfrm>
          <a:off x="0" y="3376845"/>
          <a:ext cx="2161310" cy="1296786"/>
        </a:xfrm>
        <a:prstGeom prst="rect">
          <a:avLst/>
        </a:prstGeom>
        <a:solidFill>
          <a:srgbClr val="2F4E6D"/>
        </a:solidFill>
        <a:ln w="12700" cap="flat" cmpd="sng" algn="ctr">
          <a:solidFill>
            <a:srgbClr val="B3B3B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Open-ended Feedback</a:t>
          </a:r>
        </a:p>
      </dsp:txBody>
      <dsp:txXfrm>
        <a:off x="0" y="3376845"/>
        <a:ext cx="2161310" cy="1296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1224A-3D76-4213-800A-B6D9B42EC1B6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FE07F-99D3-4FEE-A065-D2F9D32E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461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380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263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2317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949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946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399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87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644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527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167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523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7888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8925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462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110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1755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537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2d5601ac4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2d5601ac4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390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4335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5810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054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038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6482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3191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11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2d5601ac4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2d5601ac4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791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879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45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3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3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3231358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420159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HANCE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0029E8-A6F5-944F-AC41-594C4B2AFEC7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0" y="0"/>
          <a:ext cx="12192000" cy="68671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4062">
                  <a:extLst>
                    <a:ext uri="{9D8B030D-6E8A-4147-A177-3AD203B41FA5}">
                      <a16:colId xmlns:a16="http://schemas.microsoft.com/office/drawing/2014/main" val="2750378661"/>
                    </a:ext>
                  </a:extLst>
                </a:gridCol>
                <a:gridCol w="531464">
                  <a:extLst>
                    <a:ext uri="{9D8B030D-6E8A-4147-A177-3AD203B41FA5}">
                      <a16:colId xmlns:a16="http://schemas.microsoft.com/office/drawing/2014/main" val="1720634993"/>
                    </a:ext>
                  </a:extLst>
                </a:gridCol>
                <a:gridCol w="230164">
                  <a:extLst>
                    <a:ext uri="{9D8B030D-6E8A-4147-A177-3AD203B41FA5}">
                      <a16:colId xmlns:a16="http://schemas.microsoft.com/office/drawing/2014/main" val="1363387475"/>
                    </a:ext>
                  </a:extLst>
                </a:gridCol>
                <a:gridCol w="598048">
                  <a:extLst>
                    <a:ext uri="{9D8B030D-6E8A-4147-A177-3AD203B41FA5}">
                      <a16:colId xmlns:a16="http://schemas.microsoft.com/office/drawing/2014/main" val="1222386896"/>
                    </a:ext>
                  </a:extLst>
                </a:gridCol>
                <a:gridCol w="3076478">
                  <a:extLst>
                    <a:ext uri="{9D8B030D-6E8A-4147-A177-3AD203B41FA5}">
                      <a16:colId xmlns:a16="http://schemas.microsoft.com/office/drawing/2014/main" val="3006897056"/>
                    </a:ext>
                  </a:extLst>
                </a:gridCol>
                <a:gridCol w="4377424">
                  <a:extLst>
                    <a:ext uri="{9D8B030D-6E8A-4147-A177-3AD203B41FA5}">
                      <a16:colId xmlns:a16="http://schemas.microsoft.com/office/drawing/2014/main" val="1639233194"/>
                    </a:ext>
                  </a:extLst>
                </a:gridCol>
                <a:gridCol w="1375900">
                  <a:extLst>
                    <a:ext uri="{9D8B030D-6E8A-4147-A177-3AD203B41FA5}">
                      <a16:colId xmlns:a16="http://schemas.microsoft.com/office/drawing/2014/main" val="897606555"/>
                    </a:ext>
                  </a:extLst>
                </a:gridCol>
                <a:gridCol w="1358460">
                  <a:extLst>
                    <a:ext uri="{9D8B030D-6E8A-4147-A177-3AD203B41FA5}">
                      <a16:colId xmlns:a16="http://schemas.microsoft.com/office/drawing/2014/main" val="1714857302"/>
                    </a:ext>
                  </a:extLst>
                </a:gridCol>
              </a:tblGrid>
              <a:tr h="795528">
                <a:tc rowSpan="2">
                  <a:txBody>
                    <a:bodyPr/>
                    <a:lstStyle/>
                    <a:p>
                      <a:pPr algn="ctr"/>
                      <a:endParaRPr lang="en-US" sz="1400" spc="-100" baseline="0">
                        <a:solidFill>
                          <a:schemeClr val="tx2"/>
                        </a:solidFill>
                      </a:endParaRPr>
                    </a:p>
                  </a:txBody>
                  <a:tcPr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098830"/>
                  </a:ext>
                </a:extLst>
              </a:tr>
              <a:tr h="795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986038"/>
                  </a:ext>
                </a:extLst>
              </a:tr>
              <a:tr h="1591056">
                <a:tc rowSpan="3">
                  <a:txBody>
                    <a:bodyPr/>
                    <a:lstStyle/>
                    <a:p>
                      <a:pPr algn="ctr"/>
                      <a:r>
                        <a:rPr lang="en-US"/>
                        <a:t>Design Component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Leadership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3255310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/>
                        <a:t>Building Capacity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17458"/>
                  </a:ext>
                </a:extLst>
              </a:tr>
              <a:tr h="1591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Screening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27502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Year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2 and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2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578132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E0DA4909-3E97-B045-98ED-7B45B348C773}"/>
              </a:ext>
            </a:extLst>
          </p:cNvPr>
          <p:cNvSpPr/>
          <p:nvPr userDrawn="1"/>
        </p:nvSpPr>
        <p:spPr>
          <a:xfrm>
            <a:off x="0" y="6181948"/>
            <a:ext cx="12161520" cy="358588"/>
          </a:xfrm>
          <a:prstGeom prst="rightArrow">
            <a:avLst>
              <a:gd name="adj1" fmla="val 40000"/>
              <a:gd name="adj2" fmla="val 50000"/>
            </a:avLst>
          </a:prstGeom>
          <a:solidFill>
            <a:srgbClr val="356D3C"/>
          </a:solidFill>
          <a:ln w="28575">
            <a:solidFill>
              <a:srgbClr val="80B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746BA5-7066-B44E-9780-A29906ADC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7881" y="3668242"/>
            <a:ext cx="562478" cy="562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1CF6E-ED48-F047-BE2E-5A6E16931F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2393" y="2545372"/>
            <a:ext cx="593454" cy="487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5A2BA-FAC4-DF41-A406-16E52AC04E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r="27907"/>
          <a:stretch/>
        </p:blipFill>
        <p:spPr>
          <a:xfrm>
            <a:off x="10807119" y="5197604"/>
            <a:ext cx="1374607" cy="849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07F82-2361-5A45-8598-829FF0CE95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11062526" y="1805769"/>
            <a:ext cx="884341" cy="1144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F771A2-3CAB-7549-B6FD-1E3AB324CD27}"/>
              </a:ext>
            </a:extLst>
          </p:cNvPr>
          <p:cNvSpPr txBox="1"/>
          <p:nvPr userDrawn="1"/>
        </p:nvSpPr>
        <p:spPr>
          <a:xfrm>
            <a:off x="10927455" y="2793974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Analyze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963DC16-C711-744A-864D-06FA7372F72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61020" y="3500236"/>
            <a:ext cx="1287353" cy="846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A1261-931D-F346-8364-3D30AAE1CA41}"/>
              </a:ext>
            </a:extLst>
          </p:cNvPr>
          <p:cNvSpPr txBox="1"/>
          <p:nvPr userDrawn="1"/>
        </p:nvSpPr>
        <p:spPr>
          <a:xfrm>
            <a:off x="10942683" y="42307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Finalize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96D7B-6390-9D4F-9160-F9F3FBF4A8BF}"/>
              </a:ext>
            </a:extLst>
          </p:cNvPr>
          <p:cNvSpPr txBox="1"/>
          <p:nvPr userDrawn="1"/>
        </p:nvSpPr>
        <p:spPr>
          <a:xfrm rot="18953579">
            <a:off x="10593092" y="5407869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n w="127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Disseminate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B7AFA-6BC6-EA47-A3C1-58DFA4B6CA1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01149" y="1823944"/>
            <a:ext cx="355942" cy="517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89B67-CE6A-8345-810C-5A04DB9CB97B}"/>
              </a:ext>
            </a:extLst>
          </p:cNvPr>
          <p:cNvSpPr txBox="1"/>
          <p:nvPr userDrawn="1"/>
        </p:nvSpPr>
        <p:spPr>
          <a:xfrm>
            <a:off x="9468836" y="1617852"/>
            <a:ext cx="1371600" cy="2058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>
                <a:solidFill>
                  <a:srgbClr val="041A3A"/>
                </a:solidFill>
              </a:rPr>
              <a:t>Quasi-experimental Study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7072A44-16D1-DE44-91AE-4F3E08C44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6892" y="4937827"/>
            <a:ext cx="364457" cy="364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EB15E-169B-B547-BB3F-B637B8D7F5E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661576" y="2831665"/>
            <a:ext cx="914400" cy="914400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C904ED4-1446-344C-8E21-08DA1C3786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547276" y="4510056"/>
            <a:ext cx="11430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9BB598-15D5-4D45-BF76-488DE45A79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6382" y="5848197"/>
            <a:ext cx="445477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282118-8608-1147-8897-FDAB3F72E14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453390" y="5392360"/>
            <a:ext cx="251460" cy="365760"/>
          </a:xfrm>
          <a:prstGeom prst="rect">
            <a:avLst/>
          </a:prstGeom>
        </p:spPr>
      </p:pic>
      <p:sp>
        <p:nvSpPr>
          <p:cNvPr id="21" name="Sun half left">
            <a:extLst>
              <a:ext uri="{FF2B5EF4-FFF2-40B4-BE49-F238E27FC236}">
                <a16:creationId xmlns:a16="http://schemas.microsoft.com/office/drawing/2014/main" id="{587FA922-9613-AB4F-BF33-8656569B598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612048" y="1682450"/>
            <a:ext cx="548640" cy="1084897"/>
          </a:xfrm>
          <a:custGeom>
            <a:avLst/>
            <a:gdLst>
              <a:gd name="connsiteX0" fmla="*/ 560483 w 661864"/>
              <a:gd name="connsiteY0" fmla="*/ 1044714 h 1308789"/>
              <a:gd name="connsiteX1" fmla="*/ 661864 w 661864"/>
              <a:gd name="connsiteY1" fmla="*/ 1044714 h 1308789"/>
              <a:gd name="connsiteX2" fmla="*/ 661864 w 661864"/>
              <a:gd name="connsiteY2" fmla="*/ 1287787 h 1308789"/>
              <a:gd name="connsiteX3" fmla="*/ 654395 w 661864"/>
              <a:gd name="connsiteY3" fmla="*/ 1308789 h 1308789"/>
              <a:gd name="connsiteX4" fmla="*/ 312003 w 661864"/>
              <a:gd name="connsiteY4" fmla="*/ 863977 h 1308789"/>
              <a:gd name="connsiteX5" fmla="*/ 444812 w 661864"/>
              <a:gd name="connsiteY5" fmla="*/ 996786 h 1308789"/>
              <a:gd name="connsiteX6" fmla="*/ 191653 w 661864"/>
              <a:gd name="connsiteY6" fmla="*/ 1117076 h 1308789"/>
              <a:gd name="connsiteX7" fmla="*/ 264075 w 661864"/>
              <a:gd name="connsiteY7" fmla="*/ 560483 h 1308789"/>
              <a:gd name="connsiteX8" fmla="*/ 264075 w 661864"/>
              <a:gd name="connsiteY8" fmla="*/ 748306 h 1308789"/>
              <a:gd name="connsiteX9" fmla="*/ 0 w 661864"/>
              <a:gd name="connsiteY9" fmla="*/ 654395 h 1308789"/>
              <a:gd name="connsiteX10" fmla="*/ 654394 w 661864"/>
              <a:gd name="connsiteY10" fmla="*/ 327198 h 1308789"/>
              <a:gd name="connsiteX11" fmla="*/ 661864 w 661864"/>
              <a:gd name="connsiteY11" fmla="*/ 327951 h 1308789"/>
              <a:gd name="connsiteX12" fmla="*/ 661864 w 661864"/>
              <a:gd name="connsiteY12" fmla="*/ 980839 h 1308789"/>
              <a:gd name="connsiteX13" fmla="*/ 654394 w 661864"/>
              <a:gd name="connsiteY13" fmla="*/ 981592 h 1308789"/>
              <a:gd name="connsiteX14" fmla="*/ 327197 w 661864"/>
              <a:gd name="connsiteY14" fmla="*/ 654395 h 1308789"/>
              <a:gd name="connsiteX15" fmla="*/ 654394 w 661864"/>
              <a:gd name="connsiteY15" fmla="*/ 327198 h 1308789"/>
              <a:gd name="connsiteX16" fmla="*/ 191653 w 661864"/>
              <a:gd name="connsiteY16" fmla="*/ 191653 h 1308789"/>
              <a:gd name="connsiteX17" fmla="*/ 444812 w 661864"/>
              <a:gd name="connsiteY17" fmla="*/ 312003 h 1308789"/>
              <a:gd name="connsiteX18" fmla="*/ 312003 w 661864"/>
              <a:gd name="connsiteY18" fmla="*/ 444812 h 1308789"/>
              <a:gd name="connsiteX19" fmla="*/ 654395 w 661864"/>
              <a:gd name="connsiteY19" fmla="*/ 0 h 1308789"/>
              <a:gd name="connsiteX20" fmla="*/ 661864 w 661864"/>
              <a:gd name="connsiteY20" fmla="*/ 21003 h 1308789"/>
              <a:gd name="connsiteX21" fmla="*/ 661864 w 661864"/>
              <a:gd name="connsiteY21" fmla="*/ 264075 h 1308789"/>
              <a:gd name="connsiteX22" fmla="*/ 560483 w 661864"/>
              <a:gd name="connsiteY22" fmla="*/ 264075 h 130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1864" h="1308789">
                <a:moveTo>
                  <a:pt x="560483" y="1044714"/>
                </a:moveTo>
                <a:lnTo>
                  <a:pt x="661864" y="1044714"/>
                </a:lnTo>
                <a:lnTo>
                  <a:pt x="661864" y="1287787"/>
                </a:lnTo>
                <a:lnTo>
                  <a:pt x="654395" y="1308789"/>
                </a:lnTo>
                <a:close/>
                <a:moveTo>
                  <a:pt x="312003" y="863977"/>
                </a:moveTo>
                <a:lnTo>
                  <a:pt x="444812" y="996786"/>
                </a:lnTo>
                <a:lnTo>
                  <a:pt x="191653" y="1117076"/>
                </a:lnTo>
                <a:close/>
                <a:moveTo>
                  <a:pt x="264075" y="560483"/>
                </a:moveTo>
                <a:lnTo>
                  <a:pt x="264075" y="748306"/>
                </a:lnTo>
                <a:lnTo>
                  <a:pt x="0" y="654395"/>
                </a:lnTo>
                <a:close/>
                <a:moveTo>
                  <a:pt x="654394" y="327198"/>
                </a:moveTo>
                <a:lnTo>
                  <a:pt x="661864" y="327951"/>
                </a:lnTo>
                <a:lnTo>
                  <a:pt x="661864" y="980839"/>
                </a:lnTo>
                <a:lnTo>
                  <a:pt x="654394" y="981592"/>
                </a:lnTo>
                <a:cubicBezTo>
                  <a:pt x="473688" y="981592"/>
                  <a:pt x="327197" y="835101"/>
                  <a:pt x="327197" y="654395"/>
                </a:cubicBezTo>
                <a:cubicBezTo>
                  <a:pt x="327197" y="473689"/>
                  <a:pt x="473688" y="327198"/>
                  <a:pt x="654394" y="327198"/>
                </a:cubicBezTo>
                <a:close/>
                <a:moveTo>
                  <a:pt x="191653" y="191653"/>
                </a:moveTo>
                <a:lnTo>
                  <a:pt x="444812" y="312003"/>
                </a:lnTo>
                <a:lnTo>
                  <a:pt x="312003" y="444812"/>
                </a:lnTo>
                <a:close/>
                <a:moveTo>
                  <a:pt x="654395" y="0"/>
                </a:moveTo>
                <a:lnTo>
                  <a:pt x="661864" y="21003"/>
                </a:lnTo>
                <a:lnTo>
                  <a:pt x="661864" y="264075"/>
                </a:lnTo>
                <a:lnTo>
                  <a:pt x="560483" y="264075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 w="3175"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Rectangle: Rounded Corners 109">
            <a:extLst>
              <a:ext uri="{FF2B5EF4-FFF2-40B4-BE49-F238E27FC236}">
                <a16:creationId xmlns:a16="http://schemas.microsoft.com/office/drawing/2014/main" id="{D23630C4-6A95-B543-83CF-081423A0670E}"/>
              </a:ext>
            </a:extLst>
          </p:cNvPr>
          <p:cNvSpPr/>
          <p:nvPr userDrawn="1"/>
        </p:nvSpPr>
        <p:spPr>
          <a:xfrm>
            <a:off x="2081352" y="2138133"/>
            <a:ext cx="4628859" cy="301752"/>
          </a:xfrm>
          <a:prstGeom prst="roundRect">
            <a:avLst/>
          </a:prstGeom>
          <a:solidFill>
            <a:srgbClr val="D3E2D3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  <a:cs typeface="Calibri"/>
              </a:rPr>
              <a:t>Advisory Board &amp; Expert Panel Feedback</a:t>
            </a:r>
          </a:p>
        </p:txBody>
      </p:sp>
      <p:sp>
        <p:nvSpPr>
          <p:cNvPr id="23" name="Freeform: Shape 132">
            <a:extLst>
              <a:ext uri="{FF2B5EF4-FFF2-40B4-BE49-F238E27FC236}">
                <a16:creationId xmlns:a16="http://schemas.microsoft.com/office/drawing/2014/main" id="{005A7CC2-F47F-3C44-B440-0699BC207555}"/>
              </a:ext>
            </a:extLst>
          </p:cNvPr>
          <p:cNvSpPr/>
          <p:nvPr userDrawn="1"/>
        </p:nvSpPr>
        <p:spPr>
          <a:xfrm>
            <a:off x="7138780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308" tIns="66308" rIns="66308" bIns="66308" numCol="1" spcCol="1270" anchor="t" anchorCtr="0">
            <a:noAutofit/>
          </a:bodyPr>
          <a:lstStyle/>
          <a:p>
            <a:pPr defTabSz="4533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5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B4454ACE-9C39-2C48-9531-9B5CC8910279}"/>
              </a:ext>
            </a:extLst>
          </p:cNvPr>
          <p:cNvSpPr/>
          <p:nvPr userDrawn="1"/>
        </p:nvSpPr>
        <p:spPr>
          <a:xfrm>
            <a:off x="2081352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1</a:t>
            </a:r>
            <a:endParaRPr lang="en-US" sz="1400" u="sng">
              <a:solidFill>
                <a:schemeClr val="tx1"/>
              </a:solidFill>
              <a:cs typeface="Calibri"/>
            </a:endParaRPr>
          </a:p>
          <a:p>
            <a:pPr marL="0" lvl="1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>
                <a:solidFill>
                  <a:schemeClr val="tx1"/>
                </a:solidFill>
              </a:rPr>
              <a:t>Welcome to Project ENHANCE!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5" name="Freeform: Shape 22">
            <a:extLst>
              <a:ext uri="{FF2B5EF4-FFF2-40B4-BE49-F238E27FC236}">
                <a16:creationId xmlns:a16="http://schemas.microsoft.com/office/drawing/2014/main" id="{36C69CD0-B30C-B941-A16E-C9177D6B258E}"/>
              </a:ext>
            </a:extLst>
          </p:cNvPr>
          <p:cNvSpPr/>
          <p:nvPr userDrawn="1"/>
        </p:nvSpPr>
        <p:spPr>
          <a:xfrm>
            <a:off x="3345709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2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6" name="Freeform: Shape 23">
            <a:extLst>
              <a:ext uri="{FF2B5EF4-FFF2-40B4-BE49-F238E27FC236}">
                <a16:creationId xmlns:a16="http://schemas.microsoft.com/office/drawing/2014/main" id="{316AA3EB-D64A-4242-B719-7A10F06E5F9B}"/>
              </a:ext>
            </a:extLst>
          </p:cNvPr>
          <p:cNvSpPr/>
          <p:nvPr userDrawn="1"/>
        </p:nvSpPr>
        <p:spPr>
          <a:xfrm>
            <a:off x="4610066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3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F1B1904F-1993-6E4A-A3F3-9FB9A39B4BB2}"/>
              </a:ext>
            </a:extLst>
          </p:cNvPr>
          <p:cNvSpPr/>
          <p:nvPr userDrawn="1"/>
        </p:nvSpPr>
        <p:spPr>
          <a:xfrm>
            <a:off x="5874423" y="2853434"/>
            <a:ext cx="1234440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546" tIns="69546" rIns="69546" bIns="69546" numCol="1" spcCol="1270" anchor="t" anchorCtr="0">
            <a:noAutofit/>
          </a:bodyPr>
          <a:lstStyle/>
          <a:p>
            <a:pPr defTabSz="4911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u="sng">
                <a:solidFill>
                  <a:schemeClr val="tx1"/>
                </a:solidFill>
              </a:rPr>
              <a:t>Session 4</a:t>
            </a:r>
            <a:endParaRPr lang="en-US" sz="1400" u="sng">
              <a:solidFill>
                <a:schemeClr val="tx1"/>
              </a:solidFill>
              <a:cs typeface="Calibri"/>
            </a:endParaRPr>
          </a:p>
        </p:txBody>
      </p:sp>
      <p:sp>
        <p:nvSpPr>
          <p:cNvPr id="28" name="Rectangle: Rounded Corners 121">
            <a:extLst>
              <a:ext uri="{FF2B5EF4-FFF2-40B4-BE49-F238E27FC236}">
                <a16:creationId xmlns:a16="http://schemas.microsoft.com/office/drawing/2014/main" id="{D1EA6C49-6B4B-144A-A641-36458845EE9C}"/>
              </a:ext>
            </a:extLst>
          </p:cNvPr>
          <p:cNvSpPr/>
          <p:nvPr userDrawn="1"/>
        </p:nvSpPr>
        <p:spPr>
          <a:xfrm>
            <a:off x="2081352" y="2499218"/>
            <a:ext cx="6291868" cy="301751"/>
          </a:xfrm>
          <a:prstGeom prst="roundRect">
            <a:avLst/>
          </a:prstGeom>
          <a:solidFill>
            <a:srgbClr val="80B284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1: Ci3T Leadership Teams</a:t>
            </a:r>
          </a:p>
        </p:txBody>
      </p:sp>
      <p:sp>
        <p:nvSpPr>
          <p:cNvPr id="29" name="Freeform: Shape 134">
            <a:extLst>
              <a:ext uri="{FF2B5EF4-FFF2-40B4-BE49-F238E27FC236}">
                <a16:creationId xmlns:a16="http://schemas.microsoft.com/office/drawing/2014/main" id="{B2B366D0-D4BD-6B41-A53E-D2180910D487}"/>
              </a:ext>
            </a:extLst>
          </p:cNvPr>
          <p:cNvSpPr/>
          <p:nvPr userDrawn="1"/>
        </p:nvSpPr>
        <p:spPr>
          <a:xfrm>
            <a:off x="8411433" y="2853433"/>
            <a:ext cx="949871" cy="228600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2785" rIns="72785" bIns="72785" numCol="1" spcCol="1270" anchor="t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tx1"/>
                </a:solidFill>
              </a:rPr>
              <a:t>Module v2 Review</a:t>
            </a:r>
          </a:p>
          <a:p>
            <a:pPr marL="48578" lvl="1" indent="-48578" defTabSz="41560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30" name="Focus Group">
            <a:extLst>
              <a:ext uri="{FF2B5EF4-FFF2-40B4-BE49-F238E27FC236}">
                <a16:creationId xmlns:a16="http://schemas.microsoft.com/office/drawing/2014/main" id="{6705AD34-0846-E644-8C40-5F5D2C8D70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1992" y="3839135"/>
            <a:ext cx="468752" cy="391585"/>
          </a:xfrm>
          <a:prstGeom prst="rect">
            <a:avLst/>
          </a:prstGeom>
          <a:solidFill>
            <a:srgbClr val="80B284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: Rounded Corners 122">
            <a:extLst>
              <a:ext uri="{FF2B5EF4-FFF2-40B4-BE49-F238E27FC236}">
                <a16:creationId xmlns:a16="http://schemas.microsoft.com/office/drawing/2014/main" id="{34EDA6D7-2D92-664E-A2A5-893DCAFEC1D2}"/>
              </a:ext>
            </a:extLst>
          </p:cNvPr>
          <p:cNvSpPr/>
          <p:nvPr userDrawn="1"/>
        </p:nvSpPr>
        <p:spPr>
          <a:xfrm>
            <a:off x="8410880" y="2499218"/>
            <a:ext cx="950976" cy="301751"/>
          </a:xfrm>
          <a:prstGeom prst="roundRect">
            <a:avLst/>
          </a:prstGeom>
          <a:solidFill>
            <a:srgbClr val="80B284"/>
          </a:solidFill>
          <a:ln w="1905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tx1"/>
                </a:solidFill>
              </a:rPr>
              <a:t>Phase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1EA08D-FF5F-EE45-B59B-DFF66803F8C3}"/>
              </a:ext>
            </a:extLst>
          </p:cNvPr>
          <p:cNvSpPr txBox="1"/>
          <p:nvPr userDrawn="1"/>
        </p:nvSpPr>
        <p:spPr>
          <a:xfrm>
            <a:off x="2836406" y="5307553"/>
            <a:ext cx="421607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/>
              <a:t>Stakeholder Field Testing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Students	• Ci3T Leadership Teams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Families	• Principal Leaders</a:t>
            </a:r>
          </a:p>
          <a:p>
            <a:pPr marL="173038" indent="-112713">
              <a:lnSpc>
                <a:spcPct val="85000"/>
              </a:lnSpc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en-US" sz="1600"/>
              <a:t>Faculty &amp; Staff	• District Administrators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135271-DEB4-EE4E-9E9C-320D82299298}"/>
              </a:ext>
            </a:extLst>
          </p:cNvPr>
          <p:cNvSpPr txBox="1"/>
          <p:nvPr userDrawn="1"/>
        </p:nvSpPr>
        <p:spPr>
          <a:xfrm>
            <a:off x="9432976" y="2882747"/>
            <a:ext cx="1371600" cy="1477328"/>
          </a:xfrm>
          <a:prstGeom prst="rect">
            <a:avLst/>
          </a:prstGeom>
          <a:noFill/>
          <a:effectLst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>
                <a:ln w="6350"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Traditional</a:t>
            </a:r>
          </a:p>
          <a:p>
            <a:pPr algn="ctr"/>
            <a:endParaRPr lang="en-US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2000" b="1">
              <a:ln w="6350">
                <a:solidFill>
                  <a:schemeClr val="bg1"/>
                </a:solidFill>
              </a:ln>
            </a:endParaRPr>
          </a:p>
          <a:p>
            <a:pPr algn="ctr"/>
            <a:endParaRPr lang="en-US" sz="1400" b="1">
              <a:ln w="6350">
                <a:solidFill>
                  <a:schemeClr val="bg1"/>
                </a:solidFill>
              </a:ln>
            </a:endParaRPr>
          </a:p>
          <a:p>
            <a:pPr algn="ctr"/>
            <a:r>
              <a:rPr lang="en-US" b="1">
                <a:ln w="6350">
                  <a:solidFill>
                    <a:schemeClr val="bg1"/>
                  </a:solidFill>
                </a:ln>
              </a:rPr>
              <a:t>vs.</a:t>
            </a:r>
          </a:p>
        </p:txBody>
      </p:sp>
      <p:sp>
        <p:nvSpPr>
          <p:cNvPr id="34" name="Freeform: Shape 126">
            <a:extLst>
              <a:ext uri="{FF2B5EF4-FFF2-40B4-BE49-F238E27FC236}">
                <a16:creationId xmlns:a16="http://schemas.microsoft.com/office/drawing/2014/main" id="{BC8A2ECC-D591-8D4F-946D-AE9B0B3153F4}"/>
              </a:ext>
            </a:extLst>
          </p:cNvPr>
          <p:cNvSpPr/>
          <p:nvPr userDrawn="1"/>
        </p:nvSpPr>
        <p:spPr>
          <a:xfrm>
            <a:off x="2836406" y="4970507"/>
            <a:ext cx="6291868" cy="299230"/>
          </a:xfrm>
          <a:custGeom>
            <a:avLst/>
            <a:gdLst>
              <a:gd name="connsiteX0" fmla="*/ 0 w 1102439"/>
              <a:gd name="connsiteY0" fmla="*/ 110244 h 2721823"/>
              <a:gd name="connsiteX1" fmla="*/ 110244 w 1102439"/>
              <a:gd name="connsiteY1" fmla="*/ 0 h 2721823"/>
              <a:gd name="connsiteX2" fmla="*/ 992195 w 1102439"/>
              <a:gd name="connsiteY2" fmla="*/ 0 h 2721823"/>
              <a:gd name="connsiteX3" fmla="*/ 1102439 w 1102439"/>
              <a:gd name="connsiteY3" fmla="*/ 110244 h 2721823"/>
              <a:gd name="connsiteX4" fmla="*/ 1102439 w 1102439"/>
              <a:gd name="connsiteY4" fmla="*/ 2611579 h 2721823"/>
              <a:gd name="connsiteX5" fmla="*/ 992195 w 1102439"/>
              <a:gd name="connsiteY5" fmla="*/ 2721823 h 2721823"/>
              <a:gd name="connsiteX6" fmla="*/ 110244 w 1102439"/>
              <a:gd name="connsiteY6" fmla="*/ 2721823 h 2721823"/>
              <a:gd name="connsiteX7" fmla="*/ 0 w 1102439"/>
              <a:gd name="connsiteY7" fmla="*/ 2611579 h 2721823"/>
              <a:gd name="connsiteX8" fmla="*/ 0 w 1102439"/>
              <a:gd name="connsiteY8" fmla="*/ 110244 h 2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439" h="2721823">
                <a:moveTo>
                  <a:pt x="0" y="110244"/>
                </a:moveTo>
                <a:cubicBezTo>
                  <a:pt x="0" y="49358"/>
                  <a:pt x="49358" y="0"/>
                  <a:pt x="110244" y="0"/>
                </a:cubicBezTo>
                <a:lnTo>
                  <a:pt x="992195" y="0"/>
                </a:lnTo>
                <a:cubicBezTo>
                  <a:pt x="1053081" y="0"/>
                  <a:pt x="1102439" y="49358"/>
                  <a:pt x="1102439" y="110244"/>
                </a:cubicBezTo>
                <a:lnTo>
                  <a:pt x="1102439" y="2611579"/>
                </a:lnTo>
                <a:cubicBezTo>
                  <a:pt x="1102439" y="2672465"/>
                  <a:pt x="1053081" y="2721823"/>
                  <a:pt x="992195" y="2721823"/>
                </a:cubicBezTo>
                <a:lnTo>
                  <a:pt x="110244" y="2721823"/>
                </a:lnTo>
                <a:cubicBezTo>
                  <a:pt x="49358" y="2721823"/>
                  <a:pt x="0" y="2672465"/>
                  <a:pt x="0" y="2611579"/>
                </a:cubicBezTo>
                <a:lnTo>
                  <a:pt x="0" y="11024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785" tIns="73152" rIns="72785" bIns="72785" numCol="1" spcCol="1270" anchor="ctr" anchorCtr="0">
            <a:noAutofit/>
          </a:bodyPr>
          <a:lstStyle/>
          <a:p>
            <a:pPr algn="ctr" defTabSz="52895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>
                <a:solidFill>
                  <a:schemeClr val="bg1"/>
                </a:solidFill>
              </a:rPr>
              <a:t>Phase 2: Module Testing with Stakeholders</a:t>
            </a:r>
          </a:p>
        </p:txBody>
      </p:sp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8D667F29-D52F-5F4D-8172-944ED27B15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1007" y="108426"/>
            <a:ext cx="219075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4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0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2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8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1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232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41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B9E2F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2192000" cy="995083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3468567"/>
            <a:ext cx="7747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rgbClr val="0D1D47"/>
                </a:solidFill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6557C0D-E81D-43D5-BC2E-6AEA54522833}"/>
              </a:ext>
            </a:extLst>
          </p:cNvPr>
          <p:cNvSpPr/>
          <p:nvPr userDrawn="1"/>
        </p:nvSpPr>
        <p:spPr>
          <a:xfrm>
            <a:off x="-10850" y="3184657"/>
            <a:ext cx="11750121" cy="3166723"/>
          </a:xfrm>
          <a:custGeom>
            <a:avLst/>
            <a:gdLst>
              <a:gd name="connsiteX0" fmla="*/ 8684990 w 8828619"/>
              <a:gd name="connsiteY0" fmla="*/ 0 h 2368487"/>
              <a:gd name="connsiteX1" fmla="*/ 8542337 w 8828619"/>
              <a:gd name="connsiteY1" fmla="*/ 171448 h 2368487"/>
              <a:gd name="connsiteX2" fmla="*/ 8569810 w 8828619"/>
              <a:gd name="connsiteY2" fmla="*/ 171448 h 2368487"/>
              <a:gd name="connsiteX3" fmla="*/ 8569810 w 8828619"/>
              <a:gd name="connsiteY3" fmla="*/ 931038 h 2368487"/>
              <a:gd name="connsiteX4" fmla="*/ 8569810 w 8828619"/>
              <a:gd name="connsiteY4" fmla="*/ 2134622 h 2368487"/>
              <a:gd name="connsiteX5" fmla="*/ 6321618 w 8828619"/>
              <a:gd name="connsiteY5" fmla="*/ 2134622 h 2368487"/>
              <a:gd name="connsiteX6" fmla="*/ 0 w 8828619"/>
              <a:gd name="connsiteY6" fmla="*/ 2134622 h 2368487"/>
              <a:gd name="connsiteX7" fmla="*/ 3621 w 8828619"/>
              <a:gd name="connsiteY7" fmla="*/ 2368487 h 2368487"/>
              <a:gd name="connsiteX8" fmla="*/ 8813676 w 8828619"/>
              <a:gd name="connsiteY8" fmla="*/ 2364637 h 2368487"/>
              <a:gd name="connsiteX9" fmla="*/ 8801779 w 8828619"/>
              <a:gd name="connsiteY9" fmla="*/ 171218 h 2368487"/>
              <a:gd name="connsiteX10" fmla="*/ 8828620 w 8828619"/>
              <a:gd name="connsiteY10" fmla="*/ 171218 h 2368487"/>
              <a:gd name="connsiteX11" fmla="*/ 8684990 w 8828619"/>
              <a:gd name="connsiteY11" fmla="*/ 0 h 2368487"/>
              <a:gd name="connsiteX0" fmla="*/ 8708041 w 8851671"/>
              <a:gd name="connsiteY0" fmla="*/ 0 h 2368487"/>
              <a:gd name="connsiteX1" fmla="*/ 8565388 w 8851671"/>
              <a:gd name="connsiteY1" fmla="*/ 171448 h 2368487"/>
              <a:gd name="connsiteX2" fmla="*/ 8592861 w 8851671"/>
              <a:gd name="connsiteY2" fmla="*/ 171448 h 2368487"/>
              <a:gd name="connsiteX3" fmla="*/ 8592861 w 8851671"/>
              <a:gd name="connsiteY3" fmla="*/ 931038 h 2368487"/>
              <a:gd name="connsiteX4" fmla="*/ 8592861 w 8851671"/>
              <a:gd name="connsiteY4" fmla="*/ 2134622 h 2368487"/>
              <a:gd name="connsiteX5" fmla="*/ 6344669 w 8851671"/>
              <a:gd name="connsiteY5" fmla="*/ 2134622 h 2368487"/>
              <a:gd name="connsiteX6" fmla="*/ 0 w 8851671"/>
              <a:gd name="connsiteY6" fmla="*/ 2134622 h 2368487"/>
              <a:gd name="connsiteX7" fmla="*/ 26672 w 8851671"/>
              <a:gd name="connsiteY7" fmla="*/ 2368487 h 2368487"/>
              <a:gd name="connsiteX8" fmla="*/ 8836727 w 8851671"/>
              <a:gd name="connsiteY8" fmla="*/ 2364637 h 2368487"/>
              <a:gd name="connsiteX9" fmla="*/ 8824830 w 8851671"/>
              <a:gd name="connsiteY9" fmla="*/ 171218 h 2368487"/>
              <a:gd name="connsiteX10" fmla="*/ 8851671 w 8851671"/>
              <a:gd name="connsiteY10" fmla="*/ 171218 h 2368487"/>
              <a:gd name="connsiteX11" fmla="*/ 8708041 w 8851671"/>
              <a:gd name="connsiteY11" fmla="*/ 0 h 2368487"/>
              <a:gd name="connsiteX0" fmla="*/ 8711007 w 8854637"/>
              <a:gd name="connsiteY0" fmla="*/ 0 h 2375042"/>
              <a:gd name="connsiteX1" fmla="*/ 8568354 w 8854637"/>
              <a:gd name="connsiteY1" fmla="*/ 171448 h 2375042"/>
              <a:gd name="connsiteX2" fmla="*/ 8595827 w 8854637"/>
              <a:gd name="connsiteY2" fmla="*/ 171448 h 2375042"/>
              <a:gd name="connsiteX3" fmla="*/ 8595827 w 8854637"/>
              <a:gd name="connsiteY3" fmla="*/ 931038 h 2375042"/>
              <a:gd name="connsiteX4" fmla="*/ 8595827 w 8854637"/>
              <a:gd name="connsiteY4" fmla="*/ 2134622 h 2375042"/>
              <a:gd name="connsiteX5" fmla="*/ 6347635 w 8854637"/>
              <a:gd name="connsiteY5" fmla="*/ 2134622 h 2375042"/>
              <a:gd name="connsiteX6" fmla="*/ 2966 w 8854637"/>
              <a:gd name="connsiteY6" fmla="*/ 2134622 h 2375042"/>
              <a:gd name="connsiteX7" fmla="*/ 0 w 8854637"/>
              <a:gd name="connsiteY7" fmla="*/ 2375042 h 2375042"/>
              <a:gd name="connsiteX8" fmla="*/ 8839693 w 8854637"/>
              <a:gd name="connsiteY8" fmla="*/ 2364637 h 2375042"/>
              <a:gd name="connsiteX9" fmla="*/ 8827796 w 8854637"/>
              <a:gd name="connsiteY9" fmla="*/ 171218 h 2375042"/>
              <a:gd name="connsiteX10" fmla="*/ 8854637 w 8854637"/>
              <a:gd name="connsiteY10" fmla="*/ 171218 h 2375042"/>
              <a:gd name="connsiteX11" fmla="*/ 8711007 w 8854637"/>
              <a:gd name="connsiteY11" fmla="*/ 0 h 237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4637" h="2375042">
                <a:moveTo>
                  <a:pt x="8711007" y="0"/>
                </a:moveTo>
                <a:lnTo>
                  <a:pt x="8568354" y="171448"/>
                </a:lnTo>
                <a:lnTo>
                  <a:pt x="8595827" y="171448"/>
                </a:lnTo>
                <a:lnTo>
                  <a:pt x="8595827" y="931038"/>
                </a:lnTo>
                <a:lnTo>
                  <a:pt x="8595827" y="2134622"/>
                </a:lnTo>
                <a:lnTo>
                  <a:pt x="6347635" y="2134622"/>
                </a:lnTo>
                <a:lnTo>
                  <a:pt x="2966" y="2134622"/>
                </a:lnTo>
                <a:cubicBezTo>
                  <a:pt x="1977" y="2214762"/>
                  <a:pt x="989" y="2294902"/>
                  <a:pt x="0" y="2375042"/>
                </a:cubicBezTo>
                <a:lnTo>
                  <a:pt x="8839693" y="2364637"/>
                </a:lnTo>
                <a:cubicBezTo>
                  <a:pt x="8835727" y="1633497"/>
                  <a:pt x="8831762" y="902358"/>
                  <a:pt x="8827796" y="171218"/>
                </a:cubicBezTo>
                <a:lnTo>
                  <a:pt x="8854637" y="171218"/>
                </a:lnTo>
                <a:cubicBezTo>
                  <a:pt x="8854579" y="171218"/>
                  <a:pt x="8719801" y="8794"/>
                  <a:pt x="8711007" y="0"/>
                </a:cubicBezTo>
                <a:close/>
              </a:path>
            </a:pathLst>
          </a:custGeom>
          <a:solidFill>
            <a:srgbClr val="183FA2"/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928CCF-2216-48DB-86A6-B16426BF5F9C}"/>
              </a:ext>
            </a:extLst>
          </p:cNvPr>
          <p:cNvSpPr/>
          <p:nvPr userDrawn="1"/>
        </p:nvSpPr>
        <p:spPr>
          <a:xfrm>
            <a:off x="0" y="2848138"/>
            <a:ext cx="12104432" cy="3926692"/>
          </a:xfrm>
          <a:custGeom>
            <a:avLst/>
            <a:gdLst>
              <a:gd name="connsiteX0" fmla="*/ 8961502 w 9107660"/>
              <a:gd name="connsiteY0" fmla="*/ 0 h 2945019"/>
              <a:gd name="connsiteX1" fmla="*/ 8818849 w 9107660"/>
              <a:gd name="connsiteY1" fmla="*/ 205243 h 2945019"/>
              <a:gd name="connsiteX2" fmla="*/ 8846322 w 9107660"/>
              <a:gd name="connsiteY2" fmla="*/ 206105 h 2945019"/>
              <a:gd name="connsiteX3" fmla="*/ 8846322 w 9107660"/>
              <a:gd name="connsiteY3" fmla="*/ 1157662 h 2945019"/>
              <a:gd name="connsiteX4" fmla="*/ 8846322 w 9107660"/>
              <a:gd name="connsiteY4" fmla="*/ 2654196 h 2945019"/>
              <a:gd name="connsiteX5" fmla="*/ 6598130 w 9107660"/>
              <a:gd name="connsiteY5" fmla="*/ 2654196 h 2945019"/>
              <a:gd name="connsiteX6" fmla="*/ 0 w 9107660"/>
              <a:gd name="connsiteY6" fmla="*/ 2654196 h 2945019"/>
              <a:gd name="connsiteX7" fmla="*/ 3621 w 9107660"/>
              <a:gd name="connsiteY7" fmla="*/ 2945019 h 2945019"/>
              <a:gd name="connsiteX8" fmla="*/ 9090073 w 9107660"/>
              <a:gd name="connsiteY8" fmla="*/ 2936685 h 2945019"/>
              <a:gd name="connsiteX9" fmla="*/ 9080073 w 9107660"/>
              <a:gd name="connsiteY9" fmla="*/ 205933 h 2945019"/>
              <a:gd name="connsiteX10" fmla="*/ 9107661 w 9107660"/>
              <a:gd name="connsiteY10" fmla="*/ 205990 h 2945019"/>
              <a:gd name="connsiteX11" fmla="*/ 8961502 w 9107660"/>
              <a:gd name="connsiteY11" fmla="*/ 0 h 294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07660" h="2945019">
                <a:moveTo>
                  <a:pt x="8961502" y="0"/>
                </a:moveTo>
                <a:lnTo>
                  <a:pt x="8818849" y="205243"/>
                </a:lnTo>
                <a:lnTo>
                  <a:pt x="8846322" y="206105"/>
                </a:lnTo>
                <a:lnTo>
                  <a:pt x="8846322" y="1157662"/>
                </a:lnTo>
                <a:lnTo>
                  <a:pt x="8846322" y="2654196"/>
                </a:lnTo>
                <a:lnTo>
                  <a:pt x="6598130" y="2654196"/>
                </a:lnTo>
                <a:lnTo>
                  <a:pt x="0" y="2654196"/>
                </a:lnTo>
                <a:lnTo>
                  <a:pt x="3621" y="2945019"/>
                </a:lnTo>
                <a:lnTo>
                  <a:pt x="9090073" y="2936685"/>
                </a:lnTo>
                <a:lnTo>
                  <a:pt x="9080073" y="205933"/>
                </a:lnTo>
                <a:lnTo>
                  <a:pt x="9107661" y="205990"/>
                </a:lnTo>
                <a:cubicBezTo>
                  <a:pt x="9107661" y="205990"/>
                  <a:pt x="8970296" y="10920"/>
                  <a:pt x="8961502" y="0"/>
                </a:cubicBezTo>
                <a:close/>
              </a:path>
            </a:pathLst>
          </a:custGeom>
          <a:solidFill>
            <a:srgbClr val="0D1D47"/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EBB7C6-6DD8-430B-B443-16963F355B2F}"/>
              </a:ext>
            </a:extLst>
          </p:cNvPr>
          <p:cNvSpPr/>
          <p:nvPr userDrawn="1"/>
        </p:nvSpPr>
        <p:spPr>
          <a:xfrm>
            <a:off x="-10850" y="3682742"/>
            <a:ext cx="11360673" cy="2308732"/>
          </a:xfrm>
          <a:custGeom>
            <a:avLst/>
            <a:gdLst>
              <a:gd name="connsiteX0" fmla="*/ 9050876 w 9199046"/>
              <a:gd name="connsiteY0" fmla="*/ 0 h 1731549"/>
              <a:gd name="connsiteX1" fmla="*/ 8903969 w 9199046"/>
              <a:gd name="connsiteY1" fmla="*/ 125238 h 1731549"/>
              <a:gd name="connsiteX2" fmla="*/ 8930868 w 9199046"/>
              <a:gd name="connsiteY2" fmla="*/ 125238 h 1731549"/>
              <a:gd name="connsiteX3" fmla="*/ 8930868 w 9199046"/>
              <a:gd name="connsiteY3" fmla="*/ 680676 h 1731549"/>
              <a:gd name="connsiteX4" fmla="*/ 8930868 w 9199046"/>
              <a:gd name="connsiteY4" fmla="*/ 1560561 h 1731549"/>
              <a:gd name="connsiteX5" fmla="*/ 6588015 w 9199046"/>
              <a:gd name="connsiteY5" fmla="*/ 1560561 h 1731549"/>
              <a:gd name="connsiteX6" fmla="*/ 0 w 9199046"/>
              <a:gd name="connsiteY6" fmla="*/ 1560561 h 1731549"/>
              <a:gd name="connsiteX7" fmla="*/ 3736 w 9199046"/>
              <a:gd name="connsiteY7" fmla="*/ 1731549 h 1731549"/>
              <a:gd name="connsiteX8" fmla="*/ 9184850 w 9199046"/>
              <a:gd name="connsiteY8" fmla="*/ 1728733 h 1731549"/>
              <a:gd name="connsiteX9" fmla="*/ 9172435 w 9199046"/>
              <a:gd name="connsiteY9" fmla="*/ 125181 h 1731549"/>
              <a:gd name="connsiteX10" fmla="*/ 9199046 w 9199046"/>
              <a:gd name="connsiteY10" fmla="*/ 125181 h 1731549"/>
              <a:gd name="connsiteX11" fmla="*/ 9050876 w 9199046"/>
              <a:gd name="connsiteY11" fmla="*/ 0 h 173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99046" h="1731549">
                <a:moveTo>
                  <a:pt x="9050876" y="0"/>
                </a:moveTo>
                <a:lnTo>
                  <a:pt x="8903969" y="125238"/>
                </a:lnTo>
                <a:lnTo>
                  <a:pt x="8930868" y="125238"/>
                </a:lnTo>
                <a:lnTo>
                  <a:pt x="8930868" y="680676"/>
                </a:lnTo>
                <a:lnTo>
                  <a:pt x="8930868" y="1560561"/>
                </a:lnTo>
                <a:lnTo>
                  <a:pt x="6588015" y="1560561"/>
                </a:lnTo>
                <a:lnTo>
                  <a:pt x="0" y="1560561"/>
                </a:lnTo>
                <a:lnTo>
                  <a:pt x="3736" y="1731549"/>
                </a:lnTo>
                <a:lnTo>
                  <a:pt x="9184850" y="1728733"/>
                </a:lnTo>
                <a:lnTo>
                  <a:pt x="9172435" y="125181"/>
                </a:lnTo>
                <a:lnTo>
                  <a:pt x="9199046" y="125181"/>
                </a:lnTo>
                <a:cubicBezTo>
                  <a:pt x="9199104" y="125123"/>
                  <a:pt x="9060014" y="6380"/>
                  <a:pt x="9050876" y="0"/>
                </a:cubicBezTo>
                <a:close/>
              </a:path>
            </a:pathLst>
          </a:custGeom>
          <a:solidFill>
            <a:srgbClr val="7F3398"/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C10F926-ED7A-4118-BF6C-91D3CD8382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6876" y="258411"/>
            <a:ext cx="2305083" cy="54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307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0" y="667500"/>
            <a:ext cx="6096000" cy="1411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8" name="Google Shape;38;p5"/>
          <p:cNvCxnSpPr/>
          <p:nvPr/>
        </p:nvCxnSpPr>
        <p:spPr>
          <a:xfrm>
            <a:off x="1383267" y="1079633"/>
            <a:ext cx="0" cy="627600"/>
          </a:xfrm>
          <a:prstGeom prst="straightConnector1">
            <a:avLst/>
          </a:prstGeom>
          <a:noFill/>
          <a:ln w="9525" cap="flat" cmpd="sng">
            <a:solidFill>
              <a:srgbClr val="B9E2F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528033" y="707633"/>
            <a:ext cx="42784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528033" y="2356367"/>
            <a:ext cx="100544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41853">
              <a:spcBef>
                <a:spcPts val="800"/>
              </a:spcBef>
              <a:spcAft>
                <a:spcPts val="0"/>
              </a:spcAft>
              <a:buSzPts val="2800"/>
              <a:buChar char="▪"/>
              <a:defRPr sz="3733">
                <a:solidFill>
                  <a:srgbClr val="000000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541853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3733"/>
            </a:lvl2pPr>
            <a:lvl3pPr marL="1828754" lvl="2" indent="-541853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marL="2438339" lvl="3" indent="-541853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marL="3047924" lvl="4" indent="-541853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marL="3657509" lvl="5" indent="-541853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marL="4267093" lvl="6" indent="-541853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marL="4876678" lvl="7" indent="-541853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marL="5486263" lvl="8" indent="-541853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BBAEAF-F9C0-4266-9CDC-E61BB141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25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5484800" y="3838333"/>
            <a:ext cx="600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rgbClr val="0D1D47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484800" y="5310733"/>
            <a:ext cx="600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rgbClr val="7F3398"/>
                </a:solidFill>
                <a:latin typeface="+mj-lt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5717999"/>
            <a:ext cx="4632400" cy="3300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46324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667501"/>
            <a:ext cx="4632400" cy="50988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0" y="5991472"/>
            <a:ext cx="4632400" cy="1576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0" y="6112100"/>
            <a:ext cx="4632400" cy="7460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2DA1E5-BFE7-4B2C-92A1-791CC3898E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56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B9E2F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2192000" cy="995083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3468567"/>
            <a:ext cx="7747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rgbClr val="0D1D47"/>
                </a:solidFill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6557C0D-E81D-43D5-BC2E-6AEA54522833}"/>
              </a:ext>
            </a:extLst>
          </p:cNvPr>
          <p:cNvSpPr/>
          <p:nvPr userDrawn="1"/>
        </p:nvSpPr>
        <p:spPr>
          <a:xfrm>
            <a:off x="-10850" y="3184657"/>
            <a:ext cx="11750121" cy="3166723"/>
          </a:xfrm>
          <a:custGeom>
            <a:avLst/>
            <a:gdLst>
              <a:gd name="connsiteX0" fmla="*/ 8684990 w 8828619"/>
              <a:gd name="connsiteY0" fmla="*/ 0 h 2368487"/>
              <a:gd name="connsiteX1" fmla="*/ 8542337 w 8828619"/>
              <a:gd name="connsiteY1" fmla="*/ 171448 h 2368487"/>
              <a:gd name="connsiteX2" fmla="*/ 8569810 w 8828619"/>
              <a:gd name="connsiteY2" fmla="*/ 171448 h 2368487"/>
              <a:gd name="connsiteX3" fmla="*/ 8569810 w 8828619"/>
              <a:gd name="connsiteY3" fmla="*/ 931038 h 2368487"/>
              <a:gd name="connsiteX4" fmla="*/ 8569810 w 8828619"/>
              <a:gd name="connsiteY4" fmla="*/ 2134622 h 2368487"/>
              <a:gd name="connsiteX5" fmla="*/ 6321618 w 8828619"/>
              <a:gd name="connsiteY5" fmla="*/ 2134622 h 2368487"/>
              <a:gd name="connsiteX6" fmla="*/ 0 w 8828619"/>
              <a:gd name="connsiteY6" fmla="*/ 2134622 h 2368487"/>
              <a:gd name="connsiteX7" fmla="*/ 3621 w 8828619"/>
              <a:gd name="connsiteY7" fmla="*/ 2368487 h 2368487"/>
              <a:gd name="connsiteX8" fmla="*/ 8813676 w 8828619"/>
              <a:gd name="connsiteY8" fmla="*/ 2364637 h 2368487"/>
              <a:gd name="connsiteX9" fmla="*/ 8801779 w 8828619"/>
              <a:gd name="connsiteY9" fmla="*/ 171218 h 2368487"/>
              <a:gd name="connsiteX10" fmla="*/ 8828620 w 8828619"/>
              <a:gd name="connsiteY10" fmla="*/ 171218 h 2368487"/>
              <a:gd name="connsiteX11" fmla="*/ 8684990 w 8828619"/>
              <a:gd name="connsiteY11" fmla="*/ 0 h 2368487"/>
              <a:gd name="connsiteX0" fmla="*/ 8708041 w 8851671"/>
              <a:gd name="connsiteY0" fmla="*/ 0 h 2368487"/>
              <a:gd name="connsiteX1" fmla="*/ 8565388 w 8851671"/>
              <a:gd name="connsiteY1" fmla="*/ 171448 h 2368487"/>
              <a:gd name="connsiteX2" fmla="*/ 8592861 w 8851671"/>
              <a:gd name="connsiteY2" fmla="*/ 171448 h 2368487"/>
              <a:gd name="connsiteX3" fmla="*/ 8592861 w 8851671"/>
              <a:gd name="connsiteY3" fmla="*/ 931038 h 2368487"/>
              <a:gd name="connsiteX4" fmla="*/ 8592861 w 8851671"/>
              <a:gd name="connsiteY4" fmla="*/ 2134622 h 2368487"/>
              <a:gd name="connsiteX5" fmla="*/ 6344669 w 8851671"/>
              <a:gd name="connsiteY5" fmla="*/ 2134622 h 2368487"/>
              <a:gd name="connsiteX6" fmla="*/ 0 w 8851671"/>
              <a:gd name="connsiteY6" fmla="*/ 2134622 h 2368487"/>
              <a:gd name="connsiteX7" fmla="*/ 26672 w 8851671"/>
              <a:gd name="connsiteY7" fmla="*/ 2368487 h 2368487"/>
              <a:gd name="connsiteX8" fmla="*/ 8836727 w 8851671"/>
              <a:gd name="connsiteY8" fmla="*/ 2364637 h 2368487"/>
              <a:gd name="connsiteX9" fmla="*/ 8824830 w 8851671"/>
              <a:gd name="connsiteY9" fmla="*/ 171218 h 2368487"/>
              <a:gd name="connsiteX10" fmla="*/ 8851671 w 8851671"/>
              <a:gd name="connsiteY10" fmla="*/ 171218 h 2368487"/>
              <a:gd name="connsiteX11" fmla="*/ 8708041 w 8851671"/>
              <a:gd name="connsiteY11" fmla="*/ 0 h 2368487"/>
              <a:gd name="connsiteX0" fmla="*/ 8711007 w 8854637"/>
              <a:gd name="connsiteY0" fmla="*/ 0 h 2375042"/>
              <a:gd name="connsiteX1" fmla="*/ 8568354 w 8854637"/>
              <a:gd name="connsiteY1" fmla="*/ 171448 h 2375042"/>
              <a:gd name="connsiteX2" fmla="*/ 8595827 w 8854637"/>
              <a:gd name="connsiteY2" fmla="*/ 171448 h 2375042"/>
              <a:gd name="connsiteX3" fmla="*/ 8595827 w 8854637"/>
              <a:gd name="connsiteY3" fmla="*/ 931038 h 2375042"/>
              <a:gd name="connsiteX4" fmla="*/ 8595827 w 8854637"/>
              <a:gd name="connsiteY4" fmla="*/ 2134622 h 2375042"/>
              <a:gd name="connsiteX5" fmla="*/ 6347635 w 8854637"/>
              <a:gd name="connsiteY5" fmla="*/ 2134622 h 2375042"/>
              <a:gd name="connsiteX6" fmla="*/ 2966 w 8854637"/>
              <a:gd name="connsiteY6" fmla="*/ 2134622 h 2375042"/>
              <a:gd name="connsiteX7" fmla="*/ 0 w 8854637"/>
              <a:gd name="connsiteY7" fmla="*/ 2375042 h 2375042"/>
              <a:gd name="connsiteX8" fmla="*/ 8839693 w 8854637"/>
              <a:gd name="connsiteY8" fmla="*/ 2364637 h 2375042"/>
              <a:gd name="connsiteX9" fmla="*/ 8827796 w 8854637"/>
              <a:gd name="connsiteY9" fmla="*/ 171218 h 2375042"/>
              <a:gd name="connsiteX10" fmla="*/ 8854637 w 8854637"/>
              <a:gd name="connsiteY10" fmla="*/ 171218 h 2375042"/>
              <a:gd name="connsiteX11" fmla="*/ 8711007 w 8854637"/>
              <a:gd name="connsiteY11" fmla="*/ 0 h 237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4637" h="2375042">
                <a:moveTo>
                  <a:pt x="8711007" y="0"/>
                </a:moveTo>
                <a:lnTo>
                  <a:pt x="8568354" y="171448"/>
                </a:lnTo>
                <a:lnTo>
                  <a:pt x="8595827" y="171448"/>
                </a:lnTo>
                <a:lnTo>
                  <a:pt x="8595827" y="931038"/>
                </a:lnTo>
                <a:lnTo>
                  <a:pt x="8595827" y="2134622"/>
                </a:lnTo>
                <a:lnTo>
                  <a:pt x="6347635" y="2134622"/>
                </a:lnTo>
                <a:lnTo>
                  <a:pt x="2966" y="2134622"/>
                </a:lnTo>
                <a:cubicBezTo>
                  <a:pt x="1977" y="2214762"/>
                  <a:pt x="989" y="2294902"/>
                  <a:pt x="0" y="2375042"/>
                </a:cubicBezTo>
                <a:lnTo>
                  <a:pt x="8839693" y="2364637"/>
                </a:lnTo>
                <a:cubicBezTo>
                  <a:pt x="8835727" y="1633497"/>
                  <a:pt x="8831762" y="902358"/>
                  <a:pt x="8827796" y="171218"/>
                </a:cubicBezTo>
                <a:lnTo>
                  <a:pt x="8854637" y="171218"/>
                </a:lnTo>
                <a:cubicBezTo>
                  <a:pt x="8854579" y="171218"/>
                  <a:pt x="8719801" y="8794"/>
                  <a:pt x="8711007" y="0"/>
                </a:cubicBezTo>
                <a:close/>
              </a:path>
            </a:pathLst>
          </a:custGeom>
          <a:solidFill>
            <a:srgbClr val="183FA2"/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928CCF-2216-48DB-86A6-B16426BF5F9C}"/>
              </a:ext>
            </a:extLst>
          </p:cNvPr>
          <p:cNvSpPr/>
          <p:nvPr userDrawn="1"/>
        </p:nvSpPr>
        <p:spPr>
          <a:xfrm>
            <a:off x="0" y="2848138"/>
            <a:ext cx="12104432" cy="3926692"/>
          </a:xfrm>
          <a:custGeom>
            <a:avLst/>
            <a:gdLst>
              <a:gd name="connsiteX0" fmla="*/ 8961502 w 9107660"/>
              <a:gd name="connsiteY0" fmla="*/ 0 h 2945019"/>
              <a:gd name="connsiteX1" fmla="*/ 8818849 w 9107660"/>
              <a:gd name="connsiteY1" fmla="*/ 205243 h 2945019"/>
              <a:gd name="connsiteX2" fmla="*/ 8846322 w 9107660"/>
              <a:gd name="connsiteY2" fmla="*/ 206105 h 2945019"/>
              <a:gd name="connsiteX3" fmla="*/ 8846322 w 9107660"/>
              <a:gd name="connsiteY3" fmla="*/ 1157662 h 2945019"/>
              <a:gd name="connsiteX4" fmla="*/ 8846322 w 9107660"/>
              <a:gd name="connsiteY4" fmla="*/ 2654196 h 2945019"/>
              <a:gd name="connsiteX5" fmla="*/ 6598130 w 9107660"/>
              <a:gd name="connsiteY5" fmla="*/ 2654196 h 2945019"/>
              <a:gd name="connsiteX6" fmla="*/ 0 w 9107660"/>
              <a:gd name="connsiteY6" fmla="*/ 2654196 h 2945019"/>
              <a:gd name="connsiteX7" fmla="*/ 3621 w 9107660"/>
              <a:gd name="connsiteY7" fmla="*/ 2945019 h 2945019"/>
              <a:gd name="connsiteX8" fmla="*/ 9090073 w 9107660"/>
              <a:gd name="connsiteY8" fmla="*/ 2936685 h 2945019"/>
              <a:gd name="connsiteX9" fmla="*/ 9080073 w 9107660"/>
              <a:gd name="connsiteY9" fmla="*/ 205933 h 2945019"/>
              <a:gd name="connsiteX10" fmla="*/ 9107661 w 9107660"/>
              <a:gd name="connsiteY10" fmla="*/ 205990 h 2945019"/>
              <a:gd name="connsiteX11" fmla="*/ 8961502 w 9107660"/>
              <a:gd name="connsiteY11" fmla="*/ 0 h 294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07660" h="2945019">
                <a:moveTo>
                  <a:pt x="8961502" y="0"/>
                </a:moveTo>
                <a:lnTo>
                  <a:pt x="8818849" y="205243"/>
                </a:lnTo>
                <a:lnTo>
                  <a:pt x="8846322" y="206105"/>
                </a:lnTo>
                <a:lnTo>
                  <a:pt x="8846322" y="1157662"/>
                </a:lnTo>
                <a:lnTo>
                  <a:pt x="8846322" y="2654196"/>
                </a:lnTo>
                <a:lnTo>
                  <a:pt x="6598130" y="2654196"/>
                </a:lnTo>
                <a:lnTo>
                  <a:pt x="0" y="2654196"/>
                </a:lnTo>
                <a:lnTo>
                  <a:pt x="3621" y="2945019"/>
                </a:lnTo>
                <a:lnTo>
                  <a:pt x="9090073" y="2936685"/>
                </a:lnTo>
                <a:lnTo>
                  <a:pt x="9080073" y="205933"/>
                </a:lnTo>
                <a:lnTo>
                  <a:pt x="9107661" y="205990"/>
                </a:lnTo>
                <a:cubicBezTo>
                  <a:pt x="9107661" y="205990"/>
                  <a:pt x="8970296" y="10920"/>
                  <a:pt x="8961502" y="0"/>
                </a:cubicBezTo>
                <a:close/>
              </a:path>
            </a:pathLst>
          </a:custGeom>
          <a:solidFill>
            <a:srgbClr val="0D1D47"/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EBB7C6-6DD8-430B-B443-16963F355B2F}"/>
              </a:ext>
            </a:extLst>
          </p:cNvPr>
          <p:cNvSpPr/>
          <p:nvPr userDrawn="1"/>
        </p:nvSpPr>
        <p:spPr>
          <a:xfrm>
            <a:off x="-10850" y="3682742"/>
            <a:ext cx="11360673" cy="2308732"/>
          </a:xfrm>
          <a:custGeom>
            <a:avLst/>
            <a:gdLst>
              <a:gd name="connsiteX0" fmla="*/ 9050876 w 9199046"/>
              <a:gd name="connsiteY0" fmla="*/ 0 h 1731549"/>
              <a:gd name="connsiteX1" fmla="*/ 8903969 w 9199046"/>
              <a:gd name="connsiteY1" fmla="*/ 125238 h 1731549"/>
              <a:gd name="connsiteX2" fmla="*/ 8930868 w 9199046"/>
              <a:gd name="connsiteY2" fmla="*/ 125238 h 1731549"/>
              <a:gd name="connsiteX3" fmla="*/ 8930868 w 9199046"/>
              <a:gd name="connsiteY3" fmla="*/ 680676 h 1731549"/>
              <a:gd name="connsiteX4" fmla="*/ 8930868 w 9199046"/>
              <a:gd name="connsiteY4" fmla="*/ 1560561 h 1731549"/>
              <a:gd name="connsiteX5" fmla="*/ 6588015 w 9199046"/>
              <a:gd name="connsiteY5" fmla="*/ 1560561 h 1731549"/>
              <a:gd name="connsiteX6" fmla="*/ 0 w 9199046"/>
              <a:gd name="connsiteY6" fmla="*/ 1560561 h 1731549"/>
              <a:gd name="connsiteX7" fmla="*/ 3736 w 9199046"/>
              <a:gd name="connsiteY7" fmla="*/ 1731549 h 1731549"/>
              <a:gd name="connsiteX8" fmla="*/ 9184850 w 9199046"/>
              <a:gd name="connsiteY8" fmla="*/ 1728733 h 1731549"/>
              <a:gd name="connsiteX9" fmla="*/ 9172435 w 9199046"/>
              <a:gd name="connsiteY9" fmla="*/ 125181 h 1731549"/>
              <a:gd name="connsiteX10" fmla="*/ 9199046 w 9199046"/>
              <a:gd name="connsiteY10" fmla="*/ 125181 h 1731549"/>
              <a:gd name="connsiteX11" fmla="*/ 9050876 w 9199046"/>
              <a:gd name="connsiteY11" fmla="*/ 0 h 173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99046" h="1731549">
                <a:moveTo>
                  <a:pt x="9050876" y="0"/>
                </a:moveTo>
                <a:lnTo>
                  <a:pt x="8903969" y="125238"/>
                </a:lnTo>
                <a:lnTo>
                  <a:pt x="8930868" y="125238"/>
                </a:lnTo>
                <a:lnTo>
                  <a:pt x="8930868" y="680676"/>
                </a:lnTo>
                <a:lnTo>
                  <a:pt x="8930868" y="1560561"/>
                </a:lnTo>
                <a:lnTo>
                  <a:pt x="6588015" y="1560561"/>
                </a:lnTo>
                <a:lnTo>
                  <a:pt x="0" y="1560561"/>
                </a:lnTo>
                <a:lnTo>
                  <a:pt x="3736" y="1731549"/>
                </a:lnTo>
                <a:lnTo>
                  <a:pt x="9184850" y="1728733"/>
                </a:lnTo>
                <a:lnTo>
                  <a:pt x="9172435" y="125181"/>
                </a:lnTo>
                <a:lnTo>
                  <a:pt x="9199046" y="125181"/>
                </a:lnTo>
                <a:cubicBezTo>
                  <a:pt x="9199104" y="125123"/>
                  <a:pt x="9060014" y="6380"/>
                  <a:pt x="9050876" y="0"/>
                </a:cubicBezTo>
                <a:close/>
              </a:path>
            </a:pathLst>
          </a:custGeom>
          <a:solidFill>
            <a:srgbClr val="7F3398"/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C10F926-ED7A-4118-BF6C-91D3CD8382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6876" y="258411"/>
            <a:ext cx="2305083" cy="54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039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5484800" y="3838333"/>
            <a:ext cx="600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rgbClr val="0D1D47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5484800" y="5310733"/>
            <a:ext cx="600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rgbClr val="7F3398"/>
                </a:solidFill>
                <a:latin typeface="+mj-lt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 b="1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b="1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5717999"/>
            <a:ext cx="4632400" cy="3300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46324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667501"/>
            <a:ext cx="4632400" cy="50988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0" y="5991472"/>
            <a:ext cx="4632400" cy="1576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0" y="6112100"/>
            <a:ext cx="4632400" cy="7460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2DA1E5-BFE7-4B2C-92A1-791CC3898E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249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B9E2F9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4531385" y="2132718"/>
            <a:ext cx="3129233" cy="25925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400" b="0" i="0">
                <a:ln>
                  <a:noFill/>
                </a:ln>
                <a:solidFill>
                  <a:srgbClr val="0E3142">
                    <a:alpha val="1000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0" y="914400"/>
            <a:ext cx="12192000" cy="729099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/>
          <p:nvPr/>
        </p:nvSpPr>
        <p:spPr>
          <a:xfrm>
            <a:off x="0" y="5283733"/>
            <a:ext cx="12192000" cy="493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/>
          <p:nvPr/>
        </p:nvSpPr>
        <p:spPr>
          <a:xfrm>
            <a:off x="0" y="5777500"/>
            <a:ext cx="12192000" cy="10804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2074900" y="3067033"/>
            <a:ext cx="8042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667" b="1">
                <a:solidFill>
                  <a:srgbClr val="0D1D47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▫"/>
              <a:defRPr sz="2667">
                <a:solidFill>
                  <a:schemeClr val="lt1"/>
                </a:solidFill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667">
                <a:solidFill>
                  <a:schemeClr val="lt1"/>
                </a:solidFill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667">
                <a:solidFill>
                  <a:schemeClr val="lt1"/>
                </a:solidFill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667">
                <a:solidFill>
                  <a:schemeClr val="lt1"/>
                </a:solidFill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667">
                <a:solidFill>
                  <a:schemeClr val="lt1"/>
                </a:solidFill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667">
                <a:solidFill>
                  <a:schemeClr val="lt1"/>
                </a:solidFill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667">
                <a:solidFill>
                  <a:schemeClr val="lt1"/>
                </a:solidFill>
              </a:defRPr>
            </a:lvl8pPr>
            <a:lvl9pPr marL="5486263" lvl="8" indent="-47412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6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D4D2CBA-F7B9-41BA-A3C5-72D507A34D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6876" y="258411"/>
            <a:ext cx="2305083" cy="54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719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0" y="667500"/>
            <a:ext cx="6096000" cy="1411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8" name="Google Shape;38;p5"/>
          <p:cNvCxnSpPr/>
          <p:nvPr/>
        </p:nvCxnSpPr>
        <p:spPr>
          <a:xfrm>
            <a:off x="1383267" y="1079633"/>
            <a:ext cx="0" cy="627600"/>
          </a:xfrm>
          <a:prstGeom prst="straightConnector1">
            <a:avLst/>
          </a:prstGeom>
          <a:noFill/>
          <a:ln w="9525" cap="flat" cmpd="sng">
            <a:solidFill>
              <a:srgbClr val="B9E2F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1528033" y="707633"/>
            <a:ext cx="42784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1528033" y="2356367"/>
            <a:ext cx="100544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41853">
              <a:spcBef>
                <a:spcPts val="800"/>
              </a:spcBef>
              <a:spcAft>
                <a:spcPts val="0"/>
              </a:spcAft>
              <a:buSzPts val="2800"/>
              <a:buChar char="▪"/>
              <a:defRPr sz="3733">
                <a:solidFill>
                  <a:srgbClr val="000000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541853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3733"/>
            </a:lvl2pPr>
            <a:lvl3pPr marL="1828754" lvl="2" indent="-541853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marL="2438339" lvl="3" indent="-541853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marL="3047924" lvl="4" indent="-541853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marL="3657509" lvl="5" indent="-541853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marL="4267093" lvl="6" indent="-541853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marL="4876678" lvl="7" indent="-541853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marL="5486263" lvl="8" indent="-541853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DBBAEAF-F9C0-4266-9CDC-E61BB141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214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0" y="667500"/>
            <a:ext cx="6096000" cy="1411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6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6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6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8" name="Google Shape;48;p6"/>
          <p:cNvCxnSpPr/>
          <p:nvPr/>
        </p:nvCxnSpPr>
        <p:spPr>
          <a:xfrm>
            <a:off x="1383267" y="1079633"/>
            <a:ext cx="0" cy="627600"/>
          </a:xfrm>
          <a:prstGeom prst="straightConnector1">
            <a:avLst/>
          </a:prstGeom>
          <a:noFill/>
          <a:ln w="9525" cap="flat" cmpd="sng">
            <a:solidFill>
              <a:srgbClr val="B9E2F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528033" y="707633"/>
            <a:ext cx="42784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528033" y="2356367"/>
            <a:ext cx="48804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▪"/>
              <a:defRPr sz="2667">
                <a:solidFill>
                  <a:srgbClr val="0D1D47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6702164" y="2356367"/>
            <a:ext cx="48804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▪"/>
              <a:defRPr sz="2667">
                <a:solidFill>
                  <a:srgbClr val="0D1D47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9C77FE-CEF1-430F-8DD2-18C2CE6813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664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0" y="667500"/>
            <a:ext cx="6096000" cy="1411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7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7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7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9" name="Google Shape;59;p7"/>
          <p:cNvCxnSpPr/>
          <p:nvPr/>
        </p:nvCxnSpPr>
        <p:spPr>
          <a:xfrm>
            <a:off x="1383267" y="1079633"/>
            <a:ext cx="0" cy="627600"/>
          </a:xfrm>
          <a:prstGeom prst="straightConnector1">
            <a:avLst/>
          </a:prstGeom>
          <a:noFill/>
          <a:ln w="9525" cap="flat" cmpd="sng">
            <a:solidFill>
              <a:srgbClr val="B9E2F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528033" y="707633"/>
            <a:ext cx="42784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1528033" y="2364400"/>
            <a:ext cx="3213200" cy="42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>
                <a:solidFill>
                  <a:srgbClr val="0D1D47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2"/>
          </p:nvPr>
        </p:nvSpPr>
        <p:spPr>
          <a:xfrm>
            <a:off x="4905851" y="2364400"/>
            <a:ext cx="3213200" cy="42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>
                <a:solidFill>
                  <a:srgbClr val="0D1D47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3"/>
          </p:nvPr>
        </p:nvSpPr>
        <p:spPr>
          <a:xfrm>
            <a:off x="8283667" y="2364400"/>
            <a:ext cx="3213200" cy="42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400">
                <a:solidFill>
                  <a:srgbClr val="0D1D47"/>
                </a:solidFill>
                <a:latin typeface="+mj-lt"/>
                <a:cs typeface="Arial" panose="020B0604020202020204" pitchFamily="34" charset="0"/>
              </a:defRPr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45CBE1-CE5A-4A01-B8F7-D6AF47C94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191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0" y="667500"/>
            <a:ext cx="6096000" cy="1411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8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8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8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71" name="Google Shape;71;p8"/>
          <p:cNvCxnSpPr/>
          <p:nvPr/>
        </p:nvCxnSpPr>
        <p:spPr>
          <a:xfrm>
            <a:off x="1383267" y="1079633"/>
            <a:ext cx="0" cy="627600"/>
          </a:xfrm>
          <a:prstGeom prst="straightConnector1">
            <a:avLst/>
          </a:prstGeom>
          <a:noFill/>
          <a:ln w="9525" cap="flat" cmpd="sng">
            <a:solidFill>
              <a:srgbClr val="B9E2F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1528033" y="707633"/>
            <a:ext cx="42784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5D91FE-082F-4046-A38A-70234DBB03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192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76" name="Google Shape;76;p9"/>
          <p:cNvSpPr/>
          <p:nvPr/>
        </p:nvSpPr>
        <p:spPr>
          <a:xfrm>
            <a:off x="0" y="667500"/>
            <a:ext cx="329600" cy="1411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9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9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9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1">
                <a:solidFill>
                  <a:srgbClr val="0D1D47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8E312EA-2927-4CA5-B391-992EC3AEA3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198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84" name="Google Shape;84;p10"/>
          <p:cNvSpPr/>
          <p:nvPr/>
        </p:nvSpPr>
        <p:spPr>
          <a:xfrm>
            <a:off x="0" y="667500"/>
            <a:ext cx="329600" cy="1411600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0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rgbClr val="7F3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0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0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A29290-466F-4B9D-AE3F-5CB1B5FA9F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87" y="259395"/>
            <a:ext cx="2276547" cy="53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6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78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A">
  <p:cSld name="Blank style A">
    <p:bg>
      <p:bgPr>
        <a:solidFill>
          <a:srgbClr val="7F3398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0" y="0"/>
            <a:ext cx="12192000" cy="935731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91" name="Google Shape;91;p11"/>
          <p:cNvSpPr/>
          <p:nvPr/>
        </p:nvSpPr>
        <p:spPr>
          <a:xfrm>
            <a:off x="0" y="935898"/>
            <a:ext cx="12192000" cy="707601"/>
          </a:xfrm>
          <a:prstGeom prst="rect">
            <a:avLst/>
          </a:prstGeom>
          <a:solidFill>
            <a:srgbClr val="0D1D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1"/>
          <p:cNvSpPr/>
          <p:nvPr/>
        </p:nvSpPr>
        <p:spPr>
          <a:xfrm>
            <a:off x="0" y="5283733"/>
            <a:ext cx="12192000" cy="493600"/>
          </a:xfrm>
          <a:prstGeom prst="rect">
            <a:avLst/>
          </a:prstGeom>
          <a:solidFill>
            <a:srgbClr val="B9E2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1"/>
          <p:cNvSpPr/>
          <p:nvPr/>
        </p:nvSpPr>
        <p:spPr>
          <a:xfrm>
            <a:off x="0" y="5777500"/>
            <a:ext cx="12192000" cy="1080400"/>
          </a:xfrm>
          <a:prstGeom prst="rect">
            <a:avLst/>
          </a:prstGeom>
          <a:solidFill>
            <a:srgbClr val="183F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7D8D882-D6E9-4AFF-ADB3-3E9ACEDD6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6876" y="258411"/>
            <a:ext cx="2305083" cy="54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42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1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236" y="5609558"/>
            <a:ext cx="1134809" cy="1134809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93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94" r:id="rId28"/>
    <p:sldLayoutId id="2147483695" r:id="rId29"/>
    <p:sldLayoutId id="214748369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28033" y="707633"/>
            <a:ext cx="427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Slab"/>
              <a:buNone/>
              <a:defRPr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033" y="2356367"/>
            <a:ext cx="10054400" cy="42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Nixie One"/>
              <a:buChar char="▪"/>
              <a:defRPr sz="30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▫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ixie One"/>
              <a:buChar char="■"/>
              <a:defRPr sz="24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●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○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ixie One"/>
              <a:buChar char="■"/>
              <a:defRPr sz="1800">
                <a:solidFill>
                  <a:schemeClr val="accent1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067">
                <a:solidFill>
                  <a:schemeClr val="lt1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1067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3366727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gency FB" panose="020B0503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notesSlide" Target="../notesSlides/notesSlide9.xml"/><Relationship Id="rId7" Type="http://schemas.openxmlformats.org/officeDocument/2006/relationships/diagramData" Target="../diagrams/data4.xml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3.xml"/><Relationship Id="rId6" Type="http://schemas.openxmlformats.org/officeDocument/2006/relationships/hyperlink" Target="https://doi.org/10.1007/s43494-021-00049-z" TargetMode="External"/><Relationship Id="rId11" Type="http://schemas.microsoft.com/office/2007/relationships/diagramDrawing" Target="../diagrams/drawing4.xml"/><Relationship Id="rId5" Type="http://schemas.openxmlformats.org/officeDocument/2006/relationships/image" Target="../media/image74.svg"/><Relationship Id="rId10" Type="http://schemas.openxmlformats.org/officeDocument/2006/relationships/diagramColors" Target="../diagrams/colors4.xml"/><Relationship Id="rId4" Type="http://schemas.openxmlformats.org/officeDocument/2006/relationships/image" Target="../media/image73.png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4.xml"/><Relationship Id="rId6" Type="http://schemas.openxmlformats.org/officeDocument/2006/relationships/hyperlink" Target="https://doi.org/10.1177/10983007211050424" TargetMode="External"/><Relationship Id="rId5" Type="http://schemas.openxmlformats.org/officeDocument/2006/relationships/image" Target="../media/image76.sv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notesSlide" Target="../notesSlides/notesSlide11.xml"/><Relationship Id="rId7" Type="http://schemas.openxmlformats.org/officeDocument/2006/relationships/hyperlink" Target="https://doi.org/10.1007/s43494-021-00049-z" TargetMode="External"/><Relationship Id="rId12" Type="http://schemas.microsoft.com/office/2007/relationships/diagramDrawing" Target="../diagrams/drawing5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5.xml"/><Relationship Id="rId6" Type="http://schemas.openxmlformats.org/officeDocument/2006/relationships/image" Target="../media/image78.svg"/><Relationship Id="rId11" Type="http://schemas.openxmlformats.org/officeDocument/2006/relationships/diagramColors" Target="../diagrams/colors5.xml"/><Relationship Id="rId5" Type="http://schemas.openxmlformats.org/officeDocument/2006/relationships/image" Target="../media/image73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77.png"/><Relationship Id="rId9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6.xml"/><Relationship Id="rId5" Type="http://schemas.openxmlformats.org/officeDocument/2006/relationships/hyperlink" Target="https://doi.org/10.1007/s43494-021-00049-z" TargetMode="Externa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7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35.png"/><Relationship Id="rId7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11" Type="http://schemas.openxmlformats.org/officeDocument/2006/relationships/slide" Target="slide42.xml"/><Relationship Id="rId5" Type="http://schemas.openxmlformats.org/officeDocument/2006/relationships/image" Target="../media/image37.png"/><Relationship Id="rId10" Type="http://schemas.openxmlformats.org/officeDocument/2006/relationships/slide" Target="slide32.xml"/><Relationship Id="rId4" Type="http://schemas.openxmlformats.org/officeDocument/2006/relationships/image" Target="../media/image36.png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8.xml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1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2.xml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7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9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notesSlide" Target="../notesSlides/notesSlide28.xml"/><Relationship Id="rId7" Type="http://schemas.openxmlformats.org/officeDocument/2006/relationships/diagramLayout" Target="../diagrams/layout6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2.xml"/><Relationship Id="rId6" Type="http://schemas.openxmlformats.org/officeDocument/2006/relationships/diagramData" Target="../diagrams/data6.xml"/><Relationship Id="rId5" Type="http://schemas.openxmlformats.org/officeDocument/2006/relationships/image" Target="../media/image108.png"/><Relationship Id="rId10" Type="http://schemas.microsoft.com/office/2007/relationships/diagramDrawing" Target="../diagrams/drawing6.xml"/><Relationship Id="rId4" Type="http://schemas.openxmlformats.org/officeDocument/2006/relationships/image" Target="../media/image107.png"/><Relationship Id="rId9" Type="http://schemas.openxmlformats.org/officeDocument/2006/relationships/diagramColors" Target="../diagrams/colors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3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4.xml"/><Relationship Id="rId5" Type="http://schemas.openxmlformats.org/officeDocument/2006/relationships/image" Target="../media/image108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5.xml"/><Relationship Id="rId5" Type="http://schemas.openxmlformats.org/officeDocument/2006/relationships/image" Target="../media/image108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6.xml"/><Relationship Id="rId5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7.xml"/><Relationship Id="rId5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8.xml"/><Relationship Id="rId5" Type="http://schemas.openxmlformats.org/officeDocument/2006/relationships/image" Target="../media/image108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0.xml"/><Relationship Id="rId6" Type="http://schemas.openxmlformats.org/officeDocument/2006/relationships/image" Target="../media/image111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52.jpeg"/><Relationship Id="rId1" Type="http://schemas.openxmlformats.org/officeDocument/2006/relationships/tags" Target="../tags/tag17.xml"/><Relationship Id="rId6" Type="http://schemas.openxmlformats.org/officeDocument/2006/relationships/image" Target="../media/image42.emf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4" Type="http://schemas.openxmlformats.org/officeDocument/2006/relationships/image" Target="../media/image40.emf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8.jpe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8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5" Type="http://schemas.openxmlformats.org/officeDocument/2006/relationships/image" Target="../media/image44.png"/><Relationship Id="rId10" Type="http://schemas.openxmlformats.org/officeDocument/2006/relationships/image" Target="../media/image60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Relationship Id="rId14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9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6.xml"/><Relationship Id="rId7" Type="http://schemas.openxmlformats.org/officeDocument/2006/relationships/hyperlink" Target="https://youtu.be/bR16D8fcFKA" TargetMode="Externa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5;p13">
            <a:extLst>
              <a:ext uri="{FF2B5EF4-FFF2-40B4-BE49-F238E27FC236}">
                <a16:creationId xmlns:a16="http://schemas.microsoft.com/office/drawing/2014/main" id="{1E721891-99C6-4D4F-8178-56DD91F988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2853" y="2428425"/>
            <a:ext cx="11564471" cy="11168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rgbClr val="0D1D47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defTabSz="1219170">
              <a:defRPr/>
            </a:pPr>
            <a:r>
              <a:rPr lang="en-US"/>
              <a:t>Project ENHANCE: Implementing and Sustaining Comprehensive, Integrated, Three-tiered (Ci3T) Models of Prevention </a:t>
            </a:r>
            <a:endParaRPr lang="en-US" kern="0" spc="0"/>
          </a:p>
        </p:txBody>
      </p:sp>
      <p:sp>
        <p:nvSpPr>
          <p:cNvPr id="8" name="Google Shape;105;p13">
            <a:extLst>
              <a:ext uri="{FF2B5EF4-FFF2-40B4-BE49-F238E27FC236}">
                <a16:creationId xmlns:a16="http://schemas.microsoft.com/office/drawing/2014/main" id="{C831ABAF-7BC1-44C1-B123-0723D1DCACE7}"/>
              </a:ext>
            </a:extLst>
          </p:cNvPr>
          <p:cNvSpPr txBox="1">
            <a:spLocks/>
          </p:cNvSpPr>
          <p:nvPr/>
        </p:nvSpPr>
        <p:spPr>
          <a:xfrm>
            <a:off x="-45710" y="5235192"/>
            <a:ext cx="7592022" cy="397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rgbClr val="0D1D47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1600"/>
              <a:t>Kathleen Lynne Lane and Mark Buckman, University of Kansas</a:t>
            </a:r>
          </a:p>
          <a:p>
            <a:r>
              <a:rPr lang="en-US" sz="1600"/>
              <a:t>Wendy Peia Oakes, Arizona State University</a:t>
            </a:r>
          </a:p>
          <a:p>
            <a:r>
              <a:rPr lang="en-US" sz="1600"/>
              <a:t>Sandra Chafouleas, University of Connecticut</a:t>
            </a:r>
          </a:p>
          <a:p>
            <a:r>
              <a:rPr lang="en-US" sz="1600"/>
              <a:t>Amy Briesch, Northeastern University </a:t>
            </a:r>
          </a:p>
          <a:p>
            <a:r>
              <a:rPr lang="en-US" sz="1600"/>
              <a:t>David J. Royer, University of Louisville, Kentucky</a:t>
            </a:r>
          </a:p>
          <a:p>
            <a:r>
              <a:rPr lang="en-US" sz="1600"/>
              <a:t>Eric A. Common, University of Michigan - Flint</a:t>
            </a:r>
          </a:p>
        </p:txBody>
      </p:sp>
      <p:sp>
        <p:nvSpPr>
          <p:cNvPr id="3" name="Google Shape;105;p13">
            <a:extLst>
              <a:ext uri="{FF2B5EF4-FFF2-40B4-BE49-F238E27FC236}">
                <a16:creationId xmlns:a16="http://schemas.microsoft.com/office/drawing/2014/main" id="{4E3CF63B-E03C-4819-A43F-012E1EE40F0D}"/>
              </a:ext>
            </a:extLst>
          </p:cNvPr>
          <p:cNvSpPr txBox="1">
            <a:spLocks/>
          </p:cNvSpPr>
          <p:nvPr/>
        </p:nvSpPr>
        <p:spPr>
          <a:xfrm>
            <a:off x="6517700" y="4300694"/>
            <a:ext cx="4656068" cy="147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Slab"/>
              <a:buNone/>
              <a:defRPr sz="4800" b="1" i="0" u="none" strike="noStrike" cap="none">
                <a:solidFill>
                  <a:srgbClr val="0D1D47"/>
                </a:solidFill>
                <a:latin typeface="+mj-lt"/>
                <a:ea typeface="Roboto Slab"/>
                <a:cs typeface="Roboto Slab"/>
                <a:sym typeface="Roboto Slab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1600">
                <a:solidFill>
                  <a:srgbClr val="183FA2"/>
                </a:solidFill>
              </a:rPr>
              <a:t>Annual IES Principal Investigators Meeting</a:t>
            </a:r>
          </a:p>
          <a:p>
            <a:r>
              <a:rPr lang="en-US" sz="1600">
                <a:solidFill>
                  <a:srgbClr val="183FA2"/>
                </a:solidFill>
              </a:rPr>
              <a:t>January 25-27, 2022</a:t>
            </a:r>
          </a:p>
          <a:p>
            <a:r>
              <a:rPr lang="en" sz="1600" i="1">
                <a:solidFill>
                  <a:srgbClr val="183FA2"/>
                </a:solidFill>
              </a:rPr>
              <a:t>Advancing Equity and Inclusion in the Education Sciences</a:t>
            </a:r>
            <a:endParaRPr lang="en-US" sz="1600">
              <a:solidFill>
                <a:srgbClr val="183FA2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5484800" y="3838333"/>
            <a:ext cx="6007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800"/>
              <a:t>Year 1 Inquiry: </a:t>
            </a:r>
            <a:br>
              <a:rPr lang="en-US" sz="4800"/>
            </a:br>
            <a:r>
              <a:rPr lang="en-US" sz="4800"/>
              <a:t>Determining Identified Priorities for Implementing and Supporting Complex, Integrated Systems</a:t>
            </a:r>
            <a:endParaRPr sz="4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7A7E7-A1B5-455A-8981-826D786EC81B}"/>
              </a:ext>
            </a:extLst>
          </p:cNvPr>
          <p:cNvSpPr txBox="1"/>
          <p:nvPr/>
        </p:nvSpPr>
        <p:spPr>
          <a:xfrm>
            <a:off x="-741066" y="1441434"/>
            <a:ext cx="60943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0" kern="0">
                <a:solidFill>
                  <a:srgbClr val="FFFFFF"/>
                </a:solidFill>
                <a:latin typeface="Arial"/>
                <a:ea typeface="Roboto Slab"/>
                <a:cs typeface="Roboto Slab"/>
                <a:sym typeface="Roboto Slab"/>
              </a:rPr>
              <a:t>2</a:t>
            </a:r>
            <a:endParaRPr kumimoji="0" lang="en" sz="20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cs typeface="Roboto Slab"/>
              <a:sym typeface="Roboto Slab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32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6D5C2-1BAA-42FF-B0D7-DEB785281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993AD0-9ADF-4E7B-9409-B707DA6C4B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0510" y="-99889"/>
            <a:ext cx="7188456" cy="1371600"/>
          </a:xfrm>
        </p:spPr>
        <p:txBody>
          <a:bodyPr/>
          <a:lstStyle/>
          <a:p>
            <a:r>
              <a:rPr lang="en-US" sz="4400">
                <a:solidFill>
                  <a:schemeClr val="bg2">
                    <a:lumMod val="50000"/>
                  </a:schemeClr>
                </a:solidFill>
                <a:latin typeface="+mj-lt"/>
              </a:rPr>
              <a:t>Project</a:t>
            </a:r>
            <a:r>
              <a:rPr lang="en-US" sz="44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ENHANCE Year 1</a:t>
            </a:r>
            <a:endParaRPr lang="en-US" sz="44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Picture 6" descr="Illustration of Design Components, Years 1, 2 and 3, 4, 5 of Project ENHANCE">
            <a:extLst>
              <a:ext uri="{FF2B5EF4-FFF2-40B4-BE49-F238E27FC236}">
                <a16:creationId xmlns:a16="http://schemas.microsoft.com/office/drawing/2014/main" id="{95F54B48-9469-4FA9-BECA-D6BDA90A6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65" y="1079740"/>
            <a:ext cx="9755731" cy="5487599"/>
          </a:xfrm>
          <a:prstGeom prst="rect">
            <a:avLst/>
          </a:prstGeom>
        </p:spPr>
      </p:pic>
      <p:sp>
        <p:nvSpPr>
          <p:cNvPr id="9" name="Rectangle 8" descr="Rectangle highlighting Year 1">
            <a:extLst>
              <a:ext uri="{FF2B5EF4-FFF2-40B4-BE49-F238E27FC236}">
                <a16:creationId xmlns:a16="http://schemas.microsoft.com/office/drawing/2014/main" id="{5230A8DA-BE7E-4765-806E-1B7BCDEF43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149469" y="2445016"/>
            <a:ext cx="1604110" cy="388735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graphicFrame>
        <p:nvGraphicFramePr>
          <p:cNvPr id="13" name="Content Placeholder 3" descr="Table&#10;District and School Learning Resources Needs">
            <a:extLst>
              <a:ext uri="{FF2B5EF4-FFF2-40B4-BE49-F238E27FC236}">
                <a16:creationId xmlns:a16="http://schemas.microsoft.com/office/drawing/2014/main" id="{2AA2F4D4-0A26-4845-B77B-0E4F99EA4E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256761"/>
              </p:ext>
            </p:extLst>
          </p:nvPr>
        </p:nvGraphicFramePr>
        <p:xfrm>
          <a:off x="838200" y="1826901"/>
          <a:ext cx="7162800" cy="405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23709C9-2872-43C4-A1BE-8C1C89F4A2A4}"/>
              </a:ext>
            </a:extLst>
          </p:cNvPr>
          <p:cNvSpPr txBox="1"/>
          <p:nvPr/>
        </p:nvSpPr>
        <p:spPr>
          <a:xfrm>
            <a:off x="838200" y="5885487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Royer, D. J., Oakes, W. P., Briesch, A. M., Chafouleas, S. M., Lane, K. L., Buckman, M. M., Sherod, R. L., &amp; Common, E. A. (2021). Ci3T leadership team members’ perceived facilitators and barriers to implementation. </a:t>
            </a:r>
            <a:r>
              <a:rPr lang="en-US" i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Manuscript submitted for review.</a:t>
            </a:r>
            <a:endParaRPr lang="en-US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Content Placeholder 9" descr="Zoom in of Leadership Design Component &#10;Interviews&#10;Focus Groups">
            <a:extLst>
              <a:ext uri="{FF2B5EF4-FFF2-40B4-BE49-F238E27FC236}">
                <a16:creationId xmlns:a16="http://schemas.microsoft.com/office/drawing/2014/main" id="{5C04639C-AFDC-41C7-9A65-5BF7BC573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29" y="1729631"/>
            <a:ext cx="5002271" cy="189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E01E2F-CAAC-4370-8892-728DABC2E8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0167" y="155422"/>
            <a:ext cx="9488524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District and School Leaders Learning Resources Needs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344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20" name="Picture 3" descr="professional learning logo">
            <a:extLst>
              <a:ext uri="{FF2B5EF4-FFF2-40B4-BE49-F238E27FC236}">
                <a16:creationId xmlns:a16="http://schemas.microsoft.com/office/drawing/2014/main" id="{DD140D5D-B09E-4540-B9D9-EE9F42208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52251" y="627627"/>
            <a:ext cx="884341" cy="8843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FAF6A4-E833-4E01-B921-6D63D06CCAEE}"/>
              </a:ext>
            </a:extLst>
          </p:cNvPr>
          <p:cNvSpPr txBox="1"/>
          <p:nvPr/>
        </p:nvSpPr>
        <p:spPr>
          <a:xfrm>
            <a:off x="838200" y="5985967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</a:rPr>
              <a:t>Common, E. A., Buckman, M. M., Lane, K. L., Oakes, W. P., Royer, D. J., Chafouleas, S., Briesch, A., &amp; Sherod, R. (2021). Project ENHANCE: Assessing Professional Learning Needs for Implementing Comprehensive, Integrated, Three-Tiered (Ci3T) Models of Prevention. 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</a:rPr>
              <a:t>Education and Treatment of Children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</a:rPr>
              <a:t>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https://doi.org/10.1007/s43494-021-00049-z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83375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7AC91-4EFC-4B77-AD7D-EC23056F69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200935"/>
            <a:ext cx="8874751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kern="120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Systematic Screening: </a:t>
            </a:r>
            <a:br>
              <a:rPr lang="en-US" sz="4400" kern="120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400" kern="120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Resources and Needs</a:t>
            </a:r>
            <a:endParaRPr lang="en-US" sz="4400">
              <a:effectLst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3E9383A-B300-5E48-900F-61D4F29EDB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652389"/>
              </p:ext>
            </p:extLst>
          </p:nvPr>
        </p:nvGraphicFramePr>
        <p:xfrm>
          <a:off x="838200" y="1826901"/>
          <a:ext cx="5953217" cy="382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9" descr="Zoom in of  Screening Design Component&#10;Survey &#10;Interviews&#10;Focus Groups">
            <a:extLst>
              <a:ext uri="{FF2B5EF4-FFF2-40B4-BE49-F238E27FC236}">
                <a16:creationId xmlns:a16="http://schemas.microsoft.com/office/drawing/2014/main" id="{8174526A-CC21-4C3C-8316-8454193E0C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087407"/>
            <a:ext cx="3966542" cy="145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815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16" name="Picture 3" descr="professional learning logo">
            <a:extLst>
              <a:ext uri="{FF2B5EF4-FFF2-40B4-BE49-F238E27FC236}">
                <a16:creationId xmlns:a16="http://schemas.microsoft.com/office/drawing/2014/main" id="{11F7385D-1A3C-49AC-B22E-5A8CAEEC7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30704" y="848696"/>
            <a:ext cx="884341" cy="8843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7122FB-440C-4809-B22B-EBDDF73DDFC8}"/>
              </a:ext>
            </a:extLst>
          </p:cNvPr>
          <p:cNvSpPr txBox="1"/>
          <p:nvPr/>
        </p:nvSpPr>
        <p:spPr>
          <a:xfrm>
            <a:off x="838200" y="5885487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Briesch, A. M.,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Chafouleas, S. M., Iovino, E. A., Abdulkerim, N., Sherod, R. L., Oakes, W. P., Lane. K. L., Common, E. A., Royer, D. J., &amp; Buckman, M. (2021). Exploring directions for professional learning to enhance behavior screening within a comprehensive, integrated three-tiered model of prevention.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 Journal of Positive Behavior 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Times New Roman" panose="02020603050405020304" pitchFamily="18" charset="0"/>
                <a:hlinkClick r:id="rId6"/>
              </a:rPr>
              <a:t>https://doi.org/10.1177/10983007211050424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</a:rPr>
              <a:t> 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8" name="Picture 17" descr="Zoom in of  Screening Design Component&#10;Survey &#10;Interviews&#10;Focus Groups">
            <a:extLst>
              <a:ext uri="{FF2B5EF4-FFF2-40B4-BE49-F238E27FC236}">
                <a16:creationId xmlns:a16="http://schemas.microsoft.com/office/drawing/2014/main" id="{10B62883-8A27-4767-A378-6F6E25C05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087407"/>
            <a:ext cx="3966542" cy="145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E86C6-F543-4161-A264-A9B7DAE1C0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9014" y="194610"/>
            <a:ext cx="8996624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kern="120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Systematic Screening: </a:t>
            </a:r>
            <a:br>
              <a:rPr lang="en-US" sz="4400" kern="120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400" kern="120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Resources and Needs</a:t>
            </a:r>
            <a:endParaRPr lang="en-US">
              <a:effectLst/>
            </a:endParaRPr>
          </a:p>
          <a:p>
            <a:endParaRPr lang="en-US"/>
          </a:p>
        </p:txBody>
      </p:sp>
      <p:grpSp>
        <p:nvGrpSpPr>
          <p:cNvPr id="30" name="Group 29" descr="Table Preferred Professional Learning Avenues">
            <a:extLst>
              <a:ext uri="{FF2B5EF4-FFF2-40B4-BE49-F238E27FC236}">
                <a16:creationId xmlns:a16="http://schemas.microsoft.com/office/drawing/2014/main" id="{69001BF4-E5C2-0A40-B0A7-4FE8E3962951}"/>
              </a:ext>
            </a:extLst>
          </p:cNvPr>
          <p:cNvGrpSpPr/>
          <p:nvPr/>
        </p:nvGrpSpPr>
        <p:grpSpPr>
          <a:xfrm>
            <a:off x="835493" y="1836394"/>
            <a:ext cx="6702632" cy="3828306"/>
            <a:chOff x="0" y="0"/>
            <a:chExt cx="6702632" cy="3828306"/>
          </a:xfrm>
        </p:grpSpPr>
        <p:sp>
          <p:nvSpPr>
            <p:cNvPr id="31" name="Rectangle: Rounded Corners 46">
              <a:extLst>
                <a:ext uri="{FF2B5EF4-FFF2-40B4-BE49-F238E27FC236}">
                  <a16:creationId xmlns:a16="http://schemas.microsoft.com/office/drawing/2014/main" id="{0FABC96E-D736-BC48-B0FB-D1192C73258B}"/>
                </a:ext>
              </a:extLst>
            </p:cNvPr>
            <p:cNvSpPr/>
            <p:nvPr/>
          </p:nvSpPr>
          <p:spPr>
            <a:xfrm>
              <a:off x="0" y="0"/>
              <a:ext cx="6702632" cy="3828306"/>
            </a:xfrm>
            <a:prstGeom prst="roundRect">
              <a:avLst>
                <a:gd name="adj" fmla="val 10000"/>
              </a:avLst>
            </a:prstGeom>
            <a:solidFill>
              <a:srgbClr val="2F4E6D">
                <a:lumMod val="20000"/>
                <a:lumOff val="80000"/>
              </a:srgbClr>
            </a:solidFill>
            <a:ln>
              <a:noFill/>
            </a:ln>
            <a:effectLst/>
          </p:spPr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8B7A269E-0BEA-724E-BD1B-C35AF831A325}"/>
                </a:ext>
              </a:extLst>
            </p:cNvPr>
            <p:cNvSpPr txBox="1"/>
            <p:nvPr/>
          </p:nvSpPr>
          <p:spPr>
            <a:xfrm>
              <a:off x="0" y="0"/>
              <a:ext cx="6702632" cy="1148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Barriers and Needs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F293D4-3BCE-3340-A973-27220660E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2984979"/>
            <a:ext cx="5362105" cy="557702"/>
            <a:chOff x="670263" y="1148585"/>
            <a:chExt cx="5362105" cy="557702"/>
          </a:xfrm>
        </p:grpSpPr>
        <p:sp>
          <p:nvSpPr>
            <p:cNvPr id="34" name="Rectangle: Rounded Corners 44">
              <a:extLst>
                <a:ext uri="{FF2B5EF4-FFF2-40B4-BE49-F238E27FC236}">
                  <a16:creationId xmlns:a16="http://schemas.microsoft.com/office/drawing/2014/main" id="{CB84C9A1-EFCC-C44C-807A-A9DC6BD12601}"/>
                </a:ext>
              </a:extLst>
            </p:cNvPr>
            <p:cNvSpPr/>
            <p:nvPr/>
          </p:nvSpPr>
          <p:spPr>
            <a:xfrm>
              <a:off x="670263" y="1148585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35" name="Rectangle: Rounded Corners 6" descr="In-district workshops&#10;(during school hours)&#10;">
              <a:extLst>
                <a:ext uri="{FF2B5EF4-FFF2-40B4-BE49-F238E27FC236}">
                  <a16:creationId xmlns:a16="http://schemas.microsoft.com/office/drawing/2014/main" id="{46DD9884-DBD0-1743-8432-B104184E0C9D}"/>
                </a:ext>
              </a:extLst>
            </p:cNvPr>
            <p:cNvSpPr txBox="1"/>
            <p:nvPr/>
          </p:nvSpPr>
          <p:spPr>
            <a:xfrm>
              <a:off x="686598" y="1164920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Inconsistencies across respondents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6DE1FF0-67D3-324F-833E-8385E54A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3628482"/>
            <a:ext cx="5362105" cy="557702"/>
            <a:chOff x="670263" y="1792088"/>
            <a:chExt cx="5362105" cy="557702"/>
          </a:xfrm>
        </p:grpSpPr>
        <p:sp>
          <p:nvSpPr>
            <p:cNvPr id="37" name="Rectangle: Rounded Corners 42">
              <a:extLst>
                <a:ext uri="{FF2B5EF4-FFF2-40B4-BE49-F238E27FC236}">
                  <a16:creationId xmlns:a16="http://schemas.microsoft.com/office/drawing/2014/main" id="{4939FB03-A9C5-8045-9D36-4D2F8F3849E0}"/>
                </a:ext>
              </a:extLst>
            </p:cNvPr>
            <p:cNvSpPr/>
            <p:nvPr/>
          </p:nvSpPr>
          <p:spPr>
            <a:xfrm>
              <a:off x="670263" y="1792088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38" name="Rectangle: Rounded Corners 8" descr="Online courses for college credit&#10;">
              <a:extLst>
                <a:ext uri="{FF2B5EF4-FFF2-40B4-BE49-F238E27FC236}">
                  <a16:creationId xmlns:a16="http://schemas.microsoft.com/office/drawing/2014/main" id="{57D88D51-ADEA-A145-814C-B018749C8354}"/>
                </a:ext>
              </a:extLst>
            </p:cNvPr>
            <p:cNvSpPr txBox="1"/>
            <p:nvPr/>
          </p:nvSpPr>
          <p:spPr>
            <a:xfrm>
              <a:off x="686598" y="1808423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Limited understanding impacts buy-in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EEB9DD-05BE-334C-8F11-42B6C0589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4271985"/>
            <a:ext cx="5362105" cy="557702"/>
            <a:chOff x="670263" y="2435591"/>
            <a:chExt cx="5362105" cy="557702"/>
          </a:xfrm>
        </p:grpSpPr>
        <p:sp>
          <p:nvSpPr>
            <p:cNvPr id="40" name="Rectangle: Rounded Corners 40">
              <a:extLst>
                <a:ext uri="{FF2B5EF4-FFF2-40B4-BE49-F238E27FC236}">
                  <a16:creationId xmlns:a16="http://schemas.microsoft.com/office/drawing/2014/main" id="{0B7D92C9-C3EB-244D-B5A9-827296273FC9}"/>
                </a:ext>
              </a:extLst>
            </p:cNvPr>
            <p:cNvSpPr/>
            <p:nvPr/>
          </p:nvSpPr>
          <p:spPr>
            <a:xfrm>
              <a:off x="670263" y="2435591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1" name="Rectangle: Rounded Corners 10" descr="Teacher collaborative networks&#10;">
              <a:extLst>
                <a:ext uri="{FF2B5EF4-FFF2-40B4-BE49-F238E27FC236}">
                  <a16:creationId xmlns:a16="http://schemas.microsoft.com/office/drawing/2014/main" id="{8423A750-1291-FE43-BA5B-8C82E5C3A6EA}"/>
                </a:ext>
              </a:extLst>
            </p:cNvPr>
            <p:cNvSpPr txBox="1"/>
            <p:nvPr/>
          </p:nvSpPr>
          <p:spPr>
            <a:xfrm>
              <a:off x="686598" y="2451926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Limited understanding of coordinated data use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1239025-0773-4946-B5C9-C2E9040A6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4915488"/>
            <a:ext cx="5362105" cy="557702"/>
            <a:chOff x="670263" y="3079094"/>
            <a:chExt cx="5362105" cy="557702"/>
          </a:xfrm>
        </p:grpSpPr>
        <p:sp>
          <p:nvSpPr>
            <p:cNvPr id="43" name="Rectangle: Rounded Corners 38">
              <a:extLst>
                <a:ext uri="{FF2B5EF4-FFF2-40B4-BE49-F238E27FC236}">
                  <a16:creationId xmlns:a16="http://schemas.microsoft.com/office/drawing/2014/main" id="{86A990E4-5357-8742-B290-9948DF96C522}"/>
                </a:ext>
              </a:extLst>
            </p:cNvPr>
            <p:cNvSpPr/>
            <p:nvPr/>
          </p:nvSpPr>
          <p:spPr>
            <a:xfrm>
              <a:off x="670263" y="3079094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4" name="Rectangle: Rounded Corners 12" descr="Asynchronous opportunities&#10;(e.g., web-based modules, webinars) &#10;">
              <a:extLst>
                <a:ext uri="{FF2B5EF4-FFF2-40B4-BE49-F238E27FC236}">
                  <a16:creationId xmlns:a16="http://schemas.microsoft.com/office/drawing/2014/main" id="{18BCD649-623A-2549-825A-56875DBA4BED}"/>
                </a:ext>
              </a:extLst>
            </p:cNvPr>
            <p:cNvSpPr txBox="1"/>
            <p:nvPr/>
          </p:nvSpPr>
          <p:spPr>
            <a:xfrm>
              <a:off x="686598" y="3095429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Need for training </a:t>
              </a:r>
              <a:r>
                <a:rPr lang="en-US" sz="1700">
                  <a:solidFill>
                    <a:sysClr val="window" lastClr="FFFFFF"/>
                  </a:solidFill>
                  <a:latin typeface="Arial" panose="020B0604020202020204"/>
                </a:rPr>
                <a:t> and </a:t>
              </a: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resources to</a:t>
              </a:r>
              <a:b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address behavior concerns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122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15" name="Content Placeholder 8" descr="https://doi.org/10.1007/s43494-021-00049-z">
            <a:extLst>
              <a:ext uri="{FF2B5EF4-FFF2-40B4-BE49-F238E27FC236}">
                <a16:creationId xmlns:a16="http://schemas.microsoft.com/office/drawing/2014/main" id="{61F7D6AC-BF89-49BC-B76D-7CFA12549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878" y="1857045"/>
            <a:ext cx="2840373" cy="382703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0" name="Picture 3" descr="professional learning logo">
            <a:extLst>
              <a:ext uri="{FF2B5EF4-FFF2-40B4-BE49-F238E27FC236}">
                <a16:creationId xmlns:a16="http://schemas.microsoft.com/office/drawing/2014/main" id="{DD140D5D-B09E-4540-B9D9-EE9F42208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52251" y="627627"/>
            <a:ext cx="884341" cy="8843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FAF6A4-E833-4E01-B921-6D63D06CCAEE}"/>
              </a:ext>
            </a:extLst>
          </p:cNvPr>
          <p:cNvSpPr txBox="1"/>
          <p:nvPr/>
        </p:nvSpPr>
        <p:spPr>
          <a:xfrm>
            <a:off x="838200" y="5985967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</a:rPr>
              <a:t>Common, E. A., Buckman, M. M., Lane, K. L., Oakes, W. P., Royer, D. J., Chafouleas, S., Briesch, A., &amp; Sherod, R. (2021). Project ENHANCE: Assessing Professional Learning Needs for Implementing Comprehensive, Integrated, Three-Tiered (Ci3T) Models of Prevention. 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</a:rPr>
              <a:t>Education and Treatment of Children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</a:rPr>
              <a:t>.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83375">
                    <a:lumMod val="10000"/>
                  </a:srgbClr>
                </a:solidFill>
                <a:effectLst/>
                <a:uLnTx/>
                <a:uFillTx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https://doi.org/10.1007/s43494-021-00049-z</a:t>
            </a: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283375">
                  <a:lumMod val="1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57AC91-4EFC-4B77-AD7D-EC23056F69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200935"/>
            <a:ext cx="8874751" cy="1371600"/>
          </a:xfrm>
        </p:spPr>
        <p:txBody>
          <a:bodyPr/>
          <a:lstStyle/>
          <a:p>
            <a:pPr rtl="0" eaLnBrk="1" latinLnBrk="0" hangingPunct="1"/>
            <a:r>
              <a:rPr lang="en-US" sz="4400" b="1" kern="1200" spc="-15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Assessing Professional Learning Needs</a:t>
            </a:r>
            <a:endParaRPr lang="en-US">
              <a:effectLst/>
            </a:endParaRPr>
          </a:p>
          <a:p>
            <a:endParaRPr lang="en-US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3E9383A-B300-5E48-900F-61D4F29EDB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584952"/>
              </p:ext>
            </p:extLst>
          </p:nvPr>
        </p:nvGraphicFramePr>
        <p:xfrm>
          <a:off x="838200" y="1826901"/>
          <a:ext cx="6714506" cy="3825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4670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16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13" name="Content Placeholder 8" descr="https://doi.org/10.1007/s43494-021-00049-z">
            <a:extLst>
              <a:ext uri="{FF2B5EF4-FFF2-40B4-BE49-F238E27FC236}">
                <a16:creationId xmlns:a16="http://schemas.microsoft.com/office/drawing/2014/main" id="{65D57263-092D-4982-912C-4DA13F422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878" y="1826901"/>
            <a:ext cx="2840373" cy="3827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44B4C2-8FF0-4126-A2D9-03AAD38F3F3A}"/>
              </a:ext>
            </a:extLst>
          </p:cNvPr>
          <p:cNvSpPr txBox="1"/>
          <p:nvPr/>
        </p:nvSpPr>
        <p:spPr>
          <a:xfrm>
            <a:off x="838200" y="5885487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Common, E. A., Buckman, M. M., Lane, K. L., Oakes, W. P., Royer, D. J., Chafouleas, S., Briesch, A., &amp; Sherod, R. (2021). Project ENHANCE: Assessing Professional Learning Needs for Implementing Comprehensive, Integrated, Three-Tiered (Ci3T) Models of Prevention. </a:t>
            </a:r>
            <a:r>
              <a:rPr lang="en-US" sz="12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Education and Treatment of Children</a:t>
            </a:r>
            <a:r>
              <a:rPr lang="en-US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200" b="0" i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5"/>
              </a:rPr>
              <a:t>https://doi.org/10.1007/s43494-021-00049-z</a:t>
            </a:r>
            <a:endParaRPr lang="en-US" sz="1200"/>
          </a:p>
        </p:txBody>
      </p:sp>
      <p:grpSp>
        <p:nvGrpSpPr>
          <p:cNvPr id="34" name="Group 33" descr="Table Preferred Professional Learning Avenues">
            <a:extLst>
              <a:ext uri="{FF2B5EF4-FFF2-40B4-BE49-F238E27FC236}">
                <a16:creationId xmlns:a16="http://schemas.microsoft.com/office/drawing/2014/main" id="{DF111B5C-D4A6-4935-80B2-F2A2CB978F7E}"/>
              </a:ext>
            </a:extLst>
          </p:cNvPr>
          <p:cNvGrpSpPr/>
          <p:nvPr/>
        </p:nvGrpSpPr>
        <p:grpSpPr>
          <a:xfrm>
            <a:off x="835493" y="1836394"/>
            <a:ext cx="6702632" cy="3828306"/>
            <a:chOff x="0" y="0"/>
            <a:chExt cx="6702632" cy="382830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8A44E8D-22E8-46BB-9896-D15A12753CDC}"/>
                </a:ext>
              </a:extLst>
            </p:cNvPr>
            <p:cNvSpPr/>
            <p:nvPr/>
          </p:nvSpPr>
          <p:spPr>
            <a:xfrm>
              <a:off x="0" y="0"/>
              <a:ext cx="6702632" cy="3828306"/>
            </a:xfrm>
            <a:prstGeom prst="roundRect">
              <a:avLst>
                <a:gd name="adj" fmla="val 10000"/>
              </a:avLst>
            </a:prstGeom>
            <a:solidFill>
              <a:srgbClr val="2F4E6D">
                <a:lumMod val="20000"/>
                <a:lumOff val="80000"/>
              </a:srgbClr>
            </a:solidFill>
            <a:ln>
              <a:noFill/>
            </a:ln>
            <a:effectLst/>
          </p:spPr>
        </p:sp>
        <p:sp>
          <p:nvSpPr>
            <p:cNvPr id="48" name="Rectangle: Rounded Corners 4">
              <a:extLst>
                <a:ext uri="{FF2B5EF4-FFF2-40B4-BE49-F238E27FC236}">
                  <a16:creationId xmlns:a16="http://schemas.microsoft.com/office/drawing/2014/main" id="{ABFBCA4E-7945-4FCD-B839-D6400251EC50}"/>
                </a:ext>
              </a:extLst>
            </p:cNvPr>
            <p:cNvSpPr txBox="1"/>
            <p:nvPr/>
          </p:nvSpPr>
          <p:spPr>
            <a:xfrm>
              <a:off x="0" y="0"/>
              <a:ext cx="6702632" cy="11484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Preferred Professional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Learning Avenues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72C20D-9647-46B7-BC2C-16F94FF67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2984979"/>
            <a:ext cx="5362105" cy="557702"/>
            <a:chOff x="670263" y="1148585"/>
            <a:chExt cx="5362105" cy="55770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7403363-BD06-4D23-B352-00FA1163D145}"/>
                </a:ext>
              </a:extLst>
            </p:cNvPr>
            <p:cNvSpPr/>
            <p:nvPr/>
          </p:nvSpPr>
          <p:spPr>
            <a:xfrm>
              <a:off x="670263" y="1148585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6" name="Rectangle: Rounded Corners 6" descr="In-district workshops&#10;(during school hours)&#10;">
              <a:extLst>
                <a:ext uri="{FF2B5EF4-FFF2-40B4-BE49-F238E27FC236}">
                  <a16:creationId xmlns:a16="http://schemas.microsoft.com/office/drawing/2014/main" id="{5E4D4312-D4B8-4094-AEA1-D1E1E22BCF6E}"/>
                </a:ext>
              </a:extLst>
            </p:cNvPr>
            <p:cNvSpPr txBox="1"/>
            <p:nvPr/>
          </p:nvSpPr>
          <p:spPr>
            <a:xfrm>
              <a:off x="686598" y="1164920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In-district workshops</a:t>
              </a:r>
              <a:b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(during school hours)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BD3311-49A2-43B1-B77C-625F77E27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3628482"/>
            <a:ext cx="5362105" cy="557702"/>
            <a:chOff x="670263" y="1792088"/>
            <a:chExt cx="5362105" cy="55770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934CF33-F7BC-4E91-8BE6-B5D471C0B83B}"/>
                </a:ext>
              </a:extLst>
            </p:cNvPr>
            <p:cNvSpPr/>
            <p:nvPr/>
          </p:nvSpPr>
          <p:spPr>
            <a:xfrm>
              <a:off x="670263" y="1792088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4" name="Rectangle: Rounded Corners 8" descr="Online courses for college credit&#10;">
              <a:extLst>
                <a:ext uri="{FF2B5EF4-FFF2-40B4-BE49-F238E27FC236}">
                  <a16:creationId xmlns:a16="http://schemas.microsoft.com/office/drawing/2014/main" id="{99785F90-E0BA-4692-922F-ABBF069B1CFF}"/>
                </a:ext>
              </a:extLst>
            </p:cNvPr>
            <p:cNvSpPr txBox="1"/>
            <p:nvPr/>
          </p:nvSpPr>
          <p:spPr>
            <a:xfrm>
              <a:off x="686598" y="1808423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Online courses for college credit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BBA53E-8DDD-458C-80B9-328BE24B8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4271985"/>
            <a:ext cx="5362105" cy="557702"/>
            <a:chOff x="670263" y="2435591"/>
            <a:chExt cx="5362105" cy="55770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5E427E9-B6E8-4FE2-8888-78569983BA30}"/>
                </a:ext>
              </a:extLst>
            </p:cNvPr>
            <p:cNvSpPr/>
            <p:nvPr/>
          </p:nvSpPr>
          <p:spPr>
            <a:xfrm>
              <a:off x="670263" y="2435591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2" name="Rectangle: Rounded Corners 10" descr="Teacher collaborative networks&#10;">
              <a:extLst>
                <a:ext uri="{FF2B5EF4-FFF2-40B4-BE49-F238E27FC236}">
                  <a16:creationId xmlns:a16="http://schemas.microsoft.com/office/drawing/2014/main" id="{07F340AC-4C8A-439A-B877-E2A7CE5E5C22}"/>
                </a:ext>
              </a:extLst>
            </p:cNvPr>
            <p:cNvSpPr txBox="1"/>
            <p:nvPr/>
          </p:nvSpPr>
          <p:spPr>
            <a:xfrm>
              <a:off x="686598" y="2451926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Teacher collaborative networks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BE22F8-2A3E-4801-BF34-F85020F3B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05756" y="4915488"/>
            <a:ext cx="5362105" cy="557702"/>
            <a:chOff x="670263" y="3079094"/>
            <a:chExt cx="5362105" cy="55770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BDE5F6C-D962-4EE7-8C04-3D3287F40FD6}"/>
                </a:ext>
              </a:extLst>
            </p:cNvPr>
            <p:cNvSpPr/>
            <p:nvPr/>
          </p:nvSpPr>
          <p:spPr>
            <a:xfrm>
              <a:off x="670263" y="3079094"/>
              <a:ext cx="5362105" cy="557702"/>
            </a:xfrm>
            <a:prstGeom prst="roundRect">
              <a:avLst>
                <a:gd name="adj" fmla="val 10000"/>
              </a:avLst>
            </a:prstGeom>
            <a:solidFill>
              <a:srgbClr val="2F4E6D"/>
            </a:solidFill>
            <a:ln w="19050" cap="flat" cmpd="sng" algn="ctr">
              <a:solidFill>
                <a:sysClr val="windowText" lastClr="000000">
                  <a:alpha val="9000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40" name="Rectangle: Rounded Corners 12" descr="Asynchronous opportunities&#10;(e.g., web-based modules, webinars) &#10;">
              <a:extLst>
                <a:ext uri="{FF2B5EF4-FFF2-40B4-BE49-F238E27FC236}">
                  <a16:creationId xmlns:a16="http://schemas.microsoft.com/office/drawing/2014/main" id="{98AEA932-D5E9-47AA-A950-C11F7499E546}"/>
                </a:ext>
              </a:extLst>
            </p:cNvPr>
            <p:cNvSpPr txBox="1"/>
            <p:nvPr/>
          </p:nvSpPr>
          <p:spPr>
            <a:xfrm>
              <a:off x="686598" y="3095429"/>
              <a:ext cx="5329435" cy="5250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43180" tIns="32385" rIns="43180" bIns="32385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Asynchronous opportunities</a:t>
              </a:r>
              <a:b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(e.g., web-based modules, webinars)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E12B59-144C-4BE7-8D48-E1E8113725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223745"/>
            <a:ext cx="9682273" cy="1371600"/>
          </a:xfrm>
        </p:spPr>
        <p:txBody>
          <a:bodyPr/>
          <a:lstStyle/>
          <a:p>
            <a:pPr rtl="0" eaLnBrk="1" latinLnBrk="0" hangingPunct="1"/>
            <a:r>
              <a:rPr lang="en-US" sz="4400" b="1" kern="1200" spc="-150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Assessing Professional Learning Needs </a:t>
            </a:r>
            <a:r>
              <a:rPr lang="en-US" sz="4400" b="1" kern="1200" spc="-150" err="1">
                <a:solidFill>
                  <a:srgbClr val="131618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29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6D5C2-1BAA-42FF-B0D7-DEB785281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3" name="Picture 2" descr="Illustration of Design Components, Years 1, 2 and 3, 4, 5 of Project ENHANCE">
            <a:extLst>
              <a:ext uri="{FF2B5EF4-FFF2-40B4-BE49-F238E27FC236}">
                <a16:creationId xmlns:a16="http://schemas.microsoft.com/office/drawing/2014/main" id="{967F73E7-2E94-4B16-AFC7-E3F933C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09" y="844061"/>
            <a:ext cx="10470382" cy="5889590"/>
          </a:xfrm>
          <a:prstGeom prst="rect">
            <a:avLst/>
          </a:prstGeom>
        </p:spPr>
      </p:pic>
      <p:sp>
        <p:nvSpPr>
          <p:cNvPr id="6" name="Rectangle 5" descr="Square highlighting Advisory Board and Expert Panel Feedback in Years 2 and 3">
            <a:extLst>
              <a:ext uri="{FF2B5EF4-FFF2-40B4-BE49-F238E27FC236}">
                <a16:creationId xmlns:a16="http://schemas.microsoft.com/office/drawing/2014/main" id="{83FC6215-A250-49B4-912E-88C366EA2A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622620" y="2190540"/>
            <a:ext cx="6370655" cy="4543111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4B6775-646B-4A97-8366-EB7FAC6896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0"/>
            <a:ext cx="8485072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Project ENHANCE: Years 2 &amp; 3</a:t>
            </a:r>
            <a:endParaRPr lang="en-US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9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4E0B6-FA6B-41C7-9887-B07128A475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3" name="Picture 2" descr="Image of Plans for 8 Modules">
            <a:extLst>
              <a:ext uri="{FF2B5EF4-FFF2-40B4-BE49-F238E27FC236}">
                <a16:creationId xmlns:a16="http://schemas.microsoft.com/office/drawing/2014/main" id="{1CD695BE-08D6-4BA2-9109-24D08638B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6" y="1276067"/>
            <a:ext cx="10713519" cy="52394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F10EEE1-F998-4A8E-80E1-2ED69FBFFE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184" y="0"/>
            <a:ext cx="8337711" cy="1371600"/>
          </a:xfrm>
        </p:spPr>
        <p:txBody>
          <a:bodyPr/>
          <a:lstStyle/>
          <a:p>
            <a:r>
              <a:rPr lang="en-US" sz="4400">
                <a:solidFill>
                  <a:schemeClr val="tx2">
                    <a:lumMod val="10000"/>
                  </a:schemeClr>
                </a:solidFill>
                <a:latin typeface="+mj-lt"/>
              </a:rPr>
              <a:t>Plan</a:t>
            </a:r>
            <a:r>
              <a:rPr lang="en-US" sz="4400" baseline="0">
                <a:solidFill>
                  <a:schemeClr val="tx2">
                    <a:lumMod val="10000"/>
                  </a:schemeClr>
                </a:solidFill>
                <a:latin typeface="+mj-lt"/>
              </a:rPr>
              <a:t> for 8 modules</a:t>
            </a:r>
            <a:endParaRPr lang="en-US" sz="440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505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latin typeface="Arial"/>
              </a:rPr>
              <a:pPr defTabSz="1219170">
                <a:buClr>
                  <a:srgbClr val="000000"/>
                </a:buClr>
              </a:pPr>
              <a:t>19</a:t>
            </a:fld>
            <a:endParaRPr kern="0">
              <a:latin typeface="Arial"/>
            </a:endParaRPr>
          </a:p>
        </p:txBody>
      </p:sp>
      <p:pic>
        <p:nvPicPr>
          <p:cNvPr id="9" name="Picture 8" descr="What Comes Next: Number of Top Three Votes Across Modules">
            <a:extLst>
              <a:ext uri="{FF2B5EF4-FFF2-40B4-BE49-F238E27FC236}">
                <a16:creationId xmlns:a16="http://schemas.microsoft.com/office/drawing/2014/main" id="{26243186-179F-40E0-912B-87B85ACF2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014" y="803773"/>
            <a:ext cx="10718035" cy="6047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AEEED-B41C-47F7-AAB3-81B23AA9B1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397" y="117973"/>
            <a:ext cx="9171635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Project ENHANCE:</a:t>
            </a:r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What Comes Next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80F2E4-1429-42D7-A82B-D7EC3D08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1200" spc="-150">
                <a:solidFill>
                  <a:schemeClr val="bg1"/>
                </a:solidFill>
                <a:ea typeface="+mj-ea"/>
                <a:cs typeface="+mj-cs"/>
              </a:rPr>
              <a:t>Agenda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 descr="Images of 6 section slides:&#10;1. Project ENHANCE Overview&#10;2. Year 1 inquiry&#10;3. Building Enhancing Ci3T Modules&#10;4. Early Evaluations of Enhacing Ci3T Modules&#10;5. Next Steps">
                <a:extLst>
                  <a:ext uri="{FF2B5EF4-FFF2-40B4-BE49-F238E27FC236}">
                    <a16:creationId xmlns:a16="http://schemas.microsoft.com/office/drawing/2014/main" id="{5B71212F-E4C1-4BD2-B0EF-6502D8EAB3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0936605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534A6A6C-0103-4203-B8BA-4C1F37FF1255}">
                    <psuz:zmPr id="{BC9C4BF5-BA4D-49F3-ADFC-2C20E8F36396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2">
                              <a:lumMod val="10000"/>
                            </a:schemeClr>
                          </a:solidFill>
                        </a:ln>
                      </p166:spPr>
                    </psuz:zmPr>
                  </psuz:summaryZmObj>
                  <psuz:summaryZmObj sectionId="{83EB3703-8920-404F-88BE-F5104B28D908}">
                    <psuz:zmPr id="{7DA0C318-8517-43BD-9D67-9ACEDBDE40C9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2">
                              <a:lumMod val="10000"/>
                            </a:schemeClr>
                          </a:solidFill>
                        </a:ln>
                      </p166:spPr>
                    </psuz:zmPr>
                  </psuz:summaryZmObj>
                  <psuz:summaryZmObj sectionId="{1BE2356A-1A47-4808-830F-8CEB506EF5C4}">
                    <psuz:zmPr id="{04548BF0-859D-497C-804E-C1957261C6C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2">
                              <a:lumMod val="10000"/>
                            </a:schemeClr>
                          </a:solidFill>
                        </a:ln>
                      </p166:spPr>
                    </psuz:zmPr>
                  </psuz:summaryZmObj>
                  <psuz:summaryZmObj sectionId="{609632E3-9738-4BA1-8DB1-795ACF1011A2}">
                    <psuz:zmPr id="{67CBF707-20ED-4EC0-B93C-4DC550124ABD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2">
                              <a:lumMod val="10000"/>
                            </a:schemeClr>
                          </a:solidFill>
                        </a:ln>
                      </p166:spPr>
                    </psuz:zmPr>
                  </psuz:summaryZmObj>
                  <psuz:summaryZmObj sectionId="{2EDE511A-8678-436F-8063-5ADAC5CC4B6F}">
                    <psuz:zmPr id="{638F3EDB-4B00-4888-889F-58FD1B0C813B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2">
                              <a:lumMod val="10000"/>
                            </a:schemeClr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 descr="Images of 6 section slides:&#10;1. Project ENHANCE Overview&#10;2. Year 1 inquiry&#10;3. Building Enhancing Ci3T Modules&#10;4. Early Evaluations of Enhacing Ci3T Modules&#10;5. Next Steps">
                <a:extLst>
                  <a:ext uri="{FF2B5EF4-FFF2-40B4-BE49-F238E27FC236}">
                    <a16:creationId xmlns:a16="http://schemas.microsoft.com/office/drawing/2014/main" id="{5B71212F-E4C1-4BD2-B0EF-6502D8EAB3B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2" name="Picture 2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schemeClr val="tx2">
                      <a:lumMod val="10000"/>
                    </a:schemeClr>
                  </a:solidFill>
                </a:ln>
              </p:spPr>
            </p:pic>
            <p:pic>
              <p:nvPicPr>
                <p:cNvPr id="3" name="Picture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schemeClr val="tx2">
                      <a:lumMod val="10000"/>
                    </a:schemeClr>
                  </a:solidFill>
                </a:ln>
              </p:spPr>
            </p:pic>
            <p:pic>
              <p:nvPicPr>
                <p:cNvPr id="4" name="Picture 4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schemeClr val="tx2">
                      <a:lumMod val="10000"/>
                    </a:schemeClr>
                  </a:solidFill>
                </a:ln>
              </p:spPr>
            </p:pic>
            <p:pic>
              <p:nvPicPr>
                <p:cNvPr id="7" name="Picture 7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schemeClr val="tx2">
                      <a:lumMod val="10000"/>
                    </a:schemeClr>
                  </a:solidFill>
                </a:ln>
              </p:spPr>
            </p:pic>
            <p:pic>
              <p:nvPicPr>
                <p:cNvPr id="8" name="Picture 8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schemeClr val="tx2">
                      <a:lumMod val="10000"/>
                    </a:schemeClr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241386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20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3" name="Picture 2" descr="What Comes Next: Module 6.3.2- Tier 2 Sorting Activity">
            <a:extLst>
              <a:ext uri="{FF2B5EF4-FFF2-40B4-BE49-F238E27FC236}">
                <a16:creationId xmlns:a16="http://schemas.microsoft.com/office/drawing/2014/main" id="{F206F25D-A936-41AA-A5F4-62D077CA60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2000"/>
          </a:blip>
          <a:srcRect t="8029" b="9752"/>
          <a:stretch/>
        </p:blipFill>
        <p:spPr>
          <a:xfrm>
            <a:off x="856242" y="1526104"/>
            <a:ext cx="11335758" cy="525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FC8EA37-611A-4F08-A842-E8E66E75F1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72756"/>
            <a:ext cx="9183510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Project ENHANCE:</a:t>
            </a:r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What Comes Next </a:t>
            </a:r>
            <a:r>
              <a:rPr lang="en-US" sz="4400" b="1" kern="1200" spc="-15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2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992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5484800" y="3838333"/>
            <a:ext cx="6007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4400"/>
              <a:t>Building Enhancing Ci3T Modules</a:t>
            </a:r>
            <a:endParaRPr sz="4800"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1"/>
          </p:nvPr>
        </p:nvSpPr>
        <p:spPr>
          <a:xfrm>
            <a:off x="5484800" y="5310733"/>
            <a:ext cx="6007600" cy="10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An Iterative Design Process</a:t>
            </a:r>
          </a:p>
          <a:p>
            <a:pPr marL="0" indent="0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CA126-E5F0-4DB8-995C-BF71F129B399}"/>
              </a:ext>
            </a:extLst>
          </p:cNvPr>
          <p:cNvSpPr txBox="1"/>
          <p:nvPr/>
        </p:nvSpPr>
        <p:spPr>
          <a:xfrm>
            <a:off x="-911888" y="1585206"/>
            <a:ext cx="60943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0" kern="0">
                <a:solidFill>
                  <a:srgbClr val="FFFFFF"/>
                </a:solidFill>
                <a:latin typeface="Arial"/>
                <a:ea typeface="Roboto Slab"/>
                <a:cs typeface="Roboto Slab"/>
                <a:sym typeface="Roboto Slab"/>
              </a:rPr>
              <a:t>3</a:t>
            </a:r>
            <a:endParaRPr kumimoji="0" lang="en" sz="20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cs typeface="Roboto Slab"/>
              <a:sym typeface="Roboto Slab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8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latin typeface="Arial"/>
              </a:rPr>
              <a:pPr defTabSz="1219170">
                <a:buClr>
                  <a:srgbClr val="000000"/>
                </a:buClr>
              </a:pPr>
              <a:t>22</a:t>
            </a:fld>
            <a:endParaRPr kern="0">
              <a:latin typeface="Arial"/>
            </a:endParaRPr>
          </a:p>
        </p:txBody>
      </p:sp>
      <p:grpSp>
        <p:nvGrpSpPr>
          <p:cNvPr id="9" name="Group 8" descr="Images of Enhancing Ci3T professional  learning modules ">
            <a:extLst>
              <a:ext uri="{FF2B5EF4-FFF2-40B4-BE49-F238E27FC236}">
                <a16:creationId xmlns:a16="http://schemas.microsoft.com/office/drawing/2014/main" id="{E888C482-BF3A-41CA-A1B5-41E27B23A223}"/>
              </a:ext>
            </a:extLst>
          </p:cNvPr>
          <p:cNvGrpSpPr/>
          <p:nvPr/>
        </p:nvGrpSpPr>
        <p:grpSpPr>
          <a:xfrm>
            <a:off x="347384" y="969257"/>
            <a:ext cx="8705976" cy="1463040"/>
            <a:chOff x="278076" y="1802563"/>
            <a:chExt cx="8705976" cy="146304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352A3CD-0C43-4F7C-B016-E31326E40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6" y="1802563"/>
              <a:ext cx="2600962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3829FCD1-E676-4BDC-A459-0DCE0A0D6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84" y="1802563"/>
              <a:ext cx="2600959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A356AAC0-38D2-47A1-902E-DA43D3991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91" y="1802563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 descr="Images of Enhancing Ci3T professional  learning modules ">
            <a:extLst>
              <a:ext uri="{FF2B5EF4-FFF2-40B4-BE49-F238E27FC236}">
                <a16:creationId xmlns:a16="http://schemas.microsoft.com/office/drawing/2014/main" id="{B0824093-63FA-4E78-906D-AF6C82F027D8}"/>
              </a:ext>
            </a:extLst>
          </p:cNvPr>
          <p:cNvGrpSpPr/>
          <p:nvPr/>
        </p:nvGrpSpPr>
        <p:grpSpPr>
          <a:xfrm>
            <a:off x="347384" y="3129557"/>
            <a:ext cx="8705974" cy="1463040"/>
            <a:chOff x="278077" y="3075471"/>
            <a:chExt cx="8705974" cy="1463040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0246826-221F-4192-A4B7-3F52DFD47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7" y="3075471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C438C404-6B61-44C8-9200-6CC84229B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84" y="3075471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>
              <a:extLst>
                <a:ext uri="{FF2B5EF4-FFF2-40B4-BE49-F238E27FC236}">
                  <a16:creationId xmlns:a16="http://schemas.microsoft.com/office/drawing/2014/main" id="{BF81BA9C-D82E-498F-A147-8BCF819D7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91" y="3075471"/>
              <a:ext cx="260096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 descr="Images of Enhancing Ci3T professional  learning modules ">
            <a:extLst>
              <a:ext uri="{FF2B5EF4-FFF2-40B4-BE49-F238E27FC236}">
                <a16:creationId xmlns:a16="http://schemas.microsoft.com/office/drawing/2014/main" id="{2ABF7965-7C5F-404E-AC62-25FE7D972705}"/>
              </a:ext>
            </a:extLst>
          </p:cNvPr>
          <p:cNvGrpSpPr/>
          <p:nvPr/>
        </p:nvGrpSpPr>
        <p:grpSpPr>
          <a:xfrm>
            <a:off x="1423383" y="5289857"/>
            <a:ext cx="9342838" cy="1463040"/>
            <a:chOff x="1292759" y="4979492"/>
            <a:chExt cx="9342838" cy="1463040"/>
          </a:xfrm>
        </p:grpSpPr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47E1EFD8-029F-4ED0-98EF-385B417F7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759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id="{491C1BDA-5CE0-4C5A-BFA4-AC17011B2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697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2">
              <a:extLst>
                <a:ext uri="{FF2B5EF4-FFF2-40B4-BE49-F238E27FC236}">
                  <a16:creationId xmlns:a16="http://schemas.microsoft.com/office/drawing/2014/main" id="{A4B7392F-003F-4A8F-80D2-8825FEF6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636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Images of Enhancing Ci3T professional  learning modules ">
            <a:extLst>
              <a:ext uri="{FF2B5EF4-FFF2-40B4-BE49-F238E27FC236}">
                <a16:creationId xmlns:a16="http://schemas.microsoft.com/office/drawing/2014/main" id="{F2EC4F85-DEDB-4622-B2ED-11CAFCD0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06" y="3129557"/>
            <a:ext cx="260096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s of Enhancing Ci3T professional  learning modules ">
            <a:extLst>
              <a:ext uri="{FF2B5EF4-FFF2-40B4-BE49-F238E27FC236}">
                <a16:creationId xmlns:a16="http://schemas.microsoft.com/office/drawing/2014/main" id="{A26806F4-BDCA-4AB5-99DA-1DA3903B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06" y="969257"/>
            <a:ext cx="260096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69506-3780-4A18-BB4F-B6C26A9875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384" y="0"/>
            <a:ext cx="8841835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Enhancing Ci3T Modules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23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23" name="Picture 2" descr="Image of Enhancing Ci3T professional  learning module&#10;How to design, Implement, and Evaluate Tier 2 Supports&#10;">
            <a:extLst>
              <a:ext uri="{FF2B5EF4-FFF2-40B4-BE49-F238E27FC236}">
                <a16:creationId xmlns:a16="http://schemas.microsoft.com/office/drawing/2014/main" id="{D21E21B5-B50B-4560-9A99-07A8877C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13" y="1362369"/>
            <a:ext cx="9661253" cy="543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70A235-0B45-4E31-A024-77E5D2AD06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1322" y="-9053"/>
            <a:ext cx="9407370" cy="1371600"/>
          </a:xfrm>
        </p:spPr>
        <p:txBody>
          <a:bodyPr/>
          <a:lstStyle/>
          <a:p>
            <a:r>
              <a:rPr lang="en-US" sz="4400">
                <a:solidFill>
                  <a:schemeClr val="bg2">
                    <a:lumMod val="50000"/>
                  </a:schemeClr>
                </a:solidFill>
                <a:latin typeface="+mj-lt"/>
              </a:rPr>
              <a:t>Enhancing</a:t>
            </a:r>
            <a:r>
              <a:rPr lang="en-US" sz="44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CI3T module: Recognize. Relax. Record.</a:t>
            </a:r>
            <a:endParaRPr lang="en-US" sz="44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96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24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3" name="Picture 2" descr="Image of Enhancing Ci3T professional  learning module&#10;How to design, Implement, and Evaluate Tier 2 Supports&#10;">
            <a:extLst>
              <a:ext uri="{FF2B5EF4-FFF2-40B4-BE49-F238E27FC236}">
                <a16:creationId xmlns:a16="http://schemas.microsoft.com/office/drawing/2014/main" id="{93BA8AD0-9B80-4CF6-8539-86FB90264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1" y="0"/>
            <a:ext cx="251968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mage of interactive resource: Recognize. Relax. Record.">
            <a:extLst>
              <a:ext uri="{FF2B5EF4-FFF2-40B4-BE49-F238E27FC236}">
                <a16:creationId xmlns:a16="http://schemas.microsoft.com/office/drawing/2014/main" id="{42AD4D58-8DB7-4378-83D7-F054BFA9F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757" y="1351635"/>
            <a:ext cx="8064698" cy="522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5F369-5DD1-4178-9EBC-0AE5E154DE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2416504"/>
            <a:ext cx="3117563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Recognize. Relax. Record.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2500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25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4" name="Picture 3" descr="Image of interactive resource: Recognize. Relax. Record">
            <a:extLst>
              <a:ext uri="{FF2B5EF4-FFF2-40B4-BE49-F238E27FC236}">
                <a16:creationId xmlns:a16="http://schemas.microsoft.com/office/drawing/2014/main" id="{8048AB1F-4E61-4D7A-8800-B35D5D85B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353" y="109728"/>
            <a:ext cx="1848694" cy="1197864"/>
          </a:xfrm>
          <a:prstGeom prst="rect">
            <a:avLst/>
          </a:prstGeom>
        </p:spPr>
      </p:pic>
      <p:pic>
        <p:nvPicPr>
          <p:cNvPr id="5" name="Picture 4" descr="Recognize. Relax. Record. Design a Tier 2 Self-Monitoring Intervention Package">
            <a:extLst>
              <a:ext uri="{FF2B5EF4-FFF2-40B4-BE49-F238E27FC236}">
                <a16:creationId xmlns:a16="http://schemas.microsoft.com/office/drawing/2014/main" id="{D1F6C82B-33E1-4958-AF0C-3CCDF971B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535" y="1653427"/>
            <a:ext cx="3778332" cy="4889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Recognize. Relax. Record. Implementation Checkilist">
            <a:extLst>
              <a:ext uri="{FF2B5EF4-FFF2-40B4-BE49-F238E27FC236}">
                <a16:creationId xmlns:a16="http://schemas.microsoft.com/office/drawing/2014/main" id="{C564585A-9996-4715-AE55-B6FDC35EBC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72" y="1653428"/>
            <a:ext cx="3773131" cy="4889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50F4CA-EA73-4E12-96D1-C93D453199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2743200"/>
            <a:ext cx="3423751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Recognize. Relax. Record. </a:t>
            </a:r>
            <a:r>
              <a:rPr lang="en-US" sz="4400" b="1" kern="1200" spc="-15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endParaRPr lang="en-US">
              <a:effectLst/>
            </a:endParaRPr>
          </a:p>
          <a:p>
            <a:endParaRPr lang="en-US"/>
          </a:p>
        </p:txBody>
      </p:sp>
      <p:pic>
        <p:nvPicPr>
          <p:cNvPr id="8" name="Picture 7" descr="Image of Enhancing Ci3T professional  learning module&#10;How to design, Implement, and Evaluate Tier 2 Supports&#10;">
            <a:extLst>
              <a:ext uri="{FF2B5EF4-FFF2-40B4-BE49-F238E27FC236}">
                <a16:creationId xmlns:a16="http://schemas.microsoft.com/office/drawing/2014/main" id="{CBFC1DAC-078E-4997-B44F-268343BF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1" y="0"/>
            <a:ext cx="251968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093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26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5" name="Picture 4" descr="Recognize. Relax. Record. Implementation Checkilist">
            <a:extLst>
              <a:ext uri="{FF2B5EF4-FFF2-40B4-BE49-F238E27FC236}">
                <a16:creationId xmlns:a16="http://schemas.microsoft.com/office/drawing/2014/main" id="{ABD621F7-EB58-4EA1-8403-0E846CCE9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90" y="109728"/>
            <a:ext cx="924446" cy="1197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Lesson Plans: Relax- Breathing Strategies">
            <a:extLst>
              <a:ext uri="{FF2B5EF4-FFF2-40B4-BE49-F238E27FC236}">
                <a16:creationId xmlns:a16="http://schemas.microsoft.com/office/drawing/2014/main" id="{AD533FBB-00D3-4E58-BC7C-A49B55BE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16" y="1307592"/>
            <a:ext cx="4126590" cy="51927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nfographic: Breathing Strategies Steps">
            <a:extLst>
              <a:ext uri="{FF2B5EF4-FFF2-40B4-BE49-F238E27FC236}">
                <a16:creationId xmlns:a16="http://schemas.microsoft.com/office/drawing/2014/main" id="{B5A130A2-141B-47C5-A002-42BBB5B9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893" y="2322989"/>
            <a:ext cx="4100994" cy="29283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2C08A-CF15-4380-85A9-8A00E9B358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1883" y="2743200"/>
            <a:ext cx="3431972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Recognize. Relax. Record. </a:t>
            </a:r>
            <a:r>
              <a:rPr lang="en-US" sz="4400" b="1" kern="1200" spc="-15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2</a:t>
            </a:r>
            <a:endParaRPr lang="en-US">
              <a:effectLst/>
            </a:endParaRPr>
          </a:p>
          <a:p>
            <a:endParaRPr lang="en-US"/>
          </a:p>
        </p:txBody>
      </p:sp>
      <p:pic>
        <p:nvPicPr>
          <p:cNvPr id="10" name="Picture 9" descr="Image of interactive resource: Recognize. Relax. Record">
            <a:extLst>
              <a:ext uri="{FF2B5EF4-FFF2-40B4-BE49-F238E27FC236}">
                <a16:creationId xmlns:a16="http://schemas.microsoft.com/office/drawing/2014/main" id="{4DDDB88B-84D2-4937-ACD6-585741356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975" y="109728"/>
            <a:ext cx="1848694" cy="1197864"/>
          </a:xfrm>
          <a:prstGeom prst="rect">
            <a:avLst/>
          </a:prstGeom>
        </p:spPr>
      </p:pic>
      <p:pic>
        <p:nvPicPr>
          <p:cNvPr id="11" name="Picture 10" descr="Image of Enhancing Ci3T professional  learning module&#10;How to design, Implement, and Evaluate Tier 2 Supports&#10;">
            <a:extLst>
              <a:ext uri="{FF2B5EF4-FFF2-40B4-BE49-F238E27FC236}">
                <a16:creationId xmlns:a16="http://schemas.microsoft.com/office/drawing/2014/main" id="{2B6C737F-D01D-476B-89EA-FCADABA2B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1" y="0"/>
            <a:ext cx="251968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034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27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6" name="Picture 4" descr="Infographic: Breathing Strategies Steps">
            <a:extLst>
              <a:ext uri="{FF2B5EF4-FFF2-40B4-BE49-F238E27FC236}">
                <a16:creationId xmlns:a16="http://schemas.microsoft.com/office/drawing/2014/main" id="{E949F6C7-044C-4C2A-8DB1-9FC6FECA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97" y="169420"/>
            <a:ext cx="1677564" cy="11978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cognize. Relax. Record. Teacher Recording Form">
            <a:extLst>
              <a:ext uri="{FF2B5EF4-FFF2-40B4-BE49-F238E27FC236}">
                <a16:creationId xmlns:a16="http://schemas.microsoft.com/office/drawing/2014/main" id="{83C8A310-75A5-4C0B-B419-310E5D6973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r="5651"/>
          <a:stretch/>
        </p:blipFill>
        <p:spPr bwMode="auto">
          <a:xfrm>
            <a:off x="3473167" y="1626669"/>
            <a:ext cx="2803763" cy="42109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Recognize. Relax. Record. Progress Monitoring graph illustration">
            <a:extLst>
              <a:ext uri="{FF2B5EF4-FFF2-40B4-BE49-F238E27FC236}">
                <a16:creationId xmlns:a16="http://schemas.microsoft.com/office/drawing/2014/main" id="{B317ACD4-36D1-4FCB-8178-86228DC47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11894" r="7455" b="20173"/>
          <a:stretch/>
        </p:blipFill>
        <p:spPr bwMode="auto">
          <a:xfrm>
            <a:off x="6675571" y="2066882"/>
            <a:ext cx="5410795" cy="333056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FAC0C-332D-4822-9D9D-E1AE559C66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2743200"/>
            <a:ext cx="3288897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Recognize. Relax. Record. </a:t>
            </a:r>
            <a:r>
              <a:rPr lang="en-US" sz="4400" b="1" kern="1200" spc="-15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3</a:t>
            </a:r>
            <a:endParaRPr lang="en-US">
              <a:effectLst/>
            </a:endParaRPr>
          </a:p>
          <a:p>
            <a:endParaRPr lang="en-US"/>
          </a:p>
        </p:txBody>
      </p:sp>
      <p:pic>
        <p:nvPicPr>
          <p:cNvPr id="10" name="Picture 9" descr="Recognize. Relax. Record. Implementation Checkilist">
            <a:extLst>
              <a:ext uri="{FF2B5EF4-FFF2-40B4-BE49-F238E27FC236}">
                <a16:creationId xmlns:a16="http://schemas.microsoft.com/office/drawing/2014/main" id="{8BDD51C2-0F88-4813-B1B3-06AF620D91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90" y="109728"/>
            <a:ext cx="924446" cy="1197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11" descr="Image of interactive resource: Recognize. Relax. Record">
            <a:extLst>
              <a:ext uri="{FF2B5EF4-FFF2-40B4-BE49-F238E27FC236}">
                <a16:creationId xmlns:a16="http://schemas.microsoft.com/office/drawing/2014/main" id="{EE0FEAAA-FF00-40BF-B884-F5097BBB84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975" y="109728"/>
            <a:ext cx="1848694" cy="1197864"/>
          </a:xfrm>
          <a:prstGeom prst="rect">
            <a:avLst/>
          </a:prstGeom>
        </p:spPr>
      </p:pic>
      <p:pic>
        <p:nvPicPr>
          <p:cNvPr id="13" name="Picture 12" descr="Image of Enhancing Ci3T professional  learning module&#10;How to design, Implement, and Evaluate Tier 2 Supports&#10;">
            <a:extLst>
              <a:ext uri="{FF2B5EF4-FFF2-40B4-BE49-F238E27FC236}">
                <a16:creationId xmlns:a16="http://schemas.microsoft.com/office/drawing/2014/main" id="{FC4B3B7C-3103-4CB5-9183-669E73C1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1" y="0"/>
            <a:ext cx="251968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649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28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9AA53-1E40-4C61-9D74-4EFE372EDB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6721" y="0"/>
            <a:ext cx="8944964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Enhancing Ci3T Modules </a:t>
            </a:r>
            <a:r>
              <a:rPr lang="en-US" sz="4400" b="1" kern="1200" spc="-15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2</a:t>
            </a:r>
            <a:endParaRPr lang="en-US">
              <a:effectLst/>
            </a:endParaRPr>
          </a:p>
          <a:p>
            <a:endParaRPr lang="en-US"/>
          </a:p>
        </p:txBody>
      </p:sp>
      <p:grpSp>
        <p:nvGrpSpPr>
          <p:cNvPr id="17" name="Group 16" descr="Images of Enhancing Ci3T professional  learning modules ">
            <a:extLst>
              <a:ext uri="{FF2B5EF4-FFF2-40B4-BE49-F238E27FC236}">
                <a16:creationId xmlns:a16="http://schemas.microsoft.com/office/drawing/2014/main" id="{128D9FD1-8763-47ED-B5EA-EF5E9A9BDF20}"/>
              </a:ext>
            </a:extLst>
          </p:cNvPr>
          <p:cNvGrpSpPr/>
          <p:nvPr/>
        </p:nvGrpSpPr>
        <p:grpSpPr>
          <a:xfrm>
            <a:off x="370660" y="1116598"/>
            <a:ext cx="8705976" cy="1463040"/>
            <a:chOff x="278076" y="1802563"/>
            <a:chExt cx="8705976" cy="146304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D625F5A-627F-48A0-AAC2-2DB880C4C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6" y="1802563"/>
              <a:ext cx="2600962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1BF0E31-FD79-47D4-8DD1-8A70F1BFB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84" y="1802563"/>
              <a:ext cx="2600959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Images of Enhancing Ci3T professional  learning modules ">
              <a:extLst>
                <a:ext uri="{FF2B5EF4-FFF2-40B4-BE49-F238E27FC236}">
                  <a16:creationId xmlns:a16="http://schemas.microsoft.com/office/drawing/2014/main" id="{D16FA5FB-3157-49FA-92B5-AB206B0F8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91" y="1802563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 descr="Images of Enhancing Ci3T professional  learning modules ">
            <a:extLst>
              <a:ext uri="{FF2B5EF4-FFF2-40B4-BE49-F238E27FC236}">
                <a16:creationId xmlns:a16="http://schemas.microsoft.com/office/drawing/2014/main" id="{1B3F8315-C764-4A6C-AA02-8E2A44F84FB1}"/>
              </a:ext>
            </a:extLst>
          </p:cNvPr>
          <p:cNvGrpSpPr/>
          <p:nvPr/>
        </p:nvGrpSpPr>
        <p:grpSpPr>
          <a:xfrm>
            <a:off x="370663" y="2833278"/>
            <a:ext cx="8705974" cy="1463040"/>
            <a:chOff x="278077" y="3075471"/>
            <a:chExt cx="8705974" cy="1463040"/>
          </a:xfrm>
        </p:grpSpPr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1B1BF0B0-6855-4323-9283-2D92FA252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7" y="3075471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D44DD1DE-2E68-42DC-B9B2-8D1E7AFE4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84" y="3075471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66B1F886-39F0-4006-B98E-5A48BDEDE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91" y="3075471"/>
              <a:ext cx="260096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 descr="Images of Enhancing Ci3T professional  learning modules ">
            <a:extLst>
              <a:ext uri="{FF2B5EF4-FFF2-40B4-BE49-F238E27FC236}">
                <a16:creationId xmlns:a16="http://schemas.microsoft.com/office/drawing/2014/main" id="{7626B03E-9245-4043-9E2B-C6E92385E594}"/>
              </a:ext>
            </a:extLst>
          </p:cNvPr>
          <p:cNvGrpSpPr/>
          <p:nvPr/>
        </p:nvGrpSpPr>
        <p:grpSpPr>
          <a:xfrm>
            <a:off x="1292759" y="4857780"/>
            <a:ext cx="9342838" cy="1463040"/>
            <a:chOff x="1292759" y="4979492"/>
            <a:chExt cx="9342838" cy="1463040"/>
          </a:xfrm>
        </p:grpSpPr>
        <p:pic>
          <p:nvPicPr>
            <p:cNvPr id="26" name="Picture 18">
              <a:extLst>
                <a:ext uri="{FF2B5EF4-FFF2-40B4-BE49-F238E27FC236}">
                  <a16:creationId xmlns:a16="http://schemas.microsoft.com/office/drawing/2014/main" id="{B6CE06C2-753C-4781-8C56-2E2DF54F5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759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0">
              <a:extLst>
                <a:ext uri="{FF2B5EF4-FFF2-40B4-BE49-F238E27FC236}">
                  <a16:creationId xmlns:a16="http://schemas.microsoft.com/office/drawing/2014/main" id="{CF26D27F-50AA-4FEF-B8B7-C4BD883430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697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2" descr="Images of Enhancing Ci3T professional  learning modules ">
              <a:extLst>
                <a:ext uri="{FF2B5EF4-FFF2-40B4-BE49-F238E27FC236}">
                  <a16:creationId xmlns:a16="http://schemas.microsoft.com/office/drawing/2014/main" id="{67D06FF6-6596-4C86-9DA3-EA47C637B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636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" descr="Images of Enhancing Ci3T professional  learning modules ">
            <a:extLst>
              <a:ext uri="{FF2B5EF4-FFF2-40B4-BE49-F238E27FC236}">
                <a16:creationId xmlns:a16="http://schemas.microsoft.com/office/drawing/2014/main" id="{44BBDD17-9F3E-4F15-9BBE-C5EB35519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081" y="2833278"/>
            <a:ext cx="260096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s of Enhancing Ci3T professional  learning modules ">
            <a:extLst>
              <a:ext uri="{FF2B5EF4-FFF2-40B4-BE49-F238E27FC236}">
                <a16:creationId xmlns:a16="http://schemas.microsoft.com/office/drawing/2014/main" id="{C5EFC475-BF81-4AE9-BAC9-29E057A4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915" y="1116598"/>
            <a:ext cx="260096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194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29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3" name="Picture 2" descr="Image of Enhancing Ci3T professional  learning module&#10;Serving as a Ci3T Leader: Setting up for Success">
            <a:extLst>
              <a:ext uri="{FF2B5EF4-FFF2-40B4-BE49-F238E27FC236}">
                <a16:creationId xmlns:a16="http://schemas.microsoft.com/office/drawing/2014/main" id="{6D3DE752-FA41-4099-9723-4B543C3D4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57" y="1353785"/>
            <a:ext cx="9737766" cy="54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96905-1873-421A-9550-10A3A28AE4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5702" y="-9489"/>
            <a:ext cx="9499202" cy="1371600"/>
          </a:xfrm>
        </p:spPr>
        <p:txBody>
          <a:bodyPr/>
          <a:lstStyle/>
          <a:p>
            <a:r>
              <a:rPr lang="en-US" sz="4300">
                <a:solidFill>
                  <a:schemeClr val="bg2">
                    <a:lumMod val="50000"/>
                  </a:schemeClr>
                </a:solidFill>
                <a:latin typeface="+mj-lt"/>
              </a:rPr>
              <a:t>Enhancing Ci3T</a:t>
            </a:r>
            <a:r>
              <a:rPr lang="en-US" sz="43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module: Effective Onboarding Practices</a:t>
            </a:r>
            <a:endParaRPr lang="en-US" sz="43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5662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5484800" y="3838333"/>
            <a:ext cx="6007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/>
              <a:t>Project ENHANCE Overview</a:t>
            </a: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73CECB-5BD4-495E-BAAE-52B752D0AFBB}"/>
              </a:ext>
            </a:extLst>
          </p:cNvPr>
          <p:cNvSpPr txBox="1"/>
          <p:nvPr/>
        </p:nvSpPr>
        <p:spPr>
          <a:xfrm>
            <a:off x="-931984" y="1449049"/>
            <a:ext cx="60943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cs typeface="Roboto Slab"/>
                <a:sym typeface="Roboto Slab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30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4" name="Picture 2" descr="Infographic: Mentoring New Educators: Tips and Considerations">
            <a:extLst>
              <a:ext uri="{FF2B5EF4-FFF2-40B4-BE49-F238E27FC236}">
                <a16:creationId xmlns:a16="http://schemas.microsoft.com/office/drawing/2014/main" id="{AE7E44C6-FE48-4CDA-819F-D0FE05FB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6" y="1505093"/>
            <a:ext cx="4128391" cy="53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of ebook:&#10;Formal onboarding components inlude&#10;-knowledge and skills&#10;- school culture&#10;- social belonging&#10;... with mentoring and two-way feedback">
            <a:extLst>
              <a:ext uri="{FF2B5EF4-FFF2-40B4-BE49-F238E27FC236}">
                <a16:creationId xmlns:a16="http://schemas.microsoft.com/office/drawing/2014/main" id="{F79BB08E-0A83-4958-96AA-37D174DB3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8198" y="2041511"/>
            <a:ext cx="6190541" cy="1757362"/>
          </a:xfrm>
          <a:prstGeom prst="rect">
            <a:avLst/>
          </a:prstGeom>
        </p:spPr>
      </p:pic>
      <p:pic>
        <p:nvPicPr>
          <p:cNvPr id="6" name="Picture 5" descr="Youtube video: Ci3T Leadership Team's Role in Onboarding">
            <a:extLst>
              <a:ext uri="{FF2B5EF4-FFF2-40B4-BE49-F238E27FC236}">
                <a16:creationId xmlns:a16="http://schemas.microsoft.com/office/drawing/2014/main" id="{9F5F41DB-7F90-40EC-9C7F-4B36A781D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561" y="3812744"/>
            <a:ext cx="3455034" cy="1949307"/>
          </a:xfrm>
          <a:prstGeom prst="rect">
            <a:avLst/>
          </a:prstGeom>
        </p:spPr>
      </p:pic>
      <p:pic>
        <p:nvPicPr>
          <p:cNvPr id="7" name="Picture 6" descr="Youtube video: Ci3T Leadership Team's Role in Onboarding">
            <a:extLst>
              <a:ext uri="{FF2B5EF4-FFF2-40B4-BE49-F238E27FC236}">
                <a16:creationId xmlns:a16="http://schemas.microsoft.com/office/drawing/2014/main" id="{BA238EC8-C509-441E-9432-FA046D420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6747" y="5088159"/>
            <a:ext cx="3099281" cy="1757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Image of Enhancing Ci3T professional  learning module&#10;Serving as a Ci3T Leader: Setting up for Success">
            <a:extLst>
              <a:ext uri="{FF2B5EF4-FFF2-40B4-BE49-F238E27FC236}">
                <a16:creationId xmlns:a16="http://schemas.microsoft.com/office/drawing/2014/main" id="{2CFDCF7A-5CA4-48EE-B96B-A78A635F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24" y="823965"/>
            <a:ext cx="203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8E1193-BD7D-4B04-BB71-95B2D46356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6895" y="-50647"/>
            <a:ext cx="9016991" cy="1371600"/>
          </a:xfrm>
        </p:spPr>
        <p:txBody>
          <a:bodyPr/>
          <a:lstStyle/>
          <a:p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Roboto Slab" pitchFamily="2" charset="0"/>
                <a:cs typeface="Roboto Slab" pitchFamily="2" charset="0"/>
              </a:rPr>
              <a:t>Onboarding new faculty and staff </a:t>
            </a:r>
            <a:r>
              <a:rPr lang="en-US" sz="4400" b="1" i="0" kern="1200" spc="-15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Roboto Slab" pitchFamily="2" charset="0"/>
                <a:cs typeface="Roboto Slab" pitchFamily="2" charset="0"/>
              </a:rPr>
              <a:t>con’t</a:t>
            </a:r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Roboto Slab" pitchFamily="2" charset="0"/>
                <a:cs typeface="Roboto Slab" pitchFamily="2" charset="0"/>
              </a:rPr>
              <a:t> 2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019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31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E43B522-FBC2-4C2D-A88B-205D6D18FD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0660" y="0"/>
            <a:ext cx="8475455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Enhancing Ci3T Modules </a:t>
            </a:r>
            <a:r>
              <a:rPr lang="en-US" sz="4400" b="1" kern="1200" spc="-15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r>
              <a:rPr lang="en-US" sz="44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3</a:t>
            </a:r>
            <a:endParaRPr lang="en-US">
              <a:effectLst/>
            </a:endParaRPr>
          </a:p>
          <a:p>
            <a:endParaRPr lang="en-US"/>
          </a:p>
        </p:txBody>
      </p:sp>
      <p:grpSp>
        <p:nvGrpSpPr>
          <p:cNvPr id="19" name="Group 18" descr="Images of Enhancing Ci3T professional  learning modules ">
            <a:extLst>
              <a:ext uri="{FF2B5EF4-FFF2-40B4-BE49-F238E27FC236}">
                <a16:creationId xmlns:a16="http://schemas.microsoft.com/office/drawing/2014/main" id="{991136EE-9857-4971-95A2-160881011DD7}"/>
              </a:ext>
            </a:extLst>
          </p:cNvPr>
          <p:cNvGrpSpPr/>
          <p:nvPr/>
        </p:nvGrpSpPr>
        <p:grpSpPr>
          <a:xfrm>
            <a:off x="370660" y="1116598"/>
            <a:ext cx="8705976" cy="1463040"/>
            <a:chOff x="278076" y="1802563"/>
            <a:chExt cx="8705976" cy="146304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D8C8D05A-8ED5-4799-A5AA-1C1298402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6" y="1802563"/>
              <a:ext cx="2600962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A58BB6-40C1-4B87-8532-F89E0A7F9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84" y="1802563"/>
              <a:ext cx="2600959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Images of Enhancing Ci3T professional  learning modules ">
              <a:extLst>
                <a:ext uri="{FF2B5EF4-FFF2-40B4-BE49-F238E27FC236}">
                  <a16:creationId xmlns:a16="http://schemas.microsoft.com/office/drawing/2014/main" id="{7BCB00A4-95FB-4902-8C1B-121231874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91" y="1802563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 descr="Images of Enhancing Ci3T professional  learning modules ">
            <a:extLst>
              <a:ext uri="{FF2B5EF4-FFF2-40B4-BE49-F238E27FC236}">
                <a16:creationId xmlns:a16="http://schemas.microsoft.com/office/drawing/2014/main" id="{E4AD8591-9956-44A9-90B7-36D0A271E01D}"/>
              </a:ext>
            </a:extLst>
          </p:cNvPr>
          <p:cNvGrpSpPr/>
          <p:nvPr/>
        </p:nvGrpSpPr>
        <p:grpSpPr>
          <a:xfrm>
            <a:off x="370663" y="2833278"/>
            <a:ext cx="8705974" cy="1463040"/>
            <a:chOff x="278077" y="3075471"/>
            <a:chExt cx="8705974" cy="1463040"/>
          </a:xfrm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90127761-F7B2-4B5E-8E3A-BBF4BD5FC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77" y="3075471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C512B833-93D2-4387-85AB-8C883DA41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584" y="3075471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057D5524-FD85-44ED-BAA3-6E2BDFF57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3091" y="3075471"/>
              <a:ext cx="260096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 descr="Images of Enhancing Ci3T professional  learning modules ">
            <a:extLst>
              <a:ext uri="{FF2B5EF4-FFF2-40B4-BE49-F238E27FC236}">
                <a16:creationId xmlns:a16="http://schemas.microsoft.com/office/drawing/2014/main" id="{DF590161-3686-49F6-9DBA-D3A734855D9A}"/>
              </a:ext>
            </a:extLst>
          </p:cNvPr>
          <p:cNvGrpSpPr/>
          <p:nvPr/>
        </p:nvGrpSpPr>
        <p:grpSpPr>
          <a:xfrm>
            <a:off x="1292759" y="4857780"/>
            <a:ext cx="9342838" cy="1463040"/>
            <a:chOff x="1292759" y="4979492"/>
            <a:chExt cx="9342838" cy="1463040"/>
          </a:xfrm>
        </p:grpSpPr>
        <p:pic>
          <p:nvPicPr>
            <p:cNvPr id="28" name="Picture 18">
              <a:extLst>
                <a:ext uri="{FF2B5EF4-FFF2-40B4-BE49-F238E27FC236}">
                  <a16:creationId xmlns:a16="http://schemas.microsoft.com/office/drawing/2014/main" id="{70DDBEDD-427C-44BA-891D-0DCA3615D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759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0">
              <a:extLst>
                <a:ext uri="{FF2B5EF4-FFF2-40B4-BE49-F238E27FC236}">
                  <a16:creationId xmlns:a16="http://schemas.microsoft.com/office/drawing/2014/main" id="{2C6D9357-3890-4AE2-8B18-DE9581CA90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697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2" descr="Images of Enhancing Ci3T professional  learning modules ">
              <a:extLst>
                <a:ext uri="{FF2B5EF4-FFF2-40B4-BE49-F238E27FC236}">
                  <a16:creationId xmlns:a16="http://schemas.microsoft.com/office/drawing/2014/main" id="{D7AB14B4-2327-43C7-9147-759278E4B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636" y="4979492"/>
              <a:ext cx="2600961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2" descr="Images of Enhancing Ci3T professional  learning modules ">
            <a:extLst>
              <a:ext uri="{FF2B5EF4-FFF2-40B4-BE49-F238E27FC236}">
                <a16:creationId xmlns:a16="http://schemas.microsoft.com/office/drawing/2014/main" id="{0BC790CD-521E-422D-B14D-DCB10021D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081" y="2833278"/>
            <a:ext cx="260096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s of Enhancing Ci3T professional  learning modules ">
            <a:extLst>
              <a:ext uri="{FF2B5EF4-FFF2-40B4-BE49-F238E27FC236}">
                <a16:creationId xmlns:a16="http://schemas.microsoft.com/office/drawing/2014/main" id="{8C35CD75-7E44-4F5F-892B-F1BE5F944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915" y="1116598"/>
            <a:ext cx="2600961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0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5484800" y="3838333"/>
            <a:ext cx="6007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/>
              <a:t>Early Evaluations of Enhancing Ci3T Modules</a:t>
            </a:r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1"/>
          </p:nvPr>
        </p:nvSpPr>
        <p:spPr>
          <a:xfrm>
            <a:off x="5484800" y="5310733"/>
            <a:ext cx="6007600" cy="10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/>
              <a:t>Preliminary Lessons Learned</a:t>
            </a:r>
          </a:p>
          <a:p>
            <a:pPr marL="0" indent="0"/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9957A-0E1D-4059-A93F-3856CF1EC17D}"/>
              </a:ext>
            </a:extLst>
          </p:cNvPr>
          <p:cNvSpPr txBox="1"/>
          <p:nvPr/>
        </p:nvSpPr>
        <p:spPr>
          <a:xfrm>
            <a:off x="-911888" y="1585206"/>
            <a:ext cx="60943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0" kern="0">
                <a:solidFill>
                  <a:srgbClr val="FFFFFF"/>
                </a:solidFill>
                <a:latin typeface="Arial"/>
                <a:ea typeface="Roboto Slab"/>
                <a:cs typeface="Roboto Slab"/>
                <a:sym typeface="Roboto Slab"/>
              </a:rPr>
              <a:t>4</a:t>
            </a:r>
            <a:endParaRPr kumimoji="0" lang="en" sz="20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cs typeface="Roboto Slab"/>
              <a:sym typeface="Roboto Slab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402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DCE44-405B-4F30-91DD-ACDF48A14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" sz="10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4" name="Picture 3" descr="Module Timeline Iluustration">
            <a:extLst>
              <a:ext uri="{FF2B5EF4-FFF2-40B4-BE49-F238E27FC236}">
                <a16:creationId xmlns:a16="http://schemas.microsoft.com/office/drawing/2014/main" id="{30FA430F-BE78-4C4B-97E4-1748BE1C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10" y="986094"/>
            <a:ext cx="10438944" cy="58719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E7488D-61B5-4479-A7BB-15795A1A6E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627" y="0"/>
            <a:ext cx="9657994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0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Module Evaluation T</a:t>
            </a:r>
            <a:r>
              <a:rPr lang="en-US" sz="4000" b="1" kern="1200" spc="-15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imeline </a:t>
            </a:r>
            <a:r>
              <a:rPr lang="en-US" sz="4000" b="1" kern="1200" spc="-15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endParaRPr lang="en-US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24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34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7" name="Picture 6" descr="Image of ebook: Enhancing Ci3T: Creating positive, productive, and safe learning environments">
            <a:extLst>
              <a:ext uri="{FF2B5EF4-FFF2-40B4-BE49-F238E27FC236}">
                <a16:creationId xmlns:a16="http://schemas.microsoft.com/office/drawing/2014/main" id="{A7BECB89-6F0F-47BA-81FB-E3DB4C7C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17490" y="1973263"/>
            <a:ext cx="4506982" cy="3996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ysClr val="windowText" lastClr="000000"/>
            </a:solidFill>
          </a:ln>
          <a:effectLst/>
        </p:spPr>
      </p:pic>
      <p:pic>
        <p:nvPicPr>
          <p:cNvPr id="8" name="Picture 7" descr="arrow pointing to ebook">
            <a:extLst>
              <a:ext uri="{FF2B5EF4-FFF2-40B4-BE49-F238E27FC236}">
                <a16:creationId xmlns:a16="http://schemas.microsoft.com/office/drawing/2014/main" id="{BD1914BB-3AC6-4C29-9148-4D0DE071A46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461847" flipH="1">
            <a:off x="2328073" y="1536667"/>
            <a:ext cx="1327265" cy="1327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A5548-0B0C-4795-95F6-2A8A0AB663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82158"/>
            <a:ext cx="8720372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Building Positive, Productive, Safe Learning Environments </a:t>
            </a:r>
            <a:r>
              <a:rPr lang="en-US" sz="4400" b="1" i="0" kern="1200" spc="-15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487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35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C5C4F60-B335-4727-9CE5-B0CBACEB5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840" y="1881226"/>
            <a:ext cx="3412606" cy="441631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0" name="Content Placeholder 20">
            <a:extLst>
              <a:ext uri="{FF2B5EF4-FFF2-40B4-BE49-F238E27FC236}">
                <a16:creationId xmlns:a16="http://schemas.microsoft.com/office/drawing/2014/main" id="{99C2F034-3B41-4015-AA01-7B398A8F5FCF}"/>
              </a:ext>
            </a:extLst>
          </p:cNvPr>
          <p:cNvSpPr txBox="1">
            <a:spLocks/>
          </p:cNvSpPr>
          <p:nvPr/>
        </p:nvSpPr>
        <p:spPr>
          <a:xfrm>
            <a:off x="345695" y="1354589"/>
            <a:ext cx="571697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 1:  n = 10 (100% response rate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70% Faculty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10% Professional Development Coordinator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10% Director (e.g., Autism Spectrum Disorder Specialist)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10% Clinician (e.g., Senior Clinical Supervisor, BCBA)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 2: n = 6 (75%% response rate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 Faculty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16% Director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16% Educational Consultant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16% Sr. Researcher/Technical Assistance Consultant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 3: n = 5 (63% response rate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60% Faculty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20% Director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20% Consultant</a:t>
            </a:r>
          </a:p>
        </p:txBody>
      </p:sp>
      <p:pic>
        <p:nvPicPr>
          <p:cNvPr id="11" name="Picture 10" descr="Module Timeline Iluustration">
            <a:extLst>
              <a:ext uri="{FF2B5EF4-FFF2-40B4-BE49-F238E27FC236}">
                <a16:creationId xmlns:a16="http://schemas.microsoft.com/office/drawing/2014/main" id="{49ECA2B6-EB6C-4D63-9958-2EDAD1240F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27"/>
          <a:stretch/>
        </p:blipFill>
        <p:spPr>
          <a:xfrm>
            <a:off x="10225995" y="797540"/>
            <a:ext cx="1750936" cy="1003300"/>
          </a:xfrm>
          <a:prstGeom prst="rect">
            <a:avLst/>
          </a:prstGeom>
        </p:spPr>
      </p:pic>
      <p:graphicFrame>
        <p:nvGraphicFramePr>
          <p:cNvPr id="12" name="Diagram 11" descr="Design Features&#10;Assessment&#10;Open-ended feedback">
            <a:extLst>
              <a:ext uri="{FF2B5EF4-FFF2-40B4-BE49-F238E27FC236}">
                <a16:creationId xmlns:a16="http://schemas.microsoft.com/office/drawing/2014/main" id="{EED5B4C2-87A4-40FC-B038-C6973A2DA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4412333"/>
              </p:ext>
            </p:extLst>
          </p:nvPr>
        </p:nvGraphicFramePr>
        <p:xfrm>
          <a:off x="5811467" y="1609549"/>
          <a:ext cx="2161310" cy="502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13CC251-64E1-49F4-BA2C-15492D21CC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3254" y="193594"/>
            <a:ext cx="9231011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0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Expert Panel</a:t>
            </a:r>
            <a:br>
              <a:rPr lang="en-US" sz="40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0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(Advisory Board Pilot Review)</a:t>
            </a:r>
            <a:endParaRPr lang="en-US" sz="4000">
              <a:effectLst/>
            </a:endParaRPr>
          </a:p>
          <a:p>
            <a:endParaRPr lang="en-US" sz="4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139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36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1D7D2A1-1DA7-4C2A-8C21-3DFBB6C77DBB}"/>
              </a:ext>
            </a:extLst>
          </p:cNvPr>
          <p:cNvSpPr txBox="1">
            <a:spLocks/>
          </p:cNvSpPr>
          <p:nvPr/>
        </p:nvSpPr>
        <p:spPr>
          <a:xfrm>
            <a:off x="839788" y="4224336"/>
            <a:ext cx="5157787" cy="479426"/>
          </a:xfrm>
          <a:prstGeom prst="rect">
            <a:avLst/>
          </a:prstGeom>
          <a:solidFill>
            <a:srgbClr val="2F4E6D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Proximal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811C088-917C-45BC-9272-1A3D7A912B32}"/>
              </a:ext>
            </a:extLst>
          </p:cNvPr>
          <p:cNvSpPr txBox="1">
            <a:spLocks/>
          </p:cNvSpPr>
          <p:nvPr/>
        </p:nvSpPr>
        <p:spPr>
          <a:xfrm>
            <a:off x="839788" y="4703762"/>
            <a:ext cx="5157787" cy="207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1: Initial Module Test – Ci3T Leadership Team members completed immediately following experience with module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882EF79A-8A22-48E6-A461-004A3660E95C}"/>
              </a:ext>
            </a:extLst>
          </p:cNvPr>
          <p:cNvSpPr txBox="1">
            <a:spLocks/>
          </p:cNvSpPr>
          <p:nvPr/>
        </p:nvSpPr>
        <p:spPr>
          <a:xfrm>
            <a:off x="6172200" y="4224336"/>
            <a:ext cx="5183188" cy="479426"/>
          </a:xfrm>
          <a:prstGeom prst="rect">
            <a:avLst/>
          </a:prstGeom>
          <a:solidFill>
            <a:srgbClr val="2F4E6D">
              <a:lumMod val="20000"/>
              <a:lumOff val="80000"/>
            </a:srgbClr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Distal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1E2D1ADC-64BB-4EFC-82CE-324D91ED8A27}"/>
              </a:ext>
            </a:extLst>
          </p:cNvPr>
          <p:cNvSpPr txBox="1">
            <a:spLocks/>
          </p:cNvSpPr>
          <p:nvPr/>
        </p:nvSpPr>
        <p:spPr>
          <a:xfrm>
            <a:off x="6172200" y="4703762"/>
            <a:ext cx="5183188" cy="2079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1: Initial Module Test – Ci3T Leadership Team members completed 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~6 weeks following experience with module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4B277F-9DC9-4618-9283-F6EFA7002571}"/>
              </a:ext>
            </a:extLst>
          </p:cNvPr>
          <p:cNvSpPr txBox="1"/>
          <p:nvPr/>
        </p:nvSpPr>
        <p:spPr>
          <a:xfrm>
            <a:off x="836612" y="1738591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 acceptability items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 “global” item for each of the following categories: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83375"/>
                </a:solidFill>
                <a:effectLst/>
                <a:uLnTx/>
                <a:uFillTx/>
              </a:rPr>
              <a:t>A – acceptability	• SC – system climate: admin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83375"/>
                </a:solidFill>
                <a:effectLst/>
                <a:uLnTx/>
                <a:uFillTx/>
              </a:rPr>
              <a:t>F – feasibility		• SC – system climate: colleagues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83375"/>
                </a:solidFill>
                <a:effectLst/>
                <a:uLnTx/>
                <a:uFillTx/>
              </a:rPr>
              <a:t>U – understanding	• SS – system support</a:t>
            </a:r>
            <a:b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83375"/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283375"/>
                </a:solidFill>
                <a:effectLst/>
                <a:uLnTx/>
                <a:uFillTx/>
              </a:rPr>
              <a:t>				• FS – family-school collaboration</a:t>
            </a:r>
          </a:p>
        </p:txBody>
      </p:sp>
      <p:pic>
        <p:nvPicPr>
          <p:cNvPr id="31" name="Picture 30" descr="Module Timeline Iluustration">
            <a:extLst>
              <a:ext uri="{FF2B5EF4-FFF2-40B4-BE49-F238E27FC236}">
                <a16:creationId xmlns:a16="http://schemas.microsoft.com/office/drawing/2014/main" id="{4A4D2A9B-8331-4FE7-AFA2-D2417A735E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27"/>
          <a:stretch/>
        </p:blipFill>
        <p:spPr>
          <a:xfrm>
            <a:off x="10225995" y="797540"/>
            <a:ext cx="1750936" cy="100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2458D-43AA-4784-B765-B7A5539C2C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042" y="11238"/>
            <a:ext cx="9219136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Ci3T Usability Rating Profiles (URP)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584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37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3" name="Picture 2" descr="Image of proximal measure&#10;">
            <a:extLst>
              <a:ext uri="{FF2B5EF4-FFF2-40B4-BE49-F238E27FC236}">
                <a16:creationId xmlns:a16="http://schemas.microsoft.com/office/drawing/2014/main" id="{2DB3D478-15CD-4A03-9B11-F5A5E9F41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93" b="8085"/>
          <a:stretch/>
        </p:blipFill>
        <p:spPr>
          <a:xfrm>
            <a:off x="3050171" y="273653"/>
            <a:ext cx="6091657" cy="6584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EA201-1A55-4FFD-ADE3-AC7ADEB62DF0}"/>
              </a:ext>
            </a:extLst>
          </p:cNvPr>
          <p:cNvSpPr txBox="1"/>
          <p:nvPr/>
        </p:nvSpPr>
        <p:spPr>
          <a:xfrm>
            <a:off x="350033" y="1539230"/>
            <a:ext cx="1828800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Proximal</a:t>
            </a:r>
          </a:p>
        </p:txBody>
      </p:sp>
      <p:pic>
        <p:nvPicPr>
          <p:cNvPr id="6" name="Picture 5" descr="Module Timeline Iluustration">
            <a:extLst>
              <a:ext uri="{FF2B5EF4-FFF2-40B4-BE49-F238E27FC236}">
                <a16:creationId xmlns:a16="http://schemas.microsoft.com/office/drawing/2014/main" id="{4763B7CA-23C7-4BA9-9925-D0AAD0AB06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27"/>
          <a:stretch/>
        </p:blipFill>
        <p:spPr>
          <a:xfrm>
            <a:off x="10225995" y="797540"/>
            <a:ext cx="1750936" cy="100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EE898-2A38-4E28-B969-C37315BA84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033" y="0"/>
            <a:ext cx="3338760" cy="1371600"/>
          </a:xfrm>
        </p:spPr>
        <p:txBody>
          <a:bodyPr/>
          <a:lstStyle/>
          <a:p>
            <a:r>
              <a:rPr lang="en-US" sz="4400">
                <a:solidFill>
                  <a:schemeClr val="bg2">
                    <a:lumMod val="50000"/>
                  </a:schemeClr>
                </a:solidFill>
                <a:latin typeface="+mj-lt"/>
              </a:rPr>
              <a:t>Proximal</a:t>
            </a:r>
            <a:r>
              <a:rPr lang="en-US" sz="44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400" baseline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con’t</a:t>
            </a:r>
            <a:endParaRPr lang="en-US" sz="44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107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38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3" name="Picture 2" descr="Image of Distal measure&#10;Results in a bar graph&#10;Since completing the module, have you been able to use the content from this module in your practice?&#10;No 42%&#10;Yes 58%&#10;If no to the previous question, did you want to use content?&#10;Yes 94%">
            <a:extLst>
              <a:ext uri="{FF2B5EF4-FFF2-40B4-BE49-F238E27FC236}">
                <a16:creationId xmlns:a16="http://schemas.microsoft.com/office/drawing/2014/main" id="{F876D838-7206-47B9-9F6D-02220DFD6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b="10573"/>
          <a:stretch/>
        </p:blipFill>
        <p:spPr>
          <a:xfrm>
            <a:off x="773399" y="1334691"/>
            <a:ext cx="9667665" cy="4932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DB7E09-8067-4734-B632-1931DEDA5457}"/>
              </a:ext>
            </a:extLst>
          </p:cNvPr>
          <p:cNvSpPr txBox="1"/>
          <p:nvPr/>
        </p:nvSpPr>
        <p:spPr>
          <a:xfrm>
            <a:off x="7321302" y="775970"/>
            <a:ext cx="18288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/>
              <a:t>Distal</a:t>
            </a:r>
          </a:p>
        </p:txBody>
      </p:sp>
      <p:pic>
        <p:nvPicPr>
          <p:cNvPr id="6" name="Picture 5" descr="Module Timeline Iluustration">
            <a:extLst>
              <a:ext uri="{FF2B5EF4-FFF2-40B4-BE49-F238E27FC236}">
                <a16:creationId xmlns:a16="http://schemas.microsoft.com/office/drawing/2014/main" id="{3E374188-BF3A-4BCB-A3E9-E63FFE9B948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27"/>
          <a:stretch/>
        </p:blipFill>
        <p:spPr>
          <a:xfrm>
            <a:off x="10225995" y="797540"/>
            <a:ext cx="1750936" cy="100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3A1AF7-0FFE-465E-8DB3-9A9EAE9C00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5756" y="0"/>
            <a:ext cx="4278400" cy="1371600"/>
          </a:xfrm>
        </p:spPr>
        <p:txBody>
          <a:bodyPr/>
          <a:lstStyle/>
          <a:p>
            <a:r>
              <a:rPr lang="en-US" sz="4400">
                <a:solidFill>
                  <a:schemeClr val="bg2">
                    <a:lumMod val="50000"/>
                  </a:schemeClr>
                </a:solidFill>
                <a:latin typeface="+mj-lt"/>
              </a:rPr>
              <a:t>Distal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168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39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3" name="Picture 2" descr="Image of Distal results">
            <a:extLst>
              <a:ext uri="{FF2B5EF4-FFF2-40B4-BE49-F238E27FC236}">
                <a16:creationId xmlns:a16="http://schemas.microsoft.com/office/drawing/2014/main" id="{2A14A3DA-B911-4F06-892F-DC0E63983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46783"/>
            <a:ext cx="8753943" cy="11328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DA7E7-DEF3-4F84-A4F1-0AC271136FB3}"/>
              </a:ext>
            </a:extLst>
          </p:cNvPr>
          <p:cNvSpPr txBox="1"/>
          <p:nvPr/>
        </p:nvSpPr>
        <p:spPr>
          <a:xfrm>
            <a:off x="8295078" y="1157458"/>
            <a:ext cx="18288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/>
              <a:t>Distal</a:t>
            </a:r>
          </a:p>
        </p:txBody>
      </p:sp>
      <p:pic>
        <p:nvPicPr>
          <p:cNvPr id="6" name="Picture 5" descr="Module Timeline Iluustration">
            <a:extLst>
              <a:ext uri="{FF2B5EF4-FFF2-40B4-BE49-F238E27FC236}">
                <a16:creationId xmlns:a16="http://schemas.microsoft.com/office/drawing/2014/main" id="{12F0856F-E059-420C-B0DE-4DBD27F236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27"/>
          <a:stretch/>
        </p:blipFill>
        <p:spPr>
          <a:xfrm>
            <a:off x="10225995" y="797540"/>
            <a:ext cx="1750936" cy="100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8B43C4-B833-448D-BC19-871FF19165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62263" y="2382054"/>
            <a:ext cx="3126818" cy="1371600"/>
          </a:xfrm>
        </p:spPr>
        <p:txBody>
          <a:bodyPr/>
          <a:lstStyle/>
          <a:p>
            <a:r>
              <a:rPr lang="en-US" sz="4400">
                <a:solidFill>
                  <a:schemeClr val="bg2">
                    <a:lumMod val="50000"/>
                  </a:schemeClr>
                </a:solidFill>
                <a:latin typeface="+mj-lt"/>
              </a:rPr>
              <a:t>Distal</a:t>
            </a:r>
            <a:r>
              <a:rPr lang="en-US" sz="44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400" baseline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con’t</a:t>
            </a:r>
            <a:r>
              <a:rPr lang="en-US" sz="44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2</a:t>
            </a:r>
            <a:endParaRPr lang="en-US" sz="44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83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AF7100-118E-476A-9E9D-38DEFDB7187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68067" y="6437742"/>
            <a:ext cx="465600" cy="4320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pic>
        <p:nvPicPr>
          <p:cNvPr id="3" name="Picture 2" descr="Title in image: Comprehensive, Integrated, Three-Tiered Model of Prevention (Lane, Menzies, 2009)&#10;&#10;A pyramid with three levels:&#10;bottom: Tier 1 Primary Prevention (=80%)&#10;Goal: Prevent Harm. &#10;School/classroom-wide systems for all students, staff, &amp; settings.&#10;middle: Tier 2 Secondary Prevention (=15%)&#10;Goal: Reverse Harm.&#10;Specialized group systems for students at risk.&#10;top: Tier 3 Tertiary Prevention (=5%)&#10;Goal: Reduce Harm&#10;At the base of pyramid: Academic validated curricula, Behavioral PBIS framework, Social validated curricula">
            <a:extLst>
              <a:ext uri="{FF2B5EF4-FFF2-40B4-BE49-F238E27FC236}">
                <a16:creationId xmlns:a16="http://schemas.microsoft.com/office/drawing/2014/main" id="{AE27A93D-89BF-4147-B986-E817CBC92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01" y="691398"/>
            <a:ext cx="8189333" cy="6166469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EA1DFA7E-9525-4435-8E08-48643DC4256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599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Ci3T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D056DE-65A5-4F7F-8730-CA7AD9A6B20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Ci3T</a:t>
            </a:r>
          </a:p>
        </p:txBody>
      </p:sp>
    </p:spTree>
    <p:extLst>
      <p:ext uri="{BB962C8B-B14F-4D97-AF65-F5344CB8AC3E}">
        <p14:creationId xmlns:p14="http://schemas.microsoft.com/office/powerpoint/2010/main" val="3826055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40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3" name="Picture 2" descr="Image of distal results">
            <a:extLst>
              <a:ext uri="{FF2B5EF4-FFF2-40B4-BE49-F238E27FC236}">
                <a16:creationId xmlns:a16="http://schemas.microsoft.com/office/drawing/2014/main" id="{C21CE44E-8D57-474D-83A2-493F4C7CA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32983"/>
            <a:ext cx="8753943" cy="11328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93D0A-7948-46E6-9EFB-A4461CB8DE1D}"/>
              </a:ext>
            </a:extLst>
          </p:cNvPr>
          <p:cNvSpPr txBox="1"/>
          <p:nvPr/>
        </p:nvSpPr>
        <p:spPr>
          <a:xfrm>
            <a:off x="8140699" y="290559"/>
            <a:ext cx="18288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/>
              <a:t>Distal</a:t>
            </a:r>
          </a:p>
        </p:txBody>
      </p:sp>
      <p:pic>
        <p:nvPicPr>
          <p:cNvPr id="6" name="Picture 5" descr="Module Timeline Iluustration">
            <a:extLst>
              <a:ext uri="{FF2B5EF4-FFF2-40B4-BE49-F238E27FC236}">
                <a16:creationId xmlns:a16="http://schemas.microsoft.com/office/drawing/2014/main" id="{7A222EB5-84AF-453F-AA2B-193F56E77B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27"/>
          <a:stretch/>
        </p:blipFill>
        <p:spPr>
          <a:xfrm>
            <a:off x="10225995" y="797540"/>
            <a:ext cx="1750936" cy="100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68FF62-FB5A-4162-9996-CF7F0461D6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49836" y="2447313"/>
            <a:ext cx="3127095" cy="1371600"/>
          </a:xfrm>
        </p:spPr>
        <p:txBody>
          <a:bodyPr/>
          <a:lstStyle/>
          <a:p>
            <a:r>
              <a:rPr lang="en-US" sz="4400">
                <a:solidFill>
                  <a:schemeClr val="bg2">
                    <a:lumMod val="50000"/>
                  </a:schemeClr>
                </a:solidFill>
                <a:latin typeface="+mj-lt"/>
              </a:rPr>
              <a:t>Distal</a:t>
            </a:r>
            <a:r>
              <a:rPr lang="en-US" sz="44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400" baseline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con’t</a:t>
            </a:r>
            <a:r>
              <a:rPr lang="en-US" sz="4400" baseline="0">
                <a:solidFill>
                  <a:schemeClr val="bg2">
                    <a:lumMod val="50000"/>
                  </a:schemeClr>
                </a:solidFill>
                <a:latin typeface="+mj-lt"/>
              </a:rPr>
              <a:t> 3</a:t>
            </a:r>
            <a:endParaRPr lang="en-US" sz="44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805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41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26FABF-6BC2-4C07-84EB-53D2590743D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Two-part measure asking participants to rate key concepts pertaining to perceived knowledge, confidence, and how useful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Rating Scale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…how knowledgeable you are about each concept or strategy.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…how confident you are in your ability to use or implement each concept or strategy.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…how useful each concept or strategy is for you.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Open-ended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Tell us what you know about these topics in the space provided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Content Placeholder 11" descr="Image of KCU items.">
            <a:extLst>
              <a:ext uri="{FF2B5EF4-FFF2-40B4-BE49-F238E27FC236}">
                <a16:creationId xmlns:a16="http://schemas.microsoft.com/office/drawing/2014/main" id="{0E6D82FA-4B30-4428-A90C-A4B4E600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603018"/>
            <a:ext cx="5181600" cy="2796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Module Timeline Iluustration">
            <a:extLst>
              <a:ext uri="{FF2B5EF4-FFF2-40B4-BE49-F238E27FC236}">
                <a16:creationId xmlns:a16="http://schemas.microsoft.com/office/drawing/2014/main" id="{1B1FCF46-7FA6-4B2E-9763-C790E53D1B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27"/>
          <a:stretch/>
        </p:blipFill>
        <p:spPr>
          <a:xfrm>
            <a:off x="10225995" y="797540"/>
            <a:ext cx="1750936" cy="100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0F81B-B8B9-4D0A-8A09-C880D18265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878" y="144529"/>
            <a:ext cx="8387863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Knowledge, Confidence, and</a:t>
            </a:r>
            <a:b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Usefulness (KCU)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401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ctrTitle"/>
          </p:nvPr>
        </p:nvSpPr>
        <p:spPr>
          <a:xfrm>
            <a:off x="5484800" y="3838333"/>
            <a:ext cx="60076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600"/>
              <a:t>Next Steps</a:t>
            </a:r>
            <a:endParaRPr sz="4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68E43-68BB-4657-AC48-DA5242659E8B}"/>
              </a:ext>
            </a:extLst>
          </p:cNvPr>
          <p:cNvSpPr txBox="1"/>
          <p:nvPr/>
        </p:nvSpPr>
        <p:spPr>
          <a:xfrm>
            <a:off x="-609524" y="1500978"/>
            <a:ext cx="60943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0" kern="0">
                <a:solidFill>
                  <a:srgbClr val="FFFFFF"/>
                </a:solidFill>
                <a:latin typeface="Arial"/>
                <a:ea typeface="Roboto Slab"/>
                <a:cs typeface="Roboto Slab"/>
                <a:sym typeface="Roboto Slab"/>
              </a:rPr>
              <a:t>5</a:t>
            </a:r>
            <a:endParaRPr kumimoji="0" lang="en" sz="20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cs typeface="Roboto Slab"/>
              <a:sym typeface="Roboto Slab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080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43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pic>
        <p:nvPicPr>
          <p:cNvPr id="4" name="Picture 3" descr="Image of table outlining revisions">
            <a:extLst>
              <a:ext uri="{FF2B5EF4-FFF2-40B4-BE49-F238E27FC236}">
                <a16:creationId xmlns:a16="http://schemas.microsoft.com/office/drawing/2014/main" id="{F265C6D0-5138-4601-83AE-6EB37C98F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293" y="365125"/>
            <a:ext cx="7725084" cy="3637189"/>
          </a:xfrm>
          <a:prstGeom prst="rect">
            <a:avLst/>
          </a:prstGeom>
        </p:spPr>
      </p:pic>
      <p:pic>
        <p:nvPicPr>
          <p:cNvPr id="5" name="Picture 4" descr="Arrow pointing to document with proposed revisions">
            <a:extLst>
              <a:ext uri="{FF2B5EF4-FFF2-40B4-BE49-F238E27FC236}">
                <a16:creationId xmlns:a16="http://schemas.microsoft.com/office/drawing/2014/main" id="{C5A2F2AA-667A-45E8-8765-3477AC15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228606" y="1716089"/>
            <a:ext cx="4226599" cy="4226599"/>
          </a:xfrm>
          <a:prstGeom prst="rect">
            <a:avLst/>
          </a:prstGeom>
        </p:spPr>
      </p:pic>
      <p:pic>
        <p:nvPicPr>
          <p:cNvPr id="6" name="Picture 5" descr="Image of results from surveys">
            <a:extLst>
              <a:ext uri="{FF2B5EF4-FFF2-40B4-BE49-F238E27FC236}">
                <a16:creationId xmlns:a16="http://schemas.microsoft.com/office/drawing/2014/main" id="{A87E74FB-4DB1-40D6-B6FC-797610298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800" b="17542"/>
          <a:stretch/>
        </p:blipFill>
        <p:spPr>
          <a:xfrm>
            <a:off x="838200" y="4095183"/>
            <a:ext cx="4617005" cy="20707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54A425-3B3F-4F0C-BDB5-80BCA4D053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121214"/>
            <a:ext cx="4278400" cy="1371600"/>
          </a:xfrm>
        </p:spPr>
        <p:txBody>
          <a:bodyPr/>
          <a:lstStyle/>
          <a:p>
            <a:pPr rtl="0" eaLnBrk="1" latinLnBrk="0" hangingPunct="1"/>
            <a:r>
              <a:rPr lang="en-US" sz="4400" b="1">
                <a:solidFill>
                  <a:schemeClr val="tx2">
                    <a:lumMod val="1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Revisions</a:t>
            </a:r>
            <a:endParaRPr lang="en-US">
              <a:solidFill>
                <a:schemeClr val="tx2">
                  <a:lumMod val="10000"/>
                </a:schemeClr>
              </a:solidFill>
              <a:effectLst/>
            </a:endParaRPr>
          </a:p>
          <a:p>
            <a:endParaRPr lang="en-US">
              <a:solidFill>
                <a:schemeClr val="tx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563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F6D5C2-1BAA-42FF-B0D7-DEB7852814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44</a:t>
            </a:fld>
            <a:endParaRPr lang="en"/>
          </a:p>
        </p:txBody>
      </p:sp>
      <p:pic>
        <p:nvPicPr>
          <p:cNvPr id="3" name="Picture 2" descr="Illustration of Design Components, Years 1, 2 and 3, 4, 5 of Project ENHANCE">
            <a:extLst>
              <a:ext uri="{FF2B5EF4-FFF2-40B4-BE49-F238E27FC236}">
                <a16:creationId xmlns:a16="http://schemas.microsoft.com/office/drawing/2014/main" id="{967F73E7-2E94-4B16-AFC7-E3F933C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09" y="927186"/>
            <a:ext cx="10470382" cy="5889590"/>
          </a:xfrm>
          <a:prstGeom prst="rect">
            <a:avLst/>
          </a:prstGeom>
        </p:spPr>
      </p:pic>
      <p:sp>
        <p:nvSpPr>
          <p:cNvPr id="5" name="Rectangle 4" descr="Rectangle highlighting Years 4 and 5 of Project ENHANCE">
            <a:extLst>
              <a:ext uri="{FF2B5EF4-FFF2-40B4-BE49-F238E27FC236}">
                <a16:creationId xmlns:a16="http://schemas.microsoft.com/office/drawing/2014/main" id="{BBC793D4-C248-487B-B6D1-6E12002B4B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963042" y="2271839"/>
            <a:ext cx="2368150" cy="453306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12D541-6C8B-45DB-B8E9-958584826B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7533" y="23750"/>
            <a:ext cx="9257106" cy="1371600"/>
          </a:xfrm>
        </p:spPr>
        <p:txBody>
          <a:bodyPr/>
          <a:lstStyle/>
          <a:p>
            <a:r>
              <a:rPr lang="en-US" sz="4400">
                <a:solidFill>
                  <a:schemeClr val="tx2">
                    <a:lumMod val="10000"/>
                  </a:schemeClr>
                </a:solidFill>
                <a:latin typeface="+mj-lt"/>
              </a:rPr>
              <a:t>Ci3T ENHANCE</a:t>
            </a:r>
          </a:p>
        </p:txBody>
      </p:sp>
    </p:spTree>
    <p:extLst>
      <p:ext uri="{BB962C8B-B14F-4D97-AF65-F5344CB8AC3E}">
        <p14:creationId xmlns:p14="http://schemas.microsoft.com/office/powerpoint/2010/main" val="2049752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 Slab"/>
                <a:sym typeface="Roboto Slab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45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 Slab"/>
              <a:sym typeface="Roboto Slab"/>
            </a:endParaRPr>
          </a:p>
        </p:txBody>
      </p:sp>
      <p:grpSp>
        <p:nvGrpSpPr>
          <p:cNvPr id="4" name="Group 3" descr="ci3t.org">
            <a:extLst>
              <a:ext uri="{FF2B5EF4-FFF2-40B4-BE49-F238E27FC236}">
                <a16:creationId xmlns:a16="http://schemas.microsoft.com/office/drawing/2014/main" id="{F5974316-A1BD-4480-98C0-130296656F23}"/>
              </a:ext>
            </a:extLst>
          </p:cNvPr>
          <p:cNvGrpSpPr/>
          <p:nvPr/>
        </p:nvGrpSpPr>
        <p:grpSpPr>
          <a:xfrm>
            <a:off x="838200" y="1623916"/>
            <a:ext cx="5153787" cy="4062313"/>
            <a:chOff x="942213" y="1401143"/>
            <a:chExt cx="5153787" cy="40623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16058D-07AB-43B7-BAB1-3967706FC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213" y="1401143"/>
              <a:ext cx="5153787" cy="32065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023965-1E18-4CB3-859C-CAA07E48221E}"/>
                </a:ext>
              </a:extLst>
            </p:cNvPr>
            <p:cNvSpPr/>
            <p:nvPr/>
          </p:nvSpPr>
          <p:spPr>
            <a:xfrm>
              <a:off x="2176431" y="4540126"/>
              <a:ext cx="268535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12700" cmpd="sng">
                    <a:solidFill>
                      <a:schemeClr val="accent4">
                        <a:lumMod val="50000"/>
                      </a:schemeClr>
                    </a:solidFill>
                    <a:prstDash val="solid"/>
                  </a:ln>
                  <a:effectLst/>
                </a:rPr>
                <a:t>ci3t.org</a:t>
              </a:r>
            </a:p>
          </p:txBody>
        </p:sp>
      </p:grpSp>
      <p:pic>
        <p:nvPicPr>
          <p:cNvPr id="7" name="Picture 6" descr="Title in image: Comprehensive, Integrated, Three-Tiered Model of Prevention (Lane, Menzies, 2009)&#10;&#10;A pyramid with three levels:&#10;bottom: Tier 1 Primary Prevention (=80%)&#10;Goal: Prevent Harm. &#10;School/classroom-wide systems for all students, staff, &amp; settings.&#10;middle: Tier 2 Secondary Prevention (=15%)&#10;Goal: Reverse Harm.&#10;Specialized group systems for students at risk.&#10;top: Tier 3 Tertiary Prevention (=5%)&#10;Goal: Reduce Harm&#10;At the base of pyramid: Academic validated curricula, Behavioral PBIS framework, Social validated curricula">
            <a:extLst>
              <a:ext uri="{FF2B5EF4-FFF2-40B4-BE49-F238E27FC236}">
                <a16:creationId xmlns:a16="http://schemas.microsoft.com/office/drawing/2014/main" id="{1838A485-59E3-4174-8392-83264E05AE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17"/>
          <a:stretch/>
        </p:blipFill>
        <p:spPr>
          <a:xfrm>
            <a:off x="6488827" y="1623916"/>
            <a:ext cx="4958084" cy="3206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27FD27-0C1E-423A-83B9-A507E962B3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17600" y="82304"/>
            <a:ext cx="4278400" cy="1371600"/>
          </a:xfrm>
        </p:spPr>
        <p:txBody>
          <a:bodyPr/>
          <a:lstStyle/>
          <a:p>
            <a:pPr rtl="0" eaLnBrk="1" latinLnBrk="0" hangingPunct="1"/>
            <a:r>
              <a:rPr lang="en-US" sz="5200">
                <a:solidFill>
                  <a:srgbClr val="114454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Thank you!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429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5"/>
          <p:cNvSpPr txBox="1">
            <a:spLocks noGrp="1"/>
          </p:cNvSpPr>
          <p:nvPr>
            <p:ph type="title"/>
          </p:nvPr>
        </p:nvSpPr>
        <p:spPr>
          <a:xfrm>
            <a:off x="1406770" y="707633"/>
            <a:ext cx="4689230" cy="137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/>
              <a:t>Project Primary Investigators and Staff</a:t>
            </a:r>
          </a:p>
        </p:txBody>
      </p:sp>
      <p:sp>
        <p:nvSpPr>
          <p:cNvPr id="615" name="Google Shape;615;p45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latin typeface="Arial"/>
              </a:rPr>
              <a:pPr defTabSz="1219170">
                <a:buClr>
                  <a:srgbClr val="000000"/>
                </a:buClr>
              </a:pPr>
              <a:t>5</a:t>
            </a:fld>
            <a:endParaRPr kern="0">
              <a:latin typeface="Arial"/>
            </a:endParaRPr>
          </a:p>
        </p:txBody>
      </p:sp>
      <p:pic>
        <p:nvPicPr>
          <p:cNvPr id="13" name="Picture 8" descr="university of louisville logo">
            <a:extLst>
              <a:ext uri="{FF2B5EF4-FFF2-40B4-BE49-F238E27FC236}">
                <a16:creationId xmlns:a16="http://schemas.microsoft.com/office/drawing/2014/main" id="{3166B58D-B9E2-4414-8793-DE0066C7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4512" t="20285" r="14963" b="21012"/>
          <a:stretch/>
        </p:blipFill>
        <p:spPr bwMode="auto">
          <a:xfrm>
            <a:off x="2040306" y="5749588"/>
            <a:ext cx="1255287" cy="77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versity of kansas logo">
            <a:extLst>
              <a:ext uri="{FF2B5EF4-FFF2-40B4-BE49-F238E27FC236}">
                <a16:creationId xmlns:a16="http://schemas.microsoft.com/office/drawing/2014/main" id="{EF5D87E8-310F-4A49-8FAB-FAFF76940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263" y="2616694"/>
            <a:ext cx="1030115" cy="65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university of arizona logo">
            <a:extLst>
              <a:ext uri="{FF2B5EF4-FFF2-40B4-BE49-F238E27FC236}">
                <a16:creationId xmlns:a16="http://schemas.microsoft.com/office/drawing/2014/main" id="{D56A3443-E10E-41D6-BBBC-25ECC62E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187" y="4298287"/>
            <a:ext cx="1450267" cy="61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avid J. Royer. University of Louisville">
            <a:extLst>
              <a:ext uri="{FF2B5EF4-FFF2-40B4-BE49-F238E27FC236}">
                <a16:creationId xmlns:a16="http://schemas.microsoft.com/office/drawing/2014/main" id="{C00D9E80-2359-46FE-85BA-A1CBDC0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3544883" y="5459355"/>
            <a:ext cx="1280160" cy="1280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Wendy P. Oakes, Arizona State University">
            <a:extLst>
              <a:ext uri="{FF2B5EF4-FFF2-40B4-BE49-F238E27FC236}">
                <a16:creationId xmlns:a16="http://schemas.microsoft.com/office/drawing/2014/main" id="{37A1838E-B9E5-416E-9DE0-01554322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3" y="3967372"/>
            <a:ext cx="128016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University of Connecticut logo">
            <a:extLst>
              <a:ext uri="{FF2B5EF4-FFF2-40B4-BE49-F238E27FC236}">
                <a16:creationId xmlns:a16="http://schemas.microsoft.com/office/drawing/2014/main" id="{9B9A2465-A2BD-4404-BC4B-E4A3F609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82" y="5890353"/>
            <a:ext cx="1532153" cy="4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northeastern logo">
            <a:extLst>
              <a:ext uri="{FF2B5EF4-FFF2-40B4-BE49-F238E27FC236}">
                <a16:creationId xmlns:a16="http://schemas.microsoft.com/office/drawing/2014/main" id="{4561CE87-41FD-4CC3-8E27-E270932A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285" y="3913622"/>
            <a:ext cx="1427547" cy="14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University of Michigan flint logo">
            <a:extLst>
              <a:ext uri="{FF2B5EF4-FFF2-40B4-BE49-F238E27FC236}">
                <a16:creationId xmlns:a16="http://schemas.microsoft.com/office/drawing/2014/main" id="{ADC7FC72-42B9-4D24-AB87-E717B690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248" y="2345727"/>
            <a:ext cx="1215620" cy="123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Eric Alan Common, University of Michigan Flint">
            <a:extLst>
              <a:ext uri="{FF2B5EF4-FFF2-40B4-BE49-F238E27FC236}">
                <a16:creationId xmlns:a16="http://schemas.microsoft.com/office/drawing/2014/main" id="{EA5A4EE5-B8CB-4CF9-ABC7-F1F3590A6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t="13243"/>
          <a:stretch/>
        </p:blipFill>
        <p:spPr bwMode="auto">
          <a:xfrm>
            <a:off x="8228977" y="2323977"/>
            <a:ext cx="128016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athleen Lynne Lane. University of Kansas">
            <a:extLst>
              <a:ext uri="{FF2B5EF4-FFF2-40B4-BE49-F238E27FC236}">
                <a16:creationId xmlns:a16="http://schemas.microsoft.com/office/drawing/2014/main" id="{42985CC7-4033-4B52-849D-3D763B20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3561031" y="2163957"/>
            <a:ext cx="1143258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Amy Briesch, Northeastern University">
            <a:extLst>
              <a:ext uri="{FF2B5EF4-FFF2-40B4-BE49-F238E27FC236}">
                <a16:creationId xmlns:a16="http://schemas.microsoft.com/office/drawing/2014/main" id="{40729B76-0672-46F8-BD0E-8E3E367B0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22"/>
          <a:stretch/>
        </p:blipFill>
        <p:spPr bwMode="auto">
          <a:xfrm>
            <a:off x="8228977" y="3989955"/>
            <a:ext cx="1280160" cy="127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Sandra Chafouleas, University of Connecticut">
            <a:extLst>
              <a:ext uri="{FF2B5EF4-FFF2-40B4-BE49-F238E27FC236}">
                <a16:creationId xmlns:a16="http://schemas.microsoft.com/office/drawing/2014/main" id="{51D2896E-55EE-4E47-95A2-41780574A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80" y="5480501"/>
            <a:ext cx="1277754" cy="127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Jamie S. Jones">
            <a:extLst>
              <a:ext uri="{FF2B5EF4-FFF2-40B4-BE49-F238E27FC236}">
                <a16:creationId xmlns:a16="http://schemas.microsoft.com/office/drawing/2014/main" id="{755F6408-99BF-4220-82F5-7F936F16B3B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4054" r="4054"/>
          <a:stretch/>
        </p:blipFill>
        <p:spPr>
          <a:xfrm>
            <a:off x="4782414" y="2447421"/>
            <a:ext cx="1033272" cy="1033272"/>
          </a:xfrm>
          <a:prstGeom prst="ellipse">
            <a:avLst/>
          </a:prstGeom>
        </p:spPr>
      </p:pic>
      <p:sp>
        <p:nvSpPr>
          <p:cNvPr id="26" name="Oval 25" descr="Rebecca L. Sherod">
            <a:extLst>
              <a:ext uri="{FF2B5EF4-FFF2-40B4-BE49-F238E27FC236}">
                <a16:creationId xmlns:a16="http://schemas.microsoft.com/office/drawing/2014/main" id="{37518E70-D605-425F-AB33-B9D0604B06D9}"/>
              </a:ext>
            </a:extLst>
          </p:cNvPr>
          <p:cNvSpPr/>
          <p:nvPr/>
        </p:nvSpPr>
        <p:spPr>
          <a:xfrm>
            <a:off x="6849022" y="2447421"/>
            <a:ext cx="1024370" cy="1033272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748" t="-12473" r="-25119" b="-423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Mark M. Buckman">
            <a:extLst>
              <a:ext uri="{FF2B5EF4-FFF2-40B4-BE49-F238E27FC236}">
                <a16:creationId xmlns:a16="http://schemas.microsoft.com/office/drawing/2014/main" id="{3FB3D0DE-8A6E-4033-905A-BCC264F540C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5664" r="5664"/>
          <a:stretch/>
        </p:blipFill>
        <p:spPr>
          <a:xfrm>
            <a:off x="5811146" y="2447421"/>
            <a:ext cx="1033272" cy="1033272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5"/>
          <p:cNvSpPr txBox="1">
            <a:spLocks noGrp="1"/>
          </p:cNvSpPr>
          <p:nvPr>
            <p:ph type="title"/>
          </p:nvPr>
        </p:nvSpPr>
        <p:spPr>
          <a:xfrm>
            <a:off x="1376624" y="707633"/>
            <a:ext cx="4719376" cy="137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/>
              <a:t>Project ENHANCE Coaching Support</a:t>
            </a:r>
          </a:p>
        </p:txBody>
      </p:sp>
      <p:sp>
        <p:nvSpPr>
          <p:cNvPr id="615" name="Google Shape;615;p45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latin typeface="Arial"/>
              </a:rPr>
              <a:pPr defTabSz="1219170">
                <a:buClr>
                  <a:srgbClr val="000000"/>
                </a:buClr>
              </a:pPr>
              <a:t>6</a:t>
            </a:fld>
            <a:endParaRPr kern="0">
              <a:latin typeface="Arial"/>
            </a:endParaRPr>
          </a:p>
        </p:txBody>
      </p:sp>
      <p:grpSp>
        <p:nvGrpSpPr>
          <p:cNvPr id="13" name="Group 12" descr="Images of Rebecca Sherod, Haley GIl, and Jamie Jones.">
            <a:extLst>
              <a:ext uri="{FF2B5EF4-FFF2-40B4-BE49-F238E27FC236}">
                <a16:creationId xmlns:a16="http://schemas.microsoft.com/office/drawing/2014/main" id="{87E7587E-8661-4C47-A5E3-BA6804CBA6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109574" y="2146434"/>
            <a:ext cx="1310467" cy="4707664"/>
            <a:chOff x="904594" y="1690688"/>
            <a:chExt cx="1310467" cy="4707664"/>
          </a:xfrm>
        </p:grpSpPr>
        <p:pic>
          <p:nvPicPr>
            <p:cNvPr id="14" name="Picture 13" descr="A picture of Rebecca Sherod">
              <a:extLst>
                <a:ext uri="{FF2B5EF4-FFF2-40B4-BE49-F238E27FC236}">
                  <a16:creationId xmlns:a16="http://schemas.microsoft.com/office/drawing/2014/main" id="{CBE985FE-CF4F-4295-B476-01657DCFE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20" t="18741" r="32006" b="29659"/>
            <a:stretch/>
          </p:blipFill>
          <p:spPr>
            <a:xfrm>
              <a:off x="957114" y="1690688"/>
              <a:ext cx="1254100" cy="1252728"/>
            </a:xfrm>
            <a:prstGeom prst="flowChartConnector">
              <a:avLst/>
            </a:prstGeom>
          </p:spPr>
        </p:pic>
        <p:pic>
          <p:nvPicPr>
            <p:cNvPr id="15" name="Haley Gil" descr="A picture of Haley Gill">
              <a:extLst>
                <a:ext uri="{FF2B5EF4-FFF2-40B4-BE49-F238E27FC236}">
                  <a16:creationId xmlns:a16="http://schemas.microsoft.com/office/drawing/2014/main" id="{740E4410-4F30-452E-B8E0-C0B3E2266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0" t="14832" r="8971" b="2495"/>
            <a:stretch/>
          </p:blipFill>
          <p:spPr>
            <a:xfrm>
              <a:off x="953267" y="3404440"/>
              <a:ext cx="1261794" cy="1252728"/>
            </a:xfrm>
            <a:prstGeom prst="flowChartConnector">
              <a:avLst/>
            </a:prstGeom>
          </p:spPr>
        </p:pic>
        <p:pic>
          <p:nvPicPr>
            <p:cNvPr id="16" name="Picture 15" descr="A picture of Jamie Jones">
              <a:extLst>
                <a:ext uri="{FF2B5EF4-FFF2-40B4-BE49-F238E27FC236}">
                  <a16:creationId xmlns:a16="http://schemas.microsoft.com/office/drawing/2014/main" id="{65904DB9-F344-4EF2-92F6-84EB084DB1F3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4357" r="23431"/>
            <a:stretch/>
          </p:blipFill>
          <p:spPr>
            <a:xfrm>
              <a:off x="904594" y="5118192"/>
              <a:ext cx="1280160" cy="1280160"/>
            </a:xfrm>
            <a:prstGeom prst="ellipse">
              <a:avLst/>
            </a:prstGeom>
          </p:spPr>
        </p:pic>
      </p:grpSp>
      <p:grpSp>
        <p:nvGrpSpPr>
          <p:cNvPr id="17" name="Group 16" descr="Imageso of Tammy Becker, Eric Common, and Grant Allen.">
            <a:extLst>
              <a:ext uri="{FF2B5EF4-FFF2-40B4-BE49-F238E27FC236}">
                <a16:creationId xmlns:a16="http://schemas.microsoft.com/office/drawing/2014/main" id="{4A479C5B-DF4E-49B7-A3EA-CB2FD501D8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309577" y="2146434"/>
            <a:ext cx="1260783" cy="4655573"/>
            <a:chOff x="7402618" y="1690688"/>
            <a:chExt cx="1260783" cy="4655573"/>
          </a:xfrm>
        </p:grpSpPr>
        <p:pic>
          <p:nvPicPr>
            <p:cNvPr id="18" name="Picture 17" descr="A picture of Tammy Becker">
              <a:extLst>
                <a:ext uri="{FF2B5EF4-FFF2-40B4-BE49-F238E27FC236}">
                  <a16:creationId xmlns:a16="http://schemas.microsoft.com/office/drawing/2014/main" id="{D303A255-83FD-4276-8012-B26AA0F4D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9" t="3974" r="5200" b="32909"/>
            <a:stretch/>
          </p:blipFill>
          <p:spPr>
            <a:xfrm>
              <a:off x="7402618" y="1690688"/>
              <a:ext cx="1260783" cy="1252728"/>
            </a:xfrm>
            <a:prstGeom prst="flowChartConnector">
              <a:avLst/>
            </a:prstGeom>
          </p:spPr>
        </p:pic>
        <p:pic>
          <p:nvPicPr>
            <p:cNvPr id="19" name="Picture 4" descr="Image result for eric alan common flint michigan">
              <a:extLst>
                <a:ext uri="{FF2B5EF4-FFF2-40B4-BE49-F238E27FC236}">
                  <a16:creationId xmlns:a16="http://schemas.microsoft.com/office/drawing/2014/main" id="{C60B6364-C892-4E78-9650-7C6D8462A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6645" y="3392110"/>
              <a:ext cx="1252728" cy="1252728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A picture of Grant Allen">
              <a:extLst>
                <a:ext uri="{FF2B5EF4-FFF2-40B4-BE49-F238E27FC236}">
                  <a16:creationId xmlns:a16="http://schemas.microsoft.com/office/drawing/2014/main" id="{B69439DB-7867-4FCF-A1D2-393E3CA32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2" t="-243" r="19801" b="38277"/>
            <a:stretch/>
          </p:blipFill>
          <p:spPr>
            <a:xfrm>
              <a:off x="7408603" y="5093533"/>
              <a:ext cx="1248812" cy="1252728"/>
            </a:xfrm>
            <a:prstGeom prst="flowChartConnector">
              <a:avLst/>
            </a:prstGeom>
          </p:spPr>
        </p:pic>
      </p:grpSp>
      <p:grpSp>
        <p:nvGrpSpPr>
          <p:cNvPr id="21" name="Group 20" descr="Images of Katie Austin, Paloma Perez-Clark, and Howard Diacon.">
            <a:extLst>
              <a:ext uri="{FF2B5EF4-FFF2-40B4-BE49-F238E27FC236}">
                <a16:creationId xmlns:a16="http://schemas.microsoft.com/office/drawing/2014/main" id="{AA4306A2-8256-4E4E-A2D7-ABE36291A9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4254459" y="2146434"/>
            <a:ext cx="1269374" cy="4655573"/>
            <a:chOff x="4520204" y="1690688"/>
            <a:chExt cx="1269374" cy="4655573"/>
          </a:xfrm>
        </p:grpSpPr>
        <p:pic>
          <p:nvPicPr>
            <p:cNvPr id="22" name="Picture 21" descr="A picture of Howard Diacon">
              <a:extLst>
                <a:ext uri="{FF2B5EF4-FFF2-40B4-BE49-F238E27FC236}">
                  <a16:creationId xmlns:a16="http://schemas.microsoft.com/office/drawing/2014/main" id="{4D46BBF9-B139-49D4-ADB4-858F5A703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2" b="22314"/>
            <a:stretch/>
          </p:blipFill>
          <p:spPr>
            <a:xfrm>
              <a:off x="4520204" y="5093533"/>
              <a:ext cx="1269374" cy="1252728"/>
            </a:xfrm>
            <a:prstGeom prst="flowChartConnector">
              <a:avLst/>
            </a:prstGeom>
          </p:spPr>
        </p:pic>
        <p:sp>
          <p:nvSpPr>
            <p:cNvPr id="23" name="Paloma" descr="a picture of Paloma Pérez-Clark">
              <a:extLst>
                <a:ext uri="{FF2B5EF4-FFF2-40B4-BE49-F238E27FC236}">
                  <a16:creationId xmlns:a16="http://schemas.microsoft.com/office/drawing/2014/main" id="{B4552DA9-2DEA-4FC9-840C-4BB183623B75}"/>
                </a:ext>
              </a:extLst>
            </p:cNvPr>
            <p:cNvSpPr/>
            <p:nvPr/>
          </p:nvSpPr>
          <p:spPr>
            <a:xfrm>
              <a:off x="4528527" y="3392110"/>
              <a:ext cx="1252728" cy="1252728"/>
            </a:xfrm>
            <a:prstGeom prst="ellipse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4" name="Picture 23" descr="a picture of Katie Austin">
              <a:extLst>
                <a:ext uri="{FF2B5EF4-FFF2-40B4-BE49-F238E27FC236}">
                  <a16:creationId xmlns:a16="http://schemas.microsoft.com/office/drawing/2014/main" id="{084210B8-2A77-445D-9EBB-A14A4F2EC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8527" y="1690688"/>
              <a:ext cx="1252728" cy="1252728"/>
            </a:xfrm>
            <a:custGeom>
              <a:avLst/>
              <a:gdLst>
                <a:gd name="connsiteX0" fmla="*/ 1424793 w 2849586"/>
                <a:gd name="connsiteY0" fmla="*/ 0 h 2849586"/>
                <a:gd name="connsiteX1" fmla="*/ 2849586 w 2849586"/>
                <a:gd name="connsiteY1" fmla="*/ 1424793 h 2849586"/>
                <a:gd name="connsiteX2" fmla="*/ 1424793 w 2849586"/>
                <a:gd name="connsiteY2" fmla="*/ 2849586 h 2849586"/>
                <a:gd name="connsiteX3" fmla="*/ 0 w 2849586"/>
                <a:gd name="connsiteY3" fmla="*/ 1424793 h 2849586"/>
                <a:gd name="connsiteX4" fmla="*/ 1424793 w 2849586"/>
                <a:gd name="connsiteY4" fmla="*/ 0 h 28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9586" h="2849586">
                  <a:moveTo>
                    <a:pt x="1424793" y="0"/>
                  </a:moveTo>
                  <a:cubicBezTo>
                    <a:pt x="2211684" y="0"/>
                    <a:pt x="2849586" y="637902"/>
                    <a:pt x="2849586" y="1424793"/>
                  </a:cubicBezTo>
                  <a:cubicBezTo>
                    <a:pt x="2849586" y="2211684"/>
                    <a:pt x="2211684" y="2849586"/>
                    <a:pt x="1424793" y="2849586"/>
                  </a:cubicBezTo>
                  <a:cubicBezTo>
                    <a:pt x="637902" y="2849586"/>
                    <a:pt x="0" y="2211684"/>
                    <a:pt x="0" y="1424793"/>
                  </a:cubicBezTo>
                  <a:cubicBezTo>
                    <a:pt x="0" y="637902"/>
                    <a:pt x="637902" y="0"/>
                    <a:pt x="1424793" y="0"/>
                  </a:cubicBezTo>
                  <a:close/>
                </a:path>
              </a:pathLst>
            </a:custGeom>
          </p:spPr>
        </p:pic>
      </p:grpSp>
      <p:grpSp>
        <p:nvGrpSpPr>
          <p:cNvPr id="25" name="Group 24" descr="Images of Wnedy Oakes, David Royer, and Mark Buckman.">
            <a:extLst>
              <a:ext uri="{FF2B5EF4-FFF2-40B4-BE49-F238E27FC236}">
                <a16:creationId xmlns:a16="http://schemas.microsoft.com/office/drawing/2014/main" id="{BAC3BBCB-62DB-4792-92A2-E30FEB0310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356104" y="2173003"/>
            <a:ext cx="1268998" cy="4629004"/>
            <a:chOff x="10084802" y="1690688"/>
            <a:chExt cx="1268998" cy="4629004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2A6FB5C9-42E8-4B2E-9892-8E8A94A05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10091658" y="3362982"/>
              <a:ext cx="1255287" cy="1255287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A picture of Mark Buckman">
              <a:extLst>
                <a:ext uri="{FF2B5EF4-FFF2-40B4-BE49-F238E27FC236}">
                  <a16:creationId xmlns:a16="http://schemas.microsoft.com/office/drawing/2014/main" id="{7767E6FB-F069-4D2E-BB91-9A837B422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3" t="3383" r="11974" b="8216"/>
            <a:stretch/>
          </p:blipFill>
          <p:spPr>
            <a:xfrm>
              <a:off x="10084802" y="5066964"/>
              <a:ext cx="1268998" cy="1252728"/>
            </a:xfrm>
            <a:prstGeom prst="flowChartConnector">
              <a:avLst/>
            </a:prstGeom>
          </p:spPr>
        </p:pic>
        <p:pic>
          <p:nvPicPr>
            <p:cNvPr id="28" name="Picture 8" descr="Image result for wendy oakes arizona st university">
              <a:extLst>
                <a:ext uri="{FF2B5EF4-FFF2-40B4-BE49-F238E27FC236}">
                  <a16:creationId xmlns:a16="http://schemas.microsoft.com/office/drawing/2014/main" id="{F483AD09-C64F-4C13-969C-61C3692B3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2937" y="1690688"/>
              <a:ext cx="1252728" cy="1252728"/>
            </a:xfrm>
            <a:prstGeom prst="flowChartConnector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A5A66-F205-417E-9C18-94303432AD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pic>
        <p:nvPicPr>
          <p:cNvPr id="4" name="Picture 3" descr="Illustration of Design Components, Years 1, 2 and 3, 4, 5 of Project ENHANCE">
            <a:extLst>
              <a:ext uri="{FF2B5EF4-FFF2-40B4-BE49-F238E27FC236}">
                <a16:creationId xmlns:a16="http://schemas.microsoft.com/office/drawing/2014/main" id="{A6103F6B-593C-46B4-9AE6-E08785172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18" y="844061"/>
            <a:ext cx="10470382" cy="5889590"/>
          </a:xfrm>
          <a:prstGeom prst="rect">
            <a:avLst/>
          </a:prstGeom>
        </p:spPr>
      </p:pic>
      <p:sp>
        <p:nvSpPr>
          <p:cNvPr id="5" name="Rectangle 4" descr="square highlighting Advisory Board &amp; Expert Panel Feedback in Years 2 and 3">
            <a:extLst>
              <a:ext uri="{FF2B5EF4-FFF2-40B4-BE49-F238E27FC236}">
                <a16:creationId xmlns:a16="http://schemas.microsoft.com/office/drawing/2014/main" id="{E2609FC2-8BAF-49B0-A633-D258B621D4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611225" y="2240782"/>
            <a:ext cx="6422242" cy="4492869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2" descr="Academic months 0-11.">
            <a:extLst>
              <a:ext uri="{FF2B5EF4-FFF2-40B4-BE49-F238E27FC236}">
                <a16:creationId xmlns:a16="http://schemas.microsoft.com/office/drawing/2014/main" id="{F5ED7F4A-66BC-4E17-8F56-544DDE7A5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49" y="1004406"/>
            <a:ext cx="6523350" cy="102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4885523-21AE-4493-9A04-52090CE936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4261" y="143213"/>
            <a:ext cx="6422241" cy="1027767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Project ENHANCE</a:t>
            </a:r>
            <a:endParaRPr lang="en-US"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7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latin typeface="Arial"/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latin typeface="Arial"/>
            </a:endParaRPr>
          </a:p>
        </p:txBody>
      </p:sp>
      <p:pic>
        <p:nvPicPr>
          <p:cNvPr id="9" name="Picture 2" descr="Academic months 0-11.">
            <a:extLst>
              <a:ext uri="{FF2B5EF4-FFF2-40B4-BE49-F238E27FC236}">
                <a16:creationId xmlns:a16="http://schemas.microsoft.com/office/drawing/2014/main" id="{E9B83632-480D-4ACA-AE7A-23DF3A83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58" y="1246261"/>
            <a:ext cx="8567882" cy="13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F3EF7F-46F0-49F7-B2F1-C4B16577E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25728" y="2877559"/>
            <a:ext cx="7140542" cy="3744519"/>
            <a:chOff x="2525728" y="2505776"/>
            <a:chExt cx="7140542" cy="374451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2EF2AA-2C75-4245-9664-09C2C345C288}"/>
                </a:ext>
              </a:extLst>
            </p:cNvPr>
            <p:cNvSpPr/>
            <p:nvPr/>
          </p:nvSpPr>
          <p:spPr>
            <a:xfrm>
              <a:off x="2525728" y="3274328"/>
              <a:ext cx="3396023" cy="2207415"/>
            </a:xfrm>
            <a:custGeom>
              <a:avLst/>
              <a:gdLst>
                <a:gd name="connsiteX0" fmla="*/ 0 w 3396023"/>
                <a:gd name="connsiteY0" fmla="*/ 367910 h 2207415"/>
                <a:gd name="connsiteX1" fmla="*/ 367910 w 3396023"/>
                <a:gd name="connsiteY1" fmla="*/ 0 h 2207415"/>
                <a:gd name="connsiteX2" fmla="*/ 3028113 w 3396023"/>
                <a:gd name="connsiteY2" fmla="*/ 0 h 2207415"/>
                <a:gd name="connsiteX3" fmla="*/ 3396023 w 3396023"/>
                <a:gd name="connsiteY3" fmla="*/ 367910 h 2207415"/>
                <a:gd name="connsiteX4" fmla="*/ 3396023 w 3396023"/>
                <a:gd name="connsiteY4" fmla="*/ 1839505 h 2207415"/>
                <a:gd name="connsiteX5" fmla="*/ 3028113 w 3396023"/>
                <a:gd name="connsiteY5" fmla="*/ 2207415 h 2207415"/>
                <a:gd name="connsiteX6" fmla="*/ 367910 w 3396023"/>
                <a:gd name="connsiteY6" fmla="*/ 2207415 h 2207415"/>
                <a:gd name="connsiteX7" fmla="*/ 0 w 3396023"/>
                <a:gd name="connsiteY7" fmla="*/ 1839505 h 2207415"/>
                <a:gd name="connsiteX8" fmla="*/ 0 w 3396023"/>
                <a:gd name="connsiteY8" fmla="*/ 367910 h 22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6023" h="2207415">
                  <a:moveTo>
                    <a:pt x="0" y="367910"/>
                  </a:moveTo>
                  <a:cubicBezTo>
                    <a:pt x="0" y="164719"/>
                    <a:pt x="164719" y="0"/>
                    <a:pt x="367910" y="0"/>
                  </a:cubicBezTo>
                  <a:lnTo>
                    <a:pt x="3028113" y="0"/>
                  </a:lnTo>
                  <a:cubicBezTo>
                    <a:pt x="3231304" y="0"/>
                    <a:pt x="3396023" y="164719"/>
                    <a:pt x="3396023" y="367910"/>
                  </a:cubicBezTo>
                  <a:lnTo>
                    <a:pt x="3396023" y="1839505"/>
                  </a:lnTo>
                  <a:cubicBezTo>
                    <a:pt x="3396023" y="2042696"/>
                    <a:pt x="3231304" y="2207415"/>
                    <a:pt x="3028113" y="2207415"/>
                  </a:cubicBezTo>
                  <a:lnTo>
                    <a:pt x="367910" y="2207415"/>
                  </a:lnTo>
                  <a:cubicBezTo>
                    <a:pt x="164719" y="2207415"/>
                    <a:pt x="0" y="2042696"/>
                    <a:pt x="0" y="1839505"/>
                  </a:cubicBezTo>
                  <a:lnTo>
                    <a:pt x="0" y="36791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0627" tIns="210627" rIns="210627" bIns="21062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/>
                <a:t>Using data to identify needs and inform professional learning 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B4A3619-98B4-4873-8D6E-9A555A6E8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23740" y="2505776"/>
              <a:ext cx="3744519" cy="37445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88614" y="345475"/>
                  </a:moveTo>
                  <a:arcTo wR="1872259" hR="1872259" stAng="14078072" swAng="4243857"/>
                </a:path>
              </a:pathLst>
            </a:custGeom>
            <a:noFill/>
            <a:ln w="57150">
              <a:tailEnd type="arrow"/>
            </a:ln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06E1CC-13C5-4AF8-AF49-9EDE0F14E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70247" y="3274328"/>
              <a:ext cx="3396023" cy="2207415"/>
            </a:xfrm>
            <a:custGeom>
              <a:avLst/>
              <a:gdLst>
                <a:gd name="connsiteX0" fmla="*/ 0 w 3396023"/>
                <a:gd name="connsiteY0" fmla="*/ 367910 h 2207415"/>
                <a:gd name="connsiteX1" fmla="*/ 367910 w 3396023"/>
                <a:gd name="connsiteY1" fmla="*/ 0 h 2207415"/>
                <a:gd name="connsiteX2" fmla="*/ 3028113 w 3396023"/>
                <a:gd name="connsiteY2" fmla="*/ 0 h 2207415"/>
                <a:gd name="connsiteX3" fmla="*/ 3396023 w 3396023"/>
                <a:gd name="connsiteY3" fmla="*/ 367910 h 2207415"/>
                <a:gd name="connsiteX4" fmla="*/ 3396023 w 3396023"/>
                <a:gd name="connsiteY4" fmla="*/ 1839505 h 2207415"/>
                <a:gd name="connsiteX5" fmla="*/ 3028113 w 3396023"/>
                <a:gd name="connsiteY5" fmla="*/ 2207415 h 2207415"/>
                <a:gd name="connsiteX6" fmla="*/ 367910 w 3396023"/>
                <a:gd name="connsiteY6" fmla="*/ 2207415 h 2207415"/>
                <a:gd name="connsiteX7" fmla="*/ 0 w 3396023"/>
                <a:gd name="connsiteY7" fmla="*/ 1839505 h 2207415"/>
                <a:gd name="connsiteX8" fmla="*/ 0 w 3396023"/>
                <a:gd name="connsiteY8" fmla="*/ 367910 h 22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6023" h="2207415">
                  <a:moveTo>
                    <a:pt x="0" y="367910"/>
                  </a:moveTo>
                  <a:cubicBezTo>
                    <a:pt x="0" y="164719"/>
                    <a:pt x="164719" y="0"/>
                    <a:pt x="367910" y="0"/>
                  </a:cubicBezTo>
                  <a:lnTo>
                    <a:pt x="3028113" y="0"/>
                  </a:lnTo>
                  <a:cubicBezTo>
                    <a:pt x="3231304" y="0"/>
                    <a:pt x="3396023" y="164719"/>
                    <a:pt x="3396023" y="367910"/>
                  </a:cubicBezTo>
                  <a:lnTo>
                    <a:pt x="3396023" y="1839505"/>
                  </a:lnTo>
                  <a:cubicBezTo>
                    <a:pt x="3396023" y="2042696"/>
                    <a:pt x="3231304" y="2207415"/>
                    <a:pt x="3028113" y="2207415"/>
                  </a:cubicBezTo>
                  <a:lnTo>
                    <a:pt x="367910" y="2207415"/>
                  </a:lnTo>
                  <a:cubicBezTo>
                    <a:pt x="164719" y="2207415"/>
                    <a:pt x="0" y="2042696"/>
                    <a:pt x="0" y="1839505"/>
                  </a:cubicBezTo>
                  <a:lnTo>
                    <a:pt x="0" y="36791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0627" tIns="210627" rIns="210627" bIns="21062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/>
                <a:t>Building capacity and leadership through Enhancing Ci3T Modules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F0ADBF-9786-4A48-BED9-F1D64EE2A980}"/>
                </a:ext>
              </a:extLst>
            </p:cNvPr>
            <p:cNvSpPr/>
            <p:nvPr/>
          </p:nvSpPr>
          <p:spPr>
            <a:xfrm>
              <a:off x="4223740" y="2505776"/>
              <a:ext cx="3744519" cy="37445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955904" y="3399043"/>
                  </a:moveTo>
                  <a:arcTo wR="1872259" hR="1872259" stAng="3278072" swAng="4243857"/>
                </a:path>
              </a:pathLst>
            </a:custGeom>
            <a:noFill/>
            <a:ln w="57150">
              <a:tailEnd type="arrow"/>
            </a:ln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620C19-4A25-41F1-B00B-D4713387D0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6528" y="35480"/>
            <a:ext cx="8567882" cy="1371600"/>
          </a:xfrm>
        </p:spPr>
        <p:txBody>
          <a:bodyPr/>
          <a:lstStyle/>
          <a:p>
            <a:pPr rtl="0" eaLnBrk="1" fontAlgn="auto" latinLnBrk="0" hangingPunct="1"/>
            <a:r>
              <a:rPr lang="en-US" sz="4400" b="1" i="0" kern="1200" spc="-15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Project ENHANCE </a:t>
            </a:r>
            <a:r>
              <a:rPr lang="en-US" sz="4400" b="1" i="0" kern="1200" spc="-150" baseline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con’t</a:t>
            </a:r>
            <a:endParaRPr lang="en-US">
              <a:effectLst/>
            </a:endParaRPr>
          </a:p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 txBox="1">
            <a:spLocks noGrp="1"/>
          </p:cNvSpPr>
          <p:nvPr>
            <p:ph type="body" idx="1"/>
          </p:nvPr>
        </p:nvSpPr>
        <p:spPr>
          <a:xfrm>
            <a:off x="1528033" y="2356367"/>
            <a:ext cx="4575200" cy="421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FFFFFF"/>
                </a:solidFill>
              </a:rPr>
              <a:t>Use big image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1" name="Google Shape;241;p23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pic>
        <p:nvPicPr>
          <p:cNvPr id="11" name="Picture 10" descr="Resources for Educators&#10;Resources for Families&#10;Recursos para familias&#10;Resources for Administrators&#10;ci3t.org/covid">
            <a:extLst>
              <a:ext uri="{FF2B5EF4-FFF2-40B4-BE49-F238E27FC236}">
                <a16:creationId xmlns:a16="http://schemas.microsoft.com/office/drawing/2014/main" id="{1D1715BC-B854-174E-B473-4E8446EB5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6" y="3756871"/>
            <a:ext cx="5684717" cy="1556064"/>
          </a:xfrm>
          <a:prstGeom prst="rect">
            <a:avLst/>
          </a:prstGeom>
        </p:spPr>
      </p:pic>
      <p:pic>
        <p:nvPicPr>
          <p:cNvPr id="13" name="Picture 12" descr="ci3t.org/covid">
            <a:extLst>
              <a:ext uri="{FF2B5EF4-FFF2-40B4-BE49-F238E27FC236}">
                <a16:creationId xmlns:a16="http://schemas.microsoft.com/office/drawing/2014/main" id="{8435C299-3C62-2C46-A762-0782FCBB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02" y="2243759"/>
            <a:ext cx="5418381" cy="1513112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B20E785F-C893-1E49-BE65-1DFC2575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907" y="711881"/>
            <a:ext cx="4695093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ci3t.org/covid</a:t>
            </a:r>
          </a:p>
        </p:txBody>
      </p:sp>
      <p:pic>
        <p:nvPicPr>
          <p:cNvPr id="7" name="Picture 6" descr="COVID-19 Webpage Statistics Infographic ci3t.org/covid">
            <a:extLst>
              <a:ext uri="{FF2B5EF4-FFF2-40B4-BE49-F238E27FC236}">
                <a16:creationId xmlns:a16="http://schemas.microsoft.com/office/drawing/2014/main" id="{30067D07-BB3F-4184-BC48-0F67FAE59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205" y="197757"/>
            <a:ext cx="4846864" cy="6462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Behavior-specific praise: a step-by-step guide for famiies ci3t.org/covid">
            <a:hlinkClick r:id="rId7"/>
            <a:extLst>
              <a:ext uri="{FF2B5EF4-FFF2-40B4-BE49-F238E27FC236}">
                <a16:creationId xmlns:a16="http://schemas.microsoft.com/office/drawing/2014/main" id="{2642E02D-38FF-4C1B-A128-DE5ABBCAA3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44" y="5327223"/>
            <a:ext cx="2323184" cy="1297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Instructional Choice infographic &#10;ci3t.org/covid">
            <a:extLst>
              <a:ext uri="{FF2B5EF4-FFF2-40B4-BE49-F238E27FC236}">
                <a16:creationId xmlns:a16="http://schemas.microsoft.com/office/drawing/2014/main" id="{8A17F01E-9BF1-4A98-945E-183DF4B20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550" y="5312315"/>
            <a:ext cx="1074600" cy="1390658"/>
          </a:xfrm>
          <a:prstGeom prst="rect">
            <a:avLst/>
          </a:prstGeom>
        </p:spPr>
      </p:pic>
      <p:pic>
        <p:nvPicPr>
          <p:cNvPr id="10" name="Picture 9" descr="Setting up for Success at Home ci3t.org/covid">
            <a:extLst>
              <a:ext uri="{FF2B5EF4-FFF2-40B4-BE49-F238E27FC236}">
                <a16:creationId xmlns:a16="http://schemas.microsoft.com/office/drawing/2014/main" id="{D6C74874-A17C-4252-8A10-5BAE81D0C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5967" y="5312315"/>
            <a:ext cx="1120544" cy="14501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rwick template">
  <a:themeElements>
    <a:clrScheme name="Custom 347">
      <a:dk1>
        <a:srgbClr val="114454"/>
      </a:dk1>
      <a:lt1>
        <a:srgbClr val="FFFFFF"/>
      </a:lt1>
      <a:dk2>
        <a:srgbClr val="5F6C70"/>
      </a:dk2>
      <a:lt2>
        <a:srgbClr val="CED5D8"/>
      </a:lt2>
      <a:accent1>
        <a:srgbClr val="114454"/>
      </a:accent1>
      <a:accent2>
        <a:srgbClr val="18637B"/>
      </a:accent2>
      <a:accent3>
        <a:srgbClr val="309AAD"/>
      </a:accent3>
      <a:accent4>
        <a:srgbClr val="165751"/>
      </a:accent4>
      <a:accent5>
        <a:srgbClr val="3B8D61"/>
      </a:accent5>
      <a:accent6>
        <a:srgbClr val="94BF6E"/>
      </a:accent6>
      <a:hlink>
        <a:srgbClr val="11445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6A305C0-F039-4E9C-ACF5-956858560A3F}">
  <we:reference id="wa104381063" version="1.0.0.1" store="en-001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3E7070AE64E43BAE61DF1DE8B0501" ma:contentTypeVersion="12" ma:contentTypeDescription="Create a new document." ma:contentTypeScope="" ma:versionID="64a3080bb6b5f5d9acb1b3a82b4ca219">
  <xsd:schema xmlns:xsd="http://www.w3.org/2001/XMLSchema" xmlns:xs="http://www.w3.org/2001/XMLSchema" xmlns:p="http://schemas.microsoft.com/office/2006/metadata/properties" xmlns:ns2="4318368a-e051-4120-b782-b8f83150f24c" xmlns:ns3="f9e924d8-64f0-44e1-941a-d1c0bfcaccf4" targetNamespace="http://schemas.microsoft.com/office/2006/metadata/properties" ma:root="true" ma:fieldsID="a89c4fd0121007bdd87c322eb9cfcab0" ns2:_="" ns3:_="">
    <xsd:import namespace="4318368a-e051-4120-b782-b8f83150f24c"/>
    <xsd:import namespace="f9e924d8-64f0-44e1-941a-d1c0bfcac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8368a-e051-4120-b782-b8f83150f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924d8-64f0-44e1-941a-d1c0bfcac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74D2C8-E307-4709-A85A-8308F1CF43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26BB86-3058-4B62-9359-AB4569624D22}">
  <ds:schemaRefs>
    <ds:schemaRef ds:uri="4318368a-e051-4120-b782-b8f83150f24c"/>
    <ds:schemaRef ds:uri="f9e924d8-64f0-44e1-941a-d1c0bfcacc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6385E61-A475-4AC1-8D61-CC5FA556AADA}">
  <ds:schemaRefs>
    <ds:schemaRef ds:uri="4318368a-e051-4120-b782-b8f83150f24c"/>
    <ds:schemaRef ds:uri="f9e924d8-64f0-44e1-941a-d1c0bfcacc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0</TotalTime>
  <Words>1186</Words>
  <Application>Microsoft Office PowerPoint</Application>
  <PresentationFormat>Widescreen</PresentationFormat>
  <Paragraphs>168</Paragraphs>
  <Slides>45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Calibri</vt:lpstr>
      <vt:lpstr>Century Gothic</vt:lpstr>
      <vt:lpstr>Courier New</vt:lpstr>
      <vt:lpstr>Impact</vt:lpstr>
      <vt:lpstr>Nixie One</vt:lpstr>
      <vt:lpstr>Roboto Slab</vt:lpstr>
      <vt:lpstr>System Font Regular</vt:lpstr>
      <vt:lpstr>Times New Roman</vt:lpstr>
      <vt:lpstr>Wingdings</vt:lpstr>
      <vt:lpstr>Ci3T</vt:lpstr>
      <vt:lpstr>Warwick template</vt:lpstr>
      <vt:lpstr>Project ENHANCE: Implementing and Sustaining Comprehensive, Integrated, Three-tiered (Ci3T) Models of Prevention </vt:lpstr>
      <vt:lpstr>Agenda</vt:lpstr>
      <vt:lpstr>Project ENHANCE Overview</vt:lpstr>
      <vt:lpstr>Ci3T</vt:lpstr>
      <vt:lpstr>Project Primary Investigators and Staff</vt:lpstr>
      <vt:lpstr>Project ENHANCE Coaching Support</vt:lpstr>
      <vt:lpstr>Project ENHANCE </vt:lpstr>
      <vt:lpstr>Project ENHANCE con’t </vt:lpstr>
      <vt:lpstr>ci3t.org/covid</vt:lpstr>
      <vt:lpstr>Year 1 Inquiry:  Determining Identified Priorities for Implementing and Supporting Complex, Integrated Systems</vt:lpstr>
      <vt:lpstr>Project ENHANCE Year 1</vt:lpstr>
      <vt:lpstr>District and School Leaders Learning Resources Needs </vt:lpstr>
      <vt:lpstr>Systematic Screening:  Resources and Needs</vt:lpstr>
      <vt:lpstr>Systematic Screening:  Resources and Needs </vt:lpstr>
      <vt:lpstr>Assessing Professional Learning Needs </vt:lpstr>
      <vt:lpstr>Assessing Professional Learning Needs con’t </vt:lpstr>
      <vt:lpstr>Project ENHANCE: Years 2 &amp; 3 </vt:lpstr>
      <vt:lpstr>Plan for 8 modules</vt:lpstr>
      <vt:lpstr>Project ENHANCE: What Comes Next </vt:lpstr>
      <vt:lpstr>Project ENHANCE: What Comes Next con’t 2 </vt:lpstr>
      <vt:lpstr>Building Enhancing Ci3T Modules</vt:lpstr>
      <vt:lpstr>Enhancing Ci3T Modules </vt:lpstr>
      <vt:lpstr>Enhancing CI3T module: Recognize. Relax. Record.</vt:lpstr>
      <vt:lpstr>Recognize. Relax. Record. </vt:lpstr>
      <vt:lpstr>Recognize. Relax. Record. con’t </vt:lpstr>
      <vt:lpstr>Recognize. Relax. Record. con’t 2 </vt:lpstr>
      <vt:lpstr>Recognize. Relax. Record. con’t 3 </vt:lpstr>
      <vt:lpstr>Enhancing Ci3T Modules con’t 2 </vt:lpstr>
      <vt:lpstr>Enhancing Ci3T module: Effective Onboarding Practices</vt:lpstr>
      <vt:lpstr>Onboarding new faculty and staff con’t 2</vt:lpstr>
      <vt:lpstr>Enhancing Ci3T Modules con’t 3 </vt:lpstr>
      <vt:lpstr>Early Evaluations of Enhancing Ci3T Modules</vt:lpstr>
      <vt:lpstr>Module Evaluation Timeline con’t </vt:lpstr>
      <vt:lpstr>Building Positive, Productive, Safe Learning Environments con’t </vt:lpstr>
      <vt:lpstr>Expert Panel (Advisory Board Pilot Review) </vt:lpstr>
      <vt:lpstr>Ci3T Usability Rating Profiles (URP) </vt:lpstr>
      <vt:lpstr>Proximal con’t</vt:lpstr>
      <vt:lpstr>Distal</vt:lpstr>
      <vt:lpstr>Distal con’t 2</vt:lpstr>
      <vt:lpstr>Distal con’t 3</vt:lpstr>
      <vt:lpstr>Knowledge, Confidence, and Usefulness (KCU) </vt:lpstr>
      <vt:lpstr>Next Steps</vt:lpstr>
      <vt:lpstr>Revisions </vt:lpstr>
      <vt:lpstr>Ci3T ENHANCE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IES Enhacing Ci3T</dc:title>
  <dc:creator>Ci3T Partners</dc:creator>
  <cp:lastModifiedBy>Pérez-Clark, Paloma</cp:lastModifiedBy>
  <cp:revision>1</cp:revision>
  <dcterms:created xsi:type="dcterms:W3CDTF">2020-08-09T02:04:37Z</dcterms:created>
  <dcterms:modified xsi:type="dcterms:W3CDTF">2021-12-15T16:41:44Z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0x010100A343E7070AE64E43BAE61DF1DE8B0501</vt:lpwstr>
  </property>
</Properties>
</file>