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1"/>
  </p:notesMasterIdLst>
  <p:handoutMasterIdLst>
    <p:handoutMasterId r:id="rId102"/>
  </p:handoutMasterIdLst>
  <p:sldIdLst>
    <p:sldId id="333" r:id="rId5"/>
    <p:sldId id="777" r:id="rId6"/>
    <p:sldId id="694" r:id="rId7"/>
    <p:sldId id="681" r:id="rId8"/>
    <p:sldId id="550" r:id="rId9"/>
    <p:sldId id="695" r:id="rId10"/>
    <p:sldId id="846" r:id="rId11"/>
    <p:sldId id="815" r:id="rId12"/>
    <p:sldId id="816" r:id="rId13"/>
    <p:sldId id="817" r:id="rId14"/>
    <p:sldId id="847" r:id="rId15"/>
    <p:sldId id="819" r:id="rId16"/>
    <p:sldId id="820" r:id="rId17"/>
    <p:sldId id="821" r:id="rId18"/>
    <p:sldId id="822" r:id="rId19"/>
    <p:sldId id="823" r:id="rId20"/>
    <p:sldId id="824" r:id="rId21"/>
    <p:sldId id="825" r:id="rId22"/>
    <p:sldId id="826" r:id="rId23"/>
    <p:sldId id="271" r:id="rId24"/>
    <p:sldId id="848" r:id="rId25"/>
    <p:sldId id="830" r:id="rId26"/>
    <p:sldId id="749" r:id="rId27"/>
    <p:sldId id="359" r:id="rId28"/>
    <p:sldId id="1177" r:id="rId29"/>
    <p:sldId id="1178" r:id="rId30"/>
    <p:sldId id="1321" r:id="rId31"/>
    <p:sldId id="663" r:id="rId32"/>
    <p:sldId id="685" r:id="rId33"/>
    <p:sldId id="653" r:id="rId34"/>
    <p:sldId id="654" r:id="rId35"/>
    <p:sldId id="687" r:id="rId36"/>
    <p:sldId id="688" r:id="rId37"/>
    <p:sldId id="657" r:id="rId38"/>
    <p:sldId id="760" r:id="rId39"/>
    <p:sldId id="658" r:id="rId40"/>
    <p:sldId id="659" r:id="rId41"/>
    <p:sldId id="660" r:id="rId42"/>
    <p:sldId id="655" r:id="rId43"/>
    <p:sldId id="751" r:id="rId44"/>
    <p:sldId id="686" r:id="rId45"/>
    <p:sldId id="689" r:id="rId46"/>
    <p:sldId id="690" r:id="rId47"/>
    <p:sldId id="705" r:id="rId48"/>
    <p:sldId id="849" r:id="rId49"/>
    <p:sldId id="706" r:id="rId50"/>
    <p:sldId id="295" r:id="rId51"/>
    <p:sldId id="708" r:id="rId52"/>
    <p:sldId id="709" r:id="rId53"/>
    <p:sldId id="844" r:id="rId54"/>
    <p:sldId id="712" r:id="rId55"/>
    <p:sldId id="711" r:id="rId56"/>
    <p:sldId id="850" r:id="rId57"/>
    <p:sldId id="713" r:id="rId58"/>
    <p:sldId id="1185" r:id="rId59"/>
    <p:sldId id="715" r:id="rId60"/>
    <p:sldId id="717" r:id="rId61"/>
    <p:sldId id="851" r:id="rId62"/>
    <p:sldId id="755" r:id="rId63"/>
    <p:sldId id="1186" r:id="rId64"/>
    <p:sldId id="756" r:id="rId65"/>
    <p:sldId id="720" r:id="rId66"/>
    <p:sldId id="757" r:id="rId67"/>
    <p:sldId id="691" r:id="rId68"/>
    <p:sldId id="725" r:id="rId69"/>
    <p:sldId id="833" r:id="rId70"/>
    <p:sldId id="839" r:id="rId71"/>
    <p:sldId id="838" r:id="rId72"/>
    <p:sldId id="728" r:id="rId73"/>
    <p:sldId id="834" r:id="rId74"/>
    <p:sldId id="836" r:id="rId75"/>
    <p:sldId id="1188" r:id="rId76"/>
    <p:sldId id="764" r:id="rId77"/>
    <p:sldId id="765" r:id="rId78"/>
    <p:sldId id="843" r:id="rId79"/>
    <p:sldId id="831" r:id="rId80"/>
    <p:sldId id="735" r:id="rId81"/>
    <p:sldId id="1191" r:id="rId82"/>
    <p:sldId id="840" r:id="rId83"/>
    <p:sldId id="738" r:id="rId84"/>
    <p:sldId id="761" r:id="rId85"/>
    <p:sldId id="739" r:id="rId86"/>
    <p:sldId id="744" r:id="rId87"/>
    <p:sldId id="841" r:id="rId88"/>
    <p:sldId id="742" r:id="rId89"/>
    <p:sldId id="741" r:id="rId90"/>
    <p:sldId id="852" r:id="rId91"/>
    <p:sldId id="842" r:id="rId92"/>
    <p:sldId id="605" r:id="rId93"/>
    <p:sldId id="895" r:id="rId94"/>
    <p:sldId id="524" r:id="rId95"/>
    <p:sldId id="896" r:id="rId96"/>
    <p:sldId id="683" r:id="rId97"/>
    <p:sldId id="682" r:id="rId98"/>
    <p:sldId id="684" r:id="rId99"/>
    <p:sldId id="672"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F2207-4440-4C13-BD69-2F52519810FA}" v="6" dt="2021-09-08T22:39:18.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60439" autoAdjust="0"/>
  </p:normalViewPr>
  <p:slideViewPr>
    <p:cSldViewPr snapToGrid="0" snapToObjects="1">
      <p:cViewPr varScale="1">
        <p:scale>
          <a:sx n="65" d="100"/>
          <a:sy n="65" d="100"/>
        </p:scale>
        <p:origin x="1470" y="6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435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6/11/relationships/changesInfo" Target="changesInfos/changesInfo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Katherine S" userId="4d544333-a025-46b2-8168-67acb71e4e10" providerId="ADAL" clId="{A6F0ECA4-2C88-4FB1-8FA4-38421B6C2CA6}"/>
    <pc:docChg chg="custSel modSld">
      <pc:chgData name="Austin, Katherine S" userId="4d544333-a025-46b2-8168-67acb71e4e10" providerId="ADAL" clId="{A6F0ECA4-2C88-4FB1-8FA4-38421B6C2CA6}" dt="2021-08-12T19:50:43.859" v="5" actId="14100"/>
      <pc:docMkLst>
        <pc:docMk/>
      </pc:docMkLst>
      <pc:sldChg chg="modSp mod">
        <pc:chgData name="Austin, Katherine S" userId="4d544333-a025-46b2-8168-67acb71e4e10" providerId="ADAL" clId="{A6F0ECA4-2C88-4FB1-8FA4-38421B6C2CA6}" dt="2021-08-12T19:50:26.733" v="1" actId="1076"/>
        <pc:sldMkLst>
          <pc:docMk/>
          <pc:sldMk cId="1469337667" sldId="333"/>
        </pc:sldMkLst>
        <pc:spChg chg="mod">
          <ac:chgData name="Austin, Katherine S" userId="4d544333-a025-46b2-8168-67acb71e4e10" providerId="ADAL" clId="{A6F0ECA4-2C88-4FB1-8FA4-38421B6C2CA6}" dt="2021-08-12T19:50:26.733" v="1" actId="1076"/>
          <ac:spMkLst>
            <pc:docMk/>
            <pc:sldMk cId="1469337667" sldId="333"/>
            <ac:spMk id="3" creationId="{00000000-0000-0000-0000-000000000000}"/>
          </ac:spMkLst>
        </pc:spChg>
      </pc:sldChg>
      <pc:sldChg chg="delSp modSp mod">
        <pc:chgData name="Austin, Katherine S" userId="4d544333-a025-46b2-8168-67acb71e4e10" providerId="ADAL" clId="{A6F0ECA4-2C88-4FB1-8FA4-38421B6C2CA6}" dt="2021-08-12T19:50:43.859" v="5" actId="14100"/>
        <pc:sldMkLst>
          <pc:docMk/>
          <pc:sldMk cId="111326063" sldId="694"/>
        </pc:sldMkLst>
        <pc:spChg chg="mod">
          <ac:chgData name="Austin, Katherine S" userId="4d544333-a025-46b2-8168-67acb71e4e10" providerId="ADAL" clId="{A6F0ECA4-2C88-4FB1-8FA4-38421B6C2CA6}" dt="2021-08-12T19:50:43.859" v="5" actId="14100"/>
          <ac:spMkLst>
            <pc:docMk/>
            <pc:sldMk cId="111326063" sldId="694"/>
            <ac:spMk id="3" creationId="{00000000-0000-0000-0000-000000000000}"/>
          </ac:spMkLst>
        </pc:spChg>
        <pc:spChg chg="del">
          <ac:chgData name="Austin, Katherine S" userId="4d544333-a025-46b2-8168-67acb71e4e10" providerId="ADAL" clId="{A6F0ECA4-2C88-4FB1-8FA4-38421B6C2CA6}" dt="2021-08-12T19:50:38.639" v="3" actId="478"/>
          <ac:spMkLst>
            <pc:docMk/>
            <pc:sldMk cId="111326063" sldId="694"/>
            <ac:spMk id="4" creationId="{00000000-0000-0000-0000-000000000000}"/>
          </ac:spMkLst>
        </pc:spChg>
        <pc:spChg chg="mod">
          <ac:chgData name="Austin, Katherine S" userId="4d544333-a025-46b2-8168-67acb71e4e10" providerId="ADAL" clId="{A6F0ECA4-2C88-4FB1-8FA4-38421B6C2CA6}" dt="2021-08-12T19:50:37.098" v="2" actId="1076"/>
          <ac:spMkLst>
            <pc:docMk/>
            <pc:sldMk cId="111326063" sldId="694"/>
            <ac:spMk id="6" creationId="{00000000-0000-0000-0000-000000000000}"/>
          </ac:spMkLst>
        </pc:spChg>
      </pc:sldChg>
      <pc:sldChg chg="modNotesTx">
        <pc:chgData name="Austin, Katherine S" userId="4d544333-a025-46b2-8168-67acb71e4e10" providerId="ADAL" clId="{A6F0ECA4-2C88-4FB1-8FA4-38421B6C2CA6}" dt="2021-08-12T16:40:56.765" v="0" actId="20577"/>
        <pc:sldMkLst>
          <pc:docMk/>
          <pc:sldMk cId="3713118270" sldId="711"/>
        </pc:sldMkLst>
      </pc:sldChg>
    </pc:docChg>
  </pc:docChgLst>
  <pc:docChgLst>
    <pc:chgData name="Buckman, Mark" userId="143108ed-1948-4344-b71d-df851b3c54dd" providerId="ADAL" clId="{612F2207-4440-4C13-BD69-2F52519810FA}"/>
    <pc:docChg chg="undo redo custSel modSld">
      <pc:chgData name="Buckman, Mark" userId="143108ed-1948-4344-b71d-df851b3c54dd" providerId="ADAL" clId="{612F2207-4440-4C13-BD69-2F52519810FA}" dt="2021-09-09T11:28:52.975" v="118" actId="948"/>
      <pc:docMkLst>
        <pc:docMk/>
      </pc:docMkLst>
      <pc:sldChg chg="addSp delSp modSp mod modClrScheme chgLayout">
        <pc:chgData name="Buckman, Mark" userId="143108ed-1948-4344-b71d-df851b3c54dd" providerId="ADAL" clId="{612F2207-4440-4C13-BD69-2F52519810FA}" dt="2021-09-09T11:24:31.399" v="100" actId="207"/>
        <pc:sldMkLst>
          <pc:docMk/>
          <pc:sldMk cId="4096654071" sldId="524"/>
        </pc:sldMkLst>
        <pc:spChg chg="add mod ord">
          <ac:chgData name="Buckman, Mark" userId="143108ed-1948-4344-b71d-df851b3c54dd" providerId="ADAL" clId="{612F2207-4440-4C13-BD69-2F52519810FA}" dt="2021-09-08T22:45:34.011" v="76"/>
          <ac:spMkLst>
            <pc:docMk/>
            <pc:sldMk cId="4096654071" sldId="524"/>
            <ac:spMk id="2" creationId="{FFF61A03-561F-454A-B831-A2949B71F411}"/>
          </ac:spMkLst>
        </pc:spChg>
        <pc:spChg chg="del mod ord">
          <ac:chgData name="Buckman, Mark" userId="143108ed-1948-4344-b71d-df851b3c54dd" providerId="ADAL" clId="{612F2207-4440-4C13-BD69-2F52519810FA}" dt="2021-09-08T22:45:32.917" v="75" actId="700"/>
          <ac:spMkLst>
            <pc:docMk/>
            <pc:sldMk cId="4096654071" sldId="524"/>
            <ac:spMk id="3" creationId="{00000000-0000-0000-0000-000000000000}"/>
          </ac:spMkLst>
        </pc:spChg>
        <pc:spChg chg="add del mod ord">
          <ac:chgData name="Buckman, Mark" userId="143108ed-1948-4344-b71d-df851b3c54dd" providerId="ADAL" clId="{612F2207-4440-4C13-BD69-2F52519810FA}" dt="2021-09-08T22:45:36.645" v="77" actId="478"/>
          <ac:spMkLst>
            <pc:docMk/>
            <pc:sldMk cId="4096654071" sldId="524"/>
            <ac:spMk id="4" creationId="{E6423508-F562-43D7-B726-AD3D1D132567}"/>
          </ac:spMkLst>
        </pc:spChg>
        <pc:spChg chg="mod">
          <ac:chgData name="Buckman, Mark" userId="143108ed-1948-4344-b71d-df851b3c54dd" providerId="ADAL" clId="{612F2207-4440-4C13-BD69-2F52519810FA}" dt="2021-09-09T11:24:16.603" v="92" actId="207"/>
          <ac:spMkLst>
            <pc:docMk/>
            <pc:sldMk cId="4096654071" sldId="524"/>
            <ac:spMk id="20" creationId="{00000000-0000-0000-0000-000000000000}"/>
          </ac:spMkLst>
        </pc:spChg>
        <pc:spChg chg="mod">
          <ac:chgData name="Buckman, Mark" userId="143108ed-1948-4344-b71d-df851b3c54dd" providerId="ADAL" clId="{612F2207-4440-4C13-BD69-2F52519810FA}" dt="2021-09-09T11:24:04.454" v="91" actId="207"/>
          <ac:spMkLst>
            <pc:docMk/>
            <pc:sldMk cId="4096654071" sldId="524"/>
            <ac:spMk id="21" creationId="{00000000-0000-0000-0000-000000000000}"/>
          </ac:spMkLst>
        </pc:spChg>
        <pc:spChg chg="mod">
          <ac:chgData name="Buckman, Mark" userId="143108ed-1948-4344-b71d-df851b3c54dd" providerId="ADAL" clId="{612F2207-4440-4C13-BD69-2F52519810FA}" dt="2021-09-09T11:24:25.241" v="97" actId="207"/>
          <ac:spMkLst>
            <pc:docMk/>
            <pc:sldMk cId="4096654071" sldId="524"/>
            <ac:spMk id="23" creationId="{00000000-0000-0000-0000-000000000000}"/>
          </ac:spMkLst>
        </pc:spChg>
        <pc:spChg chg="mod">
          <ac:chgData name="Buckman, Mark" userId="143108ed-1948-4344-b71d-df851b3c54dd" providerId="ADAL" clId="{612F2207-4440-4C13-BD69-2F52519810FA}" dt="2021-09-09T11:24:21.804" v="96" actId="207"/>
          <ac:spMkLst>
            <pc:docMk/>
            <pc:sldMk cId="4096654071" sldId="524"/>
            <ac:spMk id="24" creationId="{00000000-0000-0000-0000-000000000000}"/>
          </ac:spMkLst>
        </pc:spChg>
        <pc:spChg chg="mod">
          <ac:chgData name="Buckman, Mark" userId="143108ed-1948-4344-b71d-df851b3c54dd" providerId="ADAL" clId="{612F2207-4440-4C13-BD69-2F52519810FA}" dt="2021-09-09T11:24:28.134" v="98" actId="207"/>
          <ac:spMkLst>
            <pc:docMk/>
            <pc:sldMk cId="4096654071" sldId="524"/>
            <ac:spMk id="26" creationId="{00000000-0000-0000-0000-000000000000}"/>
          </ac:spMkLst>
        </pc:spChg>
        <pc:spChg chg="mod">
          <ac:chgData name="Buckman, Mark" userId="143108ed-1948-4344-b71d-df851b3c54dd" providerId="ADAL" clId="{612F2207-4440-4C13-BD69-2F52519810FA}" dt="2021-09-09T11:24:00.518" v="89" actId="207"/>
          <ac:spMkLst>
            <pc:docMk/>
            <pc:sldMk cId="4096654071" sldId="524"/>
            <ac:spMk id="27" creationId="{00000000-0000-0000-0000-000000000000}"/>
          </ac:spMkLst>
        </pc:spChg>
        <pc:spChg chg="mod">
          <ac:chgData name="Buckman, Mark" userId="143108ed-1948-4344-b71d-df851b3c54dd" providerId="ADAL" clId="{612F2207-4440-4C13-BD69-2F52519810FA}" dt="2021-09-09T11:24:29.815" v="99" actId="207"/>
          <ac:spMkLst>
            <pc:docMk/>
            <pc:sldMk cId="4096654071" sldId="524"/>
            <ac:spMk id="29" creationId="{00000000-0000-0000-0000-000000000000}"/>
          </ac:spMkLst>
        </pc:spChg>
        <pc:spChg chg="mod">
          <ac:chgData name="Buckman, Mark" userId="143108ed-1948-4344-b71d-df851b3c54dd" providerId="ADAL" clId="{612F2207-4440-4C13-BD69-2F52519810FA}" dt="2021-09-09T11:23:58.555" v="88" actId="207"/>
          <ac:spMkLst>
            <pc:docMk/>
            <pc:sldMk cId="4096654071" sldId="524"/>
            <ac:spMk id="30" creationId="{00000000-0000-0000-0000-000000000000}"/>
          </ac:spMkLst>
        </pc:spChg>
        <pc:spChg chg="mod">
          <ac:chgData name="Buckman, Mark" userId="143108ed-1948-4344-b71d-df851b3c54dd" providerId="ADAL" clId="{612F2207-4440-4C13-BD69-2F52519810FA}" dt="2021-09-09T11:24:31.399" v="100" actId="207"/>
          <ac:spMkLst>
            <pc:docMk/>
            <pc:sldMk cId="4096654071" sldId="524"/>
            <ac:spMk id="32" creationId="{00000000-0000-0000-0000-000000000000}"/>
          </ac:spMkLst>
        </pc:spChg>
        <pc:spChg chg="mod">
          <ac:chgData name="Buckman, Mark" userId="143108ed-1948-4344-b71d-df851b3c54dd" providerId="ADAL" clId="{612F2207-4440-4C13-BD69-2F52519810FA}" dt="2021-09-09T11:23:55.646" v="87" actId="207"/>
          <ac:spMkLst>
            <pc:docMk/>
            <pc:sldMk cId="4096654071" sldId="524"/>
            <ac:spMk id="33" creationId="{00000000-0000-0000-0000-000000000000}"/>
          </ac:spMkLst>
        </pc:spChg>
        <pc:grpChg chg="mod">
          <ac:chgData name="Buckman, Mark" userId="143108ed-1948-4344-b71d-df851b3c54dd" providerId="ADAL" clId="{612F2207-4440-4C13-BD69-2F52519810FA}" dt="2021-09-08T22:45:42.779" v="78" actId="1076"/>
          <ac:grpSpMkLst>
            <pc:docMk/>
            <pc:sldMk cId="4096654071" sldId="524"/>
            <ac:grpSpMk id="19" creationId="{00000000-0000-0000-0000-000000000000}"/>
          </ac:grpSpMkLst>
        </pc:grpChg>
        <pc:grpChg chg="mod">
          <ac:chgData name="Buckman, Mark" userId="143108ed-1948-4344-b71d-df851b3c54dd" providerId="ADAL" clId="{612F2207-4440-4C13-BD69-2F52519810FA}" dt="2021-09-09T11:24:21.804" v="96" actId="207"/>
          <ac:grpSpMkLst>
            <pc:docMk/>
            <pc:sldMk cId="4096654071" sldId="524"/>
            <ac:grpSpMk id="22" creationId="{00000000-0000-0000-0000-000000000000}"/>
          </ac:grpSpMkLst>
        </pc:grpChg>
        <pc:grpChg chg="mod">
          <ac:chgData name="Buckman, Mark" userId="143108ed-1948-4344-b71d-df851b3c54dd" providerId="ADAL" clId="{612F2207-4440-4C13-BD69-2F52519810FA}" dt="2021-09-08T22:45:42.779" v="78" actId="1076"/>
          <ac:grpSpMkLst>
            <pc:docMk/>
            <pc:sldMk cId="4096654071" sldId="524"/>
            <ac:grpSpMk id="25" creationId="{00000000-0000-0000-0000-000000000000}"/>
          </ac:grpSpMkLst>
        </pc:grpChg>
        <pc:grpChg chg="mod">
          <ac:chgData name="Buckman, Mark" userId="143108ed-1948-4344-b71d-df851b3c54dd" providerId="ADAL" clId="{612F2207-4440-4C13-BD69-2F52519810FA}" dt="2021-09-08T22:45:42.779" v="78" actId="1076"/>
          <ac:grpSpMkLst>
            <pc:docMk/>
            <pc:sldMk cId="4096654071" sldId="524"/>
            <ac:grpSpMk id="28" creationId="{00000000-0000-0000-0000-000000000000}"/>
          </ac:grpSpMkLst>
        </pc:grpChg>
        <pc:grpChg chg="mod">
          <ac:chgData name="Buckman, Mark" userId="143108ed-1948-4344-b71d-df851b3c54dd" providerId="ADAL" clId="{612F2207-4440-4C13-BD69-2F52519810FA}" dt="2021-09-08T22:45:42.779" v="78" actId="1076"/>
          <ac:grpSpMkLst>
            <pc:docMk/>
            <pc:sldMk cId="4096654071" sldId="524"/>
            <ac:grpSpMk id="31" creationId="{00000000-0000-0000-0000-000000000000}"/>
          </ac:grpSpMkLst>
        </pc:grpChg>
      </pc:sldChg>
      <pc:sldChg chg="modSp mod chgLayout">
        <pc:chgData name="Buckman, Mark" userId="143108ed-1948-4344-b71d-df851b3c54dd" providerId="ADAL" clId="{612F2207-4440-4C13-BD69-2F52519810FA}" dt="2021-09-08T22:39:54.694" v="33" actId="700"/>
        <pc:sldMkLst>
          <pc:docMk/>
          <pc:sldMk cId="1214346198" sldId="657"/>
        </pc:sldMkLst>
        <pc:spChg chg="mod ord">
          <ac:chgData name="Buckman, Mark" userId="143108ed-1948-4344-b71d-df851b3c54dd" providerId="ADAL" clId="{612F2207-4440-4C13-BD69-2F52519810FA}" dt="2021-09-08T22:39:54.694" v="33" actId="700"/>
          <ac:spMkLst>
            <pc:docMk/>
            <pc:sldMk cId="1214346198" sldId="657"/>
            <ac:spMk id="3" creationId="{00000000-0000-0000-0000-000000000000}"/>
          </ac:spMkLst>
        </pc:spChg>
        <pc:spChg chg="mod ord">
          <ac:chgData name="Buckman, Mark" userId="143108ed-1948-4344-b71d-df851b3c54dd" providerId="ADAL" clId="{612F2207-4440-4C13-BD69-2F52519810FA}" dt="2021-09-08T22:39:54.694" v="33" actId="700"/>
          <ac:spMkLst>
            <pc:docMk/>
            <pc:sldMk cId="1214346198" sldId="657"/>
            <ac:spMk id="44034" creationId="{00000000-0000-0000-0000-000000000000}"/>
          </ac:spMkLst>
        </pc:spChg>
        <pc:spChg chg="mod ord">
          <ac:chgData name="Buckman, Mark" userId="143108ed-1948-4344-b71d-df851b3c54dd" providerId="ADAL" clId="{612F2207-4440-4C13-BD69-2F52519810FA}" dt="2021-09-08T22:39:54.694" v="33" actId="700"/>
          <ac:spMkLst>
            <pc:docMk/>
            <pc:sldMk cId="1214346198" sldId="657"/>
            <ac:spMk id="44036" creationId="{00000000-0000-0000-0000-000000000000}"/>
          </ac:spMkLst>
        </pc:spChg>
      </pc:sldChg>
      <pc:sldChg chg="modSp mod">
        <pc:chgData name="Buckman, Mark" userId="143108ed-1948-4344-b71d-df851b3c54dd" providerId="ADAL" clId="{612F2207-4440-4C13-BD69-2F52519810FA}" dt="2021-09-09T11:23:36.251" v="86" actId="1076"/>
        <pc:sldMkLst>
          <pc:docMk/>
          <pc:sldMk cId="3954642894" sldId="672"/>
        </pc:sldMkLst>
        <pc:spChg chg="mod">
          <ac:chgData name="Buckman, Mark" userId="143108ed-1948-4344-b71d-df851b3c54dd" providerId="ADAL" clId="{612F2207-4440-4C13-BD69-2F52519810FA}" dt="2021-09-09T11:23:28.855" v="85" actId="14100"/>
          <ac:spMkLst>
            <pc:docMk/>
            <pc:sldMk cId="3954642894" sldId="672"/>
            <ac:spMk id="19" creationId="{00000000-0000-0000-0000-000000000000}"/>
          </ac:spMkLst>
        </pc:spChg>
        <pc:picChg chg="mod">
          <ac:chgData name="Buckman, Mark" userId="143108ed-1948-4344-b71d-df851b3c54dd" providerId="ADAL" clId="{612F2207-4440-4C13-BD69-2F52519810FA}" dt="2021-09-09T11:23:36.251" v="86" actId="1076"/>
          <ac:picMkLst>
            <pc:docMk/>
            <pc:sldMk cId="3954642894" sldId="672"/>
            <ac:picMk id="10"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1"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2"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3"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4"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5"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6"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7"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18"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20"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21" creationId="{00000000-0000-0000-0000-000000000000}"/>
          </ac:picMkLst>
        </pc:picChg>
        <pc:picChg chg="mod">
          <ac:chgData name="Buckman, Mark" userId="143108ed-1948-4344-b71d-df851b3c54dd" providerId="ADAL" clId="{612F2207-4440-4C13-BD69-2F52519810FA}" dt="2021-09-09T11:23:36.251" v="86" actId="1076"/>
          <ac:picMkLst>
            <pc:docMk/>
            <pc:sldMk cId="3954642894" sldId="672"/>
            <ac:picMk id="22" creationId="{00000000-0000-0000-0000-000000000000}"/>
          </ac:picMkLst>
        </pc:picChg>
      </pc:sldChg>
      <pc:sldChg chg="modSp mod chgLayout">
        <pc:chgData name="Buckman, Mark" userId="143108ed-1948-4344-b71d-df851b3c54dd" providerId="ADAL" clId="{612F2207-4440-4C13-BD69-2F52519810FA}" dt="2021-09-08T22:45:55.275" v="81" actId="1076"/>
        <pc:sldMkLst>
          <pc:docMk/>
          <pc:sldMk cId="64221571" sldId="682"/>
        </pc:sldMkLst>
        <pc:spChg chg="mod ord">
          <ac:chgData name="Buckman, Mark" userId="143108ed-1948-4344-b71d-df851b3c54dd" providerId="ADAL" clId="{612F2207-4440-4C13-BD69-2F52519810FA}" dt="2021-09-08T22:45:52.092" v="80" actId="700"/>
          <ac:spMkLst>
            <pc:docMk/>
            <pc:sldMk cId="64221571" sldId="682"/>
            <ac:spMk id="2" creationId="{00000000-0000-0000-0000-000000000000}"/>
          </ac:spMkLst>
        </pc:spChg>
        <pc:spChg chg="mod ord">
          <ac:chgData name="Buckman, Mark" userId="143108ed-1948-4344-b71d-df851b3c54dd" providerId="ADAL" clId="{612F2207-4440-4C13-BD69-2F52519810FA}" dt="2021-09-08T22:45:52.092" v="80" actId="700"/>
          <ac:spMkLst>
            <pc:docMk/>
            <pc:sldMk cId="64221571" sldId="682"/>
            <ac:spMk id="5" creationId="{00000000-0000-0000-0000-000000000000}"/>
          </ac:spMkLst>
        </pc:spChg>
        <pc:spChg chg="mod">
          <ac:chgData name="Buckman, Mark" userId="143108ed-1948-4344-b71d-df851b3c54dd" providerId="ADAL" clId="{612F2207-4440-4C13-BD69-2F52519810FA}" dt="2021-09-08T22:45:55.275" v="81" actId="1076"/>
          <ac:spMkLst>
            <pc:docMk/>
            <pc:sldMk cId="64221571" sldId="682"/>
            <ac:spMk id="6" creationId="{00000000-0000-0000-0000-000000000000}"/>
          </ac:spMkLst>
        </pc:spChg>
      </pc:sldChg>
      <pc:sldChg chg="modSp mod chgLayout">
        <pc:chgData name="Buckman, Mark" userId="143108ed-1948-4344-b71d-df851b3c54dd" providerId="ADAL" clId="{612F2207-4440-4C13-BD69-2F52519810FA}" dt="2021-09-08T22:45:48.178" v="79" actId="700"/>
        <pc:sldMkLst>
          <pc:docMk/>
          <pc:sldMk cId="2029176238" sldId="683"/>
        </pc:sldMkLst>
        <pc:spChg chg="mod ord">
          <ac:chgData name="Buckman, Mark" userId="143108ed-1948-4344-b71d-df851b3c54dd" providerId="ADAL" clId="{612F2207-4440-4C13-BD69-2F52519810FA}" dt="2021-09-08T22:45:48.178" v="79" actId="700"/>
          <ac:spMkLst>
            <pc:docMk/>
            <pc:sldMk cId="2029176238" sldId="683"/>
            <ac:spMk id="2" creationId="{00000000-0000-0000-0000-000000000000}"/>
          </ac:spMkLst>
        </pc:spChg>
        <pc:spChg chg="mod ord">
          <ac:chgData name="Buckman, Mark" userId="143108ed-1948-4344-b71d-df851b3c54dd" providerId="ADAL" clId="{612F2207-4440-4C13-BD69-2F52519810FA}" dt="2021-09-08T22:45:48.178" v="79" actId="700"/>
          <ac:spMkLst>
            <pc:docMk/>
            <pc:sldMk cId="2029176238" sldId="683"/>
            <ac:spMk id="3" creationId="{00000000-0000-0000-0000-000000000000}"/>
          </ac:spMkLst>
        </pc:spChg>
        <pc:spChg chg="mod ord">
          <ac:chgData name="Buckman, Mark" userId="143108ed-1948-4344-b71d-df851b3c54dd" providerId="ADAL" clId="{612F2207-4440-4C13-BD69-2F52519810FA}" dt="2021-09-08T22:45:48.178" v="79" actId="700"/>
          <ac:spMkLst>
            <pc:docMk/>
            <pc:sldMk cId="2029176238" sldId="683"/>
            <ac:spMk id="4" creationId="{00000000-0000-0000-0000-000000000000}"/>
          </ac:spMkLst>
        </pc:spChg>
        <pc:spChg chg="mod ord">
          <ac:chgData name="Buckman, Mark" userId="143108ed-1948-4344-b71d-df851b3c54dd" providerId="ADAL" clId="{612F2207-4440-4C13-BD69-2F52519810FA}" dt="2021-09-08T22:45:48.178" v="79" actId="700"/>
          <ac:spMkLst>
            <pc:docMk/>
            <pc:sldMk cId="2029176238" sldId="683"/>
            <ac:spMk id="5" creationId="{00000000-0000-0000-0000-000000000000}"/>
          </ac:spMkLst>
        </pc:spChg>
        <pc:spChg chg="mod ord">
          <ac:chgData name="Buckman, Mark" userId="143108ed-1948-4344-b71d-df851b3c54dd" providerId="ADAL" clId="{612F2207-4440-4C13-BD69-2F52519810FA}" dt="2021-09-08T22:45:48.178" v="79" actId="700"/>
          <ac:spMkLst>
            <pc:docMk/>
            <pc:sldMk cId="2029176238" sldId="683"/>
            <ac:spMk id="6" creationId="{00000000-0000-0000-0000-000000000000}"/>
          </ac:spMkLst>
        </pc:spChg>
      </pc:sldChg>
      <pc:sldChg chg="modSp mod chgLayout">
        <pc:chgData name="Buckman, Mark" userId="143108ed-1948-4344-b71d-df851b3c54dd" providerId="ADAL" clId="{612F2207-4440-4C13-BD69-2F52519810FA}" dt="2021-09-08T22:45:58.822" v="83" actId="27636"/>
        <pc:sldMkLst>
          <pc:docMk/>
          <pc:sldMk cId="3789153456" sldId="684"/>
        </pc:sldMkLst>
        <pc:spChg chg="mod ord">
          <ac:chgData name="Buckman, Mark" userId="143108ed-1948-4344-b71d-df851b3c54dd" providerId="ADAL" clId="{612F2207-4440-4C13-BD69-2F52519810FA}" dt="2021-09-08T22:45:58.798" v="82" actId="700"/>
          <ac:spMkLst>
            <pc:docMk/>
            <pc:sldMk cId="3789153456" sldId="684"/>
            <ac:spMk id="2" creationId="{00000000-0000-0000-0000-000000000000}"/>
          </ac:spMkLst>
        </pc:spChg>
        <pc:spChg chg="mod ord">
          <ac:chgData name="Buckman, Mark" userId="143108ed-1948-4344-b71d-df851b3c54dd" providerId="ADAL" clId="{612F2207-4440-4C13-BD69-2F52519810FA}" dt="2021-09-08T22:45:58.822" v="83" actId="27636"/>
          <ac:spMkLst>
            <pc:docMk/>
            <pc:sldMk cId="3789153456" sldId="684"/>
            <ac:spMk id="3" creationId="{00000000-0000-0000-0000-000000000000}"/>
          </ac:spMkLst>
        </pc:spChg>
      </pc:sldChg>
      <pc:sldChg chg="modSp mod chgLayout">
        <pc:chgData name="Buckman, Mark" userId="143108ed-1948-4344-b71d-df851b3c54dd" providerId="ADAL" clId="{612F2207-4440-4C13-BD69-2F52519810FA}" dt="2021-09-08T22:39:47.798" v="32" actId="27636"/>
        <pc:sldMkLst>
          <pc:docMk/>
          <pc:sldMk cId="3426485061" sldId="687"/>
        </pc:sldMkLst>
        <pc:spChg chg="mod ord">
          <ac:chgData name="Buckman, Mark" userId="143108ed-1948-4344-b71d-df851b3c54dd" providerId="ADAL" clId="{612F2207-4440-4C13-BD69-2F52519810FA}" dt="2021-09-08T22:39:47.768" v="31" actId="700"/>
          <ac:spMkLst>
            <pc:docMk/>
            <pc:sldMk cId="3426485061" sldId="687"/>
            <ac:spMk id="4" creationId="{00000000-0000-0000-0000-000000000000}"/>
          </ac:spMkLst>
        </pc:spChg>
        <pc:spChg chg="mod ord">
          <ac:chgData name="Buckman, Mark" userId="143108ed-1948-4344-b71d-df851b3c54dd" providerId="ADAL" clId="{612F2207-4440-4C13-BD69-2F52519810FA}" dt="2021-09-08T22:39:47.798" v="32" actId="27636"/>
          <ac:spMkLst>
            <pc:docMk/>
            <pc:sldMk cId="3426485061" sldId="687"/>
            <ac:spMk id="5" creationId="{00000000-0000-0000-0000-000000000000}"/>
          </ac:spMkLst>
        </pc:spChg>
      </pc:sldChg>
      <pc:sldChg chg="modSp mod chgLayout">
        <pc:chgData name="Buckman, Mark" userId="143108ed-1948-4344-b71d-df851b3c54dd" providerId="ADAL" clId="{612F2207-4440-4C13-BD69-2F52519810FA}" dt="2021-09-09T11:25:34.983" v="109" actId="403"/>
        <pc:sldMkLst>
          <pc:docMk/>
          <pc:sldMk cId="111326063" sldId="694"/>
        </pc:sldMkLst>
        <pc:spChg chg="mod ord">
          <ac:chgData name="Buckman, Mark" userId="143108ed-1948-4344-b71d-df851b3c54dd" providerId="ADAL" clId="{612F2207-4440-4C13-BD69-2F52519810FA}" dt="2021-09-09T11:25:34.983" v="109" actId="403"/>
          <ac:spMkLst>
            <pc:docMk/>
            <pc:sldMk cId="111326063" sldId="694"/>
            <ac:spMk id="3" creationId="{00000000-0000-0000-0000-000000000000}"/>
          </ac:spMkLst>
        </pc:spChg>
        <pc:spChg chg="mod ord">
          <ac:chgData name="Buckman, Mark" userId="143108ed-1948-4344-b71d-df851b3c54dd" providerId="ADAL" clId="{612F2207-4440-4C13-BD69-2F52519810FA}" dt="2021-09-09T11:25:21.657" v="105" actId="700"/>
          <ac:spMkLst>
            <pc:docMk/>
            <pc:sldMk cId="111326063" sldId="694"/>
            <ac:spMk id="6" creationId="{00000000-0000-0000-0000-000000000000}"/>
          </ac:spMkLst>
        </pc:spChg>
      </pc:sldChg>
      <pc:sldChg chg="modSp mod">
        <pc:chgData name="Buckman, Mark" userId="143108ed-1948-4344-b71d-df851b3c54dd" providerId="ADAL" clId="{612F2207-4440-4C13-BD69-2F52519810FA}" dt="2021-09-09T11:28:52.975" v="118" actId="948"/>
        <pc:sldMkLst>
          <pc:docMk/>
          <pc:sldMk cId="3758554659" sldId="708"/>
        </pc:sldMkLst>
        <pc:spChg chg="mod">
          <ac:chgData name="Buckman, Mark" userId="143108ed-1948-4344-b71d-df851b3c54dd" providerId="ADAL" clId="{612F2207-4440-4C13-BD69-2F52519810FA}" dt="2021-09-09T11:28:52.975" v="118" actId="948"/>
          <ac:spMkLst>
            <pc:docMk/>
            <pc:sldMk cId="3758554659" sldId="708"/>
            <ac:spMk id="11" creationId="{00000000-0000-0000-0000-000000000000}"/>
          </ac:spMkLst>
        </pc:spChg>
      </pc:sldChg>
      <pc:sldChg chg="modSp mod">
        <pc:chgData name="Buckman, Mark" userId="143108ed-1948-4344-b71d-df851b3c54dd" providerId="ADAL" clId="{612F2207-4440-4C13-BD69-2F52519810FA}" dt="2021-09-08T22:43:30.708" v="40" actId="14100"/>
        <pc:sldMkLst>
          <pc:docMk/>
          <pc:sldMk cId="3713118270" sldId="711"/>
        </pc:sldMkLst>
        <pc:spChg chg="mod">
          <ac:chgData name="Buckman, Mark" userId="143108ed-1948-4344-b71d-df851b3c54dd" providerId="ADAL" clId="{612F2207-4440-4C13-BD69-2F52519810FA}" dt="2021-09-08T22:43:30.708" v="40" actId="14100"/>
          <ac:spMkLst>
            <pc:docMk/>
            <pc:sldMk cId="3713118270" sldId="711"/>
            <ac:spMk id="21" creationId="{00000000-0000-0000-0000-000000000000}"/>
          </ac:spMkLst>
        </pc:spChg>
      </pc:sldChg>
      <pc:sldChg chg="modSp mod modClrScheme chgLayout">
        <pc:chgData name="Buckman, Mark" userId="143108ed-1948-4344-b71d-df851b3c54dd" providerId="ADAL" clId="{612F2207-4440-4C13-BD69-2F52519810FA}" dt="2021-09-08T22:44:38.215" v="61" actId="1076"/>
        <pc:sldMkLst>
          <pc:docMk/>
          <pc:sldMk cId="1721623844" sldId="739"/>
        </pc:sldMkLst>
        <pc:spChg chg="mod ord">
          <ac:chgData name="Buckman, Mark" userId="143108ed-1948-4344-b71d-df851b3c54dd" providerId="ADAL" clId="{612F2207-4440-4C13-BD69-2F52519810FA}" dt="2021-09-08T22:44:15.484" v="49" actId="14100"/>
          <ac:spMkLst>
            <pc:docMk/>
            <pc:sldMk cId="1721623844" sldId="739"/>
            <ac:spMk id="9" creationId="{00000000-0000-0000-0000-000000000000}"/>
          </ac:spMkLst>
        </pc:spChg>
        <pc:spChg chg="mod ord">
          <ac:chgData name="Buckman, Mark" userId="143108ed-1948-4344-b71d-df851b3c54dd" providerId="ADAL" clId="{612F2207-4440-4C13-BD69-2F52519810FA}" dt="2021-09-08T22:44:02.758" v="44" actId="27636"/>
          <ac:spMkLst>
            <pc:docMk/>
            <pc:sldMk cId="1721623844" sldId="739"/>
            <ac:spMk id="35844" creationId="{00000000-0000-0000-0000-000000000000}"/>
          </ac:spMkLst>
        </pc:spChg>
        <pc:picChg chg="mod">
          <ac:chgData name="Buckman, Mark" userId="143108ed-1948-4344-b71d-df851b3c54dd" providerId="ADAL" clId="{612F2207-4440-4C13-BD69-2F52519810FA}" dt="2021-09-08T22:44:38.215" v="61" actId="1076"/>
          <ac:picMkLst>
            <pc:docMk/>
            <pc:sldMk cId="1721623844" sldId="739"/>
            <ac:picMk id="2" creationId="{00000000-0000-0000-0000-000000000000}"/>
          </ac:picMkLst>
        </pc:picChg>
      </pc:sldChg>
      <pc:sldChg chg="addSp delSp modSp mod chgLayout">
        <pc:chgData name="Buckman, Mark" userId="143108ed-1948-4344-b71d-df851b3c54dd" providerId="ADAL" clId="{612F2207-4440-4C13-BD69-2F52519810FA}" dt="2021-09-08T22:44:50.644" v="65" actId="14100"/>
        <pc:sldMkLst>
          <pc:docMk/>
          <pc:sldMk cId="4224928390" sldId="744"/>
        </pc:sldMkLst>
        <pc:spChg chg="mod ord">
          <ac:chgData name="Buckman, Mark" userId="143108ed-1948-4344-b71d-df851b3c54dd" providerId="ADAL" clId="{612F2207-4440-4C13-BD69-2F52519810FA}" dt="2021-09-08T22:44:42.113" v="62" actId="700"/>
          <ac:spMkLst>
            <pc:docMk/>
            <pc:sldMk cId="4224928390" sldId="744"/>
            <ac:spMk id="2" creationId="{00000000-0000-0000-0000-000000000000}"/>
          </ac:spMkLst>
        </pc:spChg>
        <pc:spChg chg="add del mod">
          <ac:chgData name="Buckman, Mark" userId="143108ed-1948-4344-b71d-df851b3c54dd" providerId="ADAL" clId="{612F2207-4440-4C13-BD69-2F52519810FA}" dt="2021-09-08T22:44:26.008" v="54" actId="6264"/>
          <ac:spMkLst>
            <pc:docMk/>
            <pc:sldMk cId="4224928390" sldId="744"/>
            <ac:spMk id="7" creationId="{63CB00EC-7652-4391-9A08-42F1CE155A6E}"/>
          </ac:spMkLst>
        </pc:spChg>
        <pc:spChg chg="add del mod">
          <ac:chgData name="Buckman, Mark" userId="143108ed-1948-4344-b71d-df851b3c54dd" providerId="ADAL" clId="{612F2207-4440-4C13-BD69-2F52519810FA}" dt="2021-09-08T22:44:26.008" v="54" actId="6264"/>
          <ac:spMkLst>
            <pc:docMk/>
            <pc:sldMk cId="4224928390" sldId="744"/>
            <ac:spMk id="8" creationId="{1C59780A-6F32-4439-B5C2-A66AD930553E}"/>
          </ac:spMkLst>
        </pc:spChg>
        <pc:spChg chg="mod ord">
          <ac:chgData name="Buckman, Mark" userId="143108ed-1948-4344-b71d-df851b3c54dd" providerId="ADAL" clId="{612F2207-4440-4C13-BD69-2F52519810FA}" dt="2021-09-08T22:44:50.644" v="65" actId="14100"/>
          <ac:spMkLst>
            <pc:docMk/>
            <pc:sldMk cId="4224928390" sldId="744"/>
            <ac:spMk id="64515" creationId="{00000000-0000-0000-0000-000000000000}"/>
          </ac:spMkLst>
        </pc:spChg>
        <pc:grpChg chg="mod">
          <ac:chgData name="Buckman, Mark" userId="143108ed-1948-4344-b71d-df851b3c54dd" providerId="ADAL" clId="{612F2207-4440-4C13-BD69-2F52519810FA}" dt="2021-09-08T22:44:46.282" v="63" actId="1076"/>
          <ac:grpSpMkLst>
            <pc:docMk/>
            <pc:sldMk cId="4224928390" sldId="744"/>
            <ac:grpSpMk id="6" creationId="{00000000-0000-0000-0000-000000000000}"/>
          </ac:grpSpMkLst>
        </pc:grpChg>
        <pc:grpChg chg="mod">
          <ac:chgData name="Buckman, Mark" userId="143108ed-1948-4344-b71d-df851b3c54dd" providerId="ADAL" clId="{612F2207-4440-4C13-BD69-2F52519810FA}" dt="2021-09-08T22:44:48.114" v="64" actId="1076"/>
          <ac:grpSpMkLst>
            <pc:docMk/>
            <pc:sldMk cId="4224928390" sldId="744"/>
            <ac:grpSpMk id="11" creationId="{00000000-0000-0000-0000-000000000000}"/>
          </ac:grpSpMkLst>
        </pc:grpChg>
      </pc:sldChg>
      <pc:sldChg chg="modSp mod">
        <pc:chgData name="Buckman, Mark" userId="143108ed-1948-4344-b71d-df851b3c54dd" providerId="ADAL" clId="{612F2207-4440-4C13-BD69-2F52519810FA}" dt="2021-09-08T22:42:52.820" v="35" actId="12788"/>
        <pc:sldMkLst>
          <pc:docMk/>
          <pc:sldMk cId="2012495564" sldId="751"/>
        </pc:sldMkLst>
        <pc:spChg chg="mod">
          <ac:chgData name="Buckman, Mark" userId="143108ed-1948-4344-b71d-df851b3c54dd" providerId="ADAL" clId="{612F2207-4440-4C13-BD69-2F52519810FA}" dt="2021-09-08T22:42:42.331" v="34" actId="14100"/>
          <ac:spMkLst>
            <pc:docMk/>
            <pc:sldMk cId="2012495564" sldId="751"/>
            <ac:spMk id="3" creationId="{00000000-0000-0000-0000-000000000000}"/>
          </ac:spMkLst>
        </pc:spChg>
        <pc:picChg chg="mod">
          <ac:chgData name="Buckman, Mark" userId="143108ed-1948-4344-b71d-df851b3c54dd" providerId="ADAL" clId="{612F2207-4440-4C13-BD69-2F52519810FA}" dt="2021-09-08T22:42:52.820" v="35" actId="12788"/>
          <ac:picMkLst>
            <pc:docMk/>
            <pc:sldMk cId="2012495564" sldId="751"/>
            <ac:picMk id="13"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14"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15"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16"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18"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19"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21"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22"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23"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24"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25" creationId="{00000000-0000-0000-0000-000000000000}"/>
          </ac:picMkLst>
        </pc:picChg>
        <pc:picChg chg="mod">
          <ac:chgData name="Buckman, Mark" userId="143108ed-1948-4344-b71d-df851b3c54dd" providerId="ADAL" clId="{612F2207-4440-4C13-BD69-2F52519810FA}" dt="2021-09-08T22:42:52.820" v="35" actId="12788"/>
          <ac:picMkLst>
            <pc:docMk/>
            <pc:sldMk cId="2012495564" sldId="751"/>
            <ac:picMk id="26" creationId="{00000000-0000-0000-0000-000000000000}"/>
          </ac:picMkLst>
        </pc:picChg>
      </pc:sldChg>
      <pc:sldChg chg="modSp mod chgLayout">
        <pc:chgData name="Buckman, Mark" userId="143108ed-1948-4344-b71d-df851b3c54dd" providerId="ADAL" clId="{612F2207-4440-4C13-BD69-2F52519810FA}" dt="2021-09-08T22:34:34.484" v="14" actId="404"/>
        <pc:sldMkLst>
          <pc:docMk/>
          <pc:sldMk cId="3905235155" sldId="815"/>
        </pc:sldMkLst>
        <pc:spChg chg="mod ord">
          <ac:chgData name="Buckman, Mark" userId="143108ed-1948-4344-b71d-df851b3c54dd" providerId="ADAL" clId="{612F2207-4440-4C13-BD69-2F52519810FA}" dt="2021-09-08T22:34:11.113" v="5" actId="700"/>
          <ac:spMkLst>
            <pc:docMk/>
            <pc:sldMk cId="3905235155" sldId="815"/>
            <ac:spMk id="2" creationId="{00000000-0000-0000-0000-000000000000}"/>
          </ac:spMkLst>
        </pc:spChg>
        <pc:spChg chg="mod ord">
          <ac:chgData name="Buckman, Mark" userId="143108ed-1948-4344-b71d-df851b3c54dd" providerId="ADAL" clId="{612F2207-4440-4C13-BD69-2F52519810FA}" dt="2021-09-08T22:34:20.245" v="11" actId="27636"/>
          <ac:spMkLst>
            <pc:docMk/>
            <pc:sldMk cId="3905235155" sldId="815"/>
            <ac:spMk id="3" creationId="{00000000-0000-0000-0000-000000000000}"/>
          </ac:spMkLst>
        </pc:spChg>
        <pc:spChg chg="mod">
          <ac:chgData name="Buckman, Mark" userId="143108ed-1948-4344-b71d-df851b3c54dd" providerId="ADAL" clId="{612F2207-4440-4C13-BD69-2F52519810FA}" dt="2021-09-08T22:34:34.484" v="14" actId="404"/>
          <ac:spMkLst>
            <pc:docMk/>
            <pc:sldMk cId="3905235155" sldId="815"/>
            <ac:spMk id="5" creationId="{00000000-0000-0000-0000-000000000000}"/>
          </ac:spMkLst>
        </pc:spChg>
      </pc:sldChg>
      <pc:sldChg chg="modSp mod chgLayout">
        <pc:chgData name="Buckman, Mark" userId="143108ed-1948-4344-b71d-df851b3c54dd" providerId="ADAL" clId="{612F2207-4440-4C13-BD69-2F52519810FA}" dt="2021-09-08T22:35:59.956" v="15" actId="700"/>
        <pc:sldMkLst>
          <pc:docMk/>
          <pc:sldMk cId="1380381200" sldId="816"/>
        </pc:sldMkLst>
        <pc:spChg chg="mod ord">
          <ac:chgData name="Buckman, Mark" userId="143108ed-1948-4344-b71d-df851b3c54dd" providerId="ADAL" clId="{612F2207-4440-4C13-BD69-2F52519810FA}" dt="2021-09-08T22:35:59.956" v="15" actId="700"/>
          <ac:spMkLst>
            <pc:docMk/>
            <pc:sldMk cId="1380381200" sldId="816"/>
            <ac:spMk id="2" creationId="{00000000-0000-0000-0000-000000000000}"/>
          </ac:spMkLst>
        </pc:spChg>
        <pc:spChg chg="mod ord">
          <ac:chgData name="Buckman, Mark" userId="143108ed-1948-4344-b71d-df851b3c54dd" providerId="ADAL" clId="{612F2207-4440-4C13-BD69-2F52519810FA}" dt="2021-09-08T22:35:59.956" v="15" actId="700"/>
          <ac:spMkLst>
            <pc:docMk/>
            <pc:sldMk cId="1380381200" sldId="816"/>
            <ac:spMk id="3" creationId="{00000000-0000-0000-0000-000000000000}"/>
          </ac:spMkLst>
        </pc:spChg>
      </pc:sldChg>
      <pc:sldChg chg="modSp mod chgLayout">
        <pc:chgData name="Buckman, Mark" userId="143108ed-1948-4344-b71d-df851b3c54dd" providerId="ADAL" clId="{612F2207-4440-4C13-BD69-2F52519810FA}" dt="2021-09-08T22:36:05.643" v="16" actId="700"/>
        <pc:sldMkLst>
          <pc:docMk/>
          <pc:sldMk cId="1532221593" sldId="817"/>
        </pc:sldMkLst>
        <pc:spChg chg="mod ord">
          <ac:chgData name="Buckman, Mark" userId="143108ed-1948-4344-b71d-df851b3c54dd" providerId="ADAL" clId="{612F2207-4440-4C13-BD69-2F52519810FA}" dt="2021-09-08T22:36:05.643" v="16" actId="700"/>
          <ac:spMkLst>
            <pc:docMk/>
            <pc:sldMk cId="1532221593" sldId="817"/>
            <ac:spMk id="2" creationId="{00000000-0000-0000-0000-000000000000}"/>
          </ac:spMkLst>
        </pc:spChg>
        <pc:spChg chg="mod ord">
          <ac:chgData name="Buckman, Mark" userId="143108ed-1948-4344-b71d-df851b3c54dd" providerId="ADAL" clId="{612F2207-4440-4C13-BD69-2F52519810FA}" dt="2021-09-08T22:36:05.643" v="16" actId="700"/>
          <ac:spMkLst>
            <pc:docMk/>
            <pc:sldMk cId="1532221593" sldId="817"/>
            <ac:spMk id="3" creationId="{00000000-0000-0000-0000-000000000000}"/>
          </ac:spMkLst>
        </pc:spChg>
      </pc:sldChg>
      <pc:sldChg chg="modSp mod">
        <pc:chgData name="Buckman, Mark" userId="143108ed-1948-4344-b71d-df851b3c54dd" providerId="ADAL" clId="{612F2207-4440-4C13-BD69-2F52519810FA}" dt="2021-09-09T11:26:28.213" v="113" actId="1076"/>
        <pc:sldMkLst>
          <pc:docMk/>
          <pc:sldMk cId="3698959996" sldId="819"/>
        </pc:sldMkLst>
        <pc:spChg chg="mod">
          <ac:chgData name="Buckman, Mark" userId="143108ed-1948-4344-b71d-df851b3c54dd" providerId="ADAL" clId="{612F2207-4440-4C13-BD69-2F52519810FA}" dt="2021-09-09T11:26:28.213" v="113" actId="1076"/>
          <ac:spMkLst>
            <pc:docMk/>
            <pc:sldMk cId="3698959996" sldId="819"/>
            <ac:spMk id="2" creationId="{00000000-0000-0000-0000-000000000000}"/>
          </ac:spMkLst>
        </pc:spChg>
        <pc:picChg chg="mod">
          <ac:chgData name="Buckman, Mark" userId="143108ed-1948-4344-b71d-df851b3c54dd" providerId="ADAL" clId="{612F2207-4440-4C13-BD69-2F52519810FA}" dt="2021-09-09T11:26:28.213" v="113" actId="1076"/>
          <ac:picMkLst>
            <pc:docMk/>
            <pc:sldMk cId="3698959996" sldId="819"/>
            <ac:picMk id="4" creationId="{6B6AF0AD-8021-9B4C-B0FA-3405A5F6FF7B}"/>
          </ac:picMkLst>
        </pc:picChg>
      </pc:sldChg>
      <pc:sldChg chg="addSp modSp mod chgLayout">
        <pc:chgData name="Buckman, Mark" userId="143108ed-1948-4344-b71d-df851b3c54dd" providerId="ADAL" clId="{612F2207-4440-4C13-BD69-2F52519810FA}" dt="2021-09-08T22:36:40.996" v="22" actId="1076"/>
        <pc:sldMkLst>
          <pc:docMk/>
          <pc:sldMk cId="35991122" sldId="820"/>
        </pc:sldMkLst>
        <pc:spChg chg="mod ord">
          <ac:chgData name="Buckman, Mark" userId="143108ed-1948-4344-b71d-df851b3c54dd" providerId="ADAL" clId="{612F2207-4440-4C13-BD69-2F52519810FA}" dt="2021-09-08T22:36:15.936" v="17" actId="700"/>
          <ac:spMkLst>
            <pc:docMk/>
            <pc:sldMk cId="35991122" sldId="820"/>
            <ac:spMk id="31747" creationId="{00000000-0000-0000-0000-000000000000}"/>
          </ac:spMkLst>
        </pc:spChg>
        <pc:spChg chg="mod ord">
          <ac:chgData name="Buckman, Mark" userId="143108ed-1948-4344-b71d-df851b3c54dd" providerId="ADAL" clId="{612F2207-4440-4C13-BD69-2F52519810FA}" dt="2021-09-08T22:36:15.936" v="17" actId="700"/>
          <ac:spMkLst>
            <pc:docMk/>
            <pc:sldMk cId="35991122" sldId="820"/>
            <ac:spMk id="61443" creationId="{00000000-0000-0000-0000-000000000000}"/>
          </ac:spMkLst>
        </pc:spChg>
        <pc:grpChg chg="add mod">
          <ac:chgData name="Buckman, Mark" userId="143108ed-1948-4344-b71d-df851b3c54dd" providerId="ADAL" clId="{612F2207-4440-4C13-BD69-2F52519810FA}" dt="2021-09-08T22:36:40.996" v="22" actId="1076"/>
          <ac:grpSpMkLst>
            <pc:docMk/>
            <pc:sldMk cId="35991122" sldId="820"/>
            <ac:grpSpMk id="3" creationId="{5467DA85-0414-4EDB-AAD9-6D389E64E951}"/>
          </ac:grpSpMkLst>
        </pc:grpChg>
        <pc:picChg chg="mod">
          <ac:chgData name="Buckman, Mark" userId="143108ed-1948-4344-b71d-df851b3c54dd" providerId="ADAL" clId="{612F2207-4440-4C13-BD69-2F52519810FA}" dt="2021-09-08T22:36:38.575" v="21" actId="164"/>
          <ac:picMkLst>
            <pc:docMk/>
            <pc:sldMk cId="35991122" sldId="820"/>
            <ac:picMk id="2" creationId="{506326CE-5E75-9943-ADBA-9D640E24B2C0}"/>
          </ac:picMkLst>
        </pc:picChg>
        <pc:picChg chg="mod">
          <ac:chgData name="Buckman, Mark" userId="143108ed-1948-4344-b71d-df851b3c54dd" providerId="ADAL" clId="{612F2207-4440-4C13-BD69-2F52519810FA}" dt="2021-09-08T22:36:38.575" v="21" actId="164"/>
          <ac:picMkLst>
            <pc:docMk/>
            <pc:sldMk cId="35991122" sldId="820"/>
            <ac:picMk id="6" creationId="{72F9DF52-CC49-BD4D-AA16-10FE9E0F85A5}"/>
          </ac:picMkLst>
        </pc:picChg>
      </pc:sldChg>
      <pc:sldChg chg="addSp modSp mod chgLayout">
        <pc:chgData name="Buckman, Mark" userId="143108ed-1948-4344-b71d-df851b3c54dd" providerId="ADAL" clId="{612F2207-4440-4C13-BD69-2F52519810FA}" dt="2021-09-08T22:37:13.112" v="25" actId="1076"/>
        <pc:sldMkLst>
          <pc:docMk/>
          <pc:sldMk cId="209949507" sldId="821"/>
        </pc:sldMkLst>
        <pc:spChg chg="mod ord">
          <ac:chgData name="Buckman, Mark" userId="143108ed-1948-4344-b71d-df851b3c54dd" providerId="ADAL" clId="{612F2207-4440-4C13-BD69-2F52519810FA}" dt="2021-09-08T22:36:21.137" v="18" actId="700"/>
          <ac:spMkLst>
            <pc:docMk/>
            <pc:sldMk cId="209949507" sldId="821"/>
            <ac:spMk id="32772" creationId="{00000000-0000-0000-0000-000000000000}"/>
          </ac:spMkLst>
        </pc:spChg>
        <pc:spChg chg="mod ord">
          <ac:chgData name="Buckman, Mark" userId="143108ed-1948-4344-b71d-df851b3c54dd" providerId="ADAL" clId="{612F2207-4440-4C13-BD69-2F52519810FA}" dt="2021-09-08T22:36:21.137" v="18" actId="700"/>
          <ac:spMkLst>
            <pc:docMk/>
            <pc:sldMk cId="209949507" sldId="821"/>
            <ac:spMk id="61443" creationId="{00000000-0000-0000-0000-000000000000}"/>
          </ac:spMkLst>
        </pc:spChg>
        <pc:grpChg chg="add mod">
          <ac:chgData name="Buckman, Mark" userId="143108ed-1948-4344-b71d-df851b3c54dd" providerId="ADAL" clId="{612F2207-4440-4C13-BD69-2F52519810FA}" dt="2021-09-08T22:37:13.112" v="25" actId="1076"/>
          <ac:grpSpMkLst>
            <pc:docMk/>
            <pc:sldMk cId="209949507" sldId="821"/>
            <ac:grpSpMk id="2" creationId="{5B4338C5-BF8A-4BB6-B30D-77731E9F5B19}"/>
          </ac:grpSpMkLst>
        </pc:grpChg>
        <pc:picChg chg="mod">
          <ac:chgData name="Buckman, Mark" userId="143108ed-1948-4344-b71d-df851b3c54dd" providerId="ADAL" clId="{612F2207-4440-4C13-BD69-2F52519810FA}" dt="2021-09-08T22:36:50.983" v="23" actId="164"/>
          <ac:picMkLst>
            <pc:docMk/>
            <pc:sldMk cId="209949507" sldId="821"/>
            <ac:picMk id="8" creationId="{A5F1D16F-9573-2F4B-9962-9508E081B3B2}"/>
          </ac:picMkLst>
        </pc:picChg>
        <pc:picChg chg="mod">
          <ac:chgData name="Buckman, Mark" userId="143108ed-1948-4344-b71d-df851b3c54dd" providerId="ADAL" clId="{612F2207-4440-4C13-BD69-2F52519810FA}" dt="2021-09-08T22:36:50.983" v="23" actId="164"/>
          <ac:picMkLst>
            <pc:docMk/>
            <pc:sldMk cId="209949507" sldId="821"/>
            <ac:picMk id="9" creationId="{717BB114-2D89-2842-91B2-0DEB130C0E92}"/>
          </ac:picMkLst>
        </pc:picChg>
      </pc:sldChg>
      <pc:sldChg chg="modSp">
        <pc:chgData name="Buckman, Mark" userId="143108ed-1948-4344-b71d-df851b3c54dd" providerId="ADAL" clId="{612F2207-4440-4C13-BD69-2F52519810FA}" dt="2021-09-08T22:38:58.357" v="26" actId="12788"/>
        <pc:sldMkLst>
          <pc:docMk/>
          <pc:sldMk cId="453365597" sldId="822"/>
        </pc:sldMkLst>
        <pc:graphicFrameChg chg="mod">
          <ac:chgData name="Buckman, Mark" userId="143108ed-1948-4344-b71d-df851b3c54dd" providerId="ADAL" clId="{612F2207-4440-4C13-BD69-2F52519810FA}" dt="2021-09-08T22:38:58.357" v="26" actId="12788"/>
          <ac:graphicFrameMkLst>
            <pc:docMk/>
            <pc:sldMk cId="453365597" sldId="822"/>
            <ac:graphicFrameMk id="5" creationId="{00000000-0000-0000-0000-000000000000}"/>
          </ac:graphicFrameMkLst>
        </pc:graphicFrameChg>
      </pc:sldChg>
      <pc:sldChg chg="modSp">
        <pc:chgData name="Buckman, Mark" userId="143108ed-1948-4344-b71d-df851b3c54dd" providerId="ADAL" clId="{612F2207-4440-4C13-BD69-2F52519810FA}" dt="2021-09-08T22:39:13.012" v="28" actId="12788"/>
        <pc:sldMkLst>
          <pc:docMk/>
          <pc:sldMk cId="1690360617" sldId="823"/>
        </pc:sldMkLst>
        <pc:spChg chg="mod">
          <ac:chgData name="Buckman, Mark" userId="143108ed-1948-4344-b71d-df851b3c54dd" providerId="ADAL" clId="{612F2207-4440-4C13-BD69-2F52519810FA}" dt="2021-09-08T22:39:13.012" v="28" actId="12788"/>
          <ac:spMkLst>
            <pc:docMk/>
            <pc:sldMk cId="1690360617" sldId="823"/>
            <ac:spMk id="5" creationId="{00000000-0000-0000-0000-000000000000}"/>
          </ac:spMkLst>
        </pc:spChg>
        <pc:graphicFrameChg chg="mod">
          <ac:chgData name="Buckman, Mark" userId="143108ed-1948-4344-b71d-df851b3c54dd" providerId="ADAL" clId="{612F2207-4440-4C13-BD69-2F52519810FA}" dt="2021-09-08T22:39:13.012" v="28" actId="12788"/>
          <ac:graphicFrameMkLst>
            <pc:docMk/>
            <pc:sldMk cId="1690360617" sldId="823"/>
            <ac:graphicFrameMk id="4" creationId="{00000000-0000-0000-0000-000000000000}"/>
          </ac:graphicFrameMkLst>
        </pc:graphicFrameChg>
      </pc:sldChg>
      <pc:sldChg chg="addSp modSp mod chgLayout">
        <pc:chgData name="Buckman, Mark" userId="143108ed-1948-4344-b71d-df851b3c54dd" providerId="ADAL" clId="{612F2207-4440-4C13-BD69-2F52519810FA}" dt="2021-09-09T11:27:19.432" v="117" actId="1076"/>
        <pc:sldMkLst>
          <pc:docMk/>
          <pc:sldMk cId="2118878766" sldId="824"/>
        </pc:sldMkLst>
        <pc:spChg chg="mod">
          <ac:chgData name="Buckman, Mark" userId="143108ed-1948-4344-b71d-df851b3c54dd" providerId="ADAL" clId="{612F2207-4440-4C13-BD69-2F52519810FA}" dt="2021-09-09T11:27:19.432" v="117" actId="1076"/>
          <ac:spMkLst>
            <pc:docMk/>
            <pc:sldMk cId="2118878766" sldId="824"/>
            <ac:spMk id="9" creationId="{00000000-0000-0000-0000-000000000000}"/>
          </ac:spMkLst>
        </pc:spChg>
        <pc:spChg chg="mod ord">
          <ac:chgData name="Buckman, Mark" userId="143108ed-1948-4344-b71d-df851b3c54dd" providerId="ADAL" clId="{612F2207-4440-4C13-BD69-2F52519810FA}" dt="2021-09-09T11:27:05.569" v="114" actId="700"/>
          <ac:spMkLst>
            <pc:docMk/>
            <pc:sldMk cId="2118878766" sldId="824"/>
            <ac:spMk id="33796" creationId="{00000000-0000-0000-0000-000000000000}"/>
          </ac:spMkLst>
        </pc:spChg>
        <pc:spChg chg="mod ord">
          <ac:chgData name="Buckman, Mark" userId="143108ed-1948-4344-b71d-df851b3c54dd" providerId="ADAL" clId="{612F2207-4440-4C13-BD69-2F52519810FA}" dt="2021-09-09T11:27:05.569" v="114" actId="700"/>
          <ac:spMkLst>
            <pc:docMk/>
            <pc:sldMk cId="2118878766" sldId="824"/>
            <ac:spMk id="61443" creationId="{00000000-0000-0000-0000-000000000000}"/>
          </ac:spMkLst>
        </pc:spChg>
        <pc:grpChg chg="add mod">
          <ac:chgData name="Buckman, Mark" userId="143108ed-1948-4344-b71d-df851b3c54dd" providerId="ADAL" clId="{612F2207-4440-4C13-BD69-2F52519810FA}" dt="2021-09-08T22:39:22.074" v="30" actId="12788"/>
          <ac:grpSpMkLst>
            <pc:docMk/>
            <pc:sldMk cId="2118878766" sldId="824"/>
            <ac:grpSpMk id="2" creationId="{930A8666-FC61-4EC9-9B69-02113646ECB4}"/>
          </ac:grpSpMkLst>
        </pc:grpChg>
        <pc:picChg chg="mod">
          <ac:chgData name="Buckman, Mark" userId="143108ed-1948-4344-b71d-df851b3c54dd" providerId="ADAL" clId="{612F2207-4440-4C13-BD69-2F52519810FA}" dt="2021-09-08T22:39:18.863" v="29" actId="164"/>
          <ac:picMkLst>
            <pc:docMk/>
            <pc:sldMk cId="2118878766" sldId="824"/>
            <ac:picMk id="7" creationId="{A1C055D2-6365-744D-8B76-6FE18E3CBF74}"/>
          </ac:picMkLst>
        </pc:picChg>
        <pc:picChg chg="mod">
          <ac:chgData name="Buckman, Mark" userId="143108ed-1948-4344-b71d-df851b3c54dd" providerId="ADAL" clId="{612F2207-4440-4C13-BD69-2F52519810FA}" dt="2021-09-08T22:39:18.863" v="29" actId="164"/>
          <ac:picMkLst>
            <pc:docMk/>
            <pc:sldMk cId="2118878766" sldId="824"/>
            <ac:picMk id="8" creationId="{BCF8EA23-126F-F246-8B00-9E917C94C28A}"/>
          </ac:picMkLst>
        </pc:picChg>
      </pc:sldChg>
      <pc:sldChg chg="modSp mod chgLayout">
        <pc:chgData name="Buckman, Mark" userId="143108ed-1948-4344-b71d-df851b3c54dd" providerId="ADAL" clId="{612F2207-4440-4C13-BD69-2F52519810FA}" dt="2021-09-08T22:43:51.861" v="42" actId="27636"/>
        <pc:sldMkLst>
          <pc:docMk/>
          <pc:sldMk cId="3281968263" sldId="834"/>
        </pc:sldMkLst>
        <pc:spChg chg="mod ord">
          <ac:chgData name="Buckman, Mark" userId="143108ed-1948-4344-b71d-df851b3c54dd" providerId="ADAL" clId="{612F2207-4440-4C13-BD69-2F52519810FA}" dt="2021-09-08T22:43:51.830" v="41" actId="700"/>
          <ac:spMkLst>
            <pc:docMk/>
            <pc:sldMk cId="3281968263" sldId="834"/>
            <ac:spMk id="2" creationId="{00000000-0000-0000-0000-000000000000}"/>
          </ac:spMkLst>
        </pc:spChg>
        <pc:spChg chg="mod ord">
          <ac:chgData name="Buckman, Mark" userId="143108ed-1948-4344-b71d-df851b3c54dd" providerId="ADAL" clId="{612F2207-4440-4C13-BD69-2F52519810FA}" dt="2021-09-08T22:43:51.861" v="42" actId="27636"/>
          <ac:spMkLst>
            <pc:docMk/>
            <pc:sldMk cId="3281968263" sldId="834"/>
            <ac:spMk id="141318" creationId="{00000000-0000-0000-0000-000000000000}"/>
          </ac:spMkLst>
        </pc:spChg>
      </pc:sldChg>
      <pc:sldChg chg="modSp mod">
        <pc:chgData name="Buckman, Mark" userId="143108ed-1948-4344-b71d-df851b3c54dd" providerId="ADAL" clId="{612F2207-4440-4C13-BD69-2F52519810FA}" dt="2021-09-08T22:44:58.107" v="66" actId="403"/>
        <pc:sldMkLst>
          <pc:docMk/>
          <pc:sldMk cId="1893178454" sldId="852"/>
        </pc:sldMkLst>
        <pc:spChg chg="mod">
          <ac:chgData name="Buckman, Mark" userId="143108ed-1948-4344-b71d-df851b3c54dd" providerId="ADAL" clId="{612F2207-4440-4C13-BD69-2F52519810FA}" dt="2021-09-08T22:44:58.107" v="66" actId="403"/>
          <ac:spMkLst>
            <pc:docMk/>
            <pc:sldMk cId="1893178454" sldId="852"/>
            <ac:spMk id="21" creationId="{00000000-0000-0000-0000-000000000000}"/>
          </ac:spMkLst>
        </pc:spChg>
      </pc:sldChg>
      <pc:sldChg chg="addSp delSp modSp mod modClrScheme chgLayout">
        <pc:chgData name="Buckman, Mark" userId="143108ed-1948-4344-b71d-df851b3c54dd" providerId="ADAL" clId="{612F2207-4440-4C13-BD69-2F52519810FA}" dt="2021-09-09T11:24:48.265" v="104" actId="1076"/>
        <pc:sldMkLst>
          <pc:docMk/>
          <pc:sldMk cId="454845498" sldId="895"/>
        </pc:sldMkLst>
        <pc:spChg chg="add del mod ord">
          <ac:chgData name="Buckman, Mark" userId="143108ed-1948-4344-b71d-df851b3c54dd" providerId="ADAL" clId="{612F2207-4440-4C13-BD69-2F52519810FA}" dt="2021-09-08T22:45:08.138" v="68" actId="700"/>
          <ac:spMkLst>
            <pc:docMk/>
            <pc:sldMk cId="454845498" sldId="895"/>
            <ac:spMk id="2" creationId="{5EE38179-8A5E-4C41-BE2C-DCED4D1747EA}"/>
          </ac:spMkLst>
        </pc:spChg>
        <pc:spChg chg="add mod ord">
          <ac:chgData name="Buckman, Mark" userId="143108ed-1948-4344-b71d-df851b3c54dd" providerId="ADAL" clId="{612F2207-4440-4C13-BD69-2F52519810FA}" dt="2021-09-08T22:45:15.355" v="72"/>
          <ac:spMkLst>
            <pc:docMk/>
            <pc:sldMk cId="454845498" sldId="895"/>
            <ac:spMk id="3" creationId="{A1A14E5C-4C48-4ECB-A3AB-C962CBED1C60}"/>
          </ac:spMkLst>
        </pc:spChg>
        <pc:spChg chg="del mod">
          <ac:chgData name="Buckman, Mark" userId="143108ed-1948-4344-b71d-df851b3c54dd" providerId="ADAL" clId="{612F2207-4440-4C13-BD69-2F52519810FA}" dt="2021-09-08T22:45:11.828" v="70" actId="478"/>
          <ac:spMkLst>
            <pc:docMk/>
            <pc:sldMk cId="454845498" sldId="895"/>
            <ac:spMk id="8" creationId="{00000000-0000-0000-0000-000000000000}"/>
          </ac:spMkLst>
        </pc:spChg>
        <pc:grpChg chg="mod">
          <ac:chgData name="Buckman, Mark" userId="143108ed-1948-4344-b71d-df851b3c54dd" providerId="ADAL" clId="{612F2207-4440-4C13-BD69-2F52519810FA}" dt="2021-09-09T11:24:48.265" v="104" actId="1076"/>
          <ac:grpSpMkLst>
            <pc:docMk/>
            <pc:sldMk cId="454845498" sldId="895"/>
            <ac:grpSpMk id="7" creationId="{375C7D42-938D-4FF9-8025-F85096DCF1E9}"/>
          </ac:grpSpMkLst>
        </pc:gr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accent5_4" csCatId="accent5" phldr="1"/>
      <dgm:spPr/>
      <dgm:t>
        <a:bodyPr/>
        <a:lstStyle/>
        <a:p>
          <a:endParaRPr lang="en-US"/>
        </a:p>
      </dgm:t>
    </dgm:pt>
    <dgm:pt modelId="{67BDC6B4-5148-4199-B377-E24F14F906CE}">
      <dgm:prSet phldrT="[Text]" custT="1"/>
      <dgm:spPr/>
      <dgm:t>
        <a:bodyPr/>
        <a:lstStyle/>
        <a:p>
          <a:r>
            <a:rPr lang="en-US" sz="2400" b="1">
              <a:solidFill>
                <a:schemeClr val="tx1"/>
              </a:solidFill>
              <a:latin typeface="+mj-lt"/>
            </a:rPr>
            <a:t>Social Skills Improvement System (SSiS) </a:t>
          </a: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b="1">
              <a:latin typeface="+mj-lt"/>
            </a:rPr>
            <a:t>Violence Prevention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FE7CED56-03E3-4938-94BB-3B7140BD243F}">
      <dgm:prSet/>
      <dgm:spPr/>
      <dgm:t>
        <a:bodyPr/>
        <a:lstStyle/>
        <a:p>
          <a:endParaRPr lang="en-US">
            <a:latin typeface="+mn-lt"/>
          </a:endParaRPr>
        </a:p>
      </dgm:t>
    </dgm:pt>
    <dgm:pt modelId="{3A048E05-9A27-4F0C-93AD-E9AE640AC1D8}" type="parTrans" cxnId="{34368806-2DEA-416A-BB56-07B31FCAF679}">
      <dgm:prSet/>
      <dgm:spPr/>
      <dgm:t>
        <a:bodyPr/>
        <a:lstStyle/>
        <a:p>
          <a:endParaRPr lang="en-US"/>
        </a:p>
      </dgm:t>
    </dgm:pt>
    <dgm:pt modelId="{70807E71-EB93-4DA6-A01F-3659999BC4B5}" type="sibTrans" cxnId="{34368806-2DEA-416A-BB56-07B31FCAF679}">
      <dgm:prSet/>
      <dgm:spPr/>
      <dgm:t>
        <a:bodyPr/>
        <a:lstStyle/>
        <a:p>
          <a:endParaRPr lang="en-US"/>
        </a:p>
      </dgm:t>
    </dgm:pt>
    <dgm:pt modelId="{588B0707-EC52-4BCA-B420-FC6C88BDD7F5}">
      <dgm:prSet custT="1"/>
      <dgm:spPr/>
      <dgm:t>
        <a:bodyPr/>
        <a:lstStyle/>
        <a:p>
          <a:r>
            <a:rPr lang="en-US" sz="1900">
              <a:solidFill>
                <a:schemeClr val="tx1"/>
              </a:solidFill>
              <a:latin typeface="+mj-lt"/>
            </a:rPr>
            <a:t>Elliott and Gresham, 2008      </a:t>
          </a:r>
        </a:p>
      </dgm:t>
    </dgm:pt>
    <dgm:pt modelId="{0228D947-8555-43E5-8641-147FD8CB3838}" type="parTrans" cxnId="{3E329830-AD21-4E52-8B0D-E02B0732A6C3}">
      <dgm:prSet/>
      <dgm:spPr/>
      <dgm:t>
        <a:bodyPr/>
        <a:lstStyle/>
        <a:p>
          <a:endParaRPr lang="en-US"/>
        </a:p>
      </dgm:t>
    </dgm:pt>
    <dgm:pt modelId="{A5268C67-9220-415C-8F13-73B4AF009616}" type="sibTrans" cxnId="{3E329830-AD21-4E52-8B0D-E02B0732A6C3}">
      <dgm:prSet/>
      <dgm:spPr/>
      <dgm:t>
        <a:bodyPr/>
        <a:lstStyle/>
        <a:p>
          <a:endParaRPr lang="en-US"/>
        </a:p>
      </dgm:t>
    </dgm:pt>
    <dgm:pt modelId="{9C7A4C87-A3FF-4811-A2C6-93591E935339}">
      <dgm:prSet custT="1"/>
      <dgm:spPr/>
      <dgm:t>
        <a:bodyPr/>
        <a:lstStyle/>
        <a:p>
          <a:r>
            <a:rPr lang="en-US" sz="1600">
              <a:solidFill>
                <a:schemeClr val="tx1"/>
              </a:solidFill>
              <a:latin typeface="+mj-lt"/>
            </a:rPr>
            <a:t>www.pearsonassessments.com</a:t>
          </a:r>
        </a:p>
      </dgm:t>
    </dgm:pt>
    <dgm:pt modelId="{02FBFFA1-D9F2-43B4-A3D3-C805E45CFFE3}" type="parTrans" cxnId="{671128E3-D9B0-4BB2-92DB-B5B934CDCAE8}">
      <dgm:prSet/>
      <dgm:spPr/>
      <dgm:t>
        <a:bodyPr/>
        <a:lstStyle/>
        <a:p>
          <a:endParaRPr lang="en-US"/>
        </a:p>
      </dgm:t>
    </dgm:pt>
    <dgm:pt modelId="{4D5E6891-C1EB-4CC8-9E48-15BBC62727EF}" type="sibTrans" cxnId="{671128E3-D9B0-4BB2-92DB-B5B934CDCAE8}">
      <dgm:prSet/>
      <dgm:spPr/>
      <dgm:t>
        <a:bodyPr/>
        <a:lstStyle/>
        <a:p>
          <a:endParaRPr lang="en-US"/>
        </a:p>
      </dgm:t>
    </dgm:pt>
    <dgm:pt modelId="{30D8E64D-2342-4667-88E5-C881EF1F3465}">
      <dgm:prSet custT="1"/>
      <dgm:spPr/>
      <dgm:t>
        <a:bodyPr/>
        <a:lstStyle/>
        <a:p>
          <a:r>
            <a:rPr lang="en-US" sz="1900">
              <a:solidFill>
                <a:schemeClr val="tx1"/>
              </a:solidFill>
              <a:latin typeface="+mj-lt"/>
            </a:rPr>
            <a:t>Includes a range of tools and intervention materials</a:t>
          </a:r>
        </a:p>
      </dgm:t>
    </dgm:pt>
    <dgm:pt modelId="{27CE8588-5D84-4BEE-A6E3-151BEC518D3B}" type="parTrans" cxnId="{061BF4A9-9A8D-443E-8ECB-76811E6ABE75}">
      <dgm:prSet/>
      <dgm:spPr/>
      <dgm:t>
        <a:bodyPr/>
        <a:lstStyle/>
        <a:p>
          <a:endParaRPr lang="en-US"/>
        </a:p>
      </dgm:t>
    </dgm:pt>
    <dgm:pt modelId="{FA69F34E-96AA-4936-ACD1-F5604989ED4A}" type="sibTrans" cxnId="{061BF4A9-9A8D-443E-8ECB-76811E6ABE75}">
      <dgm:prSet/>
      <dgm:spPr/>
      <dgm:t>
        <a:bodyPr/>
        <a:lstStyle/>
        <a:p>
          <a:endParaRPr lang="en-US"/>
        </a:p>
      </dgm:t>
    </dgm:pt>
    <dgm:pt modelId="{D098F7F6-5DE8-4BC3-8A50-F6676104FC80}">
      <dgm:prSet custT="1"/>
      <dgm:spPr/>
      <dgm:t>
        <a:bodyPr/>
        <a:lstStyle/>
        <a:p>
          <a:r>
            <a:rPr lang="en-US" sz="2400" b="1" dirty="0">
              <a:solidFill>
                <a:schemeClr val="tx1"/>
              </a:solidFill>
              <a:latin typeface="+mj-lt"/>
            </a:rPr>
            <a:t>Linking the Interests of Families and Teachers (LIFT) </a:t>
          </a:r>
        </a:p>
      </dgm:t>
    </dgm:pt>
    <dgm:pt modelId="{9AC77E2A-F4C6-44E5-8797-9E8CF26E9DAB}" type="parTrans" cxnId="{0C19D44B-0D36-4B11-908A-47A99F9AD6E5}">
      <dgm:prSet/>
      <dgm:spPr/>
      <dgm:t>
        <a:bodyPr/>
        <a:lstStyle/>
        <a:p>
          <a:endParaRPr lang="en-US"/>
        </a:p>
      </dgm:t>
    </dgm:pt>
    <dgm:pt modelId="{77C980A5-40B9-4B93-96B5-1B0098BDF730}" type="sibTrans" cxnId="{0C19D44B-0D36-4B11-908A-47A99F9AD6E5}">
      <dgm:prSet/>
      <dgm:spPr/>
      <dgm:t>
        <a:bodyPr/>
        <a:lstStyle/>
        <a:p>
          <a:endParaRPr lang="en-US"/>
        </a:p>
      </dgm:t>
    </dgm:pt>
    <dgm:pt modelId="{7CBAB315-10DC-4CFD-8651-B395D297AD26}">
      <dgm:prSet custT="1"/>
      <dgm:spPr/>
      <dgm:t>
        <a:bodyPr/>
        <a:lstStyle/>
        <a:p>
          <a:r>
            <a:rPr lang="en-US" sz="1600" dirty="0">
              <a:solidFill>
                <a:schemeClr val="tx1"/>
              </a:solidFill>
              <a:latin typeface="+mj-lt"/>
            </a:rPr>
            <a:t>Eddy, Reid, and </a:t>
          </a:r>
          <a:r>
            <a:rPr lang="en-US" sz="1600" dirty="0" err="1">
              <a:solidFill>
                <a:schemeClr val="tx1"/>
              </a:solidFill>
              <a:latin typeface="+mj-lt"/>
            </a:rPr>
            <a:t>Fetrow</a:t>
          </a:r>
          <a:r>
            <a:rPr lang="en-US" sz="1600" dirty="0">
              <a:solidFill>
                <a:schemeClr val="tx1"/>
              </a:solidFill>
              <a:latin typeface="+mj-lt"/>
            </a:rPr>
            <a:t>, 2000</a:t>
          </a:r>
        </a:p>
      </dgm:t>
    </dgm:pt>
    <dgm:pt modelId="{36836A4C-50D9-48A2-99C8-428C8FFB4CE5}" type="parTrans" cxnId="{25E63AC6-0308-4A43-8DD8-459699D53055}">
      <dgm:prSet/>
      <dgm:spPr/>
      <dgm:t>
        <a:bodyPr/>
        <a:lstStyle/>
        <a:p>
          <a:endParaRPr lang="en-US"/>
        </a:p>
      </dgm:t>
    </dgm:pt>
    <dgm:pt modelId="{DDB94838-E358-45E5-9DC1-2F998693149F}" type="sibTrans" cxnId="{25E63AC6-0308-4A43-8DD8-459699D53055}">
      <dgm:prSet/>
      <dgm:spPr/>
      <dgm:t>
        <a:bodyPr/>
        <a:lstStyle/>
        <a:p>
          <a:endParaRPr lang="en-US"/>
        </a:p>
      </dgm:t>
    </dgm:pt>
    <dgm:pt modelId="{50456CF8-C2AC-4553-983C-A4DC4D008CCA}">
      <dgm:prSet phldrT="[Text]"/>
      <dgm:spPr/>
      <dgm:t>
        <a:bodyPr/>
        <a:lstStyle/>
        <a:p>
          <a:r>
            <a:rPr lang="en-US" b="1">
              <a:solidFill>
                <a:schemeClr val="tx1"/>
              </a:solidFill>
              <a:latin typeface="+mj-lt"/>
            </a:rPr>
            <a:t>Social Skills</a:t>
          </a:r>
        </a:p>
      </dgm:t>
    </dgm:pt>
    <dgm:pt modelId="{B08E409A-CF3A-4C52-8B82-711A4E9C46A9}" type="sibTrans" cxnId="{506AD08C-7ECF-4802-AB6C-5C1613136C1D}">
      <dgm:prSet/>
      <dgm:spPr/>
      <dgm:t>
        <a:bodyPr/>
        <a:lstStyle/>
        <a:p>
          <a:endParaRPr lang="en-US"/>
        </a:p>
      </dgm:t>
    </dgm:pt>
    <dgm:pt modelId="{8F3413EB-5DF1-4D39-9752-BA3BC7930EA5}" type="parTrans" cxnId="{506AD08C-7ECF-4802-AB6C-5C1613136C1D}">
      <dgm:prSet/>
      <dgm:spPr/>
      <dgm:t>
        <a:bodyPr/>
        <a:lstStyle/>
        <a:p>
          <a:endParaRPr lang="en-US"/>
        </a:p>
      </dgm:t>
    </dgm:pt>
    <dgm:pt modelId="{04DCC23E-EF23-498C-8ABE-554EE5E2F850}">
      <dgm:prSet custT="1"/>
      <dgm:spPr/>
      <dgm:t>
        <a:bodyPr/>
        <a:lstStyle/>
        <a:p>
          <a:endParaRPr lang="en-US" sz="1900">
            <a:solidFill>
              <a:schemeClr val="tx1"/>
            </a:solidFill>
            <a:latin typeface="+mj-lt"/>
          </a:endParaRPr>
        </a:p>
      </dgm:t>
    </dgm:pt>
    <dgm:pt modelId="{588D10F1-B82A-4E8A-8A5A-8F6E7BFD48CF}" type="parTrans" cxnId="{D6A52C0C-4E3D-45E2-9743-BCDFC81FCC2D}">
      <dgm:prSet/>
      <dgm:spPr/>
      <dgm:t>
        <a:bodyPr/>
        <a:lstStyle/>
        <a:p>
          <a:endParaRPr lang="en-US"/>
        </a:p>
      </dgm:t>
    </dgm:pt>
    <dgm:pt modelId="{A88AC550-381F-41FB-9C31-19441E4A05BF}" type="sibTrans" cxnId="{D6A52C0C-4E3D-45E2-9743-BCDFC81FCC2D}">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94862" custLinFactNeighborY="633"/>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1C32FD89-C7FD-45C6-A4B8-4F96BB6BE50F}"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0">
            <a:schemeClr val="dk1"/>
          </a:lnRef>
          <a:fillRef idx="3">
            <a:schemeClr val="dk1"/>
          </a:fillRef>
          <a:effectRef idx="3">
            <a:schemeClr val="dk1"/>
          </a:effectRef>
          <a:fontRef idx="minor">
            <a:schemeClr val="lt1"/>
          </a:fontRef>
        </dgm:style>
      </dgm:prSe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96028"/>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F2DC3903-6B51-4EB6-A959-E8FCAA53D9D6}" type="presOf" srcId="{6E2C17F5-0B7D-4E67-AE8D-F0A148DB7CEB}" destId="{AE697F39-7D14-4FA5-8E11-51C48DACE1DC}" srcOrd="1" destOrd="0" presId="urn:microsoft.com/office/officeart/2005/8/layout/hProcess7#2"/>
    <dgm:cxn modelId="{34368806-2DEA-416A-BB56-07B31FCAF679}" srcId="{6E2C17F5-0B7D-4E67-AE8D-F0A148DB7CEB}" destId="{FE7CED56-03E3-4938-94BB-3B7140BD243F}" srcOrd="0" destOrd="0" parTransId="{3A048E05-9A27-4F0C-93AD-E9AE640AC1D8}" sibTransId="{70807E71-EB93-4DA6-A01F-3659999BC4B5}"/>
    <dgm:cxn modelId="{8C1FCF07-EA60-40ED-A08D-AF0F1CFE417C}" type="presOf" srcId="{67BDC6B4-5148-4199-B377-E24F14F906CE}" destId="{CA298433-8D74-4F23-9DB7-25C88C9C9626}" srcOrd="0" destOrd="0" presId="urn:microsoft.com/office/officeart/2005/8/layout/hProcess7#2"/>
    <dgm:cxn modelId="{D6A52C0C-4E3D-45E2-9743-BCDFC81FCC2D}" srcId="{50456CF8-C2AC-4553-983C-A4DC4D008CCA}" destId="{04DCC23E-EF23-498C-8ABE-554EE5E2F850}" srcOrd="1" destOrd="0" parTransId="{588D10F1-B82A-4E8A-8A5A-8F6E7BFD48CF}" sibTransId="{A88AC550-381F-41FB-9C31-19441E4A05BF}"/>
    <dgm:cxn modelId="{2F942812-5B3B-4F54-A2C7-E22E23411885}" srcId="{50456CF8-C2AC-4553-983C-A4DC4D008CCA}" destId="{67BDC6B4-5148-4199-B377-E24F14F906CE}" srcOrd="0" destOrd="0" parTransId="{843DA986-20D8-4A5C-85C0-F7F122FBD1D0}" sibTransId="{7E736F50-AFCF-4CCD-97A2-0D633C96670B}"/>
    <dgm:cxn modelId="{5951A014-9403-459A-986F-D5CBA9BA8A06}" type="presOf" srcId="{F1D64A76-ABAA-4D9D-907A-253C9C958DA8}" destId="{57757CC6-5554-4F44-B5EC-85166846A21E}" srcOrd="0" destOrd="0" presId="urn:microsoft.com/office/officeart/2005/8/layout/hProcess7#2"/>
    <dgm:cxn modelId="{7122BE14-052F-429F-ADF4-07E3483B7F78}" type="presOf" srcId="{9C7A4C87-A3FF-4811-A2C6-93591E935339}" destId="{CA298433-8D74-4F23-9DB7-25C88C9C9626}" srcOrd="0" destOrd="2" presId="urn:microsoft.com/office/officeart/2005/8/layout/hProcess7#2"/>
    <dgm:cxn modelId="{CBA3B51E-BCC9-4F72-BE5B-4BA9A0EEF02B}" srcId="{F1D64A76-ABAA-4D9D-907A-253C9C958DA8}" destId="{6E2C17F5-0B7D-4E67-AE8D-F0A148DB7CEB}" srcOrd="0" destOrd="0" parTransId="{189C1310-F5AF-4C15-92BA-889266B15E3D}" sibTransId="{83358441-D035-4C2E-8501-FEED9C70BB31}"/>
    <dgm:cxn modelId="{007C0721-4C6B-44BE-97E8-BFBEE9E54243}" type="presOf" srcId="{50456CF8-C2AC-4553-983C-A4DC4D008CCA}" destId="{F3C6A96E-F343-4D62-AB8C-B87AFD692EEB}" srcOrd="0" destOrd="0" presId="urn:microsoft.com/office/officeart/2005/8/layout/hProcess7#2"/>
    <dgm:cxn modelId="{438CFB21-3FB1-4F32-A102-C0985A58365C}" type="presOf" srcId="{588B0707-EC52-4BCA-B420-FC6C88BDD7F5}" destId="{CA298433-8D74-4F23-9DB7-25C88C9C9626}" srcOrd="0" destOrd="1" presId="urn:microsoft.com/office/officeart/2005/8/layout/hProcess7#2"/>
    <dgm:cxn modelId="{3E329830-AD21-4E52-8B0D-E02B0732A6C3}" srcId="{67BDC6B4-5148-4199-B377-E24F14F906CE}" destId="{588B0707-EC52-4BCA-B420-FC6C88BDD7F5}" srcOrd="0" destOrd="0" parTransId="{0228D947-8555-43E5-8641-147FD8CB3838}" sibTransId="{A5268C67-9220-415C-8F13-73B4AF009616}"/>
    <dgm:cxn modelId="{2CD8555B-099C-4E78-9983-FD09FBDB5746}" type="presOf" srcId="{D098F7F6-5DE8-4BC3-8A50-F6676104FC80}" destId="{CA298433-8D74-4F23-9DB7-25C88C9C9626}" srcOrd="0" destOrd="5" presId="urn:microsoft.com/office/officeart/2005/8/layout/hProcess7#2"/>
    <dgm:cxn modelId="{0C19D44B-0D36-4B11-908A-47A99F9AD6E5}" srcId="{50456CF8-C2AC-4553-983C-A4DC4D008CCA}" destId="{D098F7F6-5DE8-4BC3-8A50-F6676104FC80}" srcOrd="2" destOrd="0" parTransId="{9AC77E2A-F4C6-44E5-8797-9E8CF26E9DAB}" sibTransId="{77C980A5-40B9-4B93-96B5-1B0098BDF730}"/>
    <dgm:cxn modelId="{0E5F206F-3CBE-4E7E-968A-451CA88EA033}" type="presOf" srcId="{FE7CED56-03E3-4938-94BB-3B7140BD243F}" destId="{1C32FD89-C7FD-45C6-A4B8-4F96BB6BE50F}" srcOrd="0" destOrd="0" presId="urn:microsoft.com/office/officeart/2005/8/layout/hProcess7#2"/>
    <dgm:cxn modelId="{BF505876-C3F9-441A-AC17-4B2730EE5305}" type="presOf" srcId="{50456CF8-C2AC-4553-983C-A4DC4D008CCA}" destId="{912D842A-9E9E-49C7-A28E-1CFA63809276}"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B674EE93-ECF2-467A-B42A-609C95F0FFDC}" type="presOf" srcId="{30D8E64D-2342-4667-88E5-C881EF1F3465}" destId="{CA298433-8D74-4F23-9DB7-25C88C9C9626}" srcOrd="0" destOrd="3" presId="urn:microsoft.com/office/officeart/2005/8/layout/hProcess7#2"/>
    <dgm:cxn modelId="{061BF4A9-9A8D-443E-8ECB-76811E6ABE75}" srcId="{67BDC6B4-5148-4199-B377-E24F14F906CE}" destId="{30D8E64D-2342-4667-88E5-C881EF1F3465}" srcOrd="2" destOrd="0" parTransId="{27CE8588-5D84-4BEE-A6E3-151BEC518D3B}" sibTransId="{FA69F34E-96AA-4936-ACD1-F5604989ED4A}"/>
    <dgm:cxn modelId="{8CFCF7B1-1C9C-4328-BD89-F7A592E8F5BF}" type="presOf" srcId="{04DCC23E-EF23-498C-8ABE-554EE5E2F850}" destId="{CA298433-8D74-4F23-9DB7-25C88C9C9626}" srcOrd="0" destOrd="4" presId="urn:microsoft.com/office/officeart/2005/8/layout/hProcess7#2"/>
    <dgm:cxn modelId="{25E63AC6-0308-4A43-8DD8-459699D53055}" srcId="{D098F7F6-5DE8-4BC3-8A50-F6676104FC80}" destId="{7CBAB315-10DC-4CFD-8651-B395D297AD26}" srcOrd="0" destOrd="0" parTransId="{36836A4C-50D9-48A2-99C8-428C8FFB4CE5}" sibTransId="{DDB94838-E358-45E5-9DC1-2F998693149F}"/>
    <dgm:cxn modelId="{E5F75ADD-7D41-431B-8B5A-EE99D25A7F8D}" type="presOf" srcId="{6E2C17F5-0B7D-4E67-AE8D-F0A148DB7CEB}" destId="{FFA744F5-6562-40A2-8A1A-6C98B18D0E8D}" srcOrd="0" destOrd="0" presId="urn:microsoft.com/office/officeart/2005/8/layout/hProcess7#2"/>
    <dgm:cxn modelId="{669B48DE-99A2-44E7-A850-85CFC7A3194A}" type="presOf" srcId="{7CBAB315-10DC-4CFD-8651-B395D297AD26}" destId="{CA298433-8D74-4F23-9DB7-25C88C9C9626}" srcOrd="0" destOrd="6" presId="urn:microsoft.com/office/officeart/2005/8/layout/hProcess7#2"/>
    <dgm:cxn modelId="{671128E3-D9B0-4BB2-92DB-B5B934CDCAE8}" srcId="{67BDC6B4-5148-4199-B377-E24F14F906CE}" destId="{9C7A4C87-A3FF-4811-A2C6-93591E935339}" srcOrd="1" destOrd="0" parTransId="{02FBFFA1-D9F2-43B4-A3D3-C805E45CFFE3}" sibTransId="{4D5E6891-C1EB-4CC8-9E48-15BBC62727EF}"/>
    <dgm:cxn modelId="{243BA097-B6C5-4934-BF22-33F461C42223}" type="presParOf" srcId="{57757CC6-5554-4F44-B5EC-85166846A21E}" destId="{DF09C4B6-8B65-4645-B3FC-8FEDC3606709}" srcOrd="0" destOrd="0" presId="urn:microsoft.com/office/officeart/2005/8/layout/hProcess7#2"/>
    <dgm:cxn modelId="{3F4A89C6-2579-42A5-B9F7-B07830EFBCDF}" type="presParOf" srcId="{DF09C4B6-8B65-4645-B3FC-8FEDC3606709}" destId="{FFA744F5-6562-40A2-8A1A-6C98B18D0E8D}" srcOrd="0" destOrd="0" presId="urn:microsoft.com/office/officeart/2005/8/layout/hProcess7#2"/>
    <dgm:cxn modelId="{B2FCA727-0C2D-474D-B91F-47A50DBE3005}" type="presParOf" srcId="{DF09C4B6-8B65-4645-B3FC-8FEDC3606709}" destId="{AE697F39-7D14-4FA5-8E11-51C48DACE1DC}" srcOrd="1" destOrd="0" presId="urn:microsoft.com/office/officeart/2005/8/layout/hProcess7#2"/>
    <dgm:cxn modelId="{57F0201C-7653-4269-A838-383D68E7C89D}" type="presParOf" srcId="{DF09C4B6-8B65-4645-B3FC-8FEDC3606709}" destId="{1C32FD89-C7FD-45C6-A4B8-4F96BB6BE50F}" srcOrd="2" destOrd="0" presId="urn:microsoft.com/office/officeart/2005/8/layout/hProcess7#2"/>
    <dgm:cxn modelId="{22F9F56B-B919-467C-A46A-56E91E9C2CF4}" type="presParOf" srcId="{57757CC6-5554-4F44-B5EC-85166846A21E}" destId="{49583F49-EABB-40E3-9484-BE0BA6021555}" srcOrd="1" destOrd="0" presId="urn:microsoft.com/office/officeart/2005/8/layout/hProcess7#2"/>
    <dgm:cxn modelId="{CE1B15DE-A65B-4843-B42E-DB732D136BF7}" type="presParOf" srcId="{57757CC6-5554-4F44-B5EC-85166846A21E}" destId="{4FB1EB7D-FD57-4177-B2AE-90AF086F20EF}" srcOrd="2" destOrd="0" presId="urn:microsoft.com/office/officeart/2005/8/layout/hProcess7#2"/>
    <dgm:cxn modelId="{9348BB34-D00A-44DB-98E7-388F21E419D7}" type="presParOf" srcId="{4FB1EB7D-FD57-4177-B2AE-90AF086F20EF}" destId="{C348AC6E-19A3-4BE8-8E6A-35BBFAF281AF}" srcOrd="0" destOrd="0" presId="urn:microsoft.com/office/officeart/2005/8/layout/hProcess7#2"/>
    <dgm:cxn modelId="{5D949F06-9B2E-4F7D-8095-8CA19420951D}" type="presParOf" srcId="{4FB1EB7D-FD57-4177-B2AE-90AF086F20EF}" destId="{73B55BA1-7585-4FD9-A886-2869DD70E3B6}" srcOrd="1" destOrd="0" presId="urn:microsoft.com/office/officeart/2005/8/layout/hProcess7#2"/>
    <dgm:cxn modelId="{5CB46434-11DF-4EAB-B119-95359BD2E167}" type="presParOf" srcId="{4FB1EB7D-FD57-4177-B2AE-90AF086F20EF}" destId="{EB917788-7228-4203-9992-6A567B102116}" srcOrd="2" destOrd="0" presId="urn:microsoft.com/office/officeart/2005/8/layout/hProcess7#2"/>
    <dgm:cxn modelId="{E5E2A7E8-2A31-4D7F-B5D3-E663DFDA6386}" type="presParOf" srcId="{57757CC6-5554-4F44-B5EC-85166846A21E}" destId="{BB0B84DE-789D-4DBA-9ED4-6681E4830908}" srcOrd="3" destOrd="0" presId="urn:microsoft.com/office/officeart/2005/8/layout/hProcess7#2"/>
    <dgm:cxn modelId="{7130E781-EF09-46C7-A339-432A88881D13}" type="presParOf" srcId="{57757CC6-5554-4F44-B5EC-85166846A21E}" destId="{5A211B7F-3054-486C-9E40-9B11305DC9C5}" srcOrd="4" destOrd="0" presId="urn:microsoft.com/office/officeart/2005/8/layout/hProcess7#2"/>
    <dgm:cxn modelId="{035BE795-1478-4955-B737-C395EBC25836}" type="presParOf" srcId="{5A211B7F-3054-486C-9E40-9B11305DC9C5}" destId="{F3C6A96E-F343-4D62-AB8C-B87AFD692EEB}" srcOrd="0" destOrd="0" presId="urn:microsoft.com/office/officeart/2005/8/layout/hProcess7#2"/>
    <dgm:cxn modelId="{B913F36F-11EE-444C-AF4D-F342A8A50D90}" type="presParOf" srcId="{5A211B7F-3054-486C-9E40-9B11305DC9C5}" destId="{912D842A-9E9E-49C7-A28E-1CFA63809276}" srcOrd="1" destOrd="0" presId="urn:microsoft.com/office/officeart/2005/8/layout/hProcess7#2"/>
    <dgm:cxn modelId="{1800A7A3-6F8C-4AB4-93E9-715101F60902}"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accent5_4" csCatId="accent5" phldr="1"/>
      <dgm:spPr/>
      <dgm:t>
        <a:bodyPr/>
        <a:lstStyle/>
        <a:p>
          <a:endParaRPr lang="en-US"/>
        </a:p>
      </dgm:t>
    </dgm:pt>
    <dgm:pt modelId="{50456CF8-C2AC-4553-983C-A4DC4D008CCA}">
      <dgm:prSet phldrT="[Text]"/>
      <dgm:spPr/>
      <dgm:t>
        <a:bodyPr/>
        <a:lstStyle/>
        <a:p>
          <a:r>
            <a:rPr lang="en-US">
              <a:solidFill>
                <a:schemeClr val="tx1"/>
              </a:solidFill>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400" b="1">
              <a:solidFill>
                <a:schemeClr val="tx1"/>
              </a:solidFill>
              <a:latin typeface="+mn-lt"/>
            </a:rPr>
            <a:t>Connect With Kids</a:t>
          </a:r>
          <a:br>
            <a:rPr lang="en-US" sz="2400">
              <a:solidFill>
                <a:schemeClr val="tx1"/>
              </a:solidFill>
              <a:latin typeface="+mn-lt"/>
            </a:rPr>
          </a:br>
          <a:r>
            <a:rPr lang="en-US" sz="2400">
              <a:solidFill>
                <a:schemeClr val="tx1"/>
              </a:solidFill>
              <a:latin typeface="+mn-lt"/>
            </a:rPr>
            <a:t>connectwithkids.com</a:t>
          </a:r>
          <a:endParaRPr lang="en-US" sz="1800">
            <a:solidFill>
              <a:schemeClr val="tx1"/>
            </a:solidFill>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a:latin typeface="+mn-lt"/>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dgm:t>
        <a:bodyPr/>
        <a:lstStyle/>
        <a:p>
          <a:pPr marL="228600" indent="-228600"/>
          <a:r>
            <a:rPr lang="en-US" sz="2000">
              <a:solidFill>
                <a:schemeClr val="tx1"/>
              </a:solidFill>
              <a:latin typeface="+mn-lt"/>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dgm:t>
        <a:bodyPr/>
        <a:lstStyle/>
        <a:p>
          <a:pPr marL="0" indent="173038"/>
          <a:r>
            <a:rPr lang="en-US" sz="1600">
              <a:solidFill>
                <a:schemeClr val="tx1"/>
              </a:solidFill>
              <a:latin typeface="+mn-lt"/>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dgm:t>
        <a:bodyPr/>
        <a:lstStyle/>
        <a:p>
          <a:pPr marL="0" indent="173038"/>
          <a:r>
            <a:rPr lang="en-US" sz="1600">
              <a:solidFill>
                <a:schemeClr val="tx1"/>
              </a:solidFill>
              <a:latin typeface="+mn-lt"/>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dgm:t>
        <a:bodyPr/>
        <a:lstStyle/>
        <a:p>
          <a:pPr marL="0" indent="173038"/>
          <a:r>
            <a:rPr lang="en-US" sz="1600">
              <a:solidFill>
                <a:schemeClr val="tx1"/>
              </a:solidFill>
              <a:latin typeface="+mn-lt"/>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dgm:t>
        <a:bodyPr/>
        <a:lstStyle/>
        <a:p>
          <a:pPr marL="0" indent="173038"/>
          <a:r>
            <a:rPr lang="en-US" sz="1600">
              <a:solidFill>
                <a:schemeClr val="tx1"/>
              </a:solidFill>
              <a:latin typeface="+mn-lt"/>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dgm:t>
        <a:bodyPr/>
        <a:lstStyle/>
        <a:p>
          <a:pPr marL="0" indent="173038"/>
          <a:r>
            <a:rPr lang="en-US" sz="1600">
              <a:solidFill>
                <a:schemeClr val="tx1"/>
              </a:solidFill>
              <a:latin typeface="+mn-lt"/>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dgm:t>
        <a:bodyPr/>
        <a:lstStyle/>
        <a:p>
          <a:pPr marL="0" indent="173038"/>
          <a:r>
            <a:rPr lang="en-US" sz="1600">
              <a:solidFill>
                <a:schemeClr val="tx1"/>
              </a:solidFill>
              <a:latin typeface="+mn-lt"/>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dgm:t>
        <a:bodyPr/>
        <a:lstStyle/>
        <a:p>
          <a:pPr marL="228600" indent="-228600"/>
          <a:r>
            <a:rPr lang="en-US" sz="2000">
              <a:solidFill>
                <a:schemeClr val="tx1"/>
              </a:solidFill>
              <a:latin typeface="+mn-lt"/>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0">
            <a:schemeClr val="dk1"/>
          </a:lnRef>
          <a:fillRef idx="3">
            <a:schemeClr val="dk1"/>
          </a:fillRef>
          <a:effectRef idx="3">
            <a:schemeClr val="dk1"/>
          </a:effectRef>
          <a:fontRef idx="minor">
            <a:schemeClr val="lt1"/>
          </a:fontRef>
        </dgm:style>
      </dgm:prSe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BEC0BC01-AD5E-497E-9641-02890790DE1C}" type="presOf" srcId="{50456CF8-C2AC-4553-983C-A4DC4D008CCA}" destId="{F3C6A96E-F343-4D62-AB8C-B87AFD692EEB}" srcOrd="0" destOrd="0" presId="urn:microsoft.com/office/officeart/2005/8/layout/hProcess7#2"/>
    <dgm:cxn modelId="{04124702-1F3C-490C-8715-690996C9AEFC}" type="presOf" srcId="{280B3475-AD14-489A-8224-C22313E946EF}" destId="{CA298433-8D74-4F23-9DB7-25C88C9C9626}" srcOrd="0" destOrd="1" presId="urn:microsoft.com/office/officeart/2005/8/layout/hProcess7#2"/>
    <dgm:cxn modelId="{5C428602-50E3-4624-8A26-341D2E32B221}" srcId="{67BDC6B4-5148-4199-B377-E24F14F906CE}" destId="{4081A59B-CAE9-43E5-BD88-9EE0B91C9DC0}" srcOrd="6" destOrd="0" parTransId="{804087CB-FD57-4877-BD3A-E3EB4ED08F4A}" sibTransId="{F3D740B1-D455-4962-A852-31B4E156FEF2}"/>
    <dgm:cxn modelId="{5ADF1305-3DDF-48C4-A418-3A40E6F7E96B}"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E73F7324-378C-4E53-97F8-46E3004D2AD4}" srcId="{67BDC6B4-5148-4199-B377-E24F14F906CE}" destId="{6FCD4C87-79DB-414C-99FF-946942A2E69E}" srcOrd="7" destOrd="0" parTransId="{BA3B91FC-5ABA-41B0-B729-3052700C836A}" sibTransId="{DB5E8325-D709-4538-B151-67C65E5F87BA}"/>
    <dgm:cxn modelId="{F0059D5B-557E-4011-8D17-38D53D93D718}" srcId="{67BDC6B4-5148-4199-B377-E24F14F906CE}" destId="{E790C92F-F65C-4C44-99DC-7842D2A59BC3}" srcOrd="1" destOrd="0" parTransId="{5BD7E8DA-4DAF-45A7-8CBD-339EC5FA6FA6}" sibTransId="{0D99F24B-FC3A-4971-8DE5-13FF2C04480B}"/>
    <dgm:cxn modelId="{AF91A75B-A82A-46A8-9473-943E50B52436}" type="presOf" srcId="{6E2C17F5-0B7D-4E67-AE8D-F0A148DB7CEB}" destId="{FFA744F5-6562-40A2-8A1A-6C98B18D0E8D}" srcOrd="0" destOrd="0" presId="urn:microsoft.com/office/officeart/2005/8/layout/hProcess7#2"/>
    <dgm:cxn modelId="{5F418A61-71C7-4F72-8C3B-0FB6C7CB828F}" type="presOf" srcId="{F1D64A76-ABAA-4D9D-907A-253C9C958DA8}" destId="{57757CC6-5554-4F44-B5EC-85166846A21E}" srcOrd="0" destOrd="0" presId="urn:microsoft.com/office/officeart/2005/8/layout/hProcess7#2"/>
    <dgm:cxn modelId="{5294F361-0D4F-4E98-A84F-C46EE2225659}" type="presOf" srcId="{50456CF8-C2AC-4553-983C-A4DC4D008CCA}" destId="{912D842A-9E9E-49C7-A28E-1CFA63809276}" srcOrd="1" destOrd="0" presId="urn:microsoft.com/office/officeart/2005/8/layout/hProcess7#2"/>
    <dgm:cxn modelId="{6272EA62-8406-4CDB-A796-FD4CA40D9CDB}" type="presOf" srcId="{3E8A9C6E-F37E-4718-AC4B-47A155ACBF49}" destId="{CA298433-8D74-4F23-9DB7-25C88C9C9626}" srcOrd="0" destOrd="6"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016C1372-13B4-4B10-87BC-C42B55710ABB}" srcId="{67BDC6B4-5148-4199-B377-E24F14F906CE}" destId="{15432A73-5BAE-4F28-B551-47137E841A80}" srcOrd="2" destOrd="0" parTransId="{06E636E2-8DA0-4687-80E4-CADBCC1F79B1}" sibTransId="{EF316DE3-102B-4BE6-ACDC-BEDAF04948C7}"/>
    <dgm:cxn modelId="{CD6A6F88-3268-4D16-8468-D6A3F7BC527D}" type="presOf" srcId="{6E2C17F5-0B7D-4E67-AE8D-F0A148DB7CEB}" destId="{AE697F39-7D14-4FA5-8E11-51C48DACE1DC}"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7F749A93-8E35-4248-9F5D-C12E35D03ADF}" type="presOf" srcId="{6FCD4C87-79DB-414C-99FF-946942A2E69E}" destId="{CA298433-8D74-4F23-9DB7-25C88C9C9626}" srcOrd="0" destOrd="8" presId="urn:microsoft.com/office/officeart/2005/8/layout/hProcess7#2"/>
    <dgm:cxn modelId="{D13D86A4-D961-4718-A71D-9EC424852DC9}" type="presOf" srcId="{E790C92F-F65C-4C44-99DC-7842D2A59BC3}" destId="{CA298433-8D74-4F23-9DB7-25C88C9C9626}" srcOrd="0" destOrd="2" presId="urn:microsoft.com/office/officeart/2005/8/layout/hProcess7#2"/>
    <dgm:cxn modelId="{B9A0F3AD-D189-44AC-8E1A-6DC5AB51FF89}" type="presOf" srcId="{4081A59B-CAE9-43E5-BD88-9EE0B91C9DC0}" destId="{CA298433-8D74-4F23-9DB7-25C88C9C9626}" srcOrd="0" destOrd="7" presId="urn:microsoft.com/office/officeart/2005/8/layout/hProcess7#2"/>
    <dgm:cxn modelId="{0DA0A1AF-B1B8-4077-99C6-056CD7F74CD0}" type="presOf" srcId="{15432A73-5BAE-4F28-B551-47137E841A80}" destId="{CA298433-8D74-4F23-9DB7-25C88C9C9626}" srcOrd="0" destOrd="3"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A60CB6C7-FE0C-4A41-8A46-CDA3ECA0C250}" srcId="{67BDC6B4-5148-4199-B377-E24F14F906CE}" destId="{3E8A9C6E-F37E-4718-AC4B-47A155ACBF49}" srcOrd="5" destOrd="0" parTransId="{F7B5F290-F2FC-44E7-8044-41AEF298E672}" sibTransId="{FFCBECEE-8C8C-4696-A26A-C5AE9BE1850B}"/>
    <dgm:cxn modelId="{2240AFDD-7185-4264-8558-DE009125B2DF}" type="presOf" srcId="{3421AB53-68AB-4E58-A751-2F44FC8B0050}" destId="{CA298433-8D74-4F23-9DB7-25C88C9C9626}" srcOrd="0" destOrd="4" presId="urn:microsoft.com/office/officeart/2005/8/layout/hProcess7#2"/>
    <dgm:cxn modelId="{E4FE32E8-CE1D-4988-96E4-15AAFEAB5B02}" type="presOf" srcId="{9D241A15-FAA4-4274-AC15-380958395430}" destId="{CA298433-8D74-4F23-9DB7-25C88C9C9626}" srcOrd="0" destOrd="5" presId="urn:microsoft.com/office/officeart/2005/8/layout/hProcess7#2"/>
    <dgm:cxn modelId="{35065AA0-A201-4940-A95E-2856FDFE6F3D}" type="presParOf" srcId="{57757CC6-5554-4F44-B5EC-85166846A21E}" destId="{DF09C4B6-8B65-4645-B3FC-8FEDC3606709}" srcOrd="0" destOrd="0" presId="urn:microsoft.com/office/officeart/2005/8/layout/hProcess7#2"/>
    <dgm:cxn modelId="{003F52B6-E84B-446C-83EA-8E287F3E01FE}" type="presParOf" srcId="{DF09C4B6-8B65-4645-B3FC-8FEDC3606709}" destId="{FFA744F5-6562-40A2-8A1A-6C98B18D0E8D}" srcOrd="0" destOrd="0" presId="urn:microsoft.com/office/officeart/2005/8/layout/hProcess7#2"/>
    <dgm:cxn modelId="{F2EBFF90-6EC9-40E8-A59B-CD2D689B76CE}" type="presParOf" srcId="{DF09C4B6-8B65-4645-B3FC-8FEDC3606709}" destId="{AE697F39-7D14-4FA5-8E11-51C48DACE1DC}" srcOrd="1" destOrd="0" presId="urn:microsoft.com/office/officeart/2005/8/layout/hProcess7#2"/>
    <dgm:cxn modelId="{E8DD6986-5EBF-45C3-A418-97B813481FFD}" type="presParOf" srcId="{57757CC6-5554-4F44-B5EC-85166846A21E}" destId="{49583F49-EABB-40E3-9484-BE0BA6021555}" srcOrd="1" destOrd="0" presId="urn:microsoft.com/office/officeart/2005/8/layout/hProcess7#2"/>
    <dgm:cxn modelId="{81542F02-E6F7-400F-A170-AE6997AA1C7B}" type="presParOf" srcId="{57757CC6-5554-4F44-B5EC-85166846A21E}" destId="{4FB1EB7D-FD57-4177-B2AE-90AF086F20EF}" srcOrd="2" destOrd="0" presId="urn:microsoft.com/office/officeart/2005/8/layout/hProcess7#2"/>
    <dgm:cxn modelId="{6D03425E-DCCB-407F-B0E1-F68FB4C30005}" type="presParOf" srcId="{4FB1EB7D-FD57-4177-B2AE-90AF086F20EF}" destId="{C348AC6E-19A3-4BE8-8E6A-35BBFAF281AF}" srcOrd="0" destOrd="0" presId="urn:microsoft.com/office/officeart/2005/8/layout/hProcess7#2"/>
    <dgm:cxn modelId="{090FD6C2-4255-48DB-9942-691E5A3428BA}" type="presParOf" srcId="{4FB1EB7D-FD57-4177-B2AE-90AF086F20EF}" destId="{73B55BA1-7585-4FD9-A886-2869DD70E3B6}" srcOrd="1" destOrd="0" presId="urn:microsoft.com/office/officeart/2005/8/layout/hProcess7#2"/>
    <dgm:cxn modelId="{BBE48984-7346-43D7-A449-D4DA5728EED9}" type="presParOf" srcId="{4FB1EB7D-FD57-4177-B2AE-90AF086F20EF}" destId="{EB917788-7228-4203-9992-6A567B102116}" srcOrd="2" destOrd="0" presId="urn:microsoft.com/office/officeart/2005/8/layout/hProcess7#2"/>
    <dgm:cxn modelId="{F748DD1F-2639-4E3F-BFE6-F54217C8A64A}" type="presParOf" srcId="{57757CC6-5554-4F44-B5EC-85166846A21E}" destId="{BB0B84DE-789D-4DBA-9ED4-6681E4830908}" srcOrd="3" destOrd="0" presId="urn:microsoft.com/office/officeart/2005/8/layout/hProcess7#2"/>
    <dgm:cxn modelId="{587DA647-68EA-4625-9452-FE792F18E5C2}" type="presParOf" srcId="{57757CC6-5554-4F44-B5EC-85166846A21E}" destId="{5A211B7F-3054-486C-9E40-9B11305DC9C5}" srcOrd="4" destOrd="0" presId="urn:microsoft.com/office/officeart/2005/8/layout/hProcess7#2"/>
    <dgm:cxn modelId="{794D4128-B515-4034-9AB3-661A1D76897B}" type="presParOf" srcId="{5A211B7F-3054-486C-9E40-9B11305DC9C5}" destId="{F3C6A96E-F343-4D62-AB8C-B87AFD692EEB}" srcOrd="0" destOrd="0" presId="urn:microsoft.com/office/officeart/2005/8/layout/hProcess7#2"/>
    <dgm:cxn modelId="{427F7BCC-DF1E-469B-B978-0C188AE20B3F}" type="presParOf" srcId="{5A211B7F-3054-486C-9E40-9B11305DC9C5}" destId="{912D842A-9E9E-49C7-A28E-1CFA63809276}" srcOrd="1" destOrd="0" presId="urn:microsoft.com/office/officeart/2005/8/layout/hProcess7#2"/>
    <dgm:cxn modelId="{DFD0FEDE-DAC8-46F4-8EE4-D3120D58E8E9}"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1_4" csCatId="accent1" phldr="1"/>
      <dgm:spPr/>
      <dgm:t>
        <a:bodyPr/>
        <a:lstStyle/>
        <a:p>
          <a:endParaRPr lang="en-US"/>
        </a:p>
      </dgm:t>
    </dgm:pt>
    <dgm:pt modelId="{DC549AE1-33AD-4706-A29F-8AB463C218A9}">
      <dgm:prSet custT="1"/>
      <dgm:spPr>
        <a:solidFill>
          <a:srgbClr val="7FA4D0"/>
        </a:solidFill>
      </dgm:spPr>
      <dgm:t>
        <a:bodyPr/>
        <a:lstStyle/>
        <a:p>
          <a:pPr rtl="0"/>
          <a:r>
            <a:rPr lang="en-US" sz="4000" dirty="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Parents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a:t>Academic</a:t>
          </a:r>
          <a:endParaRPr lang="en-US" dirty="0"/>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a:t>Behavior</a:t>
          </a:r>
          <a:endParaRPr lang="en-US" dirty="0"/>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dgm:t>
        <a:bodyPr/>
        <a:lstStyle/>
        <a:p>
          <a:r>
            <a:rPr lang="en-US" sz="3600" b="1" dirty="0"/>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dgm:t>
        <a:bodyPr/>
        <a:lstStyle/>
        <a:p>
          <a:endParaRPr lang="en-US"/>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dgm:t>
        <a:bodyPr/>
        <a:lstStyle/>
        <a:p>
          <a:endParaRPr lang="en-US"/>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DFABF705-84B5-462B-A622-1417B00E8536}" type="presOf" srcId="{8A1B6728-0BEA-46FF-91C7-9EA42BC7D602}" destId="{438BD05C-7066-4A3F-BF09-0A3D5A9E0E57}" srcOrd="0" destOrd="0" presId="urn:microsoft.com/office/officeart/2009/3/layout/BlockDescendingList"/>
    <dgm:cxn modelId="{A7256A16-3600-4AB2-82F7-11A9F2061541}" type="presOf" srcId="{ECCCE70E-49E3-41BC-BB16-1FA56B2816F7}" destId="{E06FA8CB-696A-4A94-948C-946E34183266}" srcOrd="0" destOrd="0" presId="urn:microsoft.com/office/officeart/2009/3/layout/BlockDescendingList"/>
    <dgm:cxn modelId="{A3E3B024-8B8C-4F94-9DE0-03F4CEF127FB}" type="presOf" srcId="{1F3525A5-DA50-434B-AE26-90481C0C160A}" destId="{438BD05C-7066-4A3F-BF09-0A3D5A9E0E57}" srcOrd="0" destOrd="1" presId="urn:microsoft.com/office/officeart/2009/3/layout/BlockDescendingList"/>
    <dgm:cxn modelId="{47E2DA29-72F8-4586-B7D1-96F3A2567019}" type="presOf" srcId="{9DC7668C-7233-4928-B301-0B8625561F43}" destId="{DC30BB0B-13B9-4E17-A4CA-5BA185C94FAE}" srcOrd="1" destOrd="0" presId="urn:microsoft.com/office/officeart/2009/3/layout/BlockDescendingList"/>
    <dgm:cxn modelId="{70B7E034-DE37-45B2-BD13-14E2CBB3621D}" type="presOf" srcId="{9E104B74-8C8C-4A37-AA38-44BFAD17368B}" destId="{E06FA8CB-696A-4A94-948C-946E34183266}" srcOrd="0" destOrd="1" presId="urn:microsoft.com/office/officeart/2009/3/layout/BlockDescendingList"/>
    <dgm:cxn modelId="{27F64561-0DA1-4C38-8261-2057621B6592}" type="presOf" srcId="{2CD1929C-5BA7-4187-AC03-DC24ED9278EB}" destId="{BD54107B-3B8F-4038-B65A-69D3D8E139BE}" srcOrd="0" destOrd="0" presId="urn:microsoft.com/office/officeart/2009/3/layout/BlockDescendingList"/>
    <dgm:cxn modelId="{A5B71468-117B-4443-BBC8-77F916965DA4}" type="presOf" srcId="{4E86641B-3E75-414A-92C8-C6257FC059CA}" destId="{630E10FB-4553-4461-A006-A299B904ABEE}"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534134D-0DB1-4C49-927A-A850B4658786}" type="presOf" srcId="{4E86641B-3E75-414A-92C8-C6257FC059CA}" destId="{7D55B0F5-2046-44DB-9447-7177F48EB517}" srcOrd="1" destOrd="0" presId="urn:microsoft.com/office/officeart/2009/3/layout/BlockDescendingList"/>
    <dgm:cxn modelId="{39BDB152-7025-4EB4-90AD-5B0E697DD457}" type="presOf" srcId="{FFC32F24-B43C-4A9C-8CF2-41548106BC13}" destId="{EEF357A7-AB32-4831-A684-5154DE7AB191}" srcOrd="0" destOrd="1"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4D1F6991-0E7A-4D3A-9E22-2F26A41BD1A4}" type="presOf" srcId="{6EB99CF1-753E-4DAD-9945-BCB591DDA653}" destId="{D2EB37DC-1301-4AF4-B951-7916DF097BCA}" srcOrd="0" destOrd="0" presId="urn:microsoft.com/office/officeart/2009/3/layout/BlockDescendingList"/>
    <dgm:cxn modelId="{24A2A091-DB27-41DA-9326-68BD512D10B3}"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BEF361A1-5870-424F-94DC-D5CBB0271281}" type="presOf" srcId="{9DC7668C-7233-4928-B301-0B8625561F43}" destId="{CA186FCF-FF9A-4278-B3FF-EAA6B789E606}" srcOrd="0" destOrd="0" presId="urn:microsoft.com/office/officeart/2009/3/layout/BlockDescendingList"/>
    <dgm:cxn modelId="{A1C16BA1-468B-46A9-AAE2-047CB0591335}" srcId="{2CD1929C-5BA7-4187-AC03-DC24ED9278EB}" destId="{6EB99CF1-753E-4DAD-9945-BCB591DDA653}" srcOrd="2" destOrd="0" parTransId="{F61BDD37-21EF-4EBA-AA56-DB2615008E5E}" sibTransId="{0BA90FC8-E8B3-455E-BAC2-697B40BF1AA2}"/>
    <dgm:cxn modelId="{CEB2F1AE-A476-4C42-8E00-76A93E3E4AD0}" type="presOf" srcId="{6EB99CF1-753E-4DAD-9945-BCB591DDA653}" destId="{F12353C5-0B7D-429C-B02E-9CF01484525F}" srcOrd="1" destOrd="0"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FFE391CA-3665-4414-8807-74116BDBA23A}" type="presParOf" srcId="{BD54107B-3B8F-4038-B65A-69D3D8E139BE}" destId="{630E10FB-4553-4461-A006-A299B904ABEE}" srcOrd="0" destOrd="0" presId="urn:microsoft.com/office/officeart/2009/3/layout/BlockDescendingList"/>
    <dgm:cxn modelId="{660379E8-2711-49AA-B35B-1E99B5532D60}" type="presParOf" srcId="{BD54107B-3B8F-4038-B65A-69D3D8E139BE}" destId="{438BD05C-7066-4A3F-BF09-0A3D5A9E0E57}" srcOrd="1" destOrd="0" presId="urn:microsoft.com/office/officeart/2009/3/layout/BlockDescendingList"/>
    <dgm:cxn modelId="{02CF2287-E1ED-45EF-93BE-9FCDD3F9AB24}" type="presParOf" srcId="{BD54107B-3B8F-4038-B65A-69D3D8E139BE}" destId="{E4BF9C64-0696-41C1-ADDB-5D141825DC12}" srcOrd="2" destOrd="0" presId="urn:microsoft.com/office/officeart/2009/3/layout/BlockDescendingList"/>
    <dgm:cxn modelId="{6C5F4BAB-AB09-422A-8CC8-FB06D096EE3C}" type="presParOf" srcId="{E4BF9C64-0696-41C1-ADDB-5D141825DC12}" destId="{7D55B0F5-2046-44DB-9447-7177F48EB517}" srcOrd="0" destOrd="0" presId="urn:microsoft.com/office/officeart/2009/3/layout/BlockDescendingList"/>
    <dgm:cxn modelId="{F8AFC327-2471-46A8-8983-68010E99528A}" type="presParOf" srcId="{BD54107B-3B8F-4038-B65A-69D3D8E139BE}" destId="{CA186FCF-FF9A-4278-B3FF-EAA6B789E606}" srcOrd="3" destOrd="0" presId="urn:microsoft.com/office/officeart/2009/3/layout/BlockDescendingList"/>
    <dgm:cxn modelId="{948F97A0-613F-4F8D-82E8-64770D5F0545}" type="presParOf" srcId="{BD54107B-3B8F-4038-B65A-69D3D8E139BE}" destId="{E06FA8CB-696A-4A94-948C-946E34183266}" srcOrd="4" destOrd="0" presId="urn:microsoft.com/office/officeart/2009/3/layout/BlockDescendingList"/>
    <dgm:cxn modelId="{36291AF1-CE09-45BC-9260-3CE12489FA7D}" type="presParOf" srcId="{BD54107B-3B8F-4038-B65A-69D3D8E139BE}" destId="{D62F3881-8782-4479-8B64-19CA4DC4780C}" srcOrd="5" destOrd="0" presId="urn:microsoft.com/office/officeart/2009/3/layout/BlockDescendingList"/>
    <dgm:cxn modelId="{EB5D0B79-B068-40AB-97BC-24E0CB3BEBE3}" type="presParOf" srcId="{D62F3881-8782-4479-8B64-19CA4DC4780C}" destId="{DC30BB0B-13B9-4E17-A4CA-5BA185C94FAE}" srcOrd="0" destOrd="0" presId="urn:microsoft.com/office/officeart/2009/3/layout/BlockDescendingList"/>
    <dgm:cxn modelId="{B57C03FB-720B-4EB1-87AF-15EB7F7DEDCF}" type="presParOf" srcId="{BD54107B-3B8F-4038-B65A-69D3D8E139BE}" destId="{D2EB37DC-1301-4AF4-B951-7916DF097BCA}" srcOrd="6" destOrd="0" presId="urn:microsoft.com/office/officeart/2009/3/layout/BlockDescendingList"/>
    <dgm:cxn modelId="{8B8667BA-196F-446B-BE8C-80DF07BCB808}" type="presParOf" srcId="{BD54107B-3B8F-4038-B65A-69D3D8E139BE}" destId="{EEF357A7-AB32-4831-A684-5154DE7AB191}" srcOrd="7" destOrd="0" presId="urn:microsoft.com/office/officeart/2009/3/layout/BlockDescendingList"/>
    <dgm:cxn modelId="{749E3516-E531-44B2-A084-D97470D8DCE0}" type="presParOf" srcId="{BD54107B-3B8F-4038-B65A-69D3D8E139BE}" destId="{61F254AF-04EE-4074-8DEF-1E2B443BBC4E}" srcOrd="8" destOrd="0" presId="urn:microsoft.com/office/officeart/2009/3/layout/BlockDescendingList"/>
    <dgm:cxn modelId="{29562D06-5C73-4B21-AF97-91F0605C9FA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557" y="470807"/>
          <a:ext cx="3967608" cy="4516503"/>
        </a:xfrm>
        <a:prstGeom prst="roundRect">
          <a:avLst>
            <a:gd name="adj" fmla="val 5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b="1" kern="1200">
              <a:latin typeface="+mj-lt"/>
            </a:rPr>
            <a:t>Violence Prevention</a:t>
          </a:r>
        </a:p>
      </dsp:txBody>
      <dsp:txXfrm rot="16200000">
        <a:off x="-1453447" y="1925813"/>
        <a:ext cx="3703533" cy="793521"/>
      </dsp:txXfrm>
    </dsp:sp>
    <dsp:sp modelId="{1C32FD89-C7FD-45C6-A4B8-4F96BB6BE50F}">
      <dsp:nvSpPr>
        <dsp:cNvPr id="0" name=""/>
        <dsp:cNvSpPr/>
      </dsp:nvSpPr>
      <dsp:spPr>
        <a:xfrm>
          <a:off x="795079" y="470807"/>
          <a:ext cx="2955868" cy="45165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en-US" sz="6500" kern="1200">
            <a:latin typeface="+mn-lt"/>
          </a:endParaRPr>
        </a:p>
      </dsp:txBody>
      <dsp:txXfrm>
        <a:off x="795079" y="470807"/>
        <a:ext cx="2955868" cy="4516503"/>
      </dsp:txXfrm>
    </dsp:sp>
    <dsp:sp modelId="{F3C6A96E-F343-4D62-AB8C-B87AFD692EEB}">
      <dsp:nvSpPr>
        <dsp:cNvPr id="0" name=""/>
        <dsp:cNvSpPr/>
      </dsp:nvSpPr>
      <dsp:spPr>
        <a:xfrm>
          <a:off x="4108033" y="440669"/>
          <a:ext cx="3967608" cy="4572018"/>
        </a:xfrm>
        <a:prstGeom prst="roundRect">
          <a:avLst>
            <a:gd name="adj" fmla="val 5000"/>
          </a:avLst>
        </a:prstGeom>
        <a:solidFill>
          <a:schemeClr val="accent5">
            <a:shade val="50000"/>
            <a:hueOff val="385434"/>
            <a:satOff val="-33787"/>
            <a:lumOff val="519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b="1" kern="1200">
              <a:solidFill>
                <a:schemeClr val="tx1"/>
              </a:solidFill>
              <a:latin typeface="+mj-lt"/>
            </a:rPr>
            <a:t>Social Skills</a:t>
          </a:r>
        </a:p>
      </dsp:txBody>
      <dsp:txXfrm rot="16200000">
        <a:off x="2630266" y="1918436"/>
        <a:ext cx="3749055" cy="793521"/>
      </dsp:txXfrm>
    </dsp:sp>
    <dsp:sp modelId="{73B55BA1-7585-4FD9-A886-2869DD70E3B6}">
      <dsp:nvSpPr>
        <dsp:cNvPr id="0" name=""/>
        <dsp:cNvSpPr/>
      </dsp:nvSpPr>
      <dsp:spPr>
        <a:xfrm rot="5400000">
          <a:off x="3778057" y="4224254"/>
          <a:ext cx="699626" cy="595141"/>
        </a:xfrm>
        <a:prstGeom prst="flowChartExtra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sp>
    <dsp:sp modelId="{CA298433-8D74-4F23-9DB7-25C88C9C9626}">
      <dsp:nvSpPr>
        <dsp:cNvPr id="0" name=""/>
        <dsp:cNvSpPr/>
      </dsp:nvSpPr>
      <dsp:spPr>
        <a:xfrm>
          <a:off x="4901554" y="440669"/>
          <a:ext cx="2955868" cy="45720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mj-lt"/>
            </a:rPr>
            <a:t>Social Skills Improvement System (SSiS) </a:t>
          </a:r>
        </a:p>
        <a:p>
          <a:pPr marL="171450" lvl="1" indent="-171450" algn="l" defTabSz="844550">
            <a:lnSpc>
              <a:spcPct val="90000"/>
            </a:lnSpc>
            <a:spcBef>
              <a:spcPct val="0"/>
            </a:spcBef>
            <a:spcAft>
              <a:spcPct val="15000"/>
            </a:spcAft>
            <a:buChar char="•"/>
          </a:pPr>
          <a:r>
            <a:rPr lang="en-US" sz="1900" kern="1200">
              <a:solidFill>
                <a:schemeClr val="tx1"/>
              </a:solidFill>
              <a:latin typeface="+mj-lt"/>
            </a:rPr>
            <a:t>Elliott and Gresham, 2008      </a:t>
          </a:r>
        </a:p>
        <a:p>
          <a:pPr marL="171450" lvl="1" indent="-171450" algn="l" defTabSz="711200">
            <a:lnSpc>
              <a:spcPct val="90000"/>
            </a:lnSpc>
            <a:spcBef>
              <a:spcPct val="0"/>
            </a:spcBef>
            <a:spcAft>
              <a:spcPct val="15000"/>
            </a:spcAft>
            <a:buChar char="•"/>
          </a:pPr>
          <a:r>
            <a:rPr lang="en-US" sz="1600" kern="1200">
              <a:solidFill>
                <a:schemeClr val="tx1"/>
              </a:solidFill>
              <a:latin typeface="+mj-lt"/>
            </a:rPr>
            <a:t>www.pearsonassessments.com</a:t>
          </a:r>
        </a:p>
        <a:p>
          <a:pPr marL="171450" lvl="1" indent="-171450" algn="l" defTabSz="844550">
            <a:lnSpc>
              <a:spcPct val="90000"/>
            </a:lnSpc>
            <a:spcBef>
              <a:spcPct val="0"/>
            </a:spcBef>
            <a:spcAft>
              <a:spcPct val="15000"/>
            </a:spcAft>
            <a:buChar char="•"/>
          </a:pPr>
          <a:r>
            <a:rPr lang="en-US" sz="1900" kern="1200">
              <a:solidFill>
                <a:schemeClr val="tx1"/>
              </a:solidFill>
              <a:latin typeface="+mj-lt"/>
            </a:rPr>
            <a:t>Includes a range of tools and intervention materials</a:t>
          </a:r>
        </a:p>
        <a:p>
          <a:pPr marL="0" lvl="0" indent="0" algn="l" defTabSz="844550">
            <a:lnSpc>
              <a:spcPct val="90000"/>
            </a:lnSpc>
            <a:spcBef>
              <a:spcPct val="0"/>
            </a:spcBef>
            <a:spcAft>
              <a:spcPct val="35000"/>
            </a:spcAft>
            <a:buNone/>
          </a:pPr>
          <a:endParaRPr lang="en-US" sz="1900" kern="1200">
            <a:solidFill>
              <a:schemeClr val="tx1"/>
            </a:solidFill>
            <a:latin typeface="+mj-lt"/>
          </a:endParaRPr>
        </a:p>
        <a:p>
          <a:pPr marL="0" lvl="0" indent="0" algn="l" defTabSz="1066800">
            <a:lnSpc>
              <a:spcPct val="90000"/>
            </a:lnSpc>
            <a:spcBef>
              <a:spcPct val="0"/>
            </a:spcBef>
            <a:spcAft>
              <a:spcPct val="35000"/>
            </a:spcAft>
            <a:buNone/>
          </a:pPr>
          <a:r>
            <a:rPr lang="en-US" sz="2400" b="1" kern="1200" dirty="0">
              <a:solidFill>
                <a:schemeClr val="tx1"/>
              </a:solidFill>
              <a:latin typeface="+mj-lt"/>
            </a:rPr>
            <a:t>Linking the Interests of Families and Teachers (LIFT) </a:t>
          </a:r>
        </a:p>
        <a:p>
          <a:pPr marL="171450" lvl="1" indent="-171450" algn="l" defTabSz="711200">
            <a:lnSpc>
              <a:spcPct val="90000"/>
            </a:lnSpc>
            <a:spcBef>
              <a:spcPct val="0"/>
            </a:spcBef>
            <a:spcAft>
              <a:spcPct val="15000"/>
            </a:spcAft>
            <a:buChar char="•"/>
          </a:pPr>
          <a:r>
            <a:rPr lang="en-US" sz="1600" kern="1200" dirty="0">
              <a:solidFill>
                <a:schemeClr val="tx1"/>
              </a:solidFill>
              <a:latin typeface="+mj-lt"/>
            </a:rPr>
            <a:t>Eddy, Reid, and </a:t>
          </a:r>
          <a:r>
            <a:rPr lang="en-US" sz="1600" kern="1200" dirty="0" err="1">
              <a:solidFill>
                <a:schemeClr val="tx1"/>
              </a:solidFill>
              <a:latin typeface="+mj-lt"/>
            </a:rPr>
            <a:t>Fetrow</a:t>
          </a:r>
          <a:r>
            <a:rPr lang="en-US" sz="1600" kern="1200" dirty="0">
              <a:solidFill>
                <a:schemeClr val="tx1"/>
              </a:solidFill>
              <a:latin typeface="+mj-lt"/>
            </a:rPr>
            <a:t>, 2000</a:t>
          </a:r>
        </a:p>
      </dsp:txBody>
      <dsp:txXfrm>
        <a:off x="4901554" y="440669"/>
        <a:ext cx="2955868" cy="4572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0" y="10060"/>
          <a:ext cx="4005039" cy="4866747"/>
        </a:xfrm>
        <a:prstGeom prst="roundRect">
          <a:avLst>
            <a:gd name="adj" fmla="val 5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a:latin typeface="+mn-lt"/>
            </a:rPr>
            <a:t>Character Education </a:t>
          </a:r>
        </a:p>
      </dsp:txBody>
      <dsp:txXfrm rot="16200000">
        <a:off x="-1594851" y="1604923"/>
        <a:ext cx="3990732" cy="801007"/>
      </dsp:txXfrm>
    </dsp:sp>
    <dsp:sp modelId="{F3C6A96E-F343-4D62-AB8C-B87AFD692EEB}">
      <dsp:nvSpPr>
        <dsp:cNvPr id="0" name=""/>
        <dsp:cNvSpPr/>
      </dsp:nvSpPr>
      <dsp:spPr>
        <a:xfrm>
          <a:off x="4148360" y="16"/>
          <a:ext cx="4005039" cy="4866747"/>
        </a:xfrm>
        <a:prstGeom prst="roundRect">
          <a:avLst>
            <a:gd name="adj" fmla="val 5000"/>
          </a:avLst>
        </a:prstGeom>
        <a:solidFill>
          <a:schemeClr val="accent5">
            <a:shade val="50000"/>
            <a:hueOff val="385434"/>
            <a:satOff val="-33787"/>
            <a:lumOff val="519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a:solidFill>
                <a:schemeClr val="tx1"/>
              </a:solidFill>
            </a:rPr>
            <a:t>Social-emotional</a:t>
          </a:r>
        </a:p>
      </dsp:txBody>
      <dsp:txXfrm rot="16200000">
        <a:off x="2553498" y="1594878"/>
        <a:ext cx="3990732" cy="801007"/>
      </dsp:txXfrm>
    </dsp:sp>
    <dsp:sp modelId="{73B55BA1-7585-4FD9-A886-2869DD70E3B6}">
      <dsp:nvSpPr>
        <dsp:cNvPr id="0" name=""/>
        <dsp:cNvSpPr/>
      </dsp:nvSpPr>
      <dsp:spPr>
        <a:xfrm rot="5400000">
          <a:off x="3813717" y="3963800"/>
          <a:ext cx="706191" cy="600755"/>
        </a:xfrm>
        <a:prstGeom prst="flowChartExtra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sp>
    <dsp:sp modelId="{CA298433-8D74-4F23-9DB7-25C88C9C9626}">
      <dsp:nvSpPr>
        <dsp:cNvPr id="0" name=""/>
        <dsp:cNvSpPr/>
      </dsp:nvSpPr>
      <dsp:spPr>
        <a:xfrm>
          <a:off x="4949368" y="16"/>
          <a:ext cx="2983754" cy="486674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mn-lt"/>
            </a:rPr>
            <a:t>Connect With Kids</a:t>
          </a:r>
          <a:br>
            <a:rPr lang="en-US" sz="2400" kern="1200">
              <a:solidFill>
                <a:schemeClr val="tx1"/>
              </a:solidFill>
              <a:latin typeface="+mn-lt"/>
            </a:rPr>
          </a:br>
          <a:r>
            <a:rPr lang="en-US" sz="2400" kern="1200">
              <a:solidFill>
                <a:schemeClr val="tx1"/>
              </a:solidFill>
              <a:latin typeface="+mn-lt"/>
            </a:rPr>
            <a:t>connectwithkids.com</a:t>
          </a:r>
          <a:endParaRPr lang="en-US" sz="1800" kern="120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latin typeface="+mn-lt"/>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chemeClr val="tx1"/>
              </a:solidFill>
              <a:latin typeface="+mn-lt"/>
            </a:rPr>
            <a:t>Customizable units are:</a:t>
          </a:r>
        </a:p>
        <a:p>
          <a:pPr marL="0" lvl="1" indent="173038" algn="l" defTabSz="711200">
            <a:lnSpc>
              <a:spcPct val="90000"/>
            </a:lnSpc>
            <a:spcBef>
              <a:spcPct val="0"/>
            </a:spcBef>
            <a:spcAft>
              <a:spcPct val="15000"/>
            </a:spcAft>
            <a:buChar char="•"/>
          </a:pPr>
          <a:r>
            <a:rPr lang="en-US" sz="1600" kern="1200">
              <a:solidFill>
                <a:schemeClr val="tx1"/>
              </a:solidFill>
              <a:latin typeface="+mn-lt"/>
            </a:rPr>
            <a:t>Attendance and achievement</a:t>
          </a:r>
        </a:p>
        <a:p>
          <a:pPr marL="0" lvl="1" indent="173038" algn="l" defTabSz="711200">
            <a:lnSpc>
              <a:spcPct val="90000"/>
            </a:lnSpc>
            <a:spcBef>
              <a:spcPct val="0"/>
            </a:spcBef>
            <a:spcAft>
              <a:spcPct val="15000"/>
            </a:spcAft>
            <a:buChar char="•"/>
          </a:pPr>
          <a:r>
            <a:rPr lang="en-US" sz="1600" kern="1200">
              <a:solidFill>
                <a:schemeClr val="tx1"/>
              </a:solidFill>
              <a:latin typeface="+mn-lt"/>
            </a:rPr>
            <a:t>Bullying and violence prevention</a:t>
          </a:r>
        </a:p>
        <a:p>
          <a:pPr marL="0" lvl="1" indent="173038" algn="l" defTabSz="711200">
            <a:lnSpc>
              <a:spcPct val="90000"/>
            </a:lnSpc>
            <a:spcBef>
              <a:spcPct val="0"/>
            </a:spcBef>
            <a:spcAft>
              <a:spcPct val="15000"/>
            </a:spcAft>
            <a:buChar char="•"/>
          </a:pPr>
          <a:r>
            <a:rPr lang="en-US" sz="1600" kern="1200">
              <a:solidFill>
                <a:schemeClr val="tx1"/>
              </a:solidFill>
              <a:latin typeface="+mn-lt"/>
            </a:rPr>
            <a:t>Character and Life skills</a:t>
          </a:r>
        </a:p>
        <a:p>
          <a:pPr marL="0" lvl="1" indent="173038" algn="l" defTabSz="711200">
            <a:lnSpc>
              <a:spcPct val="90000"/>
            </a:lnSpc>
            <a:spcBef>
              <a:spcPct val="0"/>
            </a:spcBef>
            <a:spcAft>
              <a:spcPct val="15000"/>
            </a:spcAft>
            <a:buChar char="•"/>
          </a:pPr>
          <a:r>
            <a:rPr lang="en-US" sz="1600" kern="1200">
              <a:solidFill>
                <a:schemeClr val="tx1"/>
              </a:solidFill>
              <a:latin typeface="+mn-lt"/>
            </a:rPr>
            <a:t>Digital citizenship</a:t>
          </a:r>
        </a:p>
        <a:p>
          <a:pPr marL="0" lvl="1" indent="173038" algn="l" defTabSz="711200">
            <a:lnSpc>
              <a:spcPct val="90000"/>
            </a:lnSpc>
            <a:spcBef>
              <a:spcPct val="0"/>
            </a:spcBef>
            <a:spcAft>
              <a:spcPct val="15000"/>
            </a:spcAft>
            <a:buChar char="•"/>
          </a:pPr>
          <a:r>
            <a:rPr lang="en-US" sz="1600" kern="1200">
              <a:solidFill>
                <a:schemeClr val="tx1"/>
              </a:solidFill>
              <a:latin typeface="+mn-lt"/>
            </a:rPr>
            <a:t>Alcohol and drug prevention</a:t>
          </a:r>
        </a:p>
        <a:p>
          <a:pPr marL="0" lvl="1" indent="173038" algn="l" defTabSz="711200">
            <a:lnSpc>
              <a:spcPct val="90000"/>
            </a:lnSpc>
            <a:spcBef>
              <a:spcPct val="0"/>
            </a:spcBef>
            <a:spcAft>
              <a:spcPct val="15000"/>
            </a:spcAft>
            <a:buChar char="•"/>
          </a:pPr>
          <a:r>
            <a:rPr lang="en-US" sz="1600" kern="1200">
              <a:solidFill>
                <a:schemeClr val="tx1"/>
              </a:solidFill>
              <a:latin typeface="+mn-lt"/>
            </a:rPr>
            <a:t>Health and Wellness</a:t>
          </a:r>
        </a:p>
      </dsp:txBody>
      <dsp:txXfrm>
        <a:off x="4949368" y="16"/>
        <a:ext cx="2983754" cy="48667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5116967" y="-783865"/>
          <a:ext cx="6093694" cy="6093694"/>
        </a:xfrm>
        <a:prstGeom prst="blockArc">
          <a:avLst>
            <a:gd name="adj1" fmla="val 18900000"/>
            <a:gd name="adj2" fmla="val 2700000"/>
            <a:gd name="adj3" fmla="val 354"/>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628203" y="452596"/>
          <a:ext cx="7538938" cy="905192"/>
        </a:xfrm>
        <a:prstGeom prst="rect">
          <a:avLst/>
        </a:prstGeom>
        <a:solidFill>
          <a:srgbClr val="7FA4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dirty="0"/>
            <a:t>Faculty and Staff</a:t>
          </a:r>
        </a:p>
      </dsp:txBody>
      <dsp:txXfrm>
        <a:off x="628203" y="452596"/>
        <a:ext cx="7538938" cy="905192"/>
      </dsp:txXfrm>
    </dsp:sp>
    <dsp:sp modelId="{326BA992-7EEB-4347-A2EE-82B85B673192}">
      <dsp:nvSpPr>
        <dsp:cNvPr id="0" name=""/>
        <dsp:cNvSpPr/>
      </dsp:nvSpPr>
      <dsp:spPr>
        <a:xfrm>
          <a:off x="62458" y="339447"/>
          <a:ext cx="1131490" cy="1131490"/>
        </a:xfrm>
        <a:prstGeom prst="ellipse">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957241" y="1810385"/>
          <a:ext cx="7209900" cy="905192"/>
        </a:xfrm>
        <a:prstGeom prst="rect">
          <a:avLst/>
        </a:prstGeom>
        <a:gradFill rotWithShape="0">
          <a:gsLst>
            <a:gs pos="0">
              <a:schemeClr val="accent1">
                <a:shade val="50000"/>
                <a:hueOff val="-171276"/>
                <a:satOff val="-15570"/>
                <a:lumOff val="30309"/>
                <a:alphaOff val="0"/>
                <a:satMod val="103000"/>
                <a:lumMod val="102000"/>
                <a:tint val="94000"/>
              </a:schemeClr>
            </a:gs>
            <a:gs pos="50000">
              <a:schemeClr val="accent1">
                <a:shade val="50000"/>
                <a:hueOff val="-171276"/>
                <a:satOff val="-15570"/>
                <a:lumOff val="30309"/>
                <a:alphaOff val="0"/>
                <a:satMod val="110000"/>
                <a:lumMod val="100000"/>
                <a:shade val="100000"/>
              </a:schemeClr>
            </a:gs>
            <a:gs pos="100000">
              <a:schemeClr val="accent1">
                <a:shade val="50000"/>
                <a:hueOff val="-171276"/>
                <a:satOff val="-15570"/>
                <a:lumOff val="303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957241" y="1810385"/>
        <a:ext cx="7209900" cy="905192"/>
      </dsp:txXfrm>
    </dsp:sp>
    <dsp:sp modelId="{5CC4C9E6-7618-0543-BADD-12987C1D0FDB}">
      <dsp:nvSpPr>
        <dsp:cNvPr id="0" name=""/>
        <dsp:cNvSpPr/>
      </dsp:nvSpPr>
      <dsp:spPr>
        <a:xfrm>
          <a:off x="391495" y="1697236"/>
          <a:ext cx="1131490" cy="1131490"/>
        </a:xfrm>
        <a:prstGeom prst="ellipse">
          <a:avLst/>
        </a:prstGeom>
        <a:solidFill>
          <a:schemeClr val="lt1">
            <a:hueOff val="0"/>
            <a:satOff val="0"/>
            <a:lumOff val="0"/>
            <a:alphaOff val="0"/>
          </a:schemeClr>
        </a:solidFill>
        <a:ln w="6350" cap="flat" cmpd="sng" algn="ctr">
          <a:solidFill>
            <a:schemeClr val="accent1">
              <a:shade val="50000"/>
              <a:hueOff val="-171276"/>
              <a:satOff val="-15570"/>
              <a:lumOff val="30309"/>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628203" y="3168174"/>
          <a:ext cx="7538938" cy="905192"/>
        </a:xfrm>
        <a:prstGeom prst="rect">
          <a:avLst/>
        </a:prstGeom>
        <a:gradFill rotWithShape="0">
          <a:gsLst>
            <a:gs pos="0">
              <a:schemeClr val="accent1">
                <a:shade val="50000"/>
                <a:hueOff val="-171276"/>
                <a:satOff val="-15570"/>
                <a:lumOff val="30309"/>
                <a:alphaOff val="0"/>
                <a:satMod val="103000"/>
                <a:lumMod val="102000"/>
                <a:tint val="94000"/>
              </a:schemeClr>
            </a:gs>
            <a:gs pos="50000">
              <a:schemeClr val="accent1">
                <a:shade val="50000"/>
                <a:hueOff val="-171276"/>
                <a:satOff val="-15570"/>
                <a:lumOff val="30309"/>
                <a:alphaOff val="0"/>
                <a:satMod val="110000"/>
                <a:lumMod val="100000"/>
                <a:shade val="100000"/>
              </a:schemeClr>
            </a:gs>
            <a:gs pos="100000">
              <a:schemeClr val="accent1">
                <a:shade val="50000"/>
                <a:hueOff val="-171276"/>
                <a:satOff val="-15570"/>
                <a:lumOff val="303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Parents and Community </a:t>
          </a:r>
        </a:p>
      </dsp:txBody>
      <dsp:txXfrm>
        <a:off x="628203" y="3168174"/>
        <a:ext cx="7538938" cy="905192"/>
      </dsp:txXfrm>
    </dsp:sp>
    <dsp:sp modelId="{93A7F3CD-F22E-1144-8AEE-A191E88D335A}">
      <dsp:nvSpPr>
        <dsp:cNvPr id="0" name=""/>
        <dsp:cNvSpPr/>
      </dsp:nvSpPr>
      <dsp:spPr>
        <a:xfrm>
          <a:off x="62458" y="3055025"/>
          <a:ext cx="1131490" cy="1131490"/>
        </a:xfrm>
        <a:prstGeom prst="ellipse">
          <a:avLst/>
        </a:prstGeom>
        <a:solidFill>
          <a:schemeClr val="lt1">
            <a:hueOff val="0"/>
            <a:satOff val="0"/>
            <a:lumOff val="0"/>
            <a:alphaOff val="0"/>
          </a:schemeClr>
        </a:solidFill>
        <a:ln w="6350" cap="flat" cmpd="sng" algn="ctr">
          <a:solidFill>
            <a:schemeClr val="accent1">
              <a:shade val="50000"/>
              <a:hueOff val="-171276"/>
              <a:satOff val="-15570"/>
              <a:lumOff val="30309"/>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a:t>Academic</a:t>
          </a:r>
          <a:endParaRPr lang="en-US" sz="3200" kern="1200" dirty="0"/>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a:t>Behavior</a:t>
          </a:r>
          <a:endParaRPr lang="en-US" sz="3200" kern="1200" dirty="0"/>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hade val="50000"/>
            <a:hueOff val="256956"/>
            <a:satOff val="-22525"/>
            <a:lumOff val="346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1705658"/>
        <a:ext cx="8229600" cy="604298"/>
      </dsp:txXfrm>
    </dsp:sp>
    <dsp:sp modelId="{EF1860AA-16E8-43FF-8CDC-B27F22404ED5}">
      <dsp:nvSpPr>
        <dsp:cNvPr id="0" name=""/>
        <dsp:cNvSpPr/>
      </dsp:nvSpPr>
      <dsp:spPr>
        <a:xfrm>
          <a:off x="0" y="2285999"/>
          <a:ext cx="4124482"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hade val="50000"/>
            <a:hueOff val="256956"/>
            <a:satOff val="-22525"/>
            <a:lumOff val="346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0"/>
        <a:ext cx="8229600" cy="604298"/>
      </dsp:txXfrm>
    </dsp:sp>
    <dsp:sp modelId="{1089999C-8267-48BC-A665-5A0CF5DB29FD}">
      <dsp:nvSpPr>
        <dsp:cNvPr id="0" name=""/>
        <dsp:cNvSpPr/>
      </dsp:nvSpPr>
      <dsp:spPr>
        <a:xfrm>
          <a:off x="1182" y="605099"/>
          <a:ext cx="4124489"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4125672" y="605099"/>
        <a:ext cx="4102744" cy="5147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9/8/2021</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Insert the name of the participating</a:t>
            </a:r>
            <a:r>
              <a:rPr lang="en-US" baseline="0" dirty="0"/>
              <a:t> schools and districts.</a:t>
            </a:r>
            <a:endParaRPr lang="en-US" dirty="0"/>
          </a:p>
          <a:p>
            <a:r>
              <a:rPr lang="en-US" dirty="0"/>
              <a:t>Participating school</a:t>
            </a:r>
            <a:r>
              <a:rPr lang="en-US" baseline="0" dirty="0"/>
              <a:t> district(s) logos can be added as well.</a:t>
            </a:r>
            <a:endParaRPr lang="en-US" dirty="0"/>
          </a:p>
        </p:txBody>
      </p:sp>
      <p:sp>
        <p:nvSpPr>
          <p:cNvPr id="4" name="Slide Number Placeholder 3"/>
          <p:cNvSpPr>
            <a:spLocks noGrp="1"/>
          </p:cNvSpPr>
          <p:nvPr>
            <p:ph type="sldNum" sz="quarter" idx="10"/>
          </p:nvPr>
        </p:nvSpPr>
        <p:spPr/>
        <p:txBody>
          <a:bodyPr/>
          <a:lstStyle/>
          <a:p>
            <a:fld id="{D5F421B6-B46F-4440-B41D-82D0FEFAF04D}" type="slidenum">
              <a:rPr lang="en-US" smtClean="0"/>
              <a:t>3</a:t>
            </a:fld>
            <a:endParaRPr lang="en-US"/>
          </a:p>
        </p:txBody>
      </p:sp>
    </p:spTree>
    <p:extLst>
      <p:ext uri="{BB962C8B-B14F-4D97-AF65-F5344CB8AC3E}">
        <p14:creationId xmlns:p14="http://schemas.microsoft.com/office/powerpoint/2010/main" val="1264171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39246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73075" y="727075"/>
            <a:ext cx="6373813" cy="3586163"/>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7" tIns="48128" rIns="97977" bIns="48128"/>
          <a:lstStyle/>
          <a:p>
            <a:endParaRPr lang="en-US" altLang="en-US"/>
          </a:p>
        </p:txBody>
      </p:sp>
    </p:spTree>
    <p:extLst>
      <p:ext uri="{BB962C8B-B14F-4D97-AF65-F5344CB8AC3E}">
        <p14:creationId xmlns:p14="http://schemas.microsoft.com/office/powerpoint/2010/main" val="100262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73075" y="727075"/>
            <a:ext cx="6373813" cy="3586163"/>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6" tIns="48127" rIns="97976" bIns="48127"/>
          <a:lstStyle/>
          <a:p>
            <a:endParaRPr lang="en-US" altLang="en-US"/>
          </a:p>
        </p:txBody>
      </p:sp>
    </p:spTree>
    <p:extLst>
      <p:ext uri="{BB962C8B-B14F-4D97-AF65-F5344CB8AC3E}">
        <p14:creationId xmlns:p14="http://schemas.microsoft.com/office/powerpoint/2010/main" val="160465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46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450666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23</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in exemplars</a:t>
            </a:r>
          </a:p>
        </p:txBody>
      </p:sp>
      <p:sp>
        <p:nvSpPr>
          <p:cNvPr id="4" name="Slide Number Placeholder 3"/>
          <p:cNvSpPr>
            <a:spLocks noGrp="1"/>
          </p:cNvSpPr>
          <p:nvPr>
            <p:ph type="sldNum" sz="quarter" idx="10"/>
          </p:nvPr>
        </p:nvSpPr>
        <p:spPr/>
        <p:txBody>
          <a:bodyPr/>
          <a:lstStyle/>
          <a:p>
            <a:fld id="{1DA97D0D-5178-4F57-BFD7-EC7A65772746}" type="slidenum">
              <a:rPr lang="en-US" smtClean="0"/>
              <a:t>24</a:t>
            </a:fld>
            <a:endParaRPr lang="en-US"/>
          </a:p>
        </p:txBody>
      </p:sp>
    </p:spTree>
    <p:extLst>
      <p:ext uri="{BB962C8B-B14F-4D97-AF65-F5344CB8AC3E}">
        <p14:creationId xmlns:p14="http://schemas.microsoft.com/office/powerpoint/2010/main" val="821407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8303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 those who are on time</a:t>
            </a:r>
          </a:p>
          <a:p>
            <a:pPr lvl="1"/>
            <a:r>
              <a:rPr lang="en-US" dirty="0"/>
              <a:t>Starting the meeting on time</a:t>
            </a:r>
          </a:p>
          <a:p>
            <a:pPr lvl="1"/>
            <a:r>
              <a:rPr lang="en-US" dirty="0"/>
              <a:t>Start with sharing successes</a:t>
            </a:r>
          </a:p>
          <a:p>
            <a:r>
              <a:rPr lang="en-US" dirty="0"/>
              <a:t>Respect everyone’s time</a:t>
            </a:r>
          </a:p>
          <a:p>
            <a:pPr lvl="1"/>
            <a:r>
              <a:rPr lang="en-US" dirty="0"/>
              <a:t>End the meeting on time, one hour maximum</a:t>
            </a:r>
          </a:p>
          <a:p>
            <a:pPr lvl="1"/>
            <a:r>
              <a:rPr lang="en-US" dirty="0"/>
              <a:t>Assign tasks to individuals or temporary subcommittees as needed to keep the meeting on track</a:t>
            </a:r>
          </a:p>
          <a:p>
            <a:pPr lvl="1"/>
            <a:r>
              <a:rPr lang="en-US" dirty="0"/>
              <a:t>Schedule a follow-up meeting as needed or make plans to conduct final business by email</a:t>
            </a:r>
          </a:p>
          <a:p>
            <a:r>
              <a:rPr lang="en-US" dirty="0"/>
              <a:t>Be efficient with time</a:t>
            </a:r>
          </a:p>
          <a:p>
            <a:pPr lvl="1"/>
            <a:r>
              <a:rPr lang="en-US" dirty="0"/>
              <a:t>Be solution-based, spending time on action plans instead of “admiring the problem</a:t>
            </a:r>
          </a:p>
        </p:txBody>
      </p:sp>
      <p:sp>
        <p:nvSpPr>
          <p:cNvPr id="4" name="Slide Number Placeholder 3"/>
          <p:cNvSpPr>
            <a:spLocks noGrp="1"/>
          </p:cNvSpPr>
          <p:nvPr>
            <p:ph type="sldNum" sz="quarter" idx="10"/>
          </p:nvPr>
        </p:nvSpPr>
        <p:spPr/>
        <p:txBody>
          <a:bodyPr/>
          <a:lstStyle/>
          <a:p>
            <a:fld id="{1DA97D0D-5178-4F57-BFD7-EC7A65772746}" type="slidenum">
              <a:rPr lang="en-US" smtClean="0"/>
              <a:t>33</a:t>
            </a:fld>
            <a:endParaRPr lang="en-US"/>
          </a:p>
        </p:txBody>
      </p:sp>
    </p:spTree>
    <p:extLst>
      <p:ext uri="{BB962C8B-B14F-4D97-AF65-F5344CB8AC3E}">
        <p14:creationId xmlns:p14="http://schemas.microsoft.com/office/powerpoint/2010/main" val="4155325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a:p>
        </p:txBody>
      </p:sp>
      <p:sp>
        <p:nvSpPr>
          <p:cNvPr id="237572" name="Date Placeholder 3"/>
          <p:cNvSpPr>
            <a:spLocks noGrp="1"/>
          </p:cNvSpPr>
          <p:nvPr>
            <p:ph type="dt" sz="quarter" idx="1"/>
          </p:nvPr>
        </p:nvSpPr>
        <p:spPr>
          <a:noFill/>
        </p:spPr>
        <p:txBody>
          <a:bodyPr/>
          <a:lstStyle/>
          <a:p>
            <a:pPr>
              <a:defRPr/>
            </a:pPr>
            <a:fld id="{FED7652B-EDB0-418B-8F44-2D1BA454A137}" type="datetime1">
              <a:rPr lang="en-US" smtClean="0">
                <a:solidFill>
                  <a:prstClr val="black"/>
                </a:solidFill>
              </a:rPr>
              <a:pPr>
                <a:defRPr/>
              </a:pPr>
              <a:t>9/8/2021</a:t>
            </a:fld>
            <a:endParaRPr lang="en-US">
              <a:solidFill>
                <a:prstClr val="black"/>
              </a:solidFill>
            </a:endParaRPr>
          </a:p>
        </p:txBody>
      </p:sp>
      <p:sp>
        <p:nvSpPr>
          <p:cNvPr id="237573" name="Slide Number Placeholder 4"/>
          <p:cNvSpPr>
            <a:spLocks noGrp="1"/>
          </p:cNvSpPr>
          <p:nvPr>
            <p:ph type="sldNum" sz="quarter" idx="5"/>
          </p:nvPr>
        </p:nvSpPr>
        <p:spPr>
          <a:noFill/>
        </p:spPr>
        <p:txBody>
          <a:bodyPr/>
          <a:lstStyle/>
          <a:p>
            <a:pPr>
              <a:defRPr/>
            </a:pPr>
            <a:fld id="{62AE9132-A29D-43A5-806F-41B6E17DD15A}"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600154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35425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a:p>
        </p:txBody>
      </p:sp>
      <p:sp>
        <p:nvSpPr>
          <p:cNvPr id="237572" name="Date Placeholder 3"/>
          <p:cNvSpPr>
            <a:spLocks noGrp="1"/>
          </p:cNvSpPr>
          <p:nvPr>
            <p:ph type="dt" sz="quarter" idx="1"/>
          </p:nvPr>
        </p:nvSpPr>
        <p:spPr>
          <a:noFill/>
        </p:spPr>
        <p:txBody>
          <a:bodyPr/>
          <a:lstStyle/>
          <a:p>
            <a:pPr>
              <a:defRPr/>
            </a:pPr>
            <a:fld id="{FED7652B-EDB0-418B-8F44-2D1BA454A137}" type="datetime1">
              <a:rPr lang="en-US" smtClean="0">
                <a:solidFill>
                  <a:prstClr val="black"/>
                </a:solidFill>
              </a:rPr>
              <a:pPr>
                <a:defRPr/>
              </a:pPr>
              <a:t>9/8/2021</a:t>
            </a:fld>
            <a:endParaRPr lang="en-US">
              <a:solidFill>
                <a:prstClr val="black"/>
              </a:solidFill>
            </a:endParaRPr>
          </a:p>
        </p:txBody>
      </p:sp>
      <p:sp>
        <p:nvSpPr>
          <p:cNvPr id="237573" name="Slide Number Placeholder 4"/>
          <p:cNvSpPr>
            <a:spLocks noGrp="1"/>
          </p:cNvSpPr>
          <p:nvPr>
            <p:ph type="sldNum" sz="quarter" idx="5"/>
          </p:nvPr>
        </p:nvSpPr>
        <p:spPr>
          <a:noFill/>
        </p:spPr>
        <p:txBody>
          <a:bodyPr/>
          <a:lstStyle/>
          <a:p>
            <a:pPr>
              <a:defRPr/>
            </a:pPr>
            <a:fld id="{62AE9132-A29D-43A5-806F-41B6E17DD15A}"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2106685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300" dirty="0"/>
              <a:t>Need to emphasize collaborative teaming for BCBA Task List G-06 Provide behavior-analytic services in collaboration with others who support and/or provide services to one’s clients …</a:t>
            </a:r>
          </a:p>
          <a:p>
            <a:pPr algn="ctr"/>
            <a:r>
              <a:rPr lang="en-US" sz="1300" dirty="0"/>
              <a:t>ALSO: I think Tier 2 and Tier 3 interventions are likely </a:t>
            </a:r>
            <a:r>
              <a:rPr lang="en-US" sz="1300" dirty="0" err="1"/>
              <a:t>underdiscussed</a:t>
            </a:r>
            <a:r>
              <a:rPr lang="en-US" sz="1300" dirty="0"/>
              <a:t> in many meetings. Emphasize the need to have solutions-based discussions about providing interventions at scale (using CICO, self-monitoring, other Tier 2 supports) AND TRACKING WHO RECEIVES THOSE SUPPORTS</a:t>
            </a:r>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38</a:t>
            </a:fld>
            <a:endParaRPr lang="en-US"/>
          </a:p>
        </p:txBody>
      </p:sp>
    </p:spTree>
    <p:extLst>
      <p:ext uri="{BB962C8B-B14F-4D97-AF65-F5344CB8AC3E}">
        <p14:creationId xmlns:p14="http://schemas.microsoft.com/office/powerpoint/2010/main" val="144303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997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40</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46202" indent="-246202">
              <a:lnSpc>
                <a:spcPct val="80000"/>
              </a:lnSpc>
            </a:pPr>
            <a:r>
              <a:rPr lang="en-US" altLang="en-US" sz="1100" b="1" dirty="0"/>
              <a:t>10 min: Using this PowerPoint break timer</a:t>
            </a:r>
          </a:p>
          <a:p>
            <a:pPr marL="246202" indent="-246202">
              <a:lnSpc>
                <a:spcPct val="80000"/>
              </a:lnSpc>
            </a:pPr>
            <a:endParaRPr lang="en-US" altLang="en-US" sz="1100" b="1" dirty="0"/>
          </a:p>
          <a:p>
            <a:pPr marL="246202" indent="-246202">
              <a:lnSpc>
                <a:spcPct val="80000"/>
              </a:lnSpc>
            </a:pPr>
            <a:r>
              <a:rPr lang="en-US" altLang="en-US" sz="11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6202" indent="-246202">
              <a:lnSpc>
                <a:spcPct val="80000"/>
              </a:lnSpc>
            </a:pPr>
            <a:endParaRPr lang="en-US" altLang="en-US" sz="1100" dirty="0"/>
          </a:p>
          <a:p>
            <a:pPr marL="246202" indent="-246202">
              <a:lnSpc>
                <a:spcPct val="80000"/>
              </a:lnSpc>
            </a:pPr>
            <a:r>
              <a:rPr lang="en-US" altLang="en-US" sz="1100" b="1" dirty="0"/>
              <a:t>To insert this slide into your presentation </a:t>
            </a:r>
          </a:p>
          <a:p>
            <a:pPr marL="246202" indent="-246202">
              <a:lnSpc>
                <a:spcPct val="80000"/>
              </a:lnSpc>
            </a:pPr>
            <a:endParaRPr lang="en-US" altLang="en-US" sz="1100" b="1" dirty="0"/>
          </a:p>
          <a:p>
            <a:pPr marL="246202" indent="-246202">
              <a:buFontTx/>
              <a:buAutoNum type="arabicPeriod"/>
            </a:pPr>
            <a:r>
              <a:rPr lang="en-US" altLang="en-US" dirty="0"/>
              <a:t>Save this template as a presentation (.</a:t>
            </a:r>
            <a:r>
              <a:rPr lang="en-US" altLang="en-US" dirty="0" err="1"/>
              <a:t>ppt</a:t>
            </a:r>
            <a:r>
              <a:rPr lang="en-US" altLang="en-US" dirty="0"/>
              <a:t> file) on your computer. </a:t>
            </a:r>
          </a:p>
          <a:p>
            <a:pPr marL="246202" indent="-246202">
              <a:buFontTx/>
              <a:buAutoNum type="arabicPeriod"/>
            </a:pPr>
            <a:r>
              <a:rPr lang="en-US" altLang="en-US" dirty="0"/>
              <a:t>Open the presentation that will contain the timer. </a:t>
            </a:r>
          </a:p>
          <a:p>
            <a:pPr marL="246202" indent="-246202">
              <a:buFontTx/>
              <a:buAutoNum type="arabicPeriod"/>
            </a:pPr>
            <a:r>
              <a:rPr lang="en-US" altLang="en-US" dirty="0"/>
              <a:t>On the </a:t>
            </a:r>
            <a:r>
              <a:rPr lang="en-US" altLang="en-US" b="1" dirty="0"/>
              <a:t>Slides</a:t>
            </a:r>
            <a:r>
              <a:rPr lang="en-US" altLang="en-US" dirty="0"/>
              <a:t> tab, place your insertion point after the slide that will precede the timer. (Make sure you don't select a slide. Your insertion point should be between the slides.) </a:t>
            </a:r>
          </a:p>
          <a:p>
            <a:pPr marL="246202" indent="-246202">
              <a:buFontTx/>
              <a:buAutoNum type="arabicPeriod"/>
            </a:pPr>
            <a:r>
              <a:rPr lang="en-US" altLang="en-US" dirty="0"/>
              <a:t>On the </a:t>
            </a:r>
            <a:r>
              <a:rPr lang="en-US" altLang="en-US" b="1" dirty="0"/>
              <a:t>Insert</a:t>
            </a:r>
            <a:r>
              <a:rPr lang="en-US" altLang="en-US" dirty="0"/>
              <a:t> menu, click </a:t>
            </a:r>
            <a:r>
              <a:rPr lang="en-US" altLang="en-US" b="1" dirty="0"/>
              <a:t>Slides from Files</a:t>
            </a:r>
            <a:r>
              <a:rPr lang="en-US" altLang="en-US" dirty="0"/>
              <a:t>. </a:t>
            </a:r>
          </a:p>
          <a:p>
            <a:pPr marL="246202" indent="-246202">
              <a:buFontTx/>
              <a:buAutoNum type="arabicPeriod"/>
            </a:pPr>
            <a:r>
              <a:rPr lang="en-US" altLang="en-US" dirty="0"/>
              <a:t>In the </a:t>
            </a:r>
            <a:r>
              <a:rPr lang="en-US" altLang="en-US" b="1" dirty="0"/>
              <a:t>Slide Finder</a:t>
            </a:r>
            <a:r>
              <a:rPr lang="en-US" altLang="en-US" dirty="0"/>
              <a:t> dialog box, click the </a:t>
            </a:r>
            <a:r>
              <a:rPr lang="en-US" altLang="en-US" b="1" dirty="0"/>
              <a:t>Find Presentation</a:t>
            </a:r>
            <a:r>
              <a:rPr lang="en-US" altLang="en-US" dirty="0"/>
              <a:t> tab. </a:t>
            </a:r>
          </a:p>
          <a:p>
            <a:pPr marL="246202" indent="-246202">
              <a:buFontTx/>
              <a:buAutoNum type="arabicPeriod"/>
            </a:pPr>
            <a:r>
              <a:rPr lang="en-US" altLang="en-US" dirty="0"/>
              <a:t>Click </a:t>
            </a:r>
            <a:r>
              <a:rPr lang="en-US" altLang="en-US" b="1" dirty="0"/>
              <a:t>Browse</a:t>
            </a:r>
            <a:r>
              <a:rPr lang="en-US" altLang="en-US" dirty="0"/>
              <a:t>, locate and select the timer presentation, and then click </a:t>
            </a:r>
            <a:r>
              <a:rPr lang="en-US" altLang="en-US" b="1" dirty="0"/>
              <a:t>Open</a:t>
            </a:r>
            <a:r>
              <a:rPr lang="en-US" altLang="en-US" dirty="0"/>
              <a:t>. </a:t>
            </a:r>
          </a:p>
          <a:p>
            <a:pPr marL="246202" indent="-246202">
              <a:buFontTx/>
              <a:buAutoNum type="arabicPeriod"/>
            </a:pPr>
            <a:r>
              <a:rPr lang="en-US" altLang="en-US" dirty="0"/>
              <a:t>In the </a:t>
            </a:r>
            <a:r>
              <a:rPr lang="en-US" altLang="en-US" b="1" dirty="0"/>
              <a:t>Slides from Files</a:t>
            </a:r>
            <a:r>
              <a:rPr lang="en-US" altLang="en-US" dirty="0"/>
              <a:t> dialog box, select the timer slide. </a:t>
            </a:r>
          </a:p>
          <a:p>
            <a:pPr marL="246202" indent="-246202">
              <a:buFontTx/>
              <a:buAutoNum type="arabicPeriod"/>
            </a:pPr>
            <a:r>
              <a:rPr lang="en-US" altLang="en-US" dirty="0"/>
              <a:t>Select the </a:t>
            </a:r>
            <a:r>
              <a:rPr lang="en-US" altLang="en-US" b="1" dirty="0"/>
              <a:t>Keep source formatting</a:t>
            </a:r>
            <a:r>
              <a:rPr lang="en-US" altLang="en-US" dirty="0"/>
              <a:t> check box. If you do not select this check box, the copied slide will inherit the design of the slide that precedes it in the presentation. </a:t>
            </a:r>
          </a:p>
          <a:p>
            <a:pPr marL="246202" indent="-246202">
              <a:buFontTx/>
              <a:buAutoNum type="arabicPeriod"/>
            </a:pPr>
            <a:r>
              <a:rPr lang="en-US" altLang="en-US" dirty="0"/>
              <a:t>Click </a:t>
            </a:r>
            <a:r>
              <a:rPr lang="en-US" altLang="en-US" b="1" dirty="0"/>
              <a:t>Insert</a:t>
            </a:r>
            <a:r>
              <a:rPr lang="en-US" altLang="en-US" dirty="0"/>
              <a:t>. </a:t>
            </a:r>
          </a:p>
          <a:p>
            <a:pPr marL="246202" indent="-246202">
              <a:buFontTx/>
              <a:buAutoNum type="arabicPeriod"/>
            </a:pPr>
            <a:r>
              <a:rPr lang="en-US" altLang="en-US" dirty="0"/>
              <a:t>Click </a:t>
            </a:r>
            <a:r>
              <a:rPr lang="en-US" altLang="en-US" b="1" dirty="0"/>
              <a:t>Close</a:t>
            </a:r>
            <a:r>
              <a:rPr lang="en-US" altLang="en-US" dirty="0"/>
              <a:t>.</a:t>
            </a:r>
            <a:endParaRPr lang="en-US" altLang="en-US" sz="1100" dirty="0"/>
          </a:p>
          <a:p>
            <a:pPr marL="246202" indent="-246202">
              <a:lnSpc>
                <a:spcPct val="80000"/>
              </a:lnSpc>
            </a:pPr>
            <a:endParaRPr lang="en-US" altLang="en-US" sz="1100" dirty="0"/>
          </a:p>
        </p:txBody>
      </p:sp>
    </p:spTree>
    <p:extLst>
      <p:ext uri="{BB962C8B-B14F-4D97-AF65-F5344CB8AC3E}">
        <p14:creationId xmlns:p14="http://schemas.microsoft.com/office/powerpoint/2010/main" val="388770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BCBA Task List K-02 Identify the contingencies governing the behavior of those responsible for carrying out behavior-change procedures and design interventions accordingly – emphasize shift to clearly stating expectations for staff and students</a:t>
            </a:r>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46</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3207589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4935">
              <a:spcBef>
                <a:spcPct val="30000"/>
              </a:spcBef>
              <a:defRPr sz="1300">
                <a:solidFill>
                  <a:schemeClr val="tx1"/>
                </a:solidFill>
                <a:latin typeface="Calibri" panose="020F0502020204030204" pitchFamily="34" charset="0"/>
                <a:ea typeface="MS PGothic" panose="020B0600070205080204" pitchFamily="34" charset="-128"/>
              </a:defRPr>
            </a:lvl1pPr>
            <a:lvl2pPr marL="770270" indent="-295354" defTabSz="964935">
              <a:spcBef>
                <a:spcPct val="30000"/>
              </a:spcBef>
              <a:defRPr sz="1300">
                <a:solidFill>
                  <a:schemeClr val="tx1"/>
                </a:solidFill>
                <a:latin typeface="Calibri" panose="020F0502020204030204" pitchFamily="34" charset="0"/>
                <a:ea typeface="MS PGothic" panose="020B0600070205080204" pitchFamily="34" charset="-128"/>
              </a:defRPr>
            </a:lvl2pPr>
            <a:lvl3pPr marL="1186450" indent="-236619" defTabSz="964935">
              <a:spcBef>
                <a:spcPct val="30000"/>
              </a:spcBef>
              <a:defRPr sz="1300">
                <a:solidFill>
                  <a:schemeClr val="tx1"/>
                </a:solidFill>
                <a:latin typeface="Calibri" panose="020F0502020204030204" pitchFamily="34" charset="0"/>
                <a:ea typeface="MS PGothic" panose="020B0600070205080204" pitchFamily="34" charset="-128"/>
              </a:defRPr>
            </a:lvl3pPr>
            <a:lvl4pPr marL="1661365" indent="-236619" defTabSz="964935">
              <a:spcBef>
                <a:spcPct val="30000"/>
              </a:spcBef>
              <a:defRPr sz="1300">
                <a:solidFill>
                  <a:schemeClr val="tx1"/>
                </a:solidFill>
                <a:latin typeface="Calibri" panose="020F0502020204030204" pitchFamily="34" charset="0"/>
                <a:ea typeface="MS PGothic" panose="020B0600070205080204" pitchFamily="34" charset="-128"/>
              </a:defRPr>
            </a:lvl4pPr>
            <a:lvl5pPr marL="2136281" indent="-236619" defTabSz="964935">
              <a:spcBef>
                <a:spcPct val="30000"/>
              </a:spcBef>
              <a:defRPr sz="1300">
                <a:solidFill>
                  <a:schemeClr val="tx1"/>
                </a:solidFill>
                <a:latin typeface="Calibri" panose="020F0502020204030204" pitchFamily="34" charset="0"/>
                <a:ea typeface="MS PGothic" panose="020B0600070205080204" pitchFamily="34" charset="-128"/>
              </a:defRPr>
            </a:lvl5pPr>
            <a:lvl6pPr marL="2619587"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02893"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586199"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069505"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1FB2362D-33F6-4CD1-81E1-F8DAAC953D03}" type="slidenum">
              <a:rPr lang="en-US" altLang="en-US" smtClean="0">
                <a:solidFill>
                  <a:prstClr val="black"/>
                </a:solidFill>
              </a:rPr>
              <a:pPr>
                <a:spcBef>
                  <a:spcPct val="0"/>
                </a:spcBef>
              </a:pPr>
              <a:t>49</a:t>
            </a:fld>
            <a:endParaRPr lang="en-US" altLang="en-US">
              <a:solidFill>
                <a:prstClr val="black"/>
              </a:solidFill>
            </a:endParaRPr>
          </a:p>
        </p:txBody>
      </p:sp>
    </p:spTree>
    <p:extLst>
      <p:ext uri="{BB962C8B-B14F-4D97-AF65-F5344CB8AC3E}">
        <p14:creationId xmlns:p14="http://schemas.microsoft.com/office/powerpoint/2010/main" val="2724443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BCBA Task List K-02 Identify the contingencies governing the behavior of those responsible for carrying out behavior-change procedures and design interventions accordingly – emphasize shift to clearly stating expectations for staff and students</a:t>
            </a:r>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51</a:t>
            </a:fld>
            <a:endParaRPr lang="en-US"/>
          </a:p>
        </p:txBody>
      </p:sp>
    </p:spTree>
    <p:extLst>
      <p:ext uri="{BB962C8B-B14F-4D97-AF65-F5344CB8AC3E}">
        <p14:creationId xmlns:p14="http://schemas.microsoft.com/office/powerpoint/2010/main" val="247808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solidFill>
                  <a:prstClr val="black"/>
                </a:solidFill>
              </a:rPr>
              <a:pPr>
                <a:defRPr/>
              </a:pPr>
              <a:t>52</a:t>
            </a:fld>
            <a:endParaRPr lang="en-US">
              <a:solidFill>
                <a:prstClr val="black"/>
              </a:solidFill>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7704" tIns="48853" rIns="97704" bIns="48853" numCol="1" anchor="t" anchorCtr="0" compatLnSpc="1">
            <a:prstTxWarp prst="textNoShape">
              <a:avLst/>
            </a:prstTxWarp>
          </a:bodyPr>
          <a:lstStyle/>
          <a:p>
            <a:pPr marL="244258" indent="-244258">
              <a:lnSpc>
                <a:spcPct val="80000"/>
              </a:lnSpc>
            </a:pPr>
            <a:r>
              <a:rPr lang="en-US" sz="1100" b="1" dirty="0"/>
              <a:t>10 min Using this PowerPoint break timer</a:t>
            </a:r>
          </a:p>
          <a:p>
            <a:pPr marL="244258" indent="-244258">
              <a:lnSpc>
                <a:spcPct val="80000"/>
              </a:lnSpc>
            </a:pPr>
            <a:endParaRPr lang="en-US" sz="1100" b="1" dirty="0"/>
          </a:p>
          <a:p>
            <a:pPr marL="244258" indent="-244258">
              <a:lnSpc>
                <a:spcPct val="80000"/>
              </a:lnSpc>
            </a:pPr>
            <a:r>
              <a:rPr lang="en-US" sz="11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4258" indent="-244258">
              <a:lnSpc>
                <a:spcPct val="80000"/>
              </a:lnSpc>
            </a:pPr>
            <a:endParaRPr lang="en-US" sz="1100" dirty="0"/>
          </a:p>
          <a:p>
            <a:pPr marL="244258" indent="-244258">
              <a:lnSpc>
                <a:spcPct val="80000"/>
              </a:lnSpc>
            </a:pPr>
            <a:r>
              <a:rPr lang="en-US" sz="1100" b="1" dirty="0"/>
              <a:t>To insert this slide into your presentation </a:t>
            </a:r>
          </a:p>
          <a:p>
            <a:pPr marL="244258" indent="-244258">
              <a:lnSpc>
                <a:spcPct val="80000"/>
              </a:lnSpc>
            </a:pPr>
            <a:endParaRPr lang="en-US" sz="1100" b="1" dirty="0"/>
          </a:p>
          <a:p>
            <a:pPr marL="244258" indent="-244258">
              <a:buFontTx/>
              <a:buAutoNum type="arabicPeriod"/>
            </a:pPr>
            <a:r>
              <a:rPr lang="en-US" dirty="0"/>
              <a:t>Save this template as a presentation (.</a:t>
            </a:r>
            <a:r>
              <a:rPr lang="en-US" dirty="0" err="1"/>
              <a:t>ppt</a:t>
            </a:r>
            <a:r>
              <a:rPr lang="en-US" dirty="0"/>
              <a:t> file) on your computer. </a:t>
            </a:r>
          </a:p>
          <a:p>
            <a:pPr marL="244258" indent="-244258">
              <a:buFontTx/>
              <a:buAutoNum type="arabicPeriod"/>
            </a:pPr>
            <a:r>
              <a:rPr lang="en-US" dirty="0"/>
              <a:t>Open the presentation that will contain the timer. </a:t>
            </a:r>
          </a:p>
          <a:p>
            <a:pPr marL="244258" indent="-244258">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44258" indent="-244258">
              <a:buFontTx/>
              <a:buAutoNum type="arabicPeriod"/>
            </a:pPr>
            <a:r>
              <a:rPr lang="en-US" dirty="0"/>
              <a:t>On the </a:t>
            </a:r>
            <a:r>
              <a:rPr lang="en-US" b="1" dirty="0"/>
              <a:t>Insert</a:t>
            </a:r>
            <a:r>
              <a:rPr lang="en-US" dirty="0"/>
              <a:t> menu, click </a:t>
            </a:r>
            <a:r>
              <a:rPr lang="en-US" b="1" dirty="0"/>
              <a:t>Slides from Files</a:t>
            </a:r>
            <a:r>
              <a:rPr lang="en-US" dirty="0"/>
              <a:t>. </a:t>
            </a:r>
          </a:p>
          <a:p>
            <a:pPr marL="244258" indent="-244258">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44258" indent="-244258">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44258" indent="-244258">
              <a:buFontTx/>
              <a:buAutoNum type="arabicPeriod"/>
            </a:pPr>
            <a:r>
              <a:rPr lang="en-US" dirty="0"/>
              <a:t>In the </a:t>
            </a:r>
            <a:r>
              <a:rPr lang="en-US" b="1" dirty="0"/>
              <a:t>Slides from Files</a:t>
            </a:r>
            <a:r>
              <a:rPr lang="en-US" dirty="0"/>
              <a:t> dialog box, select the timer slide. </a:t>
            </a:r>
          </a:p>
          <a:p>
            <a:pPr marL="244258" indent="-244258">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44258" indent="-244258">
              <a:buFontTx/>
              <a:buAutoNum type="arabicPeriod"/>
            </a:pPr>
            <a:r>
              <a:rPr lang="en-US" dirty="0"/>
              <a:t>Click </a:t>
            </a:r>
            <a:r>
              <a:rPr lang="en-US" b="1" dirty="0"/>
              <a:t>Insert</a:t>
            </a:r>
            <a:r>
              <a:rPr lang="en-US" dirty="0"/>
              <a:t>. </a:t>
            </a:r>
          </a:p>
          <a:p>
            <a:pPr marL="244258" indent="-244258">
              <a:buFontTx/>
              <a:buAutoNum type="arabicPeriod"/>
            </a:pPr>
            <a:r>
              <a:rPr lang="en-US" dirty="0"/>
              <a:t>Click </a:t>
            </a:r>
            <a:r>
              <a:rPr lang="en-US" b="1" dirty="0"/>
              <a:t>Close</a:t>
            </a:r>
            <a:r>
              <a:rPr lang="en-US" dirty="0"/>
              <a:t>.</a:t>
            </a:r>
            <a:endParaRPr lang="en-US" sz="1100" dirty="0"/>
          </a:p>
        </p:txBody>
      </p:sp>
    </p:spTree>
    <p:extLst>
      <p:ext uri="{BB962C8B-B14F-4D97-AF65-F5344CB8AC3E}">
        <p14:creationId xmlns:p14="http://schemas.microsoft.com/office/powerpoint/2010/main" val="2100443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Added callouts to teaching and reinforcing to emphasize direct instruction and reinforcement of behavior expectations based on BCBA alignment (BCBA Task List K-02 )</a:t>
            </a:r>
          </a:p>
        </p:txBody>
      </p:sp>
      <p:sp>
        <p:nvSpPr>
          <p:cNvPr id="4" name="Slide Number Placeholder 3"/>
          <p:cNvSpPr>
            <a:spLocks noGrp="1"/>
          </p:cNvSpPr>
          <p:nvPr>
            <p:ph type="sldNum" sz="quarter" idx="10"/>
          </p:nvPr>
        </p:nvSpPr>
        <p:spPr/>
        <p:txBody>
          <a:bodyPr/>
          <a:lstStyle/>
          <a:p>
            <a:fld id="{1DA97D0D-5178-4F57-BFD7-EC7A65772746}" type="slidenum">
              <a:rPr lang="en-US" smtClean="0"/>
              <a:t>56</a:t>
            </a:fld>
            <a:endParaRPr lang="en-US"/>
          </a:p>
        </p:txBody>
      </p:sp>
    </p:spTree>
    <p:extLst>
      <p:ext uri="{BB962C8B-B14F-4D97-AF65-F5344CB8AC3E}">
        <p14:creationId xmlns:p14="http://schemas.microsoft.com/office/powerpoint/2010/main" val="153606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143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BCBA Task List K-02 Identify the contingencies governing the behavior of those responsible for carrying out behavior-change procedures and design interventions accordingly – Emphasize shift to clearly stating expectations for staff and students</a:t>
            </a:r>
          </a:p>
        </p:txBody>
      </p:sp>
      <p:sp>
        <p:nvSpPr>
          <p:cNvPr id="4" name="Slide Number Placeholder 3"/>
          <p:cNvSpPr>
            <a:spLocks noGrp="1"/>
          </p:cNvSpPr>
          <p:nvPr>
            <p:ph type="sldNum" sz="quarter" idx="10"/>
          </p:nvPr>
        </p:nvSpPr>
        <p:spPr/>
        <p:txBody>
          <a:bodyPr/>
          <a:lstStyle/>
          <a:p>
            <a:fld id="{1DA97D0D-5178-4F57-BFD7-EC7A65772746}" type="slidenum">
              <a:rPr lang="en-US" smtClean="0"/>
              <a:t>59</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solidFill>
                  <a:prstClr val="black"/>
                </a:solidFill>
              </a:rPr>
              <a:pPr>
                <a:defRPr/>
              </a:pPr>
              <a:t>63</a:t>
            </a:fld>
            <a:endParaRPr lang="en-US">
              <a:solidFill>
                <a:prstClr val="black"/>
              </a:solidFill>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7704" tIns="48853" rIns="97704" bIns="48853" numCol="1" anchor="t" anchorCtr="0" compatLnSpc="1">
            <a:prstTxWarp prst="textNoShape">
              <a:avLst/>
            </a:prstTxWarp>
          </a:bodyPr>
          <a:lstStyle/>
          <a:p>
            <a:pPr marL="244258" indent="-244258">
              <a:lnSpc>
                <a:spcPct val="80000"/>
              </a:lnSpc>
            </a:pPr>
            <a:r>
              <a:rPr lang="en-US" sz="1100" b="1"/>
              <a:t>10 min Using this PowerPoint break timer</a:t>
            </a:r>
          </a:p>
          <a:p>
            <a:pPr marL="244258" indent="-244258">
              <a:lnSpc>
                <a:spcPct val="80000"/>
              </a:lnSpc>
            </a:pPr>
            <a:endParaRPr lang="en-US" sz="1100" b="1"/>
          </a:p>
          <a:p>
            <a:pPr marL="244258" indent="-244258">
              <a:lnSpc>
                <a:spcPct val="80000"/>
              </a:lnSpc>
            </a:pPr>
            <a:r>
              <a:rPr lang="en-US" sz="1100" b="1"/>
              <a:t>**Is timer set to correct time. Do we want 25 or 10? Same question for above slide. </a:t>
            </a:r>
          </a:p>
          <a:p>
            <a:pPr marL="244258" indent="-244258">
              <a:lnSpc>
                <a:spcPct val="80000"/>
              </a:lnSpc>
            </a:pPr>
            <a:r>
              <a:rPr lang="en-US" sz="11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4258" indent="-244258">
              <a:lnSpc>
                <a:spcPct val="80000"/>
              </a:lnSpc>
            </a:pPr>
            <a:endParaRPr lang="en-US" sz="1100"/>
          </a:p>
          <a:p>
            <a:pPr marL="244258" indent="-244258">
              <a:lnSpc>
                <a:spcPct val="80000"/>
              </a:lnSpc>
            </a:pPr>
            <a:r>
              <a:rPr lang="en-US" sz="1100" b="1"/>
              <a:t>To insert this slide into your presentation </a:t>
            </a:r>
          </a:p>
          <a:p>
            <a:pPr marL="244258" indent="-244258">
              <a:lnSpc>
                <a:spcPct val="80000"/>
              </a:lnSpc>
            </a:pPr>
            <a:endParaRPr lang="en-US" sz="1100" b="1"/>
          </a:p>
          <a:p>
            <a:pPr marL="244258" indent="-244258">
              <a:buFontTx/>
              <a:buAutoNum type="arabicPeriod"/>
            </a:pPr>
            <a:r>
              <a:rPr lang="en-US"/>
              <a:t>Save this template as a presentation (.</a:t>
            </a:r>
            <a:r>
              <a:rPr lang="en-US" err="1"/>
              <a:t>ppt</a:t>
            </a:r>
            <a:r>
              <a:rPr lang="en-US"/>
              <a:t> file) on your computer. </a:t>
            </a:r>
          </a:p>
          <a:p>
            <a:pPr marL="244258" indent="-244258">
              <a:buFontTx/>
              <a:buAutoNum type="arabicPeriod"/>
            </a:pPr>
            <a:r>
              <a:rPr lang="en-US"/>
              <a:t>Open the presentation that will contain the timer. </a:t>
            </a:r>
          </a:p>
          <a:p>
            <a:pPr marL="244258" indent="-244258">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44258" indent="-244258">
              <a:buFontTx/>
              <a:buAutoNum type="arabicPeriod"/>
            </a:pPr>
            <a:r>
              <a:rPr lang="en-US"/>
              <a:t>On the </a:t>
            </a:r>
            <a:r>
              <a:rPr lang="en-US" b="1"/>
              <a:t>Insert</a:t>
            </a:r>
            <a:r>
              <a:rPr lang="en-US"/>
              <a:t> menu, click </a:t>
            </a:r>
            <a:r>
              <a:rPr lang="en-US" b="1"/>
              <a:t>Slides from Files</a:t>
            </a:r>
            <a:r>
              <a:rPr lang="en-US"/>
              <a:t>. </a:t>
            </a:r>
          </a:p>
          <a:p>
            <a:pPr marL="244258" indent="-244258">
              <a:buFontTx/>
              <a:buAutoNum type="arabicPeriod"/>
            </a:pPr>
            <a:r>
              <a:rPr lang="en-US"/>
              <a:t>In the </a:t>
            </a:r>
            <a:r>
              <a:rPr lang="en-US" b="1"/>
              <a:t>Slide Finder</a:t>
            </a:r>
            <a:r>
              <a:rPr lang="en-US"/>
              <a:t> dialog box, click the </a:t>
            </a:r>
            <a:r>
              <a:rPr lang="en-US" b="1"/>
              <a:t>Find Presentation</a:t>
            </a:r>
            <a:r>
              <a:rPr lang="en-US"/>
              <a:t> tab. </a:t>
            </a:r>
          </a:p>
          <a:p>
            <a:pPr marL="244258" indent="-244258">
              <a:buFontTx/>
              <a:buAutoNum type="arabicPeriod"/>
            </a:pPr>
            <a:r>
              <a:rPr lang="en-US"/>
              <a:t>Click </a:t>
            </a:r>
            <a:r>
              <a:rPr lang="en-US" b="1"/>
              <a:t>Browse</a:t>
            </a:r>
            <a:r>
              <a:rPr lang="en-US"/>
              <a:t>, locate and select the timer presentation, and then click </a:t>
            </a:r>
            <a:r>
              <a:rPr lang="en-US" b="1"/>
              <a:t>Open</a:t>
            </a:r>
            <a:r>
              <a:rPr lang="en-US"/>
              <a:t>. </a:t>
            </a:r>
          </a:p>
          <a:p>
            <a:pPr marL="244258" indent="-244258">
              <a:buFontTx/>
              <a:buAutoNum type="arabicPeriod"/>
            </a:pPr>
            <a:r>
              <a:rPr lang="en-US"/>
              <a:t>In the </a:t>
            </a:r>
            <a:r>
              <a:rPr lang="en-US" b="1"/>
              <a:t>Slides from Files</a:t>
            </a:r>
            <a:r>
              <a:rPr lang="en-US"/>
              <a:t> dialog box, select the timer slide. </a:t>
            </a:r>
          </a:p>
          <a:p>
            <a:pPr marL="244258" indent="-244258">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44258" indent="-244258">
              <a:buFontTx/>
              <a:buAutoNum type="arabicPeriod"/>
            </a:pPr>
            <a:r>
              <a:rPr lang="en-US"/>
              <a:t>Click </a:t>
            </a:r>
            <a:r>
              <a:rPr lang="en-US" b="1"/>
              <a:t>Insert</a:t>
            </a:r>
            <a:r>
              <a:rPr lang="en-US"/>
              <a:t>. </a:t>
            </a:r>
          </a:p>
          <a:p>
            <a:pPr marL="244258" indent="-244258">
              <a:buFontTx/>
              <a:buAutoNum type="arabicPeriod"/>
            </a:pPr>
            <a:r>
              <a:rPr lang="en-US"/>
              <a:t>Click </a:t>
            </a:r>
            <a:r>
              <a:rPr lang="en-US" b="1"/>
              <a:t>Close</a:t>
            </a:r>
            <a:r>
              <a:rPr lang="en-US"/>
              <a:t>.</a:t>
            </a:r>
            <a:endParaRPr lang="en-US" sz="1100"/>
          </a:p>
        </p:txBody>
      </p:sp>
    </p:spTree>
    <p:extLst>
      <p:ext uri="{BB962C8B-B14F-4D97-AF65-F5344CB8AC3E}">
        <p14:creationId xmlns:p14="http://schemas.microsoft.com/office/powerpoint/2010/main" val="2232638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BCBA Task List K-02 Identify the contingencies governing the behavior of those responsible for carrying out behavior-change procedures and design interventions accordingly – Emphasize shift to clearly stating expectations for staff and students</a:t>
            </a:r>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64</a:t>
            </a:fld>
            <a:endParaRPr lang="en-US"/>
          </a:p>
        </p:txBody>
      </p:sp>
    </p:spTree>
    <p:extLst>
      <p:ext uri="{BB962C8B-B14F-4D97-AF65-F5344CB8AC3E}">
        <p14:creationId xmlns:p14="http://schemas.microsoft.com/office/powerpoint/2010/main" val="4039159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More than preventing problem behavior from occurring.</a:t>
            </a:r>
          </a:p>
        </p:txBody>
      </p:sp>
      <p:sp>
        <p:nvSpPr>
          <p:cNvPr id="4" name="Slide Number Placeholder 3"/>
          <p:cNvSpPr>
            <a:spLocks noGrp="1"/>
          </p:cNvSpPr>
          <p:nvPr>
            <p:ph type="sldNum" sz="quarter" idx="5"/>
          </p:nvPr>
        </p:nvSpPr>
        <p:spPr/>
        <p:txBody>
          <a:bodyPr/>
          <a:lstStyle/>
          <a:p>
            <a:fld id="{05F8F4C2-8D1B-4152-9155-7910E1606850}" type="slidenum">
              <a:rPr lang="en-US" smtClean="0"/>
              <a:t>66</a:t>
            </a:fld>
            <a:endParaRPr lang="en-US"/>
          </a:p>
        </p:txBody>
      </p:sp>
    </p:spTree>
    <p:extLst>
      <p:ext uri="{BB962C8B-B14F-4D97-AF65-F5344CB8AC3E}">
        <p14:creationId xmlns:p14="http://schemas.microsoft.com/office/powerpoint/2010/main" val="1342984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67</a:t>
            </a:fld>
            <a:endParaRPr lang="en-US"/>
          </a:p>
        </p:txBody>
      </p:sp>
    </p:spTree>
    <p:extLst>
      <p:ext uri="{BB962C8B-B14F-4D97-AF65-F5344CB8AC3E}">
        <p14:creationId xmlns:p14="http://schemas.microsoft.com/office/powerpoint/2010/main" val="2646479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a:t>
            </a:r>
            <a:r>
              <a:rPr lang="en-US" sz="1300" dirty="0">
                <a:solidFill>
                  <a:schemeClr val="tx1">
                    <a:lumMod val="75000"/>
                    <a:lumOff val="25000"/>
                  </a:schemeClr>
                </a:solidFill>
              </a:rPr>
              <a:t>setting expectations, social skills</a:t>
            </a:r>
          </a:p>
          <a:p>
            <a:r>
              <a:rPr lang="en-US" dirty="0"/>
              <a:t>Posters: </a:t>
            </a:r>
            <a:r>
              <a:rPr lang="en-US" sz="1300" dirty="0">
                <a:solidFill>
                  <a:schemeClr val="tx1">
                    <a:lumMod val="75000"/>
                    <a:lumOff val="25000"/>
                  </a:schemeClr>
                </a:solidFill>
              </a:rPr>
              <a:t>setting expectations, full expectation matrix</a:t>
            </a:r>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68</a:t>
            </a:fld>
            <a:endParaRPr lang="en-US"/>
          </a:p>
        </p:txBody>
      </p:sp>
    </p:spTree>
    <p:extLst>
      <p:ext uri="{BB962C8B-B14F-4D97-AF65-F5344CB8AC3E}">
        <p14:creationId xmlns:p14="http://schemas.microsoft.com/office/powerpoint/2010/main" val="4125836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4237397" y="0"/>
            <a:ext cx="3240363" cy="488061"/>
          </a:xfrm>
          <a:prstGeom prst="rect">
            <a:avLst/>
          </a:prstGeom>
          <a:noFill/>
          <a:ln w="12700">
            <a:noFill/>
            <a:miter lim="800000"/>
            <a:headEnd/>
            <a:tailEnd/>
          </a:ln>
        </p:spPr>
        <p:txBody>
          <a:bodyPr wrap="none" lIns="99231" tIns="49615" rIns="99231" bIns="49615" anchor="ctr"/>
          <a:lstStyle/>
          <a:p>
            <a:endParaRPr lang="en-US" sz="2500" b="1">
              <a:latin typeface="Times New Roman" pitchFamily="18" charset="0"/>
            </a:endParaRPr>
          </a:p>
        </p:txBody>
      </p:sp>
      <p:sp>
        <p:nvSpPr>
          <p:cNvPr id="186370" name="Rectangle 3"/>
          <p:cNvSpPr>
            <a:spLocks noChangeArrowheads="1"/>
          </p:cNvSpPr>
          <p:nvPr/>
        </p:nvSpPr>
        <p:spPr bwMode="auto">
          <a:xfrm>
            <a:off x="4237397" y="9273159"/>
            <a:ext cx="3240363" cy="488061"/>
          </a:xfrm>
          <a:prstGeom prst="rect">
            <a:avLst/>
          </a:prstGeom>
          <a:noFill/>
          <a:ln w="12700">
            <a:noFill/>
            <a:miter lim="800000"/>
            <a:headEnd/>
            <a:tailEnd/>
          </a:ln>
        </p:spPr>
        <p:txBody>
          <a:bodyPr lIns="98199" tIns="48238" rIns="98199" bIns="48238" anchor="b"/>
          <a:lstStyle/>
          <a:p>
            <a:pPr algn="r" eaLnBrk="0" hangingPunct="0">
              <a:spcBef>
                <a:spcPct val="20000"/>
              </a:spcBef>
              <a:buClr>
                <a:schemeClr val="accent2"/>
              </a:buClr>
              <a:buFont typeface="Monotype Sorts" pitchFamily="2" charset="2"/>
              <a:buChar char="y"/>
            </a:pPr>
            <a:r>
              <a:rPr lang="en-US" altLang="en-US" sz="1300">
                <a:latin typeface="Tahoma" pitchFamily="34" charset="0"/>
              </a:rPr>
              <a:t>4</a:t>
            </a:r>
          </a:p>
        </p:txBody>
      </p:sp>
      <p:sp>
        <p:nvSpPr>
          <p:cNvPr id="186371" name="Rectangle 4"/>
          <p:cNvSpPr>
            <a:spLocks noChangeArrowheads="1"/>
          </p:cNvSpPr>
          <p:nvPr/>
        </p:nvSpPr>
        <p:spPr bwMode="auto">
          <a:xfrm>
            <a:off x="0" y="9273159"/>
            <a:ext cx="3240363" cy="488061"/>
          </a:xfrm>
          <a:prstGeom prst="rect">
            <a:avLst/>
          </a:prstGeom>
          <a:noFill/>
          <a:ln w="12700">
            <a:noFill/>
            <a:miter lim="800000"/>
            <a:headEnd/>
            <a:tailEnd/>
          </a:ln>
        </p:spPr>
        <p:txBody>
          <a:bodyPr wrap="none" lIns="99231" tIns="49615" rIns="99231" bIns="49615" anchor="ctr"/>
          <a:lstStyle/>
          <a:p>
            <a:endParaRPr lang="en-US" sz="2500" b="1">
              <a:latin typeface="Times New Roman" pitchFamily="18" charset="0"/>
            </a:endParaRPr>
          </a:p>
        </p:txBody>
      </p:sp>
      <p:sp>
        <p:nvSpPr>
          <p:cNvPr id="186372" name="Rectangle 5"/>
          <p:cNvSpPr>
            <a:spLocks noChangeArrowheads="1"/>
          </p:cNvSpPr>
          <p:nvPr/>
        </p:nvSpPr>
        <p:spPr bwMode="auto">
          <a:xfrm>
            <a:off x="0" y="0"/>
            <a:ext cx="3240363" cy="488061"/>
          </a:xfrm>
          <a:prstGeom prst="rect">
            <a:avLst/>
          </a:prstGeom>
          <a:noFill/>
          <a:ln w="12700">
            <a:noFill/>
            <a:miter lim="800000"/>
            <a:headEnd/>
            <a:tailEnd/>
          </a:ln>
        </p:spPr>
        <p:txBody>
          <a:bodyPr wrap="none" lIns="99231" tIns="49615" rIns="99231" bIns="49615" anchor="ctr"/>
          <a:lstStyle/>
          <a:p>
            <a:endParaRPr lang="en-US" sz="2500" b="1">
              <a:latin typeface="Times New Roman" pitchFamily="18" charset="0"/>
            </a:endParaRPr>
          </a:p>
        </p:txBody>
      </p:sp>
      <p:sp>
        <p:nvSpPr>
          <p:cNvPr id="186373" name="Rectangle 6"/>
          <p:cNvSpPr>
            <a:spLocks noGrp="1" noRot="1" noChangeAspect="1" noChangeArrowheads="1" noTextEdit="1"/>
          </p:cNvSpPr>
          <p:nvPr>
            <p:ph type="sldImg"/>
          </p:nvPr>
        </p:nvSpPr>
        <p:spPr bwMode="auto">
          <a:xfrm>
            <a:off x="495300" y="738188"/>
            <a:ext cx="6486525" cy="3649662"/>
          </a:xfrm>
          <a:noFill/>
          <a:ln cap="flat">
            <a:solidFill>
              <a:srgbClr val="000000"/>
            </a:solidFill>
            <a:miter lim="800000"/>
            <a:headEnd/>
            <a:tailEnd/>
          </a:ln>
        </p:spPr>
      </p:sp>
      <p:sp>
        <p:nvSpPr>
          <p:cNvPr id="186374" name="Rectangle 7"/>
          <p:cNvSpPr>
            <a:spLocks noGrp="1" noChangeArrowheads="1"/>
          </p:cNvSpPr>
          <p:nvPr>
            <p:ph type="body" idx="1"/>
          </p:nvPr>
        </p:nvSpPr>
        <p:spPr bwMode="auto">
          <a:xfrm>
            <a:off x="997034" y="4634886"/>
            <a:ext cx="5483691" cy="4394243"/>
          </a:xfrm>
          <a:noFill/>
        </p:spPr>
        <p:txBody>
          <a:bodyPr wrap="square" lIns="98199" tIns="48238" rIns="98199" bIns="48238" numCol="1" anchor="t" anchorCtr="0" compatLnSpc="1">
            <a:prstTxWarp prst="textNoShape">
              <a:avLst/>
            </a:prstTxWarp>
          </a:bodyPr>
          <a:lstStyle/>
          <a:p>
            <a:pPr eaLnBrk="1" hangingPunct="1">
              <a:spcBef>
                <a:spcPct val="0"/>
              </a:spcBef>
            </a:pPr>
            <a:endParaRPr lang="en-US" altLang="en-US" dirty="0">
              <a:latin typeface="Arial" charset="0"/>
            </a:endParaRPr>
          </a:p>
        </p:txBody>
      </p:sp>
    </p:spTree>
    <p:extLst>
      <p:ext uri="{BB962C8B-B14F-4D97-AF65-F5344CB8AC3E}">
        <p14:creationId xmlns:p14="http://schemas.microsoft.com/office/powerpoint/2010/main" val="1213820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71</a:t>
            </a:fld>
            <a:endParaRPr lang="en-US"/>
          </a:p>
        </p:txBody>
      </p:sp>
    </p:spTree>
    <p:extLst>
      <p:ext uri="{BB962C8B-B14F-4D97-AF65-F5344CB8AC3E}">
        <p14:creationId xmlns:p14="http://schemas.microsoft.com/office/powerpoint/2010/main" val="894313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high-school based tracker using Google Drive: </a:t>
            </a:r>
          </a:p>
          <a:p>
            <a:r>
              <a:rPr lang="en-US" dirty="0"/>
              <a:t>https://www.youtube.com/watch?v=1-mZ_z7RYPc</a:t>
            </a:r>
          </a:p>
          <a:p>
            <a:endParaRPr lang="en-US" dirty="0"/>
          </a:p>
        </p:txBody>
      </p:sp>
      <p:sp>
        <p:nvSpPr>
          <p:cNvPr id="4" name="Slide Number Placeholder 3"/>
          <p:cNvSpPr>
            <a:spLocks noGrp="1"/>
          </p:cNvSpPr>
          <p:nvPr>
            <p:ph type="sldNum" sz="quarter" idx="5"/>
          </p:nvPr>
        </p:nvSpPr>
        <p:spPr/>
        <p:txBody>
          <a:bodyPr/>
          <a:lstStyle/>
          <a:p>
            <a:fld id="{0A8266DF-A24C-4D79-B53E-F739951E7B12}" type="slidenum">
              <a:rPr lang="en-US" smtClean="0"/>
              <a:t>72</a:t>
            </a:fld>
            <a:endParaRPr lang="en-US"/>
          </a:p>
        </p:txBody>
      </p:sp>
    </p:spTree>
    <p:extLst>
      <p:ext uri="{BB962C8B-B14F-4D97-AF65-F5344CB8AC3E}">
        <p14:creationId xmlns:p14="http://schemas.microsoft.com/office/powerpoint/2010/main" val="2911662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73</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46202" indent="-246202">
              <a:lnSpc>
                <a:spcPct val="80000"/>
              </a:lnSpc>
            </a:pPr>
            <a:r>
              <a:rPr lang="en-US" altLang="en-US" sz="1100" b="1"/>
              <a:t>5 min: Using this PowerPoint break timer</a:t>
            </a:r>
          </a:p>
          <a:p>
            <a:pPr marL="246202" indent="-246202">
              <a:lnSpc>
                <a:spcPct val="80000"/>
              </a:lnSpc>
            </a:pPr>
            <a:endParaRPr lang="en-US" altLang="en-US" sz="1100" b="1"/>
          </a:p>
          <a:p>
            <a:pPr marL="246202" indent="-246202">
              <a:lnSpc>
                <a:spcPct val="80000"/>
              </a:lnSpc>
            </a:pPr>
            <a:r>
              <a:rPr lang="en-US" altLang="en-US" sz="11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6202" indent="-246202">
              <a:lnSpc>
                <a:spcPct val="80000"/>
              </a:lnSpc>
            </a:pPr>
            <a:endParaRPr lang="en-US" altLang="en-US" sz="1100"/>
          </a:p>
          <a:p>
            <a:pPr marL="246202" indent="-246202">
              <a:lnSpc>
                <a:spcPct val="80000"/>
              </a:lnSpc>
            </a:pPr>
            <a:r>
              <a:rPr lang="en-US" altLang="en-US" sz="1100" b="1"/>
              <a:t>To insert this slide into your presentation </a:t>
            </a:r>
          </a:p>
          <a:p>
            <a:pPr marL="246202" indent="-246202">
              <a:lnSpc>
                <a:spcPct val="80000"/>
              </a:lnSpc>
            </a:pPr>
            <a:endParaRPr lang="en-US" altLang="en-US" sz="1100" b="1"/>
          </a:p>
          <a:p>
            <a:pPr marL="246202" indent="-246202">
              <a:buFontTx/>
              <a:buAutoNum type="arabicPeriod"/>
            </a:pPr>
            <a:r>
              <a:rPr lang="en-US" altLang="en-US"/>
              <a:t>Save this template as a presentation (.</a:t>
            </a:r>
            <a:r>
              <a:rPr lang="en-US" altLang="en-US" err="1"/>
              <a:t>ppt</a:t>
            </a:r>
            <a:r>
              <a:rPr lang="en-US" altLang="en-US"/>
              <a:t> file) on your computer. </a:t>
            </a:r>
          </a:p>
          <a:p>
            <a:pPr marL="246202" indent="-246202">
              <a:buFontTx/>
              <a:buAutoNum type="arabicPeriod"/>
            </a:pPr>
            <a:r>
              <a:rPr lang="en-US" altLang="en-US"/>
              <a:t>Open the presentation that will contain the timer. </a:t>
            </a:r>
          </a:p>
          <a:p>
            <a:pPr marL="246202" indent="-246202">
              <a:buFontTx/>
              <a:buAutoNum type="arabicPeriod"/>
            </a:pPr>
            <a:r>
              <a:rPr lang="en-US" altLang="en-US"/>
              <a:t>On the </a:t>
            </a:r>
            <a:r>
              <a:rPr lang="en-US" altLang="en-US" b="1"/>
              <a:t>Slides</a:t>
            </a:r>
            <a:r>
              <a:rPr lang="en-US" altLang="en-US"/>
              <a:t> tab, place your insertion point after the slide that will precede the timer. (Make sure you don't select a slide. Your insertion point should be between the slides.) </a:t>
            </a:r>
          </a:p>
          <a:p>
            <a:pPr marL="246202" indent="-246202">
              <a:buFontTx/>
              <a:buAutoNum type="arabicPeriod"/>
            </a:pPr>
            <a:r>
              <a:rPr lang="en-US" altLang="en-US"/>
              <a:t>On the </a:t>
            </a:r>
            <a:r>
              <a:rPr lang="en-US" altLang="en-US" b="1"/>
              <a:t>Insert</a:t>
            </a:r>
            <a:r>
              <a:rPr lang="en-US" altLang="en-US"/>
              <a:t> menu, click </a:t>
            </a:r>
            <a:r>
              <a:rPr lang="en-US" altLang="en-US" b="1"/>
              <a:t>Slides from Files</a:t>
            </a:r>
            <a:r>
              <a:rPr lang="en-US" altLang="en-US"/>
              <a:t>. </a:t>
            </a:r>
          </a:p>
          <a:p>
            <a:pPr marL="246202" indent="-246202">
              <a:buFontTx/>
              <a:buAutoNum type="arabicPeriod"/>
            </a:pPr>
            <a:r>
              <a:rPr lang="en-US" altLang="en-US"/>
              <a:t>In the </a:t>
            </a:r>
            <a:r>
              <a:rPr lang="en-US" altLang="en-US" b="1"/>
              <a:t>Slide Finder</a:t>
            </a:r>
            <a:r>
              <a:rPr lang="en-US" altLang="en-US"/>
              <a:t> dialog box, click the </a:t>
            </a:r>
            <a:r>
              <a:rPr lang="en-US" altLang="en-US" b="1"/>
              <a:t>Find Presentation</a:t>
            </a:r>
            <a:r>
              <a:rPr lang="en-US" altLang="en-US"/>
              <a:t> tab. </a:t>
            </a:r>
          </a:p>
          <a:p>
            <a:pPr marL="246202" indent="-246202">
              <a:buFontTx/>
              <a:buAutoNum type="arabicPeriod"/>
            </a:pPr>
            <a:r>
              <a:rPr lang="en-US" altLang="en-US"/>
              <a:t>Click </a:t>
            </a:r>
            <a:r>
              <a:rPr lang="en-US" altLang="en-US" b="1"/>
              <a:t>Browse</a:t>
            </a:r>
            <a:r>
              <a:rPr lang="en-US" altLang="en-US"/>
              <a:t>, locate and select the timer presentation, and then click </a:t>
            </a:r>
            <a:r>
              <a:rPr lang="en-US" altLang="en-US" b="1"/>
              <a:t>Open</a:t>
            </a:r>
            <a:r>
              <a:rPr lang="en-US" altLang="en-US"/>
              <a:t>. </a:t>
            </a:r>
          </a:p>
          <a:p>
            <a:pPr marL="246202" indent="-246202">
              <a:buFontTx/>
              <a:buAutoNum type="arabicPeriod"/>
            </a:pPr>
            <a:r>
              <a:rPr lang="en-US" altLang="en-US"/>
              <a:t>In the </a:t>
            </a:r>
            <a:r>
              <a:rPr lang="en-US" altLang="en-US" b="1"/>
              <a:t>Slides from Files</a:t>
            </a:r>
            <a:r>
              <a:rPr lang="en-US" altLang="en-US"/>
              <a:t> dialog box, select the timer slide. </a:t>
            </a:r>
          </a:p>
          <a:p>
            <a:pPr marL="246202" indent="-246202">
              <a:buFontTx/>
              <a:buAutoNum type="arabicPeriod"/>
            </a:pPr>
            <a:r>
              <a:rPr lang="en-US" altLang="en-US"/>
              <a:t>Select the </a:t>
            </a:r>
            <a:r>
              <a:rPr lang="en-US" altLang="en-US" b="1"/>
              <a:t>Keep source formatting</a:t>
            </a:r>
            <a:r>
              <a:rPr lang="en-US" altLang="en-US"/>
              <a:t> check box. If you do not select this check box, the copied slide will inherit the design of the slide that precedes it in the presentation. </a:t>
            </a:r>
          </a:p>
          <a:p>
            <a:pPr marL="246202" indent="-246202">
              <a:buFontTx/>
              <a:buAutoNum type="arabicPeriod"/>
            </a:pPr>
            <a:r>
              <a:rPr lang="en-US" altLang="en-US"/>
              <a:t>Click </a:t>
            </a:r>
            <a:r>
              <a:rPr lang="en-US" altLang="en-US" b="1"/>
              <a:t>Insert</a:t>
            </a:r>
            <a:r>
              <a:rPr lang="en-US" altLang="en-US"/>
              <a:t>. </a:t>
            </a:r>
          </a:p>
          <a:p>
            <a:pPr marL="246202" indent="-246202">
              <a:buFontTx/>
              <a:buAutoNum type="arabicPeriod"/>
            </a:pPr>
            <a:r>
              <a:rPr lang="en-US" altLang="en-US"/>
              <a:t>Click </a:t>
            </a:r>
            <a:r>
              <a:rPr lang="en-US" altLang="en-US" b="1"/>
              <a:t>Close</a:t>
            </a:r>
            <a:r>
              <a:rPr lang="en-US" altLang="en-US"/>
              <a:t>.</a:t>
            </a:r>
            <a:endParaRPr lang="en-US" altLang="en-US" sz="1100"/>
          </a:p>
          <a:p>
            <a:pPr marL="246202" indent="-246202">
              <a:lnSpc>
                <a:spcPct val="80000"/>
              </a:lnSpc>
            </a:pPr>
            <a:endParaRPr lang="en-US" altLang="en-US" sz="1100"/>
          </a:p>
        </p:txBody>
      </p:sp>
    </p:spTree>
    <p:extLst>
      <p:ext uri="{BB962C8B-B14F-4D97-AF65-F5344CB8AC3E}">
        <p14:creationId xmlns:p14="http://schemas.microsoft.com/office/powerpoint/2010/main" val="12207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702950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74</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46202" indent="-246202">
              <a:lnSpc>
                <a:spcPct val="80000"/>
              </a:lnSpc>
            </a:pPr>
            <a:r>
              <a:rPr lang="en-US" altLang="en-US" sz="1100" b="1"/>
              <a:t>5 min: Using this PowerPoint break timer</a:t>
            </a:r>
          </a:p>
          <a:p>
            <a:pPr marL="246202" indent="-246202">
              <a:lnSpc>
                <a:spcPct val="80000"/>
              </a:lnSpc>
            </a:pPr>
            <a:endParaRPr lang="en-US" altLang="en-US" sz="1100" b="1"/>
          </a:p>
          <a:p>
            <a:pPr marL="246202" indent="-246202">
              <a:lnSpc>
                <a:spcPct val="80000"/>
              </a:lnSpc>
            </a:pPr>
            <a:r>
              <a:rPr lang="en-US" altLang="en-US" sz="11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6202" indent="-246202">
              <a:lnSpc>
                <a:spcPct val="80000"/>
              </a:lnSpc>
            </a:pPr>
            <a:endParaRPr lang="en-US" altLang="en-US" sz="1100"/>
          </a:p>
          <a:p>
            <a:pPr marL="246202" indent="-246202">
              <a:lnSpc>
                <a:spcPct val="80000"/>
              </a:lnSpc>
            </a:pPr>
            <a:r>
              <a:rPr lang="en-US" altLang="en-US" sz="1100" b="1"/>
              <a:t>To insert this slide into your presentation </a:t>
            </a:r>
          </a:p>
          <a:p>
            <a:pPr marL="246202" indent="-246202">
              <a:lnSpc>
                <a:spcPct val="80000"/>
              </a:lnSpc>
            </a:pPr>
            <a:endParaRPr lang="en-US" altLang="en-US" sz="1100" b="1"/>
          </a:p>
          <a:p>
            <a:pPr marL="246202" indent="-246202">
              <a:buFontTx/>
              <a:buAutoNum type="arabicPeriod"/>
            </a:pPr>
            <a:r>
              <a:rPr lang="en-US" altLang="en-US"/>
              <a:t>Save this template as a presentation (.</a:t>
            </a:r>
            <a:r>
              <a:rPr lang="en-US" altLang="en-US" err="1"/>
              <a:t>ppt</a:t>
            </a:r>
            <a:r>
              <a:rPr lang="en-US" altLang="en-US"/>
              <a:t> file) on your computer. </a:t>
            </a:r>
          </a:p>
          <a:p>
            <a:pPr marL="246202" indent="-246202">
              <a:buFontTx/>
              <a:buAutoNum type="arabicPeriod"/>
            </a:pPr>
            <a:r>
              <a:rPr lang="en-US" altLang="en-US"/>
              <a:t>Open the presentation that will contain the timer. </a:t>
            </a:r>
          </a:p>
          <a:p>
            <a:pPr marL="246202" indent="-246202">
              <a:buFontTx/>
              <a:buAutoNum type="arabicPeriod"/>
            </a:pPr>
            <a:r>
              <a:rPr lang="en-US" altLang="en-US"/>
              <a:t>On the </a:t>
            </a:r>
            <a:r>
              <a:rPr lang="en-US" altLang="en-US" b="1"/>
              <a:t>Slides</a:t>
            </a:r>
            <a:r>
              <a:rPr lang="en-US" altLang="en-US"/>
              <a:t> tab, place your insertion point after the slide that will precede the timer. (Make sure you don't select a slide. Your insertion point should be between the slides.) </a:t>
            </a:r>
          </a:p>
          <a:p>
            <a:pPr marL="246202" indent="-246202">
              <a:buFontTx/>
              <a:buAutoNum type="arabicPeriod"/>
            </a:pPr>
            <a:r>
              <a:rPr lang="en-US" altLang="en-US"/>
              <a:t>On the </a:t>
            </a:r>
            <a:r>
              <a:rPr lang="en-US" altLang="en-US" b="1"/>
              <a:t>Insert</a:t>
            </a:r>
            <a:r>
              <a:rPr lang="en-US" altLang="en-US"/>
              <a:t> menu, click </a:t>
            </a:r>
            <a:r>
              <a:rPr lang="en-US" altLang="en-US" b="1"/>
              <a:t>Slides from Files</a:t>
            </a:r>
            <a:r>
              <a:rPr lang="en-US" altLang="en-US"/>
              <a:t>. </a:t>
            </a:r>
          </a:p>
          <a:p>
            <a:pPr marL="246202" indent="-246202">
              <a:buFontTx/>
              <a:buAutoNum type="arabicPeriod"/>
            </a:pPr>
            <a:r>
              <a:rPr lang="en-US" altLang="en-US"/>
              <a:t>In the </a:t>
            </a:r>
            <a:r>
              <a:rPr lang="en-US" altLang="en-US" b="1"/>
              <a:t>Slide Finder</a:t>
            </a:r>
            <a:r>
              <a:rPr lang="en-US" altLang="en-US"/>
              <a:t> dialog box, click the </a:t>
            </a:r>
            <a:r>
              <a:rPr lang="en-US" altLang="en-US" b="1"/>
              <a:t>Find Presentation</a:t>
            </a:r>
            <a:r>
              <a:rPr lang="en-US" altLang="en-US"/>
              <a:t> tab. </a:t>
            </a:r>
          </a:p>
          <a:p>
            <a:pPr marL="246202" indent="-246202">
              <a:buFontTx/>
              <a:buAutoNum type="arabicPeriod"/>
            </a:pPr>
            <a:r>
              <a:rPr lang="en-US" altLang="en-US"/>
              <a:t>Click </a:t>
            </a:r>
            <a:r>
              <a:rPr lang="en-US" altLang="en-US" b="1"/>
              <a:t>Browse</a:t>
            </a:r>
            <a:r>
              <a:rPr lang="en-US" altLang="en-US"/>
              <a:t>, locate and select the timer presentation, and then click </a:t>
            </a:r>
            <a:r>
              <a:rPr lang="en-US" altLang="en-US" b="1"/>
              <a:t>Open</a:t>
            </a:r>
            <a:r>
              <a:rPr lang="en-US" altLang="en-US"/>
              <a:t>. </a:t>
            </a:r>
          </a:p>
          <a:p>
            <a:pPr marL="246202" indent="-246202">
              <a:buFontTx/>
              <a:buAutoNum type="arabicPeriod"/>
            </a:pPr>
            <a:r>
              <a:rPr lang="en-US" altLang="en-US"/>
              <a:t>In the </a:t>
            </a:r>
            <a:r>
              <a:rPr lang="en-US" altLang="en-US" b="1"/>
              <a:t>Slides from Files</a:t>
            </a:r>
            <a:r>
              <a:rPr lang="en-US" altLang="en-US"/>
              <a:t> dialog box, select the timer slide. </a:t>
            </a:r>
          </a:p>
          <a:p>
            <a:pPr marL="246202" indent="-246202">
              <a:buFontTx/>
              <a:buAutoNum type="arabicPeriod"/>
            </a:pPr>
            <a:r>
              <a:rPr lang="en-US" altLang="en-US"/>
              <a:t>Select the </a:t>
            </a:r>
            <a:r>
              <a:rPr lang="en-US" altLang="en-US" b="1"/>
              <a:t>Keep source formatting</a:t>
            </a:r>
            <a:r>
              <a:rPr lang="en-US" altLang="en-US"/>
              <a:t> check box. If you do not select this check box, the copied slide will inherit the design of the slide that precedes it in the presentation. </a:t>
            </a:r>
          </a:p>
          <a:p>
            <a:pPr marL="246202" indent="-246202">
              <a:buFontTx/>
              <a:buAutoNum type="arabicPeriod"/>
            </a:pPr>
            <a:r>
              <a:rPr lang="en-US" altLang="en-US"/>
              <a:t>Click </a:t>
            </a:r>
            <a:r>
              <a:rPr lang="en-US" altLang="en-US" b="1"/>
              <a:t>Insert</a:t>
            </a:r>
            <a:r>
              <a:rPr lang="en-US" altLang="en-US"/>
              <a:t>. </a:t>
            </a:r>
          </a:p>
          <a:p>
            <a:pPr marL="246202" indent="-246202">
              <a:buFontTx/>
              <a:buAutoNum type="arabicPeriod"/>
            </a:pPr>
            <a:r>
              <a:rPr lang="en-US" altLang="en-US"/>
              <a:t>Click </a:t>
            </a:r>
            <a:r>
              <a:rPr lang="en-US" altLang="en-US" b="1"/>
              <a:t>Close</a:t>
            </a:r>
            <a:r>
              <a:rPr lang="en-US" altLang="en-US"/>
              <a:t>.</a:t>
            </a:r>
            <a:endParaRPr lang="en-US" altLang="en-US" sz="1100"/>
          </a:p>
          <a:p>
            <a:pPr marL="246202" indent="-246202">
              <a:lnSpc>
                <a:spcPct val="80000"/>
              </a:lnSpc>
            </a:pPr>
            <a:endParaRPr lang="en-US" altLang="en-US" sz="1100"/>
          </a:p>
        </p:txBody>
      </p:sp>
    </p:spTree>
    <p:extLst>
      <p:ext uri="{BB962C8B-B14F-4D97-AF65-F5344CB8AC3E}">
        <p14:creationId xmlns:p14="http://schemas.microsoft.com/office/powerpoint/2010/main" val="3102321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lIns="96640" tIns="48321" rIns="96640" bIns="48321" numCol="1" anchor="t" anchorCtr="0" compatLnSpc="1">
            <a:prstTxWarp prst="textNoShape">
              <a:avLst/>
            </a:prstTxWarp>
          </a:bodyPr>
          <a:lstStyle/>
          <a:p>
            <a:endParaRPr lang="en-US" dirty="0"/>
          </a:p>
        </p:txBody>
      </p:sp>
      <p:sp>
        <p:nvSpPr>
          <p:cNvPr id="78851" name="Slide Number Placeholder 3"/>
          <p:cNvSpPr>
            <a:spLocks noGrp="1"/>
          </p:cNvSpPr>
          <p:nvPr>
            <p:ph type="sldNum" sz="quarter" idx="5"/>
          </p:nvPr>
        </p:nvSpPr>
        <p:spPr/>
        <p:txBody>
          <a:bodyPr/>
          <a:lstStyle/>
          <a:p>
            <a:pPr defTabSz="966612">
              <a:defRPr/>
            </a:pPr>
            <a:fld id="{CBCAA787-9623-4975-A634-99B0F922B2EF}" type="slidenum">
              <a:rPr lang="en-US">
                <a:solidFill>
                  <a:prstClr val="black"/>
                </a:solidFill>
                <a:latin typeface="Calibri" panose="020F0502020204030204"/>
              </a:rPr>
              <a:pPr defTabSz="966612">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2000869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C8702-A81F-469D-86FF-FB33C8A1E0D8}" type="slidenum">
              <a:rPr lang="en-US" smtClean="0"/>
              <a:t>79</a:t>
            </a:fld>
            <a:endParaRPr lang="en-US" dirty="0"/>
          </a:p>
        </p:txBody>
      </p:sp>
    </p:spTree>
    <p:extLst>
      <p:ext uri="{BB962C8B-B14F-4D97-AF65-F5344CB8AC3E}">
        <p14:creationId xmlns:p14="http://schemas.microsoft.com/office/powerpoint/2010/main" val="3721962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spcBef>
                <a:spcPct val="30000"/>
              </a:spcBef>
              <a:defRPr sz="1300">
                <a:solidFill>
                  <a:schemeClr val="tx1"/>
                </a:solidFill>
                <a:latin typeface="Calibri" panose="020F0502020204030204" pitchFamily="34" charset="0"/>
                <a:ea typeface="MS PGothic" panose="020B0600070205080204" pitchFamily="34" charset="-128"/>
              </a:defRPr>
            </a:lvl1pPr>
            <a:lvl2pPr marL="770270" indent="-295354" defTabSz="964935">
              <a:spcBef>
                <a:spcPct val="30000"/>
              </a:spcBef>
              <a:defRPr sz="1300">
                <a:solidFill>
                  <a:schemeClr val="tx1"/>
                </a:solidFill>
                <a:latin typeface="Calibri" panose="020F0502020204030204" pitchFamily="34" charset="0"/>
                <a:ea typeface="MS PGothic" panose="020B0600070205080204" pitchFamily="34" charset="-128"/>
              </a:defRPr>
            </a:lvl2pPr>
            <a:lvl3pPr marL="1186450" indent="-236619" defTabSz="964935">
              <a:spcBef>
                <a:spcPct val="30000"/>
              </a:spcBef>
              <a:defRPr sz="1300">
                <a:solidFill>
                  <a:schemeClr val="tx1"/>
                </a:solidFill>
                <a:latin typeface="Calibri" panose="020F0502020204030204" pitchFamily="34" charset="0"/>
                <a:ea typeface="MS PGothic" panose="020B0600070205080204" pitchFamily="34" charset="-128"/>
              </a:defRPr>
            </a:lvl3pPr>
            <a:lvl4pPr marL="1661365" indent="-236619" defTabSz="964935">
              <a:spcBef>
                <a:spcPct val="30000"/>
              </a:spcBef>
              <a:defRPr sz="1300">
                <a:solidFill>
                  <a:schemeClr val="tx1"/>
                </a:solidFill>
                <a:latin typeface="Calibri" panose="020F0502020204030204" pitchFamily="34" charset="0"/>
                <a:ea typeface="MS PGothic" panose="020B0600070205080204" pitchFamily="34" charset="-128"/>
              </a:defRPr>
            </a:lvl4pPr>
            <a:lvl5pPr marL="2136281" indent="-236619" defTabSz="964935">
              <a:spcBef>
                <a:spcPct val="30000"/>
              </a:spcBef>
              <a:defRPr sz="1300">
                <a:solidFill>
                  <a:schemeClr val="tx1"/>
                </a:solidFill>
                <a:latin typeface="Calibri" panose="020F0502020204030204" pitchFamily="34" charset="0"/>
                <a:ea typeface="MS PGothic" panose="020B0600070205080204" pitchFamily="34" charset="-128"/>
              </a:defRPr>
            </a:lvl5pPr>
            <a:lvl6pPr marL="2619587"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02893"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586199"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069505" indent="-236619" defTabSz="96493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1FB2362D-33F6-4CD1-81E1-F8DAAC953D03}" type="slidenum">
              <a:rPr lang="en-US" altLang="en-US" smtClean="0"/>
              <a:pPr eaLnBrk="1" hangingPunct="1">
                <a:spcBef>
                  <a:spcPct val="0"/>
                </a:spcBef>
              </a:pPr>
              <a:t>80</a:t>
            </a:fld>
            <a:endParaRPr lang="en-US" altLang="en-US"/>
          </a:p>
        </p:txBody>
      </p:sp>
    </p:spTree>
    <p:extLst>
      <p:ext uri="{BB962C8B-B14F-4D97-AF65-F5344CB8AC3E}">
        <p14:creationId xmlns:p14="http://schemas.microsoft.com/office/powerpoint/2010/main" val="2212924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lIns="99095" tIns="49548" rIns="99095" bIns="49548" numCol="1" anchor="t" anchorCtr="0" compatLnSpc="1">
            <a:prstTxWarp prst="textNoShape">
              <a:avLst/>
            </a:prstTxWarp>
          </a:bodyPr>
          <a:lstStyle/>
          <a:p>
            <a:endParaRPr lang="en-US" baseline="0"/>
          </a:p>
        </p:txBody>
      </p:sp>
      <p:sp>
        <p:nvSpPr>
          <p:cNvPr id="91139" name="Slide Number Placeholder 3"/>
          <p:cNvSpPr>
            <a:spLocks noGrp="1"/>
          </p:cNvSpPr>
          <p:nvPr>
            <p:ph type="sldNum" sz="quarter" idx="5"/>
          </p:nvPr>
        </p:nvSpPr>
        <p:spPr/>
        <p:txBody>
          <a:bodyPr/>
          <a:lstStyle/>
          <a:p>
            <a:pPr>
              <a:defRPr/>
            </a:pPr>
            <a:fld id="{C778809D-00CB-4DBA-AF43-912CC465E331}" type="slidenum">
              <a:rPr lang="en-US" smtClean="0"/>
              <a:pPr>
                <a:defRPr/>
              </a:pPr>
              <a:t>83</a:t>
            </a:fld>
            <a:endParaRPr lang="en-US"/>
          </a:p>
        </p:txBody>
      </p:sp>
    </p:spTree>
    <p:extLst>
      <p:ext uri="{BB962C8B-B14F-4D97-AF65-F5344CB8AC3E}">
        <p14:creationId xmlns:p14="http://schemas.microsoft.com/office/powerpoint/2010/main" val="3820618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84</a:t>
            </a:fld>
            <a:endParaRPr lang="en-US"/>
          </a:p>
        </p:txBody>
      </p:sp>
    </p:spTree>
    <p:extLst>
      <p:ext uri="{BB962C8B-B14F-4D97-AF65-F5344CB8AC3E}">
        <p14:creationId xmlns:p14="http://schemas.microsoft.com/office/powerpoint/2010/main" val="410264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BB252C-4602-4093-A354-B7A8448DCE6C}" type="slidenum">
              <a:rPr lang="en-US" smtClean="0"/>
              <a:t>86</a:t>
            </a:fld>
            <a:endParaRPr lang="en-US"/>
          </a:p>
        </p:txBody>
      </p:sp>
    </p:spTree>
    <p:extLst>
      <p:ext uri="{BB962C8B-B14F-4D97-AF65-F5344CB8AC3E}">
        <p14:creationId xmlns:p14="http://schemas.microsoft.com/office/powerpoint/2010/main" val="1038687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203853-BF44-432B-840E-26104550DF5C}" type="slidenum">
              <a:rPr lang="en-US">
                <a:solidFill>
                  <a:prstClr val="black"/>
                </a:solidFill>
              </a:rPr>
              <a:pPr>
                <a:defRPr/>
              </a:pPr>
              <a:t>87</a:t>
            </a:fld>
            <a:endParaRPr lang="en-US">
              <a:solidFill>
                <a:prstClr val="black"/>
              </a:solidFill>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7704" tIns="48853" rIns="97704" bIns="48853" numCol="1" anchor="t" anchorCtr="0" compatLnSpc="1">
            <a:prstTxWarp prst="textNoShape">
              <a:avLst/>
            </a:prstTxWarp>
          </a:bodyPr>
          <a:lstStyle/>
          <a:p>
            <a:pPr marL="244258" indent="-244258">
              <a:lnSpc>
                <a:spcPct val="80000"/>
              </a:lnSpc>
            </a:pPr>
            <a:r>
              <a:rPr lang="en-US" sz="1100" b="1" dirty="0"/>
              <a:t>10 min Using this PowerPoint break timer</a:t>
            </a:r>
          </a:p>
          <a:p>
            <a:pPr marL="244258" indent="-244258">
              <a:lnSpc>
                <a:spcPct val="80000"/>
              </a:lnSpc>
            </a:pPr>
            <a:endParaRPr lang="en-US" sz="1100" b="1" dirty="0"/>
          </a:p>
          <a:p>
            <a:pPr marL="244258" indent="-244258">
              <a:lnSpc>
                <a:spcPct val="80000"/>
              </a:lnSpc>
            </a:pPr>
            <a:r>
              <a:rPr lang="en-US" sz="11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4258" indent="-244258">
              <a:lnSpc>
                <a:spcPct val="80000"/>
              </a:lnSpc>
            </a:pPr>
            <a:endParaRPr lang="en-US" sz="1100" dirty="0"/>
          </a:p>
          <a:p>
            <a:pPr marL="244258" indent="-244258">
              <a:lnSpc>
                <a:spcPct val="80000"/>
              </a:lnSpc>
            </a:pPr>
            <a:r>
              <a:rPr lang="en-US" sz="1100" b="1" dirty="0"/>
              <a:t>To insert this slide into your presentation </a:t>
            </a:r>
          </a:p>
          <a:p>
            <a:pPr marL="244258" indent="-244258">
              <a:lnSpc>
                <a:spcPct val="80000"/>
              </a:lnSpc>
            </a:pPr>
            <a:endParaRPr lang="en-US" sz="1100" b="1" dirty="0"/>
          </a:p>
          <a:p>
            <a:pPr marL="244258" indent="-244258">
              <a:buFontTx/>
              <a:buAutoNum type="arabicPeriod"/>
            </a:pPr>
            <a:r>
              <a:rPr lang="en-US" sz="1100" dirty="0"/>
              <a:t>Save this template as a presentation (.ppt file) on your computer. </a:t>
            </a:r>
          </a:p>
          <a:p>
            <a:pPr marL="244258" indent="-244258">
              <a:buFontTx/>
              <a:buAutoNum type="arabicPeriod"/>
            </a:pPr>
            <a:r>
              <a:rPr lang="en-US" sz="1100" dirty="0"/>
              <a:t>Open the presentation that will contain the timer. </a:t>
            </a:r>
          </a:p>
          <a:p>
            <a:pPr marL="244258" indent="-244258">
              <a:buFontTx/>
              <a:buAutoNum type="arabicPeriod"/>
            </a:pPr>
            <a:r>
              <a:rPr lang="en-US" sz="1100" dirty="0"/>
              <a:t>On the </a:t>
            </a:r>
            <a:r>
              <a:rPr lang="en-US" sz="1100" b="1" dirty="0"/>
              <a:t>Slides</a:t>
            </a:r>
            <a:r>
              <a:rPr lang="en-US" sz="1100" dirty="0"/>
              <a:t> tab, place your insertion point after the slide that will precede the timer. (Make sure you don't select a slide. Your insertion point should be between the slides.) </a:t>
            </a:r>
          </a:p>
          <a:p>
            <a:pPr marL="244258" indent="-244258">
              <a:buFontTx/>
              <a:buAutoNum type="arabicPeriod"/>
            </a:pPr>
            <a:r>
              <a:rPr lang="en-US" sz="1100" dirty="0"/>
              <a:t>On the </a:t>
            </a:r>
            <a:r>
              <a:rPr lang="en-US" sz="1100" b="1" dirty="0"/>
              <a:t>Insert</a:t>
            </a:r>
            <a:r>
              <a:rPr lang="en-US" sz="1100" dirty="0"/>
              <a:t> menu, click </a:t>
            </a:r>
            <a:r>
              <a:rPr lang="en-US" sz="1100" b="1" dirty="0"/>
              <a:t>Slides from Files</a:t>
            </a:r>
            <a:r>
              <a:rPr lang="en-US" sz="1100" dirty="0"/>
              <a:t>. </a:t>
            </a:r>
          </a:p>
          <a:p>
            <a:pPr marL="244258" indent="-244258">
              <a:buFontTx/>
              <a:buAutoNum type="arabicPeriod"/>
            </a:pPr>
            <a:r>
              <a:rPr lang="en-US" sz="1100" dirty="0"/>
              <a:t>In the </a:t>
            </a:r>
            <a:r>
              <a:rPr lang="en-US" sz="1100" b="1" dirty="0"/>
              <a:t>Slide Finder</a:t>
            </a:r>
            <a:r>
              <a:rPr lang="en-US" sz="1100" dirty="0"/>
              <a:t> dialog box, click the </a:t>
            </a:r>
            <a:r>
              <a:rPr lang="en-US" sz="1100" b="1" dirty="0"/>
              <a:t>Find Presentation</a:t>
            </a:r>
            <a:r>
              <a:rPr lang="en-US" sz="1100" dirty="0"/>
              <a:t> tab. </a:t>
            </a:r>
          </a:p>
          <a:p>
            <a:pPr marL="244258" indent="-244258">
              <a:buFontTx/>
              <a:buAutoNum type="arabicPeriod"/>
            </a:pPr>
            <a:r>
              <a:rPr lang="en-US" sz="1100" dirty="0"/>
              <a:t>Click </a:t>
            </a:r>
            <a:r>
              <a:rPr lang="en-US" sz="1100" b="1" dirty="0"/>
              <a:t>Browse</a:t>
            </a:r>
            <a:r>
              <a:rPr lang="en-US" sz="1100" dirty="0"/>
              <a:t>, locate and select the timer presentation, and then click </a:t>
            </a:r>
            <a:r>
              <a:rPr lang="en-US" sz="1100" b="1" dirty="0"/>
              <a:t>Open</a:t>
            </a:r>
            <a:r>
              <a:rPr lang="en-US" sz="1100" dirty="0"/>
              <a:t>. </a:t>
            </a:r>
          </a:p>
          <a:p>
            <a:pPr marL="244258" indent="-244258">
              <a:buFontTx/>
              <a:buAutoNum type="arabicPeriod"/>
            </a:pPr>
            <a:r>
              <a:rPr lang="en-US" sz="1100" dirty="0"/>
              <a:t>In the </a:t>
            </a:r>
            <a:r>
              <a:rPr lang="en-US" sz="1100" b="1" dirty="0"/>
              <a:t>Slides from Files</a:t>
            </a:r>
            <a:r>
              <a:rPr lang="en-US" sz="1100" dirty="0"/>
              <a:t> dialog box, select the timer slide. </a:t>
            </a:r>
          </a:p>
          <a:p>
            <a:pPr marL="244258" indent="-244258">
              <a:buFontTx/>
              <a:buAutoNum type="arabicPeriod"/>
            </a:pPr>
            <a:r>
              <a:rPr lang="en-US" sz="1100" dirty="0"/>
              <a:t>Select the </a:t>
            </a:r>
            <a:r>
              <a:rPr lang="en-US" sz="1100" b="1" dirty="0"/>
              <a:t>Keep source formatting</a:t>
            </a:r>
            <a:r>
              <a:rPr lang="en-US" sz="1100" dirty="0"/>
              <a:t> check box. If you do not select this check box, the copied slide will inherit the design of the slide that precedes it in the presentation. </a:t>
            </a:r>
          </a:p>
          <a:p>
            <a:pPr marL="244258" indent="-244258">
              <a:buFontTx/>
              <a:buAutoNum type="arabicPeriod"/>
            </a:pPr>
            <a:r>
              <a:rPr lang="en-US" sz="1100" dirty="0"/>
              <a:t>Click </a:t>
            </a:r>
            <a:r>
              <a:rPr lang="en-US" sz="1100" b="1" dirty="0"/>
              <a:t>Insert</a:t>
            </a:r>
            <a:r>
              <a:rPr lang="en-US" sz="1100" dirty="0"/>
              <a:t>. </a:t>
            </a:r>
          </a:p>
          <a:p>
            <a:pPr marL="244258" indent="-244258">
              <a:buFontTx/>
              <a:buAutoNum type="arabicPeriod"/>
            </a:pPr>
            <a:r>
              <a:rPr lang="en-US" sz="1100" dirty="0"/>
              <a:t>Click </a:t>
            </a:r>
            <a:r>
              <a:rPr lang="en-US" sz="1100" b="1" dirty="0"/>
              <a:t>Close</a:t>
            </a:r>
            <a:r>
              <a:rPr lang="en-US" sz="1100" dirty="0"/>
              <a:t>.</a:t>
            </a:r>
          </a:p>
        </p:txBody>
      </p:sp>
    </p:spTree>
    <p:extLst>
      <p:ext uri="{BB962C8B-B14F-4D97-AF65-F5344CB8AC3E}">
        <p14:creationId xmlns:p14="http://schemas.microsoft.com/office/powerpoint/2010/main" val="41955197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Lane and Oakes 2014.</a:t>
            </a:r>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104734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6525" y="930275"/>
            <a:ext cx="4460875"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131652-EFA5-43B9-8A91-8C89FC3BF3F4}" type="slidenum">
              <a:rPr lang="en-US" smtClean="0"/>
              <a:t>90</a:t>
            </a:fld>
            <a:endParaRPr lang="en-US"/>
          </a:p>
        </p:txBody>
      </p:sp>
    </p:spTree>
    <p:extLst>
      <p:ext uri="{BB962C8B-B14F-4D97-AF65-F5344CB8AC3E}">
        <p14:creationId xmlns:p14="http://schemas.microsoft.com/office/powerpoint/2010/main" val="339452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05F8F4C2-8D1B-4152-9155-7910E1606850}" type="slidenum">
              <a:rPr lang="en-US">
                <a:solidFill>
                  <a:prstClr val="black"/>
                </a:solidFill>
                <a:latin typeface="Calibri" panose="020F0502020204030204"/>
              </a:rPr>
              <a:pPr defTabSz="96661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577535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91</a:t>
            </a:fld>
            <a:endParaRPr lang="en-US"/>
          </a:p>
        </p:txBody>
      </p:sp>
    </p:spTree>
    <p:extLst>
      <p:ext uri="{BB962C8B-B14F-4D97-AF65-F5344CB8AC3E}">
        <p14:creationId xmlns:p14="http://schemas.microsoft.com/office/powerpoint/2010/main" val="4099342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96</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46202" indent="-246202">
              <a:lnSpc>
                <a:spcPct val="80000"/>
              </a:lnSpc>
            </a:pPr>
            <a:r>
              <a:rPr lang="en-US" altLang="en-US" sz="1100" b="1" dirty="0"/>
              <a:t>10 min: Using this PowerPoint break timer</a:t>
            </a:r>
          </a:p>
          <a:p>
            <a:pPr marL="246202" indent="-246202">
              <a:lnSpc>
                <a:spcPct val="80000"/>
              </a:lnSpc>
            </a:pPr>
            <a:endParaRPr lang="en-US" altLang="en-US" sz="1100" b="1" dirty="0"/>
          </a:p>
          <a:p>
            <a:pPr marL="246202" indent="-246202">
              <a:lnSpc>
                <a:spcPct val="80000"/>
              </a:lnSpc>
            </a:pPr>
            <a:r>
              <a:rPr lang="en-US" altLang="en-US" sz="11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6202" indent="-246202">
              <a:lnSpc>
                <a:spcPct val="80000"/>
              </a:lnSpc>
            </a:pPr>
            <a:endParaRPr lang="en-US" altLang="en-US" sz="1100" dirty="0"/>
          </a:p>
          <a:p>
            <a:pPr marL="246202" indent="-246202">
              <a:lnSpc>
                <a:spcPct val="80000"/>
              </a:lnSpc>
            </a:pPr>
            <a:r>
              <a:rPr lang="en-US" altLang="en-US" sz="1100" b="1" dirty="0"/>
              <a:t>To insert this slide into your presentation </a:t>
            </a:r>
          </a:p>
          <a:p>
            <a:pPr marL="246202" indent="-246202">
              <a:lnSpc>
                <a:spcPct val="80000"/>
              </a:lnSpc>
            </a:pPr>
            <a:endParaRPr lang="en-US" altLang="en-US" sz="1100" b="1" dirty="0"/>
          </a:p>
          <a:p>
            <a:pPr marL="246202" indent="-246202">
              <a:buFontTx/>
              <a:buAutoNum type="arabicPeriod"/>
            </a:pPr>
            <a:r>
              <a:rPr lang="en-US" altLang="en-US" dirty="0"/>
              <a:t>Save this template as a presentation (.</a:t>
            </a:r>
            <a:r>
              <a:rPr lang="en-US" altLang="en-US" dirty="0" err="1"/>
              <a:t>ppt</a:t>
            </a:r>
            <a:r>
              <a:rPr lang="en-US" altLang="en-US" dirty="0"/>
              <a:t> file) on your computer. </a:t>
            </a:r>
          </a:p>
          <a:p>
            <a:pPr marL="246202" indent="-246202">
              <a:buFontTx/>
              <a:buAutoNum type="arabicPeriod"/>
            </a:pPr>
            <a:r>
              <a:rPr lang="en-US" altLang="en-US" dirty="0"/>
              <a:t>Open the presentation that will contain the timer. </a:t>
            </a:r>
          </a:p>
          <a:p>
            <a:pPr marL="246202" indent="-246202">
              <a:buFontTx/>
              <a:buAutoNum type="arabicPeriod"/>
            </a:pPr>
            <a:r>
              <a:rPr lang="en-US" altLang="en-US" dirty="0"/>
              <a:t>On the </a:t>
            </a:r>
            <a:r>
              <a:rPr lang="en-US" altLang="en-US" b="1" dirty="0"/>
              <a:t>Slides</a:t>
            </a:r>
            <a:r>
              <a:rPr lang="en-US" altLang="en-US" dirty="0"/>
              <a:t> tab, place your insertion point after the slide that will precede the timer. (Make sure you don't select a slide. Your insertion point should be between the slides.) </a:t>
            </a:r>
          </a:p>
          <a:p>
            <a:pPr marL="246202" indent="-246202">
              <a:buFontTx/>
              <a:buAutoNum type="arabicPeriod"/>
            </a:pPr>
            <a:r>
              <a:rPr lang="en-US" altLang="en-US" dirty="0"/>
              <a:t>On the </a:t>
            </a:r>
            <a:r>
              <a:rPr lang="en-US" altLang="en-US" b="1" dirty="0"/>
              <a:t>Insert</a:t>
            </a:r>
            <a:r>
              <a:rPr lang="en-US" altLang="en-US" dirty="0"/>
              <a:t> menu, click </a:t>
            </a:r>
            <a:r>
              <a:rPr lang="en-US" altLang="en-US" b="1" dirty="0"/>
              <a:t>Slides from Files</a:t>
            </a:r>
            <a:r>
              <a:rPr lang="en-US" altLang="en-US" dirty="0"/>
              <a:t>. </a:t>
            </a:r>
          </a:p>
          <a:p>
            <a:pPr marL="246202" indent="-246202">
              <a:buFontTx/>
              <a:buAutoNum type="arabicPeriod"/>
            </a:pPr>
            <a:r>
              <a:rPr lang="en-US" altLang="en-US" dirty="0"/>
              <a:t>In the </a:t>
            </a:r>
            <a:r>
              <a:rPr lang="en-US" altLang="en-US" b="1" dirty="0"/>
              <a:t>Slide Finder</a:t>
            </a:r>
            <a:r>
              <a:rPr lang="en-US" altLang="en-US" dirty="0"/>
              <a:t> dialog box, click the </a:t>
            </a:r>
            <a:r>
              <a:rPr lang="en-US" altLang="en-US" b="1" dirty="0"/>
              <a:t>Find Presentation</a:t>
            </a:r>
            <a:r>
              <a:rPr lang="en-US" altLang="en-US" dirty="0"/>
              <a:t> tab. </a:t>
            </a:r>
          </a:p>
          <a:p>
            <a:pPr marL="246202" indent="-246202">
              <a:buFontTx/>
              <a:buAutoNum type="arabicPeriod"/>
            </a:pPr>
            <a:r>
              <a:rPr lang="en-US" altLang="en-US" dirty="0"/>
              <a:t>Click </a:t>
            </a:r>
            <a:r>
              <a:rPr lang="en-US" altLang="en-US" b="1" dirty="0"/>
              <a:t>Browse</a:t>
            </a:r>
            <a:r>
              <a:rPr lang="en-US" altLang="en-US" dirty="0"/>
              <a:t>, locate and select the timer presentation, and then click </a:t>
            </a:r>
            <a:r>
              <a:rPr lang="en-US" altLang="en-US" b="1" dirty="0"/>
              <a:t>Open</a:t>
            </a:r>
            <a:r>
              <a:rPr lang="en-US" altLang="en-US" dirty="0"/>
              <a:t>. </a:t>
            </a:r>
          </a:p>
          <a:p>
            <a:pPr marL="246202" indent="-246202">
              <a:buFontTx/>
              <a:buAutoNum type="arabicPeriod"/>
            </a:pPr>
            <a:r>
              <a:rPr lang="en-US" altLang="en-US" dirty="0"/>
              <a:t>In the </a:t>
            </a:r>
            <a:r>
              <a:rPr lang="en-US" altLang="en-US" b="1" dirty="0"/>
              <a:t>Slides from Files</a:t>
            </a:r>
            <a:r>
              <a:rPr lang="en-US" altLang="en-US" dirty="0"/>
              <a:t> dialog box, select the timer slide. </a:t>
            </a:r>
          </a:p>
          <a:p>
            <a:pPr marL="246202" indent="-246202">
              <a:buFontTx/>
              <a:buAutoNum type="arabicPeriod"/>
            </a:pPr>
            <a:r>
              <a:rPr lang="en-US" altLang="en-US" dirty="0"/>
              <a:t>Select the </a:t>
            </a:r>
            <a:r>
              <a:rPr lang="en-US" altLang="en-US" b="1" dirty="0"/>
              <a:t>Keep source formatting</a:t>
            </a:r>
            <a:r>
              <a:rPr lang="en-US" altLang="en-US" dirty="0"/>
              <a:t> check box. If you do not select this check box, the copied slide will inherit the design of the slide that precedes it in the presentation. </a:t>
            </a:r>
          </a:p>
          <a:p>
            <a:pPr marL="246202" indent="-246202">
              <a:buFontTx/>
              <a:buAutoNum type="arabicPeriod"/>
            </a:pPr>
            <a:r>
              <a:rPr lang="en-US" altLang="en-US" dirty="0"/>
              <a:t>Click </a:t>
            </a:r>
            <a:r>
              <a:rPr lang="en-US" altLang="en-US" b="1" dirty="0"/>
              <a:t>Insert</a:t>
            </a:r>
            <a:r>
              <a:rPr lang="en-US" altLang="en-US" dirty="0"/>
              <a:t>. </a:t>
            </a:r>
          </a:p>
          <a:p>
            <a:pPr marL="246202" indent="-246202">
              <a:buFontTx/>
              <a:buAutoNum type="arabicPeriod"/>
            </a:pPr>
            <a:r>
              <a:rPr lang="en-US" altLang="en-US" dirty="0"/>
              <a:t>Click </a:t>
            </a:r>
            <a:r>
              <a:rPr lang="en-US" altLang="en-US" b="1" dirty="0"/>
              <a:t>Close</a:t>
            </a:r>
            <a:r>
              <a:rPr lang="en-US" altLang="en-US" dirty="0"/>
              <a:t>.</a:t>
            </a:r>
            <a:endParaRPr lang="en-US" altLang="en-US" sz="1100" dirty="0"/>
          </a:p>
          <a:p>
            <a:pPr marL="246202" indent="-246202">
              <a:lnSpc>
                <a:spcPct val="80000"/>
              </a:lnSpc>
            </a:pPr>
            <a:endParaRPr lang="en-US" altLang="en-US" sz="1100" dirty="0"/>
          </a:p>
        </p:txBody>
      </p:sp>
    </p:spTree>
    <p:extLst>
      <p:ext uri="{BB962C8B-B14F-4D97-AF65-F5344CB8AC3E}">
        <p14:creationId xmlns:p14="http://schemas.microsoft.com/office/powerpoint/2010/main" val="367100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4266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5864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20DA3AB6-5E8F-47A7-B913-009C7BBF0262}"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510207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9BD10193-3655-4282-9789-3EED2AB7E79F}"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403602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dirty="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dirty="0">
                <a:solidFill>
                  <a:prstClr val="black">
                    <a:tint val="75000"/>
                  </a:prstClr>
                </a:solidFill>
              </a:rPr>
              <a:t>Ci3T II 2014-2015 </a:t>
            </a:r>
            <a:fld id="{F96D8484-BC40-4D68-9C59-73C520390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247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9/8/2021</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358977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CC6D8-5F5D-4793-9C6A-894071E3C163}"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9CC1DE-0086-4163-999E-A237202A2557}" type="slidenum">
              <a:rPr lang="en-US" smtClean="0"/>
              <a:t>‹#›</a:t>
            </a:fld>
            <a:endParaRPr lang="en-US"/>
          </a:p>
        </p:txBody>
      </p:sp>
      <p:sp>
        <p:nvSpPr>
          <p:cNvPr id="6" name="Text Placeholder 5">
            <a:extLst>
              <a:ext uri="{FF2B5EF4-FFF2-40B4-BE49-F238E27FC236}">
                <a16:creationId xmlns:a16="http://schemas.microsoft.com/office/drawing/2014/main" id="{6B0A2476-42CE-435C-B128-A2605DA421F8}"/>
              </a:ext>
            </a:extLst>
          </p:cNvPr>
          <p:cNvSpPr>
            <a:spLocks noGrp="1"/>
          </p:cNvSpPr>
          <p:nvPr>
            <p:ph type="body" sz="quarter" idx="13" hasCustomPrompt="1"/>
          </p:nvPr>
        </p:nvSpPr>
        <p:spPr>
          <a:xfrm>
            <a:off x="1828801" y="922338"/>
            <a:ext cx="7448551" cy="2743200"/>
          </a:xfrm>
        </p:spPr>
        <p:txBody>
          <a:bodyPr/>
          <a:lstStyle>
            <a:lvl1pPr marL="0" indent="0">
              <a:buNone/>
              <a:defRPr/>
            </a:lvl1pPr>
          </a:lstStyle>
          <a:p>
            <a:pPr lvl="0"/>
            <a:r>
              <a:rPr lang="en-US"/>
              <a:t>DRAFT</a:t>
            </a:r>
          </a:p>
        </p:txBody>
      </p:sp>
    </p:spTree>
    <p:extLst>
      <p:ext uri="{BB962C8B-B14F-4D97-AF65-F5344CB8AC3E}">
        <p14:creationId xmlns:p14="http://schemas.microsoft.com/office/powerpoint/2010/main" val="156358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 id="2147483695" r:id="rId2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86.png"/><Relationship Id="rId4" Type="http://schemas.openxmlformats.org/officeDocument/2006/relationships/diagramLayout" Target="../diagrams/layout5.xml"/><Relationship Id="rId9"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89.png"/><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7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05.png"/><Relationship Id="rId4" Type="http://schemas.openxmlformats.org/officeDocument/2006/relationships/diagramLayout" Target="../diagrams/layout6.xml"/><Relationship Id="rId9" Type="http://schemas.openxmlformats.org/officeDocument/2006/relationships/image" Target="../media/image104.png"/></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xml"/><Relationship Id="rId5" Type="http://schemas.openxmlformats.org/officeDocument/2006/relationships/image" Target="../media/image118.png"/><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8" Type="http://schemas.openxmlformats.org/officeDocument/2006/relationships/image" Target="../media/image128.png"/><Relationship Id="rId3" Type="http://schemas.microsoft.com/office/2007/relationships/hdphoto" Target="../media/hdphoto2.wdp"/><Relationship Id="rId7" Type="http://schemas.openxmlformats.org/officeDocument/2006/relationships/image" Target="../media/image127.png"/><Relationship Id="rId2" Type="http://schemas.openxmlformats.org/officeDocument/2006/relationships/image" Target="../media/image124.jpeg"/><Relationship Id="rId1" Type="http://schemas.openxmlformats.org/officeDocument/2006/relationships/slideLayout" Target="../slideLayouts/slideLayout9.xml"/><Relationship Id="rId6" Type="http://schemas.openxmlformats.org/officeDocument/2006/relationships/image" Target="../media/image126.png"/><Relationship Id="rId11" Type="http://schemas.openxmlformats.org/officeDocument/2006/relationships/image" Target="../media/image131.png"/><Relationship Id="rId5" Type="http://schemas.microsoft.com/office/2007/relationships/hdphoto" Target="../media/hdphoto3.wdp"/><Relationship Id="rId10" Type="http://schemas.openxmlformats.org/officeDocument/2006/relationships/image" Target="../media/image130.png"/><Relationship Id="rId4" Type="http://schemas.openxmlformats.org/officeDocument/2006/relationships/image" Target="../media/image125.jpeg"/><Relationship Id="rId9" Type="http://schemas.openxmlformats.org/officeDocument/2006/relationships/image" Target="../media/image129.png"/></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34.png"/><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8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139.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Implementing Comprehensive, Integrated, Three-Tiered (Ci3T) Models: </a:t>
            </a:r>
            <a:r>
              <a:rPr lang="en-US" dirty="0">
                <a:solidFill>
                  <a:schemeClr val="accent1"/>
                </a:solidFill>
              </a:rPr>
              <a:t>Setting Up for Success</a:t>
            </a:r>
          </a:p>
        </p:txBody>
      </p:sp>
      <p:sp>
        <p:nvSpPr>
          <p:cNvPr id="3" name="Subtitle 2"/>
          <p:cNvSpPr>
            <a:spLocks noGrp="1"/>
          </p:cNvSpPr>
          <p:nvPr>
            <p:ph type="body" idx="1"/>
          </p:nvPr>
        </p:nvSpPr>
        <p:spPr>
          <a:xfrm>
            <a:off x="831850" y="4742357"/>
            <a:ext cx="7886700" cy="405905"/>
          </a:xfrm>
        </p:spPr>
        <p:txBody>
          <a:bodyPr>
            <a:normAutofit lnSpcReduction="10000"/>
          </a:bodyPr>
          <a:lstStyle/>
          <a:p>
            <a:pPr algn="l"/>
            <a:r>
              <a:rPr lang="en-US" dirty="0">
                <a:cs typeface="Aharoni" pitchFamily="2" charset="-79"/>
              </a:rPr>
              <a:t>Ci3T Implementation: Session 1</a:t>
            </a:r>
            <a:endParaRPr lang="en-US" dirty="0"/>
          </a:p>
        </p:txBody>
      </p:sp>
    </p:spTree>
    <p:extLst>
      <p:ext uri="{BB962C8B-B14F-4D97-AF65-F5344CB8AC3E}">
        <p14:creationId xmlns:p14="http://schemas.microsoft.com/office/powerpoint/2010/main" val="1469337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en-US" dirty="0">
                <a:solidFill>
                  <a:schemeClr val="bg1"/>
                </a:solidFill>
              </a:rPr>
              <a:t>Tertiary (Tier 3) Prevention </a:t>
            </a:r>
          </a:p>
        </p:txBody>
      </p:sp>
      <p:sp>
        <p:nvSpPr>
          <p:cNvPr id="3" name="Content Placeholder 2"/>
          <p:cNvSpPr>
            <a:spLocks noGrp="1"/>
          </p:cNvSpPr>
          <p:nvPr>
            <p:ph idx="1"/>
          </p:nvPr>
        </p:nvSpPr>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a:t>
            </a:r>
            <a:r>
              <a:rPr lang="en-US" sz="1800" err="1">
                <a:solidFill>
                  <a:schemeClr val="bg1">
                    <a:lumMod val="50000"/>
                  </a:schemeClr>
                </a:solidFill>
              </a:rPr>
              <a:t>Umbreit</a:t>
            </a:r>
            <a:r>
              <a:rPr lang="en-US" sz="1800">
                <a:solidFill>
                  <a:schemeClr val="bg1">
                    <a:lumMod val="50000"/>
                  </a:schemeClr>
                </a:solidFill>
              </a:rPr>
              <a:t>, Ferro, </a:t>
            </a:r>
            <a:r>
              <a:rPr lang="en-US" sz="1800" err="1">
                <a:solidFill>
                  <a:schemeClr val="bg1">
                    <a:lumMod val="50000"/>
                  </a:schemeClr>
                </a:solidFill>
              </a:rPr>
              <a:t>Liaupsin</a:t>
            </a:r>
            <a:r>
              <a:rPr lang="en-US" sz="1800">
                <a:solidFill>
                  <a:schemeClr val="bg1">
                    <a:lumMod val="50000"/>
                  </a:schemeClr>
                </a:solidFill>
              </a:rPr>
              <a:t>,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sp>
        <p:nvSpPr>
          <p:cNvPr id="4" name="Rectangle 3"/>
          <p:cNvSpPr/>
          <p:nvPr/>
        </p:nvSpPr>
        <p:spPr>
          <a:xfrm>
            <a:off x="1524000" y="6377869"/>
            <a:ext cx="9144000" cy="480131"/>
          </a:xfrm>
          <a:prstGeom prst="rect">
            <a:avLst/>
          </a:prstGeom>
        </p:spPr>
        <p:txBody>
          <a:bodyPr wrap="square" anchor="b" anchorCtr="0">
            <a:noAutofit/>
          </a:bodyPr>
          <a:lstStyle/>
          <a:p>
            <a:pPr>
              <a:defRPr/>
            </a:pPr>
            <a:r>
              <a:rPr lang="en-US" sz="1100">
                <a:solidFill>
                  <a:prstClr val="white">
                    <a:lumMod val="50000"/>
                  </a:prstClr>
                </a:solidFill>
                <a:latin typeface="Calibri" panose="020F0502020204030204"/>
                <a:ea typeface="ＭＳ Ｐゴシック" pitchFamily="34" charset="-128"/>
              </a:rPr>
              <a:t>Sources:  Lane, K.L., Oakes, W.P., Ennis, R.P., &amp; Hirsch, S.E. (2014). Identifying students for secondary and tertiary prevention efforts: How do we determine which students have Tier 2 and Tier 3 needs? </a:t>
            </a:r>
            <a:r>
              <a:rPr lang="en-US" sz="1100" i="1">
                <a:solidFill>
                  <a:prstClr val="white">
                    <a:lumMod val="50000"/>
                  </a:prstClr>
                </a:solidFill>
                <a:latin typeface="Calibri" panose="020F0502020204030204"/>
                <a:ea typeface="ＭＳ Ｐゴシック" pitchFamily="34" charset="-128"/>
              </a:rPr>
              <a:t>Preventing School Failure, 58</a:t>
            </a:r>
            <a:r>
              <a:rPr lang="en-US" sz="1100">
                <a:solidFill>
                  <a:prstClr val="white">
                    <a:lumMod val="50000"/>
                  </a:prstClr>
                </a:solidFill>
                <a:latin typeface="Calibri" panose="020F0502020204030204"/>
                <a:ea typeface="ＭＳ Ｐゴシック" pitchFamily="34" charset="-128"/>
              </a:rPr>
              <a:t>, 171-182.</a:t>
            </a:r>
          </a:p>
          <a:p>
            <a:pPr>
              <a:defRPr/>
            </a:pPr>
            <a:r>
              <a:rPr lang="en-US" sz="1100" err="1">
                <a:solidFill>
                  <a:prstClr val="white">
                    <a:lumMod val="50000"/>
                  </a:prstClr>
                </a:solidFill>
                <a:latin typeface="Calibri" panose="020F0502020204030204"/>
              </a:rPr>
              <a:t>Schoenwald</a:t>
            </a:r>
            <a:r>
              <a:rPr lang="en-US" sz="1100">
                <a:solidFill>
                  <a:prstClr val="white">
                    <a:lumMod val="50000"/>
                  </a:prstClr>
                </a:solidFill>
                <a:latin typeface="Calibri" panose="020F0502020204030204"/>
              </a:rPr>
              <a:t>, S. K., Brown, T. L., &amp; </a:t>
            </a:r>
            <a:r>
              <a:rPr lang="en-US" sz="1100" err="1">
                <a:solidFill>
                  <a:prstClr val="white">
                    <a:lumMod val="50000"/>
                  </a:prstClr>
                </a:solidFill>
                <a:latin typeface="Calibri" panose="020F0502020204030204"/>
              </a:rPr>
              <a:t>Henggeler</a:t>
            </a:r>
            <a:r>
              <a:rPr lang="en-US" sz="1100">
                <a:solidFill>
                  <a:prstClr val="white">
                    <a:lumMod val="50000"/>
                  </a:prstClr>
                </a:solidFill>
                <a:latin typeface="Calibri" panose="020F0502020204030204"/>
              </a:rPr>
              <a:t>, S. W. (2000). Inside </a:t>
            </a:r>
            <a:r>
              <a:rPr lang="en-US" sz="1100" err="1">
                <a:solidFill>
                  <a:prstClr val="white">
                    <a:lumMod val="50000"/>
                  </a:prstClr>
                </a:solidFill>
                <a:latin typeface="Calibri" panose="020F0502020204030204"/>
              </a:rPr>
              <a:t>multisystemic</a:t>
            </a:r>
            <a:r>
              <a:rPr lang="en-US" sz="1100">
                <a:solidFill>
                  <a:prstClr val="white">
                    <a:lumMod val="50000"/>
                  </a:prstClr>
                </a:solidFill>
                <a:latin typeface="Calibri" panose="020F0502020204030204"/>
              </a:rPr>
              <a:t> therapy therapist, supervisory, and program practices. </a:t>
            </a:r>
            <a:r>
              <a:rPr lang="en-US" sz="1100" i="1">
                <a:solidFill>
                  <a:prstClr val="white">
                    <a:lumMod val="50000"/>
                  </a:prstClr>
                </a:solidFill>
                <a:latin typeface="Calibri" panose="020F0502020204030204"/>
              </a:rPr>
              <a:t>Journal of Emotional and Behavioral Disorders</a:t>
            </a:r>
            <a:r>
              <a:rPr lang="en-US" sz="1100">
                <a:solidFill>
                  <a:prstClr val="white">
                    <a:lumMod val="50000"/>
                  </a:prstClr>
                </a:solidFill>
                <a:latin typeface="Calibri" panose="020F0502020204030204"/>
              </a:rPr>
              <a:t>, </a:t>
            </a:r>
            <a:r>
              <a:rPr lang="en-US" sz="1100" i="1">
                <a:solidFill>
                  <a:prstClr val="white">
                    <a:lumMod val="50000"/>
                  </a:prstClr>
                </a:solidFill>
                <a:latin typeface="Calibri" panose="020F0502020204030204"/>
              </a:rPr>
              <a:t>8</a:t>
            </a:r>
            <a:r>
              <a:rPr lang="en-US" sz="1100">
                <a:solidFill>
                  <a:prstClr val="white">
                    <a:lumMod val="50000"/>
                  </a:prstClr>
                </a:solidFill>
                <a:latin typeface="Calibri" panose="020F0502020204030204"/>
              </a:rPr>
              <a:t>, </a:t>
            </a:r>
            <a:r>
              <a:rPr lang="en-US" sz="1100">
                <a:solidFill>
                  <a:prstClr val="white">
                    <a:lumMod val="50000"/>
                  </a:prstClr>
                </a:solidFill>
                <a:latin typeface="Calibri" panose="020F0502020204030204"/>
                <a:ea typeface="ＭＳ Ｐゴシック" pitchFamily="34" charset="-128"/>
              </a:rPr>
              <a:t>113-127. </a:t>
            </a:r>
          </a:p>
          <a:p>
            <a:pPr>
              <a:defRPr/>
            </a:pPr>
            <a:r>
              <a:rPr lang="en-US" sz="1100">
                <a:solidFill>
                  <a:prstClr val="white">
                    <a:lumMod val="50000"/>
                  </a:prstClr>
                </a:solidFill>
                <a:latin typeface="Calibri" panose="020F0502020204030204"/>
                <a:ea typeface="ＭＳ Ｐゴシック" pitchFamily="34" charset="-128"/>
              </a:rPr>
              <a:t>Umbreit, J., Ferro, J.B., Liaupsin, C.J., </a:t>
            </a:r>
            <a:r>
              <a:rPr lang="en-US" sz="1100">
                <a:solidFill>
                  <a:prstClr val="white">
                    <a:lumMod val="50000"/>
                  </a:prstClr>
                </a:solidFill>
                <a:latin typeface="Calibri" panose="020F0502020204030204"/>
              </a:rPr>
              <a:t>&amp; Lane, K.L. (2007). </a:t>
            </a:r>
            <a:r>
              <a:rPr lang="en-US" sz="1100" i="1">
                <a:solidFill>
                  <a:prstClr val="white">
                    <a:lumMod val="50000"/>
                  </a:prstClr>
                </a:solidFill>
                <a:latin typeface="Calibri" panose="020F0502020204030204"/>
              </a:rPr>
              <a:t>Functional behavioral assessment and function-based intervention: An effective, practical approach. </a:t>
            </a:r>
            <a:r>
              <a:rPr lang="en-US" sz="1100">
                <a:solidFill>
                  <a:prstClr val="white">
                    <a:lumMod val="50000"/>
                  </a:prstClr>
                </a:solidFill>
                <a:latin typeface="Calibri" panose="020F0502020204030204"/>
              </a:rPr>
              <a:t>Upper Saddle River, NJ: Prentice-Hall.</a:t>
            </a:r>
          </a:p>
        </p:txBody>
      </p:sp>
      <p:grpSp>
        <p:nvGrpSpPr>
          <p:cNvPr id="5" name="Group 4">
            <a:extLst>
              <a:ext uri="{FF2B5EF4-FFF2-40B4-BE49-F238E27FC236}">
                <a16:creationId xmlns:a16="http://schemas.microsoft.com/office/drawing/2014/main" id="{4963C938-0543-3C49-A25F-62A18E4B62FC}"/>
              </a:ext>
            </a:extLst>
          </p:cNvPr>
          <p:cNvGrpSpPr/>
          <p:nvPr/>
        </p:nvGrpSpPr>
        <p:grpSpPr>
          <a:xfrm>
            <a:off x="7532914" y="3663158"/>
            <a:ext cx="2973010" cy="2047406"/>
            <a:chOff x="423333" y="1059255"/>
            <a:chExt cx="8297334" cy="5714079"/>
          </a:xfrm>
        </p:grpSpPr>
        <p:sp>
          <p:nvSpPr>
            <p:cNvPr id="6" name="Green Triangle">
              <a:extLst>
                <a:ext uri="{FF2B5EF4-FFF2-40B4-BE49-F238E27FC236}">
                  <a16:creationId xmlns:a16="http://schemas.microsoft.com/office/drawing/2014/main" id="{399DA423-2E13-EB45-A7DD-C9D63C6D1CA3}"/>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7" name="Yellow Triangle">
              <a:extLst>
                <a:ext uri="{FF2B5EF4-FFF2-40B4-BE49-F238E27FC236}">
                  <a16:creationId xmlns:a16="http://schemas.microsoft.com/office/drawing/2014/main" id="{39D2D345-3F2A-0748-9D08-37E74E2C739D}"/>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d Triangle">
              <a:extLst>
                <a:ext uri="{FF2B5EF4-FFF2-40B4-BE49-F238E27FC236}">
                  <a16:creationId xmlns:a16="http://schemas.microsoft.com/office/drawing/2014/main" id="{2961939C-1E54-5E45-A19C-AFE03AAD8662}"/>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153222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92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0581" y="1838165"/>
            <a:ext cx="5211894" cy="2084594"/>
          </a:xfrm>
        </p:spPr>
        <p:txBody>
          <a:bodyPr/>
          <a:lstStyle/>
          <a:p>
            <a:r>
              <a:rPr lang="en-US" dirty="0"/>
              <a:t>Core Features</a:t>
            </a:r>
          </a:p>
        </p:txBody>
      </p:sp>
      <p:pic>
        <p:nvPicPr>
          <p:cNvPr id="4" name="Picture 3" descr="The number 3, large in 3D brushed steel." title="Three">
            <a:extLst>
              <a:ext uri="{FF2B5EF4-FFF2-40B4-BE49-F238E27FC236}">
                <a16:creationId xmlns:a16="http://schemas.microsoft.com/office/drawing/2014/main" id="{6B6AF0AD-8021-9B4C-B0FA-3405A5F6FF7B}"/>
              </a:ext>
            </a:extLst>
          </p:cNvPr>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1228"/>
          <a:stretch/>
        </p:blipFill>
        <p:spPr>
          <a:xfrm>
            <a:off x="2399461" y="1849177"/>
            <a:ext cx="3198244" cy="3602736"/>
          </a:xfrm>
          <a:prstGeom prst="rect">
            <a:avLst/>
          </a:prstGeom>
        </p:spPr>
      </p:pic>
    </p:spTree>
    <p:extLst>
      <p:ext uri="{BB962C8B-B14F-4D97-AF65-F5344CB8AC3E}">
        <p14:creationId xmlns:p14="http://schemas.microsoft.com/office/powerpoint/2010/main" val="3698959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r>
              <a:rPr lang="en-US" dirty="0"/>
              <a:t>Academic Component</a:t>
            </a:r>
          </a:p>
        </p:txBody>
      </p:sp>
      <p:sp>
        <p:nvSpPr>
          <p:cNvPr id="31747" name="Rectangle 3"/>
          <p:cNvSpPr>
            <a:spLocks noGrp="1" noChangeArrowheads="1"/>
          </p:cNvSpPr>
          <p:nvPr>
            <p:ph idx="1"/>
          </p:nvPr>
        </p:nvSpPr>
        <p:spPr/>
        <p:txBody>
          <a:bodyPr/>
          <a:lstStyle/>
          <a:p>
            <a:r>
              <a:rPr lang="en-US" altLang="en-US" dirty="0"/>
              <a:t>Coordinated instruction within and across grade levels</a:t>
            </a:r>
          </a:p>
          <a:p>
            <a:r>
              <a:rPr lang="en-US" altLang="en-US" dirty="0"/>
              <a:t>Instruction linked to College and Career-Ready Standards, early learning standards, state, or district standards</a:t>
            </a:r>
          </a:p>
          <a:p>
            <a:r>
              <a:rPr lang="en-US" altLang="en-US" dirty="0"/>
              <a:t>Benchmarking student progress to inform instruction</a:t>
            </a:r>
          </a:p>
          <a:p>
            <a:r>
              <a:rPr lang="en-US" altLang="en-US" dirty="0"/>
              <a:t>Progress monitoring for students identified for secondary (Tier 2) and tertiary (Tier 3) supports</a:t>
            </a:r>
          </a:p>
        </p:txBody>
      </p:sp>
      <p:sp>
        <p:nvSpPr>
          <p:cNvPr id="4" name="Rectangle 3"/>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srgbClr val="FF0000"/>
                </a:solidFill>
                <a:latin typeface="Calibri" panose="020F0502020204030204"/>
                <a:ea typeface="ＭＳ Ｐゴシック" pitchFamily="34" charset="-128"/>
              </a:rPr>
              <a:t> </a:t>
            </a:r>
            <a:r>
              <a:rPr lang="en-US" sz="1400">
                <a:solidFill>
                  <a:prstClr val="white">
                    <a:lumMod val="50000"/>
                  </a:prstClr>
                </a:solidFill>
                <a:latin typeface="Calibri" panose="020F0502020204030204"/>
                <a:ea typeface="ＭＳ Ｐゴシック" pitchFamily="34" charset="-128"/>
              </a:rPr>
              <a:t>Lane, K.L., Oakes, W.P., &amp; Menzies, H.M. (2014). Comprehensive, integrated, three-tiered models of prevention: Why does my school—and district—need an integrated approach to meet students’ academic, behavioral, and social needs? </a:t>
            </a:r>
            <a:r>
              <a:rPr lang="en-US" sz="1400" i="1">
                <a:solidFill>
                  <a:prstClr val="white">
                    <a:lumMod val="50000"/>
                  </a:prstClr>
                </a:solidFill>
                <a:latin typeface="Calibri" panose="020F0502020204030204"/>
                <a:ea typeface="ＭＳ Ｐゴシック" pitchFamily="34" charset="-128"/>
              </a:rPr>
              <a:t>Preventing School Failure: Alternative Education for Children and Youth, 58</a:t>
            </a:r>
            <a:r>
              <a:rPr lang="en-US" sz="1400">
                <a:solidFill>
                  <a:prstClr val="white">
                    <a:lumMod val="50000"/>
                  </a:prstClr>
                </a:solidFill>
                <a:latin typeface="Calibri" panose="020F0502020204030204"/>
                <a:ea typeface="ＭＳ Ｐゴシック" pitchFamily="34" charset="-128"/>
              </a:rPr>
              <a:t>, 121-128.</a:t>
            </a:r>
          </a:p>
        </p:txBody>
      </p:sp>
      <p:grpSp>
        <p:nvGrpSpPr>
          <p:cNvPr id="3" name="Group 2">
            <a:extLst>
              <a:ext uri="{FF2B5EF4-FFF2-40B4-BE49-F238E27FC236}">
                <a16:creationId xmlns:a16="http://schemas.microsoft.com/office/drawing/2014/main" id="{5467DA85-0414-4EDB-AAD9-6D389E64E951}"/>
              </a:ext>
            </a:extLst>
          </p:cNvPr>
          <p:cNvGrpSpPr/>
          <p:nvPr/>
        </p:nvGrpSpPr>
        <p:grpSpPr>
          <a:xfrm>
            <a:off x="3410897" y="5512456"/>
            <a:ext cx="5370206" cy="623098"/>
            <a:chOff x="2653453" y="5512456"/>
            <a:chExt cx="5370206" cy="623098"/>
          </a:xfrm>
        </p:grpSpPr>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3">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653453" y="5512456"/>
              <a:ext cx="5370206" cy="623098"/>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4"/>
            <a:srcRect r="61978"/>
            <a:stretch/>
          </p:blipFill>
          <p:spPr>
            <a:xfrm>
              <a:off x="2653454" y="5512456"/>
              <a:ext cx="2041859" cy="623098"/>
            </a:xfrm>
            <a:prstGeom prst="rect">
              <a:avLst/>
            </a:prstGeom>
            <a:effectLst>
              <a:softEdge rad="63500"/>
            </a:effectLst>
          </p:spPr>
        </p:pic>
      </p:grpSp>
    </p:spTree>
    <p:extLst>
      <p:ext uri="{BB962C8B-B14F-4D97-AF65-F5344CB8AC3E}">
        <p14:creationId xmlns:p14="http://schemas.microsoft.com/office/powerpoint/2010/main" val="3599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a:bodyPr>
          <a:lstStyle/>
          <a:p>
            <a:r>
              <a:rPr lang="en-US" dirty="0"/>
              <a:t>Social Component: </a:t>
            </a:r>
            <a:br>
              <a:rPr lang="en-US" dirty="0"/>
            </a:br>
            <a:r>
              <a:rPr lang="en-US" dirty="0"/>
              <a:t>Identifying a Validated Curriculum</a:t>
            </a:r>
          </a:p>
        </p:txBody>
      </p:sp>
      <p:sp>
        <p:nvSpPr>
          <p:cNvPr id="32772" name="Rectangle 3"/>
          <p:cNvSpPr>
            <a:spLocks noGrp="1" noChangeArrowheads="1"/>
          </p:cNvSpPr>
          <p:nvPr>
            <p:ph idx="1"/>
          </p:nvPr>
        </p:nvSpPr>
        <p:spPr/>
        <p:txBody>
          <a:bodyPr>
            <a:normAutofit/>
          </a:bodyPr>
          <a:lstStyle/>
          <a:p>
            <a:r>
              <a:rPr lang="en-US" altLang="en-US" sz="2400"/>
              <a:t>Violence Prevention</a:t>
            </a:r>
          </a:p>
          <a:p>
            <a:pPr lvl="1"/>
            <a:r>
              <a:rPr lang="en-US" altLang="en-US"/>
              <a:t>Second Step Violence Prevention (</a:t>
            </a:r>
            <a:r>
              <a:rPr lang="en-US" altLang="en-US" err="1"/>
              <a:t>www.cfchildren.org</a:t>
            </a:r>
            <a:r>
              <a:rPr lang="en-US" altLang="en-US"/>
              <a:t>)</a:t>
            </a:r>
          </a:p>
          <a:p>
            <a:r>
              <a:rPr lang="en-US" altLang="en-US" sz="2400"/>
              <a:t>Character Education</a:t>
            </a:r>
          </a:p>
          <a:p>
            <a:pPr lvl="1"/>
            <a:r>
              <a:rPr lang="en-US" altLang="en-US"/>
              <a:t>Positive Action (</a:t>
            </a:r>
            <a:r>
              <a:rPr lang="en-US" altLang="en-US" err="1"/>
              <a:t>www.positiveaction.net</a:t>
            </a:r>
            <a:r>
              <a:rPr lang="en-US" altLang="en-US"/>
              <a:t>)</a:t>
            </a:r>
          </a:p>
          <a:p>
            <a:pPr lvl="1"/>
            <a:r>
              <a:rPr lang="en-US" altLang="en-US"/>
              <a:t>Caring School Community (www.characterplus.org)</a:t>
            </a:r>
          </a:p>
          <a:p>
            <a:r>
              <a:rPr lang="en-US" altLang="en-US" sz="2400"/>
              <a:t>Social Skills</a:t>
            </a:r>
          </a:p>
          <a:p>
            <a:pPr lvl="1"/>
            <a:r>
              <a:rPr lang="en-US" altLang="en-US"/>
              <a:t>Social Skills Improvement System: </a:t>
            </a:r>
            <a:r>
              <a:rPr lang="en-US" altLang="en-US" err="1"/>
              <a:t>Classwide</a:t>
            </a:r>
            <a:r>
              <a:rPr lang="en-US" altLang="en-US"/>
              <a:t> Intervention Program (Elliott &amp; Gresham, 2007)</a:t>
            </a:r>
          </a:p>
        </p:txBody>
      </p:sp>
      <p:sp>
        <p:nvSpPr>
          <p:cNvPr id="5" name="Rectangle 4"/>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rPr>
              <a:t>Elliott, S. N., &amp; Gresham, F. M. (2007). </a:t>
            </a:r>
            <a:r>
              <a:rPr lang="en-US" sz="1400" i="1">
                <a:solidFill>
                  <a:prstClr val="white">
                    <a:lumMod val="50000"/>
                  </a:prstClr>
                </a:solidFill>
                <a:latin typeface="Calibri" panose="020F0502020204030204"/>
              </a:rPr>
              <a:t>Social Skills Improvement System: </a:t>
            </a:r>
            <a:r>
              <a:rPr lang="en-US" sz="1400" i="1" err="1">
                <a:solidFill>
                  <a:prstClr val="white">
                    <a:lumMod val="50000"/>
                  </a:prstClr>
                </a:solidFill>
                <a:latin typeface="Calibri" panose="020F0502020204030204"/>
              </a:rPr>
              <a:t>Classwide</a:t>
            </a:r>
            <a:r>
              <a:rPr lang="en-US" sz="1400" i="1">
                <a:solidFill>
                  <a:prstClr val="white">
                    <a:lumMod val="50000"/>
                  </a:prstClr>
                </a:solidFill>
                <a:latin typeface="Calibri" panose="020F0502020204030204"/>
              </a:rPr>
              <a:t> intervention program teacher’s guide. </a:t>
            </a:r>
            <a:r>
              <a:rPr lang="en-US" sz="1400">
                <a:solidFill>
                  <a:prstClr val="white">
                    <a:lumMod val="50000"/>
                  </a:prstClr>
                </a:solidFill>
                <a:latin typeface="Calibri" panose="020F0502020204030204"/>
              </a:rPr>
              <a:t>Bloomington, MN: Pearson Assessments.</a:t>
            </a:r>
            <a:endParaRPr lang="en-US" sz="1400">
              <a:solidFill>
                <a:prstClr val="white">
                  <a:lumMod val="50000"/>
                </a:prstClr>
              </a:solidFill>
              <a:latin typeface="Calibri" panose="020F0502020204030204"/>
              <a:ea typeface="ＭＳ Ｐゴシック" pitchFamily="34" charset="-128"/>
            </a:endParaRPr>
          </a:p>
        </p:txBody>
      </p:sp>
      <p:grpSp>
        <p:nvGrpSpPr>
          <p:cNvPr id="2" name="Group 1">
            <a:extLst>
              <a:ext uri="{FF2B5EF4-FFF2-40B4-BE49-F238E27FC236}">
                <a16:creationId xmlns:a16="http://schemas.microsoft.com/office/drawing/2014/main" id="{5B4338C5-BF8A-4BB6-B30D-77731E9F5B19}"/>
              </a:ext>
            </a:extLst>
          </p:cNvPr>
          <p:cNvGrpSpPr/>
          <p:nvPr/>
        </p:nvGrpSpPr>
        <p:grpSpPr>
          <a:xfrm>
            <a:off x="3410897" y="5604092"/>
            <a:ext cx="5370206" cy="673324"/>
            <a:chOff x="2653453" y="5604092"/>
            <a:chExt cx="5370206" cy="673324"/>
          </a:xfrm>
        </p:grpSpPr>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3">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653453" y="5654318"/>
              <a:ext cx="5370206" cy="623098"/>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4"/>
            <a:srcRect l="65789"/>
            <a:stretch/>
          </p:blipFill>
          <p:spPr>
            <a:xfrm>
              <a:off x="6186435" y="5604092"/>
              <a:ext cx="1837224" cy="623098"/>
            </a:xfrm>
            <a:prstGeom prst="rect">
              <a:avLst/>
            </a:prstGeom>
            <a:effectLst>
              <a:softEdge rad="63500"/>
            </a:effectLst>
          </p:spPr>
        </p:pic>
      </p:grpSp>
    </p:spTree>
    <p:extLst>
      <p:ext uri="{BB962C8B-B14F-4D97-AF65-F5344CB8AC3E}">
        <p14:creationId xmlns:p14="http://schemas.microsoft.com/office/powerpoint/2010/main" val="20994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5" name="Content Placeholder 6"/>
          <p:cNvGraphicFramePr>
            <a:graphicFrameLocks noGrp="1"/>
          </p:cNvGraphicFramePr>
          <p:nvPr>
            <p:ph sz="quarter" idx="4294967295"/>
            <p:extLst>
              <p:ext uri="{D42A27DB-BD31-4B8C-83A1-F6EECF244321}">
                <p14:modId xmlns:p14="http://schemas.microsoft.com/office/powerpoint/2010/main" val="1506034784"/>
              </p:ext>
            </p:extLst>
          </p:nvPr>
        </p:nvGraphicFramePr>
        <p:xfrm>
          <a:off x="2057400" y="1189228"/>
          <a:ext cx="80772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590800" y="1689100"/>
            <a:ext cx="3276600" cy="3259354"/>
          </a:xfrm>
          <a:prstGeom prst="rect">
            <a:avLst/>
          </a:prstGeom>
          <a:noFill/>
        </p:spPr>
        <p:txBody>
          <a:bodyPr wrap="square" rtlCol="0">
            <a:spAutoFit/>
          </a:bodyPr>
          <a:lstStyle/>
          <a:p>
            <a:pPr marL="82550" lvl="2">
              <a:lnSpc>
                <a:spcPct val="90000"/>
              </a:lnSpc>
              <a:spcBef>
                <a:spcPts val="600"/>
              </a:spcBef>
              <a:buClr>
                <a:prstClr val="white"/>
              </a:buClr>
              <a:buSzPct val="80000"/>
              <a:defRPr/>
            </a:pPr>
            <a:r>
              <a:rPr lang="en-US" sz="2000" kern="0">
                <a:solidFill>
                  <a:prstClr val="white"/>
                </a:solidFill>
                <a:latin typeface="Calibri" panose="020F0502020204030204"/>
              </a:rPr>
              <a:t>www.cfchildren.org</a:t>
            </a:r>
          </a:p>
          <a:p>
            <a:pPr marL="82550" lvl="2">
              <a:lnSpc>
                <a:spcPct val="90000"/>
              </a:lnSpc>
              <a:spcBef>
                <a:spcPts val="600"/>
              </a:spcBef>
              <a:buClr>
                <a:prstClr val="white"/>
              </a:buClr>
              <a:buSzPct val="80000"/>
              <a:defRPr/>
            </a:pPr>
            <a:r>
              <a:rPr lang="en-US" sz="2400" b="1" kern="0">
                <a:solidFill>
                  <a:prstClr val="white"/>
                </a:solidFill>
                <a:latin typeface="Calibri" panose="020F0502020204030204"/>
              </a:rPr>
              <a:t>The Second Step Violence Prevention Program</a:t>
            </a:r>
          </a:p>
          <a:p>
            <a:pPr marL="365125" lvl="2" indent="-282575">
              <a:lnSpc>
                <a:spcPct val="90000"/>
              </a:lnSpc>
              <a:spcBef>
                <a:spcPts val="600"/>
              </a:spcBef>
              <a:buClr>
                <a:prstClr val="white"/>
              </a:buClr>
              <a:buSzPct val="80000"/>
              <a:buFont typeface="Arial" pitchFamily="34" charset="0"/>
              <a:buChar char="•"/>
              <a:defRPr/>
            </a:pPr>
            <a:r>
              <a:rPr lang="en-US" sz="2000" kern="0">
                <a:solidFill>
                  <a:prstClr val="white"/>
                </a:solidFill>
                <a:latin typeface="Calibri" panose="020F0502020204030204"/>
              </a:rPr>
              <a:t>Committee for Children, 1992</a:t>
            </a:r>
          </a:p>
          <a:p>
            <a:pPr marL="365125" lvl="2" indent="-282575">
              <a:lnSpc>
                <a:spcPct val="90000"/>
              </a:lnSpc>
              <a:spcBef>
                <a:spcPts val="600"/>
              </a:spcBef>
              <a:buClr>
                <a:prstClr val="white"/>
              </a:buClr>
              <a:buSzPct val="80000"/>
              <a:buFont typeface="Arial" pitchFamily="34" charset="0"/>
              <a:buChar char="•"/>
              <a:defRPr/>
            </a:pPr>
            <a:r>
              <a:rPr lang="en-US" sz="2000" kern="0">
                <a:solidFill>
                  <a:prstClr val="white"/>
                </a:solidFill>
                <a:latin typeface="Calibri" panose="020F0502020204030204"/>
              </a:rPr>
              <a:t>$159 per grade (elementary, middle, high school, families, Spanish)</a:t>
            </a:r>
          </a:p>
          <a:p>
            <a:pPr>
              <a:defRPr/>
            </a:pPr>
            <a:endParaRPr lang="en-US">
              <a:solidFill>
                <a:prstClr val="black"/>
              </a:solidFill>
              <a:latin typeface="Calibri" panose="020F0502020204030204"/>
            </a:endParaRPr>
          </a:p>
        </p:txBody>
      </p:sp>
      <p:sp>
        <p:nvSpPr>
          <p:cNvPr id="7" name="Rectangle 6"/>
          <p:cNvSpPr/>
          <p:nvPr/>
        </p:nvSpPr>
        <p:spPr>
          <a:xfrm>
            <a:off x="1524000" y="6377869"/>
            <a:ext cx="9144000" cy="480131"/>
          </a:xfrm>
          <a:prstGeom prst="rect">
            <a:avLst/>
          </a:prstGeom>
        </p:spPr>
        <p:txBody>
          <a:bodyPr wrap="square" anchor="b" anchorCtr="0">
            <a:noAutofit/>
          </a:bodyPr>
          <a:lstStyle/>
          <a:p>
            <a:pPr>
              <a:defRPr/>
            </a:pPr>
            <a:r>
              <a:rPr lang="en-US" sz="1000">
                <a:solidFill>
                  <a:prstClr val="white">
                    <a:lumMod val="50000"/>
                  </a:prstClr>
                </a:solidFill>
                <a:latin typeface="Calibri" panose="020F0502020204030204"/>
                <a:ea typeface="ＭＳ Ｐゴシック" pitchFamily="34" charset="-128"/>
              </a:rPr>
              <a:t>Sources: </a:t>
            </a:r>
            <a:r>
              <a:rPr lang="en-US" sz="1000">
                <a:solidFill>
                  <a:prstClr val="white">
                    <a:lumMod val="50000"/>
                  </a:prstClr>
                </a:solidFill>
                <a:latin typeface="Calibri" panose="020F0502020204030204"/>
              </a:rPr>
              <a:t>Committee for Children (1992). </a:t>
            </a:r>
            <a:r>
              <a:rPr lang="en-US" sz="1000" i="1">
                <a:solidFill>
                  <a:prstClr val="white">
                    <a:lumMod val="50000"/>
                  </a:prstClr>
                </a:solidFill>
                <a:latin typeface="Calibri" panose="020F0502020204030204"/>
              </a:rPr>
              <a:t>Second Step: A violence prevention curriculum grades 1-3. </a:t>
            </a:r>
            <a:r>
              <a:rPr lang="en-US" sz="1000">
                <a:solidFill>
                  <a:prstClr val="white">
                    <a:lumMod val="50000"/>
                  </a:prstClr>
                </a:solidFill>
                <a:latin typeface="Calibri" panose="020F0502020204030204"/>
              </a:rPr>
              <a:t>Seattle, WA: Author. </a:t>
            </a:r>
          </a:p>
          <a:p>
            <a:pPr>
              <a:defRPr/>
            </a:pPr>
            <a:r>
              <a:rPr lang="en-US" sz="1000">
                <a:solidFill>
                  <a:prstClr val="white">
                    <a:lumMod val="50000"/>
                  </a:prstClr>
                </a:solidFill>
                <a:latin typeface="Calibri" panose="020F0502020204030204"/>
              </a:rPr>
              <a:t>Eddy, J. M., Reid, J. B., &amp; </a:t>
            </a:r>
            <a:r>
              <a:rPr lang="en-US" sz="1000" err="1">
                <a:solidFill>
                  <a:prstClr val="white">
                    <a:lumMod val="50000"/>
                  </a:prstClr>
                </a:solidFill>
                <a:latin typeface="Calibri" panose="020F0502020204030204"/>
              </a:rPr>
              <a:t>Fetrow</a:t>
            </a:r>
            <a:r>
              <a:rPr lang="en-US" sz="1000">
                <a:solidFill>
                  <a:prstClr val="white">
                    <a:lumMod val="50000"/>
                  </a:prstClr>
                </a:solidFill>
                <a:latin typeface="Calibri" panose="020F0502020204030204"/>
              </a:rPr>
              <a:t>, R. A. (2000). An elementary school-based prevention program targeting modifiable antecedents of youth delinquency and violence: Linking the interests of families and teachers (LIFT). </a:t>
            </a:r>
            <a:r>
              <a:rPr lang="en-US" sz="1000" i="1">
                <a:solidFill>
                  <a:prstClr val="white">
                    <a:lumMod val="50000"/>
                  </a:prstClr>
                </a:solidFill>
                <a:latin typeface="Calibri" panose="020F0502020204030204"/>
              </a:rPr>
              <a:t>Journal of Emotional and Behavioral Disorders, 8</a:t>
            </a:r>
            <a:r>
              <a:rPr lang="en-US" sz="1000">
                <a:solidFill>
                  <a:prstClr val="white">
                    <a:lumMod val="50000"/>
                  </a:prstClr>
                </a:solidFill>
                <a:latin typeface="Calibri" panose="020F0502020204030204"/>
              </a:rPr>
              <a:t>, 165-176. </a:t>
            </a:r>
          </a:p>
          <a:p>
            <a:pPr>
              <a:defRPr/>
            </a:pPr>
            <a:r>
              <a:rPr lang="en-US" sz="1000">
                <a:solidFill>
                  <a:prstClr val="white">
                    <a:lumMod val="50000"/>
                  </a:prstClr>
                </a:solidFill>
                <a:latin typeface="Calibri" panose="020F0502020204030204"/>
              </a:rPr>
              <a:t>Elliott, S. N., &amp; Gresham, F. M. (2007). </a:t>
            </a:r>
            <a:r>
              <a:rPr lang="en-US" sz="1000" i="1">
                <a:solidFill>
                  <a:prstClr val="white">
                    <a:lumMod val="50000"/>
                  </a:prstClr>
                </a:solidFill>
                <a:latin typeface="Calibri" panose="020F0502020204030204"/>
              </a:rPr>
              <a:t>Social Skills Improvement System: </a:t>
            </a:r>
            <a:r>
              <a:rPr lang="en-US" sz="1000" i="1" err="1">
                <a:solidFill>
                  <a:prstClr val="white">
                    <a:lumMod val="50000"/>
                  </a:prstClr>
                </a:solidFill>
                <a:latin typeface="Calibri" panose="020F0502020204030204"/>
              </a:rPr>
              <a:t>Classwide</a:t>
            </a:r>
            <a:r>
              <a:rPr lang="en-US" sz="1000" i="1">
                <a:solidFill>
                  <a:prstClr val="white">
                    <a:lumMod val="50000"/>
                  </a:prstClr>
                </a:solidFill>
                <a:latin typeface="Calibri" panose="020F0502020204030204"/>
              </a:rPr>
              <a:t> intervention program teacher’s guide. </a:t>
            </a:r>
            <a:r>
              <a:rPr lang="en-US" sz="1000">
                <a:solidFill>
                  <a:prstClr val="white">
                    <a:lumMod val="50000"/>
                  </a:prstClr>
                </a:solidFill>
                <a:latin typeface="Calibri" panose="020F0502020204030204"/>
              </a:rPr>
              <a:t>Bloomington, MN: Pearson Assessments.</a:t>
            </a:r>
            <a:endParaRPr lang="en-US" sz="1000">
              <a:solidFill>
                <a:prstClr val="white">
                  <a:lumMod val="50000"/>
                </a:prstClr>
              </a:solidFill>
              <a:latin typeface="Calibri" panose="020F0502020204030204"/>
              <a:ea typeface="ＭＳ Ｐゴシック" pitchFamily="34" charset="-128"/>
            </a:endParaRPr>
          </a:p>
        </p:txBody>
      </p:sp>
    </p:spTree>
    <p:extLst>
      <p:ext uri="{BB962C8B-B14F-4D97-AF65-F5344CB8AC3E}">
        <p14:creationId xmlns:p14="http://schemas.microsoft.com/office/powerpoint/2010/main" val="453365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4" name="Diagram 3"/>
          <p:cNvGraphicFramePr/>
          <p:nvPr/>
        </p:nvGraphicFramePr>
        <p:xfrm>
          <a:off x="2152650" y="1690689"/>
          <a:ext cx="8153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686050" y="1714597"/>
            <a:ext cx="3352800" cy="4776692"/>
          </a:xfrm>
          <a:prstGeom prst="rect">
            <a:avLst/>
          </a:prstGeom>
        </p:spPr>
        <p:txBody>
          <a:bodyPr wrap="square">
            <a:spAutoFit/>
          </a:bodyPr>
          <a:lstStyle/>
          <a:p>
            <a:pPr defTabSz="1066800">
              <a:lnSpc>
                <a:spcPct val="90000"/>
              </a:lnSpc>
              <a:spcAft>
                <a:spcPct val="35000"/>
              </a:spcAft>
              <a:defRPr/>
            </a:pPr>
            <a:r>
              <a:rPr lang="en-US" sz="2200" b="1" dirty="0">
                <a:solidFill>
                  <a:prstClr val="white"/>
                </a:solidFill>
                <a:latin typeface="Calibri" panose="020F0502020204030204"/>
              </a:rPr>
              <a:t>Positive Action</a:t>
            </a:r>
            <a:br>
              <a:rPr lang="en-US" sz="2200" dirty="0">
                <a:solidFill>
                  <a:prstClr val="white"/>
                </a:solidFill>
                <a:latin typeface="Calibri" panose="020F0502020204030204"/>
              </a:rPr>
            </a:br>
            <a:r>
              <a:rPr lang="en-US" sz="2200" dirty="0">
                <a:solidFill>
                  <a:prstClr val="white"/>
                </a:solidFill>
                <a:latin typeface="Calibri" panose="020F0502020204030204"/>
              </a:rPr>
              <a:t>www.positiveaction.net</a:t>
            </a:r>
          </a:p>
          <a:p>
            <a:pPr marL="115888" indent="-115888" defTabSz="1066800">
              <a:lnSpc>
                <a:spcPct val="90000"/>
              </a:lnSpc>
              <a:spcAft>
                <a:spcPct val="35000"/>
              </a:spcAft>
              <a:buFont typeface="Arial" pitchFamily="34" charset="0"/>
              <a:buChar char="•"/>
              <a:defRPr/>
            </a:pPr>
            <a:r>
              <a:rPr lang="en-US" dirty="0">
                <a:solidFill>
                  <a:prstClr val="white"/>
                </a:solidFill>
                <a:latin typeface="Calibri" panose="020F0502020204030204"/>
              </a:rPr>
              <a:t>Improves academics, behavior, and character</a:t>
            </a:r>
          </a:p>
          <a:p>
            <a:pPr marL="115888" indent="-115888" defTabSz="1066800">
              <a:lnSpc>
                <a:spcPct val="90000"/>
              </a:lnSpc>
              <a:spcAft>
                <a:spcPct val="35000"/>
              </a:spcAft>
              <a:buFont typeface="Arial" pitchFamily="34" charset="0"/>
              <a:buChar char="•"/>
              <a:defRPr/>
            </a:pPr>
            <a:r>
              <a:rPr lang="en-US" dirty="0">
                <a:solidFill>
                  <a:prstClr val="white"/>
                </a:solidFill>
                <a:latin typeface="Calibri" panose="020F0502020204030204"/>
              </a:rPr>
              <a:t>Curriculum-based approach</a:t>
            </a:r>
          </a:p>
          <a:p>
            <a:pPr marL="115888" indent="-115888" defTabSz="1066800">
              <a:lnSpc>
                <a:spcPct val="90000"/>
              </a:lnSpc>
              <a:spcAft>
                <a:spcPct val="35000"/>
              </a:spcAft>
              <a:buFont typeface="Arial" pitchFamily="34" charset="0"/>
              <a:buChar char="•"/>
              <a:defRPr/>
            </a:pPr>
            <a:r>
              <a:rPr lang="en-US" dirty="0">
                <a:solidFill>
                  <a:prstClr val="white"/>
                </a:solidFill>
                <a:latin typeface="Calibri" panose="020F0502020204030204"/>
              </a:rPr>
              <a:t>Effectively increases positive behaviors and decreases negative behaviors</a:t>
            </a:r>
          </a:p>
          <a:p>
            <a:pPr marL="115888" indent="-115888" defTabSz="1066800">
              <a:lnSpc>
                <a:spcPct val="90000"/>
              </a:lnSpc>
              <a:spcAft>
                <a:spcPct val="35000"/>
              </a:spcAft>
              <a:buFont typeface="Arial" pitchFamily="34" charset="0"/>
              <a:buChar char="•"/>
              <a:defRPr/>
            </a:pPr>
            <a:r>
              <a:rPr lang="en-US" dirty="0">
                <a:solidFill>
                  <a:prstClr val="white"/>
                </a:solidFill>
                <a:latin typeface="Calibri" panose="020F0502020204030204"/>
              </a:rPr>
              <a:t>6-7 units per grade</a:t>
            </a:r>
          </a:p>
          <a:p>
            <a:pPr marL="115888" indent="-115888" defTabSz="1066800">
              <a:lnSpc>
                <a:spcPct val="90000"/>
              </a:lnSpc>
              <a:spcAft>
                <a:spcPct val="35000"/>
              </a:spcAft>
              <a:buFont typeface="Arial" pitchFamily="34" charset="0"/>
              <a:buChar char="•"/>
              <a:defRPr/>
            </a:pPr>
            <a:r>
              <a:rPr lang="en-US" dirty="0">
                <a:solidFill>
                  <a:prstClr val="white"/>
                </a:solidFill>
                <a:latin typeface="Calibri" panose="020F0502020204030204"/>
              </a:rPr>
              <a:t>Optional components:</a:t>
            </a:r>
          </a:p>
          <a:p>
            <a:pPr marL="350838" lvl="1" indent="-115888" defTabSz="1066800">
              <a:buFont typeface="Arial" pitchFamily="34" charset="0"/>
              <a:buChar char="•"/>
              <a:defRPr/>
            </a:pPr>
            <a:r>
              <a:rPr lang="en-US" sz="1600" dirty="0">
                <a:solidFill>
                  <a:prstClr val="white"/>
                </a:solidFill>
                <a:latin typeface="Calibri" panose="020F0502020204030204"/>
              </a:rPr>
              <a:t>site-wide climate development</a:t>
            </a:r>
          </a:p>
          <a:p>
            <a:pPr marL="350838" lvl="1" indent="-115888" defTabSz="1066800">
              <a:buFont typeface="Arial" pitchFamily="34" charset="0"/>
              <a:buChar char="•"/>
              <a:defRPr/>
            </a:pPr>
            <a:r>
              <a:rPr lang="en-US" sz="1600" dirty="0">
                <a:solidFill>
                  <a:prstClr val="white"/>
                </a:solidFill>
                <a:latin typeface="Calibri" panose="020F0502020204030204"/>
              </a:rPr>
              <a:t>drug education</a:t>
            </a:r>
          </a:p>
          <a:p>
            <a:pPr marL="350838" lvl="1" indent="-115888" defTabSz="1066800">
              <a:buFont typeface="Arial" pitchFamily="34" charset="0"/>
              <a:buChar char="•"/>
              <a:defRPr/>
            </a:pPr>
            <a:r>
              <a:rPr lang="en-US" sz="1600" dirty="0">
                <a:solidFill>
                  <a:prstClr val="white"/>
                </a:solidFill>
                <a:latin typeface="Calibri" panose="020F0502020204030204"/>
              </a:rPr>
              <a:t>bullying / conflict resolution</a:t>
            </a:r>
          </a:p>
          <a:p>
            <a:pPr marL="350838" lvl="1" indent="-115888" defTabSz="1066800">
              <a:buFont typeface="Arial" pitchFamily="34" charset="0"/>
              <a:buChar char="•"/>
              <a:defRPr/>
            </a:pPr>
            <a:r>
              <a:rPr lang="en-US" sz="1600" dirty="0">
                <a:solidFill>
                  <a:prstClr val="white"/>
                </a:solidFill>
                <a:latin typeface="Calibri" panose="020F0502020204030204"/>
              </a:rPr>
              <a:t>counselor, parent, and family classes</a:t>
            </a:r>
          </a:p>
          <a:p>
            <a:pPr marL="350838" lvl="1" indent="-115888" defTabSz="1066800">
              <a:buFont typeface="Arial" pitchFamily="34" charset="0"/>
              <a:buChar char="•"/>
              <a:defRPr/>
            </a:pPr>
            <a:r>
              <a:rPr lang="en-US" sz="1600" dirty="0">
                <a:solidFill>
                  <a:prstClr val="white"/>
                </a:solidFill>
                <a:latin typeface="Calibri" panose="020F0502020204030204"/>
              </a:rPr>
              <a:t>community/coalition components</a:t>
            </a:r>
          </a:p>
        </p:txBody>
      </p:sp>
    </p:spTree>
    <p:extLst>
      <p:ext uri="{BB962C8B-B14F-4D97-AF65-F5344CB8AC3E}">
        <p14:creationId xmlns:p14="http://schemas.microsoft.com/office/powerpoint/2010/main" val="169036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fontScale="90000"/>
          </a:bodyPr>
          <a:lstStyle/>
          <a:p>
            <a:r>
              <a:rPr lang="en-US"/>
              <a:t>Behavioral Component: Positive Behavioral Interventions and Supports (PBIS)</a:t>
            </a:r>
          </a:p>
        </p:txBody>
      </p:sp>
      <p:sp>
        <p:nvSpPr>
          <p:cNvPr id="33796" name="Rectangle 3"/>
          <p:cNvSpPr>
            <a:spLocks noGrp="1" noChangeArrowheads="1"/>
          </p:cNvSpPr>
          <p:nvPr>
            <p:ph idx="1"/>
          </p:nvPr>
        </p:nvSpPr>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5" name="Rectangle 4"/>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rPr>
              <a:t>Horner, R.H., &amp; </a:t>
            </a:r>
            <a:r>
              <a:rPr lang="en-US" sz="1400" err="1">
                <a:solidFill>
                  <a:prstClr val="white">
                    <a:lumMod val="50000"/>
                  </a:prstClr>
                </a:solidFill>
                <a:latin typeface="Calibri" panose="020F0502020204030204"/>
              </a:rPr>
              <a:t>Sugai</a:t>
            </a:r>
            <a:r>
              <a:rPr lang="en-US" sz="1400">
                <a:solidFill>
                  <a:prstClr val="white">
                    <a:lumMod val="50000"/>
                  </a:prstClr>
                </a:solidFill>
                <a:latin typeface="Calibri" panose="020F0502020204030204"/>
              </a:rPr>
              <a:t>, G. (2015). School-wide PBIS: An example of applied behavior analysis implemented at a scale of social importance. </a:t>
            </a:r>
            <a:r>
              <a:rPr lang="en-US" sz="1400" i="1">
                <a:solidFill>
                  <a:prstClr val="white">
                    <a:lumMod val="50000"/>
                  </a:prstClr>
                </a:solidFill>
                <a:latin typeface="Calibri" panose="020F0502020204030204"/>
              </a:rPr>
              <a:t>Behavior Analysis in Practice, 8</a:t>
            </a:r>
            <a:r>
              <a:rPr lang="en-US" sz="1400">
                <a:solidFill>
                  <a:prstClr val="white">
                    <a:lumMod val="50000"/>
                  </a:prstClr>
                </a:solidFill>
                <a:latin typeface="Calibri" panose="020F0502020204030204"/>
              </a:rPr>
              <a:t>, 80-85.</a:t>
            </a:r>
          </a:p>
        </p:txBody>
      </p:sp>
      <p:sp>
        <p:nvSpPr>
          <p:cNvPr id="9" name="Rounded Rectangle 8"/>
          <p:cNvSpPr/>
          <p:nvPr/>
        </p:nvSpPr>
        <p:spPr>
          <a:xfrm>
            <a:off x="6984073" y="1572432"/>
            <a:ext cx="4849684"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dirty="0">
                <a:solidFill>
                  <a:prstClr val="black"/>
                </a:solidFill>
                <a:latin typeface="Calibri" panose="020F0502020204030204"/>
              </a:rPr>
              <a:t>A Framework, Not a Curriculum</a:t>
            </a:r>
          </a:p>
        </p:txBody>
      </p:sp>
      <p:grpSp>
        <p:nvGrpSpPr>
          <p:cNvPr id="2" name="Group 1">
            <a:extLst>
              <a:ext uri="{FF2B5EF4-FFF2-40B4-BE49-F238E27FC236}">
                <a16:creationId xmlns:a16="http://schemas.microsoft.com/office/drawing/2014/main" id="{930A8666-FC61-4EC9-9B69-02113646ECB4}"/>
              </a:ext>
            </a:extLst>
          </p:cNvPr>
          <p:cNvGrpSpPr/>
          <p:nvPr/>
        </p:nvGrpSpPr>
        <p:grpSpPr>
          <a:xfrm>
            <a:off x="3410897" y="5753608"/>
            <a:ext cx="5370206" cy="623098"/>
            <a:chOff x="2653453" y="5753608"/>
            <a:chExt cx="5370206" cy="623098"/>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3">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653453" y="5753608"/>
              <a:ext cx="5370206" cy="623098"/>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4"/>
            <a:srcRect l="33792" r="33463"/>
            <a:stretch/>
          </p:blipFill>
          <p:spPr>
            <a:xfrm>
              <a:off x="4468167" y="5753608"/>
              <a:ext cx="1758462" cy="623098"/>
            </a:xfrm>
            <a:prstGeom prst="rect">
              <a:avLst/>
            </a:prstGeom>
            <a:effectLst>
              <a:softEdge rad="63500"/>
            </a:effectLst>
          </p:spPr>
        </p:pic>
      </p:grpSp>
    </p:spTree>
    <p:extLst>
      <p:ext uri="{BB962C8B-B14F-4D97-AF65-F5344CB8AC3E}">
        <p14:creationId xmlns:p14="http://schemas.microsoft.com/office/powerpoint/2010/main" val="2118878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i3T Elementary School Exemplar Expectation Matrix">
            <a:extLst>
              <a:ext uri="{FF2B5EF4-FFF2-40B4-BE49-F238E27FC236}">
                <a16:creationId xmlns:a16="http://schemas.microsoft.com/office/drawing/2014/main" id="{A9BEDBF5-2940-FA47-BFE5-3B978BAF49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2" t="9096" r="6143" b="675"/>
          <a:stretch/>
        </p:blipFill>
        <p:spPr>
          <a:xfrm>
            <a:off x="1936744" y="182880"/>
            <a:ext cx="8318512" cy="64922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a:extLst>
              <a:ext uri="{FF2B5EF4-FFF2-40B4-BE49-F238E27FC236}">
                <a16:creationId xmlns:a16="http://schemas.microsoft.com/office/drawing/2014/main" id="{C67B5815-ACE7-1444-9207-0B03A3CD1F94}"/>
              </a:ext>
            </a:extLst>
          </p:cNvPr>
          <p:cNvSpPr/>
          <p:nvPr/>
        </p:nvSpPr>
        <p:spPr>
          <a:xfrm>
            <a:off x="7124700" y="5641999"/>
            <a:ext cx="3543300" cy="303861"/>
          </a:xfrm>
          <a:prstGeom prst="roundRect">
            <a:avLst>
              <a:gd name="adj" fmla="val 10074"/>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000" b="1" dirty="0">
                <a:solidFill>
                  <a:prstClr val="black"/>
                </a:solidFill>
                <a:latin typeface="Calibri" panose="020F0502020204030204"/>
              </a:rPr>
              <a:t>Establish,  Teach, Acknowledge</a:t>
            </a:r>
          </a:p>
        </p:txBody>
      </p:sp>
    </p:spTree>
    <p:extLst>
      <p:ext uri="{BB962C8B-B14F-4D97-AF65-F5344CB8AC3E}">
        <p14:creationId xmlns:p14="http://schemas.microsoft.com/office/powerpoint/2010/main" val="37432754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i3T Middle School Exemplar Expectation Matrix">
            <a:extLst>
              <a:ext uri="{FF2B5EF4-FFF2-40B4-BE49-F238E27FC236}">
                <a16:creationId xmlns:a16="http://schemas.microsoft.com/office/drawing/2014/main" id="{0E050531-8666-1D4B-85B5-0699F49854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9" t="4565" r="2959" b="1446"/>
          <a:stretch/>
        </p:blipFill>
        <p:spPr>
          <a:xfrm>
            <a:off x="1880661" y="182880"/>
            <a:ext cx="8430681" cy="6492240"/>
          </a:xfrm>
          <a:prstGeom prst="rect">
            <a:avLst/>
          </a:prstGeom>
          <a:solidFill>
            <a:schemeClr val="bg1"/>
          </a:solidFill>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3485F906-3556-CA4B-B265-37392DC87242}"/>
              </a:ext>
            </a:extLst>
          </p:cNvPr>
          <p:cNvSpPr/>
          <p:nvPr/>
        </p:nvSpPr>
        <p:spPr>
          <a:xfrm>
            <a:off x="7124700" y="5641999"/>
            <a:ext cx="3543300" cy="303861"/>
          </a:xfrm>
          <a:prstGeom prst="roundRect">
            <a:avLst>
              <a:gd name="adj" fmla="val 10074"/>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000" b="1" dirty="0">
                <a:solidFill>
                  <a:prstClr val="black"/>
                </a:solidFill>
                <a:latin typeface="Calibri" panose="020F0502020204030204"/>
              </a:rPr>
              <a:t>Establish,  Teach, Acknowledge</a:t>
            </a:r>
          </a:p>
        </p:txBody>
      </p:sp>
    </p:spTree>
    <p:extLst>
      <p:ext uri="{BB962C8B-B14F-4D97-AF65-F5344CB8AC3E}">
        <p14:creationId xmlns:p14="http://schemas.microsoft.com/office/powerpoint/2010/main" val="40006966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088"/>
            <a:ext cx="10515600" cy="1325563"/>
          </a:xfrm>
        </p:spPr>
        <p:txBody>
          <a:bodyPr>
            <a:normAutofit/>
          </a:bodyPr>
          <a:lstStyle/>
          <a:p>
            <a:r>
              <a:rPr lang="en-US" sz="4000" dirty="0"/>
              <a:t>Accessing Professional Learning</a:t>
            </a:r>
          </a:p>
        </p:txBody>
      </p:sp>
      <p:sp>
        <p:nvSpPr>
          <p:cNvPr id="7" name="Rectangle 6">
            <a:extLst>
              <a:ext uri="{FF2B5EF4-FFF2-40B4-BE49-F238E27FC236}">
                <a16:creationId xmlns:a16="http://schemas.microsoft.com/office/drawing/2014/main" id="{11924B91-7965-4A44-9D61-7C7524088403}"/>
              </a:ext>
            </a:extLst>
          </p:cNvPr>
          <p:cNvSpPr/>
          <p:nvPr/>
        </p:nvSpPr>
        <p:spPr>
          <a:xfrm>
            <a:off x="228600" y="935874"/>
            <a:ext cx="3354443" cy="485710"/>
          </a:xfrm>
          <a:prstGeom prst="rect">
            <a:avLst/>
          </a:prstGeom>
        </p:spPr>
        <p:txBody>
          <a:bodyPr wrap="none">
            <a:spAutoFit/>
          </a:bodyPr>
          <a:lstStyle/>
          <a:p>
            <a:pPr algn="ctr">
              <a:lnSpc>
                <a:spcPct val="107000"/>
              </a:lnSpc>
              <a:spcAft>
                <a:spcPts val="800"/>
              </a:spcAft>
            </a:pPr>
            <a:r>
              <a:rPr lang="en-US" sz="2500" dirty="0">
                <a:latin typeface="Calibri" panose="020F0502020204030204" pitchFamily="34" charset="0"/>
                <a:ea typeface="Calibri" panose="020F0502020204030204" pitchFamily="34" charset="0"/>
                <a:cs typeface="Times New Roman" panose="02020603050405020304" pitchFamily="18" charset="0"/>
              </a:rPr>
              <a:t>Navigate to </a:t>
            </a:r>
            <a:r>
              <a:rPr lang="en-US" sz="2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228600" y="1553557"/>
            <a:ext cx="8275147" cy="1290687"/>
          </a:xfrm>
          <a:prstGeom prst="rect">
            <a:avLst/>
          </a:prstGeom>
          <a:effectLst>
            <a:outerShdw blurRad="50800" dist="38100" dir="18900000" algn="bl" rotWithShape="0">
              <a:prstClr val="black">
                <a:alpha val="40000"/>
              </a:prstClr>
            </a:outerShdw>
          </a:effectLst>
        </p:spPr>
      </p:pic>
      <p:pic>
        <p:nvPicPr>
          <p:cNvPr id="9" name="Picture 8">
            <a:extLst>
              <a:ext uri="{FF2B5EF4-FFF2-40B4-BE49-F238E27FC236}">
                <a16:creationId xmlns:a16="http://schemas.microsoft.com/office/drawing/2014/main" id="{90F7D948-814F-4A95-993F-09923A00AB36}"/>
              </a:ext>
            </a:extLst>
          </p:cNvPr>
          <p:cNvPicPr>
            <a:picLocks noChangeAspect="1"/>
          </p:cNvPicPr>
          <p:nvPr/>
        </p:nvPicPr>
        <p:blipFill>
          <a:blip r:embed="rId3"/>
          <a:stretch>
            <a:fillRect/>
          </a:stretch>
        </p:blipFill>
        <p:spPr>
          <a:xfrm>
            <a:off x="228600" y="3243205"/>
            <a:ext cx="7867431" cy="3485216"/>
          </a:xfrm>
          <a:prstGeom prst="rect">
            <a:avLst/>
          </a:prstGeom>
          <a:effectLst>
            <a:outerShdw blurRad="50800" dist="38100" dir="10800000" algn="r" rotWithShape="0">
              <a:prstClr val="black">
                <a:alpha val="40000"/>
              </a:prstClr>
            </a:outerShdw>
          </a:effectLst>
        </p:spPr>
      </p:pic>
      <p:sp>
        <p:nvSpPr>
          <p:cNvPr id="10" name="Rectangle 9">
            <a:extLst>
              <a:ext uri="{FF2B5EF4-FFF2-40B4-BE49-F238E27FC236}">
                <a16:creationId xmlns:a16="http://schemas.microsoft.com/office/drawing/2014/main" id="{268EA2AC-E811-4894-BFE0-29B65F5B3752}"/>
              </a:ext>
            </a:extLst>
          </p:cNvPr>
          <p:cNvSpPr/>
          <p:nvPr/>
        </p:nvSpPr>
        <p:spPr>
          <a:xfrm>
            <a:off x="9246808" y="1995055"/>
            <a:ext cx="2294313" cy="2194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Scroll down to the Implementation Supplemental Resources and click to open Session 1</a:t>
            </a:r>
          </a:p>
        </p:txBody>
      </p:sp>
    </p:spTree>
    <p:extLst>
      <p:ext uri="{BB962C8B-B14F-4D97-AF65-F5344CB8AC3E}">
        <p14:creationId xmlns:p14="http://schemas.microsoft.com/office/powerpoint/2010/main" val="1549984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Hybrid or Remote Learning</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63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19719A01-79FC-47AC-AC23-4629E02B054A}"/>
              </a:ext>
            </a:extLst>
          </p:cNvPr>
          <p:cNvSpPr/>
          <p:nvPr/>
        </p:nvSpPr>
        <p:spPr>
          <a:xfrm>
            <a:off x="2019301" y="3152775"/>
            <a:ext cx="8153399" cy="3609975"/>
          </a:xfrm>
          <a:prstGeom prst="trapezoid">
            <a:avLst>
              <a:gd name="adj" fmla="val 71146"/>
            </a:avLst>
          </a:prstGeom>
          <a:noFill/>
          <a:effectLst>
            <a:glow rad="254000">
              <a:schemeClr val="accent6">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1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Ci3T implementation manual"/>
          <p:cNvPicPr>
            <a:picLocks noChangeAspect="1"/>
          </p:cNvPicPr>
          <p:nvPr/>
        </p:nvPicPr>
        <p:blipFill>
          <a:blip r:embed="rId3"/>
          <a:stretch>
            <a:fillRect/>
          </a:stretch>
        </p:blipFill>
        <p:spPr>
          <a:xfrm>
            <a:off x="4681128" y="186231"/>
            <a:ext cx="2613163"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5" name="Picture 4" title="Ci3T implementation manual"/>
          <p:cNvPicPr>
            <a:picLocks noChangeAspect="1"/>
          </p:cNvPicPr>
          <p:nvPr/>
        </p:nvPicPr>
        <p:blipFill>
          <a:blip r:embed="rId4"/>
          <a:stretch>
            <a:fillRect/>
          </a:stretch>
        </p:blipFill>
        <p:spPr>
          <a:xfrm rot="20948215">
            <a:off x="1903805" y="426091"/>
            <a:ext cx="2622942"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4" name="Picture 3" title="Ci3T implementation manual"/>
          <p:cNvPicPr>
            <a:picLocks noChangeAspect="1"/>
          </p:cNvPicPr>
          <p:nvPr/>
        </p:nvPicPr>
        <p:blipFill>
          <a:blip r:embed="rId5"/>
          <a:stretch>
            <a:fillRect/>
          </a:stretch>
        </p:blipFill>
        <p:spPr>
          <a:xfrm rot="649208">
            <a:off x="7292579" y="419748"/>
            <a:ext cx="2698251"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3" name="Picture 12" title="Ci3T implementation manual"/>
          <p:cNvPicPr>
            <a:picLocks noChangeAspect="1"/>
          </p:cNvPicPr>
          <p:nvPr/>
        </p:nvPicPr>
        <p:blipFill>
          <a:blip r:embed="rId6"/>
          <a:stretch>
            <a:fillRect/>
          </a:stretch>
        </p:blipFill>
        <p:spPr>
          <a:xfrm rot="362365">
            <a:off x="7123250" y="3008987"/>
            <a:ext cx="2567564" cy="338328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title="Ci3T implementation manual"/>
          <p:cNvPicPr>
            <a:picLocks noChangeAspect="1"/>
          </p:cNvPicPr>
          <p:nvPr/>
        </p:nvPicPr>
        <p:blipFill>
          <a:blip r:embed="rId7"/>
          <a:stretch>
            <a:fillRect/>
          </a:stretch>
        </p:blipFill>
        <p:spPr>
          <a:xfrm rot="21305290">
            <a:off x="4677932" y="2794219"/>
            <a:ext cx="2619552" cy="338328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3" name="Picture 2" title="Ci3T implementation manual"/>
          <p:cNvPicPr>
            <a:picLocks noChangeAspect="1"/>
          </p:cNvPicPr>
          <p:nvPr/>
        </p:nvPicPr>
        <p:blipFill>
          <a:blip r:embed="rId8"/>
          <a:stretch>
            <a:fillRect/>
          </a:stretch>
        </p:blipFill>
        <p:spPr>
          <a:xfrm rot="165230">
            <a:off x="2048345" y="2956493"/>
            <a:ext cx="2642692" cy="3433986"/>
          </a:xfrm>
          <a:prstGeom prst="rect">
            <a:avLst/>
          </a:prstGeom>
          <a:ln>
            <a:no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4758C8F0-E783-DC4B-970E-B745CCD1A3F1}"/>
              </a:ext>
            </a:extLst>
          </p:cNvPr>
          <p:cNvSpPr>
            <a:spLocks noGrp="1"/>
          </p:cNvSpPr>
          <p:nvPr>
            <p:ph type="title" idx="4294967295"/>
          </p:nvPr>
        </p:nvSpPr>
        <p:spPr>
          <a:xfrm>
            <a:off x="3785936" y="6283435"/>
            <a:ext cx="5117432" cy="3900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Autofit/>
          </a:bodyPr>
          <a:lstStyle/>
          <a:p>
            <a:pPr algn="ctr"/>
            <a:r>
              <a:rPr lang="en-US" sz="2800" dirty="0"/>
              <a:t>Ci3T Implementation Manuals</a:t>
            </a:r>
          </a:p>
        </p:txBody>
      </p:sp>
      <p:sp>
        <p:nvSpPr>
          <p:cNvPr id="9" name="Rectangle 8">
            <a:extLst>
              <a:ext uri="{FF2B5EF4-FFF2-40B4-BE49-F238E27FC236}">
                <a16:creationId xmlns:a16="http://schemas.microsoft.com/office/drawing/2014/main" id="{ABA903B5-6639-471B-ABCE-D54CDCC92240}"/>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dirty="0">
                <a:solidFill>
                  <a:prstClr val="white">
                    <a:lumMod val="50000"/>
                  </a:prstClr>
                </a:solidFill>
                <a:latin typeface="Calibri" panose="020F0502020204030204"/>
                <a:ea typeface="ＭＳ Ｐゴシック" pitchFamily="34" charset="-128"/>
              </a:rPr>
              <a:t>Shared with permission.</a:t>
            </a:r>
            <a:endParaRPr lang="en-US" sz="1400" dirty="0">
              <a:solidFill>
                <a:prstClr val="white">
                  <a:lumMod val="50000"/>
                </a:prstClr>
              </a:solidFill>
              <a:latin typeface="Calibri" panose="020F0502020204030204"/>
            </a:endParaRPr>
          </a:p>
        </p:txBody>
      </p:sp>
    </p:spTree>
    <p:extLst>
      <p:ext uri="{BB962C8B-B14F-4D97-AF65-F5344CB8AC3E}">
        <p14:creationId xmlns:p14="http://schemas.microsoft.com/office/powerpoint/2010/main" val="181069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90047" y="339692"/>
            <a:ext cx="8410815" cy="642663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549400" y="54805"/>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Ci3T Implementation Manual Primary (Tier 1) Plan</a:t>
            </a:r>
          </a:p>
        </p:txBody>
      </p:sp>
      <p:sp>
        <p:nvSpPr>
          <p:cNvPr id="9" name="Oval 8"/>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093844" y="6119996"/>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8470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294" y="152400"/>
            <a:ext cx="8449415" cy="652909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13" name="Oval Callout 12"/>
          <p:cNvSpPr/>
          <p:nvPr/>
        </p:nvSpPr>
        <p:spPr>
          <a:xfrm rot="516946">
            <a:off x="7877802" y="5552615"/>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14" name="Rounded Rectangle 13"/>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15" name="Rounded Rectangle 14"/>
          <p:cNvSpPr/>
          <p:nvPr/>
        </p:nvSpPr>
        <p:spPr>
          <a:xfrm rot="5400000">
            <a:off x="2801746" y="2397424"/>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a:xfrm rot="5400000">
            <a:off x="5220791" y="3469122"/>
            <a:ext cx="17597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rot="5400000">
            <a:off x="5833442" y="745148"/>
            <a:ext cx="5344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ounded Rectangle 17"/>
          <p:cNvSpPr/>
          <p:nvPr/>
        </p:nvSpPr>
        <p:spPr>
          <a:xfrm rot="5400000">
            <a:off x="7539059" y="941720"/>
            <a:ext cx="2077769" cy="253792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549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678580" y="101600"/>
            <a:ext cx="2387431" cy="3108940"/>
          </a:xfrm>
          <a:prstGeom prst="rect">
            <a:avLst/>
          </a:prstGeom>
        </p:spPr>
      </p:pic>
      <p:pic>
        <p:nvPicPr>
          <p:cNvPr id="7" name="Picture 6">
            <a:extLst>
              <a:ext uri="{FF2B5EF4-FFF2-40B4-BE49-F238E27FC236}">
                <a16:creationId xmlns:a16="http://schemas.microsoft.com/office/drawing/2014/main" id="{76D02193-8060-4645-9051-11CEB53B4686}"/>
              </a:ext>
            </a:extLst>
          </p:cNvPr>
          <p:cNvPicPr>
            <a:picLocks noChangeAspect="1"/>
          </p:cNvPicPr>
          <p:nvPr/>
        </p:nvPicPr>
        <p:blipFill>
          <a:blip r:embed="rId3"/>
          <a:stretch>
            <a:fillRect/>
          </a:stretch>
        </p:blipFill>
        <p:spPr>
          <a:xfrm>
            <a:off x="10119531" y="3429000"/>
            <a:ext cx="1505527" cy="1872962"/>
          </a:xfrm>
          <a:prstGeom prst="rect">
            <a:avLst/>
          </a:prstGeom>
        </p:spPr>
      </p:pic>
      <p:graphicFrame>
        <p:nvGraphicFramePr>
          <p:cNvPr id="10" name="object 3">
            <a:extLst>
              <a:ext uri="{FF2B5EF4-FFF2-40B4-BE49-F238E27FC236}">
                <a16:creationId xmlns:a16="http://schemas.microsoft.com/office/drawing/2014/main" id="{4C411EAC-E72F-4B15-83F1-4EC38F3B71A0}"/>
              </a:ext>
            </a:extLst>
          </p:cNvPr>
          <p:cNvGraphicFramePr>
            <a:graphicFrameLocks noGrp="1"/>
          </p:cNvGraphicFramePr>
          <p:nvPr/>
        </p:nvGraphicFramePr>
        <p:xfrm>
          <a:off x="277579" y="147843"/>
          <a:ext cx="8287383" cy="6562313"/>
        </p:xfrm>
        <a:graphic>
          <a:graphicData uri="http://schemas.openxmlformats.org/drawingml/2006/table">
            <a:tbl>
              <a:tblPr firstRow="1" bandRow="1">
                <a:tableStyleId>{2D5ABB26-0587-4C30-8999-92F81FD0307C}</a:tableStyleId>
              </a:tblPr>
              <a:tblGrid>
                <a:gridCol w="1844039">
                  <a:extLst>
                    <a:ext uri="{9D8B030D-6E8A-4147-A177-3AD203B41FA5}">
                      <a16:colId xmlns:a16="http://schemas.microsoft.com/office/drawing/2014/main" val="20000"/>
                    </a:ext>
                  </a:extLst>
                </a:gridCol>
                <a:gridCol w="967104">
                  <a:extLst>
                    <a:ext uri="{9D8B030D-6E8A-4147-A177-3AD203B41FA5}">
                      <a16:colId xmlns:a16="http://schemas.microsoft.com/office/drawing/2014/main" val="20001"/>
                    </a:ext>
                  </a:extLst>
                </a:gridCol>
                <a:gridCol w="2753995">
                  <a:extLst>
                    <a:ext uri="{9D8B030D-6E8A-4147-A177-3AD203B41FA5}">
                      <a16:colId xmlns:a16="http://schemas.microsoft.com/office/drawing/2014/main" val="20002"/>
                    </a:ext>
                  </a:extLst>
                </a:gridCol>
                <a:gridCol w="2722245">
                  <a:extLst>
                    <a:ext uri="{9D8B030D-6E8A-4147-A177-3AD203B41FA5}">
                      <a16:colId xmlns:a16="http://schemas.microsoft.com/office/drawing/2014/main" val="20003"/>
                    </a:ext>
                  </a:extLst>
                </a:gridCol>
              </a:tblGrid>
              <a:tr h="298703">
                <a:tc gridSpan="4">
                  <a:txBody>
                    <a:bodyPr/>
                    <a:lstStyle/>
                    <a:p>
                      <a:pPr algn="ctr">
                        <a:lnSpc>
                          <a:spcPts val="2250"/>
                        </a:lnSpc>
                      </a:pPr>
                      <a:r>
                        <a:rPr sz="2000" b="1" spc="-5" dirty="0">
                          <a:latin typeface="Times New Roman"/>
                          <a:cs typeface="Times New Roman"/>
                        </a:rPr>
                        <a:t>SAMPLE </a:t>
                      </a:r>
                      <a:r>
                        <a:rPr sz="2000" b="1" dirty="0">
                          <a:latin typeface="Times New Roman"/>
                          <a:cs typeface="Times New Roman"/>
                        </a:rPr>
                        <a:t>High </a:t>
                      </a:r>
                      <a:r>
                        <a:rPr sz="2000" b="1" spc="-5" dirty="0">
                          <a:latin typeface="Times New Roman"/>
                          <a:cs typeface="Times New Roman"/>
                        </a:rPr>
                        <a:t>School Ci3T Primary (Tier 1)</a:t>
                      </a:r>
                      <a:r>
                        <a:rPr sz="2000" b="1" spc="35" dirty="0">
                          <a:latin typeface="Times New Roman"/>
                          <a:cs typeface="Times New Roman"/>
                        </a:rPr>
                        <a:t> </a:t>
                      </a:r>
                      <a:r>
                        <a:rPr sz="2000" b="1" spc="-5" dirty="0">
                          <a:latin typeface="Times New Roman"/>
                          <a:cs typeface="Times New Roman"/>
                        </a:rPr>
                        <a:t>Plan</a:t>
                      </a:r>
                      <a:endParaRPr sz="2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31876">
                <a:tc>
                  <a:txBody>
                    <a:bodyPr/>
                    <a:lstStyle/>
                    <a:p>
                      <a:pPr algn="ctr">
                        <a:lnSpc>
                          <a:spcPts val="1380"/>
                        </a:lnSpc>
                      </a:pPr>
                      <a:r>
                        <a:rPr sz="1200" b="1" spc="-5" dirty="0">
                          <a:latin typeface="Times New Roman"/>
                          <a:cs typeface="Times New Roman"/>
                        </a:rPr>
                        <a:t>Mission Statement</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8580" marR="289560">
                        <a:lnSpc>
                          <a:spcPts val="1380"/>
                        </a:lnSpc>
                        <a:spcBef>
                          <a:spcPts val="20"/>
                        </a:spcBef>
                      </a:pPr>
                      <a:r>
                        <a:rPr sz="1200" spc="-5" dirty="0">
                          <a:latin typeface="Times New Roman"/>
                          <a:cs typeface="Times New Roman"/>
                        </a:rPr>
                        <a:t>Our district </a:t>
                      </a:r>
                      <a:r>
                        <a:rPr sz="1200" dirty="0">
                          <a:latin typeface="Times New Roman"/>
                          <a:cs typeface="Times New Roman"/>
                        </a:rPr>
                        <a:t>and school </a:t>
                      </a:r>
                      <a:r>
                        <a:rPr sz="1200" spc="-5" dirty="0">
                          <a:latin typeface="Times New Roman"/>
                          <a:cs typeface="Times New Roman"/>
                        </a:rPr>
                        <a:t>mission is </a:t>
                      </a:r>
                      <a:r>
                        <a:rPr sz="1200" dirty="0">
                          <a:latin typeface="Times New Roman"/>
                          <a:cs typeface="Times New Roman"/>
                        </a:rPr>
                        <a:t>to educate and prepare all students for </a:t>
                      </a:r>
                      <a:r>
                        <a:rPr sz="1200" spc="-5" dirty="0">
                          <a:latin typeface="Times New Roman"/>
                          <a:cs typeface="Times New Roman"/>
                        </a:rPr>
                        <a:t>post-secondary options </a:t>
                      </a:r>
                      <a:r>
                        <a:rPr sz="1200" dirty="0">
                          <a:latin typeface="Times New Roman"/>
                          <a:cs typeface="Times New Roman"/>
                        </a:rPr>
                        <a:t>of  continued </a:t>
                      </a:r>
                      <a:r>
                        <a:rPr sz="1200" spc="-5" dirty="0">
                          <a:latin typeface="Times New Roman"/>
                          <a:cs typeface="Times New Roman"/>
                        </a:rPr>
                        <a:t>education and employment </a:t>
                      </a:r>
                      <a:r>
                        <a:rPr sz="1200" dirty="0">
                          <a:latin typeface="Times New Roman"/>
                          <a:cs typeface="Times New Roman"/>
                        </a:rPr>
                        <a:t>and to increase </a:t>
                      </a:r>
                      <a:r>
                        <a:rPr sz="1200" spc="-5" dirty="0">
                          <a:latin typeface="Times New Roman"/>
                          <a:cs typeface="Times New Roman"/>
                        </a:rPr>
                        <a:t>experiences leading </a:t>
                      </a:r>
                      <a:r>
                        <a:rPr sz="1200" dirty="0">
                          <a:latin typeface="Times New Roman"/>
                          <a:cs typeface="Times New Roman"/>
                        </a:rPr>
                        <a:t>to students </a:t>
                      </a:r>
                      <a:r>
                        <a:rPr sz="1200" spc="-5" dirty="0">
                          <a:latin typeface="Times New Roman"/>
                          <a:cs typeface="Times New Roman"/>
                        </a:rPr>
                        <a:t>becoming  responsible </a:t>
                      </a:r>
                      <a:r>
                        <a:rPr sz="1200" dirty="0">
                          <a:latin typeface="Times New Roman"/>
                          <a:cs typeface="Times New Roman"/>
                        </a:rPr>
                        <a:t>global </a:t>
                      </a:r>
                      <a:r>
                        <a:rPr sz="1200" spc="-5" dirty="0">
                          <a:latin typeface="Times New Roman"/>
                          <a:cs typeface="Times New Roman"/>
                        </a:rPr>
                        <a:t>citizens </a:t>
                      </a:r>
                      <a:r>
                        <a:rPr sz="1200" dirty="0">
                          <a:latin typeface="Times New Roman"/>
                          <a:cs typeface="Times New Roman"/>
                        </a:rPr>
                        <a:t>and </a:t>
                      </a:r>
                      <a:r>
                        <a:rPr sz="1200" spc="-5" dirty="0">
                          <a:latin typeface="Times New Roman"/>
                          <a:cs typeface="Times New Roman"/>
                        </a:rPr>
                        <a:t>life-long</a:t>
                      </a:r>
                      <a:r>
                        <a:rPr sz="1200" spc="15" dirty="0">
                          <a:latin typeface="Times New Roman"/>
                          <a:cs typeface="Times New Roman"/>
                        </a:rPr>
                        <a:t> </a:t>
                      </a:r>
                      <a:r>
                        <a:rPr sz="1200" spc="-5" dirty="0">
                          <a:latin typeface="Times New Roman"/>
                          <a:cs typeface="Times New Roman"/>
                        </a:rPr>
                        <a:t>learners.</a:t>
                      </a:r>
                      <a:endParaRPr sz="1200">
                        <a:latin typeface="Times New Roman"/>
                        <a:cs typeface="Times New Roman"/>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707389">
                <a:tc>
                  <a:txBody>
                    <a:bodyPr/>
                    <a:lstStyle/>
                    <a:p>
                      <a:pPr algn="ctr">
                        <a:lnSpc>
                          <a:spcPts val="1380"/>
                        </a:lnSpc>
                      </a:pPr>
                      <a:r>
                        <a:rPr sz="1200" b="1" spc="-5" dirty="0">
                          <a:latin typeface="Times New Roman"/>
                          <a:cs typeface="Times New Roman"/>
                        </a:rPr>
                        <a:t>Purpose</a:t>
                      </a:r>
                      <a:r>
                        <a:rPr sz="1200" b="1" spc="-10" dirty="0">
                          <a:latin typeface="Times New Roman"/>
                          <a:cs typeface="Times New Roman"/>
                        </a:rPr>
                        <a:t> </a:t>
                      </a:r>
                      <a:r>
                        <a:rPr sz="1200" b="1" dirty="0">
                          <a:latin typeface="Times New Roman"/>
                          <a:cs typeface="Times New Roman"/>
                        </a:rPr>
                        <a:t>Statement</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8580" marR="251460">
                        <a:lnSpc>
                          <a:spcPts val="1380"/>
                        </a:lnSpc>
                        <a:spcBef>
                          <a:spcPts val="25"/>
                        </a:spcBef>
                      </a:pPr>
                      <a:r>
                        <a:rPr sz="1200" dirty="0">
                          <a:latin typeface="Times New Roman"/>
                          <a:cs typeface="Times New Roman"/>
                        </a:rPr>
                        <a:t>The purpose of our Ci3T plan </a:t>
                      </a:r>
                      <a:r>
                        <a:rPr sz="1200" spc="-5" dirty="0">
                          <a:latin typeface="Times New Roman"/>
                          <a:cs typeface="Times New Roman"/>
                        </a:rPr>
                        <a:t>is </a:t>
                      </a:r>
                      <a:r>
                        <a:rPr sz="1200" dirty="0">
                          <a:latin typeface="Times New Roman"/>
                          <a:cs typeface="Times New Roman"/>
                        </a:rPr>
                        <a:t>to bring our </a:t>
                      </a:r>
                      <a:r>
                        <a:rPr sz="1200" spc="-5" dirty="0">
                          <a:latin typeface="Times New Roman"/>
                          <a:cs typeface="Times New Roman"/>
                        </a:rPr>
                        <a:t>community, </a:t>
                      </a:r>
                      <a:r>
                        <a:rPr sz="1200" dirty="0">
                          <a:latin typeface="Times New Roman"/>
                          <a:cs typeface="Times New Roman"/>
                        </a:rPr>
                        <a:t>administrators, </a:t>
                      </a:r>
                      <a:r>
                        <a:rPr sz="1200" spc="-5" dirty="0">
                          <a:latin typeface="Times New Roman"/>
                          <a:cs typeface="Times New Roman"/>
                        </a:rPr>
                        <a:t>faculty, staff, </a:t>
                      </a:r>
                      <a:r>
                        <a:rPr sz="1200" dirty="0">
                          <a:latin typeface="Times New Roman"/>
                          <a:cs typeface="Times New Roman"/>
                        </a:rPr>
                        <a:t>parents, and  students </a:t>
                      </a:r>
                      <a:r>
                        <a:rPr sz="1200" spc="-5" dirty="0">
                          <a:latin typeface="Times New Roman"/>
                          <a:cs typeface="Times New Roman"/>
                        </a:rPr>
                        <a:t>with common </a:t>
                      </a:r>
                      <a:r>
                        <a:rPr sz="1200" dirty="0">
                          <a:latin typeface="Times New Roman"/>
                          <a:cs typeface="Times New Roman"/>
                        </a:rPr>
                        <a:t>language </a:t>
                      </a:r>
                      <a:r>
                        <a:rPr sz="1200" spc="-5" dirty="0">
                          <a:latin typeface="Times New Roman"/>
                          <a:cs typeface="Times New Roman"/>
                        </a:rPr>
                        <a:t>as we </a:t>
                      </a:r>
                      <a:r>
                        <a:rPr sz="1200" dirty="0">
                          <a:latin typeface="Times New Roman"/>
                          <a:cs typeface="Times New Roman"/>
                        </a:rPr>
                        <a:t>work together to </a:t>
                      </a:r>
                      <a:r>
                        <a:rPr sz="1200" spc="-5" dirty="0">
                          <a:latin typeface="Times New Roman"/>
                          <a:cs typeface="Times New Roman"/>
                        </a:rPr>
                        <a:t>meet </a:t>
                      </a:r>
                      <a:r>
                        <a:rPr sz="1200" dirty="0">
                          <a:latin typeface="Times New Roman"/>
                          <a:cs typeface="Times New Roman"/>
                        </a:rPr>
                        <a:t>the academic, </a:t>
                      </a:r>
                      <a:r>
                        <a:rPr sz="1200" spc="-5" dirty="0">
                          <a:latin typeface="Times New Roman"/>
                          <a:cs typeface="Times New Roman"/>
                        </a:rPr>
                        <a:t>behavior, </a:t>
                      </a:r>
                      <a:r>
                        <a:rPr sz="1200" dirty="0">
                          <a:latin typeface="Times New Roman"/>
                          <a:cs typeface="Times New Roman"/>
                        </a:rPr>
                        <a:t>and </a:t>
                      </a:r>
                      <a:r>
                        <a:rPr sz="1200" spc="-5" dirty="0">
                          <a:latin typeface="Times New Roman"/>
                          <a:cs typeface="Times New Roman"/>
                        </a:rPr>
                        <a:t>social  </a:t>
                      </a:r>
                      <a:r>
                        <a:rPr sz="1200" dirty="0">
                          <a:latin typeface="Times New Roman"/>
                          <a:cs typeface="Times New Roman"/>
                        </a:rPr>
                        <a:t>needs of ALL students, </a:t>
                      </a:r>
                      <a:r>
                        <a:rPr sz="1200" spc="-5" dirty="0">
                          <a:latin typeface="Times New Roman"/>
                          <a:cs typeface="Times New Roman"/>
                        </a:rPr>
                        <a:t>enabling </a:t>
                      </a:r>
                      <a:r>
                        <a:rPr sz="1200" dirty="0">
                          <a:latin typeface="Times New Roman"/>
                          <a:cs typeface="Times New Roman"/>
                        </a:rPr>
                        <a:t>them to become </a:t>
                      </a:r>
                      <a:r>
                        <a:rPr sz="1200" spc="-5" dirty="0">
                          <a:latin typeface="Times New Roman"/>
                          <a:cs typeface="Times New Roman"/>
                        </a:rPr>
                        <a:t>self-determined, self-regulated </a:t>
                      </a:r>
                      <a:r>
                        <a:rPr sz="1200" dirty="0">
                          <a:latin typeface="Times New Roman"/>
                          <a:cs typeface="Times New Roman"/>
                        </a:rPr>
                        <a:t>learners </a:t>
                      </a:r>
                      <a:r>
                        <a:rPr sz="1200" spc="-5" dirty="0">
                          <a:latin typeface="Times New Roman"/>
                          <a:cs typeface="Times New Roman"/>
                        </a:rPr>
                        <a:t>at school  </a:t>
                      </a:r>
                      <a:r>
                        <a:rPr sz="1200" dirty="0">
                          <a:latin typeface="Times New Roman"/>
                          <a:cs typeface="Times New Roman"/>
                        </a:rPr>
                        <a:t>and</a:t>
                      </a:r>
                      <a:r>
                        <a:rPr sz="1200" spc="-5" dirty="0">
                          <a:latin typeface="Times New Roman"/>
                          <a:cs typeface="Times New Roman"/>
                        </a:rPr>
                        <a:t> </a:t>
                      </a:r>
                      <a:r>
                        <a:rPr sz="1200" dirty="0">
                          <a:latin typeface="Times New Roman"/>
                          <a:cs typeface="Times New Roman"/>
                        </a:rPr>
                        <a:t>beyond.</a:t>
                      </a:r>
                      <a:endParaRPr sz="1200">
                        <a:latin typeface="Times New Roman"/>
                        <a:cs typeface="Times New Roman"/>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531876">
                <a:tc>
                  <a:txBody>
                    <a:bodyPr/>
                    <a:lstStyle/>
                    <a:p>
                      <a:pPr algn="ctr">
                        <a:lnSpc>
                          <a:spcPts val="1380"/>
                        </a:lnSpc>
                      </a:pPr>
                      <a:r>
                        <a:rPr sz="1200" b="1" spc="-5" dirty="0">
                          <a:latin typeface="Times New Roman"/>
                          <a:cs typeface="Times New Roman"/>
                        </a:rPr>
                        <a:t>School-Wide Expectations</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297180" marR="12065" indent="-228600">
                        <a:lnSpc>
                          <a:spcPts val="1340"/>
                        </a:lnSpc>
                        <a:buAutoNum type="arabicPeriod"/>
                        <a:tabLst>
                          <a:tab pos="297180" algn="l"/>
                        </a:tabLst>
                      </a:pPr>
                      <a:r>
                        <a:rPr sz="1200" dirty="0">
                          <a:latin typeface="Times New Roman"/>
                          <a:cs typeface="Times New Roman"/>
                        </a:rPr>
                        <a:t>Be</a:t>
                      </a:r>
                      <a:r>
                        <a:rPr sz="1200" spc="-75" dirty="0">
                          <a:latin typeface="Times New Roman"/>
                          <a:cs typeface="Times New Roman"/>
                        </a:rPr>
                        <a:t> </a:t>
                      </a:r>
                      <a:r>
                        <a:rPr sz="1200" spc="-5" dirty="0">
                          <a:latin typeface="Times New Roman"/>
                          <a:cs typeface="Times New Roman"/>
                        </a:rPr>
                        <a:t>Respec</a:t>
                      </a:r>
                      <a:r>
                        <a:rPr lang="en-US" sz="1200" spc="-5" dirty="0">
                          <a:latin typeface="Times New Roman"/>
                          <a:cs typeface="Times New Roman"/>
                        </a:rPr>
                        <a:t>tful</a:t>
                      </a:r>
                      <a:endParaRPr sz="1200" dirty="0">
                        <a:latin typeface="Times New Roman"/>
                        <a:cs typeface="Times New Roman"/>
                      </a:endParaRPr>
                    </a:p>
                    <a:p>
                      <a:pPr marL="297180" indent="-228600">
                        <a:lnSpc>
                          <a:spcPts val="1380"/>
                        </a:lnSpc>
                        <a:buAutoNum type="arabicPeriod"/>
                        <a:tabLst>
                          <a:tab pos="297180" algn="l"/>
                        </a:tabLst>
                      </a:pPr>
                      <a:r>
                        <a:rPr sz="1200" dirty="0">
                          <a:latin typeface="Times New Roman"/>
                          <a:cs typeface="Times New Roman"/>
                        </a:rPr>
                        <a:t>Be</a:t>
                      </a:r>
                      <a:r>
                        <a:rPr sz="1200" spc="-75" dirty="0">
                          <a:latin typeface="Times New Roman"/>
                          <a:cs typeface="Times New Roman"/>
                        </a:rPr>
                        <a:t> </a:t>
                      </a:r>
                      <a:r>
                        <a:rPr sz="1200" spc="-5" dirty="0">
                          <a:latin typeface="Times New Roman"/>
                          <a:cs typeface="Times New Roman"/>
                        </a:rPr>
                        <a:t>Respon</a:t>
                      </a:r>
                      <a:r>
                        <a:rPr lang="en-US" sz="1200" spc="-5" dirty="0">
                          <a:latin typeface="Times New Roman"/>
                          <a:cs typeface="Times New Roman"/>
                        </a:rPr>
                        <a:t>sible</a:t>
                      </a:r>
                      <a:endParaRPr sz="1200" dirty="0">
                        <a:latin typeface="Times New Roman"/>
                        <a:cs typeface="Times New Roman"/>
                      </a:endParaRPr>
                    </a:p>
                    <a:p>
                      <a:pPr marL="297180" marR="57785" indent="-228600">
                        <a:lnSpc>
                          <a:spcPts val="1370"/>
                        </a:lnSpc>
                        <a:buAutoNum type="arabicPeriod"/>
                        <a:tabLst>
                          <a:tab pos="297180" algn="l"/>
                        </a:tabLst>
                      </a:pPr>
                      <a:r>
                        <a:rPr sz="1200" dirty="0">
                          <a:latin typeface="Times New Roman"/>
                          <a:cs typeface="Times New Roman"/>
                        </a:rPr>
                        <a:t>Be</a:t>
                      </a:r>
                      <a:r>
                        <a:rPr sz="1200" spc="-65" dirty="0">
                          <a:latin typeface="Times New Roman"/>
                          <a:cs typeface="Times New Roman"/>
                        </a:rPr>
                        <a:t> </a:t>
                      </a:r>
                      <a:r>
                        <a:rPr sz="1200" spc="-5" dirty="0">
                          <a:latin typeface="Times New Roman"/>
                          <a:cs typeface="Times New Roman"/>
                        </a:rPr>
                        <a:t>Ready</a:t>
                      </a:r>
                      <a:r>
                        <a:rPr lang="en-US" sz="1200" spc="-5" dirty="0">
                          <a:latin typeface="Times New Roman"/>
                          <a:cs typeface="Times New Roman"/>
                        </a:rPr>
                        <a:t> to Learn</a:t>
                      </a:r>
                    </a:p>
                    <a:p>
                      <a:pPr marL="68580" marR="57785" indent="0">
                        <a:lnSpc>
                          <a:spcPts val="1370"/>
                        </a:lnSpc>
                        <a:buNone/>
                        <a:tabLst>
                          <a:tab pos="297180" algn="l"/>
                        </a:tabLst>
                      </a:pPr>
                      <a:r>
                        <a:rPr sz="1200" dirty="0">
                          <a:latin typeface="Times New Roman"/>
                          <a:cs typeface="Times New Roman"/>
                        </a:rPr>
                        <a:t>See </a:t>
                      </a:r>
                      <a:r>
                        <a:rPr sz="1200" spc="-5" dirty="0">
                          <a:latin typeface="Times New Roman"/>
                          <a:cs typeface="Times New Roman"/>
                        </a:rPr>
                        <a:t>behavior expectation matrix</a:t>
                      </a:r>
                      <a:r>
                        <a:rPr sz="1200" spc="10" dirty="0">
                          <a:latin typeface="Times New Roman"/>
                          <a:cs typeface="Times New Roman"/>
                        </a:rPr>
                        <a:t> </a:t>
                      </a:r>
                      <a:r>
                        <a:rPr sz="1200" dirty="0">
                          <a:latin typeface="Times New Roman"/>
                          <a:cs typeface="Times New Roman"/>
                        </a:rPr>
                        <a:t>for</a:t>
                      </a:r>
                      <a:r>
                        <a:rPr lang="en-US" sz="1200" dirty="0">
                          <a:latin typeface="Times New Roman"/>
                          <a:cs typeface="Times New Roman"/>
                        </a:rPr>
                        <a:t> </a:t>
                      </a:r>
                      <a:r>
                        <a:rPr sz="1200" dirty="0">
                          <a:latin typeface="Times New Roman"/>
                          <a:cs typeface="Times New Roman"/>
                        </a:rPr>
                        <a:t>detailed </a:t>
                      </a:r>
                      <a:r>
                        <a:rPr sz="1200" spc="-5" dirty="0">
                          <a:latin typeface="Times New Roman"/>
                          <a:cs typeface="Times New Roman"/>
                        </a:rPr>
                        <a:t>behavior expectations </a:t>
                      </a:r>
                      <a:r>
                        <a:rPr sz="1200" dirty="0">
                          <a:latin typeface="Times New Roman"/>
                          <a:cs typeface="Times New Roman"/>
                        </a:rPr>
                        <a:t>in</a:t>
                      </a:r>
                      <a:r>
                        <a:rPr lang="en-US" sz="1200" dirty="0">
                          <a:latin typeface="Times New Roman"/>
                          <a:cs typeface="Times New Roman"/>
                        </a:rPr>
                        <a:t> </a:t>
                      </a:r>
                      <a:r>
                        <a:rPr sz="1200" dirty="0">
                          <a:latin typeface="Times New Roman"/>
                          <a:cs typeface="Times New Roman"/>
                        </a:rPr>
                        <a:t>various </a:t>
                      </a:r>
                      <a:r>
                        <a:rPr sz="1200" spc="-5" dirty="0">
                          <a:latin typeface="Times New Roman"/>
                          <a:cs typeface="Times New Roman"/>
                        </a:rPr>
                        <a:t>school </a:t>
                      </a:r>
                      <a:r>
                        <a:rPr sz="1200" dirty="0">
                          <a:latin typeface="Times New Roman"/>
                          <a:cs typeface="Times New Roman"/>
                        </a:rPr>
                        <a:t>settings.</a:t>
                      </a: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hMerge="1">
                  <a:txBody>
                    <a:bodyPr/>
                    <a:lstStyle/>
                    <a:p>
                      <a:pPr marL="41275">
                        <a:lnSpc>
                          <a:spcPts val="1340"/>
                        </a:lnSpc>
                        <a:tabLst>
                          <a:tab pos="1450975" algn="l"/>
                        </a:tabLst>
                      </a:pPr>
                      <a:endParaRPr sz="1200" dirty="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344795">
                <a:tc gridSpan="2">
                  <a:txBody>
                    <a:bodyPr/>
                    <a:lstStyle/>
                    <a:p>
                      <a:pPr marL="865505" marR="824230" indent="-97790">
                        <a:lnSpc>
                          <a:spcPts val="1380"/>
                        </a:lnSpc>
                        <a:spcBef>
                          <a:spcPts val="40"/>
                        </a:spcBef>
                      </a:pPr>
                      <a:r>
                        <a:rPr sz="1200" b="1" spc="-5" dirty="0">
                          <a:latin typeface="Times New Roman"/>
                          <a:cs typeface="Times New Roman"/>
                        </a:rPr>
                        <a:t>Area I:</a:t>
                      </a:r>
                      <a:r>
                        <a:rPr sz="1200" b="1" spc="-65" dirty="0">
                          <a:latin typeface="Times New Roman"/>
                          <a:cs typeface="Times New Roman"/>
                        </a:rPr>
                        <a:t> </a:t>
                      </a:r>
                      <a:r>
                        <a:rPr sz="1200" b="1" dirty="0">
                          <a:latin typeface="Times New Roman"/>
                          <a:cs typeface="Times New Roman"/>
                        </a:rPr>
                        <a:t>Academics  </a:t>
                      </a:r>
                      <a:r>
                        <a:rPr sz="1200" b="1" spc="-5" dirty="0">
                          <a:latin typeface="Times New Roman"/>
                          <a:cs typeface="Times New Roman"/>
                        </a:rPr>
                        <a:t>Responsibilities</a:t>
                      </a:r>
                      <a:endParaRPr sz="120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tcPr>
                </a:tc>
                <a:tc hMerge="1">
                  <a:txBody>
                    <a:bodyPr/>
                    <a:lstStyle/>
                    <a:p>
                      <a:endParaRPr/>
                    </a:p>
                  </a:txBody>
                  <a:tcPr marL="0" marR="0" marT="0" marB="0"/>
                </a:tc>
                <a:tc>
                  <a:txBody>
                    <a:bodyPr/>
                    <a:lstStyle/>
                    <a:p>
                      <a:pPr marL="868044" marR="789940" indent="-71755">
                        <a:lnSpc>
                          <a:spcPts val="1380"/>
                        </a:lnSpc>
                        <a:spcBef>
                          <a:spcPts val="40"/>
                        </a:spcBef>
                      </a:pPr>
                      <a:r>
                        <a:rPr sz="1200" b="1" spc="-5" dirty="0">
                          <a:latin typeface="Times New Roman"/>
                          <a:cs typeface="Times New Roman"/>
                        </a:rPr>
                        <a:t>Area II:</a:t>
                      </a:r>
                      <a:r>
                        <a:rPr sz="1200" b="1" spc="-30" dirty="0">
                          <a:latin typeface="Times New Roman"/>
                          <a:cs typeface="Times New Roman"/>
                        </a:rPr>
                        <a:t> </a:t>
                      </a:r>
                      <a:r>
                        <a:rPr sz="1200" b="1" spc="-5" dirty="0">
                          <a:latin typeface="Times New Roman"/>
                          <a:cs typeface="Times New Roman"/>
                        </a:rPr>
                        <a:t>Behavior  Responsibilities</a:t>
                      </a:r>
                      <a:endParaRPr sz="120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853440" marR="648335" indent="-197485">
                        <a:lnSpc>
                          <a:spcPts val="1380"/>
                        </a:lnSpc>
                        <a:spcBef>
                          <a:spcPts val="40"/>
                        </a:spcBef>
                      </a:pPr>
                      <a:r>
                        <a:rPr sz="1200" b="1" spc="-5" dirty="0">
                          <a:latin typeface="Times New Roman"/>
                          <a:cs typeface="Times New Roman"/>
                        </a:rPr>
                        <a:t>Area III: Social Skills  Responsibilities</a:t>
                      </a:r>
                      <a:endParaRPr sz="120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4"/>
                  </a:ext>
                </a:extLst>
              </a:tr>
              <a:tr h="1731122">
                <a:tc gridSpan="2">
                  <a:txBody>
                    <a:bodyPr/>
                    <a:lstStyle/>
                    <a:p>
                      <a:pPr marL="68580" marR="57785">
                        <a:lnSpc>
                          <a:spcPct val="100000"/>
                        </a:lnSpc>
                        <a:spcBef>
                          <a:spcPts val="585"/>
                        </a:spcBef>
                      </a:pPr>
                      <a:r>
                        <a:rPr sz="1200" b="1" spc="-5" dirty="0">
                          <a:latin typeface="Times New Roman"/>
                          <a:cs typeface="Times New Roman"/>
                        </a:rPr>
                        <a:t>Students:</a:t>
                      </a:r>
                      <a:endParaRPr sz="1200">
                        <a:latin typeface="Times New Roman"/>
                        <a:cs typeface="Times New Roman"/>
                      </a:endParaRPr>
                    </a:p>
                    <a:p>
                      <a:pPr marL="297180" marR="57785" indent="-228600">
                        <a:lnSpc>
                          <a:spcPct val="100000"/>
                        </a:lnSpc>
                        <a:spcBef>
                          <a:spcPts val="15"/>
                        </a:spcBef>
                        <a:buFont typeface="Symbol"/>
                        <a:buChar char=""/>
                        <a:tabLst>
                          <a:tab pos="296545" algn="l"/>
                          <a:tab pos="297180" algn="l"/>
                        </a:tabLst>
                      </a:pPr>
                      <a:r>
                        <a:rPr sz="1200" dirty="0">
                          <a:latin typeface="Times New Roman"/>
                          <a:cs typeface="Times New Roman"/>
                        </a:rPr>
                        <a:t>Arrive on </a:t>
                      </a:r>
                      <a:r>
                        <a:rPr sz="1200" spc="-5" dirty="0">
                          <a:latin typeface="Times New Roman"/>
                          <a:cs typeface="Times New Roman"/>
                        </a:rPr>
                        <a:t>time </a:t>
                      </a:r>
                      <a:r>
                        <a:rPr sz="1200" dirty="0">
                          <a:latin typeface="Times New Roman"/>
                          <a:cs typeface="Times New Roman"/>
                        </a:rPr>
                        <a:t>and stay all</a:t>
                      </a:r>
                      <a:r>
                        <a:rPr sz="1200" spc="-20" dirty="0">
                          <a:latin typeface="Times New Roman"/>
                          <a:cs typeface="Times New Roman"/>
                        </a:rPr>
                        <a:t> </a:t>
                      </a:r>
                      <a:r>
                        <a:rPr sz="1200" dirty="0">
                          <a:latin typeface="Times New Roman"/>
                          <a:cs typeface="Times New Roman"/>
                        </a:rPr>
                        <a:t>day</a:t>
                      </a:r>
                      <a:endParaRPr sz="1200">
                        <a:latin typeface="Times New Roman"/>
                        <a:cs typeface="Times New Roman"/>
                      </a:endParaRPr>
                    </a:p>
                    <a:p>
                      <a:pPr marL="297180" marR="57785" indent="-228600">
                        <a:lnSpc>
                          <a:spcPct val="100000"/>
                        </a:lnSpc>
                        <a:spcBef>
                          <a:spcPts val="25"/>
                        </a:spcBef>
                        <a:buFont typeface="Symbol"/>
                        <a:buChar char=""/>
                        <a:tabLst>
                          <a:tab pos="296545" algn="l"/>
                          <a:tab pos="297180" algn="l"/>
                        </a:tabLst>
                      </a:pPr>
                      <a:r>
                        <a:rPr sz="1200" spc="-5" dirty="0">
                          <a:latin typeface="Times New Roman"/>
                          <a:cs typeface="Times New Roman"/>
                        </a:rPr>
                        <a:t>Attempt </a:t>
                      </a:r>
                      <a:r>
                        <a:rPr sz="1200" dirty="0">
                          <a:latin typeface="Times New Roman"/>
                          <a:cs typeface="Times New Roman"/>
                        </a:rPr>
                        <a:t>all</a:t>
                      </a:r>
                      <a:r>
                        <a:rPr sz="1200" spc="-5" dirty="0">
                          <a:latin typeface="Times New Roman"/>
                          <a:cs typeface="Times New Roman"/>
                        </a:rPr>
                        <a:t> assignments</a:t>
                      </a:r>
                      <a:endParaRPr sz="1200">
                        <a:latin typeface="Times New Roman"/>
                        <a:cs typeface="Times New Roman"/>
                      </a:endParaRPr>
                    </a:p>
                    <a:p>
                      <a:pPr marL="297180" marR="57785" indent="-228600">
                        <a:lnSpc>
                          <a:spcPct val="100000"/>
                        </a:lnSpc>
                        <a:spcBef>
                          <a:spcPts val="25"/>
                        </a:spcBef>
                        <a:buFont typeface="Symbol"/>
                        <a:buChar char=""/>
                        <a:tabLst>
                          <a:tab pos="296545" algn="l"/>
                          <a:tab pos="297180" algn="l"/>
                        </a:tabLst>
                      </a:pPr>
                      <a:r>
                        <a:rPr sz="1200" spc="-5" dirty="0">
                          <a:latin typeface="Times New Roman"/>
                          <a:cs typeface="Times New Roman"/>
                        </a:rPr>
                        <a:t>Do </a:t>
                      </a:r>
                      <a:r>
                        <a:rPr sz="1200" dirty="0">
                          <a:latin typeface="Times New Roman"/>
                          <a:cs typeface="Times New Roman"/>
                        </a:rPr>
                        <a:t>all work with best</a:t>
                      </a:r>
                      <a:r>
                        <a:rPr sz="1200" spc="-15" dirty="0">
                          <a:latin typeface="Times New Roman"/>
                          <a:cs typeface="Times New Roman"/>
                        </a:rPr>
                        <a:t> </a:t>
                      </a:r>
                      <a:r>
                        <a:rPr sz="1200" spc="-5" dirty="0">
                          <a:latin typeface="Times New Roman"/>
                          <a:cs typeface="Times New Roman"/>
                        </a:rPr>
                        <a:t>effort</a:t>
                      </a:r>
                      <a:endParaRPr sz="1200">
                        <a:latin typeface="Times New Roman"/>
                        <a:cs typeface="Times New Roman"/>
                      </a:endParaRPr>
                    </a:p>
                    <a:p>
                      <a:pPr marL="297180" marR="57785" indent="-228600">
                        <a:lnSpc>
                          <a:spcPct val="100000"/>
                        </a:lnSpc>
                        <a:spcBef>
                          <a:spcPts val="30"/>
                        </a:spcBef>
                        <a:buFont typeface="Symbol"/>
                        <a:buChar char=""/>
                        <a:tabLst>
                          <a:tab pos="296545" algn="l"/>
                          <a:tab pos="297180" algn="l"/>
                        </a:tabLst>
                      </a:pPr>
                      <a:r>
                        <a:rPr sz="1200" dirty="0">
                          <a:latin typeface="Times New Roman"/>
                          <a:cs typeface="Times New Roman"/>
                        </a:rPr>
                        <a:t>Turn in all </a:t>
                      </a:r>
                      <a:r>
                        <a:rPr sz="1200" spc="-5" dirty="0">
                          <a:latin typeface="Times New Roman"/>
                          <a:cs typeface="Times New Roman"/>
                        </a:rPr>
                        <a:t>assignments, </a:t>
                      </a:r>
                      <a:r>
                        <a:rPr sz="1200" dirty="0">
                          <a:latin typeface="Times New Roman"/>
                          <a:cs typeface="Times New Roman"/>
                        </a:rPr>
                        <a:t>on</a:t>
                      </a:r>
                      <a:r>
                        <a:rPr sz="1200" spc="-10" dirty="0">
                          <a:latin typeface="Times New Roman"/>
                          <a:cs typeface="Times New Roman"/>
                        </a:rPr>
                        <a:t> </a:t>
                      </a:r>
                      <a:r>
                        <a:rPr sz="1200" spc="-5" dirty="0">
                          <a:latin typeface="Times New Roman"/>
                          <a:cs typeface="Times New Roman"/>
                        </a:rPr>
                        <a:t>time</a:t>
                      </a:r>
                      <a:endParaRPr sz="1200">
                        <a:latin typeface="Times New Roman"/>
                        <a:cs typeface="Times New Roman"/>
                      </a:endParaRPr>
                    </a:p>
                    <a:p>
                      <a:pPr marL="297180" marR="597535" indent="-228600">
                        <a:lnSpc>
                          <a:spcPts val="1370"/>
                        </a:lnSpc>
                        <a:spcBef>
                          <a:spcPts val="130"/>
                        </a:spcBef>
                        <a:buFont typeface="Symbol"/>
                        <a:buChar char=""/>
                        <a:tabLst>
                          <a:tab pos="296545" algn="l"/>
                          <a:tab pos="297180" algn="l"/>
                        </a:tabLst>
                      </a:pPr>
                      <a:r>
                        <a:rPr sz="1200" dirty="0">
                          <a:latin typeface="Times New Roman"/>
                          <a:cs typeface="Times New Roman"/>
                        </a:rPr>
                        <a:t>Seek support for </a:t>
                      </a:r>
                      <a:r>
                        <a:rPr sz="1200" spc="-5" dirty="0">
                          <a:latin typeface="Times New Roman"/>
                          <a:cs typeface="Times New Roman"/>
                        </a:rPr>
                        <a:t>missing</a:t>
                      </a:r>
                      <a:r>
                        <a:rPr sz="1200" spc="-75" dirty="0">
                          <a:latin typeface="Times New Roman"/>
                          <a:cs typeface="Times New Roman"/>
                        </a:rPr>
                        <a:t> </a:t>
                      </a:r>
                      <a:r>
                        <a:rPr sz="1200" dirty="0">
                          <a:latin typeface="Times New Roman"/>
                          <a:cs typeface="Times New Roman"/>
                        </a:rPr>
                        <a:t>work,  especially </a:t>
                      </a:r>
                      <a:r>
                        <a:rPr sz="1200" spc="-5" dirty="0">
                          <a:latin typeface="Times New Roman"/>
                          <a:cs typeface="Times New Roman"/>
                        </a:rPr>
                        <a:t>when</a:t>
                      </a:r>
                      <a:r>
                        <a:rPr sz="1200" spc="-15" dirty="0">
                          <a:latin typeface="Times New Roman"/>
                          <a:cs typeface="Times New Roman"/>
                        </a:rPr>
                        <a:t> </a:t>
                      </a:r>
                      <a:r>
                        <a:rPr sz="1200" dirty="0">
                          <a:latin typeface="Times New Roman"/>
                          <a:cs typeface="Times New Roman"/>
                        </a:rPr>
                        <a:t>absent</a:t>
                      </a:r>
                      <a:endParaRPr sz="1200">
                        <a:latin typeface="Times New Roman"/>
                        <a:cs typeface="Times New Roman"/>
                      </a:endParaRPr>
                    </a:p>
                    <a:p>
                      <a:pPr marL="297180" marR="179070" indent="-228600">
                        <a:lnSpc>
                          <a:spcPts val="1380"/>
                        </a:lnSpc>
                        <a:spcBef>
                          <a:spcPts val="95"/>
                        </a:spcBef>
                        <a:buFont typeface="Symbol"/>
                        <a:buChar char=""/>
                        <a:tabLst>
                          <a:tab pos="296545" algn="l"/>
                          <a:tab pos="297180" algn="l"/>
                        </a:tabLst>
                      </a:pPr>
                      <a:r>
                        <a:rPr sz="1200" dirty="0">
                          <a:latin typeface="Times New Roman"/>
                          <a:cs typeface="Times New Roman"/>
                        </a:rPr>
                        <a:t>Be prepared with </a:t>
                      </a:r>
                      <a:r>
                        <a:rPr sz="1200" spc="-5" dirty="0">
                          <a:latin typeface="Times New Roman"/>
                          <a:cs typeface="Times New Roman"/>
                        </a:rPr>
                        <a:t>completed  homework </a:t>
                      </a:r>
                      <a:r>
                        <a:rPr sz="1200" dirty="0">
                          <a:latin typeface="Times New Roman"/>
                          <a:cs typeface="Times New Roman"/>
                        </a:rPr>
                        <a:t>and all </a:t>
                      </a:r>
                      <a:r>
                        <a:rPr sz="1200" spc="-5" dirty="0">
                          <a:latin typeface="Times New Roman"/>
                          <a:cs typeface="Times New Roman"/>
                        </a:rPr>
                        <a:t>necessary</a:t>
                      </a:r>
                      <a:r>
                        <a:rPr sz="1200" dirty="0">
                          <a:latin typeface="Times New Roman"/>
                          <a:cs typeface="Times New Roman"/>
                        </a:rPr>
                        <a:t> </a:t>
                      </a:r>
                      <a:r>
                        <a:rPr sz="1200" spc="-5" dirty="0">
                          <a:latin typeface="Times New Roman"/>
                          <a:cs typeface="Times New Roman"/>
                        </a:rPr>
                        <a:t>materials</a:t>
                      </a:r>
                      <a:endParaRPr sz="1200">
                        <a:latin typeface="Times New Roman"/>
                        <a:cs typeface="Times New Roman"/>
                      </a:endParaRPr>
                    </a:p>
                  </a:txBody>
                  <a:tcPr marL="0" marR="0" marT="74295" marB="0">
                    <a:lnL w="6350">
                      <a:solidFill>
                        <a:srgbClr val="000000"/>
                      </a:solidFill>
                      <a:prstDash val="solid"/>
                    </a:lnL>
                    <a:lnR w="6350">
                      <a:solidFill>
                        <a:srgbClr val="000000"/>
                      </a:solidFill>
                      <a:prstDash val="solid"/>
                    </a:lnR>
                    <a:lnB w="6350">
                      <a:solidFill>
                        <a:srgbClr val="000000"/>
                      </a:solidFill>
                      <a:prstDash val="solid"/>
                    </a:lnB>
                  </a:tcPr>
                </a:tc>
                <a:tc hMerge="1">
                  <a:txBody>
                    <a:bodyPr/>
                    <a:lstStyle/>
                    <a:p>
                      <a:endParaRPr/>
                    </a:p>
                  </a:txBody>
                  <a:tcPr marL="0" marR="0" marT="0" marB="0"/>
                </a:tc>
                <a:tc>
                  <a:txBody>
                    <a:bodyPr/>
                    <a:lstStyle/>
                    <a:p>
                      <a:pPr marL="67945">
                        <a:lnSpc>
                          <a:spcPct val="100000"/>
                        </a:lnSpc>
                        <a:spcBef>
                          <a:spcPts val="585"/>
                        </a:spcBef>
                      </a:pPr>
                      <a:r>
                        <a:rPr sz="1200" b="1" spc="-5" dirty="0">
                          <a:latin typeface="Times New Roman"/>
                          <a:cs typeface="Times New Roman"/>
                        </a:rPr>
                        <a:t>Students:</a:t>
                      </a:r>
                      <a:endParaRPr sz="1200">
                        <a:latin typeface="Times New Roman"/>
                        <a:cs typeface="Times New Roman"/>
                      </a:endParaRPr>
                    </a:p>
                    <a:p>
                      <a:pPr marL="296545" marR="159385" indent="-228600">
                        <a:lnSpc>
                          <a:spcPts val="1370"/>
                        </a:lnSpc>
                        <a:spcBef>
                          <a:spcPts val="120"/>
                        </a:spcBef>
                        <a:buFont typeface="Symbol"/>
                        <a:buChar char=""/>
                        <a:tabLst>
                          <a:tab pos="296545" algn="l"/>
                          <a:tab pos="297180" algn="l"/>
                        </a:tabLst>
                      </a:pPr>
                      <a:r>
                        <a:rPr sz="1200" dirty="0">
                          <a:latin typeface="Times New Roman"/>
                          <a:cs typeface="Times New Roman"/>
                        </a:rPr>
                        <a:t>Meet </a:t>
                      </a:r>
                      <a:r>
                        <a:rPr sz="1200" spc="-5" dirty="0">
                          <a:latin typeface="Times New Roman"/>
                          <a:cs typeface="Times New Roman"/>
                        </a:rPr>
                        <a:t>school-wide expectations stated  </a:t>
                      </a:r>
                      <a:r>
                        <a:rPr sz="1200" dirty="0">
                          <a:latin typeface="Times New Roman"/>
                          <a:cs typeface="Times New Roman"/>
                        </a:rPr>
                        <a:t>in the </a:t>
                      </a:r>
                      <a:r>
                        <a:rPr sz="1200" b="1" spc="-5" dirty="0">
                          <a:latin typeface="Times New Roman"/>
                          <a:cs typeface="Times New Roman"/>
                        </a:rPr>
                        <a:t>Expectation</a:t>
                      </a:r>
                      <a:r>
                        <a:rPr sz="1200" b="1" spc="-10" dirty="0">
                          <a:latin typeface="Times New Roman"/>
                          <a:cs typeface="Times New Roman"/>
                        </a:rPr>
                        <a:t> </a:t>
                      </a:r>
                      <a:r>
                        <a:rPr sz="1200" b="1" spc="-5" dirty="0">
                          <a:latin typeface="Times New Roman"/>
                          <a:cs typeface="Times New Roman"/>
                        </a:rPr>
                        <a:t>Matrix</a:t>
                      </a:r>
                      <a:endParaRPr sz="1200">
                        <a:latin typeface="Times New Roman"/>
                        <a:cs typeface="Times New Roman"/>
                      </a:endParaRPr>
                    </a:p>
                    <a:p>
                      <a:pPr marL="297180" indent="-229235">
                        <a:lnSpc>
                          <a:spcPct val="100000"/>
                        </a:lnSpc>
                        <a:buFont typeface="Symbol"/>
                        <a:buChar char=""/>
                        <a:tabLst>
                          <a:tab pos="296545" algn="l"/>
                          <a:tab pos="297180" algn="l"/>
                        </a:tabLst>
                      </a:pPr>
                      <a:r>
                        <a:rPr sz="1200" dirty="0">
                          <a:latin typeface="Times New Roman"/>
                          <a:cs typeface="Times New Roman"/>
                        </a:rPr>
                        <a:t>Take </a:t>
                      </a:r>
                      <a:r>
                        <a:rPr sz="1200" spc="-5" dirty="0">
                          <a:latin typeface="Times New Roman"/>
                          <a:cs typeface="Times New Roman"/>
                        </a:rPr>
                        <a:t>responsibility </a:t>
                      </a:r>
                      <a:r>
                        <a:rPr sz="1200" dirty="0">
                          <a:latin typeface="Times New Roman"/>
                          <a:cs typeface="Times New Roman"/>
                        </a:rPr>
                        <a:t>for </a:t>
                      </a:r>
                      <a:r>
                        <a:rPr sz="1200" spc="-5" dirty="0">
                          <a:latin typeface="Times New Roman"/>
                          <a:cs typeface="Times New Roman"/>
                        </a:rPr>
                        <a:t>own</a:t>
                      </a:r>
                      <a:r>
                        <a:rPr sz="1200" spc="-10" dirty="0">
                          <a:latin typeface="Times New Roman"/>
                          <a:cs typeface="Times New Roman"/>
                        </a:rPr>
                        <a:t> </a:t>
                      </a:r>
                      <a:r>
                        <a:rPr sz="1200" dirty="0">
                          <a:latin typeface="Times New Roman"/>
                          <a:cs typeface="Times New Roman"/>
                        </a:rPr>
                        <a:t>actions</a:t>
                      </a:r>
                      <a:endParaRPr sz="1200">
                        <a:latin typeface="Times New Roman"/>
                        <a:cs typeface="Times New Roman"/>
                      </a:endParaRPr>
                    </a:p>
                    <a:p>
                      <a:pPr marL="296545" marR="180340" indent="-228600">
                        <a:lnSpc>
                          <a:spcPts val="1380"/>
                        </a:lnSpc>
                        <a:spcBef>
                          <a:spcPts val="120"/>
                        </a:spcBef>
                        <a:buFont typeface="Symbol"/>
                        <a:buChar char=""/>
                        <a:tabLst>
                          <a:tab pos="296545" algn="l"/>
                          <a:tab pos="297180" algn="l"/>
                        </a:tabLst>
                      </a:pPr>
                      <a:r>
                        <a:rPr sz="1200" spc="-5" dirty="0">
                          <a:latin typeface="Times New Roman"/>
                          <a:cs typeface="Times New Roman"/>
                        </a:rPr>
                        <a:t>Participate </a:t>
                      </a:r>
                      <a:r>
                        <a:rPr sz="1200" dirty="0">
                          <a:latin typeface="Times New Roman"/>
                          <a:cs typeface="Times New Roman"/>
                        </a:rPr>
                        <a:t>in the </a:t>
                      </a:r>
                      <a:r>
                        <a:rPr sz="1200" spc="-5" dirty="0">
                          <a:latin typeface="Times New Roman"/>
                          <a:cs typeface="Times New Roman"/>
                        </a:rPr>
                        <a:t>Positive Behavioral  Interventions </a:t>
                      </a:r>
                      <a:r>
                        <a:rPr sz="1200" dirty="0">
                          <a:latin typeface="Times New Roman"/>
                          <a:cs typeface="Times New Roman"/>
                        </a:rPr>
                        <a:t>and Supports </a:t>
                      </a:r>
                      <a:r>
                        <a:rPr sz="1200" spc="-5" dirty="0">
                          <a:latin typeface="Times New Roman"/>
                          <a:cs typeface="Times New Roman"/>
                        </a:rPr>
                        <a:t>(PBIS;  OSEP-TAC; see pbis.org)</a:t>
                      </a:r>
                      <a:r>
                        <a:rPr sz="1200" dirty="0">
                          <a:latin typeface="Times New Roman"/>
                          <a:cs typeface="Times New Roman"/>
                        </a:rPr>
                        <a:t> program</a:t>
                      </a:r>
                      <a:endParaRPr sz="1200">
                        <a:latin typeface="Times New Roman"/>
                        <a:cs typeface="Times New Roman"/>
                      </a:endParaRPr>
                    </a:p>
                  </a:txBody>
                  <a:tcPr marL="0" marR="0" marT="74295"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marL="68580">
                        <a:lnSpc>
                          <a:spcPct val="100000"/>
                        </a:lnSpc>
                        <a:spcBef>
                          <a:spcPts val="585"/>
                        </a:spcBef>
                      </a:pPr>
                      <a:r>
                        <a:rPr sz="1200" b="1" spc="-5" dirty="0">
                          <a:latin typeface="Times New Roman"/>
                          <a:cs typeface="Times New Roman"/>
                        </a:rPr>
                        <a:t>Students:</a:t>
                      </a:r>
                      <a:endParaRPr sz="1200">
                        <a:latin typeface="Times New Roman"/>
                        <a:cs typeface="Times New Roman"/>
                      </a:endParaRPr>
                    </a:p>
                    <a:p>
                      <a:pPr marL="297180" marR="398780" indent="-228600">
                        <a:lnSpc>
                          <a:spcPct val="95700"/>
                        </a:lnSpc>
                        <a:spcBef>
                          <a:spcPts val="80"/>
                        </a:spcBef>
                        <a:buFont typeface="Symbol"/>
                        <a:buChar char=""/>
                        <a:tabLst>
                          <a:tab pos="296545" algn="l"/>
                          <a:tab pos="297180" algn="l"/>
                        </a:tabLst>
                      </a:pPr>
                      <a:r>
                        <a:rPr sz="1200" dirty="0">
                          <a:latin typeface="Times New Roman"/>
                          <a:cs typeface="Times New Roman"/>
                        </a:rPr>
                        <a:t>Actively </a:t>
                      </a:r>
                      <a:r>
                        <a:rPr sz="1200" spc="-5" dirty="0">
                          <a:latin typeface="Times New Roman"/>
                          <a:cs typeface="Times New Roman"/>
                        </a:rPr>
                        <a:t>engage </a:t>
                      </a:r>
                      <a:r>
                        <a:rPr sz="1200" dirty="0">
                          <a:latin typeface="Times New Roman"/>
                          <a:cs typeface="Times New Roman"/>
                        </a:rPr>
                        <a:t>in </a:t>
                      </a:r>
                      <a:r>
                        <a:rPr sz="1200" i="1" dirty="0">
                          <a:latin typeface="Times New Roman"/>
                          <a:cs typeface="Times New Roman"/>
                        </a:rPr>
                        <a:t>Too Good</a:t>
                      </a:r>
                      <a:r>
                        <a:rPr sz="1200" i="1" spc="-70" dirty="0">
                          <a:latin typeface="Times New Roman"/>
                          <a:cs typeface="Times New Roman"/>
                        </a:rPr>
                        <a:t> </a:t>
                      </a:r>
                      <a:r>
                        <a:rPr sz="1200" i="1" spc="-5" dirty="0">
                          <a:latin typeface="Times New Roman"/>
                          <a:cs typeface="Times New Roman"/>
                        </a:rPr>
                        <a:t>for  Drugs </a:t>
                      </a:r>
                      <a:r>
                        <a:rPr sz="1200" i="1" dirty="0">
                          <a:latin typeface="Times New Roman"/>
                          <a:cs typeface="Times New Roman"/>
                        </a:rPr>
                        <a:t>&amp; Violence </a:t>
                      </a:r>
                      <a:r>
                        <a:rPr sz="1200" spc="-5" dirty="0">
                          <a:latin typeface="Times New Roman"/>
                          <a:cs typeface="Times New Roman"/>
                        </a:rPr>
                        <a:t>(Mendez  </a:t>
                      </a:r>
                      <a:r>
                        <a:rPr sz="1200" dirty="0">
                          <a:latin typeface="Times New Roman"/>
                          <a:cs typeface="Times New Roman"/>
                        </a:rPr>
                        <a:t>Foundation, 2000) </a:t>
                      </a:r>
                      <a:r>
                        <a:rPr sz="1200" spc="-5" dirty="0">
                          <a:latin typeface="Times New Roman"/>
                          <a:cs typeface="Times New Roman"/>
                        </a:rPr>
                        <a:t>social skills  </a:t>
                      </a:r>
                      <a:r>
                        <a:rPr sz="1200" dirty="0">
                          <a:latin typeface="Times New Roman"/>
                          <a:cs typeface="Times New Roman"/>
                        </a:rPr>
                        <a:t>curriculum</a:t>
                      </a:r>
                      <a:endParaRPr sz="1200">
                        <a:latin typeface="Times New Roman"/>
                        <a:cs typeface="Times New Roman"/>
                      </a:endParaRPr>
                    </a:p>
                    <a:p>
                      <a:pPr marL="297180" marR="356235" indent="-228600">
                        <a:lnSpc>
                          <a:spcPct val="95700"/>
                        </a:lnSpc>
                        <a:spcBef>
                          <a:spcPts val="90"/>
                        </a:spcBef>
                        <a:buFont typeface="Symbol"/>
                        <a:buChar char=""/>
                        <a:tabLst>
                          <a:tab pos="296545" algn="l"/>
                          <a:tab pos="297180" algn="l"/>
                        </a:tabLst>
                      </a:pPr>
                      <a:r>
                        <a:rPr sz="1200" spc="-5" dirty="0">
                          <a:latin typeface="Times New Roman"/>
                          <a:cs typeface="Times New Roman"/>
                        </a:rPr>
                        <a:t>Apply lessons </a:t>
                      </a:r>
                      <a:r>
                        <a:rPr sz="1200" dirty="0">
                          <a:latin typeface="Times New Roman"/>
                          <a:cs typeface="Times New Roman"/>
                        </a:rPr>
                        <a:t>from </a:t>
                      </a:r>
                      <a:r>
                        <a:rPr sz="1200" i="1" dirty="0">
                          <a:latin typeface="Times New Roman"/>
                          <a:cs typeface="Times New Roman"/>
                        </a:rPr>
                        <a:t>Too Good</a:t>
                      </a:r>
                      <a:r>
                        <a:rPr sz="1200" i="1" spc="-35" dirty="0">
                          <a:latin typeface="Times New Roman"/>
                          <a:cs typeface="Times New Roman"/>
                        </a:rPr>
                        <a:t> </a:t>
                      </a:r>
                      <a:r>
                        <a:rPr sz="1200" i="1" spc="-5" dirty="0">
                          <a:latin typeface="Times New Roman"/>
                          <a:cs typeface="Times New Roman"/>
                        </a:rPr>
                        <a:t>for  Drugs </a:t>
                      </a:r>
                      <a:r>
                        <a:rPr sz="1200" i="1" dirty="0">
                          <a:latin typeface="Times New Roman"/>
                          <a:cs typeface="Times New Roman"/>
                        </a:rPr>
                        <a:t>&amp; Violence </a:t>
                      </a:r>
                      <a:r>
                        <a:rPr sz="1200" dirty="0">
                          <a:latin typeface="Times New Roman"/>
                          <a:cs typeface="Times New Roman"/>
                        </a:rPr>
                        <a:t>to daily  </a:t>
                      </a:r>
                      <a:r>
                        <a:rPr sz="1200" spc="-5" dirty="0">
                          <a:latin typeface="Times New Roman"/>
                          <a:cs typeface="Times New Roman"/>
                        </a:rPr>
                        <a:t>interactions </a:t>
                      </a:r>
                      <a:r>
                        <a:rPr sz="1200" dirty="0">
                          <a:latin typeface="Times New Roman"/>
                          <a:cs typeface="Times New Roman"/>
                        </a:rPr>
                        <a:t>with peers </a:t>
                      </a:r>
                      <a:r>
                        <a:rPr sz="1200" spc="-5" dirty="0">
                          <a:latin typeface="Times New Roman"/>
                          <a:cs typeface="Times New Roman"/>
                        </a:rPr>
                        <a:t>and</a:t>
                      </a:r>
                      <a:r>
                        <a:rPr sz="1200" spc="-45" dirty="0">
                          <a:latin typeface="Times New Roman"/>
                          <a:cs typeface="Times New Roman"/>
                        </a:rPr>
                        <a:t> </a:t>
                      </a:r>
                      <a:r>
                        <a:rPr sz="1200" dirty="0">
                          <a:latin typeface="Times New Roman"/>
                          <a:cs typeface="Times New Roman"/>
                        </a:rPr>
                        <a:t>adults</a:t>
                      </a:r>
                      <a:endParaRPr sz="1200">
                        <a:latin typeface="Times New Roman"/>
                        <a:cs typeface="Times New Roman"/>
                      </a:endParaRPr>
                    </a:p>
                  </a:txBody>
                  <a:tcPr marL="0" marR="0" marT="74295"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5"/>
                  </a:ext>
                </a:extLst>
              </a:tr>
              <a:tr h="157993">
                <a:tc gridSpan="2">
                  <a:txBody>
                    <a:bodyPr/>
                    <a:lstStyle/>
                    <a:p>
                      <a:pPr marL="865505" marR="824230" indent="-97790">
                        <a:lnSpc>
                          <a:spcPts val="1380"/>
                        </a:lnSpc>
                        <a:spcBef>
                          <a:spcPts val="35"/>
                        </a:spcBef>
                      </a:pPr>
                      <a:r>
                        <a:rPr sz="1200" b="1" spc="-5" dirty="0">
                          <a:latin typeface="Times New Roman"/>
                          <a:cs typeface="Times New Roman"/>
                        </a:rPr>
                        <a:t>Area I:</a:t>
                      </a:r>
                      <a:r>
                        <a:rPr sz="1200" b="1" spc="-65" dirty="0">
                          <a:latin typeface="Times New Roman"/>
                          <a:cs typeface="Times New Roman"/>
                        </a:rPr>
                        <a:t> </a:t>
                      </a:r>
                      <a:r>
                        <a:rPr sz="1200" b="1" dirty="0">
                          <a:latin typeface="Times New Roman"/>
                          <a:cs typeface="Times New Roman"/>
                        </a:rPr>
                        <a:t>Academics  </a:t>
                      </a:r>
                      <a:r>
                        <a:rPr sz="1200" b="1" spc="-5" dirty="0">
                          <a:latin typeface="Times New Roman"/>
                          <a:cs typeface="Times New Roman"/>
                        </a:rPr>
                        <a:t>Responsibilities</a:t>
                      </a:r>
                      <a:endParaRPr sz="1200">
                        <a:latin typeface="Times New Roman"/>
                        <a:cs typeface="Times New Roman"/>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tcPr>
                </a:tc>
                <a:tc hMerge="1">
                  <a:txBody>
                    <a:bodyPr/>
                    <a:lstStyle/>
                    <a:p>
                      <a:endParaRPr/>
                    </a:p>
                  </a:txBody>
                  <a:tcPr marL="0" marR="0" marT="0" marB="0"/>
                </a:tc>
                <a:tc>
                  <a:txBody>
                    <a:bodyPr/>
                    <a:lstStyle/>
                    <a:p>
                      <a:pPr marL="868044" marR="789940" indent="-71755">
                        <a:lnSpc>
                          <a:spcPts val="1380"/>
                        </a:lnSpc>
                        <a:spcBef>
                          <a:spcPts val="35"/>
                        </a:spcBef>
                      </a:pPr>
                      <a:r>
                        <a:rPr sz="1200" b="1" spc="-5" dirty="0">
                          <a:latin typeface="Times New Roman"/>
                          <a:cs typeface="Times New Roman"/>
                        </a:rPr>
                        <a:t>Area II:</a:t>
                      </a:r>
                      <a:r>
                        <a:rPr sz="1200" b="1" spc="-30" dirty="0">
                          <a:latin typeface="Times New Roman"/>
                          <a:cs typeface="Times New Roman"/>
                        </a:rPr>
                        <a:t> </a:t>
                      </a:r>
                      <a:r>
                        <a:rPr sz="1200" b="1" spc="-5" dirty="0">
                          <a:latin typeface="Times New Roman"/>
                          <a:cs typeface="Times New Roman"/>
                        </a:rPr>
                        <a:t>Behavior  Responsibilities</a:t>
                      </a:r>
                      <a:endParaRPr sz="1200">
                        <a:latin typeface="Times New Roman"/>
                        <a:cs typeface="Times New Roman"/>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853440" marR="648335" indent="-197485">
                        <a:lnSpc>
                          <a:spcPts val="1380"/>
                        </a:lnSpc>
                        <a:spcBef>
                          <a:spcPts val="35"/>
                        </a:spcBef>
                      </a:pPr>
                      <a:r>
                        <a:rPr sz="1200" b="1" spc="-5" dirty="0">
                          <a:latin typeface="Times New Roman"/>
                          <a:cs typeface="Times New Roman"/>
                        </a:rPr>
                        <a:t>Area III: Social Skills  Responsibilities</a:t>
                      </a:r>
                      <a:endParaRPr sz="1200">
                        <a:latin typeface="Times New Roman"/>
                        <a:cs typeface="Times New Roman"/>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6"/>
                  </a:ext>
                </a:extLst>
              </a:tr>
              <a:tr h="1862948">
                <a:tc gridSpan="2">
                  <a:txBody>
                    <a:bodyPr/>
                    <a:lstStyle/>
                    <a:p>
                      <a:pPr marL="68580" marR="57785">
                        <a:lnSpc>
                          <a:spcPct val="100000"/>
                        </a:lnSpc>
                        <a:spcBef>
                          <a:spcPts val="585"/>
                        </a:spcBef>
                      </a:pPr>
                      <a:r>
                        <a:rPr sz="1200" b="1" dirty="0">
                          <a:latin typeface="Times New Roman"/>
                          <a:cs typeface="Times New Roman"/>
                        </a:rPr>
                        <a:t>Faculty </a:t>
                      </a:r>
                      <a:r>
                        <a:rPr sz="1200" b="1" spc="-5" dirty="0">
                          <a:latin typeface="Times New Roman"/>
                          <a:cs typeface="Times New Roman"/>
                        </a:rPr>
                        <a:t>and </a:t>
                      </a:r>
                      <a:r>
                        <a:rPr sz="1200" b="1" dirty="0">
                          <a:latin typeface="Times New Roman"/>
                          <a:cs typeface="Times New Roman"/>
                        </a:rPr>
                        <a:t>Staff:</a:t>
                      </a:r>
                      <a:endParaRPr sz="1200">
                        <a:latin typeface="Times New Roman"/>
                        <a:cs typeface="Times New Roman"/>
                      </a:endParaRPr>
                    </a:p>
                    <a:p>
                      <a:pPr marL="297180" marR="238125" indent="-228600">
                        <a:lnSpc>
                          <a:spcPct val="95800"/>
                        </a:lnSpc>
                        <a:spcBef>
                          <a:spcPts val="75"/>
                        </a:spcBef>
                        <a:buFont typeface="Symbol"/>
                        <a:buChar char=""/>
                        <a:tabLst>
                          <a:tab pos="296545" algn="l"/>
                          <a:tab pos="297180" algn="l"/>
                        </a:tabLst>
                      </a:pPr>
                      <a:r>
                        <a:rPr sz="1200" dirty="0">
                          <a:latin typeface="Times New Roman"/>
                          <a:cs typeface="Times New Roman"/>
                        </a:rPr>
                        <a:t>Create and teach </a:t>
                      </a:r>
                      <a:r>
                        <a:rPr sz="1200" spc="-5" dirty="0">
                          <a:latin typeface="Times New Roman"/>
                          <a:cs typeface="Times New Roman"/>
                        </a:rPr>
                        <a:t>lesson </a:t>
                      </a:r>
                      <a:r>
                        <a:rPr sz="1200" dirty="0">
                          <a:latin typeface="Times New Roman"/>
                          <a:cs typeface="Times New Roman"/>
                        </a:rPr>
                        <a:t>plans </a:t>
                      </a:r>
                      <a:r>
                        <a:rPr sz="1200" spc="-5" dirty="0">
                          <a:latin typeface="Times New Roman"/>
                          <a:cs typeface="Times New Roman"/>
                        </a:rPr>
                        <a:t>that  </a:t>
                      </a:r>
                      <a:r>
                        <a:rPr sz="1200" dirty="0">
                          <a:latin typeface="Times New Roman"/>
                          <a:cs typeface="Times New Roman"/>
                        </a:rPr>
                        <a:t>follow the </a:t>
                      </a:r>
                      <a:r>
                        <a:rPr sz="1200" spc="-5" dirty="0">
                          <a:latin typeface="Times New Roman"/>
                          <a:cs typeface="Times New Roman"/>
                        </a:rPr>
                        <a:t>effective </a:t>
                      </a:r>
                      <a:r>
                        <a:rPr sz="1200" dirty="0">
                          <a:latin typeface="Times New Roman"/>
                          <a:cs typeface="Times New Roman"/>
                        </a:rPr>
                        <a:t>elements of  </a:t>
                      </a:r>
                      <a:r>
                        <a:rPr sz="1200" spc="-5" dirty="0">
                          <a:latin typeface="Times New Roman"/>
                          <a:cs typeface="Times New Roman"/>
                        </a:rPr>
                        <a:t>essential </a:t>
                      </a:r>
                      <a:r>
                        <a:rPr sz="1200" dirty="0">
                          <a:latin typeface="Times New Roman"/>
                          <a:cs typeface="Times New Roman"/>
                        </a:rPr>
                        <a:t>instruction: anticipatory</a:t>
                      </a:r>
                      <a:r>
                        <a:rPr sz="1200" spc="-50" dirty="0">
                          <a:latin typeface="Times New Roman"/>
                          <a:cs typeface="Times New Roman"/>
                        </a:rPr>
                        <a:t> </a:t>
                      </a:r>
                      <a:r>
                        <a:rPr sz="1200" spc="-5" dirty="0">
                          <a:latin typeface="Times New Roman"/>
                          <a:cs typeface="Times New Roman"/>
                        </a:rPr>
                        <a:t>set,  </a:t>
                      </a:r>
                      <a:r>
                        <a:rPr sz="1200" dirty="0">
                          <a:latin typeface="Times New Roman"/>
                          <a:cs typeface="Times New Roman"/>
                        </a:rPr>
                        <a:t>daily </a:t>
                      </a:r>
                      <a:r>
                        <a:rPr sz="1200" spc="-5" dirty="0">
                          <a:latin typeface="Times New Roman"/>
                          <a:cs typeface="Times New Roman"/>
                        </a:rPr>
                        <a:t>objective, direct instruction,  modeling, guided practice, </a:t>
                      </a:r>
                      <a:r>
                        <a:rPr sz="1200" dirty="0">
                          <a:latin typeface="Times New Roman"/>
                          <a:cs typeface="Times New Roman"/>
                        </a:rPr>
                        <a:t>and  </a:t>
                      </a:r>
                      <a:r>
                        <a:rPr sz="1200" spc="-5" dirty="0">
                          <a:latin typeface="Times New Roman"/>
                          <a:cs typeface="Times New Roman"/>
                        </a:rPr>
                        <a:t>independent</a:t>
                      </a:r>
                      <a:r>
                        <a:rPr sz="1200" spc="-10" dirty="0">
                          <a:latin typeface="Times New Roman"/>
                          <a:cs typeface="Times New Roman"/>
                        </a:rPr>
                        <a:t> </a:t>
                      </a:r>
                      <a:r>
                        <a:rPr sz="1200" dirty="0">
                          <a:latin typeface="Times New Roman"/>
                          <a:cs typeface="Times New Roman"/>
                        </a:rPr>
                        <a:t>practice</a:t>
                      </a:r>
                      <a:endParaRPr sz="1200">
                        <a:latin typeface="Times New Roman"/>
                        <a:cs typeface="Times New Roman"/>
                      </a:endParaRPr>
                    </a:p>
                    <a:p>
                      <a:pPr marL="297180" marR="153035" indent="-228600" algn="just">
                        <a:lnSpc>
                          <a:spcPct val="95700"/>
                        </a:lnSpc>
                        <a:spcBef>
                          <a:spcPts val="95"/>
                        </a:spcBef>
                        <a:buFont typeface="Symbol"/>
                        <a:buChar char=""/>
                        <a:tabLst>
                          <a:tab pos="297180" algn="l"/>
                        </a:tabLst>
                      </a:pPr>
                      <a:r>
                        <a:rPr sz="1200" dirty="0">
                          <a:latin typeface="Times New Roman"/>
                          <a:cs typeface="Times New Roman"/>
                        </a:rPr>
                        <a:t>Provide </a:t>
                      </a:r>
                      <a:r>
                        <a:rPr sz="1200" spc="-5" dirty="0">
                          <a:latin typeface="Times New Roman"/>
                          <a:cs typeface="Times New Roman"/>
                        </a:rPr>
                        <a:t>engaging lessons </a:t>
                      </a:r>
                      <a:r>
                        <a:rPr sz="1200" dirty="0">
                          <a:latin typeface="Times New Roman"/>
                          <a:cs typeface="Times New Roman"/>
                        </a:rPr>
                        <a:t>with </a:t>
                      </a:r>
                      <a:r>
                        <a:rPr sz="1200" spc="-5" dirty="0">
                          <a:latin typeface="Times New Roman"/>
                          <a:cs typeface="Times New Roman"/>
                        </a:rPr>
                        <a:t>starting  </a:t>
                      </a:r>
                      <a:r>
                        <a:rPr sz="1200" dirty="0">
                          <a:latin typeface="Times New Roman"/>
                          <a:cs typeface="Times New Roman"/>
                        </a:rPr>
                        <a:t>(warm up) and closing </a:t>
                      </a:r>
                      <a:r>
                        <a:rPr sz="1200" spc="-5" dirty="0">
                          <a:latin typeface="Times New Roman"/>
                          <a:cs typeface="Times New Roman"/>
                        </a:rPr>
                        <a:t>activities daily,  </a:t>
                      </a:r>
                      <a:r>
                        <a:rPr sz="1200" dirty="0">
                          <a:latin typeface="Times New Roman"/>
                          <a:cs typeface="Times New Roman"/>
                        </a:rPr>
                        <a:t>linked to </a:t>
                      </a:r>
                      <a:r>
                        <a:rPr sz="1200" spc="-5" dirty="0">
                          <a:latin typeface="Times New Roman"/>
                          <a:cs typeface="Times New Roman"/>
                        </a:rPr>
                        <a:t>district </a:t>
                      </a:r>
                      <a:r>
                        <a:rPr sz="1200" dirty="0">
                          <a:latin typeface="Times New Roman"/>
                          <a:cs typeface="Times New Roman"/>
                        </a:rPr>
                        <a:t>and </a:t>
                      </a:r>
                      <a:r>
                        <a:rPr sz="1200" spc="-5" dirty="0">
                          <a:latin typeface="Times New Roman"/>
                          <a:cs typeface="Times New Roman"/>
                        </a:rPr>
                        <a:t>state</a:t>
                      </a:r>
                      <a:r>
                        <a:rPr sz="1200" dirty="0">
                          <a:latin typeface="Times New Roman"/>
                          <a:cs typeface="Times New Roman"/>
                        </a:rPr>
                        <a:t> </a:t>
                      </a:r>
                      <a:r>
                        <a:rPr sz="1200" spc="-5" dirty="0">
                          <a:latin typeface="Times New Roman"/>
                          <a:cs typeface="Times New Roman"/>
                        </a:rPr>
                        <a:t>standards</a:t>
                      </a:r>
                      <a:endParaRPr sz="1200">
                        <a:latin typeface="Times New Roman"/>
                        <a:cs typeface="Times New Roman"/>
                      </a:endParaRPr>
                    </a:p>
                  </a:txBody>
                  <a:tcPr marL="0" marR="0" marT="74295" marB="0">
                    <a:lnL w="6350">
                      <a:solidFill>
                        <a:srgbClr val="000000"/>
                      </a:solidFill>
                      <a:prstDash val="solid"/>
                    </a:lnL>
                    <a:lnR w="6350">
                      <a:solidFill>
                        <a:srgbClr val="000000"/>
                      </a:solidFill>
                      <a:prstDash val="solid"/>
                    </a:lnR>
                    <a:lnB w="6350">
                      <a:solidFill>
                        <a:srgbClr val="000000"/>
                      </a:solidFill>
                      <a:prstDash val="solid"/>
                    </a:lnB>
                  </a:tcPr>
                </a:tc>
                <a:tc hMerge="1">
                  <a:txBody>
                    <a:bodyPr/>
                    <a:lstStyle/>
                    <a:p>
                      <a:endParaRPr/>
                    </a:p>
                  </a:txBody>
                  <a:tcPr marL="0" marR="0" marT="0" marB="0"/>
                </a:tc>
                <a:tc>
                  <a:txBody>
                    <a:bodyPr/>
                    <a:lstStyle/>
                    <a:p>
                      <a:pPr marL="67945" algn="just">
                        <a:lnSpc>
                          <a:spcPct val="100000"/>
                        </a:lnSpc>
                        <a:spcBef>
                          <a:spcPts val="585"/>
                        </a:spcBef>
                      </a:pPr>
                      <a:r>
                        <a:rPr sz="1200" b="1" dirty="0">
                          <a:latin typeface="Times New Roman"/>
                          <a:cs typeface="Times New Roman"/>
                        </a:rPr>
                        <a:t>Faculty </a:t>
                      </a:r>
                      <a:r>
                        <a:rPr sz="1200" b="1" spc="-5" dirty="0">
                          <a:latin typeface="Times New Roman"/>
                          <a:cs typeface="Times New Roman"/>
                        </a:rPr>
                        <a:t>and </a:t>
                      </a:r>
                      <a:r>
                        <a:rPr sz="1200" b="1" dirty="0">
                          <a:latin typeface="Times New Roman"/>
                          <a:cs typeface="Times New Roman"/>
                        </a:rPr>
                        <a:t>Staff:</a:t>
                      </a:r>
                      <a:endParaRPr sz="1200">
                        <a:latin typeface="Times New Roman"/>
                        <a:cs typeface="Times New Roman"/>
                      </a:endParaRPr>
                    </a:p>
                    <a:p>
                      <a:pPr marL="296545" marR="247650" indent="-228600" algn="just">
                        <a:lnSpc>
                          <a:spcPct val="95600"/>
                        </a:lnSpc>
                        <a:spcBef>
                          <a:spcPts val="80"/>
                        </a:spcBef>
                        <a:buFont typeface="Symbol"/>
                        <a:buChar char=""/>
                        <a:tabLst>
                          <a:tab pos="297180" algn="l"/>
                        </a:tabLst>
                      </a:pPr>
                      <a:r>
                        <a:rPr sz="1200" dirty="0">
                          <a:latin typeface="Times New Roman"/>
                          <a:cs typeface="Times New Roman"/>
                        </a:rPr>
                        <a:t>Teach, </a:t>
                      </a:r>
                      <a:r>
                        <a:rPr sz="1200" spc="-5" dirty="0">
                          <a:latin typeface="Times New Roman"/>
                          <a:cs typeface="Times New Roman"/>
                        </a:rPr>
                        <a:t>model, </a:t>
                      </a:r>
                      <a:r>
                        <a:rPr sz="1200" dirty="0">
                          <a:latin typeface="Times New Roman"/>
                          <a:cs typeface="Times New Roman"/>
                        </a:rPr>
                        <a:t>and reinforce</a:t>
                      </a:r>
                      <a:r>
                        <a:rPr sz="1200" spc="-45" dirty="0">
                          <a:latin typeface="Times New Roman"/>
                          <a:cs typeface="Times New Roman"/>
                        </a:rPr>
                        <a:t> </a:t>
                      </a:r>
                      <a:r>
                        <a:rPr sz="1200" spc="-5" dirty="0">
                          <a:latin typeface="Times New Roman"/>
                          <a:cs typeface="Times New Roman"/>
                        </a:rPr>
                        <a:t>school-  </a:t>
                      </a:r>
                      <a:r>
                        <a:rPr sz="1200" dirty="0">
                          <a:latin typeface="Times New Roman"/>
                          <a:cs typeface="Times New Roman"/>
                        </a:rPr>
                        <a:t>wide expectations </a:t>
                      </a:r>
                      <a:r>
                        <a:rPr sz="1200" spc="-5" dirty="0">
                          <a:latin typeface="Times New Roman"/>
                          <a:cs typeface="Times New Roman"/>
                        </a:rPr>
                        <a:t>with </a:t>
                      </a:r>
                      <a:r>
                        <a:rPr sz="1200" dirty="0">
                          <a:latin typeface="Times New Roman"/>
                          <a:cs typeface="Times New Roman"/>
                        </a:rPr>
                        <a:t>students</a:t>
                      </a:r>
                      <a:r>
                        <a:rPr sz="1200" spc="-85" dirty="0">
                          <a:latin typeface="Times New Roman"/>
                          <a:cs typeface="Times New Roman"/>
                        </a:rPr>
                        <a:t> </a:t>
                      </a:r>
                      <a:r>
                        <a:rPr sz="1200" dirty="0">
                          <a:latin typeface="Times New Roman"/>
                          <a:cs typeface="Times New Roman"/>
                        </a:rPr>
                        <a:t>and  staff</a:t>
                      </a:r>
                      <a:endParaRPr sz="1200">
                        <a:latin typeface="Times New Roman"/>
                        <a:cs typeface="Times New Roman"/>
                      </a:endParaRPr>
                    </a:p>
                    <a:p>
                      <a:pPr marL="296545" marR="152400" indent="-228600">
                        <a:lnSpc>
                          <a:spcPts val="1380"/>
                        </a:lnSpc>
                        <a:spcBef>
                          <a:spcPts val="125"/>
                        </a:spcBef>
                        <a:buFont typeface="Symbol"/>
                        <a:buChar char=""/>
                        <a:tabLst>
                          <a:tab pos="296545" algn="l"/>
                          <a:tab pos="297180" algn="l"/>
                        </a:tabLst>
                      </a:pPr>
                      <a:r>
                        <a:rPr sz="1200" dirty="0">
                          <a:latin typeface="Times New Roman"/>
                          <a:cs typeface="Times New Roman"/>
                        </a:rPr>
                        <a:t>Create </a:t>
                      </a:r>
                      <a:r>
                        <a:rPr sz="1200" spc="-5" dirty="0">
                          <a:latin typeface="Times New Roman"/>
                          <a:cs typeface="Times New Roman"/>
                        </a:rPr>
                        <a:t>clear routines </a:t>
                      </a:r>
                      <a:r>
                        <a:rPr sz="1200" dirty="0">
                          <a:latin typeface="Times New Roman"/>
                          <a:cs typeface="Times New Roman"/>
                        </a:rPr>
                        <a:t>in </a:t>
                      </a:r>
                      <a:r>
                        <a:rPr sz="1200" spc="-5" dirty="0">
                          <a:latin typeface="Times New Roman"/>
                          <a:cs typeface="Times New Roman"/>
                        </a:rPr>
                        <a:t>the classroom  </a:t>
                      </a:r>
                      <a:r>
                        <a:rPr sz="1200" dirty="0">
                          <a:latin typeface="Times New Roman"/>
                          <a:cs typeface="Times New Roman"/>
                        </a:rPr>
                        <a:t>to </a:t>
                      </a:r>
                      <a:r>
                        <a:rPr sz="1200" spc="-5" dirty="0">
                          <a:latin typeface="Times New Roman"/>
                          <a:cs typeface="Times New Roman"/>
                        </a:rPr>
                        <a:t>establish predictability </a:t>
                      </a:r>
                      <a:r>
                        <a:rPr sz="1200" dirty="0">
                          <a:latin typeface="Times New Roman"/>
                          <a:cs typeface="Times New Roman"/>
                        </a:rPr>
                        <a:t>and </a:t>
                      </a:r>
                      <a:r>
                        <a:rPr sz="1200" spc="-5" dirty="0">
                          <a:latin typeface="Times New Roman"/>
                          <a:cs typeface="Times New Roman"/>
                        </a:rPr>
                        <a:t>use  PBIS </a:t>
                      </a:r>
                      <a:r>
                        <a:rPr sz="1200" dirty="0">
                          <a:latin typeface="Times New Roman"/>
                          <a:cs typeface="Times New Roman"/>
                        </a:rPr>
                        <a:t>tickets to </a:t>
                      </a:r>
                      <a:r>
                        <a:rPr sz="1200" spc="-5" dirty="0">
                          <a:latin typeface="Times New Roman"/>
                          <a:cs typeface="Times New Roman"/>
                        </a:rPr>
                        <a:t>facilitate</a:t>
                      </a:r>
                      <a:r>
                        <a:rPr sz="1200" spc="-10" dirty="0">
                          <a:latin typeface="Times New Roman"/>
                          <a:cs typeface="Times New Roman"/>
                        </a:rPr>
                        <a:t> </a:t>
                      </a:r>
                      <a:r>
                        <a:rPr sz="1200" spc="-5" dirty="0">
                          <a:latin typeface="Times New Roman"/>
                          <a:cs typeface="Times New Roman"/>
                        </a:rPr>
                        <a:t>routines</a:t>
                      </a:r>
                      <a:endParaRPr sz="1200">
                        <a:latin typeface="Times New Roman"/>
                        <a:cs typeface="Times New Roman"/>
                      </a:endParaRPr>
                    </a:p>
                    <a:p>
                      <a:pPr marL="296545" marR="219075" indent="-228600">
                        <a:lnSpc>
                          <a:spcPts val="1370"/>
                        </a:lnSpc>
                        <a:spcBef>
                          <a:spcPts val="100"/>
                        </a:spcBef>
                        <a:buFont typeface="Symbol"/>
                        <a:buChar char=""/>
                        <a:tabLst>
                          <a:tab pos="296545" algn="l"/>
                          <a:tab pos="297180" algn="l"/>
                        </a:tabLst>
                      </a:pPr>
                      <a:r>
                        <a:rPr sz="1200" dirty="0">
                          <a:latin typeface="Times New Roman"/>
                          <a:cs typeface="Times New Roman"/>
                        </a:rPr>
                        <a:t>Provide </a:t>
                      </a:r>
                      <a:r>
                        <a:rPr sz="1200" spc="-5" dirty="0">
                          <a:latin typeface="Times New Roman"/>
                          <a:cs typeface="Times New Roman"/>
                        </a:rPr>
                        <a:t>behavior-specific </a:t>
                      </a:r>
                      <a:r>
                        <a:rPr sz="1200" dirty="0">
                          <a:latin typeface="Times New Roman"/>
                          <a:cs typeface="Times New Roman"/>
                        </a:rPr>
                        <a:t>praise  paired </a:t>
                      </a:r>
                      <a:r>
                        <a:rPr sz="1200" spc="-5" dirty="0">
                          <a:latin typeface="Times New Roman"/>
                          <a:cs typeface="Times New Roman"/>
                        </a:rPr>
                        <a:t>with PBIS </a:t>
                      </a:r>
                      <a:r>
                        <a:rPr sz="1200" dirty="0">
                          <a:latin typeface="Times New Roman"/>
                          <a:cs typeface="Times New Roman"/>
                        </a:rPr>
                        <a:t>tickets to</a:t>
                      </a:r>
                      <a:r>
                        <a:rPr sz="1200" spc="-30" dirty="0">
                          <a:latin typeface="Times New Roman"/>
                          <a:cs typeface="Times New Roman"/>
                        </a:rPr>
                        <a:t> </a:t>
                      </a:r>
                      <a:r>
                        <a:rPr sz="1200" spc="-5" dirty="0">
                          <a:latin typeface="Times New Roman"/>
                          <a:cs typeface="Times New Roman"/>
                        </a:rPr>
                        <a:t>reinforce</a:t>
                      </a:r>
                      <a:endParaRPr sz="1200">
                        <a:latin typeface="Times New Roman"/>
                        <a:cs typeface="Times New Roman"/>
                      </a:endParaRPr>
                    </a:p>
                  </a:txBody>
                  <a:tcPr marL="0" marR="0" marT="74295"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marL="68580">
                        <a:lnSpc>
                          <a:spcPct val="100000"/>
                        </a:lnSpc>
                        <a:spcBef>
                          <a:spcPts val="585"/>
                        </a:spcBef>
                      </a:pPr>
                      <a:r>
                        <a:rPr sz="1200" b="1" dirty="0">
                          <a:latin typeface="Times New Roman"/>
                          <a:cs typeface="Times New Roman"/>
                        </a:rPr>
                        <a:t>Faculty </a:t>
                      </a:r>
                      <a:r>
                        <a:rPr sz="1200" b="1" spc="-5" dirty="0">
                          <a:latin typeface="Times New Roman"/>
                          <a:cs typeface="Times New Roman"/>
                        </a:rPr>
                        <a:t>and </a:t>
                      </a:r>
                      <a:r>
                        <a:rPr sz="1200" b="1" dirty="0">
                          <a:latin typeface="Times New Roman"/>
                          <a:cs typeface="Times New Roman"/>
                        </a:rPr>
                        <a:t>Staff:</a:t>
                      </a:r>
                      <a:endParaRPr sz="1200" dirty="0">
                        <a:latin typeface="Times New Roman"/>
                        <a:cs typeface="Times New Roman"/>
                      </a:endParaRPr>
                    </a:p>
                    <a:p>
                      <a:pPr marL="297180" marR="85090" indent="-228600">
                        <a:lnSpc>
                          <a:spcPts val="1370"/>
                        </a:lnSpc>
                        <a:spcBef>
                          <a:spcPts val="120"/>
                        </a:spcBef>
                        <a:buFont typeface="Symbol"/>
                        <a:buChar char=""/>
                        <a:tabLst>
                          <a:tab pos="296545" algn="l"/>
                          <a:tab pos="297180" algn="l"/>
                        </a:tabLst>
                      </a:pPr>
                      <a:r>
                        <a:rPr sz="1200" dirty="0">
                          <a:latin typeface="Times New Roman"/>
                          <a:cs typeface="Times New Roman"/>
                        </a:rPr>
                        <a:t>Teach </a:t>
                      </a:r>
                      <a:r>
                        <a:rPr sz="1200" spc="-5" dirty="0">
                          <a:latin typeface="Times New Roman"/>
                          <a:cs typeface="Times New Roman"/>
                        </a:rPr>
                        <a:t>two 30 min </a:t>
                      </a:r>
                      <a:r>
                        <a:rPr sz="1200" i="1" dirty="0">
                          <a:latin typeface="Times New Roman"/>
                          <a:cs typeface="Times New Roman"/>
                        </a:rPr>
                        <a:t>Too Good </a:t>
                      </a:r>
                      <a:r>
                        <a:rPr sz="1200" i="1" spc="-5" dirty="0">
                          <a:latin typeface="Times New Roman"/>
                          <a:cs typeface="Times New Roman"/>
                        </a:rPr>
                        <a:t>for  Drugs </a:t>
                      </a:r>
                      <a:r>
                        <a:rPr sz="1200" i="1" dirty="0">
                          <a:latin typeface="Times New Roman"/>
                          <a:cs typeface="Times New Roman"/>
                        </a:rPr>
                        <a:t>&amp; Violence </a:t>
                      </a:r>
                      <a:r>
                        <a:rPr sz="1200" spc="-5" dirty="0">
                          <a:latin typeface="Times New Roman"/>
                          <a:cs typeface="Times New Roman"/>
                        </a:rPr>
                        <a:t>lessons </a:t>
                      </a:r>
                      <a:r>
                        <a:rPr sz="1200" dirty="0">
                          <a:latin typeface="Times New Roman"/>
                          <a:cs typeface="Times New Roman"/>
                        </a:rPr>
                        <a:t>each</a:t>
                      </a:r>
                      <a:r>
                        <a:rPr sz="1200" spc="-30" dirty="0">
                          <a:latin typeface="Times New Roman"/>
                          <a:cs typeface="Times New Roman"/>
                        </a:rPr>
                        <a:t> </a:t>
                      </a:r>
                      <a:r>
                        <a:rPr sz="1200" spc="-5" dirty="0">
                          <a:latin typeface="Times New Roman"/>
                          <a:cs typeface="Times New Roman"/>
                        </a:rPr>
                        <a:t>month</a:t>
                      </a:r>
                      <a:endParaRPr sz="1200" dirty="0">
                        <a:latin typeface="Times New Roman"/>
                        <a:cs typeface="Times New Roman"/>
                      </a:endParaRPr>
                    </a:p>
                    <a:p>
                      <a:pPr marL="297180" marR="338455" indent="-228600">
                        <a:lnSpc>
                          <a:spcPts val="1380"/>
                        </a:lnSpc>
                        <a:spcBef>
                          <a:spcPts val="95"/>
                        </a:spcBef>
                        <a:buFont typeface="Symbol"/>
                        <a:buChar char=""/>
                        <a:tabLst>
                          <a:tab pos="296545" algn="l"/>
                          <a:tab pos="297180" algn="l"/>
                        </a:tabLst>
                      </a:pPr>
                      <a:r>
                        <a:rPr sz="1200" spc="-5" dirty="0">
                          <a:latin typeface="Times New Roman"/>
                          <a:cs typeface="Times New Roman"/>
                        </a:rPr>
                        <a:t>Document </a:t>
                      </a:r>
                      <a:r>
                        <a:rPr sz="1200" i="1" dirty="0">
                          <a:latin typeface="Times New Roman"/>
                          <a:cs typeface="Times New Roman"/>
                        </a:rPr>
                        <a:t>Too Good </a:t>
                      </a:r>
                      <a:r>
                        <a:rPr sz="1200" i="1" spc="-5" dirty="0">
                          <a:latin typeface="Times New Roman"/>
                          <a:cs typeface="Times New Roman"/>
                        </a:rPr>
                        <a:t>for Drugs</a:t>
                      </a:r>
                      <a:r>
                        <a:rPr sz="1200" i="1" spc="-20" dirty="0">
                          <a:latin typeface="Times New Roman"/>
                          <a:cs typeface="Times New Roman"/>
                        </a:rPr>
                        <a:t> </a:t>
                      </a:r>
                      <a:r>
                        <a:rPr sz="1200" i="1" dirty="0">
                          <a:latin typeface="Times New Roman"/>
                          <a:cs typeface="Times New Roman"/>
                        </a:rPr>
                        <a:t>&amp;  Violence </a:t>
                      </a:r>
                      <a:r>
                        <a:rPr sz="1200" spc="-5" dirty="0">
                          <a:latin typeface="Times New Roman"/>
                          <a:cs typeface="Times New Roman"/>
                        </a:rPr>
                        <a:t>components </a:t>
                      </a:r>
                      <a:r>
                        <a:rPr sz="1200" dirty="0">
                          <a:latin typeface="Times New Roman"/>
                          <a:cs typeface="Times New Roman"/>
                        </a:rPr>
                        <a:t>taught  </a:t>
                      </a:r>
                      <a:r>
                        <a:rPr sz="1200" spc="-5" dirty="0">
                          <a:latin typeface="Times New Roman"/>
                          <a:cs typeface="Times New Roman"/>
                        </a:rPr>
                        <a:t>(treatment </a:t>
                      </a:r>
                      <a:r>
                        <a:rPr sz="1200" dirty="0">
                          <a:latin typeface="Times New Roman"/>
                          <a:cs typeface="Times New Roman"/>
                        </a:rPr>
                        <a:t>integrity)</a:t>
                      </a:r>
                    </a:p>
                    <a:p>
                      <a:pPr marL="297180" marR="189230" indent="-228600">
                        <a:lnSpc>
                          <a:spcPct val="95600"/>
                        </a:lnSpc>
                        <a:spcBef>
                          <a:spcPts val="60"/>
                        </a:spcBef>
                        <a:buFont typeface="Symbol"/>
                        <a:buChar char=""/>
                        <a:tabLst>
                          <a:tab pos="296545" algn="l"/>
                          <a:tab pos="297180" algn="l"/>
                        </a:tabLst>
                      </a:pPr>
                      <a:r>
                        <a:rPr sz="1200" dirty="0">
                          <a:latin typeface="Times New Roman"/>
                          <a:cs typeface="Times New Roman"/>
                        </a:rPr>
                        <a:t>Model </a:t>
                      </a:r>
                      <a:r>
                        <a:rPr sz="1200" spc="-5" dirty="0">
                          <a:latin typeface="Times New Roman"/>
                          <a:cs typeface="Times New Roman"/>
                        </a:rPr>
                        <a:t>the social skills </a:t>
                      </a:r>
                      <a:r>
                        <a:rPr sz="1200" dirty="0">
                          <a:latin typeface="Times New Roman"/>
                          <a:cs typeface="Times New Roman"/>
                        </a:rPr>
                        <a:t>taught in </a:t>
                      </a:r>
                      <a:r>
                        <a:rPr sz="1200" i="1" dirty="0">
                          <a:latin typeface="Times New Roman"/>
                          <a:cs typeface="Times New Roman"/>
                        </a:rPr>
                        <a:t>Too  Good </a:t>
                      </a:r>
                      <a:r>
                        <a:rPr sz="1200" i="1" spc="-5" dirty="0">
                          <a:latin typeface="Times New Roman"/>
                          <a:cs typeface="Times New Roman"/>
                        </a:rPr>
                        <a:t>for Drugs </a:t>
                      </a:r>
                      <a:r>
                        <a:rPr sz="1200" i="1" dirty="0">
                          <a:latin typeface="Times New Roman"/>
                          <a:cs typeface="Times New Roman"/>
                        </a:rPr>
                        <a:t>&amp; </a:t>
                      </a:r>
                      <a:r>
                        <a:rPr sz="1200" i="1" spc="-5" dirty="0">
                          <a:latin typeface="Times New Roman"/>
                          <a:cs typeface="Times New Roman"/>
                        </a:rPr>
                        <a:t>Violence </a:t>
                      </a:r>
                      <a:r>
                        <a:rPr sz="1200" dirty="0">
                          <a:latin typeface="Times New Roman"/>
                          <a:cs typeface="Times New Roman"/>
                        </a:rPr>
                        <a:t>with  students and</a:t>
                      </a:r>
                      <a:r>
                        <a:rPr sz="1200" spc="-20" dirty="0">
                          <a:latin typeface="Times New Roman"/>
                          <a:cs typeface="Times New Roman"/>
                        </a:rPr>
                        <a:t> </a:t>
                      </a:r>
                      <a:r>
                        <a:rPr sz="1200" dirty="0">
                          <a:latin typeface="Times New Roman"/>
                          <a:cs typeface="Times New Roman"/>
                        </a:rPr>
                        <a:t>adults</a:t>
                      </a:r>
                    </a:p>
                  </a:txBody>
                  <a:tcPr marL="0" marR="0" marT="74295"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81888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1D70E20-C327-414E-B656-BFB838348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81377" y="120123"/>
            <a:ext cx="2929685" cy="3791477"/>
          </a:xfrm>
          <a:prstGeom prst="rect">
            <a:avLst/>
          </a:prstGeom>
        </p:spPr>
      </p:pic>
      <p:sp>
        <p:nvSpPr>
          <p:cNvPr id="7" name="TextBox 6">
            <a:extLst>
              <a:ext uri="{FF2B5EF4-FFF2-40B4-BE49-F238E27FC236}">
                <a16:creationId xmlns:a16="http://schemas.microsoft.com/office/drawing/2014/main" id="{C0CE11AD-96AC-4F38-BB8B-EE488BEF10D5}"/>
              </a:ext>
            </a:extLst>
          </p:cNvPr>
          <p:cNvSpPr txBox="1"/>
          <p:nvPr/>
        </p:nvSpPr>
        <p:spPr>
          <a:xfrm>
            <a:off x="9159280" y="3911600"/>
            <a:ext cx="2773878" cy="523220"/>
          </a:xfrm>
          <a:prstGeom prst="rect">
            <a:avLst/>
          </a:prstGeom>
          <a:noFill/>
        </p:spPr>
        <p:txBody>
          <a:bodyPr wrap="square" rtlCol="0">
            <a:spAutoFit/>
          </a:bodyPr>
          <a:lstStyle/>
          <a:p>
            <a:pPr algn="ctr"/>
            <a:r>
              <a:rPr lang="en-US" sz="2800" dirty="0"/>
              <a:t>Ci3T.org/COVID</a:t>
            </a:r>
          </a:p>
        </p:txBody>
      </p:sp>
      <p:graphicFrame>
        <p:nvGraphicFramePr>
          <p:cNvPr id="12" name="object 3">
            <a:extLst>
              <a:ext uri="{FF2B5EF4-FFF2-40B4-BE49-F238E27FC236}">
                <a16:creationId xmlns:a16="http://schemas.microsoft.com/office/drawing/2014/main" id="{8CA6D81F-D6F0-4C27-A00E-1E6E1C56FE6C}"/>
              </a:ext>
            </a:extLst>
          </p:cNvPr>
          <p:cNvGraphicFramePr>
            <a:graphicFrameLocks noGrp="1"/>
          </p:cNvGraphicFramePr>
          <p:nvPr/>
        </p:nvGraphicFramePr>
        <p:xfrm>
          <a:off x="388152" y="560067"/>
          <a:ext cx="8221344" cy="5988003"/>
        </p:xfrm>
        <a:graphic>
          <a:graphicData uri="http://schemas.openxmlformats.org/drawingml/2006/table">
            <a:tbl>
              <a:tblPr firstRow="1" bandRow="1">
                <a:tableStyleId>{2D5ABB26-0587-4C30-8999-92F81FD0307C}</a:tableStyleId>
              </a:tblPr>
              <a:tblGrid>
                <a:gridCol w="1844039">
                  <a:extLst>
                    <a:ext uri="{9D8B030D-6E8A-4147-A177-3AD203B41FA5}">
                      <a16:colId xmlns:a16="http://schemas.microsoft.com/office/drawing/2014/main" val="20000"/>
                    </a:ext>
                  </a:extLst>
                </a:gridCol>
                <a:gridCol w="892810">
                  <a:extLst>
                    <a:ext uri="{9D8B030D-6E8A-4147-A177-3AD203B41FA5}">
                      <a16:colId xmlns:a16="http://schemas.microsoft.com/office/drawing/2014/main" val="20001"/>
                    </a:ext>
                  </a:extLst>
                </a:gridCol>
                <a:gridCol w="2738120">
                  <a:extLst>
                    <a:ext uri="{9D8B030D-6E8A-4147-A177-3AD203B41FA5}">
                      <a16:colId xmlns:a16="http://schemas.microsoft.com/office/drawing/2014/main" val="20002"/>
                    </a:ext>
                  </a:extLst>
                </a:gridCol>
                <a:gridCol w="2746375">
                  <a:extLst>
                    <a:ext uri="{9D8B030D-6E8A-4147-A177-3AD203B41FA5}">
                      <a16:colId xmlns:a16="http://schemas.microsoft.com/office/drawing/2014/main" val="20003"/>
                    </a:ext>
                  </a:extLst>
                </a:gridCol>
              </a:tblGrid>
              <a:tr h="269918">
                <a:tc gridSpan="4">
                  <a:txBody>
                    <a:bodyPr/>
                    <a:lstStyle/>
                    <a:p>
                      <a:pPr marL="262255">
                        <a:lnSpc>
                          <a:spcPts val="2250"/>
                        </a:lnSpc>
                      </a:pPr>
                      <a:r>
                        <a:rPr sz="2000" b="1" spc="-5" dirty="0">
                          <a:latin typeface="Times New Roman"/>
                          <a:cs typeface="Times New Roman"/>
                        </a:rPr>
                        <a:t>SAMPLE High School Ci3T Primary (Tier 1) Plan: Hybrid</a:t>
                      </a:r>
                      <a:r>
                        <a:rPr sz="2000" b="1" spc="45" dirty="0">
                          <a:latin typeface="Times New Roman"/>
                          <a:cs typeface="Times New Roman"/>
                        </a:rPr>
                        <a:t> </a:t>
                      </a:r>
                      <a:r>
                        <a:rPr sz="2000" b="1" spc="-5" dirty="0">
                          <a:latin typeface="Times New Roman"/>
                          <a:cs typeface="Times New Roman"/>
                        </a:rPr>
                        <a:t>Instruction</a:t>
                      </a:r>
                      <a:endParaRPr sz="2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97588">
                <a:tc>
                  <a:txBody>
                    <a:bodyPr/>
                    <a:lstStyle/>
                    <a:p>
                      <a:pPr algn="ctr">
                        <a:lnSpc>
                          <a:spcPts val="1385"/>
                        </a:lnSpc>
                      </a:pPr>
                      <a:r>
                        <a:rPr sz="1200" b="1" dirty="0">
                          <a:latin typeface="Times New Roman"/>
                          <a:cs typeface="Times New Roman"/>
                        </a:rPr>
                        <a:t>Mission</a:t>
                      </a:r>
                      <a:r>
                        <a:rPr sz="1200" b="1" spc="-15" dirty="0">
                          <a:latin typeface="Times New Roman"/>
                          <a:cs typeface="Times New Roman"/>
                        </a:rPr>
                        <a:t> </a:t>
                      </a:r>
                      <a:r>
                        <a:rPr sz="1200" b="1" spc="-5" dirty="0">
                          <a:latin typeface="Times New Roman"/>
                          <a:cs typeface="Times New Roman"/>
                        </a:rPr>
                        <a:t>Statement</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7945" marR="289560">
                        <a:lnSpc>
                          <a:spcPts val="1380"/>
                        </a:lnSpc>
                        <a:spcBef>
                          <a:spcPts val="40"/>
                        </a:spcBef>
                      </a:pPr>
                      <a:r>
                        <a:rPr sz="1200" spc="-5" dirty="0">
                          <a:latin typeface="Times New Roman"/>
                          <a:cs typeface="Times New Roman"/>
                        </a:rPr>
                        <a:t>Our district </a:t>
                      </a:r>
                      <a:r>
                        <a:rPr sz="1200" dirty="0">
                          <a:latin typeface="Times New Roman"/>
                          <a:cs typeface="Times New Roman"/>
                        </a:rPr>
                        <a:t>and school </a:t>
                      </a:r>
                      <a:r>
                        <a:rPr sz="1200" spc="-5" dirty="0">
                          <a:latin typeface="Times New Roman"/>
                          <a:cs typeface="Times New Roman"/>
                        </a:rPr>
                        <a:t>mission </a:t>
                      </a:r>
                      <a:r>
                        <a:rPr sz="1200" dirty="0">
                          <a:latin typeface="Times New Roman"/>
                          <a:cs typeface="Times New Roman"/>
                        </a:rPr>
                        <a:t>is to educate and </a:t>
                      </a:r>
                      <a:r>
                        <a:rPr sz="1200" spc="-5" dirty="0">
                          <a:latin typeface="Times New Roman"/>
                          <a:cs typeface="Times New Roman"/>
                        </a:rPr>
                        <a:t>prepare all students </a:t>
                      </a:r>
                      <a:r>
                        <a:rPr sz="1200" dirty="0">
                          <a:latin typeface="Times New Roman"/>
                          <a:cs typeface="Times New Roman"/>
                        </a:rPr>
                        <a:t>for </a:t>
                      </a:r>
                      <a:r>
                        <a:rPr sz="1200" spc="-5" dirty="0">
                          <a:latin typeface="Times New Roman"/>
                          <a:cs typeface="Times New Roman"/>
                        </a:rPr>
                        <a:t>post-secondary options </a:t>
                      </a:r>
                      <a:r>
                        <a:rPr sz="1200" dirty="0">
                          <a:latin typeface="Times New Roman"/>
                          <a:cs typeface="Times New Roman"/>
                        </a:rPr>
                        <a:t>of  continued </a:t>
                      </a:r>
                      <a:r>
                        <a:rPr sz="1200" spc="-5" dirty="0">
                          <a:latin typeface="Times New Roman"/>
                          <a:cs typeface="Times New Roman"/>
                        </a:rPr>
                        <a:t>education and employment </a:t>
                      </a:r>
                      <a:r>
                        <a:rPr sz="1200" dirty="0">
                          <a:latin typeface="Times New Roman"/>
                          <a:cs typeface="Times New Roman"/>
                        </a:rPr>
                        <a:t>and to </a:t>
                      </a:r>
                      <a:r>
                        <a:rPr sz="1200" spc="-5" dirty="0">
                          <a:latin typeface="Times New Roman"/>
                          <a:cs typeface="Times New Roman"/>
                        </a:rPr>
                        <a:t>increase experiences leading </a:t>
                      </a:r>
                      <a:r>
                        <a:rPr sz="1200" dirty="0">
                          <a:latin typeface="Times New Roman"/>
                          <a:cs typeface="Times New Roman"/>
                        </a:rPr>
                        <a:t>to </a:t>
                      </a:r>
                      <a:r>
                        <a:rPr sz="1200" spc="-5" dirty="0">
                          <a:latin typeface="Times New Roman"/>
                          <a:cs typeface="Times New Roman"/>
                        </a:rPr>
                        <a:t>students </a:t>
                      </a:r>
                      <a:r>
                        <a:rPr sz="1200" dirty="0">
                          <a:latin typeface="Times New Roman"/>
                          <a:cs typeface="Times New Roman"/>
                        </a:rPr>
                        <a:t>becoming  </a:t>
                      </a:r>
                      <a:r>
                        <a:rPr sz="1200" spc="-5" dirty="0">
                          <a:latin typeface="Times New Roman"/>
                          <a:cs typeface="Times New Roman"/>
                        </a:rPr>
                        <a:t>responsible </a:t>
                      </a:r>
                      <a:r>
                        <a:rPr sz="1200" dirty="0">
                          <a:latin typeface="Times New Roman"/>
                          <a:cs typeface="Times New Roman"/>
                        </a:rPr>
                        <a:t>global </a:t>
                      </a:r>
                      <a:r>
                        <a:rPr sz="1200" spc="-5" dirty="0">
                          <a:latin typeface="Times New Roman"/>
                          <a:cs typeface="Times New Roman"/>
                        </a:rPr>
                        <a:t>citizens </a:t>
                      </a:r>
                      <a:r>
                        <a:rPr sz="1200" dirty="0">
                          <a:latin typeface="Times New Roman"/>
                          <a:cs typeface="Times New Roman"/>
                        </a:rPr>
                        <a:t>and </a:t>
                      </a:r>
                      <a:r>
                        <a:rPr sz="1200" spc="-5" dirty="0">
                          <a:latin typeface="Times New Roman"/>
                          <a:cs typeface="Times New Roman"/>
                        </a:rPr>
                        <a:t>life-long</a:t>
                      </a:r>
                      <a:r>
                        <a:rPr sz="1200" spc="5" dirty="0">
                          <a:latin typeface="Times New Roman"/>
                          <a:cs typeface="Times New Roman"/>
                        </a:rPr>
                        <a:t> </a:t>
                      </a:r>
                      <a:r>
                        <a:rPr sz="1200" spc="-5" dirty="0">
                          <a:latin typeface="Times New Roman"/>
                          <a:cs typeface="Times New Roman"/>
                        </a:rPr>
                        <a:t>learners.</a:t>
                      </a:r>
                      <a:endParaRPr sz="120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661886">
                <a:tc rowSpan="2">
                  <a:txBody>
                    <a:bodyPr/>
                    <a:lstStyle/>
                    <a:p>
                      <a:pPr marL="305435">
                        <a:lnSpc>
                          <a:spcPts val="1385"/>
                        </a:lnSpc>
                      </a:pPr>
                      <a:r>
                        <a:rPr sz="1200" b="1" spc="-5" dirty="0">
                          <a:latin typeface="Times New Roman"/>
                          <a:cs typeface="Times New Roman"/>
                        </a:rPr>
                        <a:t>Purpose</a:t>
                      </a:r>
                      <a:r>
                        <a:rPr sz="1200" b="1" spc="-10" dirty="0">
                          <a:latin typeface="Times New Roman"/>
                          <a:cs typeface="Times New Roman"/>
                        </a:rPr>
                        <a:t> </a:t>
                      </a:r>
                      <a:r>
                        <a:rPr sz="1200" b="1" spc="-5" dirty="0">
                          <a:latin typeface="Times New Roman"/>
                          <a:cs typeface="Times New Roman"/>
                        </a:rPr>
                        <a:t>Statement</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7945" marR="250825">
                        <a:lnSpc>
                          <a:spcPts val="1380"/>
                        </a:lnSpc>
                        <a:spcBef>
                          <a:spcPts val="40"/>
                        </a:spcBef>
                      </a:pPr>
                      <a:r>
                        <a:rPr sz="1200" spc="-5" dirty="0">
                          <a:latin typeface="Times New Roman"/>
                          <a:cs typeface="Times New Roman"/>
                        </a:rPr>
                        <a:t>The </a:t>
                      </a:r>
                      <a:r>
                        <a:rPr sz="1200" dirty="0">
                          <a:latin typeface="Times New Roman"/>
                          <a:cs typeface="Times New Roman"/>
                        </a:rPr>
                        <a:t>purpose of our </a:t>
                      </a:r>
                      <a:r>
                        <a:rPr sz="1200" spc="-5" dirty="0">
                          <a:latin typeface="Times New Roman"/>
                          <a:cs typeface="Times New Roman"/>
                        </a:rPr>
                        <a:t>Ci3T </a:t>
                      </a:r>
                      <a:r>
                        <a:rPr sz="1200" dirty="0">
                          <a:latin typeface="Times New Roman"/>
                          <a:cs typeface="Times New Roman"/>
                        </a:rPr>
                        <a:t>plan is to </a:t>
                      </a:r>
                      <a:r>
                        <a:rPr sz="1200" spc="-5" dirty="0">
                          <a:latin typeface="Times New Roman"/>
                          <a:cs typeface="Times New Roman"/>
                        </a:rPr>
                        <a:t>bring </a:t>
                      </a:r>
                      <a:r>
                        <a:rPr sz="1200" dirty="0">
                          <a:latin typeface="Times New Roman"/>
                          <a:cs typeface="Times New Roman"/>
                        </a:rPr>
                        <a:t>our </a:t>
                      </a:r>
                      <a:r>
                        <a:rPr sz="1200" spc="-5" dirty="0">
                          <a:latin typeface="Times New Roman"/>
                          <a:cs typeface="Times New Roman"/>
                        </a:rPr>
                        <a:t>community, administrators, faculty, staff, </a:t>
                      </a:r>
                      <a:r>
                        <a:rPr sz="1200" dirty="0">
                          <a:latin typeface="Times New Roman"/>
                          <a:cs typeface="Times New Roman"/>
                        </a:rPr>
                        <a:t>parents, and  students </a:t>
                      </a:r>
                      <a:r>
                        <a:rPr sz="1200" spc="-5" dirty="0">
                          <a:latin typeface="Times New Roman"/>
                          <a:cs typeface="Times New Roman"/>
                        </a:rPr>
                        <a:t>with </a:t>
                      </a:r>
                      <a:r>
                        <a:rPr sz="1200" dirty="0">
                          <a:latin typeface="Times New Roman"/>
                          <a:cs typeface="Times New Roman"/>
                        </a:rPr>
                        <a:t>common </a:t>
                      </a:r>
                      <a:r>
                        <a:rPr sz="1200" spc="-5" dirty="0">
                          <a:latin typeface="Times New Roman"/>
                          <a:cs typeface="Times New Roman"/>
                        </a:rPr>
                        <a:t>language </a:t>
                      </a:r>
                      <a:r>
                        <a:rPr sz="1200" dirty="0">
                          <a:latin typeface="Times New Roman"/>
                          <a:cs typeface="Times New Roman"/>
                        </a:rPr>
                        <a:t>as </a:t>
                      </a:r>
                      <a:r>
                        <a:rPr sz="1200" spc="-5" dirty="0">
                          <a:latin typeface="Times New Roman"/>
                          <a:cs typeface="Times New Roman"/>
                        </a:rPr>
                        <a:t>we work </a:t>
                      </a:r>
                      <a:r>
                        <a:rPr sz="1200" dirty="0">
                          <a:latin typeface="Times New Roman"/>
                          <a:cs typeface="Times New Roman"/>
                        </a:rPr>
                        <a:t>together to </a:t>
                      </a:r>
                      <a:r>
                        <a:rPr sz="1200" spc="-5" dirty="0">
                          <a:latin typeface="Times New Roman"/>
                          <a:cs typeface="Times New Roman"/>
                        </a:rPr>
                        <a:t>meet </a:t>
                      </a:r>
                      <a:r>
                        <a:rPr sz="1200" dirty="0">
                          <a:latin typeface="Times New Roman"/>
                          <a:cs typeface="Times New Roman"/>
                        </a:rPr>
                        <a:t>the </a:t>
                      </a:r>
                      <a:r>
                        <a:rPr sz="1200" spc="-5" dirty="0">
                          <a:latin typeface="Times New Roman"/>
                          <a:cs typeface="Times New Roman"/>
                        </a:rPr>
                        <a:t>academic, behavior, </a:t>
                      </a:r>
                      <a:r>
                        <a:rPr sz="1200" dirty="0">
                          <a:latin typeface="Times New Roman"/>
                          <a:cs typeface="Times New Roman"/>
                        </a:rPr>
                        <a:t>and </a:t>
                      </a:r>
                      <a:r>
                        <a:rPr sz="1200" spc="-5" dirty="0">
                          <a:latin typeface="Times New Roman"/>
                          <a:cs typeface="Times New Roman"/>
                        </a:rPr>
                        <a:t>social  </a:t>
                      </a:r>
                      <a:r>
                        <a:rPr sz="1200" dirty="0">
                          <a:latin typeface="Times New Roman"/>
                          <a:cs typeface="Times New Roman"/>
                        </a:rPr>
                        <a:t>needs of </a:t>
                      </a:r>
                      <a:r>
                        <a:rPr sz="1200" spc="-5" dirty="0">
                          <a:latin typeface="Times New Roman"/>
                          <a:cs typeface="Times New Roman"/>
                        </a:rPr>
                        <a:t>ALL </a:t>
                      </a:r>
                      <a:r>
                        <a:rPr sz="1200" dirty="0">
                          <a:latin typeface="Times New Roman"/>
                          <a:cs typeface="Times New Roman"/>
                        </a:rPr>
                        <a:t>students, </a:t>
                      </a:r>
                      <a:r>
                        <a:rPr sz="1200" spc="-5" dirty="0">
                          <a:latin typeface="Times New Roman"/>
                          <a:cs typeface="Times New Roman"/>
                        </a:rPr>
                        <a:t>enabling them </a:t>
                      </a:r>
                      <a:r>
                        <a:rPr sz="1200" dirty="0">
                          <a:latin typeface="Times New Roman"/>
                          <a:cs typeface="Times New Roman"/>
                        </a:rPr>
                        <a:t>to </a:t>
                      </a:r>
                      <a:r>
                        <a:rPr sz="1200" spc="-5" dirty="0">
                          <a:latin typeface="Times New Roman"/>
                          <a:cs typeface="Times New Roman"/>
                        </a:rPr>
                        <a:t>become self-determined, self-regulated learners at school  </a:t>
                      </a:r>
                      <a:r>
                        <a:rPr sz="1200" dirty="0">
                          <a:latin typeface="Times New Roman"/>
                          <a:cs typeface="Times New Roman"/>
                        </a:rPr>
                        <a:t>and</a:t>
                      </a:r>
                      <a:r>
                        <a:rPr sz="1200" spc="-5" dirty="0">
                          <a:latin typeface="Times New Roman"/>
                          <a:cs typeface="Times New Roman"/>
                        </a:rPr>
                        <a:t> </a:t>
                      </a:r>
                      <a:r>
                        <a:rPr sz="1200" dirty="0">
                          <a:latin typeface="Times New Roman"/>
                          <a:cs typeface="Times New Roman"/>
                        </a:rPr>
                        <a:t>beyond.</a:t>
                      </a:r>
                      <a:endParaRPr sz="120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833225">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7945">
                        <a:lnSpc>
                          <a:spcPts val="1355"/>
                        </a:lnSpc>
                      </a:pPr>
                      <a:r>
                        <a:rPr sz="1200" b="1" spc="-5" dirty="0">
                          <a:latin typeface="Times New Roman"/>
                          <a:cs typeface="Times New Roman"/>
                        </a:rPr>
                        <a:t>Continued Learning </a:t>
                      </a:r>
                      <a:r>
                        <a:rPr sz="1200" b="1" dirty="0">
                          <a:latin typeface="Times New Roman"/>
                          <a:cs typeface="Times New Roman"/>
                        </a:rPr>
                        <a:t>(2020-2021)</a:t>
                      </a:r>
                      <a:endParaRPr sz="1200">
                        <a:latin typeface="Times New Roman"/>
                        <a:cs typeface="Times New Roman"/>
                      </a:endParaRPr>
                    </a:p>
                    <a:p>
                      <a:pPr marL="67945" marR="279400">
                        <a:lnSpc>
                          <a:spcPts val="1380"/>
                        </a:lnSpc>
                        <a:spcBef>
                          <a:spcPts val="65"/>
                        </a:spcBef>
                      </a:pPr>
                      <a:r>
                        <a:rPr sz="1200" spc="-5" dirty="0">
                          <a:latin typeface="Times New Roman"/>
                          <a:cs typeface="Times New Roman"/>
                        </a:rPr>
                        <a:t>The </a:t>
                      </a:r>
                      <a:r>
                        <a:rPr sz="1200" dirty="0">
                          <a:latin typeface="Times New Roman"/>
                          <a:cs typeface="Times New Roman"/>
                        </a:rPr>
                        <a:t>purpose of our </a:t>
                      </a:r>
                      <a:r>
                        <a:rPr sz="1200" spc="-5" dirty="0">
                          <a:latin typeface="Times New Roman"/>
                          <a:cs typeface="Times New Roman"/>
                        </a:rPr>
                        <a:t>2020-2021 Ci3T </a:t>
                      </a:r>
                      <a:r>
                        <a:rPr sz="1200" dirty="0">
                          <a:latin typeface="Times New Roman"/>
                          <a:cs typeface="Times New Roman"/>
                        </a:rPr>
                        <a:t>plan </a:t>
                      </a:r>
                      <a:r>
                        <a:rPr sz="1200" spc="-5" dirty="0">
                          <a:latin typeface="Times New Roman"/>
                          <a:cs typeface="Times New Roman"/>
                        </a:rPr>
                        <a:t>updates </a:t>
                      </a:r>
                      <a:r>
                        <a:rPr sz="1200" dirty="0">
                          <a:latin typeface="Times New Roman"/>
                          <a:cs typeface="Times New Roman"/>
                        </a:rPr>
                        <a:t>(shaded </a:t>
                      </a:r>
                      <a:r>
                        <a:rPr sz="1200" spc="-5" dirty="0">
                          <a:latin typeface="Times New Roman"/>
                          <a:cs typeface="Times New Roman"/>
                        </a:rPr>
                        <a:t>areas) </a:t>
                      </a:r>
                      <a:r>
                        <a:rPr sz="1200" dirty="0">
                          <a:latin typeface="Times New Roman"/>
                          <a:cs typeface="Times New Roman"/>
                        </a:rPr>
                        <a:t>is to </a:t>
                      </a:r>
                      <a:r>
                        <a:rPr sz="1200" spc="-5" dirty="0">
                          <a:latin typeface="Times New Roman"/>
                          <a:cs typeface="Times New Roman"/>
                        </a:rPr>
                        <a:t>fulfill Sample High School’s  </a:t>
                      </a:r>
                      <a:r>
                        <a:rPr sz="1200" dirty="0">
                          <a:latin typeface="Times New Roman"/>
                          <a:cs typeface="Times New Roman"/>
                        </a:rPr>
                        <a:t>purpose </a:t>
                      </a:r>
                      <a:r>
                        <a:rPr sz="1200" spc="-5" dirty="0">
                          <a:latin typeface="Times New Roman"/>
                          <a:cs typeface="Times New Roman"/>
                        </a:rPr>
                        <a:t>(stated above) in </a:t>
                      </a:r>
                      <a:r>
                        <a:rPr sz="1200" dirty="0">
                          <a:latin typeface="Times New Roman"/>
                          <a:cs typeface="Times New Roman"/>
                        </a:rPr>
                        <a:t>close </a:t>
                      </a:r>
                      <a:r>
                        <a:rPr sz="1200" spc="-5" dirty="0">
                          <a:latin typeface="Times New Roman"/>
                          <a:cs typeface="Times New Roman"/>
                        </a:rPr>
                        <a:t>partnership with families through </a:t>
                      </a:r>
                      <a:r>
                        <a:rPr sz="1200" dirty="0">
                          <a:latin typeface="Times New Roman"/>
                          <a:cs typeface="Times New Roman"/>
                        </a:rPr>
                        <a:t>both </a:t>
                      </a:r>
                      <a:r>
                        <a:rPr sz="1200" spc="-5" dirty="0">
                          <a:latin typeface="Times New Roman"/>
                          <a:cs typeface="Times New Roman"/>
                        </a:rPr>
                        <a:t>in-person </a:t>
                      </a:r>
                      <a:r>
                        <a:rPr sz="1200" dirty="0">
                          <a:latin typeface="Times New Roman"/>
                          <a:cs typeface="Times New Roman"/>
                        </a:rPr>
                        <a:t>and </a:t>
                      </a:r>
                      <a:r>
                        <a:rPr sz="1200" spc="-5" dirty="0">
                          <a:latin typeface="Times New Roman"/>
                          <a:cs typeface="Times New Roman"/>
                        </a:rPr>
                        <a:t>continued  learning instruction </a:t>
                      </a:r>
                      <a:r>
                        <a:rPr sz="1200" dirty="0">
                          <a:latin typeface="Times New Roman"/>
                          <a:cs typeface="Times New Roman"/>
                        </a:rPr>
                        <a:t>in </a:t>
                      </a:r>
                      <a:r>
                        <a:rPr sz="1200" spc="-5" dirty="0">
                          <a:latin typeface="Times New Roman"/>
                          <a:cs typeface="Times New Roman"/>
                        </a:rPr>
                        <a:t>academic, behavioral, and social skills aligned </a:t>
                      </a:r>
                      <a:r>
                        <a:rPr sz="1200" dirty="0">
                          <a:latin typeface="Times New Roman"/>
                          <a:cs typeface="Times New Roman"/>
                        </a:rPr>
                        <a:t>to </a:t>
                      </a:r>
                      <a:r>
                        <a:rPr sz="1200" spc="-5" dirty="0">
                          <a:latin typeface="Times New Roman"/>
                          <a:cs typeface="Times New Roman"/>
                        </a:rPr>
                        <a:t>family </a:t>
                      </a:r>
                      <a:r>
                        <a:rPr sz="1200" dirty="0">
                          <a:latin typeface="Times New Roman"/>
                          <a:cs typeface="Times New Roman"/>
                        </a:rPr>
                        <a:t>and </a:t>
                      </a:r>
                      <a:r>
                        <a:rPr sz="1200" spc="-5" dirty="0">
                          <a:latin typeface="Times New Roman"/>
                          <a:cs typeface="Times New Roman"/>
                        </a:rPr>
                        <a:t>community  priorities.</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990481">
                <a:tc>
                  <a:txBody>
                    <a:bodyPr/>
                    <a:lstStyle/>
                    <a:p>
                      <a:pPr algn="ctr">
                        <a:lnSpc>
                          <a:spcPts val="1390"/>
                        </a:lnSpc>
                      </a:pPr>
                      <a:r>
                        <a:rPr sz="1200" b="1" spc="-5" dirty="0">
                          <a:latin typeface="Times New Roman"/>
                          <a:cs typeface="Times New Roman"/>
                        </a:rPr>
                        <a:t>School-Wide</a:t>
                      </a:r>
                      <a:r>
                        <a:rPr sz="1200" b="1" spc="-15" dirty="0">
                          <a:latin typeface="Times New Roman"/>
                          <a:cs typeface="Times New Roman"/>
                        </a:rPr>
                        <a:t> </a:t>
                      </a:r>
                      <a:r>
                        <a:rPr sz="1200" b="1" spc="-5" dirty="0">
                          <a:latin typeface="Times New Roman"/>
                          <a:cs typeface="Times New Roman"/>
                        </a:rPr>
                        <a:t>Expectations</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297180" indent="-229235">
                        <a:lnSpc>
                          <a:spcPts val="1360"/>
                        </a:lnSpc>
                        <a:buAutoNum type="arabicPeriod"/>
                        <a:tabLst>
                          <a:tab pos="297180" algn="l"/>
                        </a:tabLst>
                      </a:pPr>
                      <a:r>
                        <a:rPr sz="1200" spc="-5" dirty="0">
                          <a:latin typeface="Times New Roman"/>
                          <a:cs typeface="Times New Roman"/>
                        </a:rPr>
                        <a:t>Be Respectful</a:t>
                      </a:r>
                      <a:endParaRPr sz="1200">
                        <a:latin typeface="Times New Roman"/>
                        <a:cs typeface="Times New Roman"/>
                      </a:endParaRPr>
                    </a:p>
                    <a:p>
                      <a:pPr marL="297180" indent="-229235">
                        <a:lnSpc>
                          <a:spcPts val="1380"/>
                        </a:lnSpc>
                        <a:buAutoNum type="arabicPeriod"/>
                        <a:tabLst>
                          <a:tab pos="297180" algn="l"/>
                        </a:tabLst>
                      </a:pPr>
                      <a:r>
                        <a:rPr sz="1200" spc="-5" dirty="0">
                          <a:latin typeface="Times New Roman"/>
                          <a:cs typeface="Times New Roman"/>
                        </a:rPr>
                        <a:t>Be Responsible</a:t>
                      </a:r>
                      <a:endParaRPr sz="1200">
                        <a:latin typeface="Times New Roman"/>
                        <a:cs typeface="Times New Roman"/>
                      </a:endParaRPr>
                    </a:p>
                    <a:p>
                      <a:pPr marL="297180" indent="-229235">
                        <a:lnSpc>
                          <a:spcPts val="1410"/>
                        </a:lnSpc>
                        <a:buAutoNum type="arabicPeriod"/>
                        <a:tabLst>
                          <a:tab pos="297180" algn="l"/>
                        </a:tabLst>
                      </a:pPr>
                      <a:r>
                        <a:rPr sz="1200" spc="-5" dirty="0">
                          <a:latin typeface="Times New Roman"/>
                          <a:cs typeface="Times New Roman"/>
                        </a:rPr>
                        <a:t>Be Ready </a:t>
                      </a:r>
                      <a:r>
                        <a:rPr sz="1200" dirty="0">
                          <a:latin typeface="Times New Roman"/>
                          <a:cs typeface="Times New Roman"/>
                        </a:rPr>
                        <a:t>to</a:t>
                      </a:r>
                      <a:r>
                        <a:rPr sz="1200" spc="5" dirty="0">
                          <a:latin typeface="Times New Roman"/>
                          <a:cs typeface="Times New Roman"/>
                        </a:rPr>
                        <a:t> </a:t>
                      </a:r>
                      <a:r>
                        <a:rPr sz="1200" spc="-5" dirty="0">
                          <a:latin typeface="Times New Roman"/>
                          <a:cs typeface="Times New Roman"/>
                        </a:rPr>
                        <a:t>Learn</a:t>
                      </a:r>
                      <a:endParaRPr sz="1200">
                        <a:latin typeface="Times New Roman"/>
                        <a:cs typeface="Times New Roman"/>
                      </a:endParaRPr>
                    </a:p>
                    <a:p>
                      <a:pPr>
                        <a:lnSpc>
                          <a:spcPct val="100000"/>
                        </a:lnSpc>
                        <a:spcBef>
                          <a:spcPts val="35"/>
                        </a:spcBef>
                      </a:pPr>
                      <a:endParaRPr sz="1200">
                        <a:latin typeface="Times New Roman"/>
                        <a:cs typeface="Times New Roman"/>
                      </a:endParaRPr>
                    </a:p>
                    <a:p>
                      <a:pPr marL="67945" marR="161925">
                        <a:lnSpc>
                          <a:spcPts val="1380"/>
                        </a:lnSpc>
                      </a:pPr>
                      <a:r>
                        <a:rPr sz="1200" spc="-5" dirty="0">
                          <a:latin typeface="Times New Roman"/>
                          <a:cs typeface="Times New Roman"/>
                        </a:rPr>
                        <a:t>See behavior expectation matrix (in </a:t>
                      </a:r>
                      <a:r>
                        <a:rPr sz="1200" dirty="0">
                          <a:latin typeface="Times New Roman"/>
                          <a:cs typeface="Times New Roman"/>
                        </a:rPr>
                        <a:t>person and </a:t>
                      </a:r>
                      <a:r>
                        <a:rPr sz="1200" spc="-5" dirty="0">
                          <a:latin typeface="Times New Roman"/>
                          <a:cs typeface="Times New Roman"/>
                        </a:rPr>
                        <a:t>remote) for detailed behavior expectations </a:t>
                      </a:r>
                      <a:r>
                        <a:rPr sz="1200" dirty="0">
                          <a:latin typeface="Times New Roman"/>
                          <a:cs typeface="Times New Roman"/>
                        </a:rPr>
                        <a:t>in </a:t>
                      </a:r>
                      <a:r>
                        <a:rPr sz="1200" spc="-5" dirty="0">
                          <a:latin typeface="Times New Roman"/>
                          <a:cs typeface="Times New Roman"/>
                        </a:rPr>
                        <a:t>various  </a:t>
                      </a:r>
                      <a:r>
                        <a:rPr sz="1200" dirty="0">
                          <a:latin typeface="Times New Roman"/>
                          <a:cs typeface="Times New Roman"/>
                        </a:rPr>
                        <a:t>school</a:t>
                      </a:r>
                      <a:r>
                        <a:rPr sz="1200" spc="-5" dirty="0">
                          <a:latin typeface="Times New Roman"/>
                          <a:cs typeface="Times New Roman"/>
                        </a:rPr>
                        <a:t> settings.</a:t>
                      </a: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2467563">
                <a:tc gridSpan="2">
                  <a:txBody>
                    <a:bodyPr/>
                    <a:lstStyle/>
                    <a:p>
                      <a:pPr marL="860425" marR="753745" indent="-97790">
                        <a:lnSpc>
                          <a:spcPts val="1380"/>
                        </a:lnSpc>
                        <a:spcBef>
                          <a:spcPts val="40"/>
                        </a:spcBef>
                      </a:pPr>
                      <a:r>
                        <a:rPr sz="1200" b="1" spc="-5" dirty="0">
                          <a:latin typeface="Times New Roman"/>
                          <a:cs typeface="Times New Roman"/>
                        </a:rPr>
                        <a:t>Area </a:t>
                      </a:r>
                      <a:r>
                        <a:rPr sz="1200" b="1" dirty="0">
                          <a:latin typeface="Times New Roman"/>
                          <a:cs typeface="Times New Roman"/>
                        </a:rPr>
                        <a:t>I:</a:t>
                      </a:r>
                      <a:r>
                        <a:rPr sz="1200" b="1" spc="-45" dirty="0">
                          <a:latin typeface="Times New Roman"/>
                          <a:cs typeface="Times New Roman"/>
                        </a:rPr>
                        <a:t> </a:t>
                      </a:r>
                      <a:r>
                        <a:rPr sz="1200" b="1" spc="-5" dirty="0">
                          <a:latin typeface="Times New Roman"/>
                          <a:cs typeface="Times New Roman"/>
                        </a:rPr>
                        <a:t>Academics  Responsibilities</a:t>
                      </a:r>
                      <a:endParaRPr sz="1200" dirty="0">
                        <a:latin typeface="Times New Roman"/>
                        <a:cs typeface="Times New Roman"/>
                      </a:endParaRPr>
                    </a:p>
                    <a:p>
                      <a:pPr>
                        <a:lnSpc>
                          <a:spcPct val="100000"/>
                        </a:lnSpc>
                        <a:spcBef>
                          <a:spcPts val="20"/>
                        </a:spcBef>
                      </a:pPr>
                      <a:endParaRPr sz="1100" dirty="0">
                        <a:latin typeface="Times New Roman"/>
                        <a:cs typeface="Times New Roman"/>
                      </a:endParaRPr>
                    </a:p>
                    <a:p>
                      <a:pPr marL="67945">
                        <a:lnSpc>
                          <a:spcPct val="100000"/>
                        </a:lnSpc>
                      </a:pPr>
                      <a:r>
                        <a:rPr sz="1200" b="1" spc="-5" dirty="0">
                          <a:latin typeface="Times New Roman"/>
                          <a:cs typeface="Times New Roman"/>
                        </a:rPr>
                        <a:t>Students will:</a:t>
                      </a:r>
                      <a:endParaRPr sz="1200" dirty="0">
                        <a:latin typeface="Times New Roman"/>
                        <a:cs typeface="Times New Roman"/>
                      </a:endParaRPr>
                    </a:p>
                    <a:p>
                      <a:pPr marL="297180" indent="-229235">
                        <a:lnSpc>
                          <a:spcPct val="100000"/>
                        </a:lnSpc>
                        <a:spcBef>
                          <a:spcPts val="25"/>
                        </a:spcBef>
                        <a:buFont typeface="Symbol"/>
                        <a:buChar char=""/>
                        <a:tabLst>
                          <a:tab pos="296545" algn="l"/>
                          <a:tab pos="297180" algn="l"/>
                        </a:tabLst>
                      </a:pPr>
                      <a:r>
                        <a:rPr sz="1200" spc="-5" dirty="0">
                          <a:latin typeface="Times New Roman"/>
                          <a:cs typeface="Times New Roman"/>
                        </a:rPr>
                        <a:t>Arrive </a:t>
                      </a:r>
                      <a:r>
                        <a:rPr sz="1200" dirty="0">
                          <a:latin typeface="Times New Roman"/>
                          <a:cs typeface="Times New Roman"/>
                        </a:rPr>
                        <a:t>on </a:t>
                      </a:r>
                      <a:r>
                        <a:rPr sz="1200" spc="-5" dirty="0">
                          <a:latin typeface="Times New Roman"/>
                          <a:cs typeface="Times New Roman"/>
                        </a:rPr>
                        <a:t>time </a:t>
                      </a:r>
                      <a:r>
                        <a:rPr sz="1200" dirty="0">
                          <a:latin typeface="Times New Roman"/>
                          <a:cs typeface="Times New Roman"/>
                        </a:rPr>
                        <a:t>and </a:t>
                      </a:r>
                      <a:r>
                        <a:rPr sz="1200" spc="-5" dirty="0">
                          <a:latin typeface="Times New Roman"/>
                          <a:cs typeface="Times New Roman"/>
                        </a:rPr>
                        <a:t>stay </a:t>
                      </a:r>
                      <a:r>
                        <a:rPr sz="1200" dirty="0">
                          <a:latin typeface="Times New Roman"/>
                          <a:cs typeface="Times New Roman"/>
                        </a:rPr>
                        <a:t>all</a:t>
                      </a:r>
                      <a:r>
                        <a:rPr sz="1200" spc="-10" dirty="0">
                          <a:latin typeface="Times New Roman"/>
                          <a:cs typeface="Times New Roman"/>
                        </a:rPr>
                        <a:t> </a:t>
                      </a:r>
                      <a:r>
                        <a:rPr sz="1200" dirty="0">
                          <a:latin typeface="Times New Roman"/>
                          <a:cs typeface="Times New Roman"/>
                        </a:rPr>
                        <a:t>day</a:t>
                      </a:r>
                    </a:p>
                    <a:p>
                      <a:pPr marL="297180" indent="-229235">
                        <a:lnSpc>
                          <a:spcPct val="100000"/>
                        </a:lnSpc>
                        <a:spcBef>
                          <a:spcPts val="25"/>
                        </a:spcBef>
                        <a:buFont typeface="Symbol"/>
                        <a:buChar char=""/>
                        <a:tabLst>
                          <a:tab pos="296545" algn="l"/>
                          <a:tab pos="297180" algn="l"/>
                        </a:tabLst>
                      </a:pPr>
                      <a:r>
                        <a:rPr sz="1200" spc="-5" dirty="0">
                          <a:latin typeface="Times New Roman"/>
                          <a:cs typeface="Times New Roman"/>
                        </a:rPr>
                        <a:t>Attempt all assignments</a:t>
                      </a:r>
                      <a:endParaRPr sz="1200" dirty="0">
                        <a:latin typeface="Times New Roman"/>
                        <a:cs typeface="Times New Roman"/>
                      </a:endParaRPr>
                    </a:p>
                    <a:p>
                      <a:pPr marL="297180" indent="-229235">
                        <a:lnSpc>
                          <a:spcPct val="100000"/>
                        </a:lnSpc>
                        <a:spcBef>
                          <a:spcPts val="30"/>
                        </a:spcBef>
                        <a:buFont typeface="Symbol"/>
                        <a:buChar char=""/>
                        <a:tabLst>
                          <a:tab pos="296545" algn="l"/>
                          <a:tab pos="297180" algn="l"/>
                        </a:tabLst>
                      </a:pPr>
                      <a:r>
                        <a:rPr sz="1200" spc="-5" dirty="0">
                          <a:latin typeface="Times New Roman"/>
                          <a:cs typeface="Times New Roman"/>
                        </a:rPr>
                        <a:t>Do </a:t>
                      </a:r>
                      <a:r>
                        <a:rPr sz="1200" dirty="0">
                          <a:latin typeface="Times New Roman"/>
                          <a:cs typeface="Times New Roman"/>
                        </a:rPr>
                        <a:t>all </a:t>
                      </a:r>
                      <a:r>
                        <a:rPr sz="1200" spc="-5" dirty="0">
                          <a:latin typeface="Times New Roman"/>
                          <a:cs typeface="Times New Roman"/>
                        </a:rPr>
                        <a:t>work with </a:t>
                      </a:r>
                      <a:r>
                        <a:rPr sz="1200" dirty="0">
                          <a:latin typeface="Times New Roman"/>
                          <a:cs typeface="Times New Roman"/>
                        </a:rPr>
                        <a:t>best</a:t>
                      </a:r>
                      <a:r>
                        <a:rPr sz="1200" spc="-15" dirty="0">
                          <a:latin typeface="Times New Roman"/>
                          <a:cs typeface="Times New Roman"/>
                        </a:rPr>
                        <a:t> </a:t>
                      </a:r>
                      <a:r>
                        <a:rPr sz="1200" spc="-5" dirty="0">
                          <a:latin typeface="Times New Roman"/>
                          <a:cs typeface="Times New Roman"/>
                        </a:rPr>
                        <a:t>effort</a:t>
                      </a:r>
                      <a:endParaRPr sz="1200" dirty="0">
                        <a:latin typeface="Times New Roman"/>
                        <a:cs typeface="Times New Roman"/>
                      </a:endParaRPr>
                    </a:p>
                    <a:p>
                      <a:pPr marL="297180" indent="-229235">
                        <a:lnSpc>
                          <a:spcPct val="100000"/>
                        </a:lnSpc>
                        <a:spcBef>
                          <a:spcPts val="20"/>
                        </a:spcBef>
                        <a:buFont typeface="Symbol"/>
                        <a:buChar char=""/>
                        <a:tabLst>
                          <a:tab pos="296545" algn="l"/>
                          <a:tab pos="297180" algn="l"/>
                        </a:tabLst>
                      </a:pPr>
                      <a:r>
                        <a:rPr sz="1200" spc="-5" dirty="0">
                          <a:latin typeface="Times New Roman"/>
                          <a:cs typeface="Times New Roman"/>
                        </a:rPr>
                        <a:t>Turn </a:t>
                      </a:r>
                      <a:r>
                        <a:rPr sz="1200" dirty="0">
                          <a:latin typeface="Times New Roman"/>
                          <a:cs typeface="Times New Roman"/>
                        </a:rPr>
                        <a:t>in </a:t>
                      </a:r>
                      <a:r>
                        <a:rPr sz="1200" spc="-5" dirty="0">
                          <a:latin typeface="Times New Roman"/>
                          <a:cs typeface="Times New Roman"/>
                        </a:rPr>
                        <a:t>all assignments, </a:t>
                      </a:r>
                      <a:r>
                        <a:rPr sz="1200" dirty="0">
                          <a:latin typeface="Times New Roman"/>
                          <a:cs typeface="Times New Roman"/>
                        </a:rPr>
                        <a:t>on </a:t>
                      </a:r>
                      <a:r>
                        <a:rPr sz="1200" spc="-5" dirty="0">
                          <a:latin typeface="Times New Roman"/>
                          <a:cs typeface="Times New Roman"/>
                        </a:rPr>
                        <a:t>time</a:t>
                      </a:r>
                      <a:endParaRPr sz="1200" dirty="0">
                        <a:latin typeface="Times New Roman"/>
                        <a:cs typeface="Times New Roman"/>
                      </a:endParaRPr>
                    </a:p>
                    <a:p>
                      <a:pPr marL="296545" marR="523240" indent="-228600">
                        <a:lnSpc>
                          <a:spcPts val="1390"/>
                        </a:lnSpc>
                        <a:spcBef>
                          <a:spcPts val="114"/>
                        </a:spcBef>
                        <a:buFont typeface="Symbol"/>
                        <a:buChar char=""/>
                        <a:tabLst>
                          <a:tab pos="296545" algn="l"/>
                          <a:tab pos="297180" algn="l"/>
                        </a:tabLst>
                      </a:pPr>
                      <a:r>
                        <a:rPr sz="1200" spc="-5" dirty="0">
                          <a:latin typeface="Times New Roman"/>
                          <a:cs typeface="Times New Roman"/>
                        </a:rPr>
                        <a:t>Seek support </a:t>
                      </a:r>
                      <a:r>
                        <a:rPr sz="1200" dirty="0">
                          <a:latin typeface="Times New Roman"/>
                          <a:cs typeface="Times New Roman"/>
                        </a:rPr>
                        <a:t>for </a:t>
                      </a:r>
                      <a:r>
                        <a:rPr sz="1200" spc="-5" dirty="0">
                          <a:latin typeface="Times New Roman"/>
                          <a:cs typeface="Times New Roman"/>
                        </a:rPr>
                        <a:t>missing work,  especially when</a:t>
                      </a:r>
                      <a:r>
                        <a:rPr sz="1200" dirty="0">
                          <a:latin typeface="Times New Roman"/>
                          <a:cs typeface="Times New Roman"/>
                        </a:rPr>
                        <a:t> </a:t>
                      </a:r>
                      <a:r>
                        <a:rPr sz="1200" spc="-5" dirty="0">
                          <a:latin typeface="Times New Roman"/>
                          <a:cs typeface="Times New Roman"/>
                        </a:rPr>
                        <a:t>absent</a:t>
                      </a:r>
                      <a:endParaRPr sz="1200" dirty="0">
                        <a:latin typeface="Times New Roman"/>
                        <a:cs typeface="Times New Roman"/>
                      </a:endParaRPr>
                    </a:p>
                    <a:p>
                      <a:pPr marL="296545" marR="104139" indent="-228600">
                        <a:lnSpc>
                          <a:spcPts val="1380"/>
                        </a:lnSpc>
                        <a:spcBef>
                          <a:spcPts val="75"/>
                        </a:spcBef>
                        <a:buFont typeface="Symbol"/>
                        <a:buChar char=""/>
                        <a:tabLst>
                          <a:tab pos="296545" algn="l"/>
                          <a:tab pos="297180" algn="l"/>
                        </a:tabLst>
                      </a:pPr>
                      <a:r>
                        <a:rPr sz="1200" spc="-5" dirty="0">
                          <a:latin typeface="Times New Roman"/>
                          <a:cs typeface="Times New Roman"/>
                        </a:rPr>
                        <a:t>Be </a:t>
                      </a:r>
                      <a:r>
                        <a:rPr sz="1200" dirty="0">
                          <a:latin typeface="Times New Roman"/>
                          <a:cs typeface="Times New Roman"/>
                        </a:rPr>
                        <a:t>prepared </a:t>
                      </a:r>
                      <a:r>
                        <a:rPr sz="1200" spc="-5" dirty="0">
                          <a:latin typeface="Times New Roman"/>
                          <a:cs typeface="Times New Roman"/>
                        </a:rPr>
                        <a:t>with completed  homework and </a:t>
                      </a:r>
                      <a:r>
                        <a:rPr sz="1200" dirty="0">
                          <a:latin typeface="Times New Roman"/>
                          <a:cs typeface="Times New Roman"/>
                        </a:rPr>
                        <a:t>all </a:t>
                      </a:r>
                      <a:r>
                        <a:rPr sz="1200" spc="-5" dirty="0">
                          <a:latin typeface="Times New Roman"/>
                          <a:cs typeface="Times New Roman"/>
                        </a:rPr>
                        <a:t>necessary</a:t>
                      </a:r>
                      <a:r>
                        <a:rPr sz="1200" spc="15" dirty="0">
                          <a:latin typeface="Times New Roman"/>
                          <a:cs typeface="Times New Roman"/>
                        </a:rPr>
                        <a:t> </a:t>
                      </a:r>
                      <a:r>
                        <a:rPr sz="1200" spc="-5" dirty="0">
                          <a:latin typeface="Times New Roman"/>
                          <a:cs typeface="Times New Roman"/>
                        </a:rPr>
                        <a:t>materials</a:t>
                      </a:r>
                      <a:endParaRPr sz="1200" dirty="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859790" marR="782320" indent="-71755">
                        <a:lnSpc>
                          <a:spcPts val="1380"/>
                        </a:lnSpc>
                        <a:spcBef>
                          <a:spcPts val="40"/>
                        </a:spcBef>
                      </a:pPr>
                      <a:r>
                        <a:rPr sz="1200" b="1" spc="-5" dirty="0">
                          <a:latin typeface="Times New Roman"/>
                          <a:cs typeface="Times New Roman"/>
                        </a:rPr>
                        <a:t>Area </a:t>
                      </a:r>
                      <a:r>
                        <a:rPr sz="1200" b="1" dirty="0">
                          <a:latin typeface="Times New Roman"/>
                          <a:cs typeface="Times New Roman"/>
                        </a:rPr>
                        <a:t>II:</a:t>
                      </a:r>
                      <a:r>
                        <a:rPr sz="1200" b="1" spc="-55" dirty="0">
                          <a:latin typeface="Times New Roman"/>
                          <a:cs typeface="Times New Roman"/>
                        </a:rPr>
                        <a:t> </a:t>
                      </a:r>
                      <a:r>
                        <a:rPr sz="1200" b="1" spc="-5" dirty="0">
                          <a:latin typeface="Times New Roman"/>
                          <a:cs typeface="Times New Roman"/>
                        </a:rPr>
                        <a:t>Behavior  Responsibilities</a:t>
                      </a:r>
                      <a:endParaRPr sz="1200" dirty="0">
                        <a:latin typeface="Times New Roman"/>
                        <a:cs typeface="Times New Roman"/>
                      </a:endParaRPr>
                    </a:p>
                    <a:p>
                      <a:pPr>
                        <a:lnSpc>
                          <a:spcPct val="100000"/>
                        </a:lnSpc>
                        <a:spcBef>
                          <a:spcPts val="20"/>
                        </a:spcBef>
                      </a:pPr>
                      <a:endParaRPr sz="1100" dirty="0">
                        <a:latin typeface="Times New Roman"/>
                        <a:cs typeface="Times New Roman"/>
                      </a:endParaRPr>
                    </a:p>
                    <a:p>
                      <a:pPr marL="68580">
                        <a:lnSpc>
                          <a:spcPct val="100000"/>
                        </a:lnSpc>
                      </a:pPr>
                      <a:r>
                        <a:rPr sz="1200" b="1" spc="-5" dirty="0">
                          <a:latin typeface="Times New Roman"/>
                          <a:cs typeface="Times New Roman"/>
                        </a:rPr>
                        <a:t>Students will:</a:t>
                      </a:r>
                      <a:endParaRPr sz="1200" dirty="0">
                        <a:latin typeface="Times New Roman"/>
                        <a:cs typeface="Times New Roman"/>
                      </a:endParaRPr>
                    </a:p>
                    <a:p>
                      <a:pPr marL="297180" marR="143510" indent="-228600">
                        <a:lnSpc>
                          <a:spcPts val="1380"/>
                        </a:lnSpc>
                        <a:spcBef>
                          <a:spcPts val="120"/>
                        </a:spcBef>
                        <a:buFont typeface="Symbol"/>
                        <a:buChar char=""/>
                        <a:tabLst>
                          <a:tab pos="296545" algn="l"/>
                          <a:tab pos="297180" algn="l"/>
                        </a:tabLst>
                      </a:pPr>
                      <a:r>
                        <a:rPr sz="1200" dirty="0">
                          <a:latin typeface="Times New Roman"/>
                          <a:cs typeface="Times New Roman"/>
                        </a:rPr>
                        <a:t>Meet </a:t>
                      </a:r>
                      <a:r>
                        <a:rPr sz="1200" spc="-5" dirty="0">
                          <a:latin typeface="Times New Roman"/>
                          <a:cs typeface="Times New Roman"/>
                        </a:rPr>
                        <a:t>school-wide expectations stated  </a:t>
                      </a:r>
                      <a:r>
                        <a:rPr sz="1200" dirty="0">
                          <a:latin typeface="Times New Roman"/>
                          <a:cs typeface="Times New Roman"/>
                        </a:rPr>
                        <a:t>in the </a:t>
                      </a:r>
                      <a:r>
                        <a:rPr sz="1200" b="1" spc="-5" dirty="0">
                          <a:latin typeface="Times New Roman"/>
                          <a:cs typeface="Times New Roman"/>
                        </a:rPr>
                        <a:t>Expectation</a:t>
                      </a:r>
                      <a:r>
                        <a:rPr sz="1200" b="1" spc="-15" dirty="0">
                          <a:latin typeface="Times New Roman"/>
                          <a:cs typeface="Times New Roman"/>
                        </a:rPr>
                        <a:t> </a:t>
                      </a:r>
                      <a:r>
                        <a:rPr sz="1200" b="1" spc="-5" dirty="0">
                          <a:latin typeface="Times New Roman"/>
                          <a:cs typeface="Times New Roman"/>
                        </a:rPr>
                        <a:t>Matrix</a:t>
                      </a:r>
                      <a:endParaRPr sz="1200" dirty="0">
                        <a:latin typeface="Times New Roman"/>
                        <a:cs typeface="Times New Roman"/>
                      </a:endParaRPr>
                    </a:p>
                    <a:p>
                      <a:pPr marL="297180" indent="-228600">
                        <a:lnSpc>
                          <a:spcPts val="1430"/>
                        </a:lnSpc>
                        <a:buFont typeface="Symbol"/>
                        <a:buChar char=""/>
                        <a:tabLst>
                          <a:tab pos="296545" algn="l"/>
                          <a:tab pos="297180" algn="l"/>
                        </a:tabLst>
                      </a:pPr>
                      <a:r>
                        <a:rPr sz="1200" spc="-5" dirty="0">
                          <a:latin typeface="Times New Roman"/>
                          <a:cs typeface="Times New Roman"/>
                        </a:rPr>
                        <a:t>Take responsibility </a:t>
                      </a:r>
                      <a:r>
                        <a:rPr sz="1200" dirty="0">
                          <a:latin typeface="Times New Roman"/>
                          <a:cs typeface="Times New Roman"/>
                        </a:rPr>
                        <a:t>for </a:t>
                      </a:r>
                      <a:r>
                        <a:rPr sz="1200" spc="-5" dirty="0">
                          <a:latin typeface="Times New Roman"/>
                          <a:cs typeface="Times New Roman"/>
                        </a:rPr>
                        <a:t>own</a:t>
                      </a:r>
                      <a:r>
                        <a:rPr sz="1200" spc="-15" dirty="0">
                          <a:latin typeface="Times New Roman"/>
                          <a:cs typeface="Times New Roman"/>
                        </a:rPr>
                        <a:t> </a:t>
                      </a:r>
                      <a:r>
                        <a:rPr sz="1200" dirty="0">
                          <a:latin typeface="Times New Roman"/>
                          <a:cs typeface="Times New Roman"/>
                        </a:rPr>
                        <a:t>actions</a:t>
                      </a:r>
                    </a:p>
                    <a:p>
                      <a:pPr marL="296545" marR="165100" indent="-228600">
                        <a:lnSpc>
                          <a:spcPts val="1380"/>
                        </a:lnSpc>
                        <a:spcBef>
                          <a:spcPts val="125"/>
                        </a:spcBef>
                        <a:buFont typeface="Symbol"/>
                        <a:buChar char=""/>
                        <a:tabLst>
                          <a:tab pos="296545" algn="l"/>
                          <a:tab pos="297180" algn="l"/>
                        </a:tabLst>
                      </a:pPr>
                      <a:r>
                        <a:rPr sz="1200" spc="-5" dirty="0">
                          <a:latin typeface="Times New Roman"/>
                          <a:cs typeface="Times New Roman"/>
                        </a:rPr>
                        <a:t>Participate in </a:t>
                      </a:r>
                      <a:r>
                        <a:rPr sz="1200" dirty="0">
                          <a:latin typeface="Times New Roman"/>
                          <a:cs typeface="Times New Roman"/>
                        </a:rPr>
                        <a:t>the </a:t>
                      </a:r>
                      <a:r>
                        <a:rPr sz="1200" spc="-5" dirty="0">
                          <a:latin typeface="Times New Roman"/>
                          <a:cs typeface="Times New Roman"/>
                        </a:rPr>
                        <a:t>Positive Behavioral  Interventions </a:t>
                      </a:r>
                      <a:r>
                        <a:rPr sz="1200" dirty="0">
                          <a:latin typeface="Times New Roman"/>
                          <a:cs typeface="Times New Roman"/>
                        </a:rPr>
                        <a:t>and </a:t>
                      </a:r>
                      <a:r>
                        <a:rPr sz="1200" spc="-5" dirty="0">
                          <a:latin typeface="Times New Roman"/>
                          <a:cs typeface="Times New Roman"/>
                        </a:rPr>
                        <a:t>Supports (PBIS;  OSEP-TAC; </a:t>
                      </a:r>
                      <a:r>
                        <a:rPr sz="1200" dirty="0">
                          <a:latin typeface="Times New Roman"/>
                          <a:cs typeface="Times New Roman"/>
                        </a:rPr>
                        <a:t>see </a:t>
                      </a:r>
                      <a:r>
                        <a:rPr sz="1200" spc="-5" dirty="0">
                          <a:latin typeface="Times New Roman"/>
                          <a:cs typeface="Times New Roman"/>
                        </a:rPr>
                        <a:t>pbis.org)</a:t>
                      </a:r>
                      <a:r>
                        <a:rPr sz="1200" spc="-10" dirty="0">
                          <a:latin typeface="Times New Roman"/>
                          <a:cs typeface="Times New Roman"/>
                        </a:rPr>
                        <a:t> </a:t>
                      </a:r>
                      <a:r>
                        <a:rPr sz="1200" spc="-5" dirty="0">
                          <a:latin typeface="Times New Roman"/>
                          <a:cs typeface="Times New Roman"/>
                        </a:rPr>
                        <a:t>program</a:t>
                      </a:r>
                      <a:endParaRPr sz="1200" dirty="0">
                        <a:latin typeface="Times New Roman"/>
                        <a:cs typeface="Times New Roman"/>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65505" marR="660400" indent="-197485">
                        <a:lnSpc>
                          <a:spcPts val="1380"/>
                        </a:lnSpc>
                        <a:spcBef>
                          <a:spcPts val="40"/>
                        </a:spcBef>
                      </a:pPr>
                      <a:r>
                        <a:rPr sz="1200" b="1" spc="-5" dirty="0">
                          <a:latin typeface="Times New Roman"/>
                          <a:cs typeface="Times New Roman"/>
                        </a:rPr>
                        <a:t>Area </a:t>
                      </a:r>
                      <a:r>
                        <a:rPr sz="1200" b="1" dirty="0">
                          <a:latin typeface="Times New Roman"/>
                          <a:cs typeface="Times New Roman"/>
                        </a:rPr>
                        <a:t>III: </a:t>
                      </a:r>
                      <a:r>
                        <a:rPr sz="1200" b="1" spc="-5" dirty="0">
                          <a:latin typeface="Times New Roman"/>
                          <a:cs typeface="Times New Roman"/>
                        </a:rPr>
                        <a:t>Social</a:t>
                      </a:r>
                      <a:r>
                        <a:rPr sz="1200" b="1" spc="-45" dirty="0">
                          <a:latin typeface="Times New Roman"/>
                          <a:cs typeface="Times New Roman"/>
                        </a:rPr>
                        <a:t> </a:t>
                      </a:r>
                      <a:r>
                        <a:rPr sz="1200" b="1" spc="-5" dirty="0">
                          <a:latin typeface="Times New Roman"/>
                          <a:cs typeface="Times New Roman"/>
                        </a:rPr>
                        <a:t>Skills  Responsibilities</a:t>
                      </a:r>
                      <a:endParaRPr sz="1200" dirty="0">
                        <a:latin typeface="Times New Roman"/>
                        <a:cs typeface="Times New Roman"/>
                      </a:endParaRPr>
                    </a:p>
                    <a:p>
                      <a:pPr>
                        <a:lnSpc>
                          <a:spcPct val="100000"/>
                        </a:lnSpc>
                        <a:spcBef>
                          <a:spcPts val="20"/>
                        </a:spcBef>
                      </a:pPr>
                      <a:endParaRPr sz="1100" dirty="0">
                        <a:latin typeface="Times New Roman"/>
                        <a:cs typeface="Times New Roman"/>
                      </a:endParaRPr>
                    </a:p>
                    <a:p>
                      <a:pPr marL="67945">
                        <a:lnSpc>
                          <a:spcPts val="1410"/>
                        </a:lnSpc>
                      </a:pPr>
                      <a:r>
                        <a:rPr sz="1200" b="1" spc="-5" dirty="0">
                          <a:latin typeface="Times New Roman"/>
                          <a:cs typeface="Times New Roman"/>
                        </a:rPr>
                        <a:t>Students will:</a:t>
                      </a:r>
                      <a:endParaRPr sz="1200" dirty="0">
                        <a:latin typeface="Times New Roman"/>
                        <a:cs typeface="Times New Roman"/>
                      </a:endParaRPr>
                    </a:p>
                    <a:p>
                      <a:pPr marL="67945" marR="76200">
                        <a:lnSpc>
                          <a:spcPts val="1380"/>
                        </a:lnSpc>
                        <a:spcBef>
                          <a:spcPts val="65"/>
                        </a:spcBef>
                      </a:pPr>
                      <a:r>
                        <a:rPr sz="1200" spc="-5" dirty="0">
                          <a:latin typeface="Times New Roman"/>
                          <a:cs typeface="Times New Roman"/>
                        </a:rPr>
                        <a:t>Actively engage </a:t>
                      </a:r>
                      <a:r>
                        <a:rPr sz="1200" dirty="0">
                          <a:latin typeface="Times New Roman"/>
                          <a:cs typeface="Times New Roman"/>
                        </a:rPr>
                        <a:t>in </a:t>
                      </a:r>
                      <a:r>
                        <a:rPr sz="1200" i="1" spc="-5" dirty="0">
                          <a:latin typeface="Times New Roman"/>
                          <a:cs typeface="Times New Roman"/>
                        </a:rPr>
                        <a:t>Too Good </a:t>
                      </a:r>
                      <a:r>
                        <a:rPr sz="1200" i="1" dirty="0">
                          <a:latin typeface="Times New Roman"/>
                          <a:cs typeface="Times New Roman"/>
                        </a:rPr>
                        <a:t>for </a:t>
                      </a:r>
                      <a:r>
                        <a:rPr sz="1200" i="1" spc="-5" dirty="0">
                          <a:latin typeface="Times New Roman"/>
                          <a:cs typeface="Times New Roman"/>
                        </a:rPr>
                        <a:t>Drugs </a:t>
                      </a:r>
                      <a:r>
                        <a:rPr sz="1200" i="1" dirty="0">
                          <a:latin typeface="Times New Roman"/>
                          <a:cs typeface="Times New Roman"/>
                        </a:rPr>
                        <a:t>&amp;  </a:t>
                      </a:r>
                      <a:r>
                        <a:rPr sz="1200" i="1" spc="-5" dirty="0">
                          <a:latin typeface="Times New Roman"/>
                          <a:cs typeface="Times New Roman"/>
                        </a:rPr>
                        <a:t>Violence </a:t>
                      </a:r>
                      <a:r>
                        <a:rPr sz="1200" spc="-5" dirty="0">
                          <a:latin typeface="Times New Roman"/>
                          <a:cs typeface="Times New Roman"/>
                        </a:rPr>
                        <a:t>(Mendez Foundation, 2000)  social skills curriculum</a:t>
                      </a:r>
                      <a:endParaRPr sz="1200" dirty="0">
                        <a:latin typeface="Times New Roman"/>
                        <a:cs typeface="Times New Roman"/>
                      </a:endParaRPr>
                    </a:p>
                    <a:p>
                      <a:pPr marL="296545" marR="84455" indent="-228600">
                        <a:lnSpc>
                          <a:spcPts val="1380"/>
                        </a:lnSpc>
                        <a:spcBef>
                          <a:spcPts val="85"/>
                        </a:spcBef>
                        <a:buFont typeface="Symbol"/>
                        <a:buChar char=""/>
                        <a:tabLst>
                          <a:tab pos="296545" algn="l"/>
                          <a:tab pos="297180" algn="l"/>
                        </a:tabLst>
                      </a:pPr>
                      <a:r>
                        <a:rPr sz="1200" spc="-5" dirty="0">
                          <a:latin typeface="Times New Roman"/>
                          <a:cs typeface="Times New Roman"/>
                        </a:rPr>
                        <a:t>Apply lessons </a:t>
                      </a:r>
                      <a:r>
                        <a:rPr sz="1200" dirty="0">
                          <a:latin typeface="Times New Roman"/>
                          <a:cs typeface="Times New Roman"/>
                        </a:rPr>
                        <a:t>from </a:t>
                      </a:r>
                      <a:r>
                        <a:rPr sz="1200" i="1" spc="-5" dirty="0">
                          <a:latin typeface="Times New Roman"/>
                          <a:cs typeface="Times New Roman"/>
                        </a:rPr>
                        <a:t>Too Good </a:t>
                      </a:r>
                      <a:r>
                        <a:rPr sz="1200" i="1" dirty="0">
                          <a:latin typeface="Times New Roman"/>
                          <a:cs typeface="Times New Roman"/>
                        </a:rPr>
                        <a:t>for  </a:t>
                      </a:r>
                      <a:r>
                        <a:rPr sz="1200" i="1" spc="-5" dirty="0">
                          <a:latin typeface="Times New Roman"/>
                          <a:cs typeface="Times New Roman"/>
                        </a:rPr>
                        <a:t>Drugs </a:t>
                      </a:r>
                      <a:r>
                        <a:rPr sz="1200" i="1" dirty="0">
                          <a:latin typeface="Times New Roman"/>
                          <a:cs typeface="Times New Roman"/>
                        </a:rPr>
                        <a:t>&amp; </a:t>
                      </a:r>
                      <a:r>
                        <a:rPr sz="1200" i="1" spc="-5" dirty="0">
                          <a:latin typeface="Times New Roman"/>
                          <a:cs typeface="Times New Roman"/>
                        </a:rPr>
                        <a:t>Violence </a:t>
                      </a:r>
                      <a:r>
                        <a:rPr sz="1200" dirty="0">
                          <a:latin typeface="Times New Roman"/>
                          <a:cs typeface="Times New Roman"/>
                        </a:rPr>
                        <a:t>to </a:t>
                      </a:r>
                      <a:r>
                        <a:rPr sz="1200" spc="-5" dirty="0">
                          <a:latin typeface="Times New Roman"/>
                          <a:cs typeface="Times New Roman"/>
                        </a:rPr>
                        <a:t>daily interactions  with </a:t>
                      </a:r>
                      <a:r>
                        <a:rPr sz="1200" dirty="0">
                          <a:latin typeface="Times New Roman"/>
                          <a:cs typeface="Times New Roman"/>
                        </a:rPr>
                        <a:t>peers </a:t>
                      </a:r>
                      <a:r>
                        <a:rPr sz="1200" spc="-5" dirty="0">
                          <a:latin typeface="Times New Roman"/>
                          <a:cs typeface="Times New Roman"/>
                        </a:rPr>
                        <a:t>and</a:t>
                      </a:r>
                      <a:r>
                        <a:rPr sz="1200" spc="-10" dirty="0">
                          <a:latin typeface="Times New Roman"/>
                          <a:cs typeface="Times New Roman"/>
                        </a:rPr>
                        <a:t> </a:t>
                      </a:r>
                      <a:r>
                        <a:rPr sz="1200" dirty="0">
                          <a:latin typeface="Times New Roman"/>
                          <a:cs typeface="Times New Roman"/>
                        </a:rPr>
                        <a:t>adults</a:t>
                      </a: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0469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B5229DB-6E50-44E8-BB39-B9F071671308}"/>
              </a:ext>
            </a:extLst>
          </p:cNvPr>
          <p:cNvGraphicFramePr>
            <a:graphicFrameLocks noGrp="1"/>
          </p:cNvGraphicFramePr>
          <p:nvPr/>
        </p:nvGraphicFramePr>
        <p:xfrm>
          <a:off x="458281" y="655320"/>
          <a:ext cx="11275437" cy="603504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dirty="0">
                          <a:solidFill>
                            <a:schemeClr val="tx1"/>
                          </a:solidFill>
                          <a:latin typeface="Arial" panose="020B0604020202020204" pitchFamily="34" charset="0"/>
                          <a:cs typeface="Arial" panose="020B0604020202020204" pitchFamily="34" charset="0"/>
                        </a:rPr>
                        <a:t>Area II: Academics</a:t>
                      </a:r>
                    </a:p>
                    <a:p>
                      <a:pPr algn="ctr"/>
                      <a:r>
                        <a:rPr lang="en-US" sz="16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Create and teach lesson plans that follow the effective elements of essential instruction: anticipatory set, daily objective, direct instruction, modeling, guided practice, and independent practice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1600" b="0" i="1"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Arial" panose="020B0604020202020204" pitchFamily="34" charset="0"/>
                          <a:cs typeface="Arial" panose="020B0604020202020204" pitchFamily="34" charset="0"/>
                        </a:rPr>
                        <a:t>Area II: Behavior</a:t>
                      </a:r>
                    </a:p>
                    <a:p>
                      <a:pPr algn="ctr"/>
                      <a:r>
                        <a:rPr lang="en-US" sz="16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mn-ea"/>
                          <a:cs typeface="Arial" panose="020B0604020202020204" pitchFamily="34" charset="0"/>
                        </a:rPr>
                        <a:t>Faculty and Staff:</a:t>
                      </a:r>
                    </a:p>
                    <a:p>
                      <a:pPr marL="285750" lvl="0" indent="-285750">
                        <a:buFont typeface="Arial" panose="020B0604020202020204" pitchFamily="34" charset="0"/>
                        <a:buChar char="•"/>
                      </a:pPr>
                      <a:r>
                        <a:rPr lang="en-US" sz="1600" b="0" kern="1200" dirty="0">
                          <a:solidFill>
                            <a:schemeClr val="tx1"/>
                          </a:solidFill>
                          <a:effectLst/>
                          <a:latin typeface="Arial" panose="020B0604020202020204" pitchFamily="34" charset="0"/>
                          <a:ea typeface="+mn-ea"/>
                          <a:cs typeface="Arial" panose="020B0604020202020204" pitchFamily="34" charset="0"/>
                        </a:rPr>
                        <a:t>Teach, model, and reinforce school-wide expectations with students and staff</a:t>
                      </a:r>
                    </a:p>
                    <a:p>
                      <a:pPr marL="285750" lvl="0" indent="-285750">
                        <a:buFont typeface="Arial" panose="020B0604020202020204" pitchFamily="34" charset="0"/>
                        <a:buChar char="•"/>
                      </a:pPr>
                      <a:r>
                        <a:rPr lang="en-US" sz="1600" b="0" kern="1200" dirty="0">
                          <a:solidFill>
                            <a:schemeClr val="tx1"/>
                          </a:solidFill>
                          <a:effectLst/>
                          <a:latin typeface="Arial" panose="020B0604020202020204" pitchFamily="34" charset="0"/>
                          <a:ea typeface="+mn-ea"/>
                          <a:cs typeface="Arial" panose="020B0604020202020204" pitchFamily="34" charset="0"/>
                        </a:rPr>
                        <a:t>Create clear routines in the classroom to establish predictability and use PBIS tickets to facilitate routines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Arial" panose="020B0604020202020204" pitchFamily="34" charset="0"/>
                          <a:cs typeface="Arial" panose="020B0604020202020204" pitchFamily="34" charset="0"/>
                        </a:rPr>
                        <a:t>Area II: Social</a:t>
                      </a:r>
                    </a:p>
                    <a:p>
                      <a:pPr algn="ctr"/>
                      <a:r>
                        <a:rPr lang="en-US" sz="16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Teach two 30 min Connect with Kids Lessons each month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Model the social skills taught in Connect with Kids with students and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2321159">
                <a:tc>
                  <a:txBody>
                    <a:bodyPr/>
                    <a:lstStyle/>
                    <a:p>
                      <a:pPr algn="ctr"/>
                      <a:r>
                        <a:rPr lang="en-US" sz="16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Create a safe and respectful online classroom using the district approved platform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Offer appropriate high-quality learning activities to students in more than one format (e.g., synchronous, asynchronous, electronic, paper-and-pencil)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1600" b="0" i="1"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algn="ctr"/>
                      <a:r>
                        <a:rPr lang="en-US" sz="16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Teach, model, and reinforce behavior expectations during synchronous events with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Integrate online behavior expectations into each lesson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tc>
                  <a:txBody>
                    <a:bodyPr/>
                    <a:lstStyle/>
                    <a:p>
                      <a:pPr algn="ctr"/>
                      <a:r>
                        <a:rPr lang="en-US" sz="16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Integrate </a:t>
                      </a:r>
                      <a:r>
                        <a:rPr lang="en-US" sz="1600" b="0" i="1" kern="1200" dirty="0">
                          <a:solidFill>
                            <a:schemeClr val="tx1"/>
                          </a:solidFill>
                          <a:effectLst/>
                          <a:latin typeface="Arial" panose="020B0604020202020204" pitchFamily="34" charset="0"/>
                          <a:ea typeface="+mn-ea"/>
                          <a:cs typeface="Arial" panose="020B0604020202020204" pitchFamily="34" charset="0"/>
                        </a:rPr>
                        <a:t>Connect with Kids</a:t>
                      </a:r>
                      <a:r>
                        <a:rPr lang="en-US" sz="1600" b="0" kern="1200" dirty="0">
                          <a:solidFill>
                            <a:schemeClr val="tx1"/>
                          </a:solidFill>
                          <a:effectLst/>
                          <a:latin typeface="Arial" panose="020B0604020202020204" pitchFamily="34" charset="0"/>
                          <a:ea typeface="+mn-ea"/>
                          <a:cs typeface="Arial" panose="020B0604020202020204" pitchFamily="34" charset="0"/>
                        </a:rPr>
                        <a:t> language and lesson material into all online instruction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panose="020B0604020202020204" pitchFamily="34" charset="0"/>
                          <a:ea typeface="+mn-ea"/>
                          <a:cs typeface="Arial" panose="020B0604020202020204" pitchFamily="34" charset="0"/>
                        </a:rPr>
                        <a:t>Utilize online </a:t>
                      </a:r>
                      <a:r>
                        <a:rPr lang="en-US" sz="1600" b="0" i="1" kern="1200" dirty="0">
                          <a:solidFill>
                            <a:schemeClr val="tx1"/>
                          </a:solidFill>
                          <a:effectLst/>
                          <a:latin typeface="Arial" panose="020B0604020202020204" pitchFamily="34" charset="0"/>
                          <a:ea typeface="+mn-ea"/>
                          <a:cs typeface="Arial" panose="020B0604020202020204" pitchFamily="34" charset="0"/>
                        </a:rPr>
                        <a:t>Connect with Kids</a:t>
                      </a:r>
                      <a:r>
                        <a:rPr lang="en-US" sz="1600" b="0" kern="1200" dirty="0">
                          <a:solidFill>
                            <a:schemeClr val="tx1"/>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 </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spTree>
    <p:extLst>
      <p:ext uri="{BB962C8B-B14F-4D97-AF65-F5344CB8AC3E}">
        <p14:creationId xmlns:p14="http://schemas.microsoft.com/office/powerpoint/2010/main" val="3159837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for Success</a:t>
            </a:r>
          </a:p>
        </p:txBody>
      </p:sp>
      <p:sp>
        <p:nvSpPr>
          <p:cNvPr id="3" name="Text Placeholder 2"/>
          <p:cNvSpPr>
            <a:spLocks noGrp="1"/>
          </p:cNvSpPr>
          <p:nvPr>
            <p:ph type="body" idx="1"/>
          </p:nvPr>
        </p:nvSpPr>
        <p:spPr/>
        <p:txBody>
          <a:bodyPr>
            <a:normAutofit fontScale="92500" lnSpcReduction="20000"/>
          </a:bodyPr>
          <a:lstStyle/>
          <a:p>
            <a:r>
              <a:rPr lang="en-US" dirty="0"/>
              <a:t>Long-range Planning: The Importance of Planning Ahead</a:t>
            </a:r>
          </a:p>
          <a:p>
            <a:r>
              <a:rPr lang="en-US" dirty="0"/>
              <a:t>Structuring your Ci3T Team</a:t>
            </a:r>
          </a:p>
          <a:p>
            <a:r>
              <a:rPr lang="en-US" dirty="0"/>
              <a:t>Conducting Effective Meetings</a:t>
            </a:r>
          </a:p>
          <a:p>
            <a:r>
              <a:rPr lang="en-US" dirty="0"/>
              <a:t>Communicating with Your Stakeholders</a:t>
            </a:r>
          </a:p>
        </p:txBody>
      </p:sp>
    </p:spTree>
    <p:extLst>
      <p:ext uri="{BB962C8B-B14F-4D97-AF65-F5344CB8AC3E}">
        <p14:creationId xmlns:p14="http://schemas.microsoft.com/office/powerpoint/2010/main" val="1296815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1"/>
            <a:r>
              <a:rPr lang="en-US" sz="4400" dirty="0"/>
              <a:t>Long-range Planning: </a:t>
            </a:r>
            <a:br>
              <a:rPr lang="en-US" sz="4400" dirty="0"/>
            </a:br>
            <a:r>
              <a:rPr lang="en-US" sz="4400" dirty="0"/>
              <a:t>The Importance of Planning Ahead</a:t>
            </a:r>
          </a:p>
        </p:txBody>
      </p:sp>
      <p:sp>
        <p:nvSpPr>
          <p:cNvPr id="5" name="Content Placeholder 4"/>
          <p:cNvSpPr>
            <a:spLocks noGrp="1"/>
          </p:cNvSpPr>
          <p:nvPr>
            <p:ph idx="1"/>
          </p:nvPr>
        </p:nvSpPr>
        <p:spPr/>
        <p:txBody>
          <a:bodyPr/>
          <a:lstStyle/>
          <a:p>
            <a:pPr marL="0" indent="0">
              <a:buNone/>
            </a:pPr>
            <a:r>
              <a:rPr lang="en-US" dirty="0">
                <a:solidFill>
                  <a:schemeClr val="accent5"/>
                </a:solidFill>
              </a:rPr>
              <a:t>Keeping the values that lead our mission statement in mind:</a:t>
            </a:r>
          </a:p>
          <a:p>
            <a:r>
              <a:rPr lang="en-US" dirty="0"/>
              <a:t>Where are we and how are we doing as of today?</a:t>
            </a:r>
          </a:p>
          <a:p>
            <a:r>
              <a:rPr lang="en-US" dirty="0"/>
              <a:t>Establish clear and explicit objectives:  Mission-based</a:t>
            </a:r>
          </a:p>
          <a:p>
            <a:r>
              <a:rPr lang="en-US" dirty="0"/>
              <a:t>Prioritize objectives</a:t>
            </a:r>
          </a:p>
          <a:p>
            <a:r>
              <a:rPr lang="en-US" dirty="0"/>
              <a:t>Establish timelines, due dates, and persons responsible for each objective with regular check-ins</a:t>
            </a:r>
          </a:p>
        </p:txBody>
      </p:sp>
    </p:spTree>
    <p:extLst>
      <p:ext uri="{BB962C8B-B14F-4D97-AF65-F5344CB8AC3E}">
        <p14:creationId xmlns:p14="http://schemas.microsoft.com/office/powerpoint/2010/main" val="101267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Welcome, School Teams!</a:t>
            </a:r>
          </a:p>
        </p:txBody>
      </p:sp>
      <p:sp>
        <p:nvSpPr>
          <p:cNvPr id="3" name="Content Placeholder 2"/>
          <p:cNvSpPr>
            <a:spLocks noGrp="1"/>
          </p:cNvSpPr>
          <p:nvPr>
            <p:ph idx="1"/>
          </p:nvPr>
        </p:nvSpPr>
        <p:spPr/>
        <p:txBody>
          <a:bodyPr>
            <a:normAutofit/>
          </a:bodyPr>
          <a:lstStyle/>
          <a:p>
            <a:pPr marL="0" indent="0">
              <a:buNone/>
            </a:pPr>
            <a:r>
              <a:rPr lang="en-US" sz="3200" dirty="0"/>
              <a:t>We are excited to welcome you to the first session of the Ci3T implementation professional learning series.</a:t>
            </a:r>
          </a:p>
          <a:p>
            <a:pPr marL="0" indent="0">
              <a:buNone/>
            </a:pPr>
            <a:r>
              <a:rPr lang="en-US" sz="3200" dirty="0"/>
              <a:t>Your dedication to helping all students succeed in academics, behavior, and social skills is appreciated!</a:t>
            </a:r>
          </a:p>
        </p:txBody>
      </p:sp>
    </p:spTree>
    <p:extLst>
      <p:ext uri="{BB962C8B-B14F-4D97-AF65-F5344CB8AC3E}">
        <p14:creationId xmlns:p14="http://schemas.microsoft.com/office/powerpoint/2010/main" val="111326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16344244"/>
              </p:ext>
            </p:extLst>
          </p:nvPr>
        </p:nvGraphicFramePr>
        <p:xfrm>
          <a:off x="1113906" y="876301"/>
          <a:ext cx="10174780" cy="6308971"/>
        </p:xfrm>
        <a:graphic>
          <a:graphicData uri="http://schemas.openxmlformats.org/drawingml/2006/table">
            <a:tbl>
              <a:tblPr firstRow="1" bandRow="1">
                <a:tableStyleId>{7DF18680-E054-41AD-8BC1-D1AEF772440D}</a:tableStyleId>
              </a:tblPr>
              <a:tblGrid>
                <a:gridCol w="1453540">
                  <a:extLst>
                    <a:ext uri="{9D8B030D-6E8A-4147-A177-3AD203B41FA5}">
                      <a16:colId xmlns:a16="http://schemas.microsoft.com/office/drawing/2014/main" val="20000"/>
                    </a:ext>
                  </a:extLst>
                </a:gridCol>
                <a:gridCol w="1453540">
                  <a:extLst>
                    <a:ext uri="{9D8B030D-6E8A-4147-A177-3AD203B41FA5}">
                      <a16:colId xmlns:a16="http://schemas.microsoft.com/office/drawing/2014/main" val="20001"/>
                    </a:ext>
                  </a:extLst>
                </a:gridCol>
                <a:gridCol w="1453540">
                  <a:extLst>
                    <a:ext uri="{9D8B030D-6E8A-4147-A177-3AD203B41FA5}">
                      <a16:colId xmlns:a16="http://schemas.microsoft.com/office/drawing/2014/main" val="20002"/>
                    </a:ext>
                  </a:extLst>
                </a:gridCol>
                <a:gridCol w="1453540">
                  <a:extLst>
                    <a:ext uri="{9D8B030D-6E8A-4147-A177-3AD203B41FA5}">
                      <a16:colId xmlns:a16="http://schemas.microsoft.com/office/drawing/2014/main" val="20003"/>
                    </a:ext>
                  </a:extLst>
                </a:gridCol>
                <a:gridCol w="1453540">
                  <a:extLst>
                    <a:ext uri="{9D8B030D-6E8A-4147-A177-3AD203B41FA5}">
                      <a16:colId xmlns:a16="http://schemas.microsoft.com/office/drawing/2014/main" val="20004"/>
                    </a:ext>
                  </a:extLst>
                </a:gridCol>
                <a:gridCol w="1453540">
                  <a:extLst>
                    <a:ext uri="{9D8B030D-6E8A-4147-A177-3AD203B41FA5}">
                      <a16:colId xmlns:a16="http://schemas.microsoft.com/office/drawing/2014/main" val="20005"/>
                    </a:ext>
                  </a:extLst>
                </a:gridCol>
                <a:gridCol w="1453540">
                  <a:extLst>
                    <a:ext uri="{9D8B030D-6E8A-4147-A177-3AD203B41FA5}">
                      <a16:colId xmlns:a16="http://schemas.microsoft.com/office/drawing/2014/main" val="20006"/>
                    </a:ext>
                  </a:extLst>
                </a:gridCol>
              </a:tblGrid>
              <a:tr h="448908">
                <a:tc>
                  <a:txBody>
                    <a:bodyPr/>
                    <a:lstStyle/>
                    <a:p>
                      <a:pPr algn="ctr"/>
                      <a:r>
                        <a:rPr lang="en-US"/>
                        <a:t>Sun.</a:t>
                      </a:r>
                      <a:r>
                        <a:rPr lang="en-US" baseline="0"/>
                        <a:t> </a:t>
                      </a:r>
                      <a:endParaRPr lang="en-US"/>
                    </a:p>
                  </a:txBody>
                  <a:tcPr/>
                </a:tc>
                <a:tc>
                  <a:txBody>
                    <a:bodyPr/>
                    <a:lstStyle/>
                    <a:p>
                      <a:pPr algn="ctr"/>
                      <a:r>
                        <a:rPr lang="en-US"/>
                        <a:t>Mon. </a:t>
                      </a:r>
                    </a:p>
                  </a:txBody>
                  <a:tcPr/>
                </a:tc>
                <a:tc>
                  <a:txBody>
                    <a:bodyPr/>
                    <a:lstStyle/>
                    <a:p>
                      <a:pPr algn="ctr"/>
                      <a:r>
                        <a:rPr lang="en-US"/>
                        <a:t>Tues. </a:t>
                      </a:r>
                    </a:p>
                  </a:txBody>
                  <a:tcPr/>
                </a:tc>
                <a:tc>
                  <a:txBody>
                    <a:bodyPr/>
                    <a:lstStyle/>
                    <a:p>
                      <a:pPr algn="ctr"/>
                      <a:r>
                        <a:rPr lang="en-US"/>
                        <a:t>Wed. </a:t>
                      </a:r>
                    </a:p>
                  </a:txBody>
                  <a:tcPr/>
                </a:tc>
                <a:tc>
                  <a:txBody>
                    <a:bodyPr/>
                    <a:lstStyle/>
                    <a:p>
                      <a:pPr algn="ctr"/>
                      <a:r>
                        <a:rPr lang="en-US"/>
                        <a:t>Thurs. </a:t>
                      </a:r>
                    </a:p>
                  </a:txBody>
                  <a:tcPr/>
                </a:tc>
                <a:tc>
                  <a:txBody>
                    <a:bodyPr/>
                    <a:lstStyle/>
                    <a:p>
                      <a:pPr algn="ctr"/>
                      <a:r>
                        <a:rPr lang="en-US"/>
                        <a:t>Fri. </a:t>
                      </a:r>
                    </a:p>
                  </a:txBody>
                  <a:tcPr/>
                </a:tc>
                <a:tc>
                  <a:txBody>
                    <a:bodyPr/>
                    <a:lstStyle/>
                    <a:p>
                      <a:pPr algn="ctr"/>
                      <a:r>
                        <a:rPr lang="en-US"/>
                        <a:t>Sat. </a:t>
                      </a:r>
                    </a:p>
                  </a:txBody>
                  <a:tcPr/>
                </a:tc>
                <a:extLst>
                  <a:ext uri="{0D108BD9-81ED-4DB2-BD59-A6C34878D82A}">
                    <a16:rowId xmlns:a16="http://schemas.microsoft.com/office/drawing/2014/main" val="10000"/>
                  </a:ext>
                </a:extLst>
              </a:tr>
              <a:tr h="940570">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r>
                        <a:rPr lang="en-US"/>
                        <a:t>5</a:t>
                      </a:r>
                    </a:p>
                  </a:txBody>
                  <a:tcPr/>
                </a:tc>
                <a:tc>
                  <a:txBody>
                    <a:bodyPr/>
                    <a:lstStyle/>
                    <a:p>
                      <a:r>
                        <a:rPr lang="en-US" dirty="0"/>
                        <a:t>6</a:t>
                      </a:r>
                    </a:p>
                    <a:p>
                      <a:r>
                        <a:rPr lang="en-US" sz="1700" dirty="0"/>
                        <a:t>Professional learning session: OTR</a:t>
                      </a:r>
                    </a:p>
                  </a:txBody>
                  <a:tcPr/>
                </a:tc>
                <a:tc>
                  <a:txBody>
                    <a:bodyPr/>
                    <a:lstStyle/>
                    <a:p>
                      <a:r>
                        <a:rPr lang="en-US"/>
                        <a:t>7</a:t>
                      </a:r>
                    </a:p>
                  </a:txBody>
                  <a:tcPr/>
                </a:tc>
                <a:extLst>
                  <a:ext uri="{0D108BD9-81ED-4DB2-BD59-A6C34878D82A}">
                    <a16:rowId xmlns:a16="http://schemas.microsoft.com/office/drawing/2014/main" val="10001"/>
                  </a:ext>
                </a:extLst>
              </a:tr>
              <a:tr h="1369117">
                <a:tc>
                  <a:txBody>
                    <a:bodyPr/>
                    <a:lstStyle/>
                    <a:p>
                      <a:r>
                        <a:rPr lang="en-US"/>
                        <a:t>8</a:t>
                      </a:r>
                    </a:p>
                  </a:txBody>
                  <a:tcPr/>
                </a:tc>
                <a:tc>
                  <a:txBody>
                    <a:bodyPr/>
                    <a:lstStyle/>
                    <a:p>
                      <a:r>
                        <a:rPr lang="en-US"/>
                        <a:t>9</a:t>
                      </a:r>
                    </a:p>
                  </a:txBody>
                  <a:tcPr/>
                </a:tc>
                <a:tc>
                  <a:txBody>
                    <a:bodyPr/>
                    <a:lstStyle/>
                    <a:p>
                      <a:r>
                        <a:rPr lang="en-US"/>
                        <a:t>10</a:t>
                      </a:r>
                    </a:p>
                    <a:p>
                      <a:r>
                        <a:rPr lang="en-US"/>
                        <a:t>Ci3T Team Meeting </a:t>
                      </a:r>
                    </a:p>
                  </a:txBody>
                  <a:tcPr/>
                </a:tc>
                <a:tc>
                  <a:txBody>
                    <a:bodyPr/>
                    <a:lstStyle/>
                    <a:p>
                      <a:r>
                        <a:rPr lang="en-US"/>
                        <a:t>11</a:t>
                      </a:r>
                    </a:p>
                  </a:txBody>
                  <a:tcPr/>
                </a:tc>
                <a:tc>
                  <a:txBody>
                    <a:bodyPr/>
                    <a:lstStyle/>
                    <a:p>
                      <a:r>
                        <a:rPr lang="en-US"/>
                        <a:t>12</a:t>
                      </a:r>
                    </a:p>
                    <a:p>
                      <a:r>
                        <a:rPr lang="en-US"/>
                        <a:t>Teach Social</a:t>
                      </a:r>
                      <a:r>
                        <a:rPr lang="en-US" baseline="0"/>
                        <a:t> Skills Lesson </a:t>
                      </a:r>
                      <a:endParaRPr lang="en-US"/>
                    </a:p>
                  </a:txBody>
                  <a:tcPr/>
                </a:tc>
                <a:tc>
                  <a:txBody>
                    <a:bodyPr/>
                    <a:lstStyle/>
                    <a:p>
                      <a:r>
                        <a:rPr lang="en-US"/>
                        <a:t>13</a:t>
                      </a:r>
                    </a:p>
                  </a:txBody>
                  <a:tcPr/>
                </a:tc>
                <a:tc>
                  <a:txBody>
                    <a:bodyPr/>
                    <a:lstStyle/>
                    <a:p>
                      <a:r>
                        <a:rPr lang="en-US"/>
                        <a:t>14</a:t>
                      </a:r>
                    </a:p>
                  </a:txBody>
                  <a:tcPr/>
                </a:tc>
                <a:extLst>
                  <a:ext uri="{0D108BD9-81ED-4DB2-BD59-A6C34878D82A}">
                    <a16:rowId xmlns:a16="http://schemas.microsoft.com/office/drawing/2014/main" val="10002"/>
                  </a:ext>
                </a:extLst>
              </a:tr>
              <a:tr h="1112408">
                <a:tc>
                  <a:txBody>
                    <a:bodyPr/>
                    <a:lstStyle/>
                    <a:p>
                      <a:r>
                        <a:rPr lang="en-US"/>
                        <a:t>15</a:t>
                      </a:r>
                    </a:p>
                  </a:txBody>
                  <a:tcPr/>
                </a:tc>
                <a:tc>
                  <a:txBody>
                    <a:bodyPr/>
                    <a:lstStyle/>
                    <a:p>
                      <a:r>
                        <a:rPr lang="en-US"/>
                        <a:t>16 </a:t>
                      </a:r>
                    </a:p>
                    <a:p>
                      <a:r>
                        <a:rPr lang="en-US" baseline="0"/>
                        <a:t>Faculty meeting with a look at BSP</a:t>
                      </a:r>
                      <a:endParaRPr lang="en-US"/>
                    </a:p>
                  </a:txBody>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a:t>
                      </a:r>
                    </a:p>
                  </a:txBody>
                  <a:tcPr/>
                </a:tc>
                <a:tc>
                  <a:txBody>
                    <a:bodyPr/>
                    <a:lstStyle/>
                    <a:p>
                      <a:r>
                        <a:rPr lang="en-US"/>
                        <a:t>21</a:t>
                      </a:r>
                    </a:p>
                  </a:txBody>
                  <a:tcPr/>
                </a:tc>
                <a:extLst>
                  <a:ext uri="{0D108BD9-81ED-4DB2-BD59-A6C34878D82A}">
                    <a16:rowId xmlns:a16="http://schemas.microsoft.com/office/drawing/2014/main" val="10003"/>
                  </a:ext>
                </a:extLst>
              </a:tr>
              <a:tr h="1625826">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26 </a:t>
                      </a:r>
                    </a:p>
                    <a:p>
                      <a:pPr marL="0" marR="0" indent="0" algn="l" defTabSz="914400" rtl="0" eaLnBrk="1" fontAlgn="auto" latinLnBrk="0" hangingPunct="1">
                        <a:lnSpc>
                          <a:spcPct val="100000"/>
                        </a:lnSpc>
                        <a:spcBef>
                          <a:spcPts val="0"/>
                        </a:spcBef>
                        <a:spcAft>
                          <a:spcPts val="0"/>
                        </a:spcAft>
                        <a:buClrTx/>
                        <a:buSzTx/>
                        <a:buFontTx/>
                        <a:buNone/>
                        <a:tabLst/>
                        <a:defRPr/>
                      </a:pPr>
                      <a:r>
                        <a:rPr lang="en-US"/>
                        <a:t>Teach Social</a:t>
                      </a:r>
                      <a:r>
                        <a:rPr lang="en-US" baseline="0"/>
                        <a:t> Skills Lesson </a:t>
                      </a:r>
                      <a:endParaRPr lang="en-US"/>
                    </a:p>
                  </a:txBody>
                  <a:tcPr/>
                </a:tc>
                <a:tc>
                  <a:txBody>
                    <a:bodyPr/>
                    <a:lstStyle/>
                    <a:p>
                      <a:r>
                        <a:rPr lang="en-US"/>
                        <a:t>27</a:t>
                      </a:r>
                    </a:p>
                  </a:txBody>
                  <a:tcPr/>
                </a:tc>
                <a:tc>
                  <a:txBody>
                    <a:bodyPr/>
                    <a:lstStyle/>
                    <a:p>
                      <a:r>
                        <a:rPr lang="en-US" dirty="0"/>
                        <a:t>28</a:t>
                      </a:r>
                    </a:p>
                  </a:txBody>
                  <a:tcPr/>
                </a:tc>
                <a:extLst>
                  <a:ext uri="{0D108BD9-81ED-4DB2-BD59-A6C34878D82A}">
                    <a16:rowId xmlns:a16="http://schemas.microsoft.com/office/drawing/2014/main" val="10004"/>
                  </a:ext>
                </a:extLst>
              </a:tr>
            </a:tbl>
          </a:graphicData>
        </a:graphic>
      </p:graphicFrame>
      <p:sp>
        <p:nvSpPr>
          <p:cNvPr id="6" name="Text Placeholder 32"/>
          <p:cNvSpPr txBox="1">
            <a:spLocks/>
          </p:cNvSpPr>
          <p:nvPr/>
        </p:nvSpPr>
        <p:spPr>
          <a:xfrm>
            <a:off x="1636296" y="76200"/>
            <a:ext cx="8955505" cy="838200"/>
          </a:xfrm>
          <a:prstGeom prst="rect">
            <a:avLst/>
          </a:prstGeom>
          <a:noFill/>
          <a:ln>
            <a:noFill/>
          </a:ln>
        </p:spPr>
        <p:txBody>
          <a:bodyPr/>
          <a:lstStyle/>
          <a:p>
            <a:pPr algn="ctr">
              <a:spcBef>
                <a:spcPct val="20000"/>
              </a:spcBef>
              <a:defRPr/>
            </a:pPr>
            <a:r>
              <a:rPr lang="en-US" sz="4000" kern="0" dirty="0">
                <a:solidFill>
                  <a:sysClr val="windowText" lastClr="000000"/>
                </a:solidFill>
                <a:latin typeface="Calibri Light" panose="020F0302020204030204"/>
                <a:cs typeface="Times New Roman" panose="02020603050405020304" pitchFamily="18" charset="0"/>
              </a:rPr>
              <a:t>School Ci3T Implementation Calendar</a:t>
            </a:r>
          </a:p>
          <a:p>
            <a:pPr algn="ctr">
              <a:spcBef>
                <a:spcPct val="20000"/>
              </a:spcBef>
              <a:defRPr/>
            </a:pPr>
            <a:endParaRPr lang="en-US" sz="4000" kern="0" dirty="0">
              <a:solidFill>
                <a:sysClr val="windowText" lastClr="000000"/>
              </a:solidFill>
              <a:latin typeface="Calibri Light" panose="020F0302020204030204"/>
              <a:cs typeface="Times New Roman" panose="02020603050405020304" pitchFamily="18" charset="0"/>
            </a:endParaRPr>
          </a:p>
        </p:txBody>
      </p:sp>
      <p:sp>
        <p:nvSpPr>
          <p:cNvPr id="2" name="Oval 1"/>
          <p:cNvSpPr/>
          <p:nvPr/>
        </p:nvSpPr>
        <p:spPr>
          <a:xfrm>
            <a:off x="2341294" y="3972743"/>
            <a:ext cx="1605064" cy="1742575"/>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p:cNvSpPr/>
          <p:nvPr/>
        </p:nvSpPr>
        <p:spPr>
          <a:xfrm>
            <a:off x="8296157" y="1164601"/>
            <a:ext cx="1619250" cy="18002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Rounded Rectangular Callout 2"/>
          <p:cNvSpPr/>
          <p:nvPr/>
        </p:nvSpPr>
        <p:spPr>
          <a:xfrm>
            <a:off x="1332141" y="2393326"/>
            <a:ext cx="2412983" cy="1143000"/>
          </a:xfrm>
          <a:prstGeom prst="wedgeRoundRectCallout">
            <a:avLst>
              <a:gd name="adj1" fmla="val 26750"/>
              <a:gd name="adj2" fmla="val 9758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solidFill>
                  <a:sysClr val="windowText" lastClr="000000"/>
                </a:solidFill>
              </a:rPr>
              <a:t>Schedule time for communication</a:t>
            </a:r>
          </a:p>
        </p:txBody>
      </p:sp>
      <p:sp>
        <p:nvSpPr>
          <p:cNvPr id="4" name="Oval 3"/>
          <p:cNvSpPr/>
          <p:nvPr/>
        </p:nvSpPr>
        <p:spPr>
          <a:xfrm>
            <a:off x="3875627" y="2449280"/>
            <a:ext cx="1494658" cy="155597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1368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22" y="2056535"/>
            <a:ext cx="6025692" cy="4021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56">
            <a:off x="6176967" y="1159202"/>
            <a:ext cx="4132326" cy="5347715"/>
          </a:xfrm>
          <a:prstGeom prst="rect">
            <a:avLst/>
          </a:prstGeom>
          <a:ln>
            <a:solidFill>
              <a:schemeClr val="tx2"/>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t>Scheduling Your Ci3T Leadership Team Meetings</a:t>
            </a:r>
          </a:p>
        </p:txBody>
      </p:sp>
      <p:sp>
        <p:nvSpPr>
          <p:cNvPr id="12" name="Oval 11"/>
          <p:cNvSpPr/>
          <p:nvPr/>
        </p:nvSpPr>
        <p:spPr>
          <a:xfrm rot="215650">
            <a:off x="6360255" y="2537752"/>
            <a:ext cx="4132326" cy="558884"/>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35512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70000" contrast="-70000"/>
          </a:blip>
          <a:srcRect l="5649" r="5555"/>
          <a:stretch/>
        </p:blipFill>
        <p:spPr>
          <a:xfrm>
            <a:off x="1533625" y="1"/>
            <a:ext cx="9134376" cy="6858000"/>
          </a:xfrm>
          <a:prstGeom prst="rect">
            <a:avLst/>
          </a:prstGeom>
        </p:spPr>
      </p:pic>
      <p:sp>
        <p:nvSpPr>
          <p:cNvPr id="4" name="Title 3"/>
          <p:cNvSpPr>
            <a:spLocks noGrp="1"/>
          </p:cNvSpPr>
          <p:nvPr>
            <p:ph type="title"/>
          </p:nvPr>
        </p:nvSpPr>
        <p:spPr/>
        <p:txBody>
          <a:bodyPr/>
          <a:lstStyle/>
          <a:p>
            <a:r>
              <a:rPr lang="en-US" dirty="0"/>
              <a:t>Structuring your Ci3T Team</a:t>
            </a:r>
          </a:p>
        </p:txBody>
      </p:sp>
      <p:sp>
        <p:nvSpPr>
          <p:cNvPr id="5" name="Content Placeholder 4"/>
          <p:cNvSpPr>
            <a:spLocks noGrp="1"/>
          </p:cNvSpPr>
          <p:nvPr>
            <p:ph idx="1"/>
          </p:nvPr>
        </p:nvSpPr>
        <p:spPr/>
        <p:txBody>
          <a:bodyPr>
            <a:normAutofit/>
          </a:bodyPr>
          <a:lstStyle/>
          <a:p>
            <a:r>
              <a:rPr lang="en-US" b="1" dirty="0"/>
              <a:t>Administrator(s)</a:t>
            </a:r>
          </a:p>
          <a:p>
            <a:r>
              <a:rPr lang="en-US" b="1" dirty="0"/>
              <a:t>General education teachers </a:t>
            </a:r>
            <a:r>
              <a:rPr lang="en-US" dirty="0"/>
              <a:t>representative of your school</a:t>
            </a:r>
          </a:p>
          <a:p>
            <a:pPr lvl="1"/>
            <a:r>
              <a:rPr lang="en-US" dirty="0"/>
              <a:t>Elementary: a lower-grades and an upper-grades teacher</a:t>
            </a:r>
          </a:p>
          <a:p>
            <a:pPr lvl="1"/>
            <a:r>
              <a:rPr lang="en-US" dirty="0"/>
              <a:t>Secondary: a teacher from each grade level or department</a:t>
            </a:r>
          </a:p>
          <a:p>
            <a:r>
              <a:rPr lang="en-US" b="1" dirty="0"/>
              <a:t>Special education teacher(s)</a:t>
            </a:r>
          </a:p>
          <a:p>
            <a:r>
              <a:rPr lang="en-US" b="1" dirty="0"/>
              <a:t>Support staff</a:t>
            </a:r>
          </a:p>
          <a:p>
            <a:pPr lvl="1"/>
            <a:r>
              <a:rPr lang="en-US" dirty="0"/>
              <a:t>e.g., counselor, psychologist, social worker</a:t>
            </a:r>
          </a:p>
          <a:p>
            <a:r>
              <a:rPr lang="en-US" b="1" dirty="0"/>
              <a:t>Parent representative(s)</a:t>
            </a:r>
          </a:p>
          <a:p>
            <a:r>
              <a:rPr lang="en-US" b="1" dirty="0"/>
              <a:t>Student representative(s) </a:t>
            </a:r>
            <a:r>
              <a:rPr lang="en-US" dirty="0"/>
              <a:t>such as from student council</a:t>
            </a:r>
          </a:p>
          <a:p>
            <a:endParaRPr lang="en-US" dirty="0"/>
          </a:p>
        </p:txBody>
      </p:sp>
    </p:spTree>
    <p:extLst>
      <p:ext uri="{BB962C8B-B14F-4D97-AF65-F5344CB8AC3E}">
        <p14:creationId xmlns:p14="http://schemas.microsoft.com/office/powerpoint/2010/main" val="3426485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Conducting Effective Meetings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40523" y="1396075"/>
            <a:ext cx="4065913" cy="5261769"/>
          </a:xfrm>
          <a:prstGeom prst="rect">
            <a:avLst/>
          </a:prstGeom>
          <a:ln>
            <a:solidFill>
              <a:schemeClr val="tx2"/>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502" y="2327556"/>
            <a:ext cx="2350971" cy="2350971"/>
          </a:xfrm>
          <a:prstGeom prst="rect">
            <a:avLst/>
          </a:prstGeom>
        </p:spPr>
      </p:pic>
    </p:spTree>
    <p:extLst>
      <p:ext uri="{BB962C8B-B14F-4D97-AF65-F5344CB8AC3E}">
        <p14:creationId xmlns:p14="http://schemas.microsoft.com/office/powerpoint/2010/main" val="271193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Using your Ci3T Meeting Agenda</a:t>
            </a:r>
          </a:p>
        </p:txBody>
      </p:sp>
      <p:sp>
        <p:nvSpPr>
          <p:cNvPr id="3" name="Content Placeholder 2"/>
          <p:cNvSpPr>
            <a:spLocks noGrp="1"/>
          </p:cNvSpPr>
          <p:nvPr>
            <p:ph idx="1"/>
          </p:nvPr>
        </p:nvSpPr>
        <p:spPr/>
        <p:txBody>
          <a:bodyPr>
            <a:normAutofit lnSpcReduction="10000"/>
          </a:bodyPr>
          <a:lstStyle/>
          <a:p>
            <a:r>
              <a:rPr lang="en-US"/>
              <a:t>Meeting logistics</a:t>
            </a:r>
          </a:p>
          <a:p>
            <a:pPr lvl="1"/>
            <a:r>
              <a:rPr lang="en-US"/>
              <a:t>Date, time, who is present, who is absent</a:t>
            </a:r>
          </a:p>
          <a:p>
            <a:pPr lvl="1"/>
            <a:r>
              <a:rPr lang="en-US"/>
              <a:t>Next meeting date/time/location/roles</a:t>
            </a:r>
          </a:p>
          <a:p>
            <a:pPr lvl="1"/>
            <a:r>
              <a:rPr lang="en-US"/>
              <a:t>Discussion points for current meeting</a:t>
            </a:r>
          </a:p>
          <a:p>
            <a:r>
              <a:rPr lang="en-US"/>
              <a:t>Procedural Checklist</a:t>
            </a:r>
          </a:p>
          <a:p>
            <a:r>
              <a:rPr lang="en-US"/>
              <a:t>Record of discussion according to key Ci3T features</a:t>
            </a:r>
          </a:p>
          <a:p>
            <a:pPr lvl="1"/>
            <a:r>
              <a:rPr lang="en-US"/>
              <a:t>Procedures for teaching, reinforcing and monitoring</a:t>
            </a:r>
          </a:p>
          <a:p>
            <a:pPr lvl="1"/>
            <a:r>
              <a:rPr lang="en-US"/>
              <a:t>Academics</a:t>
            </a:r>
          </a:p>
          <a:p>
            <a:pPr lvl="1"/>
            <a:r>
              <a:rPr lang="en-US"/>
              <a:t>Behavior</a:t>
            </a:r>
          </a:p>
          <a:p>
            <a:pPr lvl="1"/>
            <a:r>
              <a:rPr lang="en-US"/>
              <a:t>Social skills</a:t>
            </a:r>
          </a:p>
          <a:p>
            <a:pPr lvl="1"/>
            <a:r>
              <a:rPr lang="en-US"/>
              <a:t>Data (student level, program level, Ci3T reports)</a:t>
            </a:r>
          </a:p>
        </p:txBody>
      </p:sp>
      <p:sp>
        <p:nvSpPr>
          <p:cNvPr id="44036" name="Slide Number Placeholder 3"/>
          <p:cNvSpPr>
            <a:spLocks noGrp="1"/>
          </p:cNvSpPr>
          <p:nvPr>
            <p:ph type="sldNum" sz="quarter" idx="12"/>
          </p:nvPr>
        </p:nvSpPr>
        <p:spPr bwMode="auto">
          <a:noFill/>
          <a:ln>
            <a:miter lim="800000"/>
            <a:headEnd/>
            <a:tailEnd/>
          </a:ln>
        </p:spPr>
        <p:txBody>
          <a:bodyPr/>
          <a:lstStyle/>
          <a:p>
            <a:pPr algn="ctr">
              <a:defRPr/>
            </a:pPr>
            <a:fld id="{37792330-58FB-4DD4-B706-9D2AF413E3B3}" type="slidenum">
              <a:rPr lang="en-US">
                <a:solidFill>
                  <a:srgbClr val="D5EDF4">
                    <a:lumMod val="60000"/>
                    <a:lumOff val="40000"/>
                  </a:srgbClr>
                </a:solidFill>
                <a:latin typeface="Calisto MT"/>
              </a:rPr>
              <a:pPr algn="ctr">
                <a:defRPr/>
              </a:pPr>
              <a:t>34</a:t>
            </a:fld>
            <a:endParaRPr lang="en-US">
              <a:solidFill>
                <a:srgbClr val="D5EDF4">
                  <a:lumMod val="60000"/>
                  <a:lumOff val="40000"/>
                </a:srgbClr>
              </a:solidFill>
              <a:latin typeface="Calisto M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64" y="1408600"/>
            <a:ext cx="1827116" cy="236450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4346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Using your Ci3T Meeting Agenda</a:t>
            </a:r>
          </a:p>
        </p:txBody>
      </p:sp>
      <p:sp>
        <p:nvSpPr>
          <p:cNvPr id="3" name="Content Placeholder 2"/>
          <p:cNvSpPr>
            <a:spLocks noGrp="1"/>
          </p:cNvSpPr>
          <p:nvPr>
            <p:ph idx="1"/>
          </p:nvPr>
        </p:nvSpPr>
        <p:spPr/>
        <p:txBody>
          <a:bodyPr>
            <a:normAutofit lnSpcReduction="10000"/>
          </a:bodyPr>
          <a:lstStyle/>
          <a:p>
            <a:r>
              <a:rPr lang="en-US"/>
              <a:t>Meeting logistics</a:t>
            </a:r>
          </a:p>
          <a:p>
            <a:pPr lvl="1"/>
            <a:r>
              <a:rPr lang="en-US"/>
              <a:t>Date, time, who is present, who is absent</a:t>
            </a:r>
          </a:p>
          <a:p>
            <a:pPr lvl="1"/>
            <a:r>
              <a:rPr lang="en-US"/>
              <a:t>Next meeting date/time/location/roles</a:t>
            </a:r>
          </a:p>
          <a:p>
            <a:pPr lvl="1"/>
            <a:r>
              <a:rPr lang="en-US"/>
              <a:t>Discussion points for current meeting</a:t>
            </a:r>
          </a:p>
          <a:p>
            <a:r>
              <a:rPr lang="en-US"/>
              <a:t>Procedural Checklist</a:t>
            </a:r>
          </a:p>
          <a:p>
            <a:r>
              <a:rPr lang="en-US"/>
              <a:t>Record of discussion according to key Ci3T features</a:t>
            </a:r>
          </a:p>
          <a:p>
            <a:pPr lvl="1"/>
            <a:r>
              <a:rPr lang="en-US"/>
              <a:t>Procedures for teaching, reinforcing and monitoring</a:t>
            </a:r>
          </a:p>
          <a:p>
            <a:pPr lvl="1"/>
            <a:r>
              <a:rPr lang="en-US"/>
              <a:t>Academics</a:t>
            </a:r>
          </a:p>
          <a:p>
            <a:pPr lvl="1"/>
            <a:r>
              <a:rPr lang="en-US"/>
              <a:t>Behavior</a:t>
            </a:r>
          </a:p>
          <a:p>
            <a:pPr lvl="1"/>
            <a:r>
              <a:rPr lang="en-US"/>
              <a:t>Social skills</a:t>
            </a:r>
          </a:p>
          <a:p>
            <a:pPr lvl="1"/>
            <a:r>
              <a:rPr lang="en-US"/>
              <a:t>Data (student level, program level, Ci3T reports)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64" y="1408600"/>
            <a:ext cx="1827116" cy="236450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9" name="Group 8"/>
          <p:cNvGrpSpPr/>
          <p:nvPr/>
        </p:nvGrpSpPr>
        <p:grpSpPr>
          <a:xfrm>
            <a:off x="1813249" y="877824"/>
            <a:ext cx="4223715" cy="5465984"/>
            <a:chOff x="289248" y="877824"/>
            <a:chExt cx="4223715" cy="5465984"/>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48" y="877824"/>
              <a:ext cx="4223715" cy="5465984"/>
            </a:xfrm>
            <a:prstGeom prst="rect">
              <a:avLst/>
            </a:prstGeom>
            <a:ln>
              <a:solidFill>
                <a:schemeClr val="accent1"/>
              </a:solidFill>
            </a:ln>
            <a:effectLst>
              <a:outerShdw blurRad="292100" dist="139700" dir="2700000" algn="tl" rotWithShape="0">
                <a:srgbClr val="333333">
                  <a:alpha val="65000"/>
                </a:srgbClr>
              </a:outerShdw>
            </a:effectLst>
          </p:spPr>
        </p:pic>
        <p:sp>
          <p:nvSpPr>
            <p:cNvPr id="7" name="Oval 6"/>
            <p:cNvSpPr/>
            <p:nvPr/>
          </p:nvSpPr>
          <p:spPr>
            <a:xfrm>
              <a:off x="512064" y="4478694"/>
              <a:ext cx="3668050" cy="169817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6124385" y="877824"/>
            <a:ext cx="4223715" cy="5465985"/>
            <a:chOff x="4600384" y="877823"/>
            <a:chExt cx="4223715" cy="5465985"/>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384" y="877823"/>
              <a:ext cx="4223715" cy="5465985"/>
            </a:xfrm>
            <a:prstGeom prst="rect">
              <a:avLst/>
            </a:prstGeom>
            <a:ln>
              <a:solidFill>
                <a:schemeClr val="accent1"/>
              </a:solidFill>
            </a:ln>
            <a:effectLst>
              <a:outerShdw blurRad="292100" dist="139700" dir="2700000" algn="tl" rotWithShape="0">
                <a:srgbClr val="333333">
                  <a:alpha val="65000"/>
                </a:srgbClr>
              </a:outerShdw>
            </a:effectLst>
          </p:spPr>
        </p:pic>
        <p:sp>
          <p:nvSpPr>
            <p:cNvPr id="8" name="Oval 7"/>
            <p:cNvSpPr/>
            <p:nvPr/>
          </p:nvSpPr>
          <p:spPr>
            <a:xfrm>
              <a:off x="5019869" y="1315616"/>
              <a:ext cx="3601618" cy="180080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0991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Primary Prevention: </a:t>
            </a:r>
            <a:br>
              <a:rPr lang="en-US"/>
            </a:br>
            <a:r>
              <a:rPr lang="en-US"/>
              <a:t>Academics, Behavior, and Social Skills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841" y="1690688"/>
            <a:ext cx="3840199" cy="496967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752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Teaching, Reinforcing, and Monitoring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128" y="1721911"/>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606" y="2065603"/>
            <a:ext cx="3179618"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13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Secondary and Tertiary Prevention Discussions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650" y="1888526"/>
            <a:ext cx="3654100" cy="47288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230" y="1888526"/>
            <a:ext cx="3653028" cy="472744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19" name="Group 18"/>
          <p:cNvGrpSpPr/>
          <p:nvPr/>
        </p:nvGrpSpPr>
        <p:grpSpPr>
          <a:xfrm>
            <a:off x="1631302" y="4105470"/>
            <a:ext cx="8929396" cy="1877091"/>
            <a:chOff x="107302" y="3704248"/>
            <a:chExt cx="8929396" cy="1877091"/>
          </a:xfrm>
        </p:grpSpPr>
        <p:cxnSp>
          <p:nvCxnSpPr>
            <p:cNvPr id="13" name="Straight Connector 12"/>
            <p:cNvCxnSpPr/>
            <p:nvPr/>
          </p:nvCxnSpPr>
          <p:spPr>
            <a:xfrm flipV="1">
              <a:off x="107302" y="3965506"/>
              <a:ext cx="909735" cy="1615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968343" y="3956176"/>
              <a:ext cx="1068355" cy="162516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02" y="4256966"/>
              <a:ext cx="8929396" cy="132437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cxnSp>
          <p:nvCxnSpPr>
            <p:cNvPr id="9" name="Straight Connector 8"/>
            <p:cNvCxnSpPr/>
            <p:nvPr/>
          </p:nvCxnSpPr>
          <p:spPr>
            <a:xfrm flipV="1">
              <a:off x="107302" y="3704248"/>
              <a:ext cx="900404" cy="55271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968343" y="3704248"/>
              <a:ext cx="1068355" cy="55271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6025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317" y="166390"/>
            <a:ext cx="5045647" cy="652966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 name="Rounded Rectangle 5"/>
          <p:cNvSpPr/>
          <p:nvPr/>
        </p:nvSpPr>
        <p:spPr>
          <a:xfrm>
            <a:off x="5834743" y="1604865"/>
            <a:ext cx="4112794" cy="2890935"/>
          </a:xfrm>
          <a:prstGeom prst="roundRect">
            <a:avLst/>
          </a:prstGeom>
          <a:noFill/>
          <a:ln w="57150">
            <a:solidFill>
              <a:srgbClr val="92D05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1834839" y="3070549"/>
            <a:ext cx="3067050" cy="129540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400" b="1">
                <a:solidFill>
                  <a:prstClr val="white"/>
                </a:solidFill>
                <a:latin typeface="Calisto MT"/>
              </a:rPr>
              <a:t>Predictability</a:t>
            </a:r>
          </a:p>
        </p:txBody>
      </p:sp>
      <p:sp>
        <p:nvSpPr>
          <p:cNvPr id="9" name="Content Placeholder 2"/>
          <p:cNvSpPr txBox="1">
            <a:spLocks/>
          </p:cNvSpPr>
          <p:nvPr/>
        </p:nvSpPr>
        <p:spPr>
          <a:xfrm>
            <a:off x="1769608" y="4495800"/>
            <a:ext cx="2981324" cy="780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5587" lvl="1" indent="0" algn="ctr">
              <a:lnSpc>
                <a:spcPct val="100000"/>
              </a:lnSpc>
              <a:spcBef>
                <a:spcPts val="0"/>
              </a:spcBef>
              <a:buClr>
                <a:srgbClr val="5B9BD5"/>
              </a:buClr>
              <a:buNone/>
            </a:pPr>
            <a:r>
              <a:rPr lang="en-US" sz="2600">
                <a:solidFill>
                  <a:prstClr val="black"/>
                </a:solidFill>
              </a:rPr>
              <a:t>Assign roles </a:t>
            </a:r>
            <a:endParaRPr lang="en-US">
              <a:solidFill>
                <a:prstClr val="black"/>
              </a:solidFill>
            </a:endParaRPr>
          </a:p>
        </p:txBody>
      </p:sp>
      <p:sp>
        <p:nvSpPr>
          <p:cNvPr id="8" name="Rectangle 7"/>
          <p:cNvSpPr/>
          <p:nvPr/>
        </p:nvSpPr>
        <p:spPr>
          <a:xfrm>
            <a:off x="1955756" y="492962"/>
            <a:ext cx="3033280" cy="9144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schemeClr val="bg1"/>
                </a:solidFill>
              </a:rPr>
              <a:t>IM18 Ci3T Leadership Team Meeting Agenda TEMPLATE</a:t>
            </a:r>
          </a:p>
        </p:txBody>
      </p:sp>
    </p:spTree>
    <p:extLst>
      <p:ext uri="{BB962C8B-B14F-4D97-AF65-F5344CB8AC3E}">
        <p14:creationId xmlns:p14="http://schemas.microsoft.com/office/powerpoint/2010/main" val="23773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00" fill="hold"/>
                                        <p:tgtEl>
                                          <p:spTgt spid="7"/>
                                        </p:tgtEl>
                                        <p:attrNameLst>
                                          <p:attrName>ppt_w</p:attrName>
                                        </p:attrNameLst>
                                      </p:cBhvr>
                                      <p:tavLst>
                                        <p:tav tm="0">
                                          <p:val>
                                            <p:strVal val="#ppt_w*0.70"/>
                                          </p:val>
                                        </p:tav>
                                        <p:tav tm="100000">
                                          <p:val>
                                            <p:strVal val="#ppt_w"/>
                                          </p:val>
                                        </p:tav>
                                      </p:tavLst>
                                    </p:anim>
                                    <p:anim calcmode="lin" valueType="num">
                                      <p:cBhvr>
                                        <p:cTn id="13" dur="700" fill="hold"/>
                                        <p:tgtEl>
                                          <p:spTgt spid="7"/>
                                        </p:tgtEl>
                                        <p:attrNameLst>
                                          <p:attrName>ppt_h</p:attrName>
                                        </p:attrNameLst>
                                      </p:cBhvr>
                                      <p:tavLst>
                                        <p:tav tm="0">
                                          <p:val>
                                            <p:strVal val="#ppt_h"/>
                                          </p:val>
                                        </p:tav>
                                        <p:tav tm="100000">
                                          <p:val>
                                            <p:strVal val="#ppt_h"/>
                                          </p:val>
                                        </p:tav>
                                      </p:tavLst>
                                    </p:anim>
                                    <p:animEffect transition="in" filter="fade">
                                      <p:cBhvr>
                                        <p:cTn id="14" dur="7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dirty="0"/>
              <a:t>Establish effective Ci3T leadership structures</a:t>
            </a:r>
          </a:p>
          <a:p>
            <a:pPr>
              <a:spcBef>
                <a:spcPts val="600"/>
              </a:spcBef>
            </a:pPr>
            <a:r>
              <a:rPr lang="en-US" sz="2400" dirty="0"/>
              <a:t>Gain a deeper understanding of Ci3T models of prevention</a:t>
            </a:r>
          </a:p>
          <a:p>
            <a:pPr>
              <a:spcBef>
                <a:spcPts val="600"/>
              </a:spcBef>
            </a:pPr>
            <a:r>
              <a:rPr lang="en-US" sz="2400" dirty="0"/>
              <a:t>Implement your school’s plan with high fidelity</a:t>
            </a:r>
          </a:p>
          <a:p>
            <a:pPr>
              <a:spcBef>
                <a:spcPts val="600"/>
              </a:spcBef>
            </a:pPr>
            <a:r>
              <a:rPr lang="en-US" sz="2400" dirty="0"/>
              <a:t>Collect and use social validity and treatment integrity data to monitor Ci3T plan implementation</a:t>
            </a:r>
          </a:p>
          <a:p>
            <a:pPr>
              <a:spcBef>
                <a:spcPts val="600"/>
              </a:spcBef>
            </a:pPr>
            <a:r>
              <a:rPr lang="en-US" sz="2400" dirty="0"/>
              <a:t>Collect student academic and behavioral outcome data to inform Ci3T implementation efforts</a:t>
            </a:r>
          </a:p>
          <a:p>
            <a:pPr>
              <a:spcBef>
                <a:spcPts val="600"/>
              </a:spcBef>
            </a:pPr>
            <a:r>
              <a:rPr lang="en-US" sz="2400" dirty="0"/>
              <a:t>Share data with all stakeholders regularly (e.g., monthly, quarterly)</a:t>
            </a:r>
          </a:p>
          <a:p>
            <a:pPr>
              <a:spcBef>
                <a:spcPts val="600"/>
              </a:spcBef>
            </a:pPr>
            <a:r>
              <a:rPr lang="en-US" sz="2400" dirty="0"/>
              <a:t>Identify areas of additional professional learning for faculty and staff and support faculty and staff access to professional learning</a:t>
            </a:r>
          </a:p>
          <a:p>
            <a:pPr>
              <a:spcBef>
                <a:spcPts val="600"/>
              </a:spcBef>
            </a:pPr>
            <a:r>
              <a:rPr lang="en-US" sz="2400" dirty="0"/>
              <a:t>Address any barriers to implementing your Ci3T model</a:t>
            </a:r>
          </a:p>
          <a:p>
            <a:pPr marL="0" indent="0">
              <a:spcBef>
                <a:spcPts val="600"/>
              </a:spcBef>
              <a:buNone/>
            </a:pPr>
            <a:endParaRPr lang="en-US" sz="2400" dirty="0"/>
          </a:p>
        </p:txBody>
      </p:sp>
    </p:spTree>
    <p:extLst>
      <p:ext uri="{BB962C8B-B14F-4D97-AF65-F5344CB8AC3E}">
        <p14:creationId xmlns:p14="http://schemas.microsoft.com/office/powerpoint/2010/main" val="2813498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0529" y="942659"/>
            <a:ext cx="9054408" cy="4278094"/>
          </a:xfrm>
          <a:prstGeom prst="rect">
            <a:avLst/>
          </a:prstGeom>
          <a:noFill/>
        </p:spPr>
        <p:txBody>
          <a:bodyPr wrap="square" rtlCol="0">
            <a:spAutoFit/>
          </a:bodyPr>
          <a:lstStyle/>
          <a:p>
            <a:r>
              <a:rPr lang="en-US" sz="3200" dirty="0"/>
              <a:t>Let’s talk!</a:t>
            </a:r>
          </a:p>
          <a:p>
            <a:pPr marL="342900" indent="-342900">
              <a:buClr>
                <a:srgbClr val="44546A">
                  <a:lumMod val="75000"/>
                  <a:lumOff val="25000"/>
                </a:srgbClr>
              </a:buClr>
              <a:buFont typeface="Arial" panose="020B0604020202020204" pitchFamily="34" charset="0"/>
              <a:buChar char="•"/>
            </a:pPr>
            <a:r>
              <a:rPr lang="en-US" sz="2400" dirty="0">
                <a:solidFill>
                  <a:prstClr val="black"/>
                </a:solidFill>
              </a:rPr>
              <a:t>Explore IM18 Ci3T Leadership Team Meeting Agenda</a:t>
            </a:r>
          </a:p>
          <a:p>
            <a:pPr marL="342900" indent="-342900">
              <a:buClr>
                <a:srgbClr val="44546A">
                  <a:lumMod val="75000"/>
                  <a:lumOff val="25000"/>
                </a:srgbClr>
              </a:buClr>
              <a:buFont typeface="Arial" panose="020B0604020202020204" pitchFamily="34" charset="0"/>
              <a:buChar char="•"/>
            </a:pPr>
            <a:r>
              <a:rPr lang="en-US" sz="2400" dirty="0">
                <a:solidFill>
                  <a:prstClr val="black"/>
                </a:solidFill>
              </a:rPr>
              <a:t>Schedule Ci3T Leadership Team meetings</a:t>
            </a:r>
          </a:p>
          <a:p>
            <a:pPr marL="342900" indent="-342900">
              <a:buClr>
                <a:srgbClr val="44546A">
                  <a:lumMod val="75000"/>
                  <a:lumOff val="25000"/>
                </a:srgbClr>
              </a:buClr>
              <a:buFont typeface="Arial" panose="020B0604020202020204" pitchFamily="34" charset="0"/>
              <a:buChar char="•"/>
            </a:pPr>
            <a:r>
              <a:rPr lang="en-US" sz="2400" dirty="0">
                <a:solidFill>
                  <a:prstClr val="black"/>
                </a:solidFill>
              </a:rPr>
              <a:t>Schedule faculty and staff meetings</a:t>
            </a:r>
          </a:p>
          <a:p>
            <a:pPr marL="342900" indent="-342900">
              <a:buClr>
                <a:srgbClr val="44546A">
                  <a:lumMod val="75000"/>
                  <a:lumOff val="25000"/>
                </a:srgbClr>
              </a:buClr>
              <a:buFont typeface="Arial" panose="020B0604020202020204" pitchFamily="34" charset="0"/>
              <a:buChar char="•"/>
            </a:pPr>
            <a:r>
              <a:rPr lang="en-US" sz="2400" dirty="0">
                <a:solidFill>
                  <a:prstClr val="black"/>
                </a:solidFill>
              </a:rPr>
              <a:t>Assign responsibilities</a:t>
            </a:r>
          </a:p>
          <a:p>
            <a:pPr marL="800100" lvl="1" indent="-342900">
              <a:buClr>
                <a:srgbClr val="44546A">
                  <a:lumMod val="75000"/>
                  <a:lumOff val="25000"/>
                </a:srgbClr>
              </a:buClr>
              <a:buFont typeface="Arial" panose="020B0604020202020204" pitchFamily="34" charset="0"/>
              <a:buChar char="•"/>
            </a:pPr>
            <a:r>
              <a:rPr lang="en-US" sz="2400" b="1" dirty="0">
                <a:solidFill>
                  <a:prstClr val="black"/>
                </a:solidFill>
              </a:rPr>
              <a:t>Facilitator</a:t>
            </a:r>
          </a:p>
          <a:p>
            <a:pPr marL="800100" lvl="1" indent="-342900">
              <a:buClr>
                <a:srgbClr val="44546A">
                  <a:lumMod val="75000"/>
                  <a:lumOff val="25000"/>
                </a:srgbClr>
              </a:buClr>
              <a:buFont typeface="Arial" panose="020B0604020202020204" pitchFamily="34" charset="0"/>
              <a:buChar char="•"/>
            </a:pPr>
            <a:r>
              <a:rPr lang="en-US" sz="2400" b="1" dirty="0">
                <a:solidFill>
                  <a:prstClr val="black"/>
                </a:solidFill>
              </a:rPr>
              <a:t>Minute taker		</a:t>
            </a:r>
          </a:p>
          <a:p>
            <a:pPr marL="800100" lvl="1" indent="-342900">
              <a:buClr>
                <a:srgbClr val="44546A">
                  <a:lumMod val="75000"/>
                  <a:lumOff val="25000"/>
                </a:srgbClr>
              </a:buClr>
              <a:buFont typeface="Arial" panose="020B0604020202020204" pitchFamily="34" charset="0"/>
              <a:buChar char="•"/>
            </a:pPr>
            <a:r>
              <a:rPr lang="en-US" sz="2400" b="1" dirty="0">
                <a:solidFill>
                  <a:prstClr val="black"/>
                </a:solidFill>
              </a:rPr>
              <a:t>Data analyst</a:t>
            </a:r>
          </a:p>
          <a:p>
            <a:pPr marL="800100" lvl="1" indent="-342900">
              <a:buClr>
                <a:srgbClr val="44546A">
                  <a:lumMod val="75000"/>
                  <a:lumOff val="25000"/>
                </a:srgbClr>
              </a:buClr>
              <a:buFont typeface="Arial" panose="020B0604020202020204" pitchFamily="34" charset="0"/>
              <a:buChar char="•"/>
            </a:pPr>
            <a:r>
              <a:rPr lang="en-US" sz="2400" b="1" dirty="0">
                <a:solidFill>
                  <a:prstClr val="black"/>
                </a:solidFill>
              </a:rPr>
              <a:t>Active team member</a:t>
            </a:r>
          </a:p>
          <a:p>
            <a:pPr marL="800100" lvl="1" indent="-342900">
              <a:buClr>
                <a:srgbClr val="44546A">
                  <a:lumMod val="75000"/>
                  <a:lumOff val="25000"/>
                </a:srgbClr>
              </a:buClr>
              <a:buFont typeface="Arial" panose="020B0604020202020204" pitchFamily="34" charset="0"/>
              <a:buChar char="•"/>
            </a:pPr>
            <a:r>
              <a:rPr lang="en-US" sz="2400" b="1" dirty="0">
                <a:solidFill>
                  <a:prstClr val="black"/>
                </a:solidFill>
              </a:rPr>
              <a:t>Administrator</a:t>
            </a:r>
          </a:p>
          <a:p>
            <a:pPr marL="800100" lvl="1" indent="-342900">
              <a:buClr>
                <a:srgbClr val="44546A">
                  <a:lumMod val="75000"/>
                  <a:lumOff val="25000"/>
                </a:srgbClr>
              </a:buClr>
              <a:buFont typeface="Arial" panose="020B0604020202020204" pitchFamily="34" charset="0"/>
              <a:buChar char="•"/>
            </a:pPr>
            <a:endParaRPr lang="en-US" sz="2400" dirty="0">
              <a:solidFill>
                <a:prstClr val="black"/>
              </a:solidFill>
            </a:endParaRPr>
          </a:p>
        </p:txBody>
      </p:sp>
      <p:pic>
        <p:nvPicPr>
          <p:cNvPr id="13" name="Picture 47" descr="10yellow"/>
          <p:cNvPicPr>
            <a:picLocks noChangeAspect="1" noChangeArrowheads="1"/>
          </p:cNvPicPr>
          <p:nvPr/>
        </p:nvPicPr>
        <p:blipFill>
          <a:blip r:embed="rId3" cstate="print"/>
          <a:srcRect/>
          <a:stretch>
            <a:fillRect/>
          </a:stretch>
        </p:blipFill>
        <p:spPr bwMode="auto">
          <a:xfrm>
            <a:off x="3557589" y="4736505"/>
            <a:ext cx="5076825" cy="1847850"/>
          </a:xfrm>
          <a:prstGeom prst="rect">
            <a:avLst/>
          </a:prstGeom>
          <a:noFill/>
          <a:ln w="9525">
            <a:noFill/>
            <a:miter lim="800000"/>
            <a:headEnd/>
            <a:tailEnd/>
          </a:ln>
        </p:spPr>
      </p:pic>
      <p:pic>
        <p:nvPicPr>
          <p:cNvPr id="14" name="Picture 46" descr="9yellow"/>
          <p:cNvPicPr>
            <a:picLocks noChangeAspect="1" noChangeArrowheads="1"/>
          </p:cNvPicPr>
          <p:nvPr/>
        </p:nvPicPr>
        <p:blipFill>
          <a:blip r:embed="rId4" cstate="print"/>
          <a:srcRect/>
          <a:stretch>
            <a:fillRect/>
          </a:stretch>
        </p:blipFill>
        <p:spPr bwMode="auto">
          <a:xfrm>
            <a:off x="3557589" y="4736505"/>
            <a:ext cx="5076825" cy="1847850"/>
          </a:xfrm>
          <a:prstGeom prst="rect">
            <a:avLst/>
          </a:prstGeom>
          <a:noFill/>
          <a:ln w="9525">
            <a:noFill/>
            <a:miter lim="800000"/>
            <a:headEnd/>
            <a:tailEnd/>
          </a:ln>
        </p:spPr>
      </p:pic>
      <p:pic>
        <p:nvPicPr>
          <p:cNvPr id="15" name="Picture 45" descr="8yellow"/>
          <p:cNvPicPr>
            <a:picLocks noChangeAspect="1" noChangeArrowheads="1"/>
          </p:cNvPicPr>
          <p:nvPr/>
        </p:nvPicPr>
        <p:blipFill>
          <a:blip r:embed="rId5" cstate="print"/>
          <a:srcRect/>
          <a:stretch>
            <a:fillRect/>
          </a:stretch>
        </p:blipFill>
        <p:spPr bwMode="auto">
          <a:xfrm>
            <a:off x="3557589" y="4736505"/>
            <a:ext cx="5076825" cy="1847850"/>
          </a:xfrm>
          <a:prstGeom prst="rect">
            <a:avLst/>
          </a:prstGeom>
          <a:noFill/>
          <a:ln w="9525">
            <a:noFill/>
            <a:miter lim="800000"/>
            <a:headEnd/>
            <a:tailEnd/>
          </a:ln>
        </p:spPr>
      </p:pic>
      <p:pic>
        <p:nvPicPr>
          <p:cNvPr id="16" name="Picture 44" descr="7yellow"/>
          <p:cNvPicPr>
            <a:picLocks noChangeAspect="1" noChangeArrowheads="1"/>
          </p:cNvPicPr>
          <p:nvPr/>
        </p:nvPicPr>
        <p:blipFill>
          <a:blip r:embed="rId6" cstate="print"/>
          <a:srcRect/>
          <a:stretch>
            <a:fillRect/>
          </a:stretch>
        </p:blipFill>
        <p:spPr bwMode="auto">
          <a:xfrm>
            <a:off x="3557589" y="4736505"/>
            <a:ext cx="5076825" cy="1847850"/>
          </a:xfrm>
          <a:prstGeom prst="rect">
            <a:avLst/>
          </a:prstGeom>
          <a:noFill/>
          <a:ln w="9525">
            <a:noFill/>
            <a:miter lim="800000"/>
            <a:headEnd/>
            <a:tailEnd/>
          </a:ln>
        </p:spPr>
      </p:pic>
      <p:pic>
        <p:nvPicPr>
          <p:cNvPr id="18" name="Picture 43" descr="6yellow"/>
          <p:cNvPicPr>
            <a:picLocks noChangeAspect="1" noChangeArrowheads="1"/>
          </p:cNvPicPr>
          <p:nvPr/>
        </p:nvPicPr>
        <p:blipFill>
          <a:blip r:embed="rId7" cstate="print"/>
          <a:srcRect/>
          <a:stretch>
            <a:fillRect/>
          </a:stretch>
        </p:blipFill>
        <p:spPr bwMode="auto">
          <a:xfrm>
            <a:off x="3557589" y="4736505"/>
            <a:ext cx="5076825" cy="1847850"/>
          </a:xfrm>
          <a:prstGeom prst="rect">
            <a:avLst/>
          </a:prstGeom>
          <a:noFill/>
          <a:ln w="9525">
            <a:noFill/>
            <a:miter lim="800000"/>
            <a:headEnd/>
            <a:tailEnd/>
          </a:ln>
        </p:spPr>
      </p:pic>
      <p:pic>
        <p:nvPicPr>
          <p:cNvPr id="19" name="Picture 41" descr="5yellow"/>
          <p:cNvPicPr>
            <a:picLocks noChangeAspect="1" noChangeArrowheads="1"/>
          </p:cNvPicPr>
          <p:nvPr/>
        </p:nvPicPr>
        <p:blipFill>
          <a:blip r:embed="rId8" cstate="print"/>
          <a:srcRect/>
          <a:stretch>
            <a:fillRect/>
          </a:stretch>
        </p:blipFill>
        <p:spPr bwMode="auto">
          <a:xfrm>
            <a:off x="3557589" y="4736505"/>
            <a:ext cx="5076825" cy="1847850"/>
          </a:xfrm>
          <a:prstGeom prst="rect">
            <a:avLst/>
          </a:prstGeom>
          <a:noFill/>
          <a:ln w="9525">
            <a:noFill/>
            <a:miter lim="800000"/>
            <a:headEnd/>
            <a:tailEnd/>
          </a:ln>
        </p:spPr>
      </p:pic>
      <p:pic>
        <p:nvPicPr>
          <p:cNvPr id="21" name="Picture 40" descr="4yellow"/>
          <p:cNvPicPr>
            <a:picLocks noChangeAspect="1" noChangeArrowheads="1"/>
          </p:cNvPicPr>
          <p:nvPr/>
        </p:nvPicPr>
        <p:blipFill>
          <a:blip r:embed="rId9" cstate="print"/>
          <a:srcRect/>
          <a:stretch>
            <a:fillRect/>
          </a:stretch>
        </p:blipFill>
        <p:spPr bwMode="auto">
          <a:xfrm>
            <a:off x="3557589" y="4736505"/>
            <a:ext cx="5076825" cy="1847850"/>
          </a:xfrm>
          <a:prstGeom prst="rect">
            <a:avLst/>
          </a:prstGeom>
          <a:noFill/>
          <a:ln w="9525">
            <a:noFill/>
            <a:miter lim="800000"/>
            <a:headEnd/>
            <a:tailEnd/>
          </a:ln>
        </p:spPr>
      </p:pic>
      <p:pic>
        <p:nvPicPr>
          <p:cNvPr id="22" name="Picture 39" descr="3yellow"/>
          <p:cNvPicPr>
            <a:picLocks noChangeAspect="1" noChangeArrowheads="1"/>
          </p:cNvPicPr>
          <p:nvPr/>
        </p:nvPicPr>
        <p:blipFill>
          <a:blip r:embed="rId10" cstate="print"/>
          <a:srcRect/>
          <a:stretch>
            <a:fillRect/>
          </a:stretch>
        </p:blipFill>
        <p:spPr bwMode="auto">
          <a:xfrm>
            <a:off x="3557589" y="4736505"/>
            <a:ext cx="5076825" cy="1847850"/>
          </a:xfrm>
          <a:prstGeom prst="rect">
            <a:avLst/>
          </a:prstGeom>
          <a:noFill/>
          <a:ln w="9525">
            <a:noFill/>
            <a:miter lim="800000"/>
            <a:headEnd/>
            <a:tailEnd/>
          </a:ln>
        </p:spPr>
      </p:pic>
      <p:pic>
        <p:nvPicPr>
          <p:cNvPr id="23" name="Picture 38" descr="2yellow"/>
          <p:cNvPicPr>
            <a:picLocks noChangeAspect="1" noChangeArrowheads="1"/>
          </p:cNvPicPr>
          <p:nvPr/>
        </p:nvPicPr>
        <p:blipFill>
          <a:blip r:embed="rId11" cstate="print"/>
          <a:srcRect/>
          <a:stretch>
            <a:fillRect/>
          </a:stretch>
        </p:blipFill>
        <p:spPr bwMode="auto">
          <a:xfrm>
            <a:off x="3557589" y="4736505"/>
            <a:ext cx="5076825" cy="1847850"/>
          </a:xfrm>
          <a:prstGeom prst="rect">
            <a:avLst/>
          </a:prstGeom>
          <a:noFill/>
          <a:ln w="9525">
            <a:noFill/>
            <a:miter lim="800000"/>
            <a:headEnd/>
            <a:tailEnd/>
          </a:ln>
        </p:spPr>
      </p:pic>
      <p:pic>
        <p:nvPicPr>
          <p:cNvPr id="24" name="Picture 33" descr="1yellow"/>
          <p:cNvPicPr>
            <a:picLocks noChangeAspect="1" noChangeArrowheads="1"/>
          </p:cNvPicPr>
          <p:nvPr/>
        </p:nvPicPr>
        <p:blipFill>
          <a:blip r:embed="rId12" cstate="print"/>
          <a:srcRect/>
          <a:stretch>
            <a:fillRect/>
          </a:stretch>
        </p:blipFill>
        <p:spPr bwMode="auto">
          <a:xfrm>
            <a:off x="3557589" y="4736505"/>
            <a:ext cx="5076825" cy="1847850"/>
          </a:xfrm>
          <a:prstGeom prst="rect">
            <a:avLst/>
          </a:prstGeom>
          <a:noFill/>
          <a:ln w="9525">
            <a:noFill/>
            <a:miter lim="800000"/>
            <a:headEnd/>
            <a:tailEnd/>
          </a:ln>
        </p:spPr>
      </p:pic>
      <p:pic>
        <p:nvPicPr>
          <p:cNvPr id="25" name="Picture 36" descr="30seconds_yellow"/>
          <p:cNvPicPr>
            <a:picLocks noChangeAspect="1" noChangeArrowheads="1"/>
          </p:cNvPicPr>
          <p:nvPr/>
        </p:nvPicPr>
        <p:blipFill>
          <a:blip r:embed="rId13" cstate="print"/>
          <a:srcRect/>
          <a:stretch>
            <a:fillRect/>
          </a:stretch>
        </p:blipFill>
        <p:spPr bwMode="auto">
          <a:xfrm>
            <a:off x="3557589" y="4736505"/>
            <a:ext cx="5076825" cy="1847850"/>
          </a:xfrm>
          <a:prstGeom prst="rect">
            <a:avLst/>
          </a:prstGeom>
          <a:noFill/>
          <a:ln w="9525">
            <a:noFill/>
            <a:miter lim="800000"/>
            <a:headEnd/>
            <a:tailEnd/>
          </a:ln>
        </p:spPr>
      </p:pic>
      <p:pic>
        <p:nvPicPr>
          <p:cNvPr id="26" name="Picture 32" descr="00seconds_yellow"/>
          <p:cNvPicPr>
            <a:picLocks noChangeAspect="1" noChangeArrowheads="1"/>
          </p:cNvPicPr>
          <p:nvPr/>
        </p:nvPicPr>
        <p:blipFill>
          <a:blip r:embed="rId14" cstate="print"/>
          <a:srcRect/>
          <a:stretch>
            <a:fillRect/>
          </a:stretch>
        </p:blipFill>
        <p:spPr bwMode="auto">
          <a:xfrm>
            <a:off x="3557589" y="4736505"/>
            <a:ext cx="5076825" cy="1847850"/>
          </a:xfrm>
          <a:prstGeom prst="rect">
            <a:avLst/>
          </a:prstGeom>
          <a:noFill/>
          <a:ln w="9525">
            <a:noFill/>
            <a:miter lim="800000"/>
            <a:headEnd/>
            <a:tailEnd/>
          </a:ln>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1523" y="2267435"/>
            <a:ext cx="1997176" cy="2584580"/>
          </a:xfrm>
          <a:prstGeom prst="rect">
            <a:avLst/>
          </a:prstGeom>
          <a:ln>
            <a:noFill/>
          </a:ln>
          <a:effectLst>
            <a:outerShdw blurRad="292100" dist="139700" dir="2700000" algn="tl" rotWithShape="0">
              <a:srgbClr val="333333">
                <a:alpha val="65000"/>
              </a:srgbClr>
            </a:outerShdw>
          </a:effectLst>
        </p:spPr>
      </p:pic>
      <p:sp>
        <p:nvSpPr>
          <p:cNvPr id="20" name="Right Arrow 19"/>
          <p:cNvSpPr/>
          <p:nvPr/>
        </p:nvSpPr>
        <p:spPr>
          <a:xfrm rot="679273">
            <a:off x="6872530" y="2765602"/>
            <a:ext cx="1712248" cy="632209"/>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b="1" dirty="0">
                <a:solidFill>
                  <a:prstClr val="white"/>
                </a:solidFill>
                <a:latin typeface="Calisto MT"/>
              </a:rPr>
              <a:t>Predictability</a:t>
            </a:r>
          </a:p>
        </p:txBody>
      </p:sp>
    </p:spTree>
    <p:extLst>
      <p:ext uri="{BB962C8B-B14F-4D97-AF65-F5344CB8AC3E}">
        <p14:creationId xmlns:p14="http://schemas.microsoft.com/office/powerpoint/2010/main" val="2012495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65" t="8228"/>
          <a:stretch/>
        </p:blipFill>
        <p:spPr>
          <a:xfrm>
            <a:off x="7251032" y="3563921"/>
            <a:ext cx="3416968" cy="3231633"/>
          </a:xfrm>
          <a:prstGeom prst="rect">
            <a:avLst/>
          </a:prstGeom>
        </p:spPr>
      </p:pic>
      <p:sp>
        <p:nvSpPr>
          <p:cNvPr id="4" name="Title 3"/>
          <p:cNvSpPr>
            <a:spLocks noGrp="1"/>
          </p:cNvSpPr>
          <p:nvPr>
            <p:ph type="title"/>
          </p:nvPr>
        </p:nvSpPr>
        <p:spPr/>
        <p:txBody>
          <a:bodyPr>
            <a:normAutofit/>
          </a:bodyPr>
          <a:lstStyle/>
          <a:p>
            <a:r>
              <a:rPr lang="en-US"/>
              <a:t>Communicating with Your Stakeholders</a:t>
            </a:r>
          </a:p>
        </p:txBody>
      </p:sp>
      <p:sp>
        <p:nvSpPr>
          <p:cNvPr id="5" name="Content Placeholder 4"/>
          <p:cNvSpPr>
            <a:spLocks noGrp="1"/>
          </p:cNvSpPr>
          <p:nvPr>
            <p:ph idx="1"/>
          </p:nvPr>
        </p:nvSpPr>
        <p:spPr/>
        <p:txBody>
          <a:bodyPr/>
          <a:lstStyle/>
          <a:p>
            <a:r>
              <a:rPr lang="en-US" dirty="0"/>
              <a:t>How will you share data and Ci3T Leadership Team updates with stakeholders?</a:t>
            </a:r>
          </a:p>
          <a:p>
            <a:pPr lvl="1"/>
            <a:r>
              <a:rPr lang="en-US" dirty="0"/>
              <a:t>Faculty and staff</a:t>
            </a:r>
          </a:p>
          <a:p>
            <a:pPr lvl="2"/>
            <a:r>
              <a:rPr lang="en-US" dirty="0"/>
              <a:t>Include plans for sharing updates with cafeteria, custodial, transportation, office, </a:t>
            </a:r>
            <a:r>
              <a:rPr lang="en-US" dirty="0" err="1"/>
              <a:t>paraeducators</a:t>
            </a:r>
            <a:r>
              <a:rPr lang="en-US" dirty="0"/>
              <a:t>, itinerant related service providers, and others</a:t>
            </a:r>
          </a:p>
          <a:p>
            <a:pPr lvl="1"/>
            <a:r>
              <a:rPr lang="en-US" dirty="0"/>
              <a:t>District leaders</a:t>
            </a:r>
          </a:p>
          <a:p>
            <a:pPr lvl="1"/>
            <a:r>
              <a:rPr lang="en-US" dirty="0"/>
              <a:t>Students</a:t>
            </a:r>
          </a:p>
          <a:p>
            <a:pPr lvl="1"/>
            <a:r>
              <a:rPr lang="en-US" dirty="0"/>
              <a:t>Parents</a:t>
            </a:r>
          </a:p>
          <a:p>
            <a:pPr lvl="1"/>
            <a:r>
              <a:rPr lang="en-US" dirty="0"/>
              <a:t>Community</a:t>
            </a:r>
          </a:p>
          <a:p>
            <a:pPr lvl="2"/>
            <a:r>
              <a:rPr lang="en-US" dirty="0"/>
              <a:t>Consider dedicating space on school website </a:t>
            </a:r>
            <a:br>
              <a:rPr lang="en-US" dirty="0"/>
            </a:br>
            <a:r>
              <a:rPr lang="en-US" dirty="0"/>
              <a:t>to give parents and community members </a:t>
            </a:r>
            <a:br>
              <a:rPr lang="en-US" dirty="0"/>
            </a:br>
            <a:r>
              <a:rPr lang="en-US" dirty="0"/>
              <a:t>access to updates </a:t>
            </a:r>
          </a:p>
        </p:txBody>
      </p:sp>
    </p:spTree>
    <p:extLst>
      <p:ext uri="{BB962C8B-B14F-4D97-AF65-F5344CB8AC3E}">
        <p14:creationId xmlns:p14="http://schemas.microsoft.com/office/powerpoint/2010/main" val="1256358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Implementing Your Primary (Tier 1) Prevention Efforts</a:t>
            </a:r>
          </a:p>
        </p:txBody>
      </p:sp>
      <p:sp>
        <p:nvSpPr>
          <p:cNvPr id="3" name="Text Placeholder 2"/>
          <p:cNvSpPr>
            <a:spLocks noGrp="1"/>
          </p:cNvSpPr>
          <p:nvPr>
            <p:ph type="body" idx="1"/>
          </p:nvPr>
        </p:nvSpPr>
        <p:spPr/>
        <p:txBody>
          <a:bodyPr/>
          <a:lstStyle/>
          <a:p>
            <a:r>
              <a:rPr lang="en-US"/>
              <a:t>Rolling out Tier 1</a:t>
            </a:r>
          </a:p>
          <a:p>
            <a:r>
              <a:rPr lang="en-US"/>
              <a:t>Implementing Procedures</a:t>
            </a:r>
          </a:p>
        </p:txBody>
      </p:sp>
    </p:spTree>
    <p:extLst>
      <p:ext uri="{BB962C8B-B14F-4D97-AF65-F5344CB8AC3E}">
        <p14:creationId xmlns:p14="http://schemas.microsoft.com/office/powerpoint/2010/main" val="1517358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70000" contrast="-70000"/>
          </a:blip>
          <a:srcRect r="11789"/>
          <a:stretch/>
        </p:blipFill>
        <p:spPr>
          <a:xfrm>
            <a:off x="-116378" y="0"/>
            <a:ext cx="12502341" cy="6858000"/>
          </a:xfrm>
          <a:prstGeom prst="rect">
            <a:avLst/>
          </a:prstGeom>
        </p:spPr>
      </p:pic>
      <p:sp>
        <p:nvSpPr>
          <p:cNvPr id="4" name="Title 3"/>
          <p:cNvSpPr>
            <a:spLocks noGrp="1"/>
          </p:cNvSpPr>
          <p:nvPr>
            <p:ph type="title"/>
          </p:nvPr>
        </p:nvSpPr>
        <p:spPr/>
        <p:txBody>
          <a:bodyPr>
            <a:normAutofit/>
          </a:bodyPr>
          <a:lstStyle/>
          <a:p>
            <a:pPr lvl="1"/>
            <a:r>
              <a:rPr lang="en-US" sz="4800" dirty="0"/>
              <a:t>Rolling out Tier 1</a:t>
            </a:r>
          </a:p>
        </p:txBody>
      </p:sp>
      <p:sp>
        <p:nvSpPr>
          <p:cNvPr id="5" name="Content Placeholder 4"/>
          <p:cNvSpPr>
            <a:spLocks noGrp="1"/>
          </p:cNvSpPr>
          <p:nvPr>
            <p:ph idx="1"/>
          </p:nvPr>
        </p:nvSpPr>
        <p:spPr/>
        <p:txBody>
          <a:bodyPr/>
          <a:lstStyle/>
          <a:p>
            <a:r>
              <a:rPr lang="en-US" dirty="0"/>
              <a:t>What were your successes?</a:t>
            </a:r>
          </a:p>
          <a:p>
            <a:r>
              <a:rPr lang="en-US" dirty="0"/>
              <a:t>What feedback did you receive from stakeholders?</a:t>
            </a:r>
          </a:p>
          <a:p>
            <a:r>
              <a:rPr lang="en-US" dirty="0"/>
              <a:t>How closely did your rollout follow your kickoff plans?</a:t>
            </a:r>
          </a:p>
          <a:p>
            <a:r>
              <a:rPr lang="en-US" dirty="0"/>
              <a:t>What changes would you make for spring review and for rolling out the plan </a:t>
            </a:r>
            <a:r>
              <a:rPr lang="en-US"/>
              <a:t>next fall?</a:t>
            </a:r>
            <a:endParaRPr lang="en-US" dirty="0"/>
          </a:p>
        </p:txBody>
      </p:sp>
    </p:spTree>
    <p:extLst>
      <p:ext uri="{BB962C8B-B14F-4D97-AF65-F5344CB8AC3E}">
        <p14:creationId xmlns:p14="http://schemas.microsoft.com/office/powerpoint/2010/main" val="2232119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3" name="Oval Callout 2"/>
          <p:cNvSpPr/>
          <p:nvPr/>
        </p:nvSpPr>
        <p:spPr>
          <a:xfrm rot="516946">
            <a:off x="7877802" y="5552615"/>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6" name="Rounded Rectangle 5"/>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7" name="Rounded Rectangle 6"/>
          <p:cNvSpPr/>
          <p:nvPr/>
        </p:nvSpPr>
        <p:spPr>
          <a:xfrm rot="5400000">
            <a:off x="2801746" y="2397424"/>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rot="5400000">
            <a:off x="5220791" y="3469122"/>
            <a:ext cx="17597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rot="5400000">
            <a:off x="5833442" y="745148"/>
            <a:ext cx="5344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rot="5400000">
            <a:off x="7539059" y="941720"/>
            <a:ext cx="2077769" cy="253792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320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dirty="0"/>
              <a:t>Rolling out at Tier 1: Academic Domain</a:t>
            </a:r>
          </a:p>
        </p:txBody>
      </p:sp>
      <p:sp>
        <p:nvSpPr>
          <p:cNvPr id="3" name="Text Placeholder 2">
            <a:extLst>
              <a:ext uri="{FF2B5EF4-FFF2-40B4-BE49-F238E27FC236}">
                <a16:creationId xmlns:a16="http://schemas.microsoft.com/office/drawing/2014/main" id="{8B0FF2BB-A088-4D6C-9319-C7F3016DF10C}"/>
              </a:ext>
            </a:extLst>
          </p:cNvPr>
          <p:cNvSpPr>
            <a:spLocks noGrp="1"/>
          </p:cNvSpPr>
          <p:nvPr>
            <p:ph type="body" idx="1"/>
          </p:nvPr>
        </p:nvSpPr>
        <p:spPr>
          <a:xfrm>
            <a:off x="5961381" y="4590301"/>
            <a:ext cx="6613004" cy="1500187"/>
          </a:xfrm>
        </p:spPr>
        <p:txBody>
          <a:bodyPr/>
          <a:lstStyle/>
          <a:p>
            <a:r>
              <a:rPr lang="en-US" dirty="0"/>
              <a:t>Teaching </a:t>
            </a:r>
          </a:p>
          <a:p>
            <a:r>
              <a:rPr lang="en-US" dirty="0"/>
              <a:t>Reinforcing</a:t>
            </a:r>
          </a:p>
          <a:p>
            <a:r>
              <a:rPr lang="en-US" dirty="0"/>
              <a:t>Monitoring</a:t>
            </a:r>
          </a:p>
          <a:p>
            <a:endParaRPr lang="en-US" dirty="0"/>
          </a:p>
        </p:txBody>
      </p:sp>
      <p:pic>
        <p:nvPicPr>
          <p:cNvPr id="4" name="Picture 3">
            <a:extLst>
              <a:ext uri="{FF2B5EF4-FFF2-40B4-BE49-F238E27FC236}">
                <a16:creationId xmlns:a16="http://schemas.microsoft.com/office/drawing/2014/main" id="{9747361F-1368-4FF9-A0FE-690C4D9E1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BACCDC07-54A3-4639-ACEC-FEC2BFAA5F78}"/>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371597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4874" y="224158"/>
            <a:ext cx="10515600" cy="1325563"/>
          </a:xfrm>
        </p:spPr>
        <p:txBody>
          <a:bodyPr>
            <a:normAutofit/>
          </a:bodyPr>
          <a:lstStyle/>
          <a:p>
            <a:r>
              <a:rPr lang="en-US" sz="4000" dirty="0"/>
              <a:t>Ci3T Primary Plan: Faculty and Staff Roles and Responsibilities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187959" y="3924298"/>
            <a:ext cx="2021348" cy="1780415"/>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897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92608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Arial" panose="020B0604020202020204" pitchFamily="34" charset="0"/>
                          <a:ea typeface="+mn-ea"/>
                          <a:cs typeface="Arial" panose="020B0604020202020204" pitchFamily="34" charset="0"/>
                        </a:rPr>
                        <a:t>Create and teach lesson plans that follow the effective elements of essential instruction: anticipatory set, daily objective, direct instruction, modeling, guided practice, and independent practice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accent3">
                              <a:lumMod val="75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75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4696" y="351511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18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Arial" panose="020B0604020202020204" pitchFamily="34" charset="0"/>
                          <a:ea typeface="+mn-ea"/>
                          <a:cs typeface="Arial" panose="020B0604020202020204" pitchFamily="34" charset="0"/>
                        </a:rPr>
                        <a:t>Create a safe and respectful online classroom using the district approved platform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Arial" panose="020B0604020202020204" pitchFamily="34" charset="0"/>
                          <a:ea typeface="+mn-ea"/>
                          <a:cs typeface="Arial" panose="020B0604020202020204" pitchFamily="34" charset="0"/>
                        </a:rPr>
                        <a:t>Offer appropriate high-quality learning activities to students in more than one format (e.g., synchronous, asynchronous, electronic, paper-and-pencil)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accent3">
                              <a:lumMod val="75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1800" b="0" i="1" kern="1200" dirty="0">
                        <a:solidFill>
                          <a:schemeClr val="accent3">
                            <a:lumMod val="75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High-</a:t>
            </a:r>
            <a:r>
              <a:rPr lang="en-US" sz="2000" i="1" kern="1200" dirty="0">
                <a:latin typeface="Arial" panose="020B0604020202020204" pitchFamily="34" charset="0"/>
                <a:cs typeface="Arial" panose="020B0604020202020204" pitchFamily="34" charset="0"/>
              </a:rPr>
              <a:t>p</a:t>
            </a:r>
            <a:r>
              <a:rPr lang="en-US" sz="2000" kern="1200" dirty="0">
                <a:latin typeface="Arial" panose="020B0604020202020204" pitchFamily="34" charset="0"/>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Precorrection</a:t>
            </a:r>
            <a:endParaRPr lang="en-US" sz="2000" kern="1200" dirty="0">
              <a:latin typeface="Arial" panose="020B0604020202020204" pitchFamily="34" charset="0"/>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Incorporating Choice</a:t>
            </a:r>
          </a:p>
        </p:txBody>
      </p:sp>
    </p:spTree>
    <p:extLst>
      <p:ext uri="{BB962C8B-B14F-4D97-AF65-F5344CB8AC3E}">
        <p14:creationId xmlns:p14="http://schemas.microsoft.com/office/powerpoint/2010/main" val="722174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Academics</a:t>
            </a:r>
          </a:p>
        </p:txBody>
      </p:sp>
      <p:sp>
        <p:nvSpPr>
          <p:cNvPr id="10" name="Content Placeholder 9"/>
          <p:cNvSpPr>
            <a:spLocks noGrp="1"/>
          </p:cNvSpPr>
          <p:nvPr>
            <p:ph idx="1"/>
          </p:nvPr>
        </p:nvSpPr>
        <p:spPr/>
        <p:txBody>
          <a:bodyPr/>
          <a:lstStyle/>
          <a:p>
            <a:r>
              <a:rPr lang="en-US" dirty="0"/>
              <a:t>Reviewing Roles &amp; Responsibilities</a:t>
            </a:r>
          </a:p>
          <a:p>
            <a:pPr lvl="1"/>
            <a:r>
              <a:rPr lang="en-US" dirty="0">
                <a:solidFill>
                  <a:schemeClr val="accent1"/>
                </a:solidFill>
              </a:rPr>
              <a:t>What do I need to know?</a:t>
            </a:r>
          </a:p>
          <a:p>
            <a:r>
              <a:rPr lang="en-US" dirty="0"/>
              <a:t>Procedures for Teaching</a:t>
            </a:r>
          </a:p>
          <a:p>
            <a:pPr lvl="1"/>
            <a:r>
              <a:rPr lang="en-US" dirty="0">
                <a:solidFill>
                  <a:srgbClr val="7030A0"/>
                </a:solidFill>
              </a:rPr>
              <a:t>How am I doing with using low-intensity supports?</a:t>
            </a:r>
          </a:p>
          <a:p>
            <a:r>
              <a:rPr lang="en-US" dirty="0"/>
              <a:t>Procedures for Reinforcing</a:t>
            </a:r>
          </a:p>
          <a:p>
            <a:pPr lvl="1"/>
            <a:r>
              <a:rPr lang="en-US" dirty="0">
                <a:solidFill>
                  <a:schemeClr val="accent1"/>
                </a:solidFill>
              </a:rPr>
              <a:t>How have I been reinforcing students for meeting expectations?</a:t>
            </a:r>
          </a:p>
          <a:p>
            <a:r>
              <a:rPr lang="en-US" dirty="0"/>
              <a:t>Procedures for Monitoring</a:t>
            </a:r>
          </a:p>
          <a:p>
            <a:pPr lvl="1"/>
            <a:r>
              <a:rPr lang="en-US" dirty="0">
                <a:solidFill>
                  <a:schemeClr val="accent1"/>
                </a:solidFill>
              </a:rPr>
              <a:t>How am I doing with implementation?</a:t>
            </a:r>
          </a:p>
          <a:p>
            <a:r>
              <a:rPr lang="en-US" dirty="0"/>
              <a:t>Questions &amp; Considerations?</a:t>
            </a:r>
          </a:p>
          <a:p>
            <a:endParaRPr lang="en-US" dirty="0"/>
          </a:p>
        </p:txBody>
      </p:sp>
      <p:sp>
        <p:nvSpPr>
          <p:cNvPr id="11" name="Content Placeholder 10"/>
          <p:cNvSpPr>
            <a:spLocks noGrp="1"/>
          </p:cNvSpPr>
          <p:nvPr>
            <p:ph sz="half" idx="4294967295"/>
          </p:nvPr>
        </p:nvSpPr>
        <p:spPr>
          <a:xfrm rot="880817">
            <a:off x="7431231" y="4884210"/>
            <a:ext cx="3130550" cy="1603279"/>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spcBef>
                <a:spcPts val="0"/>
              </a:spcBef>
              <a:buNone/>
            </a:pPr>
            <a:r>
              <a:rPr lang="en-US" dirty="0"/>
              <a:t>Successes! </a:t>
            </a:r>
          </a:p>
        </p:txBody>
      </p:sp>
      <p:sp>
        <p:nvSpPr>
          <p:cNvPr id="5" name="Double Wave 4">
            <a:extLst>
              <a:ext uri="{FF2B5EF4-FFF2-40B4-BE49-F238E27FC236}">
                <a16:creationId xmlns:a16="http://schemas.microsoft.com/office/drawing/2014/main" id="{6C84E71E-BB23-46B7-948C-A75F62E80625}"/>
              </a:ext>
            </a:extLst>
          </p:cNvPr>
          <p:cNvSpPr/>
          <p:nvPr/>
        </p:nvSpPr>
        <p:spPr>
          <a:xfrm>
            <a:off x="838200" y="2665439"/>
            <a:ext cx="9829800" cy="1024444"/>
          </a:xfrm>
          <a:prstGeom prst="doubleWave">
            <a:avLst/>
          </a:prstGeom>
          <a:noFill/>
          <a:ln w="762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a:extLst>
              <a:ext uri="{FF2B5EF4-FFF2-40B4-BE49-F238E27FC236}">
                <a16:creationId xmlns:a16="http://schemas.microsoft.com/office/drawing/2014/main" id="{E15DEB93-6DEF-4096-92B2-430C464D62FF}"/>
              </a:ext>
            </a:extLst>
          </p:cNvPr>
          <p:cNvSpPr/>
          <p:nvPr/>
        </p:nvSpPr>
        <p:spPr>
          <a:xfrm>
            <a:off x="838200" y="3596762"/>
            <a:ext cx="9829800" cy="1024444"/>
          </a:xfrm>
          <a:prstGeom prst="doubleWave">
            <a:avLst/>
          </a:prstGeom>
          <a:noFill/>
          <a:ln w="762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55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927" y="81856"/>
            <a:ext cx="8636305" cy="6673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41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pPr lvl="0"/>
            <a:r>
              <a:rPr lang="en-US" dirty="0"/>
              <a:t>Welcome </a:t>
            </a:r>
          </a:p>
          <a:p>
            <a:pPr lvl="0"/>
            <a:r>
              <a:rPr lang="en-US" dirty="0"/>
              <a:t>Scheduling for Success</a:t>
            </a:r>
          </a:p>
          <a:p>
            <a:pPr lvl="0"/>
            <a:r>
              <a:rPr lang="en-US" dirty="0"/>
              <a:t>Implementing Your Primary (Tier 1) Prevention Efforts</a:t>
            </a:r>
          </a:p>
          <a:p>
            <a:pPr lvl="0"/>
            <a:r>
              <a:rPr lang="en-US" dirty="0"/>
              <a:t>Wrapping Up and Moving Forward</a:t>
            </a:r>
          </a:p>
          <a:p>
            <a:pPr lvl="0"/>
            <a:r>
              <a:rPr lang="en-US" dirty="0"/>
              <a:t>Professional Learning Opportunities</a:t>
            </a:r>
          </a:p>
        </p:txBody>
      </p:sp>
      <p:pic>
        <p:nvPicPr>
          <p:cNvPr id="5" name="Picture 4" descr="Illustration of 3D person placing blueprint on wooden easle." title="Plans">
            <a:extLst>
              <a:ext uri="{FF2B5EF4-FFF2-40B4-BE49-F238E27FC236}">
                <a16:creationId xmlns:a16="http://schemas.microsoft.com/office/drawing/2014/main" id="{544F5E9C-25AD-F14A-8008-2F69BF497E5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3" b="99063" l="30938" r="72188"/>
                    </a14:imgEffect>
                  </a14:imgLayer>
                </a14:imgProps>
              </a:ext>
              <a:ext uri="{28A0092B-C50C-407E-A947-70E740481C1C}">
                <a14:useLocalDpi xmlns:a14="http://schemas.microsoft.com/office/drawing/2010/main" val="0"/>
              </a:ext>
            </a:extLst>
          </a:blip>
          <a:srcRect l="30931" t="2710" r="25256"/>
          <a:stretch/>
        </p:blipFill>
        <p:spPr>
          <a:xfrm>
            <a:off x="7734771" y="3965373"/>
            <a:ext cx="1166876" cy="2591146"/>
          </a:xfrm>
          <a:prstGeom prst="rect">
            <a:avLst/>
          </a:prstGeom>
        </p:spPr>
      </p:pic>
    </p:spTree>
    <p:extLst>
      <p:ext uri="{BB962C8B-B14F-4D97-AF65-F5344CB8AC3E}">
        <p14:creationId xmlns:p14="http://schemas.microsoft.com/office/powerpoint/2010/main" val="1735210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2"/>
          <a:stretch>
            <a:fillRect/>
          </a:stretch>
        </p:blipFill>
        <p:spPr>
          <a:xfrm>
            <a:off x="6540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a:srcRect r="1776" b="46911"/>
          <a:stretch/>
        </p:blipFill>
        <p:spPr>
          <a:xfrm>
            <a:off x="1524000" y="-25135"/>
            <a:ext cx="4824350" cy="3586386"/>
          </a:xfrm>
          <a:prstGeom prst="rect">
            <a:avLst/>
          </a:prstGeom>
        </p:spPr>
      </p:pic>
      <p:sp>
        <p:nvSpPr>
          <p:cNvPr id="9" name="Rectangle 8"/>
          <p:cNvSpPr/>
          <p:nvPr/>
        </p:nvSpPr>
        <p:spPr>
          <a:xfrm>
            <a:off x="6509886" y="2646948"/>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5" name="Picture 4" descr="Graphical user interface, text, application&#10;&#10;Description automatically generated">
            <a:extLst>
              <a:ext uri="{FF2B5EF4-FFF2-40B4-BE49-F238E27FC236}">
                <a16:creationId xmlns:a16="http://schemas.microsoft.com/office/drawing/2014/main" id="{DD9551AE-F540-4F3B-8A99-3F13176B2D1A}"/>
              </a:ext>
            </a:extLst>
          </p:cNvPr>
          <p:cNvPicPr>
            <a:picLocks noChangeAspect="1"/>
          </p:cNvPicPr>
          <p:nvPr/>
        </p:nvPicPr>
        <p:blipFill>
          <a:blip r:embed="rId4"/>
          <a:stretch>
            <a:fillRect/>
          </a:stretch>
        </p:blipFill>
        <p:spPr>
          <a:xfrm>
            <a:off x="2008931" y="3199016"/>
            <a:ext cx="4150359" cy="32786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579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67005"/>
              <a:gd name="adj2" fmla="val 9850"/>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14" name="Rounded Rectangle 13"/>
          <p:cNvSpPr/>
          <p:nvPr/>
        </p:nvSpPr>
        <p:spPr>
          <a:xfrm rot="5400000">
            <a:off x="926839" y="1959429"/>
            <a:ext cx="5421086"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15693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858297" y="1209676"/>
            <a:ext cx="8849032"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a:solidFill>
                  <a:sysClr val="windowText" lastClr="000000"/>
                </a:solidFill>
              </a:rPr>
              <a:t>Let’s talk… and make plans!</a:t>
            </a:r>
          </a:p>
          <a:p>
            <a:pPr marL="285750" indent="-285750">
              <a:buFont typeface="Arial" panose="020B0604020202020204" pitchFamily="34" charset="0"/>
              <a:buChar char="•"/>
            </a:pPr>
            <a:r>
              <a:rPr lang="en-US" sz="2000" dirty="0">
                <a:solidFill>
                  <a:sysClr val="windowText" lastClr="000000"/>
                </a:solidFill>
              </a:rPr>
              <a:t>Reviewing Roles &amp; Responsibilities</a:t>
            </a:r>
          </a:p>
          <a:p>
            <a:pPr marL="742950" lvl="1" indent="-285750">
              <a:buFont typeface="Arial" panose="020B0604020202020204" pitchFamily="34" charset="0"/>
              <a:buChar char="•"/>
            </a:pPr>
            <a:r>
              <a:rPr lang="en-US" sz="2000" dirty="0">
                <a:solidFill>
                  <a:schemeClr val="accent1"/>
                </a:solidFill>
              </a:rPr>
              <a:t>What do I need to know?</a:t>
            </a:r>
          </a:p>
          <a:p>
            <a:pPr marL="285750" indent="-285750">
              <a:buFont typeface="Arial" panose="020B0604020202020204" pitchFamily="34" charset="0"/>
              <a:buChar char="•"/>
            </a:pPr>
            <a:r>
              <a:rPr lang="en-US" sz="2000" dirty="0">
                <a:solidFill>
                  <a:sysClr val="windowText" lastClr="000000"/>
                </a:solidFill>
              </a:rPr>
              <a:t>Procedures for Teaching</a:t>
            </a:r>
          </a:p>
          <a:p>
            <a:pPr marL="742950" lvl="1" indent="-285750">
              <a:buFont typeface="Arial" panose="020B0604020202020204" pitchFamily="34" charset="0"/>
              <a:buChar char="•"/>
            </a:pPr>
            <a:r>
              <a:rPr lang="en-US" sz="2000" dirty="0">
                <a:solidFill>
                  <a:srgbClr val="7030A0"/>
                </a:solidFill>
              </a:rPr>
              <a:t>How am I doing with using low-intensity supports?</a:t>
            </a:r>
          </a:p>
          <a:p>
            <a:pPr marL="285750" indent="-285750">
              <a:buFont typeface="Arial" panose="020B0604020202020204" pitchFamily="34" charset="0"/>
              <a:buChar char="•"/>
            </a:pPr>
            <a:r>
              <a:rPr lang="en-US" sz="2000" dirty="0">
                <a:solidFill>
                  <a:sysClr val="windowText" lastClr="000000"/>
                </a:solidFill>
              </a:rPr>
              <a:t>Procedures for Reinforcing</a:t>
            </a:r>
          </a:p>
          <a:p>
            <a:pPr marL="742950" lvl="1" indent="-285750">
              <a:buFont typeface="Arial" panose="020B0604020202020204" pitchFamily="34" charset="0"/>
              <a:buChar char="•"/>
            </a:pPr>
            <a:r>
              <a:rPr lang="en-US" sz="2000" dirty="0">
                <a:solidFill>
                  <a:schemeClr val="accent1"/>
                </a:solidFill>
              </a:rPr>
              <a:t>How have I been reinforcing students for meeting expectations?</a:t>
            </a:r>
          </a:p>
          <a:p>
            <a:pPr marL="285750" indent="-285750">
              <a:buFont typeface="Arial" panose="020B0604020202020204" pitchFamily="34" charset="0"/>
              <a:buChar char="•"/>
            </a:pPr>
            <a:r>
              <a:rPr lang="en-US" sz="2000" dirty="0">
                <a:solidFill>
                  <a:sysClr val="windowText" lastClr="000000"/>
                </a:solidFill>
              </a:rPr>
              <a:t>Procedures for Monitoring</a:t>
            </a:r>
          </a:p>
          <a:p>
            <a:pPr marL="742950" lvl="1" indent="-285750">
              <a:buFont typeface="Arial" panose="020B0604020202020204" pitchFamily="34" charset="0"/>
              <a:buChar char="•"/>
            </a:pPr>
            <a:r>
              <a:rPr lang="en-US" sz="2000" dirty="0">
                <a:solidFill>
                  <a:schemeClr val="accent1"/>
                </a:solidFill>
              </a:rPr>
              <a:t>How am I doing with implementation?</a:t>
            </a:r>
          </a:p>
          <a:p>
            <a:pPr marL="285750" indent="-285750">
              <a:buFont typeface="Arial" panose="020B0604020202020204" pitchFamily="34" charset="0"/>
              <a:buChar char="•"/>
            </a:pPr>
            <a:r>
              <a:rPr lang="en-US" sz="2000" dirty="0">
                <a:solidFill>
                  <a:sysClr val="windowText" lastClr="000000"/>
                </a:solidFill>
              </a:rPr>
              <a:t>Questions &amp; Considerations?</a:t>
            </a: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spTree>
    <p:extLst>
      <p:ext uri="{BB962C8B-B14F-4D97-AF65-F5344CB8AC3E}">
        <p14:creationId xmlns:p14="http://schemas.microsoft.com/office/powerpoint/2010/main" val="3713118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dirty="0"/>
              <a:t>Rolling out at Tier 1: Behavioral Domain</a:t>
            </a:r>
          </a:p>
        </p:txBody>
      </p:sp>
      <p:sp>
        <p:nvSpPr>
          <p:cNvPr id="3" name="Text Placeholder 2">
            <a:extLst>
              <a:ext uri="{FF2B5EF4-FFF2-40B4-BE49-F238E27FC236}">
                <a16:creationId xmlns:a16="http://schemas.microsoft.com/office/drawing/2014/main" id="{14950EF5-0D89-4AA6-863F-9AE0F43789D9}"/>
              </a:ext>
            </a:extLst>
          </p:cNvPr>
          <p:cNvSpPr>
            <a:spLocks noGrp="1"/>
          </p:cNvSpPr>
          <p:nvPr>
            <p:ph type="body" idx="1"/>
          </p:nvPr>
        </p:nvSpPr>
        <p:spPr>
          <a:xfrm>
            <a:off x="5918662" y="4589463"/>
            <a:ext cx="6273338" cy="1500187"/>
          </a:xfrm>
        </p:spPr>
        <p:txBody>
          <a:bodyPr/>
          <a:lstStyle/>
          <a:p>
            <a:r>
              <a:rPr lang="en-US" dirty="0"/>
              <a:t>Teaching </a:t>
            </a:r>
          </a:p>
          <a:p>
            <a:r>
              <a:rPr lang="en-US" dirty="0"/>
              <a:t>Reinforcing</a:t>
            </a:r>
          </a:p>
          <a:p>
            <a:r>
              <a:rPr lang="en-US" dirty="0"/>
              <a:t>Monitoring</a:t>
            </a:r>
          </a:p>
          <a:p>
            <a:endParaRPr lang="en-US" dirty="0"/>
          </a:p>
        </p:txBody>
      </p:sp>
      <p:pic>
        <p:nvPicPr>
          <p:cNvPr id="4" name="Picture 3">
            <a:extLst>
              <a:ext uri="{FF2B5EF4-FFF2-40B4-BE49-F238E27FC236}">
                <a16:creationId xmlns:a16="http://schemas.microsoft.com/office/drawing/2014/main" id="{3CF05660-0F8D-497D-88B3-4DD3825274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721091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Ci3T Primary Plan: Faculty and Staff Roles and Responsibilities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85326"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55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graphicFrame>
        <p:nvGraphicFramePr>
          <p:cNvPr id="6" name="Table 5">
            <a:extLst>
              <a:ext uri="{FF2B5EF4-FFF2-40B4-BE49-F238E27FC236}">
                <a16:creationId xmlns:a16="http://schemas.microsoft.com/office/drawing/2014/main" id="{8E086732-CE6A-42D7-887A-C80E91B64AB7}"/>
              </a:ext>
            </a:extLst>
          </p:cNvPr>
          <p:cNvGraphicFramePr>
            <a:graphicFrameLocks noGrp="1"/>
          </p:cNvGraphicFramePr>
          <p:nvPr/>
        </p:nvGraphicFramePr>
        <p:xfrm>
          <a:off x="3036199" y="980409"/>
          <a:ext cx="4814709" cy="4754880"/>
        </p:xfrm>
        <a:graphic>
          <a:graphicData uri="http://schemas.openxmlformats.org/drawingml/2006/table">
            <a:tbl>
              <a:tblPr firstRow="1" bandRow="1">
                <a:tableStyleId>{5C22544A-7EE6-4342-B048-85BDC9FD1C3A}</a:tableStyleId>
              </a:tblPr>
              <a:tblGrid>
                <a:gridCol w="4814709">
                  <a:extLst>
                    <a:ext uri="{9D8B030D-6E8A-4147-A177-3AD203B41FA5}">
                      <a16:colId xmlns:a16="http://schemas.microsoft.com/office/drawing/2014/main" val="682370429"/>
                    </a:ext>
                  </a:extLst>
                </a:gridCol>
              </a:tblGrid>
              <a:tr h="2573435">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Teach, model, and reinforce school-wide expectations with students and staff</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Create clear routines in the classroom to establish predictability and use PBIS tickets to facilitate routines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879752"/>
                  </a:ext>
                </a:extLst>
              </a:tr>
              <a:tr h="1874551">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model, and reinforce behavior expectations during synchronous events with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Integrate online behavior expectations into each lesson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1910951868"/>
                  </a:ext>
                </a:extLst>
              </a:tr>
            </a:tbl>
          </a:graphicData>
        </a:graphic>
      </p:graphicFrame>
    </p:spTree>
    <p:extLst>
      <p:ext uri="{BB962C8B-B14F-4D97-AF65-F5344CB8AC3E}">
        <p14:creationId xmlns:p14="http://schemas.microsoft.com/office/powerpoint/2010/main" val="2851267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365126"/>
            <a:ext cx="7886700" cy="1325563"/>
          </a:xfrm>
        </p:spPr>
        <p:txBody>
          <a:bodyPr/>
          <a:lstStyle/>
          <a:p>
            <a:r>
              <a:rPr lang="en-US" dirty="0"/>
              <a:t>Rolling out at Tier 1: Behavior</a:t>
            </a:r>
          </a:p>
        </p:txBody>
      </p:sp>
      <p:sp>
        <p:nvSpPr>
          <p:cNvPr id="10" name="Content Placeholder 9"/>
          <p:cNvSpPr>
            <a:spLocks noGrp="1"/>
          </p:cNvSpPr>
          <p:nvPr>
            <p:ph idx="1"/>
          </p:nvPr>
        </p:nvSpPr>
        <p:spPr/>
        <p:txBody>
          <a:bodyPr/>
          <a:lstStyle/>
          <a:p>
            <a:r>
              <a:rPr lang="en-US" dirty="0"/>
              <a:t>Reviewing Roles &amp; Responsibilities</a:t>
            </a:r>
          </a:p>
          <a:p>
            <a:pPr lvl="1"/>
            <a:r>
              <a:rPr lang="en-US" dirty="0">
                <a:solidFill>
                  <a:schemeClr val="accent1"/>
                </a:solidFill>
              </a:rPr>
              <a:t>What do I need to know?</a:t>
            </a:r>
          </a:p>
          <a:p>
            <a:r>
              <a:rPr lang="en-US" dirty="0"/>
              <a:t>Procedures for Teaching</a:t>
            </a:r>
          </a:p>
          <a:p>
            <a:pPr lvl="1"/>
            <a:r>
              <a:rPr lang="en-US" dirty="0">
                <a:solidFill>
                  <a:srgbClr val="7030A0"/>
                </a:solidFill>
              </a:rPr>
              <a:t>How am I doing with teaching expectations for specific settings?</a:t>
            </a:r>
          </a:p>
          <a:p>
            <a:r>
              <a:rPr lang="en-US" dirty="0"/>
              <a:t>Procedures for Reinforcing</a:t>
            </a:r>
          </a:p>
          <a:p>
            <a:pPr lvl="1"/>
            <a:r>
              <a:rPr lang="en-US" dirty="0">
                <a:solidFill>
                  <a:schemeClr val="accent1"/>
                </a:solidFill>
              </a:rPr>
              <a:t>How have I been reinforcing students for meeting expectations?</a:t>
            </a:r>
          </a:p>
          <a:p>
            <a:r>
              <a:rPr lang="en-US" dirty="0"/>
              <a:t>Procedures for Monitoring</a:t>
            </a:r>
          </a:p>
          <a:p>
            <a:pPr lvl="1"/>
            <a:r>
              <a:rPr lang="en-US" dirty="0">
                <a:solidFill>
                  <a:schemeClr val="accent1"/>
                </a:solidFill>
              </a:rPr>
              <a:t>How am I doing with implementation?</a:t>
            </a:r>
          </a:p>
          <a:p>
            <a:r>
              <a:rPr lang="en-US" dirty="0"/>
              <a:t>Questions &amp; Considerations?</a:t>
            </a:r>
          </a:p>
          <a:p>
            <a:endParaRPr lang="en-US" dirty="0"/>
          </a:p>
        </p:txBody>
      </p:sp>
      <p:sp>
        <p:nvSpPr>
          <p:cNvPr id="6" name="Content Placeholder 10"/>
          <p:cNvSpPr txBox="1">
            <a:spLocks/>
          </p:cNvSpPr>
          <p:nvPr/>
        </p:nvSpPr>
        <p:spPr bwMode="auto">
          <a:xfrm rot="880817">
            <a:off x="7780809" y="5588186"/>
            <a:ext cx="2830587" cy="1030727"/>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lt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lt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lt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1800" dirty="0"/>
              <a:t>Successes! </a:t>
            </a:r>
          </a:p>
        </p:txBody>
      </p:sp>
      <p:sp>
        <p:nvSpPr>
          <p:cNvPr id="2" name="Double Wave 1">
            <a:extLst>
              <a:ext uri="{FF2B5EF4-FFF2-40B4-BE49-F238E27FC236}">
                <a16:creationId xmlns:a16="http://schemas.microsoft.com/office/drawing/2014/main" id="{69E00058-14A7-4BE6-8D1B-23ED4636CA40}"/>
              </a:ext>
            </a:extLst>
          </p:cNvPr>
          <p:cNvSpPr/>
          <p:nvPr/>
        </p:nvSpPr>
        <p:spPr>
          <a:xfrm>
            <a:off x="838200" y="2720695"/>
            <a:ext cx="9885218" cy="908017"/>
          </a:xfrm>
          <a:prstGeom prst="doubleWave">
            <a:avLst/>
          </a:prstGeom>
          <a:noFill/>
          <a:ln w="762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a:extLst>
              <a:ext uri="{FF2B5EF4-FFF2-40B4-BE49-F238E27FC236}">
                <a16:creationId xmlns:a16="http://schemas.microsoft.com/office/drawing/2014/main" id="{B6C3EEED-28F2-4490-BE28-DF3986494367}"/>
              </a:ext>
            </a:extLst>
          </p:cNvPr>
          <p:cNvSpPr/>
          <p:nvPr/>
        </p:nvSpPr>
        <p:spPr>
          <a:xfrm>
            <a:off x="838200" y="3628712"/>
            <a:ext cx="9885218" cy="908017"/>
          </a:xfrm>
          <a:prstGeom prst="doubleWave">
            <a:avLst/>
          </a:prstGeom>
          <a:noFill/>
          <a:ln w="762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6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7877802" y="5552615"/>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What do I need to know?</a:t>
            </a:r>
          </a:p>
        </p:txBody>
      </p:sp>
      <p:sp>
        <p:nvSpPr>
          <p:cNvPr id="13" name="Rounded Rectangle 12"/>
          <p:cNvSpPr/>
          <p:nvPr/>
        </p:nvSpPr>
        <p:spPr>
          <a:xfrm>
            <a:off x="1761227" y="6004455"/>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Ci3T Exemplar - Elementary</a:t>
            </a:r>
          </a:p>
        </p:txBody>
      </p:sp>
      <p:sp>
        <p:nvSpPr>
          <p:cNvPr id="15" name="Rounded Rectangle 14"/>
          <p:cNvSpPr/>
          <p:nvPr/>
        </p:nvSpPr>
        <p:spPr>
          <a:xfrm rot="5400000">
            <a:off x="3399453" y="2015414"/>
            <a:ext cx="5402422"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7658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dirty="0"/>
              <a:t>Rolling out at Tier 1: Social</a:t>
            </a:r>
          </a:p>
        </p:txBody>
      </p:sp>
      <p:sp>
        <p:nvSpPr>
          <p:cNvPr id="3" name="Text Placeholder 2">
            <a:extLst>
              <a:ext uri="{FF2B5EF4-FFF2-40B4-BE49-F238E27FC236}">
                <a16:creationId xmlns:a16="http://schemas.microsoft.com/office/drawing/2014/main" id="{ADA3D7B7-526B-4D02-A3D7-F00FA01809A4}"/>
              </a:ext>
            </a:extLst>
          </p:cNvPr>
          <p:cNvSpPr>
            <a:spLocks noGrp="1"/>
          </p:cNvSpPr>
          <p:nvPr>
            <p:ph type="body" idx="1"/>
          </p:nvPr>
        </p:nvSpPr>
        <p:spPr>
          <a:xfrm>
            <a:off x="5818908" y="4589463"/>
            <a:ext cx="6373091" cy="1500187"/>
          </a:xfrm>
        </p:spPr>
        <p:txBody>
          <a:bodyPr/>
          <a:lstStyle/>
          <a:p>
            <a:r>
              <a:rPr lang="en-US" dirty="0"/>
              <a:t>Teaching </a:t>
            </a:r>
          </a:p>
          <a:p>
            <a:r>
              <a:rPr lang="en-US" dirty="0"/>
              <a:t>Reinforcing</a:t>
            </a:r>
          </a:p>
          <a:p>
            <a:r>
              <a:rPr lang="en-US" dirty="0"/>
              <a:t>Monitoring</a:t>
            </a:r>
          </a:p>
          <a:p>
            <a:endParaRPr lang="en-US" dirty="0"/>
          </a:p>
        </p:txBody>
      </p:sp>
      <p:pic>
        <p:nvPicPr>
          <p:cNvPr id="4" name="Picture 3">
            <a:extLst>
              <a:ext uri="{FF2B5EF4-FFF2-40B4-BE49-F238E27FC236}">
                <a16:creationId xmlns:a16="http://schemas.microsoft.com/office/drawing/2014/main" id="{146F1514-5166-4FFF-8426-8A211BE94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Rounded Rectangle 6">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82742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Ci3T Primary Plan: Faculty and Staff Roles and Responsibilities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007432"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51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3702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graphicFrame>
        <p:nvGraphicFramePr>
          <p:cNvPr id="3" name="Table 2">
            <a:extLst>
              <a:ext uri="{FF2B5EF4-FFF2-40B4-BE49-F238E27FC236}">
                <a16:creationId xmlns:a16="http://schemas.microsoft.com/office/drawing/2014/main" id="{83805B02-827D-4BFC-A3F8-3E1599E02692}"/>
              </a:ext>
            </a:extLst>
          </p:cNvPr>
          <p:cNvGraphicFramePr>
            <a:graphicFrameLocks noGrp="1"/>
          </p:cNvGraphicFramePr>
          <p:nvPr/>
        </p:nvGraphicFramePr>
        <p:xfrm>
          <a:off x="376383" y="1388595"/>
          <a:ext cx="4678643" cy="5133755"/>
        </p:xfrm>
        <a:graphic>
          <a:graphicData uri="http://schemas.openxmlformats.org/drawingml/2006/table">
            <a:tbl>
              <a:tblPr firstRow="1" bandRow="1">
                <a:tableStyleId>{5C22544A-7EE6-4342-B048-85BDC9FD1C3A}</a:tableStyleId>
              </a:tblPr>
              <a:tblGrid>
                <a:gridCol w="4678643">
                  <a:extLst>
                    <a:ext uri="{9D8B030D-6E8A-4147-A177-3AD203B41FA5}">
                      <a16:colId xmlns:a16="http://schemas.microsoft.com/office/drawing/2014/main" val="350058073"/>
                    </a:ext>
                  </a:extLst>
                </a:gridCol>
              </a:tblGrid>
              <a:tr h="2573435">
                <a:tc>
                  <a:txBody>
                    <a:bodyPr/>
                    <a:lstStyle/>
                    <a:p>
                      <a:pPr algn="ctr"/>
                      <a:r>
                        <a:rPr lang="en-US" sz="1800" b="0" dirty="0">
                          <a:solidFill>
                            <a:schemeClr val="tx1"/>
                          </a:solidFill>
                          <a:latin typeface="Arial" panose="020B0604020202020204" pitchFamily="34" charset="0"/>
                          <a:cs typeface="Arial" panose="020B0604020202020204" pitchFamily="34" charset="0"/>
                        </a:rPr>
                        <a:t>Area II: Social</a:t>
                      </a:r>
                    </a:p>
                    <a:p>
                      <a:pPr algn="ctr"/>
                      <a:r>
                        <a:rPr lang="en-US" sz="18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Arial" panose="020B0604020202020204" pitchFamily="34" charset="0"/>
                          <a:ea typeface="+mn-ea"/>
                          <a:cs typeface="Arial" panose="020B0604020202020204" pitchFamily="34" charset="0"/>
                        </a:rPr>
                        <a:t>Teach two 30 min Connect with Kids Lessons each month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Arial" panose="020B0604020202020204" pitchFamily="34" charset="0"/>
                          <a:ea typeface="+mn-ea"/>
                          <a:cs typeface="Arial" panose="020B0604020202020204" pitchFamily="34" charset="0"/>
                        </a:rPr>
                        <a:t>Model the social skills taught in Connect with Kids with students and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6131654"/>
                  </a:ext>
                </a:extLst>
              </a:tr>
              <a:tr h="2321159">
                <a:tc>
                  <a:txBody>
                    <a:bodyPr/>
                    <a:lstStyle/>
                    <a:p>
                      <a:pPr algn="ctr"/>
                      <a:r>
                        <a:rPr lang="en-US" sz="18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accent3">
                              <a:lumMod val="75000"/>
                            </a:schemeClr>
                          </a:solidFill>
                          <a:effectLst/>
                          <a:latin typeface="Arial" panose="020B0604020202020204" pitchFamily="34" charset="0"/>
                          <a:ea typeface="+mn-ea"/>
                          <a:cs typeface="Arial" panose="020B0604020202020204" pitchFamily="34" charset="0"/>
                        </a:rPr>
                        <a:t>Integrate </a:t>
                      </a:r>
                      <a:r>
                        <a:rPr lang="en-US" sz="1800" b="0" i="1" kern="1200" dirty="0">
                          <a:solidFill>
                            <a:schemeClr val="accent3">
                              <a:lumMod val="75000"/>
                            </a:schemeClr>
                          </a:solidFill>
                          <a:effectLst/>
                          <a:latin typeface="Arial" panose="020B0604020202020204" pitchFamily="34" charset="0"/>
                          <a:ea typeface="+mn-ea"/>
                          <a:cs typeface="Arial" panose="020B0604020202020204" pitchFamily="34" charset="0"/>
                        </a:rPr>
                        <a:t>Connect with Kids</a:t>
                      </a:r>
                      <a:r>
                        <a:rPr lang="en-US" sz="1800" b="0" kern="1200" dirty="0">
                          <a:solidFill>
                            <a:schemeClr val="accent3">
                              <a:lumMod val="75000"/>
                            </a:schemeClr>
                          </a:solidFill>
                          <a:effectLst/>
                          <a:latin typeface="Arial" panose="020B0604020202020204" pitchFamily="34" charset="0"/>
                          <a:ea typeface="+mn-ea"/>
                          <a:cs typeface="Arial" panose="020B0604020202020204" pitchFamily="34" charset="0"/>
                        </a:rPr>
                        <a:t> language and lesson material into all online instruction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Arial" panose="020B0604020202020204" pitchFamily="34" charset="0"/>
                          <a:ea typeface="+mn-ea"/>
                          <a:cs typeface="Arial" panose="020B0604020202020204" pitchFamily="34" charset="0"/>
                        </a:rPr>
                        <a:t>Utilize online </a:t>
                      </a:r>
                      <a:r>
                        <a:rPr lang="en-US" sz="1800" b="0" i="1" kern="1200" dirty="0">
                          <a:solidFill>
                            <a:schemeClr val="tx1"/>
                          </a:solidFill>
                          <a:effectLst/>
                          <a:latin typeface="Arial" panose="020B0604020202020204" pitchFamily="34" charset="0"/>
                          <a:ea typeface="+mn-ea"/>
                          <a:cs typeface="Arial" panose="020B0604020202020204" pitchFamily="34" charset="0"/>
                        </a:rPr>
                        <a:t>Connect with Kids</a:t>
                      </a:r>
                      <a:r>
                        <a:rPr lang="en-US" sz="1800" b="0" kern="1200" dirty="0">
                          <a:solidFill>
                            <a:schemeClr val="tx1"/>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 </a:t>
                      </a:r>
                    </a:p>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4020556495"/>
                  </a:ext>
                </a:extLst>
              </a:tr>
            </a:tbl>
          </a:graphicData>
        </a:graphic>
      </p:graphicFrame>
      <p:pic>
        <p:nvPicPr>
          <p:cNvPr id="10" name="Picture 9">
            <a:extLst>
              <a:ext uri="{FF2B5EF4-FFF2-40B4-BE49-F238E27FC236}">
                <a16:creationId xmlns:a16="http://schemas.microsoft.com/office/drawing/2014/main" id="{ED7DCC05-2180-46E4-82FA-C3421F8DBE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805"/>
          <a:stretch/>
        </p:blipFill>
        <p:spPr>
          <a:xfrm>
            <a:off x="5273208" y="150599"/>
            <a:ext cx="6817191" cy="35439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38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Social Skills</a:t>
            </a:r>
          </a:p>
        </p:txBody>
      </p:sp>
      <p:sp>
        <p:nvSpPr>
          <p:cNvPr id="10" name="Content Placeholder 9"/>
          <p:cNvSpPr>
            <a:spLocks noGrp="1"/>
          </p:cNvSpPr>
          <p:nvPr>
            <p:ph idx="1"/>
          </p:nvPr>
        </p:nvSpPr>
        <p:spPr/>
        <p:txBody>
          <a:bodyPr/>
          <a:lstStyle/>
          <a:p>
            <a:r>
              <a:rPr lang="en-US" dirty="0"/>
              <a:t>Reviewing Roles &amp; Responsibilities</a:t>
            </a:r>
          </a:p>
          <a:p>
            <a:pPr lvl="1"/>
            <a:r>
              <a:rPr lang="en-US" dirty="0">
                <a:solidFill>
                  <a:schemeClr val="accent1"/>
                </a:solidFill>
              </a:rPr>
              <a:t>What do I need to know?</a:t>
            </a:r>
          </a:p>
          <a:p>
            <a:r>
              <a:rPr lang="en-US" dirty="0"/>
              <a:t>Procedures for Teaching</a:t>
            </a:r>
          </a:p>
          <a:p>
            <a:pPr lvl="1"/>
            <a:r>
              <a:rPr lang="en-US" dirty="0">
                <a:solidFill>
                  <a:srgbClr val="7030A0"/>
                </a:solidFill>
              </a:rPr>
              <a:t>How am I doing with teaching the validated social skills curriculum?</a:t>
            </a:r>
          </a:p>
          <a:p>
            <a:r>
              <a:rPr lang="en-US" dirty="0"/>
              <a:t>Procedures for Reinforcing</a:t>
            </a:r>
          </a:p>
          <a:p>
            <a:pPr lvl="1"/>
            <a:r>
              <a:rPr lang="en-US" dirty="0">
                <a:solidFill>
                  <a:schemeClr val="accent1"/>
                </a:solidFill>
              </a:rPr>
              <a:t>How have I been reinforcing students for meeting expectations?</a:t>
            </a:r>
          </a:p>
          <a:p>
            <a:r>
              <a:rPr lang="en-US" dirty="0"/>
              <a:t>Procedures for Monitoring</a:t>
            </a:r>
          </a:p>
          <a:p>
            <a:pPr lvl="1"/>
            <a:r>
              <a:rPr lang="en-US" dirty="0">
                <a:solidFill>
                  <a:schemeClr val="accent1"/>
                </a:solidFill>
              </a:rPr>
              <a:t>How am I doing with implementation?</a:t>
            </a:r>
          </a:p>
          <a:p>
            <a:r>
              <a:rPr lang="en-US" dirty="0"/>
              <a:t>Questions &amp; Considerations?</a:t>
            </a:r>
          </a:p>
          <a:p>
            <a:endParaRPr lang="en-US" dirty="0"/>
          </a:p>
        </p:txBody>
      </p:sp>
      <p:sp>
        <p:nvSpPr>
          <p:cNvPr id="6" name="Content Placeholder 10"/>
          <p:cNvSpPr txBox="1">
            <a:spLocks/>
          </p:cNvSpPr>
          <p:nvPr/>
        </p:nvSpPr>
        <p:spPr bwMode="auto">
          <a:xfrm rot="880817">
            <a:off x="7399574" y="5129965"/>
            <a:ext cx="3665844" cy="1422400"/>
          </a:xfrm>
          <a:prstGeom prst="irregularSeal1">
            <a:avLst/>
          </a:prstGeom>
          <a:solidFill>
            <a:srgbClr val="764DC7"/>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lt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lt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lt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dirty="0"/>
              <a:t>Successes! </a:t>
            </a:r>
          </a:p>
        </p:txBody>
      </p:sp>
    </p:spTree>
    <p:extLst>
      <p:ext uri="{BB962C8B-B14F-4D97-AF65-F5344CB8AC3E}">
        <p14:creationId xmlns:p14="http://schemas.microsoft.com/office/powerpoint/2010/main" val="3546097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574" y="2140750"/>
            <a:ext cx="7815427" cy="4717251"/>
          </a:xfrm>
          <a:prstGeom prst="rect">
            <a:avLst/>
          </a:prstGeom>
        </p:spPr>
      </p:pic>
      <p:sp>
        <p:nvSpPr>
          <p:cNvPr id="2" name="Title 1"/>
          <p:cNvSpPr>
            <a:spLocks noGrp="1"/>
          </p:cNvSpPr>
          <p:nvPr>
            <p:ph type="title"/>
          </p:nvPr>
        </p:nvSpPr>
        <p:spPr/>
        <p:txBody>
          <a:bodyPr/>
          <a:lstStyle/>
          <a:p>
            <a:r>
              <a:rPr lang="en-US"/>
              <a:t>Treatment Integrity: </a:t>
            </a:r>
            <a:br>
              <a:rPr lang="en-US"/>
            </a:br>
            <a:r>
              <a:rPr lang="en-US"/>
              <a:t>Tracking Lessons Taught</a:t>
            </a:r>
          </a:p>
        </p:txBody>
      </p:sp>
      <p:sp>
        <p:nvSpPr>
          <p:cNvPr id="11" name="Oval 10"/>
          <p:cNvSpPr/>
          <p:nvPr/>
        </p:nvSpPr>
        <p:spPr>
          <a:xfrm>
            <a:off x="5622665" y="3023119"/>
            <a:ext cx="1904103" cy="11943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013" y="1776146"/>
            <a:ext cx="8495714" cy="3483334"/>
          </a:xfrm>
          <a:prstGeom prst="rect">
            <a:avLst/>
          </a:prstGeom>
          <a:ln w="19050">
            <a:solidFill>
              <a:schemeClr val="accent6"/>
            </a:solidFill>
          </a:ln>
          <a:effectLst>
            <a:outerShdw blurRad="292100" dist="139700" dir="2700000" algn="tl" rotWithShape="0">
              <a:srgbClr val="333333">
                <a:alpha val="65000"/>
              </a:srgbClr>
            </a:outerShdw>
          </a:effectLst>
        </p:spPr>
      </p:pic>
      <p:sp>
        <p:nvSpPr>
          <p:cNvPr id="5" name="Right Arrow 4"/>
          <p:cNvSpPr/>
          <p:nvPr/>
        </p:nvSpPr>
        <p:spPr>
          <a:xfrm>
            <a:off x="1075739" y="2527069"/>
            <a:ext cx="3224311" cy="1904501"/>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Example social skills lesson implementation tracker</a:t>
            </a:r>
            <a:endParaRPr lang="en-US" b="1" dirty="0"/>
          </a:p>
        </p:txBody>
      </p:sp>
    </p:spTree>
    <p:extLst>
      <p:ext uri="{BB962C8B-B14F-4D97-AF65-F5344CB8AC3E}">
        <p14:creationId xmlns:p14="http://schemas.microsoft.com/office/powerpoint/2010/main" val="33637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828801" y="1383645"/>
            <a:ext cx="8204300" cy="3671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ysClr val="windowText" lastClr="000000"/>
                </a:solidFill>
              </a:rPr>
              <a:t>Let’s talk… and make plans!</a:t>
            </a:r>
          </a:p>
          <a:p>
            <a:pPr marL="285750" indent="-285750">
              <a:buFont typeface="Arial" panose="020B0604020202020204" pitchFamily="34" charset="0"/>
              <a:buChar char="•"/>
            </a:pPr>
            <a:r>
              <a:rPr lang="en-US" dirty="0">
                <a:solidFill>
                  <a:sysClr val="windowText" lastClr="000000"/>
                </a:solidFill>
              </a:rPr>
              <a:t>Reviewing Roles &amp; Responsibilities</a:t>
            </a:r>
          </a:p>
          <a:p>
            <a:pPr marL="742950" lvl="1" indent="-285750">
              <a:buFont typeface="Arial" panose="020B0604020202020204" pitchFamily="34" charset="0"/>
              <a:buChar char="•"/>
            </a:pPr>
            <a:r>
              <a:rPr lang="en-US" dirty="0">
                <a:solidFill>
                  <a:schemeClr val="accent1"/>
                </a:solidFill>
              </a:rPr>
              <a:t>What do I need to know?</a:t>
            </a:r>
          </a:p>
          <a:p>
            <a:pPr marL="285750" indent="-285750">
              <a:buFont typeface="Arial" panose="020B0604020202020204" pitchFamily="34" charset="0"/>
              <a:buChar char="•"/>
            </a:pPr>
            <a:r>
              <a:rPr lang="en-US" dirty="0">
                <a:solidFill>
                  <a:sysClr val="windowText" lastClr="000000"/>
                </a:solidFill>
              </a:rPr>
              <a:t>Procedures for Teaching</a:t>
            </a:r>
          </a:p>
          <a:p>
            <a:pPr marL="742950" lvl="1" indent="-285750">
              <a:buFont typeface="Arial" panose="020B0604020202020204" pitchFamily="34" charset="0"/>
              <a:buChar char="•"/>
            </a:pPr>
            <a:r>
              <a:rPr lang="en-US" dirty="0">
                <a:solidFill>
                  <a:srgbClr val="7030A0"/>
                </a:solidFill>
              </a:rPr>
              <a:t>How am I doing with teaching expectations for specific settings?</a:t>
            </a:r>
          </a:p>
          <a:p>
            <a:pPr marL="742950" lvl="1" indent="-285750">
              <a:buFont typeface="Arial" panose="020B0604020202020204" pitchFamily="34" charset="0"/>
              <a:buChar char="•"/>
            </a:pPr>
            <a:r>
              <a:rPr lang="en-US" dirty="0">
                <a:solidFill>
                  <a:srgbClr val="7030A0"/>
                </a:solidFill>
              </a:rPr>
              <a:t>How am I doing with teaching the validated social skills curriculum?</a:t>
            </a:r>
          </a:p>
          <a:p>
            <a:pPr marL="285750" indent="-285750">
              <a:buFont typeface="Arial" panose="020B0604020202020204" pitchFamily="34" charset="0"/>
              <a:buChar char="•"/>
            </a:pPr>
            <a:r>
              <a:rPr lang="en-US" dirty="0">
                <a:solidFill>
                  <a:sysClr val="windowText" lastClr="000000"/>
                </a:solidFill>
              </a:rPr>
              <a:t>Procedures for Reinforcing</a:t>
            </a:r>
          </a:p>
          <a:p>
            <a:pPr marL="742950" lvl="1" indent="-285750">
              <a:buFont typeface="Arial" panose="020B0604020202020204" pitchFamily="34" charset="0"/>
              <a:buChar char="•"/>
            </a:pPr>
            <a:r>
              <a:rPr lang="en-US" dirty="0">
                <a:solidFill>
                  <a:schemeClr val="accent1"/>
                </a:solidFill>
              </a:rPr>
              <a:t>How have I been reinforcing students for meeting expectations?</a:t>
            </a:r>
          </a:p>
          <a:p>
            <a:pPr marL="285750" indent="-285750">
              <a:buFont typeface="Arial" panose="020B0604020202020204" pitchFamily="34" charset="0"/>
              <a:buChar char="•"/>
            </a:pPr>
            <a:r>
              <a:rPr lang="en-US" dirty="0">
                <a:solidFill>
                  <a:sysClr val="windowText" lastClr="000000"/>
                </a:solidFill>
              </a:rPr>
              <a:t>Procedures for Monitoring</a:t>
            </a:r>
          </a:p>
          <a:p>
            <a:pPr marL="742950" lvl="1" indent="-285750">
              <a:buFont typeface="Arial" panose="020B0604020202020204" pitchFamily="34" charset="0"/>
              <a:buChar char="•"/>
            </a:pPr>
            <a:r>
              <a:rPr lang="en-US" dirty="0">
                <a:solidFill>
                  <a:schemeClr val="accent1"/>
                </a:solidFill>
              </a:rPr>
              <a:t>How am I doing with implementation?</a:t>
            </a:r>
          </a:p>
          <a:p>
            <a:pPr marL="285750" indent="-285750">
              <a:buFont typeface="Arial" panose="020B0604020202020204" pitchFamily="34" charset="0"/>
              <a:buChar char="•"/>
            </a:pPr>
            <a:r>
              <a:rPr lang="en-US" dirty="0">
                <a:solidFill>
                  <a:sysClr val="windowText" lastClr="000000"/>
                </a:solidFill>
              </a:rPr>
              <a:t>Questions &amp; Considerations?</a:t>
            </a:r>
          </a:p>
        </p:txBody>
      </p:sp>
      <p:pic>
        <p:nvPicPr>
          <p:cNvPr id="11"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30" name="Picture 32" descr="00seconds_yellow"/>
          <p:cNvPicPr>
            <a:picLocks noChangeAspect="1" noChangeArrowheads="1"/>
          </p:cNvPicPr>
          <p:nvPr/>
        </p:nvPicPr>
        <p:blipFill>
          <a:blip r:embed="rId14" cstate="print"/>
          <a:srcRect/>
          <a:stretch>
            <a:fillRect/>
          </a:stretch>
        </p:blipFill>
        <p:spPr bwMode="auto">
          <a:xfrm>
            <a:off x="3557587" y="4772024"/>
            <a:ext cx="5076825" cy="1847850"/>
          </a:xfrm>
          <a:prstGeom prst="rect">
            <a:avLst/>
          </a:prstGeom>
          <a:noFill/>
          <a:ln w="9525">
            <a:noFill/>
            <a:miter lim="800000"/>
            <a:headEnd/>
            <a:tailEnd/>
          </a:ln>
        </p:spPr>
      </p:pic>
    </p:spTree>
    <p:extLst>
      <p:ext uri="{BB962C8B-B14F-4D97-AF65-F5344CB8AC3E}">
        <p14:creationId xmlns:p14="http://schemas.microsoft.com/office/powerpoint/2010/main" val="3790603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1"/>
            <a:r>
              <a:rPr lang="en-US" sz="6000" dirty="0"/>
              <a:t>Implementing Procedures</a:t>
            </a:r>
          </a:p>
        </p:txBody>
      </p:sp>
      <p:sp>
        <p:nvSpPr>
          <p:cNvPr id="5" name="Content Placeholder 4"/>
          <p:cNvSpPr>
            <a:spLocks noGrp="1"/>
          </p:cNvSpPr>
          <p:nvPr>
            <p:ph idx="1"/>
          </p:nvPr>
        </p:nvSpPr>
        <p:spPr/>
        <p:txBody>
          <a:bodyPr/>
          <a:lstStyle/>
          <a:p>
            <a:r>
              <a:rPr lang="en-US" dirty="0"/>
              <a:t>Procedures for Teaching</a:t>
            </a:r>
          </a:p>
          <a:p>
            <a:r>
              <a:rPr lang="en-US" dirty="0"/>
              <a:t>Procedures for Reinforcing</a:t>
            </a:r>
          </a:p>
          <a:p>
            <a:r>
              <a:rPr lang="en-US" dirty="0"/>
              <a:t>Procedures for Monitoring</a:t>
            </a:r>
          </a:p>
        </p:txBody>
      </p:sp>
    </p:spTree>
    <p:extLst>
      <p:ext uri="{BB962C8B-B14F-4D97-AF65-F5344CB8AC3E}">
        <p14:creationId xmlns:p14="http://schemas.microsoft.com/office/powerpoint/2010/main" val="2493012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Look at Tier 1 …</a:t>
            </a:r>
          </a:p>
        </p:txBody>
      </p:sp>
      <p:sp>
        <p:nvSpPr>
          <p:cNvPr id="4" name="Text Placeholder 3"/>
          <p:cNvSpPr>
            <a:spLocks noGrp="1"/>
          </p:cNvSpPr>
          <p:nvPr>
            <p:ph type="body" idx="1"/>
          </p:nvPr>
        </p:nvSpPr>
        <p:spPr/>
        <p:txBody>
          <a:bodyPr/>
          <a:lstStyle/>
          <a:p>
            <a:r>
              <a:rPr lang="en-US" dirty="0">
                <a:solidFill>
                  <a:schemeClr val="accent1"/>
                </a:solidFill>
              </a:rPr>
              <a:t>Teaching </a:t>
            </a:r>
          </a:p>
          <a:p>
            <a:r>
              <a:rPr lang="en-US" dirty="0">
                <a:solidFill>
                  <a:schemeClr val="accent1"/>
                </a:solidFill>
              </a:rPr>
              <a:t>Reinforcing</a:t>
            </a:r>
          </a:p>
          <a:p>
            <a:r>
              <a:rPr lang="en-US" dirty="0">
                <a:solidFill>
                  <a:schemeClr val="tx1"/>
                </a:solidFill>
              </a:rPr>
              <a:t>Monitoring</a:t>
            </a:r>
          </a:p>
        </p:txBody>
      </p:sp>
    </p:spTree>
    <p:extLst>
      <p:ext uri="{BB962C8B-B14F-4D97-AF65-F5344CB8AC3E}">
        <p14:creationId xmlns:p14="http://schemas.microsoft.com/office/powerpoint/2010/main" val="1619862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365127"/>
            <a:ext cx="9440487" cy="1325563"/>
          </a:xfrm>
          <a:noFill/>
          <a:ln>
            <a:noFill/>
          </a:ln>
        </p:spPr>
        <p:txBody>
          <a:bodyPr>
            <a:normAutofit fontScale="90000"/>
          </a:bodyPr>
          <a:lstStyle/>
          <a:p>
            <a:r>
              <a:rPr lang="en-US" sz="4800" dirty="0">
                <a:solidFill>
                  <a:sysClr val="windowText" lastClr="000000"/>
                </a:solidFill>
              </a:rPr>
              <a:t>Procedures for Teaching the Plan to:</a:t>
            </a:r>
          </a:p>
        </p:txBody>
      </p:sp>
      <p:graphicFrame>
        <p:nvGraphicFramePr>
          <p:cNvPr id="5" name="Content Placeholder 4"/>
          <p:cNvGraphicFramePr>
            <a:graphicFrameLocks noGrp="1"/>
          </p:cNvGraphicFramePr>
          <p:nvPr>
            <p:ph idx="1"/>
          </p:nvPr>
        </p:nvGraphicFramePr>
        <p:xfrm>
          <a:off x="1981200" y="116455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5A30139-67ED-114C-BE2C-5A14176DF030}"/>
              </a:ext>
            </a:extLst>
          </p:cNvPr>
          <p:cNvSpPr txBox="1"/>
          <p:nvPr/>
        </p:nvSpPr>
        <p:spPr>
          <a:xfrm>
            <a:off x="1684774" y="5591861"/>
            <a:ext cx="9736912" cy="646331"/>
          </a:xfrm>
          <a:prstGeom prst="rect">
            <a:avLst/>
          </a:prstGeom>
          <a:noFill/>
        </p:spPr>
        <p:txBody>
          <a:bodyPr wrap="square" rtlCol="0">
            <a:spAutoFit/>
          </a:bodyPr>
          <a:lstStyle/>
          <a:p>
            <a:r>
              <a:rPr lang="en-US" dirty="0"/>
              <a:t>Focuses on teaching more appropriate functional skills that promote success in the school environment and provides a context for the practice and reinforcement of these skills</a:t>
            </a:r>
          </a:p>
        </p:txBody>
      </p:sp>
      <p:pic>
        <p:nvPicPr>
          <p:cNvPr id="6" name="Picture 5" title="Students in cafeteria">
            <a:extLst>
              <a:ext uri="{FF2B5EF4-FFF2-40B4-BE49-F238E27FC236}">
                <a16:creationId xmlns:a16="http://schemas.microsoft.com/office/drawing/2014/main" id="{84A94DD4-FC6C-374D-AC90-3BE67BCCE1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6193" y="2875097"/>
            <a:ext cx="1115568" cy="1115568"/>
          </a:xfrm>
          <a:prstGeom prst="ellipse">
            <a:avLst/>
          </a:prstGeom>
        </p:spPr>
      </p:pic>
      <p:pic>
        <p:nvPicPr>
          <p:cNvPr id="7" name="Picture 6" title="Mother and young child looking at computer">
            <a:extLst>
              <a:ext uri="{FF2B5EF4-FFF2-40B4-BE49-F238E27FC236}">
                <a16:creationId xmlns:a16="http://schemas.microsoft.com/office/drawing/2014/main" id="{EA0BB9F9-7E0E-714A-B0A7-CFF8290B92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50554" y="4238727"/>
            <a:ext cx="1120159" cy="1115568"/>
          </a:xfrm>
          <a:prstGeom prst="ellipse">
            <a:avLst/>
          </a:prstGeom>
        </p:spPr>
      </p:pic>
      <p:pic>
        <p:nvPicPr>
          <p:cNvPr id="8" name="Picture 7" title="Male teacher teaching">
            <a:extLst>
              <a:ext uri="{FF2B5EF4-FFF2-40B4-BE49-F238E27FC236}">
                <a16:creationId xmlns:a16="http://schemas.microsoft.com/office/drawing/2014/main" id="{34F6ABA9-CB25-9841-BFDF-16F3E3BD07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55144" y="1521963"/>
            <a:ext cx="1115568" cy="1115568"/>
          </a:xfrm>
          <a:prstGeom prst="ellipse">
            <a:avLst/>
          </a:prstGeom>
        </p:spPr>
      </p:pic>
      <p:sp>
        <p:nvSpPr>
          <p:cNvPr id="4" name="Rectangle 3"/>
          <p:cNvSpPr/>
          <p:nvPr/>
        </p:nvSpPr>
        <p:spPr>
          <a:xfrm>
            <a:off x="1524000" y="6299749"/>
            <a:ext cx="9144000" cy="553998"/>
          </a:xfrm>
          <a:prstGeom prst="rect">
            <a:avLst/>
          </a:prstGeom>
        </p:spPr>
        <p:txBody>
          <a:bodyPr wrap="square">
            <a:spAutoFit/>
          </a:bodyPr>
          <a:lstStyle/>
          <a:p>
            <a:pPr lvl="0">
              <a:defRPr/>
            </a:pPr>
            <a:r>
              <a:rPr lang="en-US" sz="1000" dirty="0">
                <a:solidFill>
                  <a:schemeClr val="bg2">
                    <a:lumMod val="50000"/>
                  </a:schemeClr>
                </a:solidFill>
              </a:rPr>
              <a:t>Lewis, T. J., Powers, L. J., </a:t>
            </a:r>
            <a:r>
              <a:rPr lang="en-US" sz="1000" dirty="0" err="1">
                <a:solidFill>
                  <a:schemeClr val="bg2">
                    <a:lumMod val="50000"/>
                  </a:schemeClr>
                </a:solidFill>
              </a:rPr>
              <a:t>Kely</a:t>
            </a:r>
            <a:r>
              <a:rPr lang="en-US" sz="1000" dirty="0">
                <a:solidFill>
                  <a:schemeClr val="bg2">
                    <a:lumMod val="50000"/>
                  </a:schemeClr>
                </a:solidFill>
              </a:rPr>
              <a:t>, M. J., &amp; Newcomer, L. L. (2002). Reducing problem behaviors on the playground: An investigation of the application of </a:t>
            </a:r>
            <a:r>
              <a:rPr lang="en-US" sz="1000" dirty="0" err="1">
                <a:solidFill>
                  <a:schemeClr val="bg2">
                    <a:lumMod val="50000"/>
                  </a:schemeClr>
                </a:solidFill>
              </a:rPr>
              <a:t>schoolwide</a:t>
            </a:r>
            <a:r>
              <a:rPr lang="en-US" sz="1000" dirty="0">
                <a:solidFill>
                  <a:schemeClr val="bg2">
                    <a:lumMod val="50000"/>
                  </a:schemeClr>
                </a:solidFill>
              </a:rPr>
              <a:t> positive behavior supports. </a:t>
            </a:r>
            <a:r>
              <a:rPr lang="en-US" sz="1000" i="1" dirty="0">
                <a:solidFill>
                  <a:schemeClr val="bg2">
                    <a:lumMod val="50000"/>
                  </a:schemeClr>
                </a:solidFill>
              </a:rPr>
              <a:t>Psychology in the Schools</a:t>
            </a:r>
            <a:r>
              <a:rPr lang="en-US" sz="1000" dirty="0">
                <a:solidFill>
                  <a:schemeClr val="bg2">
                    <a:lumMod val="50000"/>
                  </a:schemeClr>
                </a:solidFill>
              </a:rPr>
              <a:t>, </a:t>
            </a:r>
            <a:r>
              <a:rPr lang="en-US" sz="1000" i="1" dirty="0">
                <a:solidFill>
                  <a:schemeClr val="bg2">
                    <a:lumMod val="50000"/>
                  </a:schemeClr>
                </a:solidFill>
              </a:rPr>
              <a:t>39</a:t>
            </a:r>
            <a:r>
              <a:rPr lang="en-US" sz="1000" dirty="0">
                <a:solidFill>
                  <a:schemeClr val="bg2">
                    <a:lumMod val="50000"/>
                  </a:schemeClr>
                </a:solidFill>
              </a:rPr>
              <a:t>(2), 181-190; Turnbull, A., Edmonson, H., Griggs, P., Wickham, D., Sailor, W., Freeman, R., ... &amp; </a:t>
            </a:r>
            <a:r>
              <a:rPr lang="en-US" sz="1000" dirty="0" err="1">
                <a:solidFill>
                  <a:schemeClr val="bg2">
                    <a:lumMod val="50000"/>
                  </a:schemeClr>
                </a:solidFill>
              </a:rPr>
              <a:t>Riffel</a:t>
            </a:r>
            <a:r>
              <a:rPr lang="en-US" sz="1000" dirty="0">
                <a:solidFill>
                  <a:schemeClr val="bg2">
                    <a:lumMod val="50000"/>
                  </a:schemeClr>
                </a:solidFill>
              </a:rPr>
              <a:t>, L. (2002). A blueprint for </a:t>
            </a:r>
            <a:r>
              <a:rPr lang="en-US" sz="1000" dirty="0" err="1">
                <a:solidFill>
                  <a:schemeClr val="bg2">
                    <a:lumMod val="50000"/>
                  </a:schemeClr>
                </a:solidFill>
              </a:rPr>
              <a:t>schoolwide</a:t>
            </a:r>
            <a:r>
              <a:rPr lang="en-US" sz="1000" dirty="0">
                <a:solidFill>
                  <a:schemeClr val="bg2">
                    <a:lumMod val="50000"/>
                  </a:schemeClr>
                </a:solidFill>
              </a:rPr>
              <a:t> positive behavior support: Implementation of three components. </a:t>
            </a:r>
            <a:r>
              <a:rPr lang="en-US" sz="1000" i="1" dirty="0">
                <a:solidFill>
                  <a:schemeClr val="bg2">
                    <a:lumMod val="50000"/>
                  </a:schemeClr>
                </a:solidFill>
              </a:rPr>
              <a:t>Exceptional Children</a:t>
            </a:r>
            <a:r>
              <a:rPr lang="en-US" sz="1000" dirty="0">
                <a:solidFill>
                  <a:schemeClr val="bg2">
                    <a:lumMod val="50000"/>
                  </a:schemeClr>
                </a:solidFill>
              </a:rPr>
              <a:t>, </a:t>
            </a:r>
            <a:r>
              <a:rPr lang="en-US" sz="1000" i="1" dirty="0">
                <a:solidFill>
                  <a:schemeClr val="bg2">
                    <a:lumMod val="50000"/>
                  </a:schemeClr>
                </a:solidFill>
              </a:rPr>
              <a:t>68</a:t>
            </a:r>
            <a:r>
              <a:rPr lang="en-US" sz="1000" dirty="0">
                <a:solidFill>
                  <a:schemeClr val="bg2">
                    <a:lumMod val="50000"/>
                  </a:schemeClr>
                </a:solidFill>
              </a:rPr>
              <a:t>(3), 377-402.</a:t>
            </a:r>
          </a:p>
        </p:txBody>
      </p:sp>
    </p:spTree>
    <p:extLst>
      <p:ext uri="{BB962C8B-B14F-4D97-AF65-F5344CB8AC3E}">
        <p14:creationId xmlns:p14="http://schemas.microsoft.com/office/powerpoint/2010/main" val="2495689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2591602" y="615602"/>
            <a:ext cx="7250899" cy="187359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9318962">
            <a:off x="8836812" y="686212"/>
            <a:ext cx="1752600" cy="759848"/>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7366004" y="2689899"/>
            <a:ext cx="3048317" cy="3072620"/>
            <a:chOff x="4532102" y="3785380"/>
            <a:chExt cx="3048317" cy="3072620"/>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9" name="TextBox 8"/>
            <p:cNvSpPr txBox="1"/>
            <p:nvPr/>
          </p:nvSpPr>
          <p:spPr>
            <a:xfrm rot="184573">
              <a:off x="4709214" y="4773807"/>
              <a:ext cx="2694093"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Locate in your Ci3T Implementation Manual</a:t>
              </a:r>
            </a:p>
          </p:txBody>
        </p:sp>
      </p:grpSp>
    </p:spTree>
    <p:extLst>
      <p:ext uri="{BB962C8B-B14F-4D97-AF65-F5344CB8AC3E}">
        <p14:creationId xmlns:p14="http://schemas.microsoft.com/office/powerpoint/2010/main" val="2477918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647" y="193895"/>
            <a:ext cx="9396153" cy="1295400"/>
          </a:xfrm>
          <a:noFill/>
          <a:ln>
            <a:noFill/>
          </a:ln>
        </p:spPr>
        <p:txBody>
          <a:bodyPr>
            <a:normAutofit fontScale="90000"/>
          </a:bodyPr>
          <a:lstStyle/>
          <a:p>
            <a:r>
              <a:rPr lang="en-US" dirty="0">
                <a:solidFill>
                  <a:sysClr val="windowText" lastClr="000000"/>
                </a:solidFill>
              </a:rPr>
              <a:t>How will primary prevention (Tier 1) efforts be taught to all stakeholders?</a:t>
            </a:r>
          </a:p>
        </p:txBody>
      </p:sp>
      <p:sp>
        <p:nvSpPr>
          <p:cNvPr id="3" name="Content Placeholder 2"/>
          <p:cNvSpPr>
            <a:spLocks noGrp="1"/>
          </p:cNvSpPr>
          <p:nvPr>
            <p:ph idx="1"/>
          </p:nvPr>
        </p:nvSpPr>
        <p:spPr>
          <a:xfrm>
            <a:off x="1030778" y="1600200"/>
            <a:ext cx="9180022" cy="5102051"/>
          </a:xfrm>
          <a:noFill/>
        </p:spPr>
        <p:txBody>
          <a:bodyPr>
            <a:normAutofit lnSpcReduction="10000"/>
          </a:bodyPr>
          <a:lstStyle/>
          <a:p>
            <a:pPr marL="0" indent="-182880">
              <a:lnSpc>
                <a:spcPct val="80000"/>
              </a:lnSpc>
              <a:buNone/>
              <a:defRPr/>
            </a:pPr>
            <a:r>
              <a:rPr lang="en-US" u="sng" dirty="0">
                <a:solidFill>
                  <a:schemeClr val="tx1">
                    <a:lumMod val="75000"/>
                    <a:lumOff val="25000"/>
                  </a:schemeClr>
                </a:solidFill>
              </a:rPr>
              <a:t>Faculty and Staff</a:t>
            </a:r>
          </a:p>
          <a:p>
            <a:pPr lvl="1">
              <a:lnSpc>
                <a:spcPct val="80000"/>
              </a:lnSpc>
              <a:defRPr/>
            </a:pPr>
            <a:r>
              <a:rPr lang="en-US" sz="2200" dirty="0">
                <a:solidFill>
                  <a:schemeClr val="tx1">
                    <a:lumMod val="75000"/>
                    <a:lumOff val="25000"/>
                  </a:schemeClr>
                </a:solidFill>
              </a:rPr>
              <a:t>Implementation manual</a:t>
            </a:r>
          </a:p>
          <a:p>
            <a:pPr lvl="1">
              <a:lnSpc>
                <a:spcPct val="80000"/>
              </a:lnSpc>
              <a:defRPr/>
            </a:pPr>
            <a:r>
              <a:rPr lang="en-US" sz="2200" dirty="0">
                <a:solidFill>
                  <a:schemeClr val="tx1">
                    <a:lumMod val="75000"/>
                    <a:lumOff val="25000"/>
                  </a:schemeClr>
                </a:solidFill>
              </a:rPr>
              <a:t>Expectation matrix</a:t>
            </a:r>
          </a:p>
          <a:p>
            <a:pPr lvl="1">
              <a:lnSpc>
                <a:spcPct val="80000"/>
              </a:lnSpc>
              <a:defRPr/>
            </a:pPr>
            <a:r>
              <a:rPr lang="en-US" sz="2200" dirty="0">
                <a:solidFill>
                  <a:schemeClr val="tx1">
                    <a:lumMod val="75000"/>
                    <a:lumOff val="25000"/>
                  </a:schemeClr>
                </a:solidFill>
              </a:rPr>
              <a:t>Bookmarks</a:t>
            </a:r>
          </a:p>
          <a:p>
            <a:pPr lvl="1">
              <a:lnSpc>
                <a:spcPct val="80000"/>
              </a:lnSpc>
              <a:defRPr/>
            </a:pPr>
            <a:r>
              <a:rPr lang="en-US" sz="2200" dirty="0">
                <a:solidFill>
                  <a:schemeClr val="tx1">
                    <a:lumMod val="75000"/>
                    <a:lumOff val="25000"/>
                  </a:schemeClr>
                </a:solidFill>
              </a:rPr>
              <a:t>Collaborative teams</a:t>
            </a:r>
          </a:p>
          <a:p>
            <a:pPr lvl="1">
              <a:lnSpc>
                <a:spcPct val="80000"/>
              </a:lnSpc>
              <a:defRPr/>
            </a:pPr>
            <a:r>
              <a:rPr lang="en-US" sz="2200" dirty="0">
                <a:solidFill>
                  <a:schemeClr val="tx1">
                    <a:lumMod val="75000"/>
                    <a:lumOff val="25000"/>
                  </a:schemeClr>
                </a:solidFill>
              </a:rPr>
              <a:t>Posters</a:t>
            </a:r>
          </a:p>
          <a:p>
            <a:pPr lvl="1">
              <a:lnSpc>
                <a:spcPct val="80000"/>
              </a:lnSpc>
              <a:defRPr/>
            </a:pPr>
            <a:r>
              <a:rPr lang="en-US" sz="2200" dirty="0">
                <a:solidFill>
                  <a:schemeClr val="tx1">
                    <a:lumMod val="75000"/>
                    <a:lumOff val="25000"/>
                  </a:schemeClr>
                </a:solidFill>
              </a:rPr>
              <a:t>Ticket tip sheet </a:t>
            </a:r>
          </a:p>
          <a:p>
            <a:pPr lvl="1">
              <a:lnSpc>
                <a:spcPct val="80000"/>
              </a:lnSpc>
              <a:defRPr/>
            </a:pPr>
            <a:r>
              <a:rPr lang="en-US" sz="2200" dirty="0">
                <a:solidFill>
                  <a:schemeClr val="tx1">
                    <a:lumMod val="75000"/>
                    <a:lumOff val="25000"/>
                  </a:schemeClr>
                </a:solidFill>
              </a:rPr>
              <a:t>Professional learning</a:t>
            </a:r>
          </a:p>
          <a:p>
            <a:pPr marL="0" indent="-182880">
              <a:lnSpc>
                <a:spcPct val="80000"/>
              </a:lnSpc>
              <a:buNone/>
              <a:defRPr/>
            </a:pPr>
            <a:r>
              <a:rPr lang="en-US" u="sng" dirty="0">
                <a:solidFill>
                  <a:schemeClr val="tx1">
                    <a:lumMod val="75000"/>
                    <a:lumOff val="25000"/>
                  </a:schemeClr>
                </a:solidFill>
              </a:rPr>
              <a:t>Students</a:t>
            </a:r>
          </a:p>
          <a:p>
            <a:pPr lvl="1">
              <a:lnSpc>
                <a:spcPct val="80000"/>
              </a:lnSpc>
              <a:defRPr/>
            </a:pPr>
            <a:r>
              <a:rPr lang="en-US" sz="2200" dirty="0">
                <a:solidFill>
                  <a:schemeClr val="tx1">
                    <a:lumMod val="75000"/>
                    <a:lumOff val="25000"/>
                  </a:schemeClr>
                </a:solidFill>
              </a:rPr>
              <a:t>Lessons</a:t>
            </a:r>
          </a:p>
          <a:p>
            <a:pPr lvl="1">
              <a:lnSpc>
                <a:spcPct val="80000"/>
              </a:lnSpc>
              <a:defRPr/>
            </a:pPr>
            <a:r>
              <a:rPr lang="en-US" sz="2200" dirty="0">
                <a:solidFill>
                  <a:schemeClr val="tx1">
                    <a:lumMod val="75000"/>
                    <a:lumOff val="25000"/>
                  </a:schemeClr>
                </a:solidFill>
              </a:rPr>
              <a:t>Posters</a:t>
            </a:r>
          </a:p>
          <a:p>
            <a:pPr lvl="1">
              <a:lnSpc>
                <a:spcPct val="80000"/>
              </a:lnSpc>
              <a:defRPr/>
            </a:pPr>
            <a:r>
              <a:rPr lang="en-US" sz="2200" dirty="0">
                <a:solidFill>
                  <a:schemeClr val="tx1">
                    <a:lumMod val="75000"/>
                    <a:lumOff val="25000"/>
                  </a:schemeClr>
                </a:solidFill>
              </a:rPr>
              <a:t>Videos</a:t>
            </a:r>
          </a:p>
          <a:p>
            <a:pPr marL="0" indent="-182880">
              <a:lnSpc>
                <a:spcPct val="80000"/>
              </a:lnSpc>
              <a:buNone/>
              <a:defRPr/>
            </a:pPr>
            <a:r>
              <a:rPr lang="en-US" u="sng" dirty="0">
                <a:solidFill>
                  <a:schemeClr val="tx1">
                    <a:lumMod val="75000"/>
                    <a:lumOff val="25000"/>
                  </a:schemeClr>
                </a:solidFill>
              </a:rPr>
              <a:t>Parents and Community</a:t>
            </a:r>
          </a:p>
          <a:p>
            <a:pPr lvl="1">
              <a:lnSpc>
                <a:spcPct val="80000"/>
              </a:lnSpc>
              <a:defRPr/>
            </a:pPr>
            <a:r>
              <a:rPr lang="en-US" sz="2200" dirty="0">
                <a:solidFill>
                  <a:schemeClr val="tx1">
                    <a:lumMod val="75000"/>
                    <a:lumOff val="25000"/>
                  </a:schemeClr>
                </a:solidFill>
              </a:rPr>
              <a:t>Letters to parents</a:t>
            </a:r>
          </a:p>
          <a:p>
            <a:pPr lvl="1">
              <a:lnSpc>
                <a:spcPct val="80000"/>
              </a:lnSpc>
              <a:defRPr/>
            </a:pPr>
            <a:r>
              <a:rPr lang="en-US" sz="2200" dirty="0">
                <a:solidFill>
                  <a:schemeClr val="tx1">
                    <a:lumMod val="75000"/>
                    <a:lumOff val="25000"/>
                  </a:schemeClr>
                </a:solidFill>
              </a:rPr>
              <a:t>Contacts with community businesses</a:t>
            </a:r>
          </a:p>
        </p:txBody>
      </p:sp>
      <p:pic>
        <p:nvPicPr>
          <p:cNvPr id="13" name="Picture 12" title="Classroom expectations poster">
            <a:extLst>
              <a:ext uri="{FF2B5EF4-FFF2-40B4-BE49-F238E27FC236}">
                <a16:creationId xmlns:a16="http://schemas.microsoft.com/office/drawing/2014/main" id="{77798891-BBA4-3E48-87B0-A117D200D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432154">
            <a:off x="6211497" y="1606755"/>
            <a:ext cx="1899521" cy="2849281"/>
          </a:xfrm>
          <a:prstGeom prst="rect">
            <a:avLst/>
          </a:prstGeom>
          <a:ln>
            <a:solidFill>
              <a:schemeClr val="tx1">
                <a:lumMod val="50000"/>
                <a:lumOff val="50000"/>
              </a:schemeClr>
            </a:solidFill>
          </a:ln>
        </p:spPr>
      </p:pic>
      <p:pic>
        <p:nvPicPr>
          <p:cNvPr id="11" name="Picture 10" title="Elementary expectation matrix">
            <a:extLst>
              <a:ext uri="{FF2B5EF4-FFF2-40B4-BE49-F238E27FC236}">
                <a16:creationId xmlns:a16="http://schemas.microsoft.com/office/drawing/2014/main" id="{C01EA6C8-0ADE-C041-B956-9CE9172486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15249">
            <a:off x="7296073" y="5555994"/>
            <a:ext cx="3055248" cy="1441120"/>
          </a:xfrm>
          <a:prstGeom prst="rect">
            <a:avLst/>
          </a:prstGeom>
          <a:ln>
            <a:solidFill>
              <a:schemeClr val="tx2"/>
            </a:solidFill>
          </a:ln>
        </p:spPr>
      </p:pic>
      <p:pic>
        <p:nvPicPr>
          <p:cNvPr id="5" name="Picture 4" title="Bookmakr: Bus setting">
            <a:extLst>
              <a:ext uri="{FF2B5EF4-FFF2-40B4-BE49-F238E27FC236}">
                <a16:creationId xmlns:a16="http://schemas.microsoft.com/office/drawing/2014/main" id="{064B914F-666A-6E47-85CD-733971317A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25417">
            <a:off x="8987924" y="1528941"/>
            <a:ext cx="1329995" cy="3358598"/>
          </a:xfrm>
          <a:prstGeom prst="rect">
            <a:avLst/>
          </a:prstGeom>
          <a:ln>
            <a:solidFill>
              <a:schemeClr val="tx1"/>
            </a:solidFill>
          </a:ln>
          <a:effectLst/>
        </p:spPr>
      </p:pic>
      <p:pic>
        <p:nvPicPr>
          <p:cNvPr id="9" name="Picture 8" descr="Be responsible" title="Hallway banner">
            <a:extLst>
              <a:ext uri="{FF2B5EF4-FFF2-40B4-BE49-F238E27FC236}">
                <a16:creationId xmlns:a16="http://schemas.microsoft.com/office/drawing/2014/main" id="{49CAB8E8-1BDC-8444-9B4D-4A1D5E0FD79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20000">
            <a:off x="4521200" y="4180241"/>
            <a:ext cx="5778498" cy="1268059"/>
          </a:xfrm>
          <a:prstGeom prst="rect">
            <a:avLst/>
          </a:prstGeom>
          <a:ln>
            <a:solidFill>
              <a:schemeClr val="accent4"/>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39BE330-623D-41EB-971A-06E297CA4B3D}"/>
              </a:ext>
            </a:extLst>
          </p:cNvPr>
          <p:cNvSpPr/>
          <p:nvPr/>
        </p:nvSpPr>
        <p:spPr>
          <a:xfrm>
            <a:off x="1524000" y="6494131"/>
            <a:ext cx="5735572" cy="246221"/>
          </a:xfrm>
          <a:prstGeom prst="rect">
            <a:avLst/>
          </a:prstGeom>
        </p:spPr>
        <p:txBody>
          <a:bodyPr wrap="square">
            <a:spAutoFit/>
          </a:bodyPr>
          <a:lstStyle/>
          <a:p>
            <a:pPr lvl="0">
              <a:defRPr/>
            </a:pPr>
            <a:r>
              <a:rPr lang="en-US" sz="1000" dirty="0">
                <a:solidFill>
                  <a:schemeClr val="bg2">
                    <a:lumMod val="50000"/>
                  </a:schemeClr>
                </a:solidFill>
              </a:rPr>
              <a:t>Shared with permission.</a:t>
            </a:r>
          </a:p>
        </p:txBody>
      </p:sp>
    </p:spTree>
    <p:extLst>
      <p:ext uri="{BB962C8B-B14F-4D97-AF65-F5344CB8AC3E}">
        <p14:creationId xmlns:p14="http://schemas.microsoft.com/office/powerpoint/2010/main" val="2980915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14600" y="838201"/>
          <a:ext cx="7315200" cy="4191001"/>
        </p:xfrm>
        <a:graphic>
          <a:graphicData uri="http://schemas.openxmlformats.org/drawingml/2006/table">
            <a:tbl>
              <a:tblPr/>
              <a:tblGrid>
                <a:gridCol w="3657327">
                  <a:extLst>
                    <a:ext uri="{9D8B030D-6E8A-4147-A177-3AD203B41FA5}">
                      <a16:colId xmlns:a16="http://schemas.microsoft.com/office/drawing/2014/main" val="20000"/>
                    </a:ext>
                  </a:extLst>
                </a:gridCol>
                <a:gridCol w="3657873">
                  <a:extLst>
                    <a:ext uri="{9D8B030D-6E8A-4147-A177-3AD203B41FA5}">
                      <a16:colId xmlns:a16="http://schemas.microsoft.com/office/drawing/2014/main" val="20001"/>
                    </a:ext>
                  </a:extLst>
                </a:gridCol>
              </a:tblGrid>
              <a:tr h="462976">
                <a:tc gridSpan="2">
                  <a:txBody>
                    <a:bodyPr/>
                    <a:lstStyle/>
                    <a:p>
                      <a:pPr marL="0" marR="0" algn="ctr">
                        <a:spcBef>
                          <a:spcPts val="0"/>
                        </a:spcBef>
                        <a:spcAft>
                          <a:spcPts val="0"/>
                        </a:spcAft>
                      </a:pPr>
                      <a:r>
                        <a:rPr lang="en-US" sz="2000" b="1">
                          <a:latin typeface="+mn-lt"/>
                          <a:ea typeface="Times New Roman"/>
                          <a:cs typeface="Times New Roman"/>
                        </a:rPr>
                        <a:t>Procedures for Reinforcing</a:t>
                      </a:r>
                      <a:endParaRPr lang="en-US" sz="2000">
                        <a:latin typeface="+mn-lt"/>
                        <a:ea typeface="Times New Roman"/>
                        <a:cs typeface="Times New Roman"/>
                      </a:endParaRPr>
                    </a:p>
                  </a:txBody>
                  <a:tcPr marL="49121" marR="49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180498">
                <a:tc>
                  <a:txBody>
                    <a:bodyPr/>
                    <a:lstStyle/>
                    <a:p>
                      <a:pPr marL="0" marR="0">
                        <a:spcBef>
                          <a:spcPts val="0"/>
                        </a:spcBef>
                        <a:spcAft>
                          <a:spcPts val="0"/>
                        </a:spcAft>
                      </a:pPr>
                      <a:r>
                        <a:rPr lang="en-US" sz="2000" b="1">
                          <a:latin typeface="+mn-lt"/>
                          <a:ea typeface="Times New Roman"/>
                          <a:cs typeface="Times New Roman"/>
                        </a:rPr>
                        <a:t>Faculty and Staff: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34903">
                <a:tc>
                  <a:txBody>
                    <a:bodyPr/>
                    <a:lstStyle/>
                    <a:p>
                      <a:pPr marL="0" marR="0">
                        <a:spcBef>
                          <a:spcPts val="0"/>
                        </a:spcBef>
                        <a:spcAft>
                          <a:spcPts val="0"/>
                        </a:spcAft>
                      </a:pPr>
                      <a:r>
                        <a:rPr lang="en-US" sz="2000" b="1">
                          <a:latin typeface="+mn-lt"/>
                          <a:ea typeface="Times New Roman"/>
                          <a:cs typeface="Times New Roman"/>
                        </a:rPr>
                        <a:t>Students: </a:t>
                      </a:r>
                    </a:p>
                    <a:p>
                      <a:pPr marL="0" marR="0">
                        <a:spcBef>
                          <a:spcPts val="0"/>
                        </a:spcBef>
                        <a:spcAft>
                          <a:spcPts val="0"/>
                        </a:spcAft>
                      </a:pPr>
                      <a:r>
                        <a:rPr lang="en-US" sz="1800" b="0">
                          <a:latin typeface="+mn-lt"/>
                          <a:ea typeface="Times New Roman"/>
                          <a:cs typeface="Times New Roman"/>
                        </a:rPr>
                        <a:t>ROAR</a:t>
                      </a:r>
                      <a:r>
                        <a:rPr lang="en-US" sz="1800" b="0" baseline="0">
                          <a:latin typeface="+mn-lt"/>
                          <a:ea typeface="Times New Roman"/>
                          <a:cs typeface="Times New Roman"/>
                        </a:rPr>
                        <a:t> station</a:t>
                      </a:r>
                    </a:p>
                    <a:p>
                      <a:pPr marL="0" marR="0">
                        <a:spcBef>
                          <a:spcPts val="0"/>
                        </a:spcBef>
                        <a:spcAft>
                          <a:spcPts val="0"/>
                        </a:spcAft>
                      </a:pPr>
                      <a:r>
                        <a:rPr lang="en-US" sz="1800" b="0" baseline="0">
                          <a:latin typeface="+mn-lt"/>
                          <a:ea typeface="Times New Roman"/>
                          <a:cs typeface="Times New Roman"/>
                        </a:rPr>
                        <a:t>Parking spaces</a:t>
                      </a: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2624">
                <a:tc>
                  <a:txBody>
                    <a:bodyPr/>
                    <a:lstStyle/>
                    <a:p>
                      <a:pPr marL="0" marR="0">
                        <a:spcBef>
                          <a:spcPts val="0"/>
                        </a:spcBef>
                        <a:spcAft>
                          <a:spcPts val="0"/>
                        </a:spcAft>
                      </a:pPr>
                      <a:r>
                        <a:rPr lang="en-US" sz="2000" b="1">
                          <a:latin typeface="+mn-lt"/>
                          <a:ea typeface="Times New Roman"/>
                          <a:cs typeface="Times New Roman"/>
                        </a:rPr>
                        <a:t>Parents/ Community: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79" b="24756"/>
          <a:stretch/>
        </p:blipFill>
        <p:spPr>
          <a:xfrm>
            <a:off x="6921378" y="2085315"/>
            <a:ext cx="2320334" cy="18242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524" b="22895"/>
          <a:stretch/>
        </p:blipFill>
        <p:spPr>
          <a:xfrm>
            <a:off x="7592207" y="3909527"/>
            <a:ext cx="2794857" cy="1959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p:cNvGrpSpPr/>
          <p:nvPr/>
        </p:nvGrpSpPr>
        <p:grpSpPr>
          <a:xfrm rot="20391030">
            <a:off x="2131448" y="3988414"/>
            <a:ext cx="4344052" cy="2679016"/>
            <a:chOff x="3480617" y="1637084"/>
            <a:chExt cx="5103283" cy="3190698"/>
          </a:xfrm>
        </p:grpSpPr>
        <p:sp>
          <p:nvSpPr>
            <p:cNvPr id="8" name="Rectangle 7"/>
            <p:cNvSpPr/>
            <p:nvPr/>
          </p:nvSpPr>
          <p:spPr>
            <a:xfrm rot="1208970">
              <a:off x="3480617" y="2170836"/>
              <a:ext cx="5103283" cy="2656946"/>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dobe Caslon Pro Bold" panose="0205070206050A020403" pitchFamily="18" charset="0"/>
                </a:rPr>
                <a:t>                  </a:t>
              </a:r>
            </a:p>
            <a:p>
              <a:pPr algn="ctr"/>
              <a:r>
                <a:rPr lang="en-US" sz="2400" b="1" dirty="0">
                  <a:latin typeface="Adobe Caslon Pro Bold" panose="0205070206050A020403" pitchFamily="18" charset="0"/>
                </a:rPr>
                <a:t>         Donation Coupon: </a:t>
              </a:r>
            </a:p>
            <a:p>
              <a:pPr algn="ctr"/>
              <a:r>
                <a:rPr lang="en-US" sz="2400" dirty="0"/>
                <a:t>1 box of Macaroni and Cheese to Community Food Drive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09397">
              <a:off x="3866465" y="1637084"/>
              <a:ext cx="1287409" cy="1325677"/>
            </a:xfrm>
            <a:prstGeom prst="rect">
              <a:avLst/>
            </a:prstGeom>
          </p:spPr>
        </p:pic>
      </p:grpSp>
      <p:grpSp>
        <p:nvGrpSpPr>
          <p:cNvPr id="10" name="Group 9">
            <a:extLst>
              <a:ext uri="{FF2B5EF4-FFF2-40B4-BE49-F238E27FC236}">
                <a16:creationId xmlns:a16="http://schemas.microsoft.com/office/drawing/2014/main" id="{63A7E83C-F305-44CE-BDCC-EEE01A632751}"/>
              </a:ext>
            </a:extLst>
          </p:cNvPr>
          <p:cNvGrpSpPr/>
          <p:nvPr/>
        </p:nvGrpSpPr>
        <p:grpSpPr>
          <a:xfrm rot="20972135">
            <a:off x="8282731" y="-35559"/>
            <a:ext cx="2433100" cy="2452498"/>
            <a:chOff x="4532102" y="3785380"/>
            <a:chExt cx="3048317" cy="3072620"/>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709214" y="4806719"/>
              <a:ext cx="2694093" cy="1503836"/>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Locate in your Ci3T Implementation Manual</a:t>
              </a:r>
            </a:p>
          </p:txBody>
        </p:sp>
      </p:grpSp>
    </p:spTree>
    <p:extLst>
      <p:ext uri="{BB962C8B-B14F-4D97-AF65-F5344CB8AC3E}">
        <p14:creationId xmlns:p14="http://schemas.microsoft.com/office/powerpoint/2010/main" val="3087220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684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Reinforcing</a:t>
            </a:r>
            <a:endParaRPr lang="en-US" dirty="0"/>
          </a:p>
        </p:txBody>
      </p:sp>
      <p:sp>
        <p:nvSpPr>
          <p:cNvPr id="141318" name="Rectangle 8"/>
          <p:cNvSpPr>
            <a:spLocks noGrp="1" noChangeArrowheads="1"/>
          </p:cNvSpPr>
          <p:nvPr>
            <p:ph idx="1"/>
          </p:nvPr>
        </p:nvSpPr>
        <p:spPr/>
        <p:txBody>
          <a:bodyPr>
            <a:normAutofit fontScale="85000" lnSpcReduction="20000"/>
          </a:bodyPr>
          <a:lstStyle/>
          <a:p>
            <a:pPr marL="0" indent="0">
              <a:buNone/>
            </a:pPr>
            <a:r>
              <a:rPr lang="en-US" dirty="0"/>
              <a:t>How will you reinforce? </a:t>
            </a:r>
          </a:p>
          <a:p>
            <a:r>
              <a:rPr lang="en-US" dirty="0"/>
              <a:t>Faculty and staff for</a:t>
            </a:r>
          </a:p>
          <a:p>
            <a:pPr lvl="1"/>
            <a:r>
              <a:rPr lang="en-US" dirty="0"/>
              <a:t>Participation and support</a:t>
            </a:r>
          </a:p>
          <a:p>
            <a:pPr lvl="1"/>
            <a:r>
              <a:rPr lang="en-US" dirty="0"/>
              <a:t>Modeling schoolwide expectations</a:t>
            </a:r>
          </a:p>
          <a:p>
            <a:pPr lvl="1"/>
            <a:r>
              <a:rPr lang="en-US" dirty="0"/>
              <a:t>Taking an instructional approach to behavior</a:t>
            </a:r>
          </a:p>
          <a:p>
            <a:pPr lvl="1"/>
            <a:r>
              <a:rPr lang="en-US" dirty="0"/>
              <a:t>Implementing the Ci3T plan with fidelity</a:t>
            </a:r>
          </a:p>
          <a:p>
            <a:pPr lvl="1"/>
            <a:r>
              <a:rPr lang="en-US" dirty="0"/>
              <a:t>Making instructional shifts in traditional practices</a:t>
            </a:r>
          </a:p>
          <a:p>
            <a:r>
              <a:rPr lang="en-US" dirty="0"/>
              <a:t>Students for</a:t>
            </a:r>
          </a:p>
          <a:p>
            <a:pPr lvl="1"/>
            <a:r>
              <a:rPr lang="en-US" dirty="0"/>
              <a:t>Demonstrating the expectations across</a:t>
            </a:r>
            <a:br>
              <a:rPr lang="en-US" dirty="0"/>
            </a:br>
            <a:r>
              <a:rPr lang="en-US" dirty="0"/>
              <a:t>academic, behavioral, and social skill domains</a:t>
            </a:r>
          </a:p>
          <a:p>
            <a:r>
              <a:rPr lang="en-US" dirty="0"/>
              <a:t>Parents and community for</a:t>
            </a:r>
          </a:p>
          <a:p>
            <a:pPr lvl="1"/>
            <a:r>
              <a:rPr lang="en-US" dirty="0"/>
              <a:t>Communication with school staff</a:t>
            </a:r>
          </a:p>
          <a:p>
            <a:pPr lvl="1"/>
            <a:r>
              <a:rPr lang="en-US" dirty="0"/>
              <a:t>Reinforcing expectations</a:t>
            </a:r>
          </a:p>
          <a:p>
            <a:pPr lvl="1"/>
            <a:r>
              <a:rPr lang="en-US" dirty="0"/>
              <a:t>Supporting the social skills lessons at home and in the community</a:t>
            </a:r>
          </a:p>
        </p:txBody>
      </p:sp>
    </p:spTree>
    <p:extLst>
      <p:ext uri="{BB962C8B-B14F-4D97-AF65-F5344CB8AC3E}">
        <p14:creationId xmlns:p14="http://schemas.microsoft.com/office/powerpoint/2010/main" val="32819682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861" y="5514896"/>
            <a:ext cx="8001000" cy="990600"/>
          </a:xfrm>
          <a:noFill/>
          <a:ln>
            <a:noFill/>
          </a:ln>
        </p:spPr>
        <p:txBody>
          <a:bodyPr>
            <a:normAutofit/>
          </a:bodyPr>
          <a:lstStyle/>
          <a:p>
            <a:r>
              <a:rPr lang="en-US" dirty="0">
                <a:solidFill>
                  <a:sysClr val="windowText" lastClr="000000"/>
                </a:solidFill>
                <a:cs typeface="Times New Roman" panose="02020603050405020304" pitchFamily="18" charset="0"/>
              </a:rPr>
              <a:t>Ticket Tip Sheet</a:t>
            </a:r>
          </a:p>
        </p:txBody>
      </p:sp>
      <p:pic>
        <p:nvPicPr>
          <p:cNvPr id="10" name="Picture 9" descr="Illustration of paper envelopes coming out of a laptop and smart phone against a background of the world map." title="Computer sending email">
            <a:extLst>
              <a:ext uri="{FF2B5EF4-FFF2-40B4-BE49-F238E27FC236}">
                <a16:creationId xmlns:a16="http://schemas.microsoft.com/office/drawing/2014/main" id="{C4DEE8AF-DB4A-8846-A2A9-585E09CE8F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
            <a:ext cx="9161402" cy="5124659"/>
          </a:xfrm>
          <a:prstGeom prst="rect">
            <a:avLst/>
          </a:prstGeom>
        </p:spPr>
      </p:pic>
      <p:sp>
        <p:nvSpPr>
          <p:cNvPr id="3" name="Content Placeholder 2"/>
          <p:cNvSpPr>
            <a:spLocks noGrp="1"/>
          </p:cNvSpPr>
          <p:nvPr>
            <p:ph idx="1"/>
          </p:nvPr>
        </p:nvSpPr>
        <p:spPr>
          <a:xfrm>
            <a:off x="6959321" y="2134961"/>
            <a:ext cx="3581400" cy="4587387"/>
          </a:xfrm>
          <a:solidFill>
            <a:srgbClr val="FFFFFF">
              <a:alpha val="85000"/>
            </a:srgb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Autofit/>
          </a:bodyPr>
          <a:lstStyle/>
          <a:p>
            <a:pPr marL="0" indent="0" eaLnBrk="0" hangingPunct="0">
              <a:lnSpc>
                <a:spcPct val="100000"/>
              </a:lnSpc>
              <a:spcBef>
                <a:spcPts val="0"/>
              </a:spcBef>
              <a:buNone/>
            </a:pPr>
            <a:r>
              <a:rPr lang="en-US" sz="1800" dirty="0">
                <a:solidFill>
                  <a:schemeClr val="tx1"/>
                </a:solidFill>
                <a:latin typeface="Times New Roman" pitchFamily="18" charset="0"/>
              </a:rPr>
              <a:t>Ticket Tip Sheet</a:t>
            </a:r>
          </a:p>
          <a:p>
            <a:pPr eaLnBrk="0" hangingPunct="0">
              <a:spcBef>
                <a:spcPts val="400"/>
              </a:spcBef>
              <a:buFontTx/>
              <a:buAutoNum type="arabicPeriod"/>
            </a:pPr>
            <a:r>
              <a:rPr lang="en-US" sz="1300" dirty="0">
                <a:solidFill>
                  <a:schemeClr val="tx1">
                    <a:lumMod val="85000"/>
                    <a:lumOff val="15000"/>
                  </a:schemeClr>
                </a:solidFill>
                <a:latin typeface="Times New Roman" pitchFamily="18" charset="0"/>
                <a:cs typeface="Times New Roman" pitchFamily="18" charset="0"/>
              </a:rPr>
              <a:t>When giving a ticket for positive behavior, always pair behavior specific praise. Example, “Lori, thank you for walking down the hallway with a quiet voice and your hands at your side. For showing responsibility, you have earned a PAWS ticket.”</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In the first days and weeks of implementing a Positive Behavior Interventions and Support system, flood students with tickets to increase effectiveness. Overtime fade tickets and provide intermittent reinforcement.</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School staff should try to be consistent with ticket distribution. Portions of staff meetings can be used to discuss ticket distribution.</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To ensure student buy-in, survey students to gain an understanding of what reinforcements are desired. </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Explicitly teach students how tickets can be earned and what tickets can be used for once they are received.</a:t>
            </a:r>
            <a:endParaRPr lang="en-US" sz="1300" dirty="0">
              <a:latin typeface="Times New Roman" pitchFamily="18" charset="0"/>
            </a:endParaRPr>
          </a:p>
        </p:txBody>
      </p:sp>
      <p:sp>
        <p:nvSpPr>
          <p:cNvPr id="4" name="Left Arrow 3"/>
          <p:cNvSpPr/>
          <p:nvPr/>
        </p:nvSpPr>
        <p:spPr>
          <a:xfrm rot="1347066">
            <a:off x="4686736" y="4141427"/>
            <a:ext cx="2449253" cy="1066800"/>
          </a:xfrm>
          <a:prstGeom prst="leftArrow">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a:t>Weekly emails</a:t>
            </a:r>
          </a:p>
        </p:txBody>
      </p:sp>
    </p:spTree>
    <p:extLst>
      <p:ext uri="{BB962C8B-B14F-4D97-AF65-F5344CB8AC3E}">
        <p14:creationId xmlns:p14="http://schemas.microsoft.com/office/powerpoint/2010/main" val="2388306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3"/>
          <a:stretch>
            <a:fillRect/>
          </a:stretch>
        </p:blipFill>
        <p:spPr>
          <a:xfrm>
            <a:off x="336768" y="277417"/>
            <a:ext cx="6906589" cy="5668166"/>
          </a:xfrm>
          <a:prstGeom prst="rect">
            <a:avLst/>
          </a:prstGeom>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4"/>
          <a:stretch>
            <a:fillRect/>
          </a:stretch>
        </p:blipFill>
        <p:spPr>
          <a:xfrm>
            <a:off x="5680732" y="1883229"/>
            <a:ext cx="3651102" cy="4882411"/>
          </a:xfrm>
          <a:prstGeom prst="rect">
            <a:avLst/>
          </a:prstGeom>
          <a:ln>
            <a:solidFill>
              <a:srgbClr val="22267C"/>
            </a:solidFill>
          </a:ln>
          <a:effectLst>
            <a:outerShdw blurRad="50800" dist="38100" dir="13500000" algn="br" rotWithShape="0">
              <a:prstClr val="black">
                <a:alpha val="40000"/>
              </a:prstClr>
            </a:outerShdw>
          </a:effectLst>
        </p:spPr>
      </p:pic>
      <p:pic>
        <p:nvPicPr>
          <p:cNvPr id="9" name="Picture 8" title="High school ticket sample">
            <a:extLst>
              <a:ext uri="{FF2B5EF4-FFF2-40B4-BE49-F238E27FC236}">
                <a16:creationId xmlns:a16="http://schemas.microsoft.com/office/drawing/2014/main" id="{AD386B00-D15A-4D89-9E56-45D27866E2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5941" y="2979058"/>
            <a:ext cx="2377440" cy="1234591"/>
          </a:xfrm>
          <a:prstGeom prst="rect">
            <a:avLst/>
          </a:prstGeom>
          <a:ln>
            <a:solidFill>
              <a:schemeClr val="tx1"/>
            </a:solidFill>
          </a:ln>
        </p:spPr>
      </p:pic>
      <p:pic>
        <p:nvPicPr>
          <p:cNvPr id="2" name="Picture 1" title="Middle school ticket sample">
            <a:extLst>
              <a:ext uri="{FF2B5EF4-FFF2-40B4-BE49-F238E27FC236}">
                <a16:creationId xmlns:a16="http://schemas.microsoft.com/office/drawing/2014/main" id="{BED0CF00-BA06-4E34-8B7F-1834C1E352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5941" y="1587194"/>
            <a:ext cx="2377440" cy="1225296"/>
          </a:xfrm>
          <a:prstGeom prst="rect">
            <a:avLst/>
          </a:prstGeom>
          <a:ln>
            <a:solidFill>
              <a:schemeClr val="tx1"/>
            </a:solidFill>
          </a:ln>
        </p:spPr>
      </p:pic>
      <p:pic>
        <p:nvPicPr>
          <p:cNvPr id="4" name="Picture 3" title="Elementary ticket sample">
            <a:extLst>
              <a:ext uri="{FF2B5EF4-FFF2-40B4-BE49-F238E27FC236}">
                <a16:creationId xmlns:a16="http://schemas.microsoft.com/office/drawing/2014/main" id="{E78471C0-BD35-4EB9-A8A4-4572ED87B4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5941" y="161981"/>
            <a:ext cx="2377440" cy="1258645"/>
          </a:xfrm>
          <a:prstGeom prst="rect">
            <a:avLst/>
          </a:prstGeom>
          <a:ln>
            <a:solidFill>
              <a:schemeClr val="tx1"/>
            </a:solidFill>
          </a:ln>
        </p:spPr>
      </p:pic>
    </p:spTree>
    <p:extLst>
      <p:ext uri="{BB962C8B-B14F-4D97-AF65-F5344CB8AC3E}">
        <p14:creationId xmlns:p14="http://schemas.microsoft.com/office/powerpoint/2010/main" val="20026837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descr="5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8" name="Picture 40" descr="4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7" name="Picture 39" descr="3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6" name="Picture 38" descr="2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1" name="Picture 33" descr="1yel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4" name="Picture 36" descr="30seconds_yel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0" name="Picture 32" descr="00seconds_yell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2028305" y="584206"/>
            <a:ext cx="8412480" cy="3877985"/>
          </a:xfrm>
          <a:prstGeom prst="rect">
            <a:avLst/>
          </a:prstGeom>
          <a:noFill/>
        </p:spPr>
        <p:txBody>
          <a:bodyPr wrap="square" rtlCol="0">
            <a:spAutoFit/>
          </a:bodyPr>
          <a:lstStyle/>
          <a:p>
            <a:r>
              <a:rPr lang="en-US" sz="2400" b="1" dirty="0"/>
              <a:t>Review your Ci3T Implementation Manual</a:t>
            </a:r>
          </a:p>
          <a:p>
            <a:pPr marL="342900" indent="-342900">
              <a:buFont typeface="+mj-lt"/>
              <a:buAutoNum type="arabicPeriod"/>
            </a:pPr>
            <a:r>
              <a:rPr lang="en-US" sz="2200" dirty="0"/>
              <a:t>Do faculty and staff have access to the plan?</a:t>
            </a:r>
          </a:p>
          <a:p>
            <a:pPr marL="342900" indent="-342900">
              <a:buFont typeface="+mj-lt"/>
              <a:buAutoNum type="arabicPeriod"/>
            </a:pPr>
            <a:r>
              <a:rPr lang="en-US" sz="2200" dirty="0"/>
              <a:t>How did you roll out your plan?</a:t>
            </a:r>
          </a:p>
          <a:p>
            <a:pPr marL="342900" indent="-342900">
              <a:buFont typeface="+mj-lt"/>
              <a:buAutoNum type="arabicPeriod"/>
            </a:pPr>
            <a:r>
              <a:rPr lang="en-US" sz="2200" dirty="0"/>
              <a:t>How did you teach roles and responsibilities to each stakeholder?</a:t>
            </a:r>
          </a:p>
          <a:p>
            <a:pPr marL="800100" lvl="1" indent="-342900">
              <a:buFont typeface="Arial" panose="020B0604020202020204" pitchFamily="34" charset="0"/>
              <a:buChar char="•"/>
            </a:pPr>
            <a:r>
              <a:rPr lang="en-US" sz="2200" dirty="0"/>
              <a:t>How will you review and reteach the plan?</a:t>
            </a:r>
          </a:p>
          <a:p>
            <a:pPr marL="342900" indent="-342900">
              <a:buFont typeface="+mj-lt"/>
              <a:buAutoNum type="arabicPeriod"/>
            </a:pPr>
            <a:r>
              <a:rPr lang="en-US" sz="2200" dirty="0"/>
              <a:t>How are behavior-specific praise and tickets being used in your school?</a:t>
            </a:r>
          </a:p>
          <a:p>
            <a:pPr marL="342900" indent="-342900">
              <a:buFont typeface="+mj-lt"/>
              <a:buAutoNum type="arabicPeriod"/>
            </a:pPr>
            <a:r>
              <a:rPr lang="en-US" sz="2200" dirty="0"/>
              <a:t>What types of reinforcers are most meaningful to your students?</a:t>
            </a:r>
          </a:p>
          <a:p>
            <a:r>
              <a:rPr lang="en-US" sz="2400" dirty="0">
                <a:solidFill>
                  <a:schemeClr val="accent1"/>
                </a:solidFill>
              </a:rPr>
              <a:t>Write any action items in your IM18 agenda</a:t>
            </a:r>
          </a:p>
        </p:txBody>
      </p:sp>
    </p:spTree>
    <p:extLst>
      <p:ext uri="{BB962C8B-B14F-4D97-AF65-F5344CB8AC3E}">
        <p14:creationId xmlns:p14="http://schemas.microsoft.com/office/powerpoint/2010/main" val="11486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withEffect">
                                  <p:stCondLst>
                                    <p:cond delay="0"/>
                                  </p:stCondLst>
                                  <p:childTnLst>
                                    <p:set>
                                      <p:cBhvr>
                                        <p:cTn id="6" dur="1" fill="hold">
                                          <p:stCondLst>
                                            <p:cond delay="0"/>
                                          </p:stCondLst>
                                        </p:cTn>
                                        <p:tgtEl>
                                          <p:spTgt spid="208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60000"/>
                                  </p:stCondLst>
                                  <p:childTnLst>
                                    <p:set>
                                      <p:cBhvr>
                                        <p:cTn id="9" dur="1" fill="hold">
                                          <p:stCondLst>
                                            <p:cond delay="0"/>
                                          </p:stCondLst>
                                        </p:cTn>
                                        <p:tgtEl>
                                          <p:spTgt spid="2088"/>
                                        </p:tgtEl>
                                        <p:attrNameLst>
                                          <p:attrName>style.visibility</p:attrName>
                                        </p:attrNameLst>
                                      </p:cBhvr>
                                      <p:to>
                                        <p:strVal val="visible"/>
                                      </p:to>
                                    </p:set>
                                  </p:childTnLst>
                                </p:cTn>
                              </p:par>
                            </p:childTnLst>
                          </p:cTn>
                        </p:par>
                        <p:par>
                          <p:cTn id="10" fill="hold" nodeType="afterGroup">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2087"/>
                                        </p:tgtEl>
                                        <p:attrNameLst>
                                          <p:attrName>style.visibility</p:attrName>
                                        </p:attrNameLst>
                                      </p:cBhvr>
                                      <p:to>
                                        <p:strVal val="visible"/>
                                      </p:to>
                                    </p:set>
                                  </p:childTnLst>
                                </p:cTn>
                              </p:par>
                            </p:childTnLst>
                          </p:cTn>
                        </p:par>
                        <p:par>
                          <p:cTn id="13" fill="hold" nodeType="afterGroup">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2086"/>
                                        </p:tgtEl>
                                        <p:attrNameLst>
                                          <p:attrName>style.visibility</p:attrName>
                                        </p:attrNameLst>
                                      </p:cBhvr>
                                      <p:to>
                                        <p:strVal val="visible"/>
                                      </p:to>
                                    </p:set>
                                  </p:childTnLst>
                                </p:cTn>
                              </p:par>
                            </p:childTnLst>
                          </p:cTn>
                        </p:par>
                        <p:par>
                          <p:cTn id="16" fill="hold" nodeType="afterGroup">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2081"/>
                                        </p:tgtEl>
                                        <p:attrNameLst>
                                          <p:attrName>style.visibility</p:attrName>
                                        </p:attrNameLst>
                                      </p:cBhvr>
                                      <p:to>
                                        <p:strVal val="visible"/>
                                      </p:to>
                                    </p:set>
                                  </p:childTnLst>
                                </p:cTn>
                              </p:par>
                            </p:childTnLst>
                          </p:cTn>
                        </p:par>
                        <p:par>
                          <p:cTn id="19" fill="hold" nodeType="afterGroup">
                            <p:stCondLst>
                              <p:cond delay="240000"/>
                            </p:stCondLst>
                            <p:childTnLst>
                              <p:par>
                                <p:cTn id="20" presetID="1" presetClass="entr" presetSubtype="0" fill="hold" nodeType="afterEffect">
                                  <p:stCondLst>
                                    <p:cond delay="30000"/>
                                  </p:stCondLst>
                                  <p:childTnLst>
                                    <p:set>
                                      <p:cBhvr>
                                        <p:cTn id="21" dur="1" fill="hold">
                                          <p:stCondLst>
                                            <p:cond delay="0"/>
                                          </p:stCondLst>
                                        </p:cTn>
                                        <p:tgtEl>
                                          <p:spTgt spid="2084"/>
                                        </p:tgtEl>
                                        <p:attrNameLst>
                                          <p:attrName>style.visibility</p:attrName>
                                        </p:attrNameLst>
                                      </p:cBhvr>
                                      <p:to>
                                        <p:strVal val="visible"/>
                                      </p:to>
                                    </p:set>
                                  </p:childTnLst>
                                </p:cTn>
                              </p:par>
                            </p:childTnLst>
                          </p:cTn>
                        </p:par>
                        <p:par>
                          <p:cTn id="22" fill="hold" nodeType="afterGroup">
                            <p:stCondLst>
                              <p:cond delay="270000"/>
                            </p:stCondLst>
                            <p:childTnLst>
                              <p:par>
                                <p:cTn id="23" presetID="1" presetClass="entr" presetSubtype="0" fill="hold" nodeType="afterEffect">
                                  <p:stCondLst>
                                    <p:cond delay="30000"/>
                                  </p:stCondLst>
                                  <p:childTnLst>
                                    <p:set>
                                      <p:cBhvr>
                                        <p:cTn id="24"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descr="5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8" name="Picture 40" descr="4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7" name="Picture 39" descr="3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6" name="Picture 38" descr="2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1" name="Picture 33" descr="1yel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4" name="Picture 36" descr="30seconds_yel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pic>
        <p:nvPicPr>
          <p:cNvPr id="2080" name="Picture 32" descr="00seconds_yell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1605" y="4539149"/>
            <a:ext cx="5076825" cy="18478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2194561" y="795357"/>
            <a:ext cx="7440458" cy="3046988"/>
          </a:xfrm>
          <a:prstGeom prst="rect">
            <a:avLst/>
          </a:prstGeom>
          <a:noFill/>
        </p:spPr>
        <p:txBody>
          <a:bodyPr wrap="square" rtlCol="0">
            <a:spAutoFit/>
          </a:bodyPr>
          <a:lstStyle/>
          <a:p>
            <a:r>
              <a:rPr lang="en-US" sz="2400" b="1" dirty="0"/>
              <a:t>Review your Ci3T Implementation Manual</a:t>
            </a:r>
          </a:p>
          <a:p>
            <a:pPr marL="342900" indent="-342900">
              <a:buFont typeface="+mj-lt"/>
              <a:buAutoNum type="arabicPeriod"/>
            </a:pPr>
            <a:r>
              <a:rPr lang="en-US" sz="2400" dirty="0"/>
              <a:t>How will you continue to teach and reinforce faculty and students?</a:t>
            </a:r>
          </a:p>
          <a:p>
            <a:pPr marL="342900" indent="-342900">
              <a:buFont typeface="+mj-lt"/>
              <a:buAutoNum type="arabicPeriod"/>
            </a:pPr>
            <a:r>
              <a:rPr lang="en-US" sz="2400" dirty="0"/>
              <a:t>How do you plan to re-teach expectations?</a:t>
            </a:r>
          </a:p>
          <a:p>
            <a:pPr marL="342900" indent="-342900">
              <a:buFont typeface="+mj-lt"/>
              <a:buAutoNum type="arabicPeriod"/>
            </a:pPr>
            <a:r>
              <a:rPr lang="en-US" sz="2400" dirty="0"/>
              <a:t>How do you plan to adjust reinforcement rates?</a:t>
            </a:r>
          </a:p>
          <a:p>
            <a:pPr marL="342900" indent="-342900">
              <a:buFont typeface="+mj-lt"/>
              <a:buAutoNum type="arabicPeriod"/>
            </a:pPr>
            <a:r>
              <a:rPr lang="en-US" sz="2400" dirty="0"/>
              <a:t>How will you involve your student leaders?</a:t>
            </a:r>
          </a:p>
          <a:p>
            <a:endParaRPr lang="en-US" sz="2400" dirty="0">
              <a:solidFill>
                <a:schemeClr val="accent1"/>
              </a:solidFill>
            </a:endParaRPr>
          </a:p>
          <a:p>
            <a:r>
              <a:rPr lang="en-US" sz="2400" dirty="0">
                <a:solidFill>
                  <a:schemeClr val="accent1"/>
                </a:solidFill>
              </a:rPr>
              <a:t>Write any action items in your IM18 agenda</a:t>
            </a:r>
          </a:p>
        </p:txBody>
      </p:sp>
    </p:spTree>
    <p:extLst>
      <p:ext uri="{BB962C8B-B14F-4D97-AF65-F5344CB8AC3E}">
        <p14:creationId xmlns:p14="http://schemas.microsoft.com/office/powerpoint/2010/main" val="2106926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withEffect">
                                  <p:stCondLst>
                                    <p:cond delay="0"/>
                                  </p:stCondLst>
                                  <p:childTnLst>
                                    <p:set>
                                      <p:cBhvr>
                                        <p:cTn id="6" dur="1" fill="hold">
                                          <p:stCondLst>
                                            <p:cond delay="0"/>
                                          </p:stCondLst>
                                        </p:cTn>
                                        <p:tgtEl>
                                          <p:spTgt spid="208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60000"/>
                                  </p:stCondLst>
                                  <p:childTnLst>
                                    <p:set>
                                      <p:cBhvr>
                                        <p:cTn id="9" dur="1" fill="hold">
                                          <p:stCondLst>
                                            <p:cond delay="0"/>
                                          </p:stCondLst>
                                        </p:cTn>
                                        <p:tgtEl>
                                          <p:spTgt spid="2088"/>
                                        </p:tgtEl>
                                        <p:attrNameLst>
                                          <p:attrName>style.visibility</p:attrName>
                                        </p:attrNameLst>
                                      </p:cBhvr>
                                      <p:to>
                                        <p:strVal val="visible"/>
                                      </p:to>
                                    </p:set>
                                  </p:childTnLst>
                                </p:cTn>
                              </p:par>
                            </p:childTnLst>
                          </p:cTn>
                        </p:par>
                        <p:par>
                          <p:cTn id="10" fill="hold" nodeType="afterGroup">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2087"/>
                                        </p:tgtEl>
                                        <p:attrNameLst>
                                          <p:attrName>style.visibility</p:attrName>
                                        </p:attrNameLst>
                                      </p:cBhvr>
                                      <p:to>
                                        <p:strVal val="visible"/>
                                      </p:to>
                                    </p:set>
                                  </p:childTnLst>
                                </p:cTn>
                              </p:par>
                            </p:childTnLst>
                          </p:cTn>
                        </p:par>
                        <p:par>
                          <p:cTn id="13" fill="hold" nodeType="afterGroup">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2086"/>
                                        </p:tgtEl>
                                        <p:attrNameLst>
                                          <p:attrName>style.visibility</p:attrName>
                                        </p:attrNameLst>
                                      </p:cBhvr>
                                      <p:to>
                                        <p:strVal val="visible"/>
                                      </p:to>
                                    </p:set>
                                  </p:childTnLst>
                                </p:cTn>
                              </p:par>
                            </p:childTnLst>
                          </p:cTn>
                        </p:par>
                        <p:par>
                          <p:cTn id="16" fill="hold" nodeType="afterGroup">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2081"/>
                                        </p:tgtEl>
                                        <p:attrNameLst>
                                          <p:attrName>style.visibility</p:attrName>
                                        </p:attrNameLst>
                                      </p:cBhvr>
                                      <p:to>
                                        <p:strVal val="visible"/>
                                      </p:to>
                                    </p:set>
                                  </p:childTnLst>
                                </p:cTn>
                              </p:par>
                            </p:childTnLst>
                          </p:cTn>
                        </p:par>
                        <p:par>
                          <p:cTn id="19" fill="hold" nodeType="afterGroup">
                            <p:stCondLst>
                              <p:cond delay="240000"/>
                            </p:stCondLst>
                            <p:childTnLst>
                              <p:par>
                                <p:cTn id="20" presetID="1" presetClass="entr" presetSubtype="0" fill="hold" nodeType="afterEffect">
                                  <p:stCondLst>
                                    <p:cond delay="30000"/>
                                  </p:stCondLst>
                                  <p:childTnLst>
                                    <p:set>
                                      <p:cBhvr>
                                        <p:cTn id="21" dur="1" fill="hold">
                                          <p:stCondLst>
                                            <p:cond delay="0"/>
                                          </p:stCondLst>
                                        </p:cTn>
                                        <p:tgtEl>
                                          <p:spTgt spid="2084"/>
                                        </p:tgtEl>
                                        <p:attrNameLst>
                                          <p:attrName>style.visibility</p:attrName>
                                        </p:attrNameLst>
                                      </p:cBhvr>
                                      <p:to>
                                        <p:strVal val="visible"/>
                                      </p:to>
                                    </p:set>
                                  </p:childTnLst>
                                </p:cTn>
                              </p:par>
                            </p:childTnLst>
                          </p:cTn>
                        </p:par>
                        <p:par>
                          <p:cTn id="22" fill="hold" nodeType="afterGroup">
                            <p:stCondLst>
                              <p:cond delay="270000"/>
                            </p:stCondLst>
                            <p:childTnLst>
                              <p:par>
                                <p:cTn id="23" presetID="1" presetClass="entr" presetSubtype="0" fill="hold" nodeType="afterEffect">
                                  <p:stCondLst>
                                    <p:cond delay="30000"/>
                                  </p:stCondLst>
                                  <p:childTnLst>
                                    <p:set>
                                      <p:cBhvr>
                                        <p:cTn id="24"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Look at Tier 1 …</a:t>
            </a:r>
          </a:p>
        </p:txBody>
      </p:sp>
      <p:sp>
        <p:nvSpPr>
          <p:cNvPr id="4" name="Text Placeholder 3"/>
          <p:cNvSpPr>
            <a:spLocks noGrp="1"/>
          </p:cNvSpPr>
          <p:nvPr>
            <p:ph type="body" idx="1"/>
          </p:nvPr>
        </p:nvSpPr>
        <p:spPr/>
        <p:txBody>
          <a:bodyPr/>
          <a:lstStyle/>
          <a:p>
            <a:r>
              <a:rPr lang="en-US" dirty="0">
                <a:solidFill>
                  <a:schemeClr val="tx1"/>
                </a:solidFill>
              </a:rPr>
              <a:t>Teaching </a:t>
            </a:r>
          </a:p>
          <a:p>
            <a:r>
              <a:rPr lang="en-US" dirty="0">
                <a:solidFill>
                  <a:schemeClr val="tx1"/>
                </a:solidFill>
              </a:rPr>
              <a:t>Reinforcing</a:t>
            </a:r>
          </a:p>
          <a:p>
            <a:r>
              <a:rPr lang="en-US" dirty="0">
                <a:solidFill>
                  <a:schemeClr val="accent1"/>
                </a:solidFill>
              </a:rPr>
              <a:t>Monitoring</a:t>
            </a:r>
          </a:p>
        </p:txBody>
      </p:sp>
    </p:spTree>
    <p:extLst>
      <p:ext uri="{BB962C8B-B14F-4D97-AF65-F5344CB8AC3E}">
        <p14:creationId xmlns:p14="http://schemas.microsoft.com/office/powerpoint/2010/main" val="3954676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Essential Components of Primary Prevention Efforts</a:t>
            </a:r>
          </a:p>
        </p:txBody>
      </p:sp>
      <p:graphicFrame>
        <p:nvGraphicFramePr>
          <p:cNvPr id="5" name="Content Placeholder 4"/>
          <p:cNvGraphicFramePr>
            <a:graphicFrameLocks noGrp="1"/>
          </p:cNvGraphicFramePr>
          <p:nvPr>
            <p:ph type="chart" idx="1"/>
          </p:nvPr>
        </p:nvGraphicFramePr>
        <p:xfrm>
          <a:off x="1981200" y="1600201"/>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title="Ci3T Implementation Report powerpoint">
            <a:extLst>
              <a:ext uri="{FF2B5EF4-FFF2-40B4-BE49-F238E27FC236}">
                <a16:creationId xmlns:a16="http://schemas.microsoft.com/office/drawing/2014/main" id="{36F68E19-A48B-1F45-8B98-68CCC837E23D}"/>
              </a:ext>
            </a:extLst>
          </p:cNvPr>
          <p:cNvPicPr>
            <a:picLocks noChangeAspect="1"/>
          </p:cNvPicPr>
          <p:nvPr/>
        </p:nvPicPr>
        <p:blipFill>
          <a:blip r:embed="rId8"/>
          <a:stretch>
            <a:fillRect/>
          </a:stretch>
        </p:blipFill>
        <p:spPr>
          <a:xfrm>
            <a:off x="1554987" y="1768617"/>
            <a:ext cx="2176813" cy="1635029"/>
          </a:xfrm>
          <a:prstGeom prst="rect">
            <a:avLst/>
          </a:prstGeom>
          <a:ln>
            <a:noFill/>
          </a:ln>
          <a:effectLst>
            <a:outerShdw blurRad="292100" dist="139700" dir="2700000" algn="tl" rotWithShape="0">
              <a:srgbClr val="333333">
                <a:alpha val="65000"/>
              </a:srgbClr>
            </a:outerShdw>
          </a:effectLst>
        </p:spPr>
      </p:pic>
      <p:pic>
        <p:nvPicPr>
          <p:cNvPr id="11" name="Picture 10" title="Ci3T Implementation Report cover">
            <a:extLst>
              <a:ext uri="{FF2B5EF4-FFF2-40B4-BE49-F238E27FC236}">
                <a16:creationId xmlns:a16="http://schemas.microsoft.com/office/drawing/2014/main" id="{D23D9731-DEA8-EA40-B4DB-4CF4705B88CE}"/>
              </a:ext>
            </a:extLst>
          </p:cNvPr>
          <p:cNvPicPr>
            <a:picLocks noChangeAspect="1"/>
          </p:cNvPicPr>
          <p:nvPr/>
        </p:nvPicPr>
        <p:blipFill>
          <a:blip r:embed="rId9"/>
          <a:stretch>
            <a:fillRect/>
          </a:stretch>
        </p:blipFill>
        <p:spPr>
          <a:xfrm>
            <a:off x="2196334" y="2992849"/>
            <a:ext cx="1733365" cy="2241210"/>
          </a:xfrm>
          <a:prstGeom prst="rect">
            <a:avLst/>
          </a:prstGeom>
          <a:ln>
            <a:noFill/>
          </a:ln>
          <a:effectLst>
            <a:outerShdw blurRad="292100" dist="139700" dir="2700000" algn="tl" rotWithShape="0">
              <a:srgbClr val="333333">
                <a:alpha val="65000"/>
              </a:srgbClr>
            </a:outerShdw>
          </a:effectLst>
        </p:spPr>
      </p:pic>
      <p:pic>
        <p:nvPicPr>
          <p:cNvPr id="12" name="Picture 11" title="Behavior screening summary powerpoint">
            <a:extLst>
              <a:ext uri="{FF2B5EF4-FFF2-40B4-BE49-F238E27FC236}">
                <a16:creationId xmlns:a16="http://schemas.microsoft.com/office/drawing/2014/main" id="{FCAF6C62-3C29-3A48-BD18-0AE77FF0A4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2061" y="3666779"/>
            <a:ext cx="2099006" cy="156728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4886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5868" y="1184988"/>
            <a:ext cx="4216197" cy="545625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152650" y="365126"/>
            <a:ext cx="7886700" cy="819863"/>
          </a:xfrm>
        </p:spPr>
        <p:txBody>
          <a:bodyPr/>
          <a:lstStyle/>
          <a:p>
            <a:r>
              <a:rPr lang="en-US"/>
              <a:t>Monitoring Your Plan</a:t>
            </a:r>
          </a:p>
        </p:txBody>
      </p:sp>
    </p:spTree>
    <p:extLst>
      <p:ext uri="{BB962C8B-B14F-4D97-AF65-F5344CB8AC3E}">
        <p14:creationId xmlns:p14="http://schemas.microsoft.com/office/powerpoint/2010/main" val="3360153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082030"/>
            <a:ext cx="4433748" cy="309509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b="8189"/>
          <a:stretch/>
        </p:blipFill>
        <p:spPr>
          <a:xfrm>
            <a:off x="4677808" y="3690313"/>
            <a:ext cx="4395192" cy="316768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srcRect l="2865" t="1350" r="1961" b="1445"/>
          <a:stretch/>
        </p:blipFill>
        <p:spPr>
          <a:xfrm>
            <a:off x="8571737" y="1152659"/>
            <a:ext cx="3471628" cy="4552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48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113" y="11257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2000" dirty="0"/>
              <a:t>In future years, consider alternative program goals.</a:t>
            </a:r>
          </a:p>
        </p:txBody>
      </p:sp>
      <p:sp>
        <p:nvSpPr>
          <p:cNvPr id="6" name="Right Arrow 5"/>
          <p:cNvSpPr/>
          <p:nvPr/>
        </p:nvSpPr>
        <p:spPr>
          <a:xfrm rot="20995636">
            <a:off x="4478325" y="3709141"/>
            <a:ext cx="3476045" cy="2350761"/>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2000" dirty="0"/>
              <a:t>80% of students meeting reading and math targets on assessments</a:t>
            </a:r>
          </a:p>
        </p:txBody>
      </p:sp>
      <p:grpSp>
        <p:nvGrpSpPr>
          <p:cNvPr id="2" name="Group 1"/>
          <p:cNvGrpSpPr/>
          <p:nvPr/>
        </p:nvGrpSpPr>
        <p:grpSpPr>
          <a:xfrm rot="21216813">
            <a:off x="1573489" y="4083360"/>
            <a:ext cx="2847931" cy="2480336"/>
            <a:chOff x="2336800" y="-477078"/>
            <a:chExt cx="7515616" cy="7335078"/>
          </a:xfrm>
        </p:grpSpPr>
        <p:pic>
          <p:nvPicPr>
            <p:cNvPr id="11" name="Picture 10" title="Sticky note"/>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47930" y="-477078"/>
              <a:ext cx="3142967" cy="2956353"/>
            </a:xfrm>
            <a:prstGeom prst="rect">
              <a:avLst/>
            </a:prstGeom>
          </p:spPr>
        </p:pic>
      </p:grpSp>
      <p:sp>
        <p:nvSpPr>
          <p:cNvPr id="13" name="TextBox 12"/>
          <p:cNvSpPr txBox="1"/>
          <p:nvPr/>
        </p:nvSpPr>
        <p:spPr>
          <a:xfrm rot="21245219">
            <a:off x="1695678" y="4895764"/>
            <a:ext cx="2787070"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Locate in your Ci3T Implementation Manual</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3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normAutofit/>
          </a:bodyPr>
          <a:lstStyle/>
          <a:p>
            <a:r>
              <a:rPr lang="en-US" dirty="0">
                <a:solidFill>
                  <a:schemeClr val="bg1"/>
                </a:solidFill>
              </a:rPr>
              <a:t>Primary (Tier 1) Prevention </a:t>
            </a:r>
            <a:endParaRPr lang="en-US" dirty="0"/>
          </a:p>
        </p:txBody>
      </p:sp>
      <p:sp>
        <p:nvSpPr>
          <p:cNvPr id="3" name="Content Placeholder 2"/>
          <p:cNvSpPr>
            <a:spLocks noGrp="1"/>
          </p:cNvSpPr>
          <p:nvPr>
            <p:ph idx="1"/>
          </p:nvPr>
        </p:nvSpPr>
        <p:spPr/>
        <p:txBody>
          <a:bodyPr>
            <a:normAutofit/>
          </a:bodyPr>
          <a:lstStyle/>
          <a:p>
            <a:r>
              <a:rPr lang="en-US" sz="2600" dirty="0"/>
              <a:t>All students are eligible for participation</a:t>
            </a:r>
            <a:br>
              <a:rPr lang="en-US" sz="2600" dirty="0"/>
            </a:br>
            <a:r>
              <a:rPr lang="en-US" sz="1800" dirty="0">
                <a:solidFill>
                  <a:schemeClr val="bg1">
                    <a:lumMod val="50000"/>
                  </a:schemeClr>
                </a:solidFill>
              </a:rPr>
              <a:t>(Lane, Robertson et al., 2006)</a:t>
            </a:r>
          </a:p>
          <a:p>
            <a:r>
              <a:rPr lang="en-US" sz="2600" dirty="0"/>
              <a:t>About 80% of students respond to this level</a:t>
            </a:r>
            <a:br>
              <a:rPr lang="en-US" sz="2600" dirty="0"/>
            </a:br>
            <a:r>
              <a:rPr lang="en-US" sz="1900" dirty="0">
                <a:solidFill>
                  <a:schemeClr val="bg1">
                    <a:lumMod val="50000"/>
                  </a:schemeClr>
                </a:solidFill>
              </a:rPr>
              <a:t>(Gresham, Sugai, Horner, Quinn, &amp; </a:t>
            </a:r>
            <a:r>
              <a:rPr lang="en-US" sz="1900" dirty="0" err="1">
                <a:solidFill>
                  <a:schemeClr val="bg1">
                    <a:lumMod val="50000"/>
                  </a:schemeClr>
                </a:solidFill>
              </a:rPr>
              <a:t>McInerney</a:t>
            </a:r>
            <a:r>
              <a:rPr lang="en-US" sz="1900" dirty="0">
                <a:solidFill>
                  <a:schemeClr val="bg1">
                    <a:lumMod val="50000"/>
                  </a:schemeClr>
                </a:solidFill>
              </a:rPr>
              <a:t>, 1998; Sugai &amp; Horner, 2006)</a:t>
            </a:r>
          </a:p>
          <a:p>
            <a:r>
              <a:rPr lang="en-US" sz="2600" dirty="0"/>
              <a:t>Examples of primary (Tier 1) prevention </a:t>
            </a:r>
          </a:p>
          <a:p>
            <a:pPr lvl="1"/>
            <a:r>
              <a:rPr lang="en-US" dirty="0"/>
              <a:t>Validated literacy curricula</a:t>
            </a:r>
          </a:p>
          <a:p>
            <a:pPr lvl="1"/>
            <a:r>
              <a:rPr lang="en-US" dirty="0"/>
              <a:t>Violence prevention</a:t>
            </a:r>
          </a:p>
          <a:p>
            <a:pPr lvl="1"/>
            <a:r>
              <a:rPr lang="en-US" dirty="0"/>
              <a:t>Conflict resolution programs</a:t>
            </a:r>
          </a:p>
          <a:p>
            <a:pPr lvl="1"/>
            <a:r>
              <a:rPr lang="en-US" dirty="0"/>
              <a:t>Anti-bullying programs</a:t>
            </a:r>
          </a:p>
          <a:p>
            <a:pPr lvl="1"/>
            <a:r>
              <a:rPr lang="en-US" dirty="0"/>
              <a:t>Schoolwide social skills instruction</a:t>
            </a:r>
          </a:p>
          <a:p>
            <a:pPr lvl="1"/>
            <a:r>
              <a:rPr lang="en-US" dirty="0"/>
              <a:t>Character education programs</a:t>
            </a:r>
          </a:p>
        </p:txBody>
      </p:sp>
      <p:sp>
        <p:nvSpPr>
          <p:cNvPr id="5" name="Rectangle 4"/>
          <p:cNvSpPr/>
          <p:nvPr/>
        </p:nvSpPr>
        <p:spPr>
          <a:xfrm>
            <a:off x="838199" y="6377869"/>
            <a:ext cx="10252587" cy="480131"/>
          </a:xfrm>
          <a:prstGeom prst="rect">
            <a:avLst/>
          </a:prstGeom>
        </p:spPr>
        <p:txBody>
          <a:bodyPr wrap="square" anchor="b" anchorCtr="0">
            <a:noAutofit/>
          </a:bodyPr>
          <a:lstStyle/>
          <a:p>
            <a:pPr>
              <a:defRPr/>
            </a:pPr>
            <a:r>
              <a:rPr lang="en-US" sz="900" dirty="0">
                <a:solidFill>
                  <a:prstClr val="white">
                    <a:lumMod val="50000"/>
                  </a:prstClr>
                </a:solidFill>
                <a:latin typeface="Calibri" panose="020F0502020204030204"/>
                <a:ea typeface="ＭＳ Ｐゴシック" pitchFamily="34" charset="-128"/>
              </a:rPr>
              <a:t>Sources: </a:t>
            </a:r>
            <a:r>
              <a:rPr lang="en-US" sz="900" dirty="0">
                <a:solidFill>
                  <a:prstClr val="white">
                    <a:lumMod val="50000"/>
                  </a:prstClr>
                </a:solidFill>
                <a:latin typeface="Calibri" panose="020F0502020204030204"/>
              </a:rPr>
              <a:t>Gresham, F. M., Sugai, G., Horner, R. H., Quinn, M. M., &amp; </a:t>
            </a:r>
            <a:r>
              <a:rPr lang="en-US" sz="900" dirty="0" err="1">
                <a:solidFill>
                  <a:prstClr val="white">
                    <a:lumMod val="50000"/>
                  </a:prstClr>
                </a:solidFill>
                <a:latin typeface="Calibri" panose="020F0502020204030204"/>
              </a:rPr>
              <a:t>McInerney</a:t>
            </a:r>
            <a:r>
              <a:rPr lang="en-US" sz="900" dirty="0">
                <a:solidFill>
                  <a:prstClr val="white">
                    <a:lumMod val="50000"/>
                  </a:prstClr>
                </a:solidFill>
                <a:latin typeface="Calibri" panose="020F0502020204030204"/>
              </a:rPr>
              <a:t>, M. (1998). </a:t>
            </a:r>
            <a:r>
              <a:rPr lang="en-US" sz="900" i="1" dirty="0">
                <a:solidFill>
                  <a:prstClr val="white">
                    <a:lumMod val="50000"/>
                  </a:prstClr>
                </a:solidFill>
                <a:latin typeface="Calibri" panose="020F0502020204030204"/>
              </a:rPr>
              <a:t>Classroom and schoolwide practices that support students’ social competence: A synthesis of research</a:t>
            </a:r>
            <a:r>
              <a:rPr lang="en-US" sz="900" dirty="0">
                <a:solidFill>
                  <a:prstClr val="white">
                    <a:lumMod val="50000"/>
                  </a:prstClr>
                </a:solidFill>
                <a:latin typeface="Calibri" panose="020F0502020204030204"/>
              </a:rPr>
              <a:t>. Washington, DC: Office of Special Education Programs. </a:t>
            </a:r>
          </a:p>
          <a:p>
            <a:pPr>
              <a:defRPr/>
            </a:pPr>
            <a:r>
              <a:rPr lang="en-US" sz="900" dirty="0">
                <a:solidFill>
                  <a:prstClr val="white">
                    <a:lumMod val="50000"/>
                  </a:prstClr>
                </a:solidFill>
                <a:latin typeface="Calibri" panose="020F0502020204030204"/>
              </a:rPr>
              <a:t>Lane, K. L., Robertson, E. J., &amp; Graham-Bailey, M. A. L. (2006). An examination of school-wide interventions with primary level efforts conducted in secondary schools: Methodological considerations.  In T. E. Scruggs &amp; M. A. Mastropieri (Eds.) </a:t>
            </a:r>
            <a:r>
              <a:rPr lang="en-US" sz="900" i="1" dirty="0">
                <a:solidFill>
                  <a:prstClr val="white">
                    <a:lumMod val="50000"/>
                  </a:prstClr>
                </a:solidFill>
                <a:latin typeface="Calibri" panose="020F0502020204030204"/>
              </a:rPr>
              <a:t>Applications of research methodology: Advances in learning and behavioral disabilities</a:t>
            </a:r>
            <a:r>
              <a:rPr lang="en-US" sz="900" dirty="0">
                <a:solidFill>
                  <a:prstClr val="white">
                    <a:lumMod val="50000"/>
                  </a:prstClr>
                </a:solidFill>
                <a:latin typeface="Calibri" panose="020F0502020204030204"/>
              </a:rPr>
              <a:t> (Vol. 19), pp. 157-199.  Oxford, UK: Elsevier.</a:t>
            </a:r>
            <a:endParaRPr lang="en-US" sz="900" dirty="0">
              <a:solidFill>
                <a:prstClr val="white">
                  <a:lumMod val="50000"/>
                </a:prstClr>
              </a:solidFill>
              <a:latin typeface="Calibri" panose="020F0502020204030204"/>
              <a:ea typeface="ＭＳ Ｐゴシック" pitchFamily="34" charset="-128"/>
            </a:endParaRPr>
          </a:p>
          <a:p>
            <a:pPr>
              <a:defRPr/>
            </a:pPr>
            <a:r>
              <a:rPr lang="en-US" sz="900" dirty="0">
                <a:solidFill>
                  <a:prstClr val="white">
                    <a:lumMod val="50000"/>
                  </a:prstClr>
                </a:solidFill>
                <a:latin typeface="Calibri" panose="020F0502020204030204"/>
                <a:ea typeface="ＭＳ Ｐゴシック" pitchFamily="34" charset="-128"/>
              </a:rPr>
              <a:t>Sugai, G., &amp; Horner, R.R. (2006). A promising approach for expanding and sustaining school-wide positive behavior support. </a:t>
            </a:r>
            <a:r>
              <a:rPr lang="en-US" sz="900" i="1" dirty="0">
                <a:solidFill>
                  <a:prstClr val="white">
                    <a:lumMod val="50000"/>
                  </a:prstClr>
                </a:solidFill>
                <a:latin typeface="Calibri" panose="020F0502020204030204"/>
                <a:ea typeface="ＭＳ Ｐゴシック" pitchFamily="34" charset="-128"/>
              </a:rPr>
              <a:t>School psychology review, 35</a:t>
            </a:r>
            <a:r>
              <a:rPr lang="en-US" sz="900" dirty="0">
                <a:solidFill>
                  <a:prstClr val="white">
                    <a:lumMod val="50000"/>
                  </a:prstClr>
                </a:solidFill>
                <a:latin typeface="Calibri" panose="020F0502020204030204"/>
                <a:ea typeface="ＭＳ Ｐゴシック" pitchFamily="34" charset="-128"/>
              </a:rPr>
              <a:t>, 245.</a:t>
            </a: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532914" y="3663158"/>
            <a:ext cx="2973010" cy="2047406"/>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905235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095" y="97971"/>
            <a:ext cx="8610649" cy="665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6660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idx="4294967295"/>
          </p:nvPr>
        </p:nvSpPr>
        <p:spPr bwMode="auto">
          <a:xfrm>
            <a:off x="1981200" y="274638"/>
            <a:ext cx="8229600" cy="792162"/>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dirty="0"/>
              <a:t>Why monitor implementation?</a:t>
            </a:r>
          </a:p>
        </p:txBody>
      </p:sp>
      <p:pic>
        <p:nvPicPr>
          <p:cNvPr id="8" name="Picture 7"/>
          <p:cNvPicPr>
            <a:picLocks noChangeAspect="1"/>
          </p:cNvPicPr>
          <p:nvPr/>
        </p:nvPicPr>
        <p:blipFill>
          <a:blip r:embed="rId2"/>
          <a:stretch>
            <a:fillRect/>
          </a:stretch>
        </p:blipFill>
        <p:spPr>
          <a:xfrm>
            <a:off x="4772693" y="1652799"/>
            <a:ext cx="5573215" cy="42853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5059162" y="1376497"/>
            <a:ext cx="4127940" cy="4837920"/>
          </a:xfrm>
          <a:prstGeom prst="rect">
            <a:avLst/>
          </a:prstGeom>
          <a:ln>
            <a:noFill/>
          </a:ln>
          <a:effectLst>
            <a:outerShdw blurRad="292100" dist="139700" dir="2700000" algn="tl" rotWithShape="0">
              <a:srgbClr val="333333">
                <a:alpha val="65000"/>
              </a:srgbClr>
            </a:outerShdw>
          </a:effectLst>
        </p:spPr>
      </p:pic>
      <p:sp>
        <p:nvSpPr>
          <p:cNvPr id="16" name="Bent-Up Arrow 15"/>
          <p:cNvSpPr/>
          <p:nvPr/>
        </p:nvSpPr>
        <p:spPr>
          <a:xfrm flipV="1">
            <a:off x="4158488" y="1066800"/>
            <a:ext cx="1480313" cy="585998"/>
          </a:xfrm>
          <a:prstGeom prst="bentUpArrow">
            <a:avLst>
              <a:gd name="adj1" fmla="val 32840"/>
              <a:gd name="adj2" fmla="val 34965"/>
              <a:gd name="adj3" fmla="val 5000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1676400" y="4138641"/>
            <a:ext cx="3276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Do our students have access to Tier 1?</a:t>
            </a:r>
          </a:p>
          <a:p>
            <a:pPr marL="285750" indent="-285750">
              <a:buFont typeface="Arial" panose="020B0604020202020204" pitchFamily="34" charset="0"/>
              <a:buChar char="•"/>
            </a:pPr>
            <a:r>
              <a:rPr lang="en-US" dirty="0"/>
              <a:t>What are our strengths and areas for growth?</a:t>
            </a:r>
          </a:p>
          <a:p>
            <a:pPr marL="285750" indent="-285750">
              <a:buFont typeface="Arial" panose="020B0604020202020204" pitchFamily="34" charset="0"/>
              <a:buChar char="•"/>
            </a:pPr>
            <a:r>
              <a:rPr lang="en-US" dirty="0"/>
              <a:t>What professional learning opportunities can we give our staff?</a:t>
            </a:r>
          </a:p>
          <a:p>
            <a:pPr marL="285750" indent="-285750">
              <a:buFont typeface="Arial" panose="020B0604020202020204" pitchFamily="34" charset="0"/>
              <a:buChar char="•"/>
            </a:pPr>
            <a:r>
              <a:rPr lang="en-US" dirty="0"/>
              <a:t>How can we improve our plan?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311" y="1031563"/>
            <a:ext cx="2201853" cy="284945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1706475" y="1665918"/>
            <a:ext cx="7634287" cy="3864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6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nodeType="clickEffect">
                                  <p:stCondLst>
                                    <p:cond delay="0"/>
                                  </p:stCondLst>
                                  <p:childTnLst>
                                    <p:animEffect transition="out" filter="wipe(up)">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en-US" altLang="en-US"/>
              <a:t>Social Validity &amp; Treatment Integrity</a:t>
            </a:r>
          </a:p>
        </p:txBody>
      </p:sp>
      <p:sp>
        <p:nvSpPr>
          <p:cNvPr id="9" name="Content Placeholder 8"/>
          <p:cNvSpPr>
            <a:spLocks noGrp="1"/>
          </p:cNvSpPr>
          <p:nvPr>
            <p:ph idx="1"/>
          </p:nvPr>
        </p:nvSpPr>
        <p:spPr>
          <a:xfrm>
            <a:off x="838200" y="1825625"/>
            <a:ext cx="8025581" cy="4351338"/>
          </a:xfrm>
        </p:spPr>
        <p:txBody>
          <a:bodyPr rtlCol="0">
            <a:normAutofit/>
          </a:bodyPr>
          <a:lstStyle/>
          <a:p>
            <a:pPr marL="0" indent="0">
              <a:buNone/>
              <a:defRPr/>
            </a:pPr>
            <a:r>
              <a:rPr lang="en-US" altLang="en-US" dirty="0">
                <a:latin typeface="+mj-lt"/>
                <a:cs typeface="Times New Roman" panose="02020603050405020304" pitchFamily="18" charset="0"/>
              </a:rPr>
              <a:t>Schools will receive fall and spring reports outlining:</a:t>
            </a:r>
          </a:p>
          <a:p>
            <a:pPr marL="514350" indent="-514350">
              <a:buFont typeface="Arial" panose="020B0604020202020204" pitchFamily="34" charset="0"/>
              <a:buAutoNum type="arabicPeriod"/>
              <a:defRPr/>
            </a:pPr>
            <a:r>
              <a:rPr lang="en-US" altLang="en-US" dirty="0">
                <a:latin typeface="+mj-lt"/>
                <a:cs typeface="Times New Roman" panose="02020603050405020304" pitchFamily="18" charset="0"/>
              </a:rPr>
              <a:t>…faculty and staff opinions about the Ci3T plan at the start of the year and after it has been implemented for the majority of the school year.</a:t>
            </a:r>
          </a:p>
          <a:p>
            <a:pPr marL="514350" indent="-514350">
              <a:buFont typeface="+mj-lt"/>
              <a:buAutoNum type="arabicPeriod"/>
              <a:defRPr/>
            </a:pPr>
            <a:r>
              <a:rPr lang="en-US" altLang="en-US" dirty="0">
                <a:latin typeface="+mj-lt"/>
                <a:cs typeface="Times New Roman" panose="02020603050405020304" pitchFamily="18" charset="0"/>
              </a:rPr>
              <a:t>…degree to which the practices of your Ci3T plan are being implemented. </a:t>
            </a:r>
          </a:p>
          <a:p>
            <a:pPr>
              <a:defRPr/>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2765" y="1690688"/>
            <a:ext cx="2639970" cy="3416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623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ChangeArrowheads="1"/>
          </p:cNvSpPr>
          <p:nvPr/>
        </p:nvSpPr>
        <p:spPr bwMode="auto">
          <a:xfrm>
            <a:off x="2667000" y="1905000"/>
            <a:ext cx="8229600" cy="4343400"/>
          </a:xfrm>
          <a:prstGeom prst="rect">
            <a:avLst/>
          </a:prstGeom>
          <a:noFill/>
          <a:ln w="9525">
            <a:noFill/>
            <a:miter lim="800000"/>
            <a:headEnd/>
            <a:tailEnd/>
          </a:ln>
        </p:spPr>
        <p:txBody>
          <a:bodyPr/>
          <a:lstStyle/>
          <a:p>
            <a:pPr marL="342900" indent="-342900">
              <a:lnSpc>
                <a:spcPct val="80000"/>
              </a:lnSpc>
              <a:spcBef>
                <a:spcPct val="20000"/>
              </a:spcBef>
            </a:pPr>
            <a:r>
              <a:rPr lang="en-US" sz="2800"/>
              <a:t> </a:t>
            </a:r>
          </a:p>
        </p:txBody>
      </p:sp>
      <p:sp>
        <p:nvSpPr>
          <p:cNvPr id="2" name="Title 1"/>
          <p:cNvSpPr>
            <a:spLocks noGrp="1"/>
          </p:cNvSpPr>
          <p:nvPr>
            <p:ph type="title"/>
          </p:nvPr>
        </p:nvSpPr>
        <p:spPr/>
        <p:txBody>
          <a:bodyPr/>
          <a:lstStyle/>
          <a:p>
            <a:r>
              <a:rPr lang="en-US"/>
              <a:t>Social Validity</a:t>
            </a:r>
          </a:p>
        </p:txBody>
      </p:sp>
      <p:sp>
        <p:nvSpPr>
          <p:cNvPr id="64515" name="Content Placeholder 4"/>
          <p:cNvSpPr>
            <a:spLocks noGrp="1"/>
          </p:cNvSpPr>
          <p:nvPr>
            <p:ph idx="1"/>
          </p:nvPr>
        </p:nvSpPr>
        <p:spPr>
          <a:xfrm>
            <a:off x="838200" y="1825625"/>
            <a:ext cx="6919452" cy="4351338"/>
          </a:xfrm>
        </p:spPr>
        <p:txBody>
          <a:bodyPr/>
          <a:lstStyle/>
          <a:p>
            <a:r>
              <a:rPr lang="en-US" dirty="0"/>
              <a:t>Used during training and implementation</a:t>
            </a:r>
          </a:p>
          <a:p>
            <a:r>
              <a:rPr lang="en-US" dirty="0"/>
              <a:t>AFTER the person has had an opportunity to learn about the plan</a:t>
            </a:r>
          </a:p>
        </p:txBody>
      </p:sp>
      <p:grpSp>
        <p:nvGrpSpPr>
          <p:cNvPr id="6" name="Group 5"/>
          <p:cNvGrpSpPr/>
          <p:nvPr/>
        </p:nvGrpSpPr>
        <p:grpSpPr>
          <a:xfrm>
            <a:off x="8327136" y="172039"/>
            <a:ext cx="3255264" cy="6513921"/>
            <a:chOff x="4646428" y="318648"/>
            <a:chExt cx="3255264" cy="6513921"/>
          </a:xfrm>
        </p:grpSpPr>
        <p:pic>
          <p:nvPicPr>
            <p:cNvPr id="5" name="Picture 4"/>
            <p:cNvPicPr>
              <a:picLocks noChangeAspect="1"/>
            </p:cNvPicPr>
            <p:nvPr/>
          </p:nvPicPr>
          <p:blipFill>
            <a:blip r:embed="rId3"/>
            <a:stretch>
              <a:fillRect/>
            </a:stretch>
          </p:blipFill>
          <p:spPr>
            <a:xfrm>
              <a:off x="4646428" y="588024"/>
              <a:ext cx="3253248" cy="624454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4646428" y="318648"/>
              <a:ext cx="3255264" cy="305863"/>
            </a:xfrm>
            <a:prstGeom prst="rect">
              <a:avLst/>
            </a:prstGeom>
            <a:ln>
              <a:solidFill>
                <a:schemeClr val="tx1">
                  <a:lumMod val="50000"/>
                  <a:lumOff val="50000"/>
                </a:schemeClr>
              </a:solidFill>
            </a:ln>
            <a:effectLst/>
          </p:spPr>
        </p:pic>
      </p:grpSp>
      <p:grpSp>
        <p:nvGrpSpPr>
          <p:cNvPr id="11" name="Group 10"/>
          <p:cNvGrpSpPr/>
          <p:nvPr/>
        </p:nvGrpSpPr>
        <p:grpSpPr>
          <a:xfrm rot="21130923">
            <a:off x="5345321" y="4392932"/>
            <a:ext cx="2872956" cy="2184069"/>
            <a:chOff x="5147937" y="4215199"/>
            <a:chExt cx="2983372" cy="2119487"/>
          </a:xfrm>
        </p:grpSpPr>
        <p:sp>
          <p:nvSpPr>
            <p:cNvPr id="3" name="Left Arrow 2"/>
            <p:cNvSpPr/>
            <p:nvPr/>
          </p:nvSpPr>
          <p:spPr>
            <a:xfrm rot="10800000">
              <a:off x="5147937" y="4215199"/>
              <a:ext cx="2983372" cy="2119487"/>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5257800" y="4674779"/>
              <a:ext cx="2547594" cy="1200329"/>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PIRS scores have predicted implementation in previous studies</a:t>
              </a:r>
            </a:p>
          </p:txBody>
        </p:sp>
      </p:grpSp>
    </p:spTree>
    <p:extLst>
      <p:ext uri="{BB962C8B-B14F-4D97-AF65-F5344CB8AC3E}">
        <p14:creationId xmlns:p14="http://schemas.microsoft.com/office/powerpoint/2010/main" val="42249283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AC0B-E685-E245-8122-2131CF15E004}"/>
              </a:ext>
            </a:extLst>
          </p:cNvPr>
          <p:cNvSpPr>
            <a:spLocks noGrp="1"/>
          </p:cNvSpPr>
          <p:nvPr>
            <p:ph type="title" idx="4294967295"/>
          </p:nvPr>
        </p:nvSpPr>
        <p:spPr>
          <a:xfrm>
            <a:off x="1914294" y="365127"/>
            <a:ext cx="5055816" cy="733875"/>
          </a:xfrm>
        </p:spPr>
        <p:txBody>
          <a:bodyPr/>
          <a:lstStyle/>
          <a:p>
            <a:r>
              <a:rPr lang="en-US" dirty="0"/>
              <a:t>Treatment Integrity</a:t>
            </a:r>
          </a:p>
        </p:txBody>
      </p:sp>
      <p:pic>
        <p:nvPicPr>
          <p:cNvPr id="5" name="Picture 4">
            <a:extLst>
              <a:ext uri="{FF2B5EF4-FFF2-40B4-BE49-F238E27FC236}">
                <a16:creationId xmlns:a16="http://schemas.microsoft.com/office/drawing/2014/main" id="{70DD53CD-0B43-44CA-B0FA-A15C6111382C}"/>
              </a:ext>
            </a:extLst>
          </p:cNvPr>
          <p:cNvPicPr>
            <a:picLocks noChangeAspect="1"/>
          </p:cNvPicPr>
          <p:nvPr/>
        </p:nvPicPr>
        <p:blipFill>
          <a:blip r:embed="rId3"/>
          <a:stretch>
            <a:fillRect/>
          </a:stretch>
        </p:blipFill>
        <p:spPr>
          <a:xfrm>
            <a:off x="433839" y="1303026"/>
            <a:ext cx="6548667" cy="4135749"/>
          </a:xfrm>
          <a:prstGeom prst="rect">
            <a:avLst/>
          </a:prstGeom>
        </p:spPr>
      </p:pic>
      <p:sp>
        <p:nvSpPr>
          <p:cNvPr id="13" name="Oval 12">
            <a:extLst>
              <a:ext uri="{FF2B5EF4-FFF2-40B4-BE49-F238E27FC236}">
                <a16:creationId xmlns:a16="http://schemas.microsoft.com/office/drawing/2014/main" id="{587779F2-8F76-4EC3-B758-CCE07D2D5A1B}"/>
              </a:ext>
            </a:extLst>
          </p:cNvPr>
          <p:cNvSpPr/>
          <p:nvPr/>
        </p:nvSpPr>
        <p:spPr>
          <a:xfrm>
            <a:off x="4772025" y="3429000"/>
            <a:ext cx="1390650" cy="2762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7F214976-0F79-4394-A185-FBCE04EC6A20}"/>
              </a:ext>
            </a:extLst>
          </p:cNvPr>
          <p:cNvPicPr>
            <a:picLocks noChangeAspect="1"/>
          </p:cNvPicPr>
          <p:nvPr/>
        </p:nvPicPr>
        <p:blipFill>
          <a:blip r:embed="rId4"/>
          <a:stretch>
            <a:fillRect/>
          </a:stretch>
        </p:blipFill>
        <p:spPr>
          <a:xfrm>
            <a:off x="6784975" y="1099002"/>
            <a:ext cx="4083050" cy="3881773"/>
          </a:xfrm>
          <a:prstGeom prst="rect">
            <a:avLst/>
          </a:prstGeom>
          <a:effectLst>
            <a:outerShdw blurRad="50800" dist="38100" dir="5400000" algn="t" rotWithShape="0">
              <a:prstClr val="black">
                <a:alpha val="40000"/>
              </a:prstClr>
            </a:outerShdw>
          </a:effectLst>
        </p:spPr>
      </p:pic>
      <p:cxnSp>
        <p:nvCxnSpPr>
          <p:cNvPr id="17" name="Straight Arrow Connector 16">
            <a:extLst>
              <a:ext uri="{FF2B5EF4-FFF2-40B4-BE49-F238E27FC236}">
                <a16:creationId xmlns:a16="http://schemas.microsoft.com/office/drawing/2014/main" id="{70CB32D8-A105-4F62-846A-4BF93596654C}"/>
              </a:ext>
            </a:extLst>
          </p:cNvPr>
          <p:cNvCxnSpPr>
            <a:cxnSpLocks/>
            <a:stCxn id="13" idx="6"/>
          </p:cNvCxnSpPr>
          <p:nvPr/>
        </p:nvCxnSpPr>
        <p:spPr>
          <a:xfrm>
            <a:off x="6162675" y="3567113"/>
            <a:ext cx="6223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864242" y="0"/>
            <a:ext cx="8234798"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ysClr val="windowText" lastClr="000000"/>
                </a:solidFill>
                <a:latin typeface="+mj-lt"/>
              </a:rPr>
              <a:t>Treatment Integrity</a:t>
            </a:r>
          </a:p>
        </p:txBody>
      </p:sp>
      <p:pic>
        <p:nvPicPr>
          <p:cNvPr id="2" name="Picture 1"/>
          <p:cNvPicPr>
            <a:picLocks noChangeAspect="1"/>
          </p:cNvPicPr>
          <p:nvPr/>
        </p:nvPicPr>
        <p:blipFill rotWithShape="1">
          <a:blip r:embed="rId2">
            <a:alphaModFix amt="30000"/>
            <a:extLst>
              <a:ext uri="{BEBA8EAE-BF5A-486C-A8C5-ECC9F3942E4B}">
                <a14:imgProps xmlns:a14="http://schemas.microsoft.com/office/drawing/2010/main">
                  <a14:imgLayer r:embed="rId3">
                    <a14:imgEffect>
                      <a14:artisticBlur/>
                    </a14:imgEffect>
                  </a14:imgLayer>
                </a14:imgProps>
              </a:ext>
            </a:extLst>
          </a:blip>
          <a:srcRect l="3921"/>
          <a:stretch/>
        </p:blipFill>
        <p:spPr>
          <a:xfrm>
            <a:off x="1534160" y="758969"/>
            <a:ext cx="5831840" cy="5355032"/>
          </a:xfrm>
          <a:prstGeom prst="rect">
            <a:avLst/>
          </a:prstGeom>
          <a:ln>
            <a:noFill/>
          </a:ln>
          <a:effectLst>
            <a:outerShdw blurRad="292100" dist="139700" dir="2700000" algn="tl" rotWithShape="0">
              <a:srgbClr val="333333">
                <a:alpha val="65000"/>
              </a:srgbClr>
            </a:outerShdw>
            <a:softEdge rad="127000"/>
          </a:effectLst>
        </p:spPr>
      </p:pic>
      <p:pic>
        <p:nvPicPr>
          <p:cNvPr id="14" name="Picture 13"/>
          <p:cNvPicPr>
            <a:picLocks noChangeAspect="1"/>
          </p:cNvPicPr>
          <p:nvPr/>
        </p:nvPicPr>
        <p:blipFill rotWithShape="1">
          <a:blip r:embed="rId4">
            <a:alphaModFix amt="30000"/>
            <a:extLst>
              <a:ext uri="{BEBA8EAE-BF5A-486C-A8C5-ECC9F3942E4B}">
                <a14:imgProps xmlns:a14="http://schemas.microsoft.com/office/drawing/2010/main">
                  <a14:imgLayer r:embed="rId5">
                    <a14:imgEffect>
                      <a14:artisticBlur/>
                    </a14:imgEffect>
                  </a14:imgLayer>
                </a14:imgProps>
              </a:ext>
            </a:extLst>
          </a:blip>
          <a:srcRect r="32164"/>
          <a:stretch/>
        </p:blipFill>
        <p:spPr>
          <a:xfrm>
            <a:off x="6921911" y="346894"/>
            <a:ext cx="3735930" cy="6179185"/>
          </a:xfrm>
          <a:prstGeom prst="rect">
            <a:avLst/>
          </a:prstGeom>
          <a:ln>
            <a:noFill/>
          </a:ln>
          <a:effectLst>
            <a:outerShdw blurRad="292100" dist="139700" dir="2700000" algn="tl" rotWithShape="0">
              <a:srgbClr val="333333">
                <a:alpha val="65000"/>
              </a:srgbClr>
            </a:outerShdw>
            <a:softEdge rad="127000"/>
          </a:effectLst>
        </p:spPr>
      </p:pic>
      <p:sp>
        <p:nvSpPr>
          <p:cNvPr id="18" name="Rectangle 17"/>
          <p:cNvSpPr/>
          <p:nvPr/>
        </p:nvSpPr>
        <p:spPr>
          <a:xfrm>
            <a:off x="2002466" y="6271032"/>
            <a:ext cx="3742660" cy="35659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Ci3T TI: Teacher Self-Report</a:t>
            </a:r>
            <a:endParaRPr lang="en-US" sz="1400" b="1">
              <a:solidFill>
                <a:srgbClr val="FF0000"/>
              </a:solidFill>
            </a:endParaRPr>
          </a:p>
        </p:txBody>
      </p:sp>
      <p:sp>
        <p:nvSpPr>
          <p:cNvPr id="22" name="Rectangle 21"/>
          <p:cNvSpPr/>
          <p:nvPr/>
        </p:nvSpPr>
        <p:spPr>
          <a:xfrm>
            <a:off x="6620539" y="6271032"/>
            <a:ext cx="3742660" cy="35659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Ci3T TI: Direct Observation</a:t>
            </a:r>
            <a:endParaRPr lang="en-US" sz="1400" b="1">
              <a:solidFill>
                <a:srgbClr val="FF0000"/>
              </a:solidFill>
            </a:endParaRPr>
          </a:p>
        </p:txBody>
      </p:sp>
      <p:pic>
        <p:nvPicPr>
          <p:cNvPr id="7" name="Picture 6"/>
          <p:cNvPicPr>
            <a:picLocks noChangeAspect="1"/>
          </p:cNvPicPr>
          <p:nvPr/>
        </p:nvPicPr>
        <p:blipFill>
          <a:blip r:embed="rId6"/>
          <a:stretch>
            <a:fillRect/>
          </a:stretch>
        </p:blipFill>
        <p:spPr>
          <a:xfrm>
            <a:off x="7435330" y="748243"/>
            <a:ext cx="2876007" cy="4710223"/>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6510669" y="1241516"/>
            <a:ext cx="2743200" cy="4843879"/>
            <a:chOff x="850604" y="1294678"/>
            <a:chExt cx="2743200" cy="4843879"/>
          </a:xfrm>
        </p:grpSpPr>
        <p:pic>
          <p:nvPicPr>
            <p:cNvPr id="3" name="Picture 2"/>
            <p:cNvPicPr>
              <a:picLocks noChangeAspect="1"/>
            </p:cNvPicPr>
            <p:nvPr/>
          </p:nvPicPr>
          <p:blipFill>
            <a:blip r:embed="rId7"/>
            <a:stretch>
              <a:fillRect/>
            </a:stretch>
          </p:blipFill>
          <p:spPr>
            <a:xfrm>
              <a:off x="850604" y="1294678"/>
              <a:ext cx="2743200" cy="26294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a:stretch>
              <a:fillRect/>
            </a:stretch>
          </p:blipFill>
          <p:spPr>
            <a:xfrm>
              <a:off x="850604" y="1552353"/>
              <a:ext cx="2743200" cy="4586204"/>
            </a:xfrm>
            <a:prstGeom prst="rect">
              <a:avLst/>
            </a:prstGeom>
            <a:ln>
              <a:noFill/>
            </a:ln>
            <a:effectLst>
              <a:outerShdw blurRad="292100" dist="139700" dir="2700000" algn="tl" rotWithShape="0">
                <a:srgbClr val="333333">
                  <a:alpha val="65000"/>
                </a:srgbClr>
              </a:outerShdw>
            </a:effectLst>
          </p:spPr>
        </p:pic>
      </p:grpSp>
      <p:pic>
        <p:nvPicPr>
          <p:cNvPr id="25" name="Picture 24"/>
          <p:cNvPicPr>
            <a:picLocks noChangeAspect="1"/>
          </p:cNvPicPr>
          <p:nvPr/>
        </p:nvPicPr>
        <p:blipFill>
          <a:blip r:embed="rId9"/>
          <a:stretch>
            <a:fillRect/>
          </a:stretch>
        </p:blipFill>
        <p:spPr>
          <a:xfrm>
            <a:off x="3183176" y="1189105"/>
            <a:ext cx="2999232" cy="3651065"/>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10"/>
          <a:stretch>
            <a:fillRect/>
          </a:stretch>
        </p:blipFill>
        <p:spPr>
          <a:xfrm>
            <a:off x="2373799" y="1711842"/>
            <a:ext cx="2999232" cy="345354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1"/>
          <a:stretch>
            <a:fillRect/>
          </a:stretch>
        </p:blipFill>
        <p:spPr>
          <a:xfrm>
            <a:off x="1718189" y="2402959"/>
            <a:ext cx="2999835" cy="3668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0720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38185" y="458186"/>
            <a:ext cx="6745160" cy="5910853"/>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688" t="34374" r="20625" b="14079"/>
          <a:stretch/>
        </p:blipFill>
        <p:spPr bwMode="auto">
          <a:xfrm>
            <a:off x="4406720" y="442188"/>
            <a:ext cx="6261281" cy="4085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2552173" y="3063133"/>
            <a:ext cx="3342705" cy="2745907"/>
            <a:chOff x="1038531" y="3465461"/>
            <a:chExt cx="3274340" cy="2712273"/>
          </a:xfrm>
        </p:grpSpPr>
        <p:sp>
          <p:nvSpPr>
            <p:cNvPr id="11" name="Oval 10"/>
            <p:cNvSpPr/>
            <p:nvPr/>
          </p:nvSpPr>
          <p:spPr>
            <a:xfrm>
              <a:off x="1038531" y="5925686"/>
              <a:ext cx="1539264" cy="25204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1" idx="7"/>
            </p:cNvCxnSpPr>
            <p:nvPr/>
          </p:nvCxnSpPr>
          <p:spPr>
            <a:xfrm flipV="1">
              <a:off x="2352375" y="3465461"/>
              <a:ext cx="1960496" cy="249713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5"/>
          <a:stretch>
            <a:fillRect/>
          </a:stretch>
        </p:blipFill>
        <p:spPr>
          <a:xfrm>
            <a:off x="6908864" y="1540038"/>
            <a:ext cx="3667571" cy="4795520"/>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2538351" y="5875527"/>
            <a:ext cx="4580415" cy="295661"/>
            <a:chOff x="904240" y="5854760"/>
            <a:chExt cx="4580415" cy="292040"/>
          </a:xfrm>
        </p:grpSpPr>
        <p:sp>
          <p:nvSpPr>
            <p:cNvPr id="6" name="Oval 5"/>
            <p:cNvSpPr/>
            <p:nvPr/>
          </p:nvSpPr>
          <p:spPr>
            <a:xfrm>
              <a:off x="904240" y="5917762"/>
              <a:ext cx="1571401" cy="22903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6"/>
            </p:cNvCxnSpPr>
            <p:nvPr/>
          </p:nvCxnSpPr>
          <p:spPr>
            <a:xfrm flipV="1">
              <a:off x="2475641" y="5854760"/>
              <a:ext cx="3009014" cy="1775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524001" y="-35541"/>
            <a:ext cx="8298593" cy="561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ysClr val="windowText" lastClr="000000"/>
                </a:solidFill>
                <a:latin typeface="+mj-lt"/>
              </a:rPr>
              <a:t>Treatment Integrity</a:t>
            </a:r>
          </a:p>
        </p:txBody>
      </p:sp>
      <p:sp>
        <p:nvSpPr>
          <p:cNvPr id="7" name="TextBox 6"/>
          <p:cNvSpPr txBox="1"/>
          <p:nvPr/>
        </p:nvSpPr>
        <p:spPr>
          <a:xfrm>
            <a:off x="1538186" y="6378458"/>
            <a:ext cx="9129815"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"Tiered Fidelity Inventory" and “Schoolwide Evaluation Tool Interview and Observation Form” are products developed as part of the U.S. Department of Education’s Office of Special Education Programs National Technical Assistance Center on Positive Behavioral Interventions and Supports.</a:t>
            </a:r>
          </a:p>
        </p:txBody>
      </p:sp>
    </p:spTree>
    <p:extLst>
      <p:ext uri="{BB962C8B-B14F-4D97-AF65-F5344CB8AC3E}">
        <p14:creationId xmlns:p14="http://schemas.microsoft.com/office/powerpoint/2010/main" val="24728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828801" y="1383645"/>
            <a:ext cx="8204300" cy="3671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a:solidFill>
                  <a:prstClr val="black"/>
                </a:solidFill>
              </a:rPr>
              <a:t>Let’s talk… </a:t>
            </a:r>
            <a:r>
              <a:rPr lang="en-US" sz="2800" dirty="0">
                <a:solidFill>
                  <a:schemeClr val="accent1"/>
                </a:solidFill>
              </a:rPr>
              <a:t>Procedures for Monitoring</a:t>
            </a:r>
            <a:endParaRPr lang="en-US" sz="3200" dirty="0">
              <a:solidFill>
                <a:schemeClr val="accent1"/>
              </a:solidFill>
            </a:endParaRPr>
          </a:p>
          <a:p>
            <a:pPr marL="342900" indent="-342900">
              <a:buFont typeface="Arial" panose="020B0604020202020204" pitchFamily="34" charset="0"/>
              <a:buChar char="•"/>
            </a:pPr>
            <a:r>
              <a:rPr lang="en-US" sz="2400" dirty="0">
                <a:solidFill>
                  <a:prstClr val="black"/>
                </a:solidFill>
              </a:rPr>
              <a:t>How will you know what faculty and staff think about Tier 1 efforts?</a:t>
            </a:r>
          </a:p>
          <a:p>
            <a:pPr marL="342900" indent="-342900">
              <a:buFont typeface="Arial" panose="020B0604020202020204" pitchFamily="34" charset="0"/>
              <a:buChar char="•"/>
            </a:pPr>
            <a:r>
              <a:rPr lang="en-US" sz="2400" dirty="0">
                <a:solidFill>
                  <a:prstClr val="black"/>
                </a:solidFill>
              </a:rPr>
              <a:t>How will you know if Tier 1 is happening?</a:t>
            </a:r>
          </a:p>
          <a:p>
            <a:pPr marL="342900" indent="-342900">
              <a:buFont typeface="Arial" panose="020B0604020202020204" pitchFamily="34" charset="0"/>
              <a:buChar char="•"/>
            </a:pPr>
            <a:r>
              <a:rPr lang="en-US" sz="2400" dirty="0">
                <a:solidFill>
                  <a:prstClr val="black"/>
                </a:solidFill>
              </a:rPr>
              <a:t>How will you know how students are responding?</a:t>
            </a:r>
          </a:p>
          <a:p>
            <a:pPr marL="342900" indent="-342900">
              <a:buFont typeface="Arial" panose="020B0604020202020204" pitchFamily="34" charset="0"/>
              <a:buChar char="•"/>
            </a:pPr>
            <a:r>
              <a:rPr lang="en-US" sz="2400" dirty="0">
                <a:solidFill>
                  <a:schemeClr val="tx1"/>
                </a:solidFill>
              </a:rPr>
              <a:t>What resources are needed to support our faculty and staff in Tier 1 implementation?</a:t>
            </a:r>
          </a:p>
          <a:p>
            <a:pPr marL="800100" lvl="1" indent="-342900">
              <a:buFont typeface="Arial" panose="020B0604020202020204" pitchFamily="34" charset="0"/>
              <a:buChar char="•"/>
            </a:pPr>
            <a:r>
              <a:rPr lang="en-US" sz="2400" dirty="0">
                <a:solidFill>
                  <a:schemeClr val="tx1"/>
                </a:solidFill>
              </a:rPr>
              <a:t>What can our Ci3T leadership team provide?</a:t>
            </a:r>
          </a:p>
        </p:txBody>
      </p:sp>
      <p:pic>
        <p:nvPicPr>
          <p:cNvPr id="11"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30" name="Picture 32" descr="00seconds_yellow"/>
          <p:cNvPicPr>
            <a:picLocks noChangeAspect="1" noChangeArrowheads="1"/>
          </p:cNvPicPr>
          <p:nvPr/>
        </p:nvPicPr>
        <p:blipFill>
          <a:blip r:embed="rId14" cstate="print"/>
          <a:srcRect/>
          <a:stretch>
            <a:fillRect/>
          </a:stretch>
        </p:blipFill>
        <p:spPr bwMode="auto">
          <a:xfrm>
            <a:off x="3557587" y="4772024"/>
            <a:ext cx="5076825" cy="1847850"/>
          </a:xfrm>
          <a:prstGeom prst="rect">
            <a:avLst/>
          </a:prstGeom>
          <a:noFill/>
          <a:ln w="9525">
            <a:noFill/>
            <a:miter lim="800000"/>
            <a:headEnd/>
            <a:tailEnd/>
          </a:ln>
        </p:spPr>
      </p:pic>
    </p:spTree>
    <p:extLst>
      <p:ext uri="{BB962C8B-B14F-4D97-AF65-F5344CB8AC3E}">
        <p14:creationId xmlns:p14="http://schemas.microsoft.com/office/powerpoint/2010/main" val="1893178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16 arrows pointing right indicating motion">
            <a:extLst>
              <a:ext uri="{FF2B5EF4-FFF2-40B4-BE49-F238E27FC236}">
                <a16:creationId xmlns:a16="http://schemas.microsoft.com/office/drawing/2014/main" id="{7691ABFD-05FF-644D-872F-056C76CD58F3}"/>
              </a:ext>
            </a:extLst>
          </p:cNvPr>
          <p:cNvPicPr>
            <a:picLocks noChangeAspect="1"/>
          </p:cNvPicPr>
          <p:nvPr/>
        </p:nvPicPr>
        <p:blipFill rotWithShape="1">
          <a:blip r:embed="rId2">
            <a:duotone>
              <a:prstClr val="black"/>
              <a:schemeClr val="accent5">
                <a:tint val="45000"/>
                <a:satMod val="400000"/>
              </a:schemeClr>
            </a:duotone>
            <a:alphaModFix amt="13000"/>
            <a:extLst>
              <a:ext uri="{28A0092B-C50C-407E-A947-70E740481C1C}">
                <a14:useLocalDpi xmlns:a14="http://schemas.microsoft.com/office/drawing/2010/main" val="0"/>
              </a:ext>
            </a:extLst>
          </a:blip>
          <a:srcRect r="29341"/>
          <a:stretch/>
        </p:blipFill>
        <p:spPr>
          <a:xfrm>
            <a:off x="0" y="325594"/>
            <a:ext cx="9020070" cy="4718682"/>
          </a:xfrm>
          <a:prstGeom prst="rect">
            <a:avLst/>
          </a:prstGeom>
        </p:spPr>
      </p:pic>
      <p:sp>
        <p:nvSpPr>
          <p:cNvPr id="4" name="Title 3"/>
          <p:cNvSpPr>
            <a:spLocks noGrp="1"/>
          </p:cNvSpPr>
          <p:nvPr>
            <p:ph type="title"/>
          </p:nvPr>
        </p:nvSpPr>
        <p:spPr/>
        <p:txBody>
          <a:bodyPr/>
          <a:lstStyle/>
          <a:p>
            <a:r>
              <a:rPr lang="en-US" dirty="0"/>
              <a:t>Wrapping up and Moving Forward</a:t>
            </a:r>
          </a:p>
        </p:txBody>
      </p:sp>
      <p:sp>
        <p:nvSpPr>
          <p:cNvPr id="6" name="Text Placeholder 5">
            <a:extLst>
              <a:ext uri="{FF2B5EF4-FFF2-40B4-BE49-F238E27FC236}">
                <a16:creationId xmlns:a16="http://schemas.microsoft.com/office/drawing/2014/main" id="{4A6A9A5D-D22A-E546-A424-56AED158A8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39861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Training Series</a:t>
            </a:r>
          </a:p>
        </p:txBody>
      </p:sp>
      <p:sp>
        <p:nvSpPr>
          <p:cNvPr id="10" name="Down Arrow 9"/>
          <p:cNvSpPr/>
          <p:nvPr/>
        </p:nvSpPr>
        <p:spPr>
          <a:xfrm>
            <a:off x="8651963"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04058"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29009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Teacher Driven Supports: Instructional Techniques to Improve Students’ Motivation; General Classroom Management Practices; 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Team Training Sequence</a:t>
            </a:r>
          </a:p>
        </p:txBody>
      </p:sp>
      <p:sp>
        <p:nvSpPr>
          <p:cNvPr id="22" name="Rounded Rectangle 21"/>
          <p:cNvSpPr/>
          <p:nvPr/>
        </p:nvSpPr>
        <p:spPr>
          <a:xfrm rot="20838025">
            <a:off x="8484242" y="631926"/>
            <a:ext cx="2051036" cy="115839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2203027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dirty="0"/>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a:p>
            <a:endParaRPr lang="en-US"/>
          </a:p>
        </p:txBody>
      </p:sp>
      <p:grpSp>
        <p:nvGrpSpPr>
          <p:cNvPr id="5" name="Group 4">
            <a:extLst>
              <a:ext uri="{FF2B5EF4-FFF2-40B4-BE49-F238E27FC236}">
                <a16:creationId xmlns:a16="http://schemas.microsoft.com/office/drawing/2014/main" id="{F8415739-6E96-F24C-8705-A3CCE2144BF6}"/>
              </a:ext>
            </a:extLst>
          </p:cNvPr>
          <p:cNvGrpSpPr/>
          <p:nvPr/>
        </p:nvGrpSpPr>
        <p:grpSpPr>
          <a:xfrm>
            <a:off x="7532914" y="3663158"/>
            <a:ext cx="2973010" cy="2047406"/>
            <a:chOff x="423333" y="1059255"/>
            <a:chExt cx="8297334" cy="5714079"/>
          </a:xfrm>
        </p:grpSpPr>
        <p:sp>
          <p:nvSpPr>
            <p:cNvPr id="6" name="Green Triangle">
              <a:extLst>
                <a:ext uri="{FF2B5EF4-FFF2-40B4-BE49-F238E27FC236}">
                  <a16:creationId xmlns:a16="http://schemas.microsoft.com/office/drawing/2014/main" id="{7541D549-D5AF-6B48-ADF1-31F64913B8DE}"/>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7" name="Yellow Triangle">
              <a:extLst>
                <a:ext uri="{FF2B5EF4-FFF2-40B4-BE49-F238E27FC236}">
                  <a16:creationId xmlns:a16="http://schemas.microsoft.com/office/drawing/2014/main" id="{C65C711B-062B-FE45-9A10-5A119A94DB69}"/>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d Triangle">
              <a:extLst>
                <a:ext uri="{FF2B5EF4-FFF2-40B4-BE49-F238E27FC236}">
                  <a16:creationId xmlns:a16="http://schemas.microsoft.com/office/drawing/2014/main" id="{102444AD-9C16-3841-A835-FE3262F178D8}"/>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4" name="Rectangle 3"/>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srgbClr val="FF0000"/>
                </a:solidFill>
                <a:latin typeface="Calibri" panose="020F0502020204030204"/>
                <a:ea typeface="ＭＳ Ｐゴシック" pitchFamily="34" charset="-128"/>
              </a:rPr>
              <a:t> </a:t>
            </a:r>
            <a:r>
              <a:rPr lang="en-US" sz="1400">
                <a:solidFill>
                  <a:prstClr val="white">
                    <a:lumMod val="50000"/>
                  </a:prstClr>
                </a:solidFill>
                <a:latin typeface="Calibri" panose="020F0502020204030204"/>
                <a:ea typeface="ＭＳ Ｐゴシック" pitchFamily="34" charset="-128"/>
              </a:rPr>
              <a:t>Lane, K.L., Oakes, W.P., Ennis, R.P., &amp; Hirsch, S.E. (2014). Identifying students for secondary and tertiary prevention efforts: How do we determine which students have tier 2 and tier 3 needs? </a:t>
            </a:r>
            <a:r>
              <a:rPr lang="en-US" sz="1400" i="1">
                <a:solidFill>
                  <a:prstClr val="white">
                    <a:lumMod val="50000"/>
                  </a:prstClr>
                </a:solidFill>
                <a:latin typeface="Calibri" panose="020F0502020204030204"/>
                <a:ea typeface="ＭＳ Ｐゴシック" pitchFamily="34" charset="-128"/>
              </a:rPr>
              <a:t>Preventing School Failure, 58</a:t>
            </a:r>
            <a:r>
              <a:rPr lang="en-US" sz="1400">
                <a:solidFill>
                  <a:prstClr val="white">
                    <a:lumMod val="50000"/>
                  </a:prstClr>
                </a:solidFill>
                <a:latin typeface="Calibri" panose="020F0502020204030204"/>
                <a:ea typeface="ＭＳ Ｐゴシック" pitchFamily="34" charset="-128"/>
              </a:rPr>
              <a:t>, 171-182.</a:t>
            </a:r>
          </a:p>
        </p:txBody>
      </p:sp>
    </p:spTree>
    <p:extLst>
      <p:ext uri="{BB962C8B-B14F-4D97-AF65-F5344CB8AC3E}">
        <p14:creationId xmlns:p14="http://schemas.microsoft.com/office/powerpoint/2010/main" val="1380381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5C7D42-938D-4FF9-8025-F85096DCF1E9}"/>
              </a:ext>
            </a:extLst>
          </p:cNvPr>
          <p:cNvGrpSpPr/>
          <p:nvPr/>
        </p:nvGrpSpPr>
        <p:grpSpPr>
          <a:xfrm>
            <a:off x="838200" y="1132773"/>
            <a:ext cx="10076038" cy="5360102"/>
            <a:chOff x="154609" y="2465638"/>
            <a:chExt cx="9144000" cy="4864290"/>
          </a:xfrm>
        </p:grpSpPr>
        <p:pic>
          <p:nvPicPr>
            <p:cNvPr id="5" name="Picture 4">
              <a:extLst>
                <a:ext uri="{FF2B5EF4-FFF2-40B4-BE49-F238E27FC236}">
                  <a16:creationId xmlns:a16="http://schemas.microsoft.com/office/drawing/2014/main" id="{3A6A1A2E-000E-4294-9F1F-CF27B22F809C}"/>
                </a:ext>
              </a:extLst>
            </p:cNvPr>
            <p:cNvPicPr>
              <a:picLocks noChangeAspect="1"/>
            </p:cNvPicPr>
            <p:nvPr/>
          </p:nvPicPr>
          <p:blipFill>
            <a:blip r:embed="rId3"/>
            <a:stretch>
              <a:fillRect/>
            </a:stretch>
          </p:blipFill>
          <p:spPr>
            <a:xfrm>
              <a:off x="154609" y="2465638"/>
              <a:ext cx="9144000" cy="4864290"/>
            </a:xfrm>
            <a:prstGeom prst="rect">
              <a:avLst/>
            </a:prstGeom>
          </p:spPr>
        </p:pic>
        <p:pic>
          <p:nvPicPr>
            <p:cNvPr id="6" name="Picture 5">
              <a:extLst>
                <a:ext uri="{FF2B5EF4-FFF2-40B4-BE49-F238E27FC236}">
                  <a16:creationId xmlns:a16="http://schemas.microsoft.com/office/drawing/2014/main" id="{7C979C2E-7065-4505-98B1-75B9763F9A12}"/>
                </a:ext>
              </a:extLst>
            </p:cNvPr>
            <p:cNvPicPr>
              <a:picLocks noChangeAspect="1"/>
            </p:cNvPicPr>
            <p:nvPr/>
          </p:nvPicPr>
          <p:blipFill>
            <a:blip r:embed="rId4"/>
            <a:stretch>
              <a:fillRect/>
            </a:stretch>
          </p:blipFill>
          <p:spPr>
            <a:xfrm>
              <a:off x="3688962" y="6372812"/>
              <a:ext cx="502038" cy="164218"/>
            </a:xfrm>
            <a:prstGeom prst="rect">
              <a:avLst/>
            </a:prstGeom>
          </p:spPr>
        </p:pic>
      </p:grpSp>
      <p:sp>
        <p:nvSpPr>
          <p:cNvPr id="3" name="Title 2">
            <a:extLst>
              <a:ext uri="{FF2B5EF4-FFF2-40B4-BE49-F238E27FC236}">
                <a16:creationId xmlns:a16="http://schemas.microsoft.com/office/drawing/2014/main" id="{A1A14E5C-4C48-4ECB-A3AB-C962CBED1C60}"/>
              </a:ext>
            </a:extLst>
          </p:cNvPr>
          <p:cNvSpPr>
            <a:spLocks noGrp="1"/>
          </p:cNvSpPr>
          <p:nvPr>
            <p:ph type="title"/>
          </p:nvPr>
        </p:nvSpPr>
        <p:spPr/>
        <p:txBody>
          <a:bodyPr/>
          <a:lstStyle/>
          <a:p>
            <a:r>
              <a:rPr lang="en-US" sz="4400">
                <a:solidFill>
                  <a:sysClr val="windowText" lastClr="000000"/>
                </a:solidFill>
                <a:effectLst>
                  <a:outerShdw blurRad="50800" dist="38100" dir="2700000" algn="tl" rotWithShape="0">
                    <a:prstClr val="black">
                      <a:alpha val="40000"/>
                    </a:prstClr>
                  </a:outerShdw>
                </a:effectLst>
              </a:rPr>
              <a:t>Sample: 2021-2022 Professional Learning</a:t>
            </a:r>
            <a:endParaRPr lang="en-US" sz="4400" dirty="0">
              <a:solidFill>
                <a:sysClr val="windowText" lastClr="00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548454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1A03-561F-454A-B831-A2949B71F411}"/>
              </a:ext>
            </a:extLst>
          </p:cNvPr>
          <p:cNvSpPr>
            <a:spLocks noGrp="1"/>
          </p:cNvSpPr>
          <p:nvPr>
            <p:ph type="title"/>
          </p:nvPr>
        </p:nvSpPr>
        <p:spPr/>
        <p:txBody>
          <a:bodyPr/>
          <a:lstStyle/>
          <a:p>
            <a:r>
              <a:rPr lang="en-US" dirty="0"/>
              <a:t>Sample Ci3T Team Implementation Support</a:t>
            </a:r>
          </a:p>
        </p:txBody>
      </p:sp>
      <p:grpSp>
        <p:nvGrpSpPr>
          <p:cNvPr id="19" name="Group 2"/>
          <p:cNvGrpSpPr>
            <a:grpSpLocks/>
          </p:cNvGrpSpPr>
          <p:nvPr/>
        </p:nvGrpSpPr>
        <p:grpSpPr bwMode="auto">
          <a:xfrm>
            <a:off x="1883043" y="1738518"/>
            <a:ext cx="8599487" cy="912170"/>
            <a:chOff x="316117" y="1657350"/>
            <a:chExt cx="8599283" cy="762000"/>
          </a:xfrm>
        </p:grpSpPr>
        <p:sp>
          <p:nvSpPr>
            <p:cNvPr id="20" name="Rounded Rectangle 19"/>
            <p:cNvSpPr/>
            <p:nvPr/>
          </p:nvSpPr>
          <p:spPr>
            <a:xfrm>
              <a:off x="2057563" y="1657350"/>
              <a:ext cx="6857837" cy="762000"/>
            </a:xfrm>
            <a:prstGeom prst="roundRect">
              <a:avLst/>
            </a:prstGeom>
            <a:solidFill>
              <a:schemeClr val="accent3">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Supporting Success: A Look at Tier 1</a:t>
              </a:r>
              <a:endParaRPr lang="en-US" dirty="0">
                <a:solidFill>
                  <a:schemeClr val="bg1"/>
                </a:solidFill>
                <a:ea typeface="ＭＳ Ｐゴシック" charset="0"/>
              </a:endParaRPr>
            </a:p>
          </p:txBody>
        </p:sp>
        <p:sp>
          <p:nvSpPr>
            <p:cNvPr id="21" name="Rounded Rectangle 20"/>
            <p:cNvSpPr>
              <a:spLocks noChangeArrowheads="1"/>
            </p:cNvSpPr>
            <p:nvPr/>
          </p:nvSpPr>
          <p:spPr bwMode="auto">
            <a:xfrm>
              <a:off x="316117" y="1657350"/>
              <a:ext cx="198115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solidFill>
                    <a:schemeClr val="bg1"/>
                  </a:solidFill>
                </a:rPr>
                <a:t>9/5/19</a:t>
              </a:r>
            </a:p>
            <a:p>
              <a:pPr algn="ctr">
                <a:defRPr/>
              </a:pPr>
              <a:r>
                <a:rPr lang="en-US" dirty="0">
                  <a:solidFill>
                    <a:schemeClr val="bg1"/>
                  </a:solidFill>
                </a:rPr>
                <a:t>8:00 – 11:00 am</a:t>
              </a:r>
            </a:p>
            <a:p>
              <a:pPr algn="ctr">
                <a:defRPr/>
              </a:pPr>
              <a:r>
                <a:rPr lang="en-US" dirty="0">
                  <a:solidFill>
                    <a:schemeClr val="bg1"/>
                  </a:solidFill>
                </a:rPr>
                <a:t>5:00 – 7:00 pm</a:t>
              </a:r>
            </a:p>
          </p:txBody>
        </p:sp>
      </p:grpSp>
      <p:grpSp>
        <p:nvGrpSpPr>
          <p:cNvPr id="22" name="Group 5"/>
          <p:cNvGrpSpPr>
            <a:grpSpLocks/>
          </p:cNvGrpSpPr>
          <p:nvPr/>
        </p:nvGrpSpPr>
        <p:grpSpPr bwMode="auto">
          <a:xfrm>
            <a:off x="1883041" y="2725661"/>
            <a:ext cx="8577262" cy="914400"/>
            <a:chOff x="316117" y="3666465"/>
            <a:chExt cx="8576650" cy="762000"/>
          </a:xfrm>
        </p:grpSpPr>
        <p:sp>
          <p:nvSpPr>
            <p:cNvPr id="23" name="Rounded Rectangle 22"/>
            <p:cNvSpPr/>
            <p:nvPr/>
          </p:nvSpPr>
          <p:spPr>
            <a:xfrm>
              <a:off x="2035256" y="3666465"/>
              <a:ext cx="6857511" cy="762000"/>
            </a:xfrm>
            <a:prstGeom prst="roundRect">
              <a:avLst/>
            </a:prstGeom>
            <a:solidFill>
              <a:schemeClr val="accent3">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a:t>Planning for Success:  Monitoring and Communication</a:t>
              </a:r>
              <a:endParaRPr lang="en-US">
                <a:solidFill>
                  <a:schemeClr val="bg1"/>
                </a:solidFill>
                <a:ea typeface="ＭＳ Ｐゴシック" charset="0"/>
              </a:endParaRPr>
            </a:p>
          </p:txBody>
        </p:sp>
        <p:sp>
          <p:nvSpPr>
            <p:cNvPr id="24" name="Rounded Rectangle 23"/>
            <p:cNvSpPr>
              <a:spLocks noChangeArrowheads="1"/>
            </p:cNvSpPr>
            <p:nvPr/>
          </p:nvSpPr>
          <p:spPr bwMode="auto">
            <a:xfrm>
              <a:off x="316117" y="3666465"/>
              <a:ext cx="1981059"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solidFill>
                    <a:schemeClr val="bg1"/>
                  </a:solidFill>
                </a:rPr>
                <a:t>10/29/19</a:t>
              </a:r>
            </a:p>
            <a:p>
              <a:pPr algn="ctr">
                <a:defRPr/>
              </a:pPr>
              <a:r>
                <a:rPr lang="en-US" dirty="0">
                  <a:solidFill>
                    <a:schemeClr val="bg1"/>
                  </a:solidFill>
                </a:rPr>
                <a:t>8:00 – 11:00 am</a:t>
              </a:r>
            </a:p>
            <a:p>
              <a:pPr algn="ctr">
                <a:defRPr/>
              </a:pPr>
              <a:r>
                <a:rPr lang="en-US" dirty="0">
                  <a:solidFill>
                    <a:schemeClr val="bg1"/>
                  </a:solidFill>
                </a:rPr>
                <a:t>5:00 – 7:00 pm</a:t>
              </a:r>
            </a:p>
          </p:txBody>
        </p:sp>
      </p:grpSp>
      <p:grpSp>
        <p:nvGrpSpPr>
          <p:cNvPr id="25" name="Group 25"/>
          <p:cNvGrpSpPr>
            <a:grpSpLocks/>
          </p:cNvGrpSpPr>
          <p:nvPr/>
        </p:nvGrpSpPr>
        <p:grpSpPr bwMode="auto">
          <a:xfrm>
            <a:off x="1883043" y="3715034"/>
            <a:ext cx="8575675" cy="914400"/>
            <a:chOff x="332714" y="2628900"/>
            <a:chExt cx="8576650" cy="762000"/>
          </a:xfrm>
        </p:grpSpPr>
        <p:sp>
          <p:nvSpPr>
            <p:cNvPr id="26" name="Rounded Rectangle 25"/>
            <p:cNvSpPr/>
            <p:nvPr/>
          </p:nvSpPr>
          <p:spPr>
            <a:xfrm>
              <a:off x="2050584" y="2628900"/>
              <a:ext cx="6858780" cy="762000"/>
            </a:xfrm>
            <a:prstGeom prst="roundRect">
              <a:avLst/>
            </a:prstGeom>
            <a:solidFill>
              <a:schemeClr val="accent3">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a:t>Using Your Data to Inform Instruction</a:t>
              </a:r>
              <a:endParaRPr lang="en-US">
                <a:solidFill>
                  <a:schemeClr val="bg1"/>
                </a:solidFill>
                <a:ea typeface="ＭＳ Ｐゴシック" charset="0"/>
              </a:endParaRPr>
            </a:p>
          </p:txBody>
        </p:sp>
        <p:sp>
          <p:nvSpPr>
            <p:cNvPr id="27" name="Rounded Rectangle 26"/>
            <p:cNvSpPr>
              <a:spLocks noChangeArrowheads="1"/>
            </p:cNvSpPr>
            <p:nvPr/>
          </p:nvSpPr>
          <p:spPr bwMode="auto">
            <a:xfrm>
              <a:off x="332714" y="2628900"/>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solidFill>
                    <a:schemeClr val="bg1"/>
                  </a:solidFill>
                </a:rPr>
                <a:t>12/4/19</a:t>
              </a:r>
            </a:p>
            <a:p>
              <a:pPr algn="ctr">
                <a:defRPr/>
              </a:pPr>
              <a:r>
                <a:rPr lang="en-US" dirty="0">
                  <a:solidFill>
                    <a:schemeClr val="bg1"/>
                  </a:solidFill>
                </a:rPr>
                <a:t>8:00 – 11:00 am</a:t>
              </a:r>
            </a:p>
            <a:p>
              <a:pPr algn="ctr">
                <a:defRPr/>
              </a:pPr>
              <a:r>
                <a:rPr lang="en-US" dirty="0">
                  <a:solidFill>
                    <a:schemeClr val="bg1"/>
                  </a:solidFill>
                </a:rPr>
                <a:t>5:00 – 7:00 pm</a:t>
              </a:r>
            </a:p>
          </p:txBody>
        </p:sp>
      </p:grpSp>
      <p:grpSp>
        <p:nvGrpSpPr>
          <p:cNvPr id="28" name="Group 7"/>
          <p:cNvGrpSpPr>
            <a:grpSpLocks/>
          </p:cNvGrpSpPr>
          <p:nvPr/>
        </p:nvGrpSpPr>
        <p:grpSpPr bwMode="auto">
          <a:xfrm>
            <a:off x="1883042" y="4704407"/>
            <a:ext cx="8575675" cy="914400"/>
            <a:chOff x="332714" y="3672312"/>
            <a:chExt cx="8576650" cy="762000"/>
          </a:xfrm>
        </p:grpSpPr>
        <p:sp>
          <p:nvSpPr>
            <p:cNvPr id="29" name="Rounded Rectangle 28"/>
            <p:cNvSpPr/>
            <p:nvPr/>
          </p:nvSpPr>
          <p:spPr>
            <a:xfrm>
              <a:off x="2050584" y="3672312"/>
              <a:ext cx="6858780" cy="762000"/>
            </a:xfrm>
            <a:prstGeom prst="roundRect">
              <a:avLst/>
            </a:prstGeom>
            <a:solidFill>
              <a:schemeClr val="accent3">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Supporting Students Across the Tiers</a:t>
              </a:r>
              <a:endParaRPr lang="en-US" dirty="0">
                <a:solidFill>
                  <a:schemeClr val="bg1"/>
                </a:solidFill>
                <a:ea typeface="ＭＳ Ｐゴシック" charset="0"/>
              </a:endParaRPr>
            </a:p>
          </p:txBody>
        </p:sp>
        <p:sp>
          <p:nvSpPr>
            <p:cNvPr id="30" name="Rounded Rectangle 29"/>
            <p:cNvSpPr>
              <a:spLocks noChangeArrowheads="1"/>
            </p:cNvSpPr>
            <p:nvPr/>
          </p:nvSpPr>
          <p:spPr bwMode="auto">
            <a:xfrm>
              <a:off x="332714" y="3672312"/>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solidFill>
                    <a:schemeClr val="bg1"/>
                  </a:solidFill>
                </a:rPr>
                <a:t>1/15/20</a:t>
              </a:r>
            </a:p>
            <a:p>
              <a:pPr algn="ctr">
                <a:defRPr/>
              </a:pPr>
              <a:r>
                <a:rPr lang="en-US" dirty="0">
                  <a:solidFill>
                    <a:schemeClr val="bg1"/>
                  </a:solidFill>
                </a:rPr>
                <a:t>8:00 – 11:00 am</a:t>
              </a:r>
            </a:p>
            <a:p>
              <a:pPr algn="ctr">
                <a:defRPr/>
              </a:pPr>
              <a:r>
                <a:rPr lang="en-US" dirty="0">
                  <a:solidFill>
                    <a:schemeClr val="bg1"/>
                  </a:solidFill>
                </a:rPr>
                <a:t>5:00 – 7:00 pm</a:t>
              </a:r>
            </a:p>
          </p:txBody>
        </p:sp>
      </p:grpSp>
      <p:grpSp>
        <p:nvGrpSpPr>
          <p:cNvPr id="31" name="Group 8"/>
          <p:cNvGrpSpPr>
            <a:grpSpLocks/>
          </p:cNvGrpSpPr>
          <p:nvPr/>
        </p:nvGrpSpPr>
        <p:grpSpPr bwMode="auto">
          <a:xfrm>
            <a:off x="1883041" y="5693778"/>
            <a:ext cx="8575676" cy="914400"/>
            <a:chOff x="283674" y="5252637"/>
            <a:chExt cx="8576651" cy="762000"/>
          </a:xfrm>
        </p:grpSpPr>
        <p:sp>
          <p:nvSpPr>
            <p:cNvPr id="32" name="Rounded Rectangle 31"/>
            <p:cNvSpPr/>
            <p:nvPr/>
          </p:nvSpPr>
          <p:spPr>
            <a:xfrm>
              <a:off x="2001545" y="5252637"/>
              <a:ext cx="6858780" cy="762000"/>
            </a:xfrm>
            <a:prstGeom prst="roundRect">
              <a:avLst/>
            </a:prstGeom>
            <a:solidFill>
              <a:schemeClr val="accent3">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a:t>Planning for the Year Ahead</a:t>
              </a:r>
              <a:endParaRPr lang="en-US">
                <a:solidFill>
                  <a:schemeClr val="bg1"/>
                </a:solidFill>
                <a:ea typeface="ＭＳ Ｐゴシック" charset="0"/>
              </a:endParaRPr>
            </a:p>
          </p:txBody>
        </p:sp>
        <p:sp>
          <p:nvSpPr>
            <p:cNvPr id="33" name="Rounded Rectangle 32"/>
            <p:cNvSpPr>
              <a:spLocks noChangeArrowheads="1"/>
            </p:cNvSpPr>
            <p:nvPr/>
          </p:nvSpPr>
          <p:spPr bwMode="auto">
            <a:xfrm>
              <a:off x="283674" y="5252637"/>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solidFill>
                    <a:schemeClr val="bg1"/>
                  </a:solidFill>
                </a:rPr>
                <a:t>4/2/20</a:t>
              </a:r>
            </a:p>
            <a:p>
              <a:pPr algn="ctr">
                <a:defRPr/>
              </a:pPr>
              <a:r>
                <a:rPr lang="en-US" dirty="0">
                  <a:solidFill>
                    <a:schemeClr val="bg1"/>
                  </a:solidFill>
                </a:rPr>
                <a:t>8:00 – 11:00 am</a:t>
              </a:r>
            </a:p>
            <a:p>
              <a:pPr algn="ctr">
                <a:defRPr/>
              </a:pPr>
              <a:r>
                <a:rPr lang="en-US" dirty="0">
                  <a:solidFill>
                    <a:schemeClr val="bg1"/>
                  </a:solidFill>
                </a:rPr>
                <a:t>5:00 – 7:00 pm</a:t>
              </a:r>
            </a:p>
          </p:txBody>
        </p:sp>
      </p:grpSp>
    </p:spTree>
    <p:extLst>
      <p:ext uri="{BB962C8B-B14F-4D97-AF65-F5344CB8AC3E}">
        <p14:creationId xmlns:p14="http://schemas.microsoft.com/office/powerpoint/2010/main" val="40966540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311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dirty="0"/>
              <a:t>Today’s Review</a:t>
            </a:r>
          </a:p>
        </p:txBody>
      </p:sp>
      <p:sp>
        <p:nvSpPr>
          <p:cNvPr id="4" name="Content Placeholder 3"/>
          <p:cNvSpPr>
            <a:spLocks noGrp="1"/>
          </p:cNvSpPr>
          <p:nvPr>
            <p:ph sz="half" idx="2"/>
          </p:nvPr>
        </p:nvSpPr>
        <p:spPr/>
        <p:txBody>
          <a:bodyPr>
            <a:normAutofit fontScale="92500" lnSpcReduction="20000"/>
          </a:bodyPr>
          <a:lstStyle/>
          <a:p>
            <a:r>
              <a:rPr lang="en-US" dirty="0"/>
              <a:t>Gained an understanding of </a:t>
            </a:r>
          </a:p>
          <a:p>
            <a:pPr lvl="1"/>
            <a:r>
              <a:rPr lang="en-US" dirty="0"/>
              <a:t>long-range planning</a:t>
            </a:r>
          </a:p>
          <a:p>
            <a:pPr lvl="1"/>
            <a:r>
              <a:rPr lang="en-US" dirty="0"/>
              <a:t>conducting effective meetings</a:t>
            </a:r>
          </a:p>
          <a:p>
            <a:pPr lvl="1"/>
            <a:r>
              <a:rPr lang="en-US" dirty="0"/>
              <a:t>communicating with stakeholders</a:t>
            </a:r>
          </a:p>
          <a:p>
            <a:r>
              <a:rPr lang="en-US" dirty="0"/>
              <a:t>Reviewed rollout of and implementation procedures for</a:t>
            </a:r>
          </a:p>
          <a:p>
            <a:pPr lvl="1"/>
            <a:r>
              <a:rPr lang="en-US" dirty="0"/>
              <a:t>teaching, reinforcing, and monitoring the academic, behavior, and social skills components of your Ci3T model of prevention</a:t>
            </a:r>
          </a:p>
        </p:txBody>
      </p:sp>
      <p:sp>
        <p:nvSpPr>
          <p:cNvPr id="5" name="Text Placeholder 4"/>
          <p:cNvSpPr>
            <a:spLocks noGrp="1"/>
          </p:cNvSpPr>
          <p:nvPr>
            <p:ph type="body" sz="quarter" idx="3"/>
          </p:nvPr>
        </p:nvSpPr>
        <p:spPr/>
        <p:txBody>
          <a:bodyPr/>
          <a:lstStyle/>
          <a:p>
            <a:r>
              <a:rPr lang="en-US" dirty="0"/>
              <a:t>Next Session Preview</a:t>
            </a:r>
          </a:p>
        </p:txBody>
      </p:sp>
      <p:sp>
        <p:nvSpPr>
          <p:cNvPr id="6" name="Content Placeholder 5"/>
          <p:cNvSpPr>
            <a:spLocks noGrp="1"/>
          </p:cNvSpPr>
          <p:nvPr>
            <p:ph sz="quarter" idx="4"/>
          </p:nvPr>
        </p:nvSpPr>
        <p:spPr/>
        <p:txBody>
          <a:bodyPr>
            <a:normAutofit fontScale="92500" lnSpcReduction="20000"/>
          </a:bodyPr>
          <a:lstStyle/>
          <a:p>
            <a:r>
              <a:rPr lang="en-US" dirty="0"/>
              <a:t>Prepare to collect social validity and treatment integrity data</a:t>
            </a:r>
          </a:p>
          <a:p>
            <a:r>
              <a:rPr lang="en-US" dirty="0"/>
              <a:t>Use screening data to inform instruction at Tier 1, Tier 2, and Tier 3</a:t>
            </a:r>
          </a:p>
          <a:p>
            <a:r>
              <a:rPr lang="en-US" dirty="0"/>
              <a:t>Communication with all stakeholders:</a:t>
            </a:r>
          </a:p>
          <a:p>
            <a:pPr lvl="1"/>
            <a:r>
              <a:rPr lang="en-US" dirty="0"/>
              <a:t>District</a:t>
            </a:r>
          </a:p>
          <a:p>
            <a:pPr lvl="1"/>
            <a:r>
              <a:rPr lang="en-US" dirty="0"/>
              <a:t>Ci3T Leadership Team</a:t>
            </a:r>
          </a:p>
          <a:p>
            <a:pPr lvl="1"/>
            <a:r>
              <a:rPr lang="en-US" dirty="0"/>
              <a:t>Faculty and staff</a:t>
            </a:r>
          </a:p>
          <a:p>
            <a:pPr lvl="1"/>
            <a:r>
              <a:rPr lang="en-US" dirty="0"/>
              <a:t>Students, parents, community</a:t>
            </a:r>
          </a:p>
        </p:txBody>
      </p:sp>
    </p:spTree>
    <p:extLst>
      <p:ext uri="{BB962C8B-B14F-4D97-AF65-F5344CB8AC3E}">
        <p14:creationId xmlns:p14="http://schemas.microsoft.com/office/powerpoint/2010/main" val="2029176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dirty="0"/>
              <a:t>Please stay until all materials are organized.</a:t>
            </a:r>
          </a:p>
          <a:p>
            <a:r>
              <a:rPr lang="en-US" dirty="0"/>
              <a:t>Team Materials:</a:t>
            </a:r>
          </a:p>
          <a:p>
            <a:pPr lvl="1"/>
            <a:r>
              <a:rPr lang="en-US" dirty="0"/>
              <a:t>Save all documents with your school initials at the</a:t>
            </a:r>
            <a:br>
              <a:rPr lang="en-US" dirty="0"/>
            </a:br>
            <a:r>
              <a:rPr lang="en-US" dirty="0"/>
              <a:t>beginning and the date at the end of the file name.</a:t>
            </a:r>
          </a:p>
          <a:p>
            <a:pPr lvl="2"/>
            <a:r>
              <a:rPr lang="en-US" b="1" dirty="0">
                <a:solidFill>
                  <a:srgbClr val="FF0000"/>
                </a:solidFill>
              </a:rPr>
              <a:t>XXS</a:t>
            </a:r>
            <a:r>
              <a:rPr lang="en-US" b="1" dirty="0"/>
              <a:t> IM18 Ci3T Leadership Team Meeting Agenda </a:t>
            </a:r>
            <a:r>
              <a:rPr lang="en-US" b="1" dirty="0">
                <a:solidFill>
                  <a:srgbClr val="FF0000"/>
                </a:solidFill>
              </a:rPr>
              <a:t>YYYY MM DD</a:t>
            </a:r>
            <a:r>
              <a:rPr lang="en-US" b="1" dirty="0"/>
              <a:t>.docx</a:t>
            </a:r>
          </a:p>
          <a:p>
            <a:pPr lvl="2"/>
            <a:r>
              <a:rPr lang="en-US" dirty="0"/>
              <a:t>Save to your school’s Dropbox folder</a:t>
            </a:r>
          </a:p>
          <a:p>
            <a:pPr lvl="1"/>
            <a:r>
              <a:rPr lang="en-US" dirty="0"/>
              <a:t>Clearly identify the person(s) on your team </a:t>
            </a:r>
            <a:br>
              <a:rPr lang="en-US" dirty="0"/>
            </a:br>
            <a:r>
              <a:rPr lang="en-US" dirty="0"/>
              <a:t>in charge of each action item listed on the agenda.</a:t>
            </a:r>
          </a:p>
          <a:p>
            <a:endParaRPr lang="en-US" dirty="0"/>
          </a:p>
          <a:p>
            <a:endParaRPr lang="en-US" dirty="0"/>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64221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10000"/>
          </a:bodyPr>
          <a:lstStyle/>
          <a:p>
            <a:r>
              <a:rPr lang="en-US" dirty="0"/>
              <a:t>Consider sending calendar invites for each</a:t>
            </a:r>
            <a:br>
              <a:rPr lang="en-US" dirty="0"/>
            </a:br>
            <a:r>
              <a:rPr lang="en-US" dirty="0"/>
              <a:t>action item due date on your agenda</a:t>
            </a:r>
          </a:p>
          <a:p>
            <a:r>
              <a:rPr lang="en-US" dirty="0"/>
              <a:t>Send the agenda to team members in a week-before reminder email to give time to finish action items</a:t>
            </a:r>
          </a:p>
          <a:p>
            <a:pPr marL="0" indent="0">
              <a:buNone/>
            </a:pPr>
            <a:r>
              <a:rPr lang="en-US" b="1" dirty="0"/>
              <a:t>At your next Ci3T Leadership Team meeting: </a:t>
            </a:r>
          </a:p>
          <a:p>
            <a:pPr lvl="1"/>
            <a:r>
              <a:rPr lang="en-US" dirty="0"/>
              <a:t>Use </a:t>
            </a:r>
            <a:r>
              <a:rPr lang="en-US" dirty="0">
                <a:solidFill>
                  <a:schemeClr val="accent1"/>
                </a:solidFill>
              </a:rPr>
              <a:t>IM18 Ci3T Leadership Team Meeting Agenda</a:t>
            </a:r>
            <a:r>
              <a:rPr lang="en-US" dirty="0"/>
              <a:t> to conduct an effective meeting with</a:t>
            </a:r>
          </a:p>
          <a:p>
            <a:pPr lvl="2"/>
            <a:r>
              <a:rPr lang="en-US" dirty="0"/>
              <a:t>clearly defined roles and responsibilities of team members</a:t>
            </a:r>
          </a:p>
          <a:p>
            <a:pPr lvl="2"/>
            <a:r>
              <a:rPr lang="en-US" dirty="0"/>
              <a:t>action items, persons responsible, and due dates</a:t>
            </a:r>
          </a:p>
          <a:p>
            <a:pPr marL="0" indent="0">
              <a:buNone/>
            </a:pPr>
            <a:r>
              <a:rPr lang="en-US" b="1" dirty="0"/>
              <a:t>At your next faculty meeting: </a:t>
            </a:r>
          </a:p>
          <a:p>
            <a:pPr lvl="1"/>
            <a:r>
              <a:rPr lang="en-US" dirty="0"/>
              <a:t>Share successes</a:t>
            </a:r>
          </a:p>
          <a:p>
            <a:pPr lvl="1"/>
            <a:r>
              <a:rPr lang="en-US" dirty="0"/>
              <a:t>Review implementation procedures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294" y="1"/>
            <a:ext cx="2150707" cy="2150707"/>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2109018" y="341222"/>
            <a:ext cx="7860891" cy="19727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3200" dirty="0">
                <a:latin typeface="+mn-lt"/>
              </a:rPr>
              <a:t>Let’s talk… and make plans!</a:t>
            </a:r>
          </a:p>
          <a:p>
            <a:pPr marL="457200" indent="-457200" algn="l">
              <a:buFont typeface="+mj-lt"/>
              <a:buAutoNum type="arabicPeriod"/>
            </a:pPr>
            <a:r>
              <a:rPr lang="en-US" sz="2400" dirty="0">
                <a:latin typeface="+mn-lt"/>
              </a:rPr>
              <a:t>What did I learn?</a:t>
            </a:r>
          </a:p>
          <a:p>
            <a:pPr marL="457200" indent="-457200" algn="l">
              <a:buFont typeface="+mj-lt"/>
              <a:buAutoNum type="arabicPeriod"/>
            </a:pPr>
            <a:r>
              <a:rPr lang="en-US" sz="2400" dirty="0">
                <a:latin typeface="+mn-lt"/>
              </a:rPr>
              <a:t>How will I take this information back to my faculty, staff, and parents?</a:t>
            </a:r>
          </a:p>
        </p:txBody>
      </p:sp>
      <p:pic>
        <p:nvPicPr>
          <p:cNvPr id="10" name="Picture 47" descr="10yellow"/>
          <p:cNvPicPr>
            <a:picLocks noChangeAspect="1" noChangeArrowheads="1"/>
          </p:cNvPicPr>
          <p:nvPr/>
        </p:nvPicPr>
        <p:blipFill>
          <a:blip r:embed="rId3" cstate="print"/>
          <a:srcRect/>
          <a:stretch>
            <a:fillRect/>
          </a:stretch>
        </p:blipFill>
        <p:spPr bwMode="auto">
          <a:xfrm>
            <a:off x="4058168" y="2313993"/>
            <a:ext cx="4075664" cy="14834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4058168" y="2313993"/>
            <a:ext cx="4075664" cy="14834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4058168" y="2313993"/>
            <a:ext cx="4075664" cy="14834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4058168" y="2313993"/>
            <a:ext cx="4075664" cy="14834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4058168" y="2313993"/>
            <a:ext cx="4075664" cy="1483450"/>
          </a:xfrm>
          <a:prstGeom prst="rect">
            <a:avLst/>
          </a:prstGeom>
          <a:noFill/>
          <a:ln w="9525">
            <a:noFill/>
            <a:miter lim="800000"/>
            <a:headEnd/>
            <a:tailEnd/>
          </a:ln>
        </p:spPr>
      </p:pic>
      <p:pic>
        <p:nvPicPr>
          <p:cNvPr id="15" name="Picture 41" descr="5yellow"/>
          <p:cNvPicPr>
            <a:picLocks noChangeAspect="1" noChangeArrowheads="1"/>
          </p:cNvPicPr>
          <p:nvPr/>
        </p:nvPicPr>
        <p:blipFill>
          <a:blip r:embed="rId8" cstate="print"/>
          <a:srcRect/>
          <a:stretch>
            <a:fillRect/>
          </a:stretch>
        </p:blipFill>
        <p:spPr bwMode="auto">
          <a:xfrm>
            <a:off x="4058168" y="2313993"/>
            <a:ext cx="4075664" cy="1483450"/>
          </a:xfrm>
          <a:prstGeom prst="rect">
            <a:avLst/>
          </a:prstGeom>
          <a:noFill/>
          <a:ln w="9525">
            <a:noFill/>
            <a:miter lim="800000"/>
            <a:headEnd/>
            <a:tailEnd/>
          </a:ln>
        </p:spPr>
      </p:pic>
      <p:pic>
        <p:nvPicPr>
          <p:cNvPr id="16" name="Picture 40" descr="4yellow"/>
          <p:cNvPicPr>
            <a:picLocks noChangeAspect="1" noChangeArrowheads="1"/>
          </p:cNvPicPr>
          <p:nvPr/>
        </p:nvPicPr>
        <p:blipFill>
          <a:blip r:embed="rId9" cstate="print"/>
          <a:srcRect/>
          <a:stretch>
            <a:fillRect/>
          </a:stretch>
        </p:blipFill>
        <p:spPr bwMode="auto">
          <a:xfrm>
            <a:off x="4058168" y="2313993"/>
            <a:ext cx="4075664" cy="1483450"/>
          </a:xfrm>
          <a:prstGeom prst="rect">
            <a:avLst/>
          </a:prstGeom>
          <a:noFill/>
          <a:ln w="9525">
            <a:noFill/>
            <a:miter lim="800000"/>
            <a:headEnd/>
            <a:tailEnd/>
          </a:ln>
        </p:spPr>
      </p:pic>
      <p:pic>
        <p:nvPicPr>
          <p:cNvPr id="17" name="Picture 39" descr="3yellow"/>
          <p:cNvPicPr>
            <a:picLocks noChangeAspect="1" noChangeArrowheads="1"/>
          </p:cNvPicPr>
          <p:nvPr/>
        </p:nvPicPr>
        <p:blipFill>
          <a:blip r:embed="rId10" cstate="print"/>
          <a:srcRect/>
          <a:stretch>
            <a:fillRect/>
          </a:stretch>
        </p:blipFill>
        <p:spPr bwMode="auto">
          <a:xfrm>
            <a:off x="4058168" y="2313993"/>
            <a:ext cx="4075664" cy="1483450"/>
          </a:xfrm>
          <a:prstGeom prst="rect">
            <a:avLst/>
          </a:prstGeom>
          <a:noFill/>
          <a:ln w="9525">
            <a:noFill/>
            <a:miter lim="800000"/>
            <a:headEnd/>
            <a:tailEnd/>
          </a:ln>
        </p:spPr>
      </p:pic>
      <p:pic>
        <p:nvPicPr>
          <p:cNvPr id="18" name="Picture 38" descr="2yellow"/>
          <p:cNvPicPr>
            <a:picLocks noChangeAspect="1" noChangeArrowheads="1"/>
          </p:cNvPicPr>
          <p:nvPr/>
        </p:nvPicPr>
        <p:blipFill>
          <a:blip r:embed="rId11" cstate="print"/>
          <a:srcRect/>
          <a:stretch>
            <a:fillRect/>
          </a:stretch>
        </p:blipFill>
        <p:spPr bwMode="auto">
          <a:xfrm>
            <a:off x="4058168" y="2313993"/>
            <a:ext cx="4075664" cy="1483450"/>
          </a:xfrm>
          <a:prstGeom prst="rect">
            <a:avLst/>
          </a:prstGeom>
          <a:noFill/>
          <a:ln w="9525">
            <a:noFill/>
            <a:miter lim="800000"/>
            <a:headEnd/>
            <a:tailEnd/>
          </a:ln>
        </p:spPr>
      </p:pic>
      <p:pic>
        <p:nvPicPr>
          <p:cNvPr id="20" name="Picture 33" descr="1yellow"/>
          <p:cNvPicPr>
            <a:picLocks noChangeAspect="1" noChangeArrowheads="1"/>
          </p:cNvPicPr>
          <p:nvPr/>
        </p:nvPicPr>
        <p:blipFill>
          <a:blip r:embed="rId12" cstate="print"/>
          <a:srcRect/>
          <a:stretch>
            <a:fillRect/>
          </a:stretch>
        </p:blipFill>
        <p:spPr bwMode="auto">
          <a:xfrm>
            <a:off x="4058168" y="2313993"/>
            <a:ext cx="4075664" cy="1483450"/>
          </a:xfrm>
          <a:prstGeom prst="rect">
            <a:avLst/>
          </a:prstGeom>
          <a:noFill/>
          <a:ln w="9525">
            <a:noFill/>
            <a:miter lim="800000"/>
            <a:headEnd/>
            <a:tailEnd/>
          </a:ln>
        </p:spPr>
      </p:pic>
      <p:pic>
        <p:nvPicPr>
          <p:cNvPr id="21" name="Picture 36" descr="30seconds_yellow"/>
          <p:cNvPicPr>
            <a:picLocks noChangeAspect="1" noChangeArrowheads="1"/>
          </p:cNvPicPr>
          <p:nvPr/>
        </p:nvPicPr>
        <p:blipFill>
          <a:blip r:embed="rId13" cstate="print"/>
          <a:srcRect/>
          <a:stretch>
            <a:fillRect/>
          </a:stretch>
        </p:blipFill>
        <p:spPr bwMode="auto">
          <a:xfrm>
            <a:off x="4058168" y="2313993"/>
            <a:ext cx="4075664" cy="1483450"/>
          </a:xfrm>
          <a:prstGeom prst="rect">
            <a:avLst/>
          </a:prstGeom>
          <a:noFill/>
          <a:ln w="9525">
            <a:noFill/>
            <a:miter lim="800000"/>
            <a:headEnd/>
            <a:tailEnd/>
          </a:ln>
        </p:spPr>
      </p:pic>
      <p:pic>
        <p:nvPicPr>
          <p:cNvPr id="22" name="Picture 32" descr="00seconds_yellow"/>
          <p:cNvPicPr>
            <a:picLocks noChangeAspect="1" noChangeArrowheads="1"/>
          </p:cNvPicPr>
          <p:nvPr/>
        </p:nvPicPr>
        <p:blipFill>
          <a:blip r:embed="rId14" cstate="print"/>
          <a:srcRect/>
          <a:stretch>
            <a:fillRect/>
          </a:stretch>
        </p:blipFill>
        <p:spPr bwMode="auto">
          <a:xfrm>
            <a:off x="4058168" y="2313993"/>
            <a:ext cx="4075664" cy="1483450"/>
          </a:xfrm>
          <a:prstGeom prst="rect">
            <a:avLst/>
          </a:prstGeom>
          <a:noFill/>
          <a:ln w="9525">
            <a:noFill/>
            <a:miter lim="800000"/>
            <a:headEnd/>
            <a:tailEnd/>
          </a:ln>
        </p:spPr>
      </p:pic>
      <p:pic>
        <p:nvPicPr>
          <p:cNvPr id="4" name="Picture 3" descr="A screenshot of a cell phone screen with text&#10;&#10;Description automatically generated">
            <a:extLst>
              <a:ext uri="{FF2B5EF4-FFF2-40B4-BE49-F238E27FC236}">
                <a16:creationId xmlns:a16="http://schemas.microsoft.com/office/drawing/2014/main" id="{39EFCC99-57A7-42B4-BA67-7403D7327A3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361" t="5852" r="4308" b="5554"/>
          <a:stretch/>
        </p:blipFill>
        <p:spPr>
          <a:xfrm>
            <a:off x="4559559" y="4177969"/>
            <a:ext cx="2868095" cy="21498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4642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03FBE07934C240864A19A5437C53EC" ma:contentTypeVersion="4" ma:contentTypeDescription="Create a new document." ma:contentTypeScope="" ma:versionID="b96b9069742db97261928e5911d26739">
  <xsd:schema xmlns:xsd="http://www.w3.org/2001/XMLSchema" xmlns:xs="http://www.w3.org/2001/XMLSchema" xmlns:p="http://schemas.microsoft.com/office/2006/metadata/properties" xmlns:ns2="b4e858e9-7404-4a3a-ab13-2252d6558335" targetNamespace="http://schemas.microsoft.com/office/2006/metadata/properties" ma:root="true" ma:fieldsID="74f621bb8e311af4af3e48136cb64125" ns2:_="">
    <xsd:import namespace="b4e858e9-7404-4a3a-ab13-2252d65583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e858e9-7404-4a3a-ab13-2252d65583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documentManagement/types"/>
    <ds:schemaRef ds:uri="http://www.w3.org/XML/1998/namespace"/>
    <ds:schemaRef ds:uri="b4e858e9-7404-4a3a-ab13-2252d6558335"/>
    <ds:schemaRef ds:uri="http://schemas.microsoft.com/office/infopath/2007/PartnerControls"/>
    <ds:schemaRef ds:uri="http://purl.org/dc/terms/"/>
    <ds:schemaRef ds:uri="http://purl.org/dc/elements/1.1/"/>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89FB8734-9DC1-4993-B4A2-E22B99DD5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e858e9-7404-4a3a-ab13-2252d65583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Ci3T</Template>
  <TotalTime>1214</TotalTime>
  <Words>7567</Words>
  <Application>Microsoft Office PowerPoint</Application>
  <PresentationFormat>Widescreen</PresentationFormat>
  <Paragraphs>893</Paragraphs>
  <Slides>96</Slides>
  <Notes>52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96</vt:i4>
      </vt:variant>
    </vt:vector>
  </HeadingPairs>
  <TitlesOfParts>
    <vt:vector size="110" baseType="lpstr">
      <vt:lpstr>Adobe Caslon Pro Bold</vt:lpstr>
      <vt:lpstr>Arial</vt:lpstr>
      <vt:lpstr>Calibri</vt:lpstr>
      <vt:lpstr>Calibri Light</vt:lpstr>
      <vt:lpstr>Calisto MT</vt:lpstr>
      <vt:lpstr>Century Gothic</vt:lpstr>
      <vt:lpstr>Courier New</vt:lpstr>
      <vt:lpstr>Monotype Sorts</vt:lpstr>
      <vt:lpstr>Symbol</vt:lpstr>
      <vt:lpstr>System Font Regular</vt:lpstr>
      <vt:lpstr>Tahoma</vt:lpstr>
      <vt:lpstr>Times New Roman</vt:lpstr>
      <vt:lpstr>Wingdings</vt:lpstr>
      <vt:lpstr>Ci3T</vt:lpstr>
      <vt:lpstr>Implementing Comprehensive, Integrated, Three-Tiered (Ci3T) Models: Setting Up for Success</vt:lpstr>
      <vt:lpstr>Accessing Professional Learning</vt:lpstr>
      <vt:lpstr>Welcome, School Teams!</vt:lpstr>
      <vt:lpstr> Goals for this Implementation Year </vt:lpstr>
      <vt:lpstr>Agenda</vt:lpstr>
      <vt:lpstr>Welcome</vt:lpstr>
      <vt:lpstr>PowerPoint Presentation</vt:lpstr>
      <vt:lpstr>Primary (Tier 1) Prevention </vt:lpstr>
      <vt:lpstr>Secondary (Tier 2) Prevention </vt:lpstr>
      <vt:lpstr>Tertiary (Tier 3) Prevention </vt:lpstr>
      <vt:lpstr>PowerPoint Presentation</vt:lpstr>
      <vt:lpstr>Core Features</vt:lpstr>
      <vt:lpstr>Academic Component</vt:lpstr>
      <vt:lpstr>Social Component:  Identifying a Validated Curriculum</vt:lpstr>
      <vt:lpstr>Social Component:  Examples of Schoolwide Programs </vt:lpstr>
      <vt:lpstr>Social Component:  Examples of Schoolwide Programs </vt:lpstr>
      <vt:lpstr>Behavioral Component: Positive Behavioral Interventions and Supports (PBIS)</vt:lpstr>
      <vt:lpstr>PowerPoint Presentation</vt:lpstr>
      <vt:lpstr>PowerPoint Presentation</vt:lpstr>
      <vt:lpstr>Hybrid or Remote Learning</vt:lpstr>
      <vt:lpstr>PowerPoint Presentation</vt:lpstr>
      <vt:lpstr>Ci3T Implementation Manuals</vt:lpstr>
      <vt:lpstr>PowerPoint Presentation</vt:lpstr>
      <vt:lpstr>PowerPoint Presentation</vt:lpstr>
      <vt:lpstr>PowerPoint Presentation</vt:lpstr>
      <vt:lpstr>PowerPoint Presentation</vt:lpstr>
      <vt:lpstr>PowerPoint Presentation</vt:lpstr>
      <vt:lpstr>Scheduling for Success</vt:lpstr>
      <vt:lpstr>Long-range Planning:  The Importance of Planning Ahead</vt:lpstr>
      <vt:lpstr>PowerPoint Presentation</vt:lpstr>
      <vt:lpstr>Scheduling Your Ci3T Leadership Team Meetings</vt:lpstr>
      <vt:lpstr>Structuring your Ci3T Team</vt:lpstr>
      <vt:lpstr>Conducting Effective Meetings</vt:lpstr>
      <vt:lpstr>Using your Ci3T Meeting Agenda</vt:lpstr>
      <vt:lpstr>Using your Ci3T Meeting Agenda</vt:lpstr>
      <vt:lpstr>Primary Prevention:  Academics, Behavior, and Social Skills</vt:lpstr>
      <vt:lpstr>Procedures for Teaching, Reinforcing, and Monitoring</vt:lpstr>
      <vt:lpstr>Secondary and Tertiary Prevention Discussions</vt:lpstr>
      <vt:lpstr>PowerPoint Presentation</vt:lpstr>
      <vt:lpstr>PowerPoint Presentation</vt:lpstr>
      <vt:lpstr>Communicating with Your Stakeholders</vt:lpstr>
      <vt:lpstr>Implementing Your Primary (Tier 1) Prevention Efforts</vt:lpstr>
      <vt:lpstr>Rolling out Tier 1</vt:lpstr>
      <vt:lpstr>PowerPoint Presentation</vt:lpstr>
      <vt:lpstr>Rolling out at Tier 1: Academic Domain</vt:lpstr>
      <vt:lpstr>Ci3T Primary Plan: Faculty and Staff Roles and Responsibilities</vt:lpstr>
      <vt:lpstr>PowerPoint Presentation</vt:lpstr>
      <vt:lpstr>Rolling out at Tier 1: Academics</vt:lpstr>
      <vt:lpstr>PowerPoint Presentation</vt:lpstr>
      <vt:lpstr>PowerPoint Presentation</vt:lpstr>
      <vt:lpstr>PowerPoint Presentation</vt:lpstr>
      <vt:lpstr>PowerPoint Presentation</vt:lpstr>
      <vt:lpstr>Rolling out at Tier 1: Behavioral Domain</vt:lpstr>
      <vt:lpstr>Ci3T Primary Plan: Faculty and Staff Roles and Responsibilities</vt:lpstr>
      <vt:lpstr>PowerPoint Presentation</vt:lpstr>
      <vt:lpstr>Rolling out at Tier 1: Behavior</vt:lpstr>
      <vt:lpstr>PowerPoint Presentation</vt:lpstr>
      <vt:lpstr>Rolling out at Tier 1: Social</vt:lpstr>
      <vt:lpstr>Ci3T Primary Plan: Faculty and Staff Roles and Responsibilities</vt:lpstr>
      <vt:lpstr>PowerPoint Presentation</vt:lpstr>
      <vt:lpstr>Rolling out at Tier 1: Social Skills</vt:lpstr>
      <vt:lpstr>Treatment Integrity:  Tracking Lessons Taught</vt:lpstr>
      <vt:lpstr>PowerPoint Presentation</vt:lpstr>
      <vt:lpstr>Implementing Procedures</vt:lpstr>
      <vt:lpstr>A Look at Tier 1 …</vt:lpstr>
      <vt:lpstr>Procedures for Teaching the Plan to:</vt:lpstr>
      <vt:lpstr>PowerPoint Presentation</vt:lpstr>
      <vt:lpstr>How will primary prevention (Tier 1) efforts be taught to all stakeholders?</vt:lpstr>
      <vt:lpstr>PowerPoint Presentation</vt:lpstr>
      <vt:lpstr>Procedures for Reinforcing</vt:lpstr>
      <vt:lpstr>Ticket Tip Sheet</vt:lpstr>
      <vt:lpstr>PowerPoint Presentation</vt:lpstr>
      <vt:lpstr>PowerPoint Presentation</vt:lpstr>
      <vt:lpstr>PowerPoint Presentation</vt:lpstr>
      <vt:lpstr>A Look at Tier 1 …</vt:lpstr>
      <vt:lpstr>Essential Components of Primary Prevention Efforts</vt:lpstr>
      <vt:lpstr>Monitoring Your Plan</vt:lpstr>
      <vt:lpstr>PowerPoint Presentation</vt:lpstr>
      <vt:lpstr>PowerPoint Presentation</vt:lpstr>
      <vt:lpstr>PowerPoint Presentation</vt:lpstr>
      <vt:lpstr>Why monitor implementation?</vt:lpstr>
      <vt:lpstr>Social Validity &amp; Treatment Integrity</vt:lpstr>
      <vt:lpstr>Social Validity</vt:lpstr>
      <vt:lpstr>Treatment Integrity</vt:lpstr>
      <vt:lpstr>PowerPoint Presentation</vt:lpstr>
      <vt:lpstr>PowerPoint Presentation</vt:lpstr>
      <vt:lpstr>PowerPoint Presentation</vt:lpstr>
      <vt:lpstr>Wrapping up and Moving Forward</vt:lpstr>
      <vt:lpstr>PowerPoint Presentation</vt:lpstr>
      <vt:lpstr>Sample: 2021-2022 Professional Learning</vt:lpstr>
      <vt:lpstr>Sample Ci3T Team Implementation Support</vt:lpstr>
      <vt:lpstr>PowerPoint Presentation</vt:lpstr>
      <vt:lpstr>Wrap Up and Preview</vt:lpstr>
      <vt:lpstr>Please Take a Minute to Get Organized</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55</cp:revision>
  <dcterms:created xsi:type="dcterms:W3CDTF">2020-08-09T02:04:37Z</dcterms:created>
  <dcterms:modified xsi:type="dcterms:W3CDTF">2021-09-09T11:30:10Z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0x0101001103FBE07934C240864A19A5437C53EC</vt:lpwstr>
  </property>
</Properties>
</file>