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9.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81" r:id="rId7"/>
    <p:sldMasterId id="2147483900" r:id="rId8"/>
    <p:sldMasterId id="2147483914" r:id="rId9"/>
  </p:sldMasterIdLst>
  <p:notesMasterIdLst>
    <p:notesMasterId r:id="rId137"/>
  </p:notesMasterIdLst>
  <p:handoutMasterIdLst>
    <p:handoutMasterId r:id="rId138"/>
  </p:handoutMasterIdLst>
  <p:sldIdLst>
    <p:sldId id="257" r:id="rId10"/>
    <p:sldId id="1392" r:id="rId11"/>
    <p:sldId id="269" r:id="rId12"/>
    <p:sldId id="1394" r:id="rId13"/>
    <p:sldId id="1395" r:id="rId14"/>
    <p:sldId id="1396" r:id="rId15"/>
    <p:sldId id="1397" r:id="rId16"/>
    <p:sldId id="1398" r:id="rId17"/>
    <p:sldId id="1455" r:id="rId18"/>
    <p:sldId id="1456" r:id="rId19"/>
    <p:sldId id="1473" r:id="rId20"/>
    <p:sldId id="1479" r:id="rId21"/>
    <p:sldId id="1457" r:id="rId22"/>
    <p:sldId id="1480" r:id="rId23"/>
    <p:sldId id="1481" r:id="rId24"/>
    <p:sldId id="1482" r:id="rId25"/>
    <p:sldId id="1483" r:id="rId26"/>
    <p:sldId id="1399" r:id="rId27"/>
    <p:sldId id="1400" r:id="rId28"/>
    <p:sldId id="747" r:id="rId29"/>
    <p:sldId id="1401" r:id="rId30"/>
    <p:sldId id="1402" r:id="rId31"/>
    <p:sldId id="1403" r:id="rId32"/>
    <p:sldId id="1404" r:id="rId33"/>
    <p:sldId id="1405" r:id="rId34"/>
    <p:sldId id="1406" r:id="rId35"/>
    <p:sldId id="1407" r:id="rId36"/>
    <p:sldId id="1408" r:id="rId37"/>
    <p:sldId id="1409" r:id="rId38"/>
    <p:sldId id="1410" r:id="rId39"/>
    <p:sldId id="1411" r:id="rId40"/>
    <p:sldId id="1412" r:id="rId41"/>
    <p:sldId id="1413" r:id="rId42"/>
    <p:sldId id="1452" r:id="rId43"/>
    <p:sldId id="1415" r:id="rId44"/>
    <p:sldId id="1416" r:id="rId45"/>
    <p:sldId id="1453" r:id="rId46"/>
    <p:sldId id="260" r:id="rId47"/>
    <p:sldId id="1458" r:id="rId48"/>
    <p:sldId id="1468" r:id="rId49"/>
    <p:sldId id="1469" r:id="rId50"/>
    <p:sldId id="899" r:id="rId51"/>
    <p:sldId id="900" r:id="rId52"/>
    <p:sldId id="901" r:id="rId53"/>
    <p:sldId id="902" r:id="rId54"/>
    <p:sldId id="911" r:id="rId55"/>
    <p:sldId id="1421" r:id="rId56"/>
    <p:sldId id="1422" r:id="rId57"/>
    <p:sldId id="1423" r:id="rId58"/>
    <p:sldId id="1474" r:id="rId59"/>
    <p:sldId id="1475" r:id="rId60"/>
    <p:sldId id="273" r:id="rId61"/>
    <p:sldId id="1426" r:id="rId62"/>
    <p:sldId id="1040" r:id="rId63"/>
    <p:sldId id="1041" r:id="rId64"/>
    <p:sldId id="1427" r:id="rId65"/>
    <p:sldId id="1428" r:id="rId66"/>
    <p:sldId id="1047" r:id="rId67"/>
    <p:sldId id="1048" r:id="rId68"/>
    <p:sldId id="1050" r:id="rId69"/>
    <p:sldId id="1051" r:id="rId70"/>
    <p:sldId id="923" r:id="rId71"/>
    <p:sldId id="924" r:id="rId72"/>
    <p:sldId id="925" r:id="rId73"/>
    <p:sldId id="926" r:id="rId74"/>
    <p:sldId id="927" r:id="rId75"/>
    <p:sldId id="928" r:id="rId76"/>
    <p:sldId id="1430" r:id="rId77"/>
    <p:sldId id="975" r:id="rId78"/>
    <p:sldId id="1429" r:id="rId79"/>
    <p:sldId id="1053" r:id="rId80"/>
    <p:sldId id="1462" r:id="rId81"/>
    <p:sldId id="1431" r:id="rId82"/>
    <p:sldId id="1478" r:id="rId83"/>
    <p:sldId id="1419" r:id="rId84"/>
    <p:sldId id="1420" r:id="rId85"/>
    <p:sldId id="1432" r:id="rId86"/>
    <p:sldId id="1433" r:id="rId87"/>
    <p:sldId id="1434" r:id="rId88"/>
    <p:sldId id="1435" r:id="rId89"/>
    <p:sldId id="1436" r:id="rId90"/>
    <p:sldId id="1437" r:id="rId91"/>
    <p:sldId id="1438" r:id="rId92"/>
    <p:sldId id="1439" r:id="rId93"/>
    <p:sldId id="939" r:id="rId94"/>
    <p:sldId id="986" r:id="rId95"/>
    <p:sldId id="1485" r:id="rId96"/>
    <p:sldId id="1440" r:id="rId97"/>
    <p:sldId id="1441" r:id="rId98"/>
    <p:sldId id="1442" r:id="rId99"/>
    <p:sldId id="1443" r:id="rId100"/>
    <p:sldId id="988" r:id="rId101"/>
    <p:sldId id="989" r:id="rId102"/>
    <p:sldId id="990" r:id="rId103"/>
    <p:sldId id="991" r:id="rId104"/>
    <p:sldId id="981" r:id="rId105"/>
    <p:sldId id="982" r:id="rId106"/>
    <p:sldId id="1007" r:id="rId107"/>
    <p:sldId id="992" r:id="rId108"/>
    <p:sldId id="993" r:id="rId109"/>
    <p:sldId id="994" r:id="rId110"/>
    <p:sldId id="1476" r:id="rId111"/>
    <p:sldId id="1465" r:id="rId112"/>
    <p:sldId id="835" r:id="rId113"/>
    <p:sldId id="1006" r:id="rId114"/>
    <p:sldId id="1444" r:id="rId115"/>
    <p:sldId id="1477" r:id="rId116"/>
    <p:sldId id="1471" r:id="rId117"/>
    <p:sldId id="1446" r:id="rId118"/>
    <p:sldId id="1447" r:id="rId119"/>
    <p:sldId id="1450" r:id="rId120"/>
    <p:sldId id="1448" r:id="rId121"/>
    <p:sldId id="1449" r:id="rId122"/>
    <p:sldId id="1451" r:id="rId123"/>
    <p:sldId id="1320" r:id="rId124"/>
    <p:sldId id="1466" r:id="rId125"/>
    <p:sldId id="863" r:id="rId126"/>
    <p:sldId id="997" r:id="rId127"/>
    <p:sldId id="1058" r:id="rId128"/>
    <p:sldId id="1324" r:id="rId129"/>
    <p:sldId id="1325" r:id="rId130"/>
    <p:sldId id="1326" r:id="rId131"/>
    <p:sldId id="258" r:id="rId132"/>
    <p:sldId id="259" r:id="rId133"/>
    <p:sldId id="1454" r:id="rId134"/>
    <p:sldId id="1472" r:id="rId135"/>
    <p:sldId id="1327" r:id="rId1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B793"/>
    <a:srgbClr val="FF9966"/>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BCCF8-BB99-4A0A-B930-2D83CA0A0DD4}" v="4" dt="2021-03-18T13:28:58.324"/>
    <p1510:client id="{7352F40B-37E3-469B-90F4-5DBCE8D2E4AA}" v="90" dt="2021-03-17T22:23:04.350"/>
    <p1510:client id="{A603659B-F486-452C-BAD2-6C1479635182}" v="29" dt="2021-03-18T12:55:04.685"/>
    <p1510:client id="{C02943F4-BBB9-4688-A690-C2DD7FFE85A6}" v="6" dt="2021-03-18T13:58:19.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81287" autoAdjust="0"/>
  </p:normalViewPr>
  <p:slideViewPr>
    <p:cSldViewPr snapToGrid="0">
      <p:cViewPr varScale="1">
        <p:scale>
          <a:sx n="70" d="100"/>
          <a:sy n="70" d="100"/>
        </p:scale>
        <p:origin x="1075" y="38"/>
      </p:cViewPr>
      <p:guideLst/>
    </p:cSldViewPr>
  </p:slideViewPr>
  <p:notesTextViewPr>
    <p:cViewPr>
      <p:scale>
        <a:sx n="3" d="2"/>
        <a:sy n="3" d="2"/>
      </p:scale>
      <p:origin x="0" y="0"/>
    </p:cViewPr>
  </p:notesTextViewPr>
  <p:sorterViewPr>
    <p:cViewPr varScale="1">
      <p:scale>
        <a:sx n="100" d="100"/>
        <a:sy n="100" d="100"/>
      </p:scale>
      <p:origin x="0" y="-12451"/>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handoutMaster" Target="handoutMasters/handout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6"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Sherod" userId="4a5e3857-22b8-48bf-84ca-3e6efb53098b" providerId="ADAL" clId="{A603659B-F486-452C-BAD2-6C1479635182}"/>
    <pc:docChg chg="undo custSel addSld delSld modSld">
      <pc:chgData name="Rebecca Sherod" userId="4a5e3857-22b8-48bf-84ca-3e6efb53098b" providerId="ADAL" clId="{A603659B-F486-452C-BAD2-6C1479635182}" dt="2021-03-18T12:55:49.373" v="91" actId="2696"/>
      <pc:docMkLst>
        <pc:docMk/>
      </pc:docMkLst>
      <pc:sldChg chg="addSp delSp modSp add mod modNotesTx">
        <pc:chgData name="Rebecca Sherod" userId="4a5e3857-22b8-48bf-84ca-3e6efb53098b" providerId="ADAL" clId="{A603659B-F486-452C-BAD2-6C1479635182}" dt="2021-03-18T12:41:05.317" v="19"/>
        <pc:sldMkLst>
          <pc:docMk/>
          <pc:sldMk cId="3988406604" sldId="260"/>
        </pc:sldMkLst>
        <pc:spChg chg="add del mod">
          <ac:chgData name="Rebecca Sherod" userId="4a5e3857-22b8-48bf-84ca-3e6efb53098b" providerId="ADAL" clId="{A603659B-F486-452C-BAD2-6C1479635182}" dt="2021-03-18T12:40:40.626" v="16"/>
          <ac:spMkLst>
            <pc:docMk/>
            <pc:sldMk cId="3988406604" sldId="260"/>
            <ac:spMk id="25" creationId="{365A33A4-02DD-4727-BE3E-8CB59B25A249}"/>
          </ac:spMkLst>
        </pc:spChg>
        <pc:spChg chg="add mod">
          <ac:chgData name="Rebecca Sherod" userId="4a5e3857-22b8-48bf-84ca-3e6efb53098b" providerId="ADAL" clId="{A603659B-F486-452C-BAD2-6C1479635182}" dt="2021-03-18T12:41:05.317" v="19"/>
          <ac:spMkLst>
            <pc:docMk/>
            <pc:sldMk cId="3988406604" sldId="260"/>
            <ac:spMk id="27" creationId="{E862F2D1-61E1-4621-8C1E-1243E4620CB2}"/>
          </ac:spMkLst>
        </pc:spChg>
        <pc:picChg chg="add del mod">
          <ac:chgData name="Rebecca Sherod" userId="4a5e3857-22b8-48bf-84ca-3e6efb53098b" providerId="ADAL" clId="{A603659B-F486-452C-BAD2-6C1479635182}" dt="2021-03-18T12:40:40.626" v="16"/>
          <ac:picMkLst>
            <pc:docMk/>
            <pc:sldMk cId="3988406604" sldId="260"/>
            <ac:picMk id="24" creationId="{A1B7AFDD-260E-496B-BBC7-62805066FEA2}"/>
          </ac:picMkLst>
        </pc:picChg>
        <pc:picChg chg="add mod">
          <ac:chgData name="Rebecca Sherod" userId="4a5e3857-22b8-48bf-84ca-3e6efb53098b" providerId="ADAL" clId="{A603659B-F486-452C-BAD2-6C1479635182}" dt="2021-03-18T12:41:05.317" v="19"/>
          <ac:picMkLst>
            <pc:docMk/>
            <pc:sldMk cId="3988406604" sldId="260"/>
            <ac:picMk id="26" creationId="{B462CA77-8B07-4AE9-85E9-6D3F71DDC538}"/>
          </ac:picMkLst>
        </pc:picChg>
        <pc:picChg chg="mod">
          <ac:chgData name="Rebecca Sherod" userId="4a5e3857-22b8-48bf-84ca-3e6efb53098b" providerId="ADAL" clId="{A603659B-F486-452C-BAD2-6C1479635182}" dt="2021-03-18T12:39:14.358" v="2" actId="1076"/>
          <ac:picMkLst>
            <pc:docMk/>
            <pc:sldMk cId="3988406604" sldId="260"/>
            <ac:picMk id="58"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59"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0"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1"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2"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3"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4"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5"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6"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7"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8"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69"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0"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1"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2"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3"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4"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5"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6"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7"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8" creationId="{00000000-0000-0000-0000-000000000000}"/>
          </ac:picMkLst>
        </pc:picChg>
        <pc:picChg chg="mod">
          <ac:chgData name="Rebecca Sherod" userId="4a5e3857-22b8-48bf-84ca-3e6efb53098b" providerId="ADAL" clId="{A603659B-F486-452C-BAD2-6C1479635182}" dt="2021-03-18T12:39:14.358" v="2" actId="1076"/>
          <ac:picMkLst>
            <pc:docMk/>
            <pc:sldMk cId="3988406604" sldId="260"/>
            <ac:picMk id="79" creationId="{00000000-0000-0000-0000-000000000000}"/>
          </ac:picMkLst>
        </pc:picChg>
      </pc:sldChg>
      <pc:sldChg chg="del">
        <pc:chgData name="Rebecca Sherod" userId="4a5e3857-22b8-48bf-84ca-3e6efb53098b" providerId="ADAL" clId="{A603659B-F486-452C-BAD2-6C1479635182}" dt="2021-03-18T12:46:50.225" v="40" actId="2696"/>
        <pc:sldMkLst>
          <pc:docMk/>
          <pc:sldMk cId="703773775" sldId="1014"/>
        </pc:sldMkLst>
      </pc:sldChg>
      <pc:sldChg chg="del">
        <pc:chgData name="Rebecca Sherod" userId="4a5e3857-22b8-48bf-84ca-3e6efb53098b" providerId="ADAL" clId="{A603659B-F486-452C-BAD2-6C1479635182}" dt="2021-03-18T12:50:30.911" v="57" actId="2696"/>
        <pc:sldMkLst>
          <pc:docMk/>
          <pc:sldMk cId="2275685541" sldId="1016"/>
        </pc:sldMkLst>
      </pc:sldChg>
      <pc:sldChg chg="del">
        <pc:chgData name="Rebecca Sherod" userId="4a5e3857-22b8-48bf-84ca-3e6efb53098b" providerId="ADAL" clId="{A603659B-F486-452C-BAD2-6C1479635182}" dt="2021-03-18T12:52:58.658" v="75" actId="2696"/>
        <pc:sldMkLst>
          <pc:docMk/>
          <pc:sldMk cId="2036691864" sldId="1017"/>
        </pc:sldMkLst>
      </pc:sldChg>
      <pc:sldChg chg="modSp del">
        <pc:chgData name="Rebecca Sherod" userId="4a5e3857-22b8-48bf-84ca-3e6efb53098b" providerId="ADAL" clId="{A603659B-F486-452C-BAD2-6C1479635182}" dt="2021-03-18T12:54:20.841" v="82" actId="2696"/>
        <pc:sldMkLst>
          <pc:docMk/>
          <pc:sldMk cId="2008963041" sldId="1019"/>
        </pc:sldMkLst>
        <pc:spChg chg="mod">
          <ac:chgData name="Rebecca Sherod" userId="4a5e3857-22b8-48bf-84ca-3e6efb53098b" providerId="ADAL" clId="{A603659B-F486-452C-BAD2-6C1479635182}" dt="2021-03-18T12:53:46.269" v="79" actId="1076"/>
          <ac:spMkLst>
            <pc:docMk/>
            <pc:sldMk cId="2008963041" sldId="1019"/>
            <ac:spMk id="2" creationId="{00000000-0000-0000-0000-000000000000}"/>
          </ac:spMkLst>
        </pc:spChg>
      </pc:sldChg>
      <pc:sldChg chg="del">
        <pc:chgData name="Rebecca Sherod" userId="4a5e3857-22b8-48bf-84ca-3e6efb53098b" providerId="ADAL" clId="{A603659B-F486-452C-BAD2-6C1479635182}" dt="2021-03-18T12:55:49.373" v="91" actId="2696"/>
        <pc:sldMkLst>
          <pc:docMk/>
          <pc:sldMk cId="4085933504" sldId="1020"/>
        </pc:sldMkLst>
      </pc:sldChg>
      <pc:sldChg chg="add del">
        <pc:chgData name="Rebecca Sherod" userId="4a5e3857-22b8-48bf-84ca-3e6efb53098b" providerId="ADAL" clId="{A603659B-F486-452C-BAD2-6C1479635182}" dt="2021-03-18T12:41:19.686" v="20" actId="2696"/>
        <pc:sldMkLst>
          <pc:docMk/>
          <pc:sldMk cId="1832152418" sldId="1467"/>
        </pc:sldMkLst>
      </pc:sldChg>
      <pc:sldChg chg="del">
        <pc:chgData name="Rebecca Sherod" userId="4a5e3857-22b8-48bf-84ca-3e6efb53098b" providerId="ADAL" clId="{A603659B-F486-452C-BAD2-6C1479635182}" dt="2021-03-18T12:42:20.956" v="28" actId="2696"/>
        <pc:sldMkLst>
          <pc:docMk/>
          <pc:sldMk cId="2524269525" sldId="1470"/>
        </pc:sldMkLst>
      </pc:sldChg>
      <pc:sldChg chg="addSp delSp modSp add del mod">
        <pc:chgData name="Rebecca Sherod" userId="4a5e3857-22b8-48bf-84ca-3e6efb53098b" providerId="ADAL" clId="{A603659B-F486-452C-BAD2-6C1479635182}" dt="2021-03-18T12:40:38" v="14"/>
        <pc:sldMkLst>
          <pc:docMk/>
          <pc:sldMk cId="2481081175" sldId="1478"/>
        </pc:sldMkLst>
        <pc:spChg chg="add del mod">
          <ac:chgData name="Rebecca Sherod" userId="4a5e3857-22b8-48bf-84ca-3e6efb53098b" providerId="ADAL" clId="{A603659B-F486-452C-BAD2-6C1479635182}" dt="2021-03-18T12:40:36.073" v="11"/>
          <ac:spMkLst>
            <pc:docMk/>
            <pc:sldMk cId="2481081175" sldId="1478"/>
            <ac:spMk id="24" creationId="{B4E36649-454A-4F62-A9BB-6210805E8E67}"/>
          </ac:spMkLst>
        </pc:spChg>
        <pc:picChg chg="add del mod">
          <ac:chgData name="Rebecca Sherod" userId="4a5e3857-22b8-48bf-84ca-3e6efb53098b" providerId="ADAL" clId="{A603659B-F486-452C-BAD2-6C1479635182}" dt="2021-03-18T12:40:36.073" v="11"/>
          <ac:picMkLst>
            <pc:docMk/>
            <pc:sldMk cId="2481081175" sldId="1478"/>
            <ac:picMk id="25" creationId="{1C3C4E70-D066-4A17-AFFB-7667ECF0B660}"/>
          </ac:picMkLst>
        </pc:picChg>
        <pc:picChg chg="mod">
          <ac:chgData name="Rebecca Sherod" userId="4a5e3857-22b8-48bf-84ca-3e6efb53098b" providerId="ADAL" clId="{A603659B-F486-452C-BAD2-6C1479635182}" dt="2021-03-18T12:40:37.398" v="13" actId="14100"/>
          <ac:picMkLst>
            <pc:docMk/>
            <pc:sldMk cId="2481081175" sldId="1478"/>
            <ac:picMk id="58"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59"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0"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1"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2"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3"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4"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5"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6"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7"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8"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69"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0"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1"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2"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3"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4"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5"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6"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7"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8" creationId="{00000000-0000-0000-0000-000000000000}"/>
          </ac:picMkLst>
        </pc:picChg>
        <pc:picChg chg="mod">
          <ac:chgData name="Rebecca Sherod" userId="4a5e3857-22b8-48bf-84ca-3e6efb53098b" providerId="ADAL" clId="{A603659B-F486-452C-BAD2-6C1479635182}" dt="2021-03-18T12:40:37.398" v="13" actId="14100"/>
          <ac:picMkLst>
            <pc:docMk/>
            <pc:sldMk cId="2481081175" sldId="1478"/>
            <ac:picMk id="79" creationId="{00000000-0000-0000-0000-000000000000}"/>
          </ac:picMkLst>
        </pc:picChg>
      </pc:sldChg>
      <pc:sldChg chg="addSp modSp add mod modNotesTx">
        <pc:chgData name="Rebecca Sherod" userId="4a5e3857-22b8-48bf-84ca-3e6efb53098b" providerId="ADAL" clId="{A603659B-F486-452C-BAD2-6C1479635182}" dt="2021-03-18T12:42:08.817" v="27" actId="20577"/>
        <pc:sldMkLst>
          <pc:docMk/>
          <pc:sldMk cId="3990214057" sldId="1478"/>
        </pc:sldMkLst>
        <pc:spChg chg="add mod">
          <ac:chgData name="Rebecca Sherod" userId="4a5e3857-22b8-48bf-84ca-3e6efb53098b" providerId="ADAL" clId="{A603659B-F486-452C-BAD2-6C1479635182}" dt="2021-03-18T12:41:55.061" v="24"/>
          <ac:spMkLst>
            <pc:docMk/>
            <pc:sldMk cId="3990214057" sldId="1478"/>
            <ac:spMk id="24" creationId="{3B347BBC-1BAD-4792-99FD-6897B033AF05}"/>
          </ac:spMkLst>
        </pc:spChg>
        <pc:picChg chg="add mod">
          <ac:chgData name="Rebecca Sherod" userId="4a5e3857-22b8-48bf-84ca-3e6efb53098b" providerId="ADAL" clId="{A603659B-F486-452C-BAD2-6C1479635182}" dt="2021-03-18T12:41:55.061" v="24"/>
          <ac:picMkLst>
            <pc:docMk/>
            <pc:sldMk cId="3990214057" sldId="1478"/>
            <ac:picMk id="25" creationId="{81F7D7F2-E9D2-46A3-A1DF-C9A8096168C3}"/>
          </ac:picMkLst>
        </pc:picChg>
        <pc:picChg chg="mod">
          <ac:chgData name="Rebecca Sherod" userId="4a5e3857-22b8-48bf-84ca-3e6efb53098b" providerId="ADAL" clId="{A603659B-F486-452C-BAD2-6C1479635182}" dt="2021-03-18T12:41:48.087" v="23" actId="1076"/>
          <ac:picMkLst>
            <pc:docMk/>
            <pc:sldMk cId="3990214057" sldId="1478"/>
            <ac:picMk id="58"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59"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0"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1"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2"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3"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4"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5"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6"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7"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8"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69"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0"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1"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2"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3"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4"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5"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6"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7"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8" creationId="{00000000-0000-0000-0000-000000000000}"/>
          </ac:picMkLst>
        </pc:picChg>
        <pc:picChg chg="mod">
          <ac:chgData name="Rebecca Sherod" userId="4a5e3857-22b8-48bf-84ca-3e6efb53098b" providerId="ADAL" clId="{A603659B-F486-452C-BAD2-6C1479635182}" dt="2021-03-18T12:41:48.087" v="23" actId="1076"/>
          <ac:picMkLst>
            <pc:docMk/>
            <pc:sldMk cId="3990214057" sldId="1478"/>
            <ac:picMk id="79" creationId="{00000000-0000-0000-0000-000000000000}"/>
          </ac:picMkLst>
        </pc:picChg>
      </pc:sldChg>
      <pc:sldChg chg="addSp modSp new mod">
        <pc:chgData name="Rebecca Sherod" userId="4a5e3857-22b8-48bf-84ca-3e6efb53098b" providerId="ADAL" clId="{A603659B-F486-452C-BAD2-6C1479635182}" dt="2021-03-18T12:46:41.392" v="39" actId="113"/>
        <pc:sldMkLst>
          <pc:docMk/>
          <pc:sldMk cId="103988070" sldId="1479"/>
        </pc:sldMkLst>
        <pc:spChg chg="add mod">
          <ac:chgData name="Rebecca Sherod" userId="4a5e3857-22b8-48bf-84ca-3e6efb53098b" providerId="ADAL" clId="{A603659B-F486-452C-BAD2-6C1479635182}" dt="2021-03-18T12:46:41.392" v="39" actId="113"/>
          <ac:spMkLst>
            <pc:docMk/>
            <pc:sldMk cId="103988070" sldId="1479"/>
            <ac:spMk id="3" creationId="{10BEBB3D-5DC5-4F33-9F81-74252942FDA3}"/>
          </ac:spMkLst>
        </pc:spChg>
        <pc:spChg chg="add mod">
          <ac:chgData name="Rebecca Sherod" userId="4a5e3857-22b8-48bf-84ca-3e6efb53098b" providerId="ADAL" clId="{A603659B-F486-452C-BAD2-6C1479635182}" dt="2021-03-18T12:46:34.613" v="38" actId="2085"/>
          <ac:spMkLst>
            <pc:docMk/>
            <pc:sldMk cId="103988070" sldId="1479"/>
            <ac:spMk id="4" creationId="{CD79FB4A-DC38-4725-A6F7-A0440DD188ED}"/>
          </ac:spMkLst>
        </pc:spChg>
        <pc:graphicFrameChg chg="add mod modGraphic">
          <ac:chgData name="Rebecca Sherod" userId="4a5e3857-22b8-48bf-84ca-3e6efb53098b" providerId="ADAL" clId="{A603659B-F486-452C-BAD2-6C1479635182}" dt="2021-03-18T12:46:22.973" v="36" actId="207"/>
          <ac:graphicFrameMkLst>
            <pc:docMk/>
            <pc:sldMk cId="103988070" sldId="1479"/>
            <ac:graphicFrameMk id="2" creationId="{85B00EAA-8C80-4170-AFBC-9963C23672F8}"/>
          </ac:graphicFrameMkLst>
        </pc:graphicFrameChg>
      </pc:sldChg>
      <pc:sldChg chg="new del">
        <pc:chgData name="Rebecca Sherod" userId="4a5e3857-22b8-48bf-84ca-3e6efb53098b" providerId="ADAL" clId="{A603659B-F486-452C-BAD2-6C1479635182}" dt="2021-03-18T12:47:35.665" v="42" actId="2696"/>
        <pc:sldMkLst>
          <pc:docMk/>
          <pc:sldMk cId="1910551568" sldId="1480"/>
        </pc:sldMkLst>
      </pc:sldChg>
      <pc:sldChg chg="addSp delSp modSp new mod">
        <pc:chgData name="Rebecca Sherod" userId="4a5e3857-22b8-48bf-84ca-3e6efb53098b" providerId="ADAL" clId="{A603659B-F486-452C-BAD2-6C1479635182}" dt="2021-03-18T12:50:15.366" v="56" actId="255"/>
        <pc:sldMkLst>
          <pc:docMk/>
          <pc:sldMk cId="2863787122" sldId="1480"/>
        </pc:sldMkLst>
        <pc:spChg chg="mod">
          <ac:chgData name="Rebecca Sherod" userId="4a5e3857-22b8-48bf-84ca-3e6efb53098b" providerId="ADAL" clId="{A603659B-F486-452C-BAD2-6C1479635182}" dt="2021-03-18T12:50:15.366" v="56" actId="255"/>
          <ac:spMkLst>
            <pc:docMk/>
            <pc:sldMk cId="2863787122" sldId="1480"/>
            <ac:spMk id="2" creationId="{7591ED9E-FC0B-44A6-8007-CD7C0EF90FB4}"/>
          </ac:spMkLst>
        </pc:spChg>
        <pc:spChg chg="del">
          <ac:chgData name="Rebecca Sherod" userId="4a5e3857-22b8-48bf-84ca-3e6efb53098b" providerId="ADAL" clId="{A603659B-F486-452C-BAD2-6C1479635182}" dt="2021-03-18T12:48:04.480" v="45" actId="478"/>
          <ac:spMkLst>
            <pc:docMk/>
            <pc:sldMk cId="2863787122" sldId="1480"/>
            <ac:spMk id="3" creationId="{BBA608DA-6577-456C-8CE4-0ED5FFD4C5F2}"/>
          </ac:spMkLst>
        </pc:spChg>
        <pc:spChg chg="add mod">
          <ac:chgData name="Rebecca Sherod" userId="4a5e3857-22b8-48bf-84ca-3e6efb53098b" providerId="ADAL" clId="{A603659B-F486-452C-BAD2-6C1479635182}" dt="2021-03-18T12:48:36.192" v="47"/>
          <ac:spMkLst>
            <pc:docMk/>
            <pc:sldMk cId="2863787122" sldId="1480"/>
            <ac:spMk id="5" creationId="{9313DBC2-2F23-46CB-8F06-138873C74AA2}"/>
          </ac:spMkLst>
        </pc:spChg>
        <pc:spChg chg="add mod">
          <ac:chgData name="Rebecca Sherod" userId="4a5e3857-22b8-48bf-84ca-3e6efb53098b" providerId="ADAL" clId="{A603659B-F486-452C-BAD2-6C1479635182}" dt="2021-03-18T12:49:48.015" v="52"/>
          <ac:spMkLst>
            <pc:docMk/>
            <pc:sldMk cId="2863787122" sldId="1480"/>
            <ac:spMk id="6" creationId="{8CBDEF1D-F94D-479E-99B9-83A85C0D687F}"/>
          </ac:spMkLst>
        </pc:spChg>
        <pc:graphicFrameChg chg="add mod">
          <ac:chgData name="Rebecca Sherod" userId="4a5e3857-22b8-48bf-84ca-3e6efb53098b" providerId="ADAL" clId="{A603659B-F486-452C-BAD2-6C1479635182}" dt="2021-03-18T12:50:02.109" v="54" actId="1076"/>
          <ac:graphicFrameMkLst>
            <pc:docMk/>
            <pc:sldMk cId="2863787122" sldId="1480"/>
            <ac:graphicFrameMk id="4" creationId="{E54EDD44-D0F3-49EE-BD58-04AAE45767C1}"/>
          </ac:graphicFrameMkLst>
        </pc:graphicFrameChg>
      </pc:sldChg>
      <pc:sldChg chg="new del">
        <pc:chgData name="Rebecca Sherod" userId="4a5e3857-22b8-48bf-84ca-3e6efb53098b" providerId="ADAL" clId="{A603659B-F486-452C-BAD2-6C1479635182}" dt="2021-03-18T12:51:19.872" v="59" actId="680"/>
        <pc:sldMkLst>
          <pc:docMk/>
          <pc:sldMk cId="225271157" sldId="1481"/>
        </pc:sldMkLst>
      </pc:sldChg>
      <pc:sldChg chg="addSp delSp modSp new mod">
        <pc:chgData name="Rebecca Sherod" userId="4a5e3857-22b8-48bf-84ca-3e6efb53098b" providerId="ADAL" clId="{A603659B-F486-452C-BAD2-6C1479635182}" dt="2021-03-18T12:52:32.868" v="74" actId="1035"/>
        <pc:sldMkLst>
          <pc:docMk/>
          <pc:sldMk cId="2677067428" sldId="1481"/>
        </pc:sldMkLst>
        <pc:spChg chg="mod">
          <ac:chgData name="Rebecca Sherod" userId="4a5e3857-22b8-48bf-84ca-3e6efb53098b" providerId="ADAL" clId="{A603659B-F486-452C-BAD2-6C1479635182}" dt="2021-03-18T12:52:32.868" v="74" actId="1035"/>
          <ac:spMkLst>
            <pc:docMk/>
            <pc:sldMk cId="2677067428" sldId="1481"/>
            <ac:spMk id="2" creationId="{E118A659-A4F6-4D82-A8AF-33C6A31B2F8F}"/>
          </ac:spMkLst>
        </pc:spChg>
        <pc:spChg chg="del">
          <ac:chgData name="Rebecca Sherod" userId="4a5e3857-22b8-48bf-84ca-3e6efb53098b" providerId="ADAL" clId="{A603659B-F486-452C-BAD2-6C1479635182}" dt="2021-03-18T12:51:48.786" v="62" actId="478"/>
          <ac:spMkLst>
            <pc:docMk/>
            <pc:sldMk cId="2677067428" sldId="1481"/>
            <ac:spMk id="3" creationId="{CEA53C78-5BF5-48B0-AE1A-13BBF1AC197F}"/>
          </ac:spMkLst>
        </pc:spChg>
        <pc:spChg chg="add mod">
          <ac:chgData name="Rebecca Sherod" userId="4a5e3857-22b8-48bf-84ca-3e6efb53098b" providerId="ADAL" clId="{A603659B-F486-452C-BAD2-6C1479635182}" dt="2021-03-18T12:51:54.306" v="63"/>
          <ac:spMkLst>
            <pc:docMk/>
            <pc:sldMk cId="2677067428" sldId="1481"/>
            <ac:spMk id="4" creationId="{C67DE1D1-BF97-4839-97B6-EE7C3E09A795}"/>
          </ac:spMkLst>
        </pc:spChg>
        <pc:graphicFrameChg chg="add mod">
          <ac:chgData name="Rebecca Sherod" userId="4a5e3857-22b8-48bf-84ca-3e6efb53098b" providerId="ADAL" clId="{A603659B-F486-452C-BAD2-6C1479635182}" dt="2021-03-18T12:52:28.907" v="71" actId="1036"/>
          <ac:graphicFrameMkLst>
            <pc:docMk/>
            <pc:sldMk cId="2677067428" sldId="1481"/>
            <ac:graphicFrameMk id="5" creationId="{8A849D2D-96EE-4961-B2E5-A5B50C0E7972}"/>
          </ac:graphicFrameMkLst>
        </pc:graphicFrameChg>
      </pc:sldChg>
      <pc:sldChg chg="addSp delSp modSp new mod">
        <pc:chgData name="Rebecca Sherod" userId="4a5e3857-22b8-48bf-84ca-3e6efb53098b" providerId="ADAL" clId="{A603659B-F486-452C-BAD2-6C1479635182}" dt="2021-03-18T12:53:55.910" v="81"/>
        <pc:sldMkLst>
          <pc:docMk/>
          <pc:sldMk cId="3795058395" sldId="1482"/>
        </pc:sldMkLst>
        <pc:spChg chg="mod">
          <ac:chgData name="Rebecca Sherod" userId="4a5e3857-22b8-48bf-84ca-3e6efb53098b" providerId="ADAL" clId="{A603659B-F486-452C-BAD2-6C1479635182}" dt="2021-03-18T12:53:39.065" v="77"/>
          <ac:spMkLst>
            <pc:docMk/>
            <pc:sldMk cId="3795058395" sldId="1482"/>
            <ac:spMk id="2" creationId="{77B82324-7D29-4039-99BA-69E647B4DE72}"/>
          </ac:spMkLst>
        </pc:spChg>
        <pc:spChg chg="del">
          <ac:chgData name="Rebecca Sherod" userId="4a5e3857-22b8-48bf-84ca-3e6efb53098b" providerId="ADAL" clId="{A603659B-F486-452C-BAD2-6C1479635182}" dt="2021-03-18T12:53:52.910" v="80" actId="478"/>
          <ac:spMkLst>
            <pc:docMk/>
            <pc:sldMk cId="3795058395" sldId="1482"/>
            <ac:spMk id="3" creationId="{1A24EDD3-DBAF-45E0-9813-90AD73079D7B}"/>
          </ac:spMkLst>
        </pc:spChg>
        <pc:spChg chg="add mod">
          <ac:chgData name="Rebecca Sherod" userId="4a5e3857-22b8-48bf-84ca-3e6efb53098b" providerId="ADAL" clId="{A603659B-F486-452C-BAD2-6C1479635182}" dt="2021-03-18T12:53:55.910" v="81"/>
          <ac:spMkLst>
            <pc:docMk/>
            <pc:sldMk cId="3795058395" sldId="1482"/>
            <ac:spMk id="5" creationId="{B8A96E39-8248-4003-9FF0-4DE488ECA8B9}"/>
          </ac:spMkLst>
        </pc:spChg>
        <pc:graphicFrameChg chg="add mod">
          <ac:chgData name="Rebecca Sherod" userId="4a5e3857-22b8-48bf-84ca-3e6efb53098b" providerId="ADAL" clId="{A603659B-F486-452C-BAD2-6C1479635182}" dt="2021-03-18T12:53:55.910" v="81"/>
          <ac:graphicFrameMkLst>
            <pc:docMk/>
            <pc:sldMk cId="3795058395" sldId="1482"/>
            <ac:graphicFrameMk id="4" creationId="{B92EE8D5-DC75-4814-BC69-32EDAEFF8F4C}"/>
          </ac:graphicFrameMkLst>
        </pc:graphicFrameChg>
      </pc:sldChg>
      <pc:sldChg chg="addSp delSp modSp new mod">
        <pc:chgData name="Rebecca Sherod" userId="4a5e3857-22b8-48bf-84ca-3e6efb53098b" providerId="ADAL" clId="{A603659B-F486-452C-BAD2-6C1479635182}" dt="2021-03-18T12:55:45.156" v="90" actId="1076"/>
        <pc:sldMkLst>
          <pc:docMk/>
          <pc:sldMk cId="1307248464" sldId="1483"/>
        </pc:sldMkLst>
        <pc:spChg chg="mod">
          <ac:chgData name="Rebecca Sherod" userId="4a5e3857-22b8-48bf-84ca-3e6efb53098b" providerId="ADAL" clId="{A603659B-F486-452C-BAD2-6C1479635182}" dt="2021-03-18T12:55:45.156" v="90" actId="1076"/>
          <ac:spMkLst>
            <pc:docMk/>
            <pc:sldMk cId="1307248464" sldId="1483"/>
            <ac:spMk id="2" creationId="{1E8B9DFD-AC21-4F0E-95EA-93B481A727E4}"/>
          </ac:spMkLst>
        </pc:spChg>
        <pc:spChg chg="del">
          <ac:chgData name="Rebecca Sherod" userId="4a5e3857-22b8-48bf-84ca-3e6efb53098b" providerId="ADAL" clId="{A603659B-F486-452C-BAD2-6C1479635182}" dt="2021-03-18T12:54:41.104" v="84" actId="478"/>
          <ac:spMkLst>
            <pc:docMk/>
            <pc:sldMk cId="1307248464" sldId="1483"/>
            <ac:spMk id="3" creationId="{52222EAF-3747-4FD1-99C6-164DEC70E1F1}"/>
          </ac:spMkLst>
        </pc:spChg>
        <pc:spChg chg="add mod">
          <ac:chgData name="Rebecca Sherod" userId="4a5e3857-22b8-48bf-84ca-3e6efb53098b" providerId="ADAL" clId="{A603659B-F486-452C-BAD2-6C1479635182}" dt="2021-03-18T12:55:04.685" v="87"/>
          <ac:spMkLst>
            <pc:docMk/>
            <pc:sldMk cId="1307248464" sldId="1483"/>
            <ac:spMk id="5" creationId="{32AAE6F6-2953-4837-B4E4-2CA382BC1C26}"/>
          </ac:spMkLst>
        </pc:spChg>
        <pc:graphicFrameChg chg="add mod">
          <ac:chgData name="Rebecca Sherod" userId="4a5e3857-22b8-48bf-84ca-3e6efb53098b" providerId="ADAL" clId="{A603659B-F486-452C-BAD2-6C1479635182}" dt="2021-03-18T12:54:51.487" v="85"/>
          <ac:graphicFrameMkLst>
            <pc:docMk/>
            <pc:sldMk cId="1307248464" sldId="1483"/>
            <ac:graphicFrameMk id="4" creationId="{CC79BE68-9CB4-4F7C-9DDB-05071D58E2A1}"/>
          </ac:graphicFrameMkLst>
        </pc:graphicFrameChg>
      </pc:sldChg>
    </pc:docChg>
  </pc:docChgLst>
  <pc:docChgLst>
    <pc:chgData name="Lane, Kathleen" userId="d8586a00-d571-4eeb-bfc3-f42bf250439e" providerId="ADAL" clId="{4A6BCCF8-BB99-4A0A-B930-2D83CA0A0DD4}"/>
    <pc:docChg chg="undo custSel addSld modSld">
      <pc:chgData name="Lane, Kathleen" userId="d8586a00-d571-4eeb-bfc3-f42bf250439e" providerId="ADAL" clId="{4A6BCCF8-BB99-4A0A-B930-2D83CA0A0DD4}" dt="2021-03-18T13:37:41.406" v="119" actId="20577"/>
      <pc:docMkLst>
        <pc:docMk/>
      </pc:docMkLst>
      <pc:sldChg chg="modNotesTx">
        <pc:chgData name="Lane, Kathleen" userId="d8586a00-d571-4eeb-bfc3-f42bf250439e" providerId="ADAL" clId="{4A6BCCF8-BB99-4A0A-B930-2D83CA0A0DD4}" dt="2021-03-18T13:18:41.219" v="0" actId="6549"/>
        <pc:sldMkLst>
          <pc:docMk/>
          <pc:sldMk cId="25972479" sldId="257"/>
        </pc:sldMkLst>
      </pc:sldChg>
      <pc:sldChg chg="modSp mod">
        <pc:chgData name="Lane, Kathleen" userId="d8586a00-d571-4eeb-bfc3-f42bf250439e" providerId="ADAL" clId="{4A6BCCF8-BB99-4A0A-B930-2D83CA0A0DD4}" dt="2021-03-18T13:37:41.406" v="119" actId="20577"/>
        <pc:sldMkLst>
          <pc:docMk/>
          <pc:sldMk cId="4289899526" sldId="1477"/>
        </pc:sldMkLst>
        <pc:spChg chg="mod">
          <ac:chgData name="Lane, Kathleen" userId="d8586a00-d571-4eeb-bfc3-f42bf250439e" providerId="ADAL" clId="{4A6BCCF8-BB99-4A0A-B930-2D83CA0A0DD4}" dt="2021-03-18T13:37:41.406" v="119" actId="20577"/>
          <ac:spMkLst>
            <pc:docMk/>
            <pc:sldMk cId="4289899526" sldId="1477"/>
            <ac:spMk id="22" creationId="{92362E4D-1D8A-415A-99CA-D4F21902D86A}"/>
          </ac:spMkLst>
        </pc:spChg>
      </pc:sldChg>
      <pc:sldChg chg="addSp modSp add mod modNotesTx">
        <pc:chgData name="Lane, Kathleen" userId="d8586a00-d571-4eeb-bfc3-f42bf250439e" providerId="ADAL" clId="{4A6BCCF8-BB99-4A0A-B930-2D83CA0A0DD4}" dt="2021-03-18T13:29:02.672" v="118" actId="1076"/>
        <pc:sldMkLst>
          <pc:docMk/>
          <pc:sldMk cId="228363272" sldId="1484"/>
        </pc:sldMkLst>
        <pc:spChg chg="mod">
          <ac:chgData name="Lane, Kathleen" userId="d8586a00-d571-4eeb-bfc3-f42bf250439e" providerId="ADAL" clId="{4A6BCCF8-BB99-4A0A-B930-2D83CA0A0DD4}" dt="2021-03-18T13:27:31.919" v="109" actId="20577"/>
          <ac:spMkLst>
            <pc:docMk/>
            <pc:sldMk cId="228363272" sldId="1484"/>
            <ac:spMk id="24" creationId="{3B347BBC-1BAD-4792-99FD-6897B033AF05}"/>
          </ac:spMkLst>
        </pc:spChg>
        <pc:spChg chg="add mod">
          <ac:chgData name="Lane, Kathleen" userId="d8586a00-d571-4eeb-bfc3-f42bf250439e" providerId="ADAL" clId="{4A6BCCF8-BB99-4A0A-B930-2D83CA0A0DD4}" dt="2021-03-18T13:29:02.672" v="118" actId="1076"/>
          <ac:spMkLst>
            <pc:docMk/>
            <pc:sldMk cId="228363272" sldId="1484"/>
            <ac:spMk id="27" creationId="{41820856-9664-4457-8003-74D39DF9EED9}"/>
          </ac:spMkLst>
        </pc:spChg>
        <pc:picChg chg="add mod">
          <ac:chgData name="Lane, Kathleen" userId="d8586a00-d571-4eeb-bfc3-f42bf250439e" providerId="ADAL" clId="{4A6BCCF8-BB99-4A0A-B930-2D83CA0A0DD4}" dt="2021-03-18T13:28:31.372" v="116" actId="1076"/>
          <ac:picMkLst>
            <pc:docMk/>
            <pc:sldMk cId="228363272" sldId="1484"/>
            <ac:picMk id="26" creationId="{57D65CA4-E4E8-460E-A37B-8E279486ABA9}"/>
          </ac:picMkLst>
        </pc:picChg>
      </pc:sldChg>
    </pc:docChg>
  </pc:docChgLst>
  <pc:docChgLst>
    <pc:chgData name="Rebecca Sherod" userId="4a5e3857-22b8-48bf-84ca-3e6efb53098b" providerId="ADAL" clId="{C02943F4-BBB9-4688-A690-C2DD7FFE85A6}"/>
    <pc:docChg chg="addSld delSld modSld">
      <pc:chgData name="Rebecca Sherod" userId="4a5e3857-22b8-48bf-84ca-3e6efb53098b" providerId="ADAL" clId="{C02943F4-BBB9-4688-A690-C2DD7FFE85A6}" dt="2021-03-18T13:59:11.321" v="8" actId="2696"/>
      <pc:docMkLst>
        <pc:docMk/>
      </pc:docMkLst>
      <pc:sldChg chg="addSp delSp modSp del">
        <pc:chgData name="Rebecca Sherod" userId="4a5e3857-22b8-48bf-84ca-3e6efb53098b" providerId="ADAL" clId="{C02943F4-BBB9-4688-A690-C2DD7FFE85A6}" dt="2021-03-18T13:59:11.321" v="8" actId="2696"/>
        <pc:sldMkLst>
          <pc:docMk/>
          <pc:sldMk cId="228363272" sldId="1484"/>
        </pc:sldMkLst>
        <pc:spChg chg="add del mod">
          <ac:chgData name="Rebecca Sherod" userId="4a5e3857-22b8-48bf-84ca-3e6efb53098b" providerId="ADAL" clId="{C02943F4-BBB9-4688-A690-C2DD7FFE85A6}" dt="2021-03-18T13:58:16.398" v="5"/>
          <ac:spMkLst>
            <pc:docMk/>
            <pc:sldMk cId="228363272" sldId="1484"/>
            <ac:spMk id="28" creationId="{B00ADEDD-9CC7-4F4E-8A17-05DBAACCACE1}"/>
          </ac:spMkLst>
        </pc:spChg>
        <pc:spChg chg="add del mod">
          <ac:chgData name="Rebecca Sherod" userId="4a5e3857-22b8-48bf-84ca-3e6efb53098b" providerId="ADAL" clId="{C02943F4-BBB9-4688-A690-C2DD7FFE85A6}" dt="2021-03-18T13:58:16.398" v="5"/>
          <ac:spMkLst>
            <pc:docMk/>
            <pc:sldMk cId="228363272" sldId="1484"/>
            <ac:spMk id="30" creationId="{3590035C-A898-4467-8C01-6274A8F3A598}"/>
          </ac:spMkLst>
        </pc:spChg>
        <pc:picChg chg="add del mod">
          <ac:chgData name="Rebecca Sherod" userId="4a5e3857-22b8-48bf-84ca-3e6efb53098b" providerId="ADAL" clId="{C02943F4-BBB9-4688-A690-C2DD7FFE85A6}" dt="2021-03-18T13:58:16.398" v="5"/>
          <ac:picMkLst>
            <pc:docMk/>
            <pc:sldMk cId="228363272" sldId="1484"/>
            <ac:picMk id="29" creationId="{4DE7C7CF-64C3-4FCA-AD5C-129BFA6CCC11}"/>
          </ac:picMkLst>
        </pc:picChg>
      </pc:sldChg>
      <pc:sldChg chg="addSp modSp add mod">
        <pc:chgData name="Rebecca Sherod" userId="4a5e3857-22b8-48bf-84ca-3e6efb53098b" providerId="ADAL" clId="{C02943F4-BBB9-4688-A690-C2DD7FFE85A6}" dt="2021-03-18T13:58:44.834" v="7" actId="167"/>
        <pc:sldMkLst>
          <pc:docMk/>
          <pc:sldMk cId="1222509459" sldId="1485"/>
        </pc:sldMkLst>
        <pc:spChg chg="add mod">
          <ac:chgData name="Rebecca Sherod" userId="4a5e3857-22b8-48bf-84ca-3e6efb53098b" providerId="ADAL" clId="{C02943F4-BBB9-4688-A690-C2DD7FFE85A6}" dt="2021-03-18T13:58:11.057" v="3"/>
          <ac:spMkLst>
            <pc:docMk/>
            <pc:sldMk cId="1222509459" sldId="1485"/>
            <ac:spMk id="14" creationId="{E4F8494E-A0AF-404E-8047-8B6B0868B5AD}"/>
          </ac:spMkLst>
        </pc:spChg>
        <pc:spChg chg="add mod">
          <ac:chgData name="Rebecca Sherod" userId="4a5e3857-22b8-48bf-84ca-3e6efb53098b" providerId="ADAL" clId="{C02943F4-BBB9-4688-A690-C2DD7FFE85A6}" dt="2021-03-18T13:58:11.057" v="3"/>
          <ac:spMkLst>
            <pc:docMk/>
            <pc:sldMk cId="1222509459" sldId="1485"/>
            <ac:spMk id="16" creationId="{C6CE38AC-D864-47E4-91AD-1B9C85D7AB6B}"/>
          </ac:spMkLst>
        </pc:spChg>
        <pc:picChg chg="add mod">
          <ac:chgData name="Rebecca Sherod" userId="4a5e3857-22b8-48bf-84ca-3e6efb53098b" providerId="ADAL" clId="{C02943F4-BBB9-4688-A690-C2DD7FFE85A6}" dt="2021-03-18T13:58:11.057" v="3"/>
          <ac:picMkLst>
            <pc:docMk/>
            <pc:sldMk cId="1222509459" sldId="1485"/>
            <ac:picMk id="15" creationId="{F577A8C3-F93A-465B-A6BD-017E036B77FD}"/>
          </ac:picMkLst>
        </pc:picChg>
        <pc:picChg chg="add mod ord">
          <ac:chgData name="Rebecca Sherod" userId="4a5e3857-22b8-48bf-84ca-3e6efb53098b" providerId="ADAL" clId="{C02943F4-BBB9-4688-A690-C2DD7FFE85A6}" dt="2021-03-18T13:58:44.834" v="7" actId="167"/>
          <ac:picMkLst>
            <pc:docMk/>
            <pc:sldMk cId="1222509459" sldId="1485"/>
            <ac:picMk id="17" creationId="{ACEC8357-9DC7-45C3-9783-D47805D38F6B}"/>
          </ac:picMkLst>
        </pc:picChg>
        <pc:picChg chg="mod">
          <ac:chgData name="Rebecca Sherod" userId="4a5e3857-22b8-48bf-84ca-3e6efb53098b" providerId="ADAL" clId="{C02943F4-BBB9-4688-A690-C2DD7FFE85A6}" dt="2021-03-18T13:57:33.632" v="2" actId="1076"/>
          <ac:picMkLst>
            <pc:docMk/>
            <pc:sldMk cId="1222509459" sldId="1485"/>
            <ac:picMk id="2080"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81"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84"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86"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87"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88"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89"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91"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92"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93"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2094" creationId="{00000000-0000-0000-0000-000000000000}"/>
          </ac:picMkLst>
        </pc:picChg>
        <pc:picChg chg="mod">
          <ac:chgData name="Rebecca Sherod" userId="4a5e3857-22b8-48bf-84ca-3e6efb53098b" providerId="ADAL" clId="{C02943F4-BBB9-4688-A690-C2DD7FFE85A6}" dt="2021-03-18T13:57:33.632" v="2" actId="1076"/>
          <ac:picMkLst>
            <pc:docMk/>
            <pc:sldMk cId="1222509459" sldId="1485"/>
            <ac:picMk id="52225"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oakeswp\Documents\BOOK%20Screening%202010\LMOK%20Chapter%202%20SSBD\DRAFTS\Figure%203.3-3.5%20Data%20Source%2007%2022%2010%20JRK.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099273471412994E-2"/>
          <c:y val="4.0712569359716302E-2"/>
          <c:w val="0.71351476899417399"/>
          <c:h val="0.73537078405987599"/>
        </c:manualLayout>
      </c:layout>
      <c:barChart>
        <c:barDir val="col"/>
        <c:grouping val="stacked"/>
        <c:varyColors val="0"/>
        <c:ser>
          <c:idx val="0"/>
          <c:order val="0"/>
          <c:tx>
            <c:strRef>
              <c:f>'Figure 2.2'!$B$1</c:f>
              <c:strCache>
                <c:ptCount val="1"/>
                <c:pt idx="0">
                  <c:v>Exceeded Normative Criteria</c:v>
                </c:pt>
              </c:strCache>
            </c:strRef>
          </c:tx>
          <c:spPr>
            <a:solidFill>
              <a:srgbClr val="FFFFFF"/>
            </a:solidFill>
            <a:ln w="12700">
              <a:solidFill>
                <a:srgbClr val="000000"/>
              </a:solidFill>
              <a:prstDash val="solid"/>
            </a:ln>
            <a:effectLst>
              <a:outerShdw dist="35921" dir="2700000" algn="br">
                <a:srgbClr val="000000"/>
              </a:outerShdw>
            </a:effectLst>
          </c:spPr>
          <c:invertIfNegative val="0"/>
          <c:dLbls>
            <c:dLbl>
              <c:idx val="0"/>
              <c:layout>
                <c:manualLayout>
                  <c:x val="3.00306429951047E-3"/>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04E-4A47-83AB-82B4C2FBEB1B}"/>
                </c:ext>
              </c:extLst>
            </c:dLbl>
            <c:dLbl>
              <c:idx val="1"/>
              <c:layout>
                <c:manualLayout>
                  <c:x val="6.0068831915273901E-4"/>
                  <c:y val="-1.70218902851243E-2"/>
                </c:manualLayout>
              </c:layout>
              <c:tx>
                <c:rich>
                  <a:bodyPr/>
                  <a:lstStyle/>
                  <a:p>
                    <a:r>
                      <a:rPr lang="en-US"/>
                      <a:t>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04E-4A47-83AB-82B4C2FBEB1B}"/>
                </c:ext>
              </c:extLst>
            </c:dLbl>
            <c:dLbl>
              <c:idx val="2"/>
              <c:layout>
                <c:manualLayout>
                  <c:x val="6.0051923484254698E-4"/>
                  <c:y val="-1.1932819115159801E-2"/>
                </c:manualLayout>
              </c:layout>
              <c:tx>
                <c:rich>
                  <a:bodyPr/>
                  <a:lstStyle/>
                  <a:p>
                    <a:r>
                      <a:rPr lang="en-US"/>
                      <a:t>7 </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04E-4A47-83AB-82B4C2FBEB1B}"/>
                </c:ext>
              </c:extLst>
            </c:dLbl>
            <c:dLbl>
              <c:idx val="3"/>
              <c:layout>
                <c:manualLayout>
                  <c:x val="3.0029353776667802E-3"/>
                  <c:y val="-3.46745364529948E-2"/>
                </c:manualLayout>
              </c:layout>
              <c:tx>
                <c:rich>
                  <a:bodyPr/>
                  <a:lstStyle/>
                  <a:p>
                    <a:r>
                      <a:rPr lang="en-US"/>
                      <a:t>17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4E-4A47-83AB-82B4C2FBEB1B}"/>
                </c:ext>
              </c:extLst>
            </c:dLbl>
            <c:dLbl>
              <c:idx val="4"/>
              <c:layout>
                <c:manualLayout>
                  <c:x val="-6.0065448551502396E-4"/>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04E-4A47-83AB-82B4C2FBEB1B}"/>
                </c:ext>
              </c:extLst>
            </c:dLbl>
            <c:dLbl>
              <c:idx val="5"/>
              <c:layout>
                <c:manualLayout>
                  <c:x val="4.2041894229572904E-3"/>
                  <c:y val="-1.1439662005556E-2"/>
                </c:manualLayout>
              </c:layout>
              <c:tx>
                <c:rich>
                  <a:bodyPr/>
                  <a:lstStyle/>
                  <a:p>
                    <a:r>
                      <a:rPr lang="en-US"/>
                      <a:t>6</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4E-4A47-83AB-82B4C2FBEB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2.2'!$B$2:$B$7</c:f>
              <c:numCache>
                <c:formatCode>General</c:formatCode>
                <c:ptCount val="6"/>
                <c:pt idx="0">
                  <c:v>13</c:v>
                </c:pt>
                <c:pt idx="1">
                  <c:v>7</c:v>
                </c:pt>
                <c:pt idx="2">
                  <c:v>7</c:v>
                </c:pt>
                <c:pt idx="3">
                  <c:v>17</c:v>
                </c:pt>
                <c:pt idx="4">
                  <c:v>13</c:v>
                </c:pt>
                <c:pt idx="5">
                  <c:v>6</c:v>
                </c:pt>
              </c:numCache>
            </c:numRef>
          </c:val>
          <c:extLst>
            <c:ext xmlns:c16="http://schemas.microsoft.com/office/drawing/2014/chart" uri="{C3380CC4-5D6E-409C-BE32-E72D297353CC}">
              <c16:uniqueId val="{00000006-804E-4A47-83AB-82B4C2FBEB1B}"/>
            </c:ext>
          </c:extLst>
        </c:ser>
        <c:ser>
          <c:idx val="1"/>
          <c:order val="1"/>
          <c:tx>
            <c:strRef>
              <c:f>'Figure 2.2'!$C$1</c:f>
              <c:strCache>
                <c:ptCount val="1"/>
                <c:pt idx="0">
                  <c:v>Nominated But Did Not Exceed Criteria</c:v>
                </c:pt>
              </c:strCache>
            </c:strRef>
          </c:tx>
          <c:spPr>
            <a:solidFill>
              <a:schemeClr val="accent3">
                <a:lumMod val="40000"/>
                <a:lumOff val="60000"/>
              </a:schemeClr>
            </a:solidFill>
            <a:ln w="12700">
              <a:solidFill>
                <a:srgbClr val="000000"/>
              </a:solidFill>
              <a:prstDash val="solid"/>
            </a:ln>
            <a:effectLst>
              <a:outerShdw dist="35921" dir="2700000" algn="br">
                <a:srgbClr val="000000"/>
              </a:outerShdw>
            </a:effectLst>
          </c:spPr>
          <c:invertIfNegative val="0"/>
          <c:dPt>
            <c:idx val="3"/>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8-804E-4A47-83AB-82B4C2FBEB1B}"/>
              </c:ext>
            </c:extLst>
          </c:dPt>
          <c:dPt>
            <c:idx val="4"/>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A-804E-4A47-83AB-82B4C2FBEB1B}"/>
              </c:ext>
            </c:extLst>
          </c:dPt>
          <c:dPt>
            <c:idx val="5"/>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C-804E-4A47-83AB-82B4C2FBEB1B}"/>
              </c:ext>
            </c:extLst>
          </c:dPt>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2.2'!$C$2:$C$7</c:f>
              <c:numCache>
                <c:formatCode>General</c:formatCode>
                <c:ptCount val="6"/>
                <c:pt idx="0">
                  <c:v>47</c:v>
                </c:pt>
                <c:pt idx="1">
                  <c:v>62</c:v>
                </c:pt>
                <c:pt idx="2">
                  <c:v>59</c:v>
                </c:pt>
                <c:pt idx="3">
                  <c:v>43</c:v>
                </c:pt>
                <c:pt idx="4">
                  <c:v>56</c:v>
                </c:pt>
                <c:pt idx="5">
                  <c:v>60</c:v>
                </c:pt>
              </c:numCache>
            </c:numRef>
          </c:val>
          <c:extLst>
            <c:ext xmlns:c16="http://schemas.microsoft.com/office/drawing/2014/chart" uri="{C3380CC4-5D6E-409C-BE32-E72D297353CC}">
              <c16:uniqueId val="{0000000D-804E-4A47-83AB-82B4C2FBEB1B}"/>
            </c:ext>
          </c:extLst>
        </c:ser>
        <c:dLbls>
          <c:showLegendKey val="0"/>
          <c:showVal val="0"/>
          <c:showCatName val="0"/>
          <c:showSerName val="0"/>
          <c:showPercent val="0"/>
          <c:showBubbleSize val="0"/>
        </c:dLbls>
        <c:gapWidth val="70"/>
        <c:overlap val="100"/>
        <c:axId val="574715792"/>
        <c:axId val="574716184"/>
      </c:barChart>
      <c:catAx>
        <c:axId val="574715792"/>
        <c:scaling>
          <c:orientation val="minMax"/>
        </c:scaling>
        <c:delete val="0"/>
        <c:axPos val="b"/>
        <c:title>
          <c:tx>
            <c:rich>
              <a:bodyPr/>
              <a:lstStyle/>
              <a:p>
                <a:pPr>
                  <a:defRPr/>
                </a:pPr>
                <a:r>
                  <a:rPr lang="en-US"/>
                  <a:t>Screening Time Point</a:t>
                </a:r>
              </a:p>
            </c:rich>
          </c:tx>
          <c:layout>
            <c:manualLayout>
              <c:xMode val="edge"/>
              <c:yMode val="edge"/>
              <c:x val="0.330911702074977"/>
              <c:y val="0.89840533913524001"/>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6184"/>
        <c:crosses val="autoZero"/>
        <c:auto val="1"/>
        <c:lblAlgn val="ctr"/>
        <c:lblOffset val="100"/>
        <c:tickLblSkip val="1"/>
        <c:tickMarkSkip val="1"/>
        <c:noMultiLvlLbl val="0"/>
      </c:catAx>
      <c:valAx>
        <c:axId val="574716184"/>
        <c:scaling>
          <c:orientation val="minMax"/>
        </c:scaling>
        <c:delete val="0"/>
        <c:axPos val="l"/>
        <c:title>
          <c:tx>
            <c:rich>
              <a:bodyPr/>
              <a:lstStyle/>
              <a:p>
                <a:pPr>
                  <a:defRPr/>
                </a:pPr>
                <a:r>
                  <a:rPr lang="en-US"/>
                  <a:t>Number </a:t>
                </a:r>
                <a:r>
                  <a:rPr lang="en-US" dirty="0"/>
                  <a:t>of Students</a:t>
                </a:r>
              </a:p>
            </c:rich>
          </c:tx>
          <c:layout>
            <c:manualLayout>
              <c:xMode val="edge"/>
              <c:yMode val="edge"/>
              <c:x val="9.0090248610375494E-3"/>
              <c:y val="0.2977106634429260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5792"/>
        <c:crosses val="autoZero"/>
        <c:crossBetween val="between"/>
      </c:valAx>
      <c:spPr>
        <a:solidFill>
          <a:srgbClr val="FFFFFF"/>
        </a:solidFill>
        <a:ln w="25400">
          <a:noFill/>
        </a:ln>
      </c:spPr>
    </c:plotArea>
    <c:legend>
      <c:legendPos val="r"/>
      <c:layout>
        <c:manualLayout>
          <c:xMode val="edge"/>
          <c:yMode val="edge"/>
          <c:x val="0.805406822576757"/>
          <c:y val="0.35114591072755302"/>
          <c:w val="0.18738771710958099"/>
          <c:h val="0.26717623642313798"/>
        </c:manualLayout>
      </c:layout>
      <c:overlay val="0"/>
      <c:spPr>
        <a:noFill/>
        <a:ln w="25400">
          <a:noFill/>
        </a:ln>
      </c:spPr>
    </c:legend>
    <c:plotVisOnly val="1"/>
    <c:dispBlanksAs val="gap"/>
    <c:showDLblsOverMax val="0"/>
  </c:chart>
  <c:spPr>
    <a:solidFill>
      <a:srgbClr val="FFFFFF"/>
    </a:solidFill>
    <a:ln w="9525">
      <a:noFill/>
    </a:ln>
  </c:spPr>
  <c:txPr>
    <a:bodyPr/>
    <a:lstStyle/>
    <a:p>
      <a:pPr>
        <a:defRPr sz="14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Sheet1!$B$1</c:f>
              <c:strCache>
                <c:ptCount val="1"/>
                <c:pt idx="0">
                  <c:v>Normal</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1E-41D9-81FF-DC762344C140}"/>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1E-41D9-81FF-DC762344C140}"/>
                </c:ext>
              </c:extLst>
            </c:dLbl>
            <c:dLbl>
              <c:idx val="2"/>
              <c:layout>
                <c:manualLayout>
                  <c:x val="1.0510510510510499E-2"/>
                  <c:y val="2.985074626865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1E-41D9-81FF-DC762344C140}"/>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1E-41D9-81FF-DC762344C1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Sheet1!$B$2:$B$5</c:f>
              <c:numCache>
                <c:formatCode>General</c:formatCode>
                <c:ptCount val="4"/>
                <c:pt idx="0">
                  <c:v>85.42</c:v>
                </c:pt>
                <c:pt idx="1">
                  <c:v>87.669999999999973</c:v>
                </c:pt>
                <c:pt idx="2">
                  <c:v>82.179999999999978</c:v>
                </c:pt>
                <c:pt idx="3">
                  <c:v>86.21</c:v>
                </c:pt>
              </c:numCache>
            </c:numRef>
          </c:val>
          <c:extLst>
            <c:ext xmlns:c16="http://schemas.microsoft.com/office/drawing/2014/chart" uri="{C3380CC4-5D6E-409C-BE32-E72D297353CC}">
              <c16:uniqueId val="{00000004-241E-41D9-81FF-DC762344C140}"/>
            </c:ext>
          </c:extLst>
        </c:ser>
        <c:ser>
          <c:idx val="1"/>
          <c:order val="1"/>
          <c:tx>
            <c:strRef>
              <c:f>Sheet1!$C$1</c:f>
              <c:strCache>
                <c:ptCount val="1"/>
                <c:pt idx="0">
                  <c:v>Elevated</c:v>
                </c:pt>
              </c:strCache>
            </c:strRef>
          </c:tx>
          <c:spPr>
            <a:solidFill>
              <a:srgbClr val="FFFF00"/>
            </a:solidFill>
          </c:spPr>
          <c:invertIfNegative val="0"/>
          <c:dLbls>
            <c:dLbl>
              <c:idx val="0"/>
              <c:layout>
                <c:manualLayout>
                  <c:x val="6.1561561561561499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1E-41D9-81FF-DC762344C140}"/>
                </c:ext>
              </c:extLst>
            </c:dLbl>
            <c:dLbl>
              <c:idx val="1"/>
              <c:layout>
                <c:manualLayout>
                  <c:x val="6.00600600600601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1E-41D9-81FF-DC762344C140}"/>
                </c:ext>
              </c:extLst>
            </c:dLbl>
            <c:dLbl>
              <c:idx val="2"/>
              <c:layout>
                <c:manualLayout>
                  <c:x val="6.4564564564564594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1E-41D9-81FF-DC762344C140}"/>
                </c:ext>
              </c:extLst>
            </c:dLbl>
            <c:dLbl>
              <c:idx val="3"/>
              <c:layout>
                <c:manualLayout>
                  <c:x val="7.0570570570570701E-2"/>
                  <c:y val="1.243781094527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Sheet1!$C$2:$C$5</c:f>
              <c:numCache>
                <c:formatCode>General</c:formatCode>
                <c:ptCount val="4"/>
                <c:pt idx="0">
                  <c:v>10.74</c:v>
                </c:pt>
                <c:pt idx="1">
                  <c:v>8.68</c:v>
                </c:pt>
                <c:pt idx="2">
                  <c:v>12.38</c:v>
                </c:pt>
                <c:pt idx="3">
                  <c:v>11.33</c:v>
                </c:pt>
              </c:numCache>
            </c:numRef>
          </c:val>
          <c:extLst>
            <c:ext xmlns:c16="http://schemas.microsoft.com/office/drawing/2014/chart" uri="{C3380CC4-5D6E-409C-BE32-E72D297353CC}">
              <c16:uniqueId val="{00000009-241E-41D9-81FF-DC762344C140}"/>
            </c:ext>
          </c:extLst>
        </c:ser>
        <c:ser>
          <c:idx val="2"/>
          <c:order val="2"/>
          <c:tx>
            <c:strRef>
              <c:f>Sheet1!$D$1</c:f>
              <c:strCache>
                <c:ptCount val="1"/>
                <c:pt idx="0">
                  <c:v>Extremely Elevated</c:v>
                </c:pt>
              </c:strCache>
            </c:strRef>
          </c:tx>
          <c:spPr>
            <a:solidFill>
              <a:srgbClr val="FF0000"/>
            </a:solidFill>
          </c:spPr>
          <c:invertIfNegative val="0"/>
          <c:dLbls>
            <c:dLbl>
              <c:idx val="0"/>
              <c:layout>
                <c:manualLayout>
                  <c:x val="7.2072072072072099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1E-41D9-81FF-DC762344C140}"/>
                </c:ext>
              </c:extLst>
            </c:dLbl>
            <c:dLbl>
              <c:idx val="1"/>
              <c:layout>
                <c:manualLayout>
                  <c:x val="6.0060060060060101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41E-41D9-81FF-DC762344C140}"/>
                </c:ext>
              </c:extLst>
            </c:dLbl>
            <c:dLbl>
              <c:idx val="2"/>
              <c:layout>
                <c:manualLayout>
                  <c:x val="6.7567567567567599E-2"/>
                  <c:y val="-9.9502487562189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1E-41D9-81FF-DC762344C140}"/>
                </c:ext>
              </c:extLst>
            </c:dLbl>
            <c:dLbl>
              <c:idx val="3"/>
              <c:layout>
                <c:manualLayout>
                  <c:x val="7.35735735735735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Sheet1!$D$2:$D$5</c:f>
              <c:numCache>
                <c:formatCode>General</c:formatCode>
                <c:ptCount val="4"/>
                <c:pt idx="0">
                  <c:v>3.85</c:v>
                </c:pt>
                <c:pt idx="1">
                  <c:v>3.65</c:v>
                </c:pt>
                <c:pt idx="2">
                  <c:v>5.45</c:v>
                </c:pt>
                <c:pt idx="3">
                  <c:v>2.46</c:v>
                </c:pt>
              </c:numCache>
            </c:numRef>
          </c:val>
          <c:extLst>
            <c:ext xmlns:c16="http://schemas.microsoft.com/office/drawing/2014/chart" uri="{C3380CC4-5D6E-409C-BE32-E72D297353CC}">
              <c16:uniqueId val="{0000000E-241E-41D9-81FF-DC762344C140}"/>
            </c:ext>
          </c:extLst>
        </c:ser>
        <c:dLbls>
          <c:showLegendKey val="0"/>
          <c:showVal val="0"/>
          <c:showCatName val="0"/>
          <c:showSerName val="0"/>
          <c:showPercent val="0"/>
          <c:showBubbleSize val="0"/>
        </c:dLbls>
        <c:gapWidth val="55"/>
        <c:shape val="pyramid"/>
        <c:axId val="281725080"/>
        <c:axId val="281725472"/>
        <c:axId val="0"/>
      </c:bar3DChart>
      <c:catAx>
        <c:axId val="281725080"/>
        <c:scaling>
          <c:orientation val="minMax"/>
        </c:scaling>
        <c:delete val="0"/>
        <c:axPos val="b"/>
        <c:title>
          <c:tx>
            <c:rich>
              <a:bodyPr/>
              <a:lstStyle/>
              <a:p>
                <a:pPr>
                  <a:defRPr/>
                </a:pPr>
                <a:r>
                  <a:rPr lang="en-US" dirty="0"/>
                  <a:t>Subgroup</a:t>
                </a:r>
              </a:p>
            </c:rich>
          </c:tx>
          <c:layout>
            <c:manualLayout>
              <c:xMode val="edge"/>
              <c:yMode val="edge"/>
              <c:x val="0.42728390201224853"/>
              <c:y val="0.85665569788851026"/>
            </c:manualLayout>
          </c:layout>
          <c:overlay val="0"/>
        </c:title>
        <c:numFmt formatCode="General" sourceLinked="0"/>
        <c:majorTickMark val="out"/>
        <c:minorTickMark val="none"/>
        <c:tickLblPos val="nextTo"/>
        <c:crossAx val="281725472"/>
        <c:crosses val="autoZero"/>
        <c:auto val="1"/>
        <c:lblAlgn val="ctr"/>
        <c:lblOffset val="100"/>
        <c:noMultiLvlLbl val="0"/>
      </c:catAx>
      <c:valAx>
        <c:axId val="281725472"/>
        <c:scaling>
          <c:orientation val="minMax"/>
        </c:scaling>
        <c:delete val="0"/>
        <c:axPos val="l"/>
        <c:majorGridlines>
          <c:spPr>
            <a:ln>
              <a:noFill/>
            </a:ln>
          </c:spPr>
        </c:majorGridlines>
        <c:title>
          <c:tx>
            <c:rich>
              <a:bodyPr rot="-5400000" vert="horz"/>
              <a:lstStyle/>
              <a:p>
                <a:pPr>
                  <a:defRPr/>
                </a:pPr>
                <a:r>
                  <a:rPr lang="en-US" dirty="0"/>
                  <a:t>Percent of Students</a:t>
                </a:r>
              </a:p>
            </c:rich>
          </c:tx>
          <c:layout>
            <c:manualLayout>
              <c:xMode val="edge"/>
              <c:yMode val="edge"/>
              <c:x val="6.0212574779503897E-3"/>
              <c:y val="0.290208994398088"/>
            </c:manualLayout>
          </c:layout>
          <c:overlay val="0"/>
        </c:title>
        <c:numFmt formatCode="0%" sourceLinked="1"/>
        <c:majorTickMark val="out"/>
        <c:minorTickMark val="none"/>
        <c:tickLblPos val="nextTo"/>
        <c:crossAx val="281725080"/>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38-4810-9AE1-78ED4EE3280D}"/>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38-4810-9AE1-78ED4EE3280D}"/>
                </c:ext>
              </c:extLst>
            </c:dLbl>
            <c:dLbl>
              <c:idx val="2"/>
              <c:layout>
                <c:manualLayout>
                  <c:x val="1.0510510510510499E-2"/>
                  <c:y val="8.1494029795571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38-4810-9AE1-78ED4EE3280D}"/>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38-4810-9AE1-78ED4EE3280D}"/>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C638-4810-9AE1-78ED4EE3280D}"/>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2.2522522522522521E-2"/>
                  <c:y val="-4.2674023141473512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638-4810-9AE1-78ED4EE3280D}"/>
                </c:ext>
              </c:extLst>
            </c:dLbl>
            <c:dLbl>
              <c:idx val="1"/>
              <c:layout>
                <c:manualLayout>
                  <c:x val="2.8528528528528472E-2"/>
                  <c:y val="-7.04225352112676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38-4810-9AE1-78ED4EE3280D}"/>
                </c:ext>
              </c:extLst>
            </c:dLbl>
            <c:dLbl>
              <c:idx val="2"/>
              <c:layout>
                <c:manualLayout>
                  <c:x val="3.3033033033033031E-2"/>
                  <c:y val="1.1316587187164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38-4810-9AE1-78ED4EE3280D}"/>
                </c:ext>
              </c:extLst>
            </c:dLbl>
            <c:dLbl>
              <c:idx val="3"/>
              <c:layout>
                <c:manualLayout>
                  <c:x val="4.5141401243763341E-2"/>
                  <c:y val="1.0090384828656939E-2"/>
                </c:manualLayout>
              </c:layout>
              <c:showLegendKey val="0"/>
              <c:showVal val="1"/>
              <c:showCatName val="0"/>
              <c:showSerName val="0"/>
              <c:showPercent val="0"/>
              <c:showBubbleSize val="0"/>
              <c:extLst>
                <c:ext xmlns:c15="http://schemas.microsoft.com/office/drawing/2012/chart" uri="{CE6537A1-D6FC-4f65-9D91-7224C49458BB}">
                  <c15:layout>
                    <c:manualLayout>
                      <c:w val="0.13989986049041167"/>
                      <c:h val="5.8626852981405492E-2"/>
                    </c:manualLayout>
                  </c15:layout>
                </c:ext>
                <c:ext xmlns:c16="http://schemas.microsoft.com/office/drawing/2014/chart" uri="{C3380CC4-5D6E-409C-BE32-E72D297353CC}">
                  <c16:uniqueId val="{00000008-C638-4810-9AE1-78ED4EE328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36.730000000000011</c:v>
                </c:pt>
                <c:pt idx="3">
                  <c:v>38.24</c:v>
                </c:pt>
              </c:numCache>
            </c:numRef>
          </c:val>
          <c:extLst>
            <c:ext xmlns:c16="http://schemas.microsoft.com/office/drawing/2014/chart" uri="{C3380CC4-5D6E-409C-BE32-E72D297353CC}">
              <c16:uniqueId val="{00000009-C638-4810-9AE1-78ED4EE3280D}"/>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5.8558558558558557E-2"/>
                  <c:y val="-2.6101807696573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38-4810-9AE1-78ED4EE3280D}"/>
                </c:ext>
              </c:extLst>
            </c:dLbl>
            <c:dLbl>
              <c:idx val="1"/>
              <c:layout>
                <c:manualLayout>
                  <c:x val="5.7057057057056999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638-4810-9AE1-78ED4EE3280D}"/>
                </c:ext>
              </c:extLst>
            </c:dLbl>
            <c:dLbl>
              <c:idx val="2"/>
              <c:layout>
                <c:manualLayout>
                  <c:x val="5.2552552552552444E-2"/>
                  <c:y val="-2.8729621825440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638-4810-9AE1-78ED4EE3280D}"/>
                </c:ext>
              </c:extLst>
            </c:dLbl>
            <c:dLbl>
              <c:idx val="3"/>
              <c:layout>
                <c:manualLayout>
                  <c:x val="5.7057057057056944E-2"/>
                  <c:y val="-1.1737089201877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638-4810-9AE1-78ED4EE328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C638-4810-9AE1-78ED4EE3280D}"/>
            </c:ext>
          </c:extLst>
        </c:ser>
        <c:dLbls>
          <c:showLegendKey val="0"/>
          <c:showVal val="0"/>
          <c:showCatName val="0"/>
          <c:showSerName val="0"/>
          <c:showPercent val="0"/>
          <c:showBubbleSize val="0"/>
        </c:dLbls>
        <c:gapWidth val="55"/>
        <c:shape val="pyramid"/>
        <c:axId val="281726256"/>
        <c:axId val="281726648"/>
        <c:axId val="0"/>
      </c:bar3DChart>
      <c:catAx>
        <c:axId val="281726256"/>
        <c:scaling>
          <c:orientation val="minMax"/>
        </c:scaling>
        <c:delete val="0"/>
        <c:axPos val="b"/>
        <c:title>
          <c:tx>
            <c:rich>
              <a:bodyPr/>
              <a:lstStyle/>
              <a:p>
                <a:pPr>
                  <a:defRPr b="0"/>
                </a:pPr>
                <a:r>
                  <a:rPr lang="en-US" b="0" dirty="0"/>
                  <a:t>Subscales</a:t>
                </a:r>
              </a:p>
            </c:rich>
          </c:tx>
          <c:layout>
            <c:manualLayout>
              <c:xMode val="edge"/>
              <c:yMode val="edge"/>
              <c:x val="0.42316403017190418"/>
              <c:y val="0.94436619718309855"/>
            </c:manualLayout>
          </c:layout>
          <c:overlay val="0"/>
        </c:title>
        <c:numFmt formatCode="General" sourceLinked="0"/>
        <c:majorTickMark val="out"/>
        <c:minorTickMark val="none"/>
        <c:tickLblPos val="nextTo"/>
        <c:txPr>
          <a:bodyPr/>
          <a:lstStyle/>
          <a:p>
            <a:pPr>
              <a:defRPr sz="1600"/>
            </a:pPr>
            <a:endParaRPr lang="en-US"/>
          </a:p>
        </c:txPr>
        <c:crossAx val="281726648"/>
        <c:crosses val="autoZero"/>
        <c:auto val="1"/>
        <c:lblAlgn val="ctr"/>
        <c:lblOffset val="100"/>
        <c:noMultiLvlLbl val="0"/>
      </c:catAx>
      <c:valAx>
        <c:axId val="281726648"/>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902E-3"/>
              <c:y val="0.287861631732653"/>
            </c:manualLayout>
          </c:layout>
          <c:overlay val="0"/>
        </c:title>
        <c:numFmt formatCode="0%" sourceLinked="1"/>
        <c:majorTickMark val="out"/>
        <c:minorTickMark val="none"/>
        <c:tickLblPos val="nextTo"/>
        <c:crossAx val="28172625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dirty="0"/>
              <a:t>Fall</a:t>
            </a:r>
            <a:r>
              <a:rPr lang="en-US" sz="2000" baseline="0" dirty="0"/>
              <a:t> 2015 Scores</a:t>
            </a:r>
            <a:r>
              <a:rPr lang="en-US" sz="2000" dirty="0"/>
              <a:t> </a:t>
            </a:r>
            <a:r>
              <a:rPr lang="en-US" sz="2000" dirty="0" err="1"/>
              <a:t>Schoolwide</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Not Identified as At-Risk</c:v>
                </c:pt>
              </c:strCache>
            </c:strRef>
          </c:tx>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Total and Social</c:v>
                </c:pt>
                <c:pt idx="2">
                  <c:v>Total and Academic</c:v>
                </c:pt>
                <c:pt idx="3">
                  <c:v>Total and Emotional</c:v>
                </c:pt>
              </c:strCache>
            </c:strRef>
          </c:cat>
          <c:val>
            <c:numRef>
              <c:f>Sheet1!$B$2:$B$5</c:f>
              <c:numCache>
                <c:formatCode>0%</c:formatCode>
                <c:ptCount val="4"/>
                <c:pt idx="0">
                  <c:v>0.69</c:v>
                </c:pt>
                <c:pt idx="1">
                  <c:v>0.73</c:v>
                </c:pt>
                <c:pt idx="2">
                  <c:v>0.76</c:v>
                </c:pt>
                <c:pt idx="3">
                  <c:v>0.71</c:v>
                </c:pt>
              </c:numCache>
            </c:numRef>
          </c:val>
          <c:extLst>
            <c:ext xmlns:c16="http://schemas.microsoft.com/office/drawing/2014/chart" uri="{C3380CC4-5D6E-409C-BE32-E72D297353CC}">
              <c16:uniqueId val="{00000000-5BDE-4536-AACD-BB04E41C6D81}"/>
            </c:ext>
          </c:extLst>
        </c:ser>
        <c:ser>
          <c:idx val="1"/>
          <c:order val="1"/>
          <c:tx>
            <c:strRef>
              <c:f>Sheet1!$C$1</c:f>
              <c:strCache>
                <c:ptCount val="1"/>
                <c:pt idx="0">
                  <c:v>Identified as At-Risk</c:v>
                </c:pt>
              </c:strCache>
            </c:strRef>
          </c:tx>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DE-4536-AACD-BB04E41C6D8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DE-4536-AACD-BB04E41C6D8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DE-4536-AACD-BB04E41C6D8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DE-4536-AACD-BB04E41C6D81}"/>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Total</c:v>
                </c:pt>
                <c:pt idx="1">
                  <c:v>Total and Social</c:v>
                </c:pt>
                <c:pt idx="2">
                  <c:v>Total and Academic</c:v>
                </c:pt>
                <c:pt idx="3">
                  <c:v>Total and Emotional</c:v>
                </c:pt>
              </c:strCache>
            </c:strRef>
          </c:cat>
          <c:val>
            <c:numRef>
              <c:f>Sheet1!$C$2:$C$5</c:f>
              <c:numCache>
                <c:formatCode>0%</c:formatCode>
                <c:ptCount val="4"/>
                <c:pt idx="0">
                  <c:v>0.31</c:v>
                </c:pt>
                <c:pt idx="1">
                  <c:v>0.27</c:v>
                </c:pt>
                <c:pt idx="2">
                  <c:v>0.24</c:v>
                </c:pt>
                <c:pt idx="3">
                  <c:v>0.28999999999999998</c:v>
                </c:pt>
              </c:numCache>
            </c:numRef>
          </c:val>
          <c:extLst>
            <c:ext xmlns:c16="http://schemas.microsoft.com/office/drawing/2014/chart" uri="{C3380CC4-5D6E-409C-BE32-E72D297353CC}">
              <c16:uniqueId val="{00000001-5BDE-4536-AACD-BB04E41C6D81}"/>
            </c:ext>
          </c:extLst>
        </c:ser>
        <c:dLbls>
          <c:showLegendKey val="0"/>
          <c:showVal val="0"/>
          <c:showCatName val="0"/>
          <c:showSerName val="0"/>
          <c:showPercent val="0"/>
          <c:showBubbleSize val="0"/>
        </c:dLbls>
        <c:gapWidth val="150"/>
        <c:shape val="box"/>
        <c:axId val="281727824"/>
        <c:axId val="281728216"/>
        <c:axId val="0"/>
      </c:bar3DChart>
      <c:catAx>
        <c:axId val="28172782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a:solidFill>
                      <a:schemeClr val="tx1">
                        <a:lumMod val="75000"/>
                        <a:lumOff val="25000"/>
                      </a:schemeClr>
                    </a:solidFill>
                  </a:rPr>
                  <a:t>SAEBRS SCALE</a:t>
                </a:r>
              </a:p>
            </c:rich>
          </c:tx>
          <c:layout>
            <c:manualLayout>
              <c:xMode val="edge"/>
              <c:yMode val="edge"/>
              <c:x val="0.41898857722088745"/>
              <c:y val="0.85565641375867185"/>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1728216"/>
        <c:crosses val="autoZero"/>
        <c:auto val="1"/>
        <c:lblAlgn val="ctr"/>
        <c:lblOffset val="100"/>
        <c:noMultiLvlLbl val="0"/>
      </c:catAx>
      <c:valAx>
        <c:axId val="28172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dirty="0">
                    <a:solidFill>
                      <a:schemeClr val="tx1">
                        <a:lumMod val="75000"/>
                        <a:lumOff val="25000"/>
                      </a:schemeClr>
                    </a:solidFill>
                  </a:rPr>
                  <a:t>PERCENT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1727824"/>
        <c:crosses val="autoZero"/>
        <c:crossBetween val="between"/>
      </c:valAx>
      <c:spPr>
        <a:noFill/>
        <a:ln>
          <a:noFill/>
        </a:ln>
        <a:effectLst/>
      </c:spPr>
    </c:plotArea>
    <c:legend>
      <c:legendPos val="b"/>
      <c:layout>
        <c:manualLayout>
          <c:xMode val="edge"/>
          <c:yMode val="edge"/>
          <c:x val="0.25701544664336384"/>
          <c:y val="0.91756760504945767"/>
          <c:w val="0.48596910671327231"/>
          <c:h val="5.04092312054965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dirty="0"/>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image" Target="../media/image134.png"/><Relationship Id="rId4" Type="http://schemas.openxmlformats.org/officeDocument/2006/relationships/image" Target="../media/image137.pn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4.png"/><Relationship Id="rId1" Type="http://schemas.openxmlformats.org/officeDocument/2006/relationships/image" Target="../media/image137.png"/><Relationship Id="rId4" Type="http://schemas.openxmlformats.org/officeDocument/2006/relationships/image" Target="../media/image135.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dirty="0"/>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dirty="0"/>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dirty="0"/>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dirty="0"/>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dirty="0"/>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a:p>
      </dgm:t>
    </dgm:pt>
    <dgm:pt modelId="{8AEF2422-91EB-4AEC-A6B9-0C7568E13B54}" type="sibTrans" cxnId="{21406456-1DD4-49EB-9784-55B200B33202}">
      <dgm:prSet/>
      <dgm:spPr/>
      <dgm:t>
        <a:bodyPr/>
        <a:lstStyle/>
        <a:p>
          <a:endParaRPr lang="en-US"/>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SEL skills acquisition</a:t>
          </a:r>
        </a:p>
        <a:p>
          <a:pPr>
            <a:buNone/>
          </a:pPr>
          <a:endParaRPr lang="en-US" sz="2100" b="1" dirty="0">
            <a:solidFill>
              <a:sysClr val="windowText" lastClr="000000"/>
            </a:solidFill>
            <a:latin typeface="Calibri" panose="020F0502020204030204"/>
            <a:ea typeface="+mn-ea"/>
            <a:cs typeface="+mn-cs"/>
          </a:endParaRPr>
        </a:p>
        <a:p>
          <a:pPr>
            <a:buNone/>
          </a:pPr>
          <a:r>
            <a:rPr lang="en-US" sz="2100" b="1" dirty="0">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a:p>
      </dgm:t>
    </dgm:pt>
    <dgm:pt modelId="{2EC16876-7138-4886-9C34-415DC84BDF14}" type="sibTrans" cxnId="{6934C33E-1716-4B79-AF01-4CB3AB1A1808}">
      <dgm:prSet/>
      <dgm:spPr/>
      <dgm:t>
        <a:bodyPr/>
        <a:lstStyle/>
        <a:p>
          <a:endParaRPr lang="en-US"/>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Positive social behavior</a:t>
          </a:r>
        </a:p>
        <a:p>
          <a:pPr>
            <a:buNone/>
          </a:pPr>
          <a:r>
            <a:rPr lang="en-US" sz="2100" b="1" dirty="0">
              <a:solidFill>
                <a:sysClr val="windowText" lastClr="000000"/>
              </a:solidFill>
              <a:latin typeface="Calibri" panose="020F0502020204030204"/>
              <a:ea typeface="+mn-ea"/>
              <a:cs typeface="+mn-cs"/>
            </a:rPr>
            <a:t>Fewer conduct problems</a:t>
          </a:r>
        </a:p>
        <a:p>
          <a:pPr>
            <a:buNone/>
          </a:pPr>
          <a:r>
            <a:rPr lang="en-US" sz="2100" b="1" dirty="0">
              <a:solidFill>
                <a:sysClr val="windowText" lastClr="000000"/>
              </a:solidFill>
              <a:latin typeface="Calibri" panose="020F0502020204030204"/>
              <a:ea typeface="+mn-ea"/>
              <a:cs typeface="+mn-cs"/>
            </a:rPr>
            <a:t>Less emotional distress</a:t>
          </a:r>
        </a:p>
        <a:p>
          <a:pPr>
            <a:buNone/>
          </a:pPr>
          <a:r>
            <a:rPr lang="en-US" sz="2100" b="1" dirty="0">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a:p>
      </dgm:t>
    </dgm:pt>
    <dgm:pt modelId="{A12DD7B8-1FEA-4390-A897-03299C38A0F4}" type="sibTrans" cxnId="{58CB76F3-77CB-4604-B7B5-0FFCA3D27C97}">
      <dgm:prSet/>
      <dgm:spPr/>
      <dgm:t>
        <a:bodyPr/>
        <a:lstStyle/>
        <a:p>
          <a:endParaRPr lang="en-US"/>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dirty="0">
              <a:solidFill>
                <a:sysClr val="window" lastClr="FFFFFF"/>
              </a:solidFill>
              <a:latin typeface="Calibri" panose="020F0502020204030204"/>
              <a:ea typeface="+mn-ea"/>
              <a:cs typeface="+mn-cs"/>
            </a:rPr>
            <a:t>Connect With Kids</a:t>
          </a:r>
          <a:br>
            <a:rPr lang="en-US" sz="2400" dirty="0">
              <a:solidFill>
                <a:sysClr val="window" lastClr="FFFFFF"/>
              </a:solidFill>
              <a:latin typeface="Calibri" panose="020F0502020204030204"/>
              <a:ea typeface="+mn-ea"/>
              <a:cs typeface="+mn-cs"/>
            </a:rPr>
          </a:br>
          <a:r>
            <a:rPr lang="en-US" sz="2400" dirty="0" err="1">
              <a:solidFill>
                <a:sysClr val="window" lastClr="FFFFFF"/>
              </a:solidFill>
              <a:latin typeface="Calibri" panose="020F0502020204030204"/>
              <a:ea typeface="+mn-ea"/>
              <a:cs typeface="+mn-cs"/>
            </a:rPr>
            <a:t>connectwithkids.com</a:t>
          </a:r>
          <a:endParaRPr lang="en-US" sz="1800" dirty="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dirty="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endParaRPr lang="en-US" sz="2000" b="1" dirty="0">
            <a:solidFill>
              <a:sysClr val="window" lastClr="FFFFFF"/>
            </a:solidFill>
            <a:latin typeface="Calibri" panose="020F0502020204030204"/>
            <a:ea typeface="+mn-ea"/>
            <a:cs typeface="+mn-cs"/>
          </a:endParaRP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endParaRPr lang="en-US" sz="2000" b="1" dirty="0">
            <a:solidFill>
              <a:sysClr val="window" lastClr="FFFFFF"/>
            </a:solidFill>
            <a:latin typeface="Calibri" panose="020F0502020204030204"/>
            <a:ea typeface="+mn-ea"/>
            <a:cs typeface="+mn-cs"/>
          </a:endParaRP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endParaRPr lang="en-US" sz="2000" b="1" dirty="0">
            <a:solidFill>
              <a:sysClr val="window" lastClr="FFFFFF"/>
            </a:solidFill>
            <a:latin typeface="Calibri" panose="020F0502020204030204"/>
            <a:ea typeface="+mn-ea"/>
            <a:cs typeface="+mn-cs"/>
          </a:endParaRP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endParaRPr lang="en-US" sz="2000" b="1" dirty="0">
            <a:solidFill>
              <a:sysClr val="window" lastClr="FFFFFF"/>
            </a:solidFill>
            <a:latin typeface="Calibri" panose="020F0502020204030204"/>
            <a:ea typeface="+mn-ea"/>
            <a:cs typeface="+mn-cs"/>
          </a:endParaRP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endParaRPr lang="en-US" sz="2000" b="1" dirty="0">
            <a:solidFill>
              <a:sysClr val="window" lastClr="FFFFFF"/>
            </a:solidFill>
            <a:latin typeface="Calibri" panose="020F0502020204030204"/>
            <a:ea typeface="+mn-ea"/>
            <a:cs typeface="+mn-cs"/>
          </a:endParaRP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endParaRPr lang="en-US" sz="2000" b="1" dirty="0">
            <a:solidFill>
              <a:sysClr val="window" lastClr="FFFFFF"/>
            </a:solidFill>
            <a:latin typeface="Calibri" panose="020F0502020204030204"/>
            <a:ea typeface="+mn-ea"/>
            <a:cs typeface="+mn-cs"/>
          </a:endParaRP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endParaRPr lang="en-US" sz="2000" b="1" dirty="0">
            <a:solidFill>
              <a:sysClr val="window" lastClr="FFFFFF"/>
            </a:solidFill>
            <a:latin typeface="Calibri" panose="020F0502020204030204"/>
            <a:ea typeface="+mn-ea"/>
            <a:cs typeface="+mn-cs"/>
          </a:endParaRP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endParaRPr lang="en-US" sz="2000" b="1" dirty="0">
            <a:solidFill>
              <a:sysClr val="window" lastClr="FFFFFF"/>
            </a:solidFill>
            <a:latin typeface="Calibri" panose="020F0502020204030204"/>
            <a:ea typeface="+mn-ea"/>
            <a:cs typeface="+mn-cs"/>
          </a:endParaRP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endParaRPr lang="en-US" sz="2000" b="1" dirty="0">
            <a:solidFill>
              <a:sysClr val="window" lastClr="FFFFFF"/>
            </a:solidFill>
            <a:latin typeface="Calibri" panose="020F0502020204030204"/>
            <a:ea typeface="+mn-ea"/>
            <a:cs typeface="+mn-cs"/>
          </a:endParaRP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endParaRPr lang="en-US" sz="2000" b="1" dirty="0">
            <a:solidFill>
              <a:sysClr val="window" lastClr="FFFFFF"/>
            </a:solidFill>
            <a:latin typeface="Calibri" panose="020F0502020204030204"/>
            <a:ea typeface="+mn-ea"/>
            <a:cs typeface="+mn-cs"/>
          </a:endParaRP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endParaRPr lang="en-US" dirty="0">
            <a:solidFill>
              <a:sysClr val="windowText" lastClr="000000">
                <a:hueOff val="0"/>
                <a:satOff val="0"/>
                <a:lumOff val="0"/>
                <a:alphaOff val="0"/>
              </a:sysClr>
            </a:solidFill>
            <a:latin typeface="Calibri" panose="020F0502020204030204"/>
            <a:ea typeface="+mn-ea"/>
            <a:cs typeface="+mn-cs"/>
          </a:endParaRP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endParaRPr lang="en-US" dirty="0">
            <a:solidFill>
              <a:sysClr val="windowText" lastClr="000000">
                <a:hueOff val="0"/>
                <a:satOff val="0"/>
                <a:lumOff val="0"/>
                <a:alphaOff val="0"/>
              </a:sysClr>
            </a:solidFill>
            <a:latin typeface="Calibri" panose="020F0502020204030204"/>
            <a:ea typeface="+mn-ea"/>
            <a:cs typeface="+mn-cs"/>
          </a:endParaRP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1800" dirty="0"/>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dgm:t>
        <a:bodyPr/>
        <a:lstStyle/>
        <a:p>
          <a:endParaRPr lang="en-US" sz="1800"/>
        </a:p>
      </dgm:t>
    </dgm:pt>
    <dgm:pt modelId="{183C1B73-E93D-4AFA-812D-C8EF3B11E471}">
      <dgm:prSet phldrT="[Text]" custT="1"/>
      <dgm:spPr>
        <a:solidFill>
          <a:schemeClr val="accent1"/>
        </a:solidFill>
      </dgm:spPr>
      <dgm:t>
        <a:bodyPr/>
        <a:lstStyle/>
        <a:p>
          <a:r>
            <a:rPr lang="en-US" sz="1800" dirty="0"/>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dgm:t>
        <a:bodyPr/>
        <a:lstStyle/>
        <a:p>
          <a:endParaRPr lang="en-US" sz="1800"/>
        </a:p>
      </dgm:t>
    </dgm:pt>
    <dgm:pt modelId="{522F6D46-D52A-4BEE-8FEA-A3FFD210D3C8}">
      <dgm:prSet phldrT="[Text]" custT="1"/>
      <dgm:spPr>
        <a:solidFill>
          <a:schemeClr val="accent1"/>
        </a:solidFill>
      </dgm:spPr>
      <dgm:t>
        <a:bodyPr/>
        <a:lstStyle/>
        <a:p>
          <a:r>
            <a:rPr lang="en-US" sz="1800" dirty="0"/>
            <a:t>Spring</a:t>
          </a:r>
        </a:p>
        <a:p>
          <a:r>
            <a:rPr lang="en-US" sz="1800" dirty="0"/>
            <a:t>ORF </a:t>
          </a:r>
        </a:p>
        <a:p>
          <a:r>
            <a:rPr lang="en-US" sz="1800" dirty="0"/>
            <a:t>MAP Reading</a:t>
          </a:r>
        </a:p>
        <a:p>
          <a:r>
            <a:rPr lang="en-US" sz="1800" dirty="0"/>
            <a:t>Nurse Visit</a:t>
          </a:r>
        </a:p>
        <a:p>
          <a:r>
            <a:rPr lang="en-US" sz="1800" dirty="0"/>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solidFill>
          <a:schemeClr val="accent1"/>
        </a:solidFill>
      </dgm:spPr>
      <dgm:t>
        <a:bodyPr/>
        <a:lstStyle/>
        <a:p>
          <a:r>
            <a:rPr lang="en-US" dirty="0"/>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dgm:t>
        <a:bodyPr/>
        <a:lstStyle/>
        <a:p>
          <a:endParaRPr lang="en-US"/>
        </a:p>
      </dgm:t>
    </dgm:pt>
    <dgm:pt modelId="{183C1B73-E93D-4AFA-812D-C8EF3B11E471}">
      <dgm:prSet phldrT="[Text]"/>
      <dgm:spPr>
        <a:solidFill>
          <a:schemeClr val="accent1"/>
        </a:solidFill>
      </dgm:spPr>
      <dgm:t>
        <a:bodyPr/>
        <a:lstStyle/>
        <a:p>
          <a:r>
            <a:rPr lang="en-US" dirty="0"/>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dgm:t>
        <a:bodyPr/>
        <a:lstStyle/>
        <a:p>
          <a:endParaRPr lang="en-US"/>
        </a:p>
      </dgm:t>
    </dgm:pt>
    <dgm:pt modelId="{522F6D46-D52A-4BEE-8FEA-A3FFD210D3C8}">
      <dgm:prSet phldrT="[Text]"/>
      <dgm:spPr>
        <a:solidFill>
          <a:schemeClr val="accent1"/>
        </a:solidFill>
      </dgm:spPr>
      <dgm:t>
        <a:bodyPr/>
        <a:lstStyle/>
        <a:p>
          <a:r>
            <a:rPr lang="en-US" dirty="0"/>
            <a:t>Spring</a:t>
          </a:r>
        </a:p>
        <a:p>
          <a:r>
            <a:rPr lang="en-US" dirty="0"/>
            <a:t>GPA</a:t>
          </a:r>
        </a:p>
        <a:p>
          <a:r>
            <a:rPr lang="en-US" dirty="0"/>
            <a:t>Course Failures</a:t>
          </a:r>
        </a:p>
        <a:p>
          <a:r>
            <a:rPr lang="en-US" dirty="0"/>
            <a:t>Nurse Visit*</a:t>
          </a:r>
        </a:p>
        <a:p>
          <a:r>
            <a:rPr lang="en-US" dirty="0"/>
            <a:t>ODR</a:t>
          </a:r>
        </a:p>
        <a:p>
          <a:r>
            <a:rPr lang="en-US" dirty="0"/>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2000" dirty="0"/>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solidFill>
          <a:schemeClr val="accent1"/>
        </a:solidFill>
      </dgm:spPr>
      <dgm:t>
        <a:bodyPr/>
        <a:lstStyle/>
        <a:p>
          <a:endParaRPr lang="en-US"/>
        </a:p>
      </dgm:t>
    </dgm:pt>
    <dgm:pt modelId="{183C1B73-E93D-4AFA-812D-C8EF3B11E471}">
      <dgm:prSet phldrT="[Text]"/>
      <dgm:spPr>
        <a:solidFill>
          <a:schemeClr val="accent1"/>
        </a:solidFill>
      </dgm:spPr>
      <dgm:t>
        <a:bodyPr/>
        <a:lstStyle/>
        <a:p>
          <a:r>
            <a:rPr lang="en-US" dirty="0"/>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solidFill>
          <a:schemeClr val="accent1"/>
        </a:solidFill>
      </dgm:spPr>
      <dgm:t>
        <a:bodyPr/>
        <a:lstStyle/>
        <a:p>
          <a:endParaRPr lang="en-US"/>
        </a:p>
      </dgm:t>
    </dgm:pt>
    <dgm:pt modelId="{522F6D46-D52A-4BEE-8FEA-A3FFD210D3C8}">
      <dgm:prSet phldrT="[Text]"/>
      <dgm:spPr>
        <a:solidFill>
          <a:schemeClr val="accent1"/>
        </a:solidFill>
      </dgm:spPr>
      <dgm:t>
        <a:bodyPr/>
        <a:lstStyle/>
        <a:p>
          <a:r>
            <a:rPr lang="en-US" dirty="0"/>
            <a:t>Spring</a:t>
          </a:r>
        </a:p>
        <a:p>
          <a:r>
            <a:rPr lang="en-US" dirty="0"/>
            <a:t>GPA</a:t>
          </a:r>
        </a:p>
        <a:p>
          <a:r>
            <a:rPr lang="en-US" dirty="0"/>
            <a:t>Course Failures</a:t>
          </a:r>
        </a:p>
        <a:p>
          <a:r>
            <a:rPr lang="en-US" dirty="0"/>
            <a:t>Nurse Visit</a:t>
          </a:r>
        </a:p>
        <a:p>
          <a:r>
            <a:rPr lang="en-US" dirty="0"/>
            <a:t>ODR</a:t>
          </a:r>
        </a:p>
        <a:p>
          <a:r>
            <a:rPr lang="en-US" dirty="0"/>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pt>
    <dgm:pt modelId="{4C16EEA0-B299-4328-95F8-FC95E9AC12F9}" type="pres">
      <dgm:prSet presAssocID="{31F869FC-B8FC-4676-99F2-4529DECECF8F}" presName="tile2" presStyleLbl="node1" presStyleIdx="1" presStyleCnt="4"/>
      <dgm:spPr/>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pt>
    <dgm:pt modelId="{99ADC70F-A86D-45C7-8E69-C52B6C277311}" type="pres">
      <dgm:prSet presAssocID="{31F869FC-B8FC-4676-99F2-4529DECECF8F}" presName="tile3" presStyleLbl="node1" presStyleIdx="2" presStyleCnt="4"/>
      <dgm:spPr/>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pt>
    <dgm:pt modelId="{6669D36B-AA4B-4DAD-BA5D-F1DEBA91CCAC}" type="pres">
      <dgm:prSet presAssocID="{31F869FC-B8FC-4676-99F2-4529DECECF8F}" presName="tile4" presStyleLbl="node1" presStyleIdx="3" presStyleCnt="4"/>
      <dgm:spPr/>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pt>
    <dgm:pt modelId="{C30794A9-395F-4D1A-B0EE-7DEC986E900C}" type="pres">
      <dgm:prSet presAssocID="{31F869FC-B8FC-4676-99F2-4529DECECF8F}" presName="centerTile" presStyleLbl="fgShp" presStyleIdx="0" presStyleCnt="1">
        <dgm:presLayoutVars>
          <dgm:chMax val="0"/>
          <dgm:chPref val="0"/>
        </dgm:presLayoutVars>
      </dgm:prSet>
      <dgm:spPr/>
    </dgm:pt>
  </dgm:ptLst>
  <dgm:cxnLst>
    <dgm:cxn modelId="{21D4DA0C-446D-4594-AC37-D9A617D06494}" srcId="{DCA7AC52-922A-446C-A960-DE6DB7D28955}" destId="{6C5ACFEF-8B6E-4A63-9A76-833F1829BF2D}" srcOrd="3" destOrd="0" parTransId="{E0BC3BDA-FD0B-483A-B3EC-1BD10F3DA545}" sibTransId="{DF3E803C-758B-4B16-BAB1-A5BF9E114555}"/>
    <dgm:cxn modelId="{38A48B23-4A44-43A0-AD18-5B6E04C2FD2D}" type="presOf" srcId="{678B2EEC-FFA4-45A2-9436-1DB66873CB73}" destId="{99ADC70F-A86D-45C7-8E69-C52B6C277311}"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5F1B046C-2D1A-475F-A851-C134A2D83C68}" srcId="{DCA7AC52-922A-446C-A960-DE6DB7D28955}" destId="{B8572A73-F8EA-422A-82DD-140EE8E6E37F}" srcOrd="4" destOrd="0" parTransId="{7A23D7F3-4B3E-4DD4-BAC1-56B32EF3EF68}" sibTransId="{F820C49F-4646-4BB9-AAD8-C70444ABDDCE}"/>
    <dgm:cxn modelId="{ADD40D78-89C9-4699-8B6A-5433C2C21145}" type="presOf" srcId="{6C5ACFEF-8B6E-4A63-9A76-833F1829BF2D}" destId="{6669D36B-AA4B-4DAD-BA5D-F1DEBA91CCAC}" srcOrd="0" destOrd="0" presId="urn:microsoft.com/office/officeart/2005/8/layout/matrix1"/>
    <dgm:cxn modelId="{8D386C58-9F68-4494-8FCF-E1BB6423384A}" type="presOf" srcId="{31F869FC-B8FC-4676-99F2-4529DECECF8F}" destId="{338FF8CF-2D6D-4D51-95E4-B1B7DF17BD5C}"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13B01FB4-A46F-4703-85FF-2CC95EFD58BA}" type="presOf" srcId="{21D08B95-6A82-4E9B-97E0-75C731BDBB29}" destId="{9783C7E6-76FE-47F3-85DE-F8C6D8EB1B1A}"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525CA0C9-2B5F-4F86-8244-546B3AA217E3}" srcId="{31F869FC-B8FC-4676-99F2-4529DECECF8F}" destId="{DCA7AC52-922A-446C-A960-DE6DB7D28955}" srcOrd="0" destOrd="0" parTransId="{56336DD8-44E7-4E61-935B-A3CF03EAC0E8}" sibTransId="{EADDF793-326D-4029-90FF-D7BA8B0D0D72}"/>
    <dgm:cxn modelId="{32FE37D8-D1A7-46C2-B5BA-217E3F8B22CD}" type="presOf" srcId="{678B2EEC-FFA4-45A2-9436-1DB66873CB73}" destId="{F34BBA90-1983-4057-A381-909DCF17CAFC}" srcOrd="1" destOrd="0" presId="urn:microsoft.com/office/officeart/2005/8/layout/matrix1"/>
    <dgm:cxn modelId="{283911F6-641C-438B-A9CA-9D59CE23FE48}" srcId="{DCA7AC52-922A-446C-A960-DE6DB7D28955}" destId="{678B2EEC-FFA4-45A2-9436-1DB66873CB73}" srcOrd="2" destOrd="0" parTransId="{BC4D9C9A-D7BE-4F12-9DFA-4FAE738C1A6B}" sibTransId="{3E5E99D1-9028-424E-B660-F2FC4DF00D30}"/>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pt>
  </dgm:ptLst>
  <dgm:cxnLst>
    <dgm:cxn modelId="{309BE202-B8FF-45E7-ABB0-4C1987E7ED9B}" srcId="{478A1B50-3C60-42D6-8D02-C73DE18D8CBF}" destId="{C0990625-6C20-4B99-98B7-20438CB2CB41}" srcOrd="0" destOrd="0" parTransId="{6D059EAB-4ACF-45DB-94AF-7014090EA0A5}" sibTransId="{3B51C525-4EAD-4F79-A9BE-2B60C86CC7F7}"/>
    <dgm:cxn modelId="{B8E2C50C-0671-4E38-B717-07F28877A277}" srcId="{478A1B50-3C60-42D6-8D02-C73DE18D8CBF}" destId="{97C19854-8D93-4D5B-AD38-11B3F90931C7}" srcOrd="4" destOrd="0" parTransId="{065FF2C6-D878-4C8B-854F-C5609E8EE5FB}" sibTransId="{39501ED1-A945-4652-AD0E-F672107BE88A}"/>
    <dgm:cxn modelId="{84E3CC22-FA38-485F-92B3-E246167D40AC}" type="presOf" srcId="{7834EA0E-144B-4EE3-8D88-368ADC64C68D}" destId="{C99B2676-3A44-4F02-A869-1B1DF990413D}"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0759B23D-DDE7-4F81-BA90-53188147DEDC}" type="presOf" srcId="{BC9FEE50-A49E-47FB-A380-9F865D875D29}" destId="{56EA9667-E871-4288-8F4B-014EDE7B9C5A}"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96654E5D-689A-472D-93DE-28E039C7EF48}" srcId="{478A1B50-3C60-42D6-8D02-C73DE18D8CBF}" destId="{86BC630E-598B-4B57-A045-93214A5EAE4F}" srcOrd="6" destOrd="0" parTransId="{ABE52C9B-F9E0-4788-B850-157DC9581252}" sibTransId="{2AB24083-DA11-4F52-8304-8B96154A2D8C}"/>
    <dgm:cxn modelId="{2DF9F160-6C22-4F0F-BAEE-7BDD4395C785}" srcId="{478A1B50-3C60-42D6-8D02-C73DE18D8CBF}" destId="{5A9C3794-08DF-4C1F-83CA-9792A3EB4232}" srcOrd="3" destOrd="0" parTransId="{55F68E33-9C2E-4DF7-886A-4AD5B60ED874}" sibTransId="{123265CC-44EF-42A4-924E-868630532188}"/>
    <dgm:cxn modelId="{AEC99D75-83DB-42EF-8257-0EE4A64710CF}" srcId="{478A1B50-3C60-42D6-8D02-C73DE18D8CBF}" destId="{7834EA0E-144B-4EE3-8D88-368ADC64C68D}" srcOrd="5" destOrd="0" parTransId="{FCF5BAC7-2B74-4A09-A91E-45B7C26EC758}" sibTransId="{2EBAC7FA-0F56-4A60-80CF-CCDBE31AA75C}"/>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47B704A5-E62B-487C-987B-19EFD6D49453}" type="presOf" srcId="{97C19854-8D93-4D5B-AD38-11B3F90931C7}" destId="{34DA06A9-F990-4119-8C56-60C2A50109B7}" srcOrd="0" destOrd="0" presId="urn:microsoft.com/office/officeart/2005/8/layout/vList5"/>
    <dgm:cxn modelId="{135554E2-A737-4CA6-B39B-61C3CBF85F10}" type="presOf" srcId="{C0990625-6C20-4B99-98B7-20438CB2CB41}" destId="{27971B27-75AC-4129-B5BB-DA351481B1E2}"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Self-awareness</a:t>
          </a:r>
        </a:p>
      </dsp:txBody>
      <dsp:txXfrm>
        <a:off x="2825221" y="1421617"/>
        <a:ext cx="1775075" cy="12145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671898" y="0"/>
          <a:ext cx="7614851" cy="6790821"/>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Explicit social-emotional learning (SEL) skills instruction</a:t>
          </a:r>
        </a:p>
      </dsp:txBody>
      <dsp:txXfrm>
        <a:off x="133556" y="2169846"/>
        <a:ext cx="2456459" cy="2451128"/>
      </dsp:txXfrm>
    </dsp:sp>
    <dsp:sp modelId="{8797D522-5606-4A94-9F5F-76461384A041}">
      <dsp:nvSpPr>
        <dsp:cNvPr id="0" name=""/>
        <dsp:cNvSpPr/>
      </dsp:nvSpPr>
      <dsp: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SEL skills acquisition</a:t>
          </a:r>
        </a:p>
        <a:p>
          <a:pPr marL="0" lvl="0" indent="0" algn="ctr" defTabSz="933450">
            <a:lnSpc>
              <a:spcPct val="90000"/>
            </a:lnSpc>
            <a:spcBef>
              <a:spcPct val="0"/>
            </a:spcBef>
            <a:spcAft>
              <a:spcPct val="35000"/>
            </a:spcAft>
            <a:buNone/>
          </a:pPr>
          <a:endParaRPr lang="en-US" sz="2100" b="1" kern="1200" dirty="0">
            <a:solidFill>
              <a:sysClr val="windowText" lastClr="000000"/>
            </a:solidFill>
            <a:latin typeface="Calibri" panose="020F0502020204030204"/>
            <a:ea typeface="+mn-ea"/>
            <a:cs typeface="+mn-cs"/>
          </a:endParaRP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Improved attitudes about self, others, and school</a:t>
          </a:r>
        </a:p>
      </dsp:txBody>
      <dsp:txXfrm>
        <a:off x="3251094" y="2169846"/>
        <a:ext cx="2456459" cy="2451128"/>
      </dsp:txXfrm>
    </dsp:sp>
    <dsp:sp modelId="{30F7BA36-94EE-43B3-90B9-D7FF39AFB59D}">
      <dsp:nvSpPr>
        <dsp:cNvPr id="0" name=""/>
        <dsp:cNvSpPr/>
      </dsp:nvSpPr>
      <dsp: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Positive social behavior</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Fewer conduct problems</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Less emotional distress</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Academic success</a:t>
          </a:r>
        </a:p>
      </dsp:txBody>
      <dsp:txXfrm>
        <a:off x="6368632" y="2169846"/>
        <a:ext cx="2456459" cy="24511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dirty="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ysClr val="window" lastClr="FFFFFF"/>
              </a:solidFill>
              <a:latin typeface="Calibri" panose="020F0502020204030204"/>
              <a:ea typeface="+mn-ea"/>
              <a:cs typeface="+mn-cs"/>
            </a:rPr>
            <a:t>Connect With Kids</a:t>
          </a:r>
          <a:br>
            <a:rPr lang="en-US" sz="2400" kern="1200" dirty="0">
              <a:solidFill>
                <a:sysClr val="window" lastClr="FFFFFF"/>
              </a:solidFill>
              <a:latin typeface="Calibri" panose="020F0502020204030204"/>
              <a:ea typeface="+mn-ea"/>
              <a:cs typeface="+mn-cs"/>
            </a:rPr>
          </a:br>
          <a:r>
            <a:rPr lang="en-US" sz="2400" kern="1200" dirty="0" err="1">
              <a:solidFill>
                <a:sysClr val="window" lastClr="FFFFFF"/>
              </a:solidFill>
              <a:latin typeface="Calibri" panose="020F0502020204030204"/>
              <a:ea typeface="+mn-ea"/>
              <a:cs typeface="+mn-cs"/>
            </a:rPr>
            <a:t>connectwithkids.com</a:t>
          </a:r>
          <a:endParaRPr lang="en-US" sz="1800" kern="1200" dirty="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dirty="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endParaRPr lang="en-US" sz="2000" b="1" kern="1200" dirty="0">
            <a:solidFill>
              <a:sysClr val="window" lastClr="FFFFFF"/>
            </a:solidFill>
            <a:latin typeface="Calibri" panose="020F0502020204030204"/>
            <a:ea typeface="+mn-ea"/>
            <a:cs typeface="+mn-cs"/>
          </a:endParaRPr>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endParaRPr lang="en-US" sz="2000" b="1" kern="1200" dirty="0">
            <a:solidFill>
              <a:sysClr val="window" lastClr="FFFFFF"/>
            </a:solidFill>
            <a:latin typeface="Calibri" panose="020F0502020204030204"/>
            <a:ea typeface="+mn-ea"/>
            <a:cs typeface="+mn-cs"/>
          </a:endParaRPr>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endParaRPr lang="en-US" sz="2000" b="1" kern="1200" dirty="0">
            <a:solidFill>
              <a:sysClr val="window" lastClr="FFFFFF"/>
            </a:solidFill>
            <a:latin typeface="Calibri" panose="020F0502020204030204"/>
            <a:ea typeface="+mn-ea"/>
            <a:cs typeface="+mn-cs"/>
          </a:endParaRPr>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endParaRPr lang="en-US" sz="2000" b="1" kern="1200" dirty="0">
            <a:solidFill>
              <a:sysClr val="window" lastClr="FFFFFF"/>
            </a:solidFill>
            <a:latin typeface="Calibri" panose="020F0502020204030204"/>
            <a:ea typeface="+mn-ea"/>
            <a:cs typeface="+mn-cs"/>
          </a:endParaRPr>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endParaRPr lang="en-US" sz="2000" b="1" kern="1200" dirty="0">
            <a:solidFill>
              <a:sysClr val="window" lastClr="FFFFFF"/>
            </a:solidFill>
            <a:latin typeface="Calibri" panose="020F0502020204030204"/>
            <a:ea typeface="+mn-ea"/>
            <a:cs typeface="+mn-cs"/>
          </a:endParaRPr>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endParaRPr lang="en-US" sz="2000" b="1" kern="1200" dirty="0">
            <a:solidFill>
              <a:sysClr val="window" lastClr="FFFFFF"/>
            </a:solidFill>
            <a:latin typeface="Calibri" panose="020F0502020204030204"/>
            <a:ea typeface="+mn-ea"/>
            <a:cs typeface="+mn-cs"/>
          </a:endParaRPr>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endParaRPr lang="en-US" sz="2000" b="1" kern="1200" dirty="0">
            <a:solidFill>
              <a:sysClr val="window" lastClr="FFFFFF"/>
            </a:solidFill>
            <a:latin typeface="Calibri" panose="020F0502020204030204"/>
            <a:ea typeface="+mn-ea"/>
            <a:cs typeface="+mn-cs"/>
          </a:endParaRPr>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endParaRPr lang="en-US" sz="2000" b="1" kern="1200" dirty="0">
            <a:solidFill>
              <a:sysClr val="window" lastClr="FFFFFF"/>
            </a:solidFill>
            <a:latin typeface="Calibri" panose="020F0502020204030204"/>
            <a:ea typeface="+mn-ea"/>
            <a:cs typeface="+mn-cs"/>
          </a:endParaRPr>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endParaRPr lang="en-US" sz="2000" b="1" kern="1200" dirty="0">
            <a:solidFill>
              <a:sysClr val="window" lastClr="FFFFFF"/>
            </a:solidFill>
            <a:latin typeface="Calibri" panose="020F0502020204030204"/>
            <a:ea typeface="+mn-ea"/>
            <a:cs typeface="+mn-cs"/>
          </a:endParaRPr>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endParaRPr lang="en-US" sz="2000" b="1" kern="1200" dirty="0">
            <a:solidFill>
              <a:sysClr val="window" lastClr="FFFFFF"/>
            </a:solidFill>
            <a:latin typeface="Calibri" panose="020F0502020204030204"/>
            <a:ea typeface="+mn-ea"/>
            <a:cs typeface="+mn-cs"/>
          </a:endParaRPr>
        </a:p>
      </dsp:txBody>
      <dsp:txXfrm>
        <a:off x="23560" y="4775167"/>
        <a:ext cx="8171669" cy="435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Sustainability &amp; Continuous Regeneration</a:t>
          </a:r>
        </a:p>
      </dsp:txBody>
      <dsp:txXfrm>
        <a:off x="435302" y="4470621"/>
        <a:ext cx="5928020" cy="426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ORF </a:t>
          </a:r>
        </a:p>
        <a:p>
          <a:pPr marL="0" lvl="0" indent="0" algn="ctr" defTabSz="800100">
            <a:lnSpc>
              <a:spcPct val="90000"/>
            </a:lnSpc>
            <a:spcBef>
              <a:spcPct val="0"/>
            </a:spcBef>
            <a:spcAft>
              <a:spcPct val="35000"/>
            </a:spcAft>
            <a:buNone/>
          </a:pPr>
          <a:r>
            <a:rPr lang="en-US" sz="1800" kern="1200" dirty="0"/>
            <a:t>MAP Reading</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Suspensions</a:t>
          </a:r>
        </a:p>
      </dsp:txBody>
      <dsp:txXfrm>
        <a:off x="6166666" y="1732674"/>
        <a:ext cx="2067163" cy="18083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Fall Externalizing</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GPA</a:t>
          </a:r>
        </a:p>
        <a:p>
          <a:pPr marL="0" lvl="0" indent="0" algn="ctr" defTabSz="800100">
            <a:lnSpc>
              <a:spcPct val="90000"/>
            </a:lnSpc>
            <a:spcBef>
              <a:spcPct val="0"/>
            </a:spcBef>
            <a:spcAft>
              <a:spcPct val="35000"/>
            </a:spcAft>
            <a:buNone/>
          </a:pPr>
          <a:r>
            <a:rPr lang="en-US" sz="1800" kern="1200" dirty="0"/>
            <a:t>Course Failures</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ODR</a:t>
          </a:r>
        </a:p>
        <a:p>
          <a:pPr marL="0" lvl="0" indent="0" algn="ctr" defTabSz="800100">
            <a:lnSpc>
              <a:spcPct val="90000"/>
            </a:lnSpc>
            <a:spcBef>
              <a:spcPct val="0"/>
            </a:spcBef>
            <a:spcAft>
              <a:spcPct val="35000"/>
            </a:spcAft>
            <a:buNone/>
          </a:pPr>
          <a:r>
            <a:rPr lang="en-US" sz="1800" kern="1200" dirty="0"/>
            <a:t>Suspensions</a:t>
          </a:r>
        </a:p>
      </dsp:txBody>
      <dsp:txXfrm>
        <a:off x="6174247" y="1556344"/>
        <a:ext cx="2052001" cy="2160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Fall</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GPA</a:t>
          </a:r>
        </a:p>
        <a:p>
          <a:pPr marL="0" lvl="0" indent="0" algn="ctr" defTabSz="800100">
            <a:lnSpc>
              <a:spcPct val="90000"/>
            </a:lnSpc>
            <a:spcBef>
              <a:spcPct val="0"/>
            </a:spcBef>
            <a:spcAft>
              <a:spcPct val="35000"/>
            </a:spcAft>
            <a:buNone/>
          </a:pPr>
          <a:r>
            <a:rPr lang="en-US" sz="1800" kern="1200" dirty="0"/>
            <a:t>Course Failures</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ODR</a:t>
          </a:r>
        </a:p>
        <a:p>
          <a:pPr marL="0" lvl="0" indent="0" algn="ctr" defTabSz="800100">
            <a:lnSpc>
              <a:spcPct val="90000"/>
            </a:lnSpc>
            <a:spcBef>
              <a:spcPct val="0"/>
            </a:spcBef>
            <a:spcAft>
              <a:spcPct val="35000"/>
            </a:spcAft>
            <a:buNone/>
          </a:pPr>
          <a:r>
            <a:rPr lang="en-US" sz="1800" kern="1200" dirty="0"/>
            <a:t>Suspensions</a:t>
          </a:r>
        </a:p>
      </dsp:txBody>
      <dsp:txXfrm>
        <a:off x="6174247" y="1556344"/>
        <a:ext cx="2052001" cy="21609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endParaRPr lang="en-US" sz="5900" kern="1200" dirty="0"/>
        </a:p>
      </dsp:txBody>
      <dsp:txXfrm>
        <a:off x="2840635" y="2124356"/>
        <a:ext cx="2243528" cy="123768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0.5001</cdr:x>
      <cdr:y>0.01515</cdr:y>
    </cdr:from>
    <cdr:to>
      <cdr:x>0.80256</cdr:x>
      <cdr:y>0.07899</cdr:y>
    </cdr:to>
    <cdr:sp macro="" textlink="">
      <cdr:nvSpPr>
        <cdr:cNvPr id="51201" name="Rectangle 2"/>
        <cdr:cNvSpPr>
          <a:spLocks xmlns:a="http://schemas.openxmlformats.org/drawingml/2006/main" noChangeArrowheads="1"/>
        </cdr:cNvSpPr>
      </cdr:nvSpPr>
      <cdr:spPr bwMode="auto">
        <a:xfrm xmlns:a="http://schemas.openxmlformats.org/drawingml/2006/main">
          <a:off x="3802854" y="76200"/>
          <a:ext cx="2299943" cy="3210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Internalizing</a:t>
          </a:r>
        </a:p>
      </cdr:txBody>
    </cdr:sp>
  </cdr:relSizeAnchor>
  <cdr:relSizeAnchor xmlns:cdr="http://schemas.openxmlformats.org/drawingml/2006/chartDrawing">
    <cdr:from>
      <cdr:x>0.14377</cdr:x>
      <cdr:y>0.01269</cdr:y>
    </cdr:from>
    <cdr:to>
      <cdr:x>0.42782</cdr:x>
      <cdr:y>0.09505</cdr:y>
    </cdr:to>
    <cdr:sp macro="" textlink="">
      <cdr:nvSpPr>
        <cdr:cNvPr id="51202" name="Rectangle 3"/>
        <cdr:cNvSpPr>
          <a:spLocks xmlns:a="http://schemas.openxmlformats.org/drawingml/2006/main" noChangeArrowheads="1"/>
        </cdr:cNvSpPr>
      </cdr:nvSpPr>
      <cdr:spPr bwMode="auto">
        <a:xfrm xmlns:a="http://schemas.openxmlformats.org/drawingml/2006/main">
          <a:off x="764589" y="50800"/>
          <a:ext cx="1504288" cy="3090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Externalizing</a:t>
          </a:r>
        </a:p>
      </cdr:txBody>
    </cdr:sp>
  </cdr:relSizeAnchor>
</c:userShapes>
</file>

<file path=ppt/drawings/drawing2.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3/18/2021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3/18/2021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 </a:t>
            </a: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43</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637989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44</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45913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6916"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B41464E6-6485-473C-8F56-86E90E58C858}" type="slidenum">
              <a:rPr lang="en-US" sz="1200">
                <a:solidFill>
                  <a:srgbClr val="000000"/>
                </a:solidFill>
                <a:latin typeface="Calibri" pitchFamily="34" charset="0"/>
              </a:rPr>
              <a:pPr algn="r" eaLnBrk="1" hangingPunct="1"/>
              <a:t>45</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88708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50</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51</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84893">
              <a:defRPr/>
            </a:pPr>
            <a:endParaRPr lang="en-US" altLang="en-US" baseline="0" dirty="0"/>
          </a:p>
        </p:txBody>
      </p:sp>
      <p:sp>
        <p:nvSpPr>
          <p:cNvPr id="1229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D5FC-3AD5-4568-BE77-620F009B96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97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44746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3207147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579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58</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1163788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565840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1393858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191707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http://www.pearsonclinical.com/education/products/100001482/basc3-behavioral-and-emotional-screening-system--basc-3-bess.html </a:t>
            </a:r>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410463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404678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769662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539692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360751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security – teamwork to create, populate,</a:t>
            </a:r>
            <a:r>
              <a:rPr lang="en-US" baseline="0" dirty="0"/>
              <a:t> collect and synthesize data – planning ahead to calendar screening as all other data collection – SHARE the information with faculty and staff</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68</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65039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4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a:latin typeface="Calibri" charset="0"/>
                <a:ea typeface="MS PGothic" charset="-128"/>
              </a:rPr>
              <a:t>Structure for positive, productive discussions</a:t>
            </a:r>
          </a:p>
          <a:p>
            <a:pPr lvl="1"/>
            <a:r>
              <a:rPr lang="en-US" altLang="en-US">
                <a:latin typeface="Calibri" charset="0"/>
                <a:ea typeface="MS PGothic" charset="-128"/>
              </a:rPr>
              <a:t>Data-informed professional development</a:t>
            </a:r>
          </a:p>
          <a:p>
            <a:endParaRPr lang="en-US" altLang="en-US">
              <a:latin typeface="Calibri" charset="0"/>
              <a:ea typeface="MS PGothic" charset="-128"/>
            </a:endParaRPr>
          </a:p>
        </p:txBody>
      </p:sp>
    </p:spTree>
    <p:extLst>
      <p:ext uri="{BB962C8B-B14F-4D97-AF65-F5344CB8AC3E}">
        <p14:creationId xmlns:p14="http://schemas.microsoft.com/office/powerpoint/2010/main" val="54408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dirty="0"/>
              <a:t>20-min </a:t>
            </a:r>
            <a:r>
              <a:rPr lang="en-US" sz="1000" b="0" dirty="0"/>
              <a:t>timer - https://jamboard.google.com/d/1ecqfQi9k8o3tFir41ROFEkz1RF_AVIbQ7dznxiGrdyA/edit?usp=sharing </a:t>
            </a:r>
            <a:endParaRPr lang="en-US" sz="1000" dirty="0"/>
          </a:p>
        </p:txBody>
      </p:sp>
    </p:spTree>
    <p:extLst>
      <p:ext uri="{BB962C8B-B14F-4D97-AF65-F5344CB8AC3E}">
        <p14:creationId xmlns:p14="http://schemas.microsoft.com/office/powerpoint/2010/main" val="2546462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81</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4421"/>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54421"/>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57066" indent="-291179">
              <a:defRPr>
                <a:solidFill>
                  <a:schemeClr val="tx1"/>
                </a:solidFill>
                <a:latin typeface="Verdana" panose="020B0604030504040204" pitchFamily="34" charset="0"/>
                <a:ea typeface="MS PGothic" panose="020B0600070205080204" pitchFamily="34" charset="-128"/>
              </a:defRPr>
            </a:lvl2pPr>
            <a:lvl3pPr marL="1164717" indent="-232943">
              <a:defRPr>
                <a:solidFill>
                  <a:schemeClr val="tx1"/>
                </a:solidFill>
                <a:latin typeface="Verdana" panose="020B0604030504040204" pitchFamily="34" charset="0"/>
                <a:ea typeface="MS PGothic" panose="020B0600070205080204" pitchFamily="34" charset="-128"/>
              </a:defRPr>
            </a:lvl3pPr>
            <a:lvl4pPr marL="1630604" indent="-232943">
              <a:defRPr>
                <a:solidFill>
                  <a:schemeClr val="tx1"/>
                </a:solidFill>
                <a:latin typeface="Verdana" panose="020B0604030504040204" pitchFamily="34" charset="0"/>
                <a:ea typeface="MS PGothic" panose="020B0600070205080204" pitchFamily="34" charset="-128"/>
              </a:defRPr>
            </a:lvl4pPr>
            <a:lvl5pPr marL="2096491" indent="-232943">
              <a:defRPr>
                <a:solidFill>
                  <a:schemeClr val="tx1"/>
                </a:solidFill>
                <a:latin typeface="Verdana" panose="020B060403050404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808C39-BD76-49CB-9B14-2F328FC56483}"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370652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Ci3T.org: On-demand Professional Learning Resources</a:t>
            </a:r>
          </a:p>
        </p:txBody>
      </p:sp>
    </p:spTree>
    <p:extLst>
      <p:ext uri="{BB962C8B-B14F-4D97-AF65-F5344CB8AC3E}">
        <p14:creationId xmlns:p14="http://schemas.microsoft.com/office/powerpoint/2010/main" val="1182140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on-site experts!</a:t>
            </a:r>
          </a:p>
        </p:txBody>
      </p:sp>
      <p:sp>
        <p:nvSpPr>
          <p:cNvPr id="4" name="Slide Number Placeholder 3"/>
          <p:cNvSpPr>
            <a:spLocks noGrp="1"/>
          </p:cNvSpPr>
          <p:nvPr>
            <p:ph type="sldNum" sz="quarter" idx="10"/>
          </p:nvPr>
        </p:nvSpPr>
        <p:spPr/>
        <p:txBody>
          <a:bodyPr/>
          <a:lstStyle/>
          <a:p>
            <a:fld id="{1DA97D0D-5178-4F57-BFD7-EC7A65772746}" type="slidenum">
              <a:rPr lang="en-US" smtClean="0"/>
              <a:t>86</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dirty="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Add more description</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92</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Citation: Lane, K.L., &amp;</a:t>
            </a:r>
            <a:r>
              <a:rPr lang="en-US" baseline="0" dirty="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93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94</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95</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99</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100</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101</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102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 (NEW)</a:t>
            </a:r>
          </a:p>
        </p:txBody>
      </p:sp>
    </p:spTree>
    <p:extLst>
      <p:ext uri="{BB962C8B-B14F-4D97-AF65-F5344CB8AC3E}">
        <p14:creationId xmlns:p14="http://schemas.microsoft.com/office/powerpoint/2010/main" val="2975241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105</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107</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 (NEW)</a:t>
            </a:r>
          </a:p>
        </p:txBody>
      </p:sp>
    </p:spTree>
    <p:extLst>
      <p:ext uri="{BB962C8B-B14F-4D97-AF65-F5344CB8AC3E}">
        <p14:creationId xmlns:p14="http://schemas.microsoft.com/office/powerpoint/2010/main" val="247562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108</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 https://jamboard.google.com/d/1ecqfQi9k8o3tFir41ROFEkz1RF_AVIbQ7dznxiGrdyA/edit?usp=sharing</a:t>
            </a:r>
          </a:p>
        </p:txBody>
      </p:sp>
    </p:spTree>
    <p:extLst>
      <p:ext uri="{BB962C8B-B14F-4D97-AF65-F5344CB8AC3E}">
        <p14:creationId xmlns:p14="http://schemas.microsoft.com/office/powerpoint/2010/main" val="4153406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632048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F933700-60D0-4A4D-9DC1-0097DB73EC8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ooter Placeholder 1"/>
          <p:cNvSpPr>
            <a:spLocks noGrp="1"/>
          </p:cNvSpPr>
          <p:nvPr>
            <p:ph type="ft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679664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80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a:t>
            </a:r>
            <a:r>
              <a:rPr lang="en-US" baseline="0" dirty="0"/>
              <a:t> decision-making guide, behavior screening tools at-a-glance, screening protocol (district level), training application, sample budget.</a:t>
            </a:r>
            <a:endParaRPr lang="en-US" dirty="0"/>
          </a:p>
        </p:txBody>
      </p:sp>
      <p:sp>
        <p:nvSpPr>
          <p:cNvPr id="4" name="Slide Number Placeholder 3"/>
          <p:cNvSpPr>
            <a:spLocks noGrp="1"/>
          </p:cNvSpPr>
          <p:nvPr>
            <p:ph type="sldNum" sz="quarter" idx="10"/>
          </p:nvPr>
        </p:nvSpPr>
        <p:spPr/>
        <p:txBody>
          <a:bodyPr/>
          <a:lstStyle/>
          <a:p>
            <a:fld id="{05F8F4C2-8D1B-4152-9155-7910E1606850}" type="slidenum">
              <a:rPr lang="en-US" smtClean="0"/>
              <a:t>117</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and Oakes 2014.</a:t>
            </a:r>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11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0104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122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126</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algn="l"/>
            <a:r>
              <a:rPr lang="en-US" sz="1000" b="0" dirty="0"/>
              <a:t>15-min timer - https://jamboard.google.com/d/1p_cmeqsrR5mZDwb2Ynt-1g4tPKeO4797QQfE_FROrok/viewer?f=0 </a:t>
            </a:r>
            <a:endParaRPr lang="en-US" sz="1100" b="1" dirty="0">
              <a:solidFill>
                <a:schemeClr val="accent1"/>
              </a:solidFill>
              <a:latin typeface="+mn-lt"/>
            </a:endParaRPr>
          </a:p>
        </p:txBody>
      </p:sp>
    </p:spTree>
    <p:extLst>
      <p:ext uri="{BB962C8B-B14F-4D97-AF65-F5344CB8AC3E}">
        <p14:creationId xmlns:p14="http://schemas.microsoft.com/office/powerpoint/2010/main" val="338742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0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dirty="0"/>
              <a:t>20-min timer </a:t>
            </a:r>
            <a:r>
              <a:rPr lang="en-US" sz="1000" b="0" dirty="0"/>
              <a:t>- https://jamboard.google.com/d/1DiGfzICkVxRNPqPMyqonQ8ABo2EgmkV9J525Zxe5DO4/edit?usp=sharing </a:t>
            </a:r>
            <a:endParaRPr lang="en-US" sz="1000" dirty="0"/>
          </a:p>
        </p:txBody>
      </p:sp>
    </p:spTree>
    <p:extLst>
      <p:ext uri="{BB962C8B-B14F-4D97-AF65-F5344CB8AC3E}">
        <p14:creationId xmlns:p14="http://schemas.microsoft.com/office/powerpoint/2010/main" val="254646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48" tIns="46874" rIns="93748" bIns="46874" numCol="1" anchor="t" anchorCtr="0" compatLnSpc="1">
            <a:prstTxWarp prst="textNoShape">
              <a:avLst/>
            </a:prstTxWarp>
          </a:bodyPr>
          <a:lstStyle/>
          <a:p>
            <a:pPr eaLnBrk="1" hangingPunct="1">
              <a:spcBef>
                <a:spcPct val="0"/>
              </a:spcBef>
            </a:pPr>
            <a:endParaRPr lang="en-US">
              <a:latin typeface="Arial" charset="0"/>
            </a:endParaRPr>
          </a:p>
        </p:txBody>
      </p:sp>
      <p:sp>
        <p:nvSpPr>
          <p:cNvPr id="198660" name="Slide Number Placeholder 3"/>
          <p:cNvSpPr txBox="1">
            <a:spLocks noGrp="1"/>
          </p:cNvSpPr>
          <p:nvPr/>
        </p:nvSpPr>
        <p:spPr bwMode="auto">
          <a:xfrm>
            <a:off x="3995217" y="8887265"/>
            <a:ext cx="3056414" cy="4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6874" rIns="93748" bIns="46874" anchor="b"/>
          <a:lstStyle>
            <a:lvl1pPr defTabSz="930275" eaLnBrk="0" hangingPunct="0">
              <a:defRPr>
                <a:solidFill>
                  <a:schemeClr val="tx1"/>
                </a:solidFill>
                <a:latin typeface="Calibri" pitchFamily="34" charset="0"/>
                <a:cs typeface="Arial" charset="0"/>
              </a:defRPr>
            </a:lvl1pPr>
            <a:lvl2pPr marL="742950" indent="-285750" defTabSz="930275" eaLnBrk="0" hangingPunct="0">
              <a:defRPr>
                <a:solidFill>
                  <a:schemeClr val="tx1"/>
                </a:solidFill>
                <a:latin typeface="Calibri" pitchFamily="34" charset="0"/>
                <a:cs typeface="Arial" charset="0"/>
              </a:defRPr>
            </a:lvl2pPr>
            <a:lvl3pPr marL="1143000" indent="-228600" defTabSz="930275" eaLnBrk="0" hangingPunct="0">
              <a:defRPr>
                <a:solidFill>
                  <a:schemeClr val="tx1"/>
                </a:solidFill>
                <a:latin typeface="Calibri" pitchFamily="34" charset="0"/>
                <a:cs typeface="Arial" charset="0"/>
              </a:defRPr>
            </a:lvl3pPr>
            <a:lvl4pPr marL="1600200" indent="-228600" defTabSz="930275" eaLnBrk="0" hangingPunct="0">
              <a:defRPr>
                <a:solidFill>
                  <a:schemeClr val="tx1"/>
                </a:solidFill>
                <a:latin typeface="Calibri" pitchFamily="34" charset="0"/>
                <a:cs typeface="Arial" charset="0"/>
              </a:defRPr>
            </a:lvl4pPr>
            <a:lvl5pPr marL="2057400" indent="-228600" defTabSz="930275" eaLnBrk="0" hangingPunct="0">
              <a:defRPr>
                <a:solidFill>
                  <a:schemeClr val="tx1"/>
                </a:solidFill>
                <a:latin typeface="Calibri" pitchFamily="34" charset="0"/>
                <a:cs typeface="Arial" charset="0"/>
              </a:defRPr>
            </a:lvl5pPr>
            <a:lvl6pPr marL="2514600" indent="-228600" defTabSz="930275" eaLnBrk="0" fontAlgn="base" hangingPunct="0">
              <a:spcBef>
                <a:spcPct val="0"/>
              </a:spcBef>
              <a:spcAft>
                <a:spcPct val="0"/>
              </a:spcAft>
              <a:defRPr>
                <a:solidFill>
                  <a:schemeClr val="tx1"/>
                </a:solidFill>
                <a:latin typeface="Calibri" pitchFamily="34" charset="0"/>
                <a:cs typeface="Arial" charset="0"/>
              </a:defRPr>
            </a:lvl6pPr>
            <a:lvl7pPr marL="2971800" indent="-228600" defTabSz="930275" eaLnBrk="0" fontAlgn="base" hangingPunct="0">
              <a:spcBef>
                <a:spcPct val="0"/>
              </a:spcBef>
              <a:spcAft>
                <a:spcPct val="0"/>
              </a:spcAft>
              <a:defRPr>
                <a:solidFill>
                  <a:schemeClr val="tx1"/>
                </a:solidFill>
                <a:latin typeface="Calibri" pitchFamily="34" charset="0"/>
                <a:cs typeface="Arial" charset="0"/>
              </a:defRPr>
            </a:lvl7pPr>
            <a:lvl8pPr marL="3429000" indent="-228600" defTabSz="930275" eaLnBrk="0" fontAlgn="base" hangingPunct="0">
              <a:spcBef>
                <a:spcPct val="0"/>
              </a:spcBef>
              <a:spcAft>
                <a:spcPct val="0"/>
              </a:spcAft>
              <a:defRPr>
                <a:solidFill>
                  <a:schemeClr val="tx1"/>
                </a:solidFill>
                <a:latin typeface="Calibri" pitchFamily="34" charset="0"/>
                <a:cs typeface="Arial" charset="0"/>
              </a:defRPr>
            </a:lvl8pPr>
            <a:lvl9pPr marL="3886200" indent="-228600" defTabSz="930275"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3446FD16-A6AC-4DC0-A0D7-41C19E4EAD68}" type="slidenum">
              <a:rPr lang="en-US" sz="1200">
                <a:solidFill>
                  <a:prstClr val="black"/>
                </a:solidFill>
              </a:rPr>
              <a:pPr algn="r" eaLnBrk="1" hangingPunct="1"/>
              <a:t>42</a:t>
            </a:fld>
            <a:endParaRPr lang="en-US" sz="1200">
              <a:solidFill>
                <a:prstClr val="black"/>
              </a:solidFill>
            </a:endParaRPr>
          </a:p>
        </p:txBody>
      </p:sp>
      <p:sp>
        <p:nvSpPr>
          <p:cNvPr id="2" name="Footer Placeholder 1"/>
          <p:cNvSpPr>
            <a:spLocks noGrp="1"/>
          </p:cNvSpPr>
          <p:nvPr>
            <p:ph type="ftr" sz="quarter" idx="10"/>
          </p:nvPr>
        </p:nvSpPr>
        <p:spPr/>
        <p:txBody>
          <a:bodyPr/>
          <a:lstStyle/>
          <a:p>
            <a:r>
              <a:rPr lang="en-US">
                <a:solidFill>
                  <a:srgbClr val="000000"/>
                </a:solidFill>
              </a:rPr>
              <a:t>Lane and Oakes 2013</a:t>
            </a:r>
          </a:p>
        </p:txBody>
      </p:sp>
    </p:spTree>
    <p:extLst>
      <p:ext uri="{BB962C8B-B14F-4D97-AF65-F5344CB8AC3E}">
        <p14:creationId xmlns:p14="http://schemas.microsoft.com/office/powerpoint/2010/main" val="3125726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9565936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486548381"/>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755913660"/>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07046631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3/18/2021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141002422"/>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3/18/2021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476049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3/18/2021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4048570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934652265"/>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125950015"/>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62418142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48570257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3/18/2021</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49052784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3/18/2021</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001364467"/>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3/18/2021</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60476443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978694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9426974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2421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3/18/2021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3/18/2021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3/18/2021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3/18/2021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3/18/2021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3/18/2021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3/18/2021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3/18/2021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3/18/2021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3/18/2021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3/18/2021</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3/18/2021</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3/18/2021</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3/18/2021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3/18/2021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3/18/2021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153275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2887937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47458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18818726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2560506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08681585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0532778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59295853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3/18/2021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56325443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3/18/2021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0827511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3/18/2021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39565310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96939414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3/18/2021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13885449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8591261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3/18/2021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08543676"/>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3/18/2021</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70499013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3/18/2021</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79042899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3/18/2021</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077098397"/>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7338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077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00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90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84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74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82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082933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242592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955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15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37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254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68821080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17.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38.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image" Target="../media/image17.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6.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3/18/2021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3/18/2021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898" r:id="rId28"/>
    <p:sldLayoutId id="2147483899" r:id="rId29"/>
    <p:sldLayoutId id="2147483933" r:id="rId30"/>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3/18/2021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411118553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3/18/2021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6083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3/18/2021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1027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10.jpg"/><Relationship Id="rId18" Type="http://schemas.openxmlformats.org/officeDocument/2006/relationships/image" Target="../media/image115.jpg"/><Relationship Id="rId3" Type="http://schemas.openxmlformats.org/officeDocument/2006/relationships/image" Target="../media/image100.jpg"/><Relationship Id="rId21" Type="http://schemas.openxmlformats.org/officeDocument/2006/relationships/image" Target="../media/image180.png"/><Relationship Id="rId7" Type="http://schemas.openxmlformats.org/officeDocument/2006/relationships/image" Target="../media/image104.jpg"/><Relationship Id="rId12" Type="http://schemas.openxmlformats.org/officeDocument/2006/relationships/image" Target="../media/image109.jpg"/><Relationship Id="rId17" Type="http://schemas.openxmlformats.org/officeDocument/2006/relationships/image" Target="../media/image114.jpg"/><Relationship Id="rId2" Type="http://schemas.openxmlformats.org/officeDocument/2006/relationships/notesSlide" Target="../notesSlides/notesSlide46.xml"/><Relationship Id="rId16" Type="http://schemas.openxmlformats.org/officeDocument/2006/relationships/image" Target="../media/image113.jpg"/><Relationship Id="rId20" Type="http://schemas.openxmlformats.org/officeDocument/2006/relationships/image" Target="../media/image179.png"/><Relationship Id="rId1" Type="http://schemas.openxmlformats.org/officeDocument/2006/relationships/slideLayout" Target="../slideLayouts/slideLayout49.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jpg"/><Relationship Id="rId15" Type="http://schemas.openxmlformats.org/officeDocument/2006/relationships/image" Target="../media/image112.jpg"/><Relationship Id="rId10" Type="http://schemas.openxmlformats.org/officeDocument/2006/relationships/image" Target="../media/image107.jpg"/><Relationship Id="rId19" Type="http://schemas.openxmlformats.org/officeDocument/2006/relationships/image" Target="../media/image116.jpg"/><Relationship Id="rId4" Type="http://schemas.openxmlformats.org/officeDocument/2006/relationships/image" Target="../media/image101.jpg"/><Relationship Id="rId9" Type="http://schemas.openxmlformats.org/officeDocument/2006/relationships/image" Target="../media/image106.jpg"/><Relationship Id="rId14" Type="http://schemas.openxmlformats.org/officeDocument/2006/relationships/image" Target="../media/image111.jpg"/></Relationships>
</file>

<file path=ppt/slides/_rels/slide10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18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42.xml"/><Relationship Id="rId5" Type="http://schemas.openxmlformats.org/officeDocument/2006/relationships/image" Target="../media/image187.png"/><Relationship Id="rId4" Type="http://schemas.openxmlformats.org/officeDocument/2006/relationships/image" Target="../media/image186.png"/></Relationships>
</file>

<file path=ppt/slides/_rels/slide107.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10.jpg"/><Relationship Id="rId18" Type="http://schemas.openxmlformats.org/officeDocument/2006/relationships/image" Target="../media/image115.jpg"/><Relationship Id="rId3" Type="http://schemas.openxmlformats.org/officeDocument/2006/relationships/image" Target="../media/image100.jpg"/><Relationship Id="rId21" Type="http://schemas.openxmlformats.org/officeDocument/2006/relationships/image" Target="../media/image180.png"/><Relationship Id="rId7" Type="http://schemas.openxmlformats.org/officeDocument/2006/relationships/image" Target="../media/image104.jpg"/><Relationship Id="rId12" Type="http://schemas.openxmlformats.org/officeDocument/2006/relationships/image" Target="../media/image109.jpg"/><Relationship Id="rId17" Type="http://schemas.openxmlformats.org/officeDocument/2006/relationships/image" Target="../media/image114.jpg"/><Relationship Id="rId2" Type="http://schemas.openxmlformats.org/officeDocument/2006/relationships/notesSlide" Target="../notesSlides/notesSlide49.xml"/><Relationship Id="rId16" Type="http://schemas.openxmlformats.org/officeDocument/2006/relationships/image" Target="../media/image113.jpg"/><Relationship Id="rId20" Type="http://schemas.openxmlformats.org/officeDocument/2006/relationships/image" Target="../media/image179.png"/><Relationship Id="rId1" Type="http://schemas.openxmlformats.org/officeDocument/2006/relationships/slideLayout" Target="../slideLayouts/slideLayout49.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jpg"/><Relationship Id="rId15" Type="http://schemas.openxmlformats.org/officeDocument/2006/relationships/image" Target="../media/image112.jpg"/><Relationship Id="rId10" Type="http://schemas.openxmlformats.org/officeDocument/2006/relationships/image" Target="../media/image107.jpg"/><Relationship Id="rId19" Type="http://schemas.openxmlformats.org/officeDocument/2006/relationships/image" Target="../media/image116.jpg"/><Relationship Id="rId4" Type="http://schemas.openxmlformats.org/officeDocument/2006/relationships/image" Target="../media/image101.jpg"/><Relationship Id="rId9" Type="http://schemas.openxmlformats.org/officeDocument/2006/relationships/image" Target="../media/image106.jpg"/><Relationship Id="rId14" Type="http://schemas.openxmlformats.org/officeDocument/2006/relationships/image" Target="../media/image111.jpg"/></Relationships>
</file>

<file path=ppt/slides/_rels/slide108.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10.jpg"/><Relationship Id="rId18" Type="http://schemas.openxmlformats.org/officeDocument/2006/relationships/image" Target="../media/image115.jpg"/><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9.jpg"/><Relationship Id="rId17" Type="http://schemas.openxmlformats.org/officeDocument/2006/relationships/image" Target="../media/image114.jpg"/><Relationship Id="rId2" Type="http://schemas.openxmlformats.org/officeDocument/2006/relationships/notesSlide" Target="../notesSlides/notesSlide50.xml"/><Relationship Id="rId16" Type="http://schemas.openxmlformats.org/officeDocument/2006/relationships/image" Target="../media/image113.jpg"/><Relationship Id="rId20" Type="http://schemas.openxmlformats.org/officeDocument/2006/relationships/image" Target="../media/image188.png"/><Relationship Id="rId1" Type="http://schemas.openxmlformats.org/officeDocument/2006/relationships/slideLayout" Target="../slideLayouts/slideLayout49.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jpg"/><Relationship Id="rId15" Type="http://schemas.openxmlformats.org/officeDocument/2006/relationships/image" Target="../media/image112.jpg"/><Relationship Id="rId10" Type="http://schemas.openxmlformats.org/officeDocument/2006/relationships/image" Target="../media/image107.jpg"/><Relationship Id="rId19" Type="http://schemas.openxmlformats.org/officeDocument/2006/relationships/image" Target="../media/image116.jpg"/><Relationship Id="rId4" Type="http://schemas.openxmlformats.org/officeDocument/2006/relationships/image" Target="../media/image101.jpg"/><Relationship Id="rId9" Type="http://schemas.openxmlformats.org/officeDocument/2006/relationships/image" Target="../media/image106.jpg"/><Relationship Id="rId14" Type="http://schemas.openxmlformats.org/officeDocument/2006/relationships/image" Target="../media/image111.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8.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90.png"/><Relationship Id="rId1" Type="http://schemas.openxmlformats.org/officeDocument/2006/relationships/slideLayout" Target="../slideLayouts/slideLayout41.xml"/><Relationship Id="rId4" Type="http://schemas.openxmlformats.org/officeDocument/2006/relationships/image" Target="../media/image191.png"/></Relationships>
</file>

<file path=ppt/slides/_rels/slide11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4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11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notesSlide" Target="../notesSlides/notesSlide54.xml"/><Relationship Id="rId1" Type="http://schemas.openxmlformats.org/officeDocument/2006/relationships/slideLayout" Target="../slideLayouts/slideLayout41.xml"/><Relationship Id="rId6" Type="http://schemas.openxmlformats.org/officeDocument/2006/relationships/image" Target="../media/image123.png"/><Relationship Id="rId5" Type="http://schemas.openxmlformats.org/officeDocument/2006/relationships/image" Target="../media/image197.png"/><Relationship Id="rId4" Type="http://schemas.openxmlformats.org/officeDocument/2006/relationships/image" Target="../media/image196.png"/></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5.xml"/><Relationship Id="rId1" Type="http://schemas.openxmlformats.org/officeDocument/2006/relationships/slideLayout" Target="../slideLayouts/slideLayout4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8.xml"/></Relationships>
</file>

<file path=ppt/slides/_rels/slide12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7.xml"/><Relationship Id="rId1" Type="http://schemas.openxmlformats.org/officeDocument/2006/relationships/slideLayout" Target="../slideLayouts/slideLayout47.xml"/><Relationship Id="rId4" Type="http://schemas.openxmlformats.org/officeDocument/2006/relationships/image" Target="../media/image204.png"/></Relationships>
</file>

<file path=ppt/slides/_rels/slide12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8.xml"/><Relationship Id="rId1" Type="http://schemas.openxmlformats.org/officeDocument/2006/relationships/slideLayout" Target="../slideLayouts/slideLayout48.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161.png"/></Relationships>
</file>

<file path=ppt/slides/_rels/slide123.xml.rels><?xml version="1.0" encoding="UTF-8" standalone="yes"?>
<Relationships xmlns="http://schemas.openxmlformats.org/package/2006/relationships"><Relationship Id="rId3" Type="http://schemas.openxmlformats.org/officeDocument/2006/relationships/hyperlink" Target="https://www.pbis.org/resource/screening-resources" TargetMode="External"/><Relationship Id="rId2" Type="http://schemas.openxmlformats.org/officeDocument/2006/relationships/image" Target="../media/image208.png"/><Relationship Id="rId1" Type="http://schemas.openxmlformats.org/officeDocument/2006/relationships/slideLayout" Target="../slideLayouts/slideLayout41.xml"/><Relationship Id="rId4" Type="http://schemas.openxmlformats.org/officeDocument/2006/relationships/image" Target="../media/image209.png"/></Relationships>
</file>

<file path=ppt/slides/_rels/slide124.xml.rels><?xml version="1.0" encoding="UTF-8" standalone="yes"?>
<Relationships xmlns="http://schemas.openxmlformats.org/package/2006/relationships"><Relationship Id="rId3" Type="http://schemas.openxmlformats.org/officeDocument/2006/relationships/hyperlink" Target="https://www.pbis.org/conference-and-presentations/pbis-leadership-forum?fc694351_page=2" TargetMode="External"/><Relationship Id="rId2" Type="http://schemas.openxmlformats.org/officeDocument/2006/relationships/image" Target="../media/image210.png"/><Relationship Id="rId1" Type="http://schemas.openxmlformats.org/officeDocument/2006/relationships/slideLayout" Target="../slideLayouts/slideLayout41.xml"/><Relationship Id="rId4" Type="http://schemas.openxmlformats.org/officeDocument/2006/relationships/image" Target="../media/image211.png"/></Relationships>
</file>

<file path=ppt/slides/_rels/slide12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213.png"/></Relationships>
</file>

<file path=ppt/slides/_rels/slide126.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10.jpg"/><Relationship Id="rId18" Type="http://schemas.openxmlformats.org/officeDocument/2006/relationships/image" Target="../media/image115.jpg"/><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9.jpg"/><Relationship Id="rId17" Type="http://schemas.openxmlformats.org/officeDocument/2006/relationships/image" Target="../media/image114.jpg"/><Relationship Id="rId2" Type="http://schemas.openxmlformats.org/officeDocument/2006/relationships/notesSlide" Target="../notesSlides/notesSlide59.xml"/><Relationship Id="rId16" Type="http://schemas.openxmlformats.org/officeDocument/2006/relationships/image" Target="../media/image113.jpg"/><Relationship Id="rId1" Type="http://schemas.openxmlformats.org/officeDocument/2006/relationships/slideLayout" Target="../slideLayouts/slideLayout49.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jpg"/><Relationship Id="rId15" Type="http://schemas.openxmlformats.org/officeDocument/2006/relationships/image" Target="../media/image112.jpg"/><Relationship Id="rId10" Type="http://schemas.openxmlformats.org/officeDocument/2006/relationships/image" Target="../media/image107.jpg"/><Relationship Id="rId19" Type="http://schemas.openxmlformats.org/officeDocument/2006/relationships/image" Target="../media/image116.jpg"/><Relationship Id="rId4" Type="http://schemas.openxmlformats.org/officeDocument/2006/relationships/image" Target="../media/image101.jpg"/><Relationship Id="rId9" Type="http://schemas.openxmlformats.org/officeDocument/2006/relationships/image" Target="../media/image106.jpg"/><Relationship Id="rId14" Type="http://schemas.openxmlformats.org/officeDocument/2006/relationships/image" Target="../media/image111.jpg"/></Relationships>
</file>

<file path=ppt/slides/_rels/slide1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8.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8.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1.xml"/><Relationship Id="rId5" Type="http://schemas.microsoft.com/office/2007/relationships/hdphoto" Target="../media/hdphoto4.wdp"/><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4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8.xml"/><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Layout" Target="../diagrams/layout16.xml"/><Relationship Id="rId7" Type="http://schemas.openxmlformats.org/officeDocument/2006/relationships/image" Target="../media/image90.png"/><Relationship Id="rId2" Type="http://schemas.openxmlformats.org/officeDocument/2006/relationships/diagramData" Target="../diagrams/data16.xml"/><Relationship Id="rId1" Type="http://schemas.openxmlformats.org/officeDocument/2006/relationships/slideLayout" Target="../slideLayouts/slideLayout4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92.png"/></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100.jpg"/><Relationship Id="rId13" Type="http://schemas.openxmlformats.org/officeDocument/2006/relationships/image" Target="../media/image105.jpg"/><Relationship Id="rId18" Type="http://schemas.openxmlformats.org/officeDocument/2006/relationships/image" Target="../media/image110.jpg"/><Relationship Id="rId3" Type="http://schemas.openxmlformats.org/officeDocument/2006/relationships/image" Target="../media/image95.jpg"/><Relationship Id="rId21" Type="http://schemas.openxmlformats.org/officeDocument/2006/relationships/image" Target="../media/image113.jpg"/><Relationship Id="rId7" Type="http://schemas.openxmlformats.org/officeDocument/2006/relationships/image" Target="../media/image99.jpg"/><Relationship Id="rId12" Type="http://schemas.openxmlformats.org/officeDocument/2006/relationships/image" Target="../media/image104.jpg"/><Relationship Id="rId17" Type="http://schemas.openxmlformats.org/officeDocument/2006/relationships/image" Target="../media/image109.jpg"/><Relationship Id="rId25" Type="http://schemas.openxmlformats.org/officeDocument/2006/relationships/image" Target="../media/image117.png"/><Relationship Id="rId2" Type="http://schemas.openxmlformats.org/officeDocument/2006/relationships/notesSlide" Target="../notesSlides/notesSlide8.xml"/><Relationship Id="rId16" Type="http://schemas.openxmlformats.org/officeDocument/2006/relationships/image" Target="../media/image108.jpg"/><Relationship Id="rId20" Type="http://schemas.openxmlformats.org/officeDocument/2006/relationships/image" Target="../media/image112.jpg"/><Relationship Id="rId1" Type="http://schemas.openxmlformats.org/officeDocument/2006/relationships/slideLayout" Target="../slideLayouts/slideLayout49.xml"/><Relationship Id="rId6" Type="http://schemas.openxmlformats.org/officeDocument/2006/relationships/image" Target="../media/image98.jpg"/><Relationship Id="rId11" Type="http://schemas.openxmlformats.org/officeDocument/2006/relationships/image" Target="../media/image103.jpg"/><Relationship Id="rId24" Type="http://schemas.openxmlformats.org/officeDocument/2006/relationships/image" Target="../media/image116.jpg"/><Relationship Id="rId5" Type="http://schemas.openxmlformats.org/officeDocument/2006/relationships/image" Target="../media/image97.jpg"/><Relationship Id="rId15" Type="http://schemas.openxmlformats.org/officeDocument/2006/relationships/image" Target="../media/image107.jpg"/><Relationship Id="rId23" Type="http://schemas.openxmlformats.org/officeDocument/2006/relationships/image" Target="../media/image115.jpg"/><Relationship Id="rId10" Type="http://schemas.openxmlformats.org/officeDocument/2006/relationships/image" Target="../media/image102.jpg"/><Relationship Id="rId19" Type="http://schemas.openxmlformats.org/officeDocument/2006/relationships/image" Target="../media/image111.jpg"/><Relationship Id="rId4" Type="http://schemas.openxmlformats.org/officeDocument/2006/relationships/image" Target="../media/image96.jpg"/><Relationship Id="rId9" Type="http://schemas.openxmlformats.org/officeDocument/2006/relationships/image" Target="../media/image101.jpg"/><Relationship Id="rId14" Type="http://schemas.openxmlformats.org/officeDocument/2006/relationships/image" Target="../media/image106.jpg"/><Relationship Id="rId22" Type="http://schemas.openxmlformats.org/officeDocument/2006/relationships/image" Target="../media/image11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49.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127.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128.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7.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xml"/><Relationship Id="rId1" Type="http://schemas.openxmlformats.org/officeDocument/2006/relationships/slideLayout" Target="../slideLayouts/slideLayout10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0.xml"/><Relationship Id="rId1" Type="http://schemas.openxmlformats.org/officeDocument/2006/relationships/slideLayout" Target="../slideLayouts/slideLayout10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10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hyperlink" Target="https://doi.org/10.1177/0198742918794843"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9.xml"/><Relationship Id="rId1" Type="http://schemas.openxmlformats.org/officeDocument/2006/relationships/slideLayout" Target="../slideLayouts/slideLayout6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chart" Target="../charts/chart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1.xml"/><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notesSlide" Target="../notesSlides/notesSlide30.xml"/><Relationship Id="rId1" Type="http://schemas.openxmlformats.org/officeDocument/2006/relationships/slideLayout" Target="../slideLayouts/slideLayout9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 Id="rId9"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1.xml"/><Relationship Id="rId5" Type="http://schemas.openxmlformats.org/officeDocument/2006/relationships/image" Target="../media/image152.png"/><Relationship Id="rId4" Type="http://schemas.openxmlformats.org/officeDocument/2006/relationships/image" Target="../media/image151.png"/></Relationships>
</file>

<file path=ppt/slides/_rels/slide74.xml.rels><?xml version="1.0" encoding="UTF-8" standalone="yes"?>
<Relationships xmlns="http://schemas.openxmlformats.org/package/2006/relationships"><Relationship Id="rId8" Type="http://schemas.openxmlformats.org/officeDocument/2006/relationships/image" Target="../media/image100.jpg"/><Relationship Id="rId13" Type="http://schemas.openxmlformats.org/officeDocument/2006/relationships/image" Target="../media/image105.jpg"/><Relationship Id="rId18" Type="http://schemas.openxmlformats.org/officeDocument/2006/relationships/image" Target="../media/image110.jpg"/><Relationship Id="rId3" Type="http://schemas.openxmlformats.org/officeDocument/2006/relationships/image" Target="../media/image95.jpg"/><Relationship Id="rId21" Type="http://schemas.openxmlformats.org/officeDocument/2006/relationships/image" Target="../media/image113.jpg"/><Relationship Id="rId7" Type="http://schemas.openxmlformats.org/officeDocument/2006/relationships/image" Target="../media/image99.jpg"/><Relationship Id="rId12" Type="http://schemas.openxmlformats.org/officeDocument/2006/relationships/image" Target="../media/image104.jpg"/><Relationship Id="rId17" Type="http://schemas.openxmlformats.org/officeDocument/2006/relationships/image" Target="../media/image109.jpg"/><Relationship Id="rId25" Type="http://schemas.openxmlformats.org/officeDocument/2006/relationships/image" Target="../media/image117.png"/><Relationship Id="rId2" Type="http://schemas.openxmlformats.org/officeDocument/2006/relationships/notesSlide" Target="../notesSlides/notesSlide31.xml"/><Relationship Id="rId16" Type="http://schemas.openxmlformats.org/officeDocument/2006/relationships/image" Target="../media/image108.jpg"/><Relationship Id="rId20" Type="http://schemas.openxmlformats.org/officeDocument/2006/relationships/image" Target="../media/image112.jpg"/><Relationship Id="rId1" Type="http://schemas.openxmlformats.org/officeDocument/2006/relationships/slideLayout" Target="../slideLayouts/slideLayout49.xml"/><Relationship Id="rId6" Type="http://schemas.openxmlformats.org/officeDocument/2006/relationships/image" Target="../media/image98.jpg"/><Relationship Id="rId11" Type="http://schemas.openxmlformats.org/officeDocument/2006/relationships/image" Target="../media/image103.jpg"/><Relationship Id="rId24" Type="http://schemas.openxmlformats.org/officeDocument/2006/relationships/image" Target="../media/image116.jpg"/><Relationship Id="rId5" Type="http://schemas.openxmlformats.org/officeDocument/2006/relationships/image" Target="../media/image97.jpg"/><Relationship Id="rId15" Type="http://schemas.openxmlformats.org/officeDocument/2006/relationships/image" Target="../media/image107.jpg"/><Relationship Id="rId23" Type="http://schemas.openxmlformats.org/officeDocument/2006/relationships/image" Target="../media/image115.jpg"/><Relationship Id="rId10" Type="http://schemas.openxmlformats.org/officeDocument/2006/relationships/image" Target="../media/image102.jpg"/><Relationship Id="rId19" Type="http://schemas.openxmlformats.org/officeDocument/2006/relationships/image" Target="../media/image111.jpg"/><Relationship Id="rId4" Type="http://schemas.openxmlformats.org/officeDocument/2006/relationships/image" Target="../media/image96.jpg"/><Relationship Id="rId9" Type="http://schemas.openxmlformats.org/officeDocument/2006/relationships/image" Target="../media/image101.jpg"/><Relationship Id="rId14" Type="http://schemas.openxmlformats.org/officeDocument/2006/relationships/image" Target="../media/image106.jpg"/><Relationship Id="rId22" Type="http://schemas.openxmlformats.org/officeDocument/2006/relationships/image" Target="../media/image11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image" Target="../media/image154.png"/><Relationship Id="rId7" Type="http://schemas.openxmlformats.org/officeDocument/2006/relationships/diagramData" Target="../diagrams/data22.xml"/><Relationship Id="rId12" Type="http://schemas.openxmlformats.org/officeDocument/2006/relationships/image" Target="../media/image158.jpe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157.jpeg"/><Relationship Id="rId11" Type="http://schemas.microsoft.com/office/2007/relationships/diagramDrawing" Target="../diagrams/drawing22.xml"/><Relationship Id="rId5" Type="http://schemas.openxmlformats.org/officeDocument/2006/relationships/image" Target="../media/image156.png"/><Relationship Id="rId10" Type="http://schemas.openxmlformats.org/officeDocument/2006/relationships/diagramColors" Target="../diagrams/colors22.xml"/><Relationship Id="rId4" Type="http://schemas.openxmlformats.org/officeDocument/2006/relationships/image" Target="../media/image155.png"/><Relationship Id="rId9" Type="http://schemas.openxmlformats.org/officeDocument/2006/relationships/diagramQuickStyle" Target="../diagrams/quickStyle22.xml"/></Relationships>
</file>

<file path=ppt/slides/_rels/slide8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1.xml"/><Relationship Id="rId5" Type="http://schemas.openxmlformats.org/officeDocument/2006/relationships/image" Target="../media/image166.png"/><Relationship Id="rId4" Type="http://schemas.openxmlformats.org/officeDocument/2006/relationships/image" Target="../media/image165.png"/></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87.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4.jpg"/><Relationship Id="rId3" Type="http://schemas.openxmlformats.org/officeDocument/2006/relationships/image" Target="../media/image117.png"/><Relationship Id="rId7" Type="http://schemas.openxmlformats.org/officeDocument/2006/relationships/image" Target="../media/image108.jpg"/><Relationship Id="rId12" Type="http://schemas.openxmlformats.org/officeDocument/2006/relationships/image" Target="../media/image113.jpg"/><Relationship Id="rId2" Type="http://schemas.openxmlformats.org/officeDocument/2006/relationships/notesSlide" Target="../notesSlides/notesSlide37.xml"/><Relationship Id="rId16" Type="http://schemas.openxmlformats.org/officeDocument/2006/relationships/image" Target="../media/image41.png"/><Relationship Id="rId1" Type="http://schemas.openxmlformats.org/officeDocument/2006/relationships/slideLayout" Target="../slideLayouts/slideLayout49.xml"/><Relationship Id="rId6" Type="http://schemas.openxmlformats.org/officeDocument/2006/relationships/image" Target="../media/image107.jpg"/><Relationship Id="rId11" Type="http://schemas.openxmlformats.org/officeDocument/2006/relationships/image" Target="../media/image112.jpg"/><Relationship Id="rId5" Type="http://schemas.openxmlformats.org/officeDocument/2006/relationships/image" Target="../media/image106.jpg"/><Relationship Id="rId15" Type="http://schemas.openxmlformats.org/officeDocument/2006/relationships/image" Target="../media/image116.jpg"/><Relationship Id="rId10" Type="http://schemas.openxmlformats.org/officeDocument/2006/relationships/image" Target="../media/image111.jpg"/><Relationship Id="rId4" Type="http://schemas.openxmlformats.org/officeDocument/2006/relationships/image" Target="../media/image105.jpg"/><Relationship Id="rId9" Type="http://schemas.openxmlformats.org/officeDocument/2006/relationships/image" Target="../media/image110.jpg"/><Relationship Id="rId14" Type="http://schemas.openxmlformats.org/officeDocument/2006/relationships/image" Target="../media/image11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96.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5.xml"/><Relationship Id="rId4" Type="http://schemas.openxmlformats.org/officeDocument/2006/relationships/image" Target="../media/image17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1045158"/>
            <a:ext cx="10515600" cy="2387600"/>
          </a:xfrm>
        </p:spPr>
        <p:txBody>
          <a:bodyPr anchor="ctr">
            <a:noAutofit/>
          </a:bodyPr>
          <a:lstStyle/>
          <a:p>
            <a:pPr lvl="0"/>
            <a:r>
              <a:rPr lang="en-US" sz="4800" dirty="0"/>
              <a:t>Tiered Systems ... Comprehensive, Integrated, Three-tiered (Ci3T) Model of Prevention </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4415883"/>
            <a:ext cx="10515600" cy="1730391"/>
          </a:xfrm>
        </p:spPr>
        <p:txBody>
          <a:bodyPr>
            <a:normAutofit fontScale="92500" lnSpcReduction="10000"/>
          </a:bodyPr>
          <a:lstStyle/>
          <a:p>
            <a:r>
              <a:rPr lang="en-US" sz="2600" dirty="0"/>
              <a:t>Kathleen Lynne Lane, University of Kansas</a:t>
            </a:r>
          </a:p>
          <a:p>
            <a:r>
              <a:rPr lang="en-US" sz="2600" dirty="0"/>
              <a:t>Wendy Peia Oakes, Arizona State University</a:t>
            </a:r>
          </a:p>
          <a:p>
            <a:r>
              <a:rPr lang="en-US" sz="2600" dirty="0"/>
              <a:t>Mark Matthew Buckman, University of Kansas</a:t>
            </a:r>
          </a:p>
          <a:p>
            <a:r>
              <a:rPr lang="en-US" sz="2600" dirty="0"/>
              <a:t>Rebecca Sherod, University of Kansas</a:t>
            </a:r>
            <a:endParaRPr lang="en-US" dirty="0"/>
          </a:p>
          <a:p>
            <a:endParaRPr lang="en-US" dirty="0"/>
          </a:p>
        </p:txBody>
      </p:sp>
      <p:sp>
        <p:nvSpPr>
          <p:cNvPr id="2" name="TextBox 1">
            <a:extLst>
              <a:ext uri="{FF2B5EF4-FFF2-40B4-BE49-F238E27FC236}">
                <a16:creationId xmlns:a16="http://schemas.microsoft.com/office/drawing/2014/main" id="{D6CC65A1-F8C2-435D-BD56-582B506CDC18}"/>
              </a:ext>
            </a:extLst>
          </p:cNvPr>
          <p:cNvSpPr txBox="1"/>
          <p:nvPr/>
        </p:nvSpPr>
        <p:spPr>
          <a:xfrm>
            <a:off x="2973615" y="3626756"/>
            <a:ext cx="61268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OSED 114</a:t>
            </a:r>
          </a:p>
          <a:p>
            <a:pPr algn="ctr"/>
            <a:r>
              <a:rPr lang="en-US" dirty="0">
                <a:cs typeface="Arial"/>
              </a:rPr>
              <a:t>March 22-23, 2021</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dirty="0">
                <a:solidFill>
                  <a:prstClr val="white"/>
                </a:solidFill>
                <a:latin typeface="Calibri" panose="020F0502020204030204"/>
                <a:ea typeface="MS PGothic" charset="-128"/>
              </a:rPr>
              <a:t>P</a:t>
            </a:r>
            <a:r>
              <a:rPr lang="en-US" sz="2000" b="1" dirty="0">
                <a:solidFill>
                  <a:prstClr val="white"/>
                </a:solidFill>
                <a:latin typeface="Calibri" panose="020F0502020204030204"/>
                <a:ea typeface="MS PGothic" charset="-128"/>
              </a:rPr>
              <a:t>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dirty="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dirty="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dirty="0">
                          <a:effectLst/>
                          <a:latin typeface="Times New Roman"/>
                          <a:ea typeface="Times New Roman"/>
                        </a:rPr>
                        <a:t> </a:t>
                      </a:r>
                    </a:p>
                    <a:p>
                      <a:pPr marL="104775" marR="0" algn="l">
                        <a:lnSpc>
                          <a:spcPct val="115000"/>
                        </a:lnSpc>
                        <a:spcBef>
                          <a:spcPts val="0"/>
                        </a:spcBef>
                        <a:spcAft>
                          <a:spcPts val="0"/>
                        </a:spcAft>
                      </a:pPr>
                      <a:r>
                        <a:rPr lang="en-US" sz="1600" dirty="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dirty="0">
                          <a:effectLst/>
                          <a:latin typeface="Times New Roman"/>
                          <a:ea typeface="Times New Roman"/>
                        </a:rPr>
                        <a:t>(1) 10th/11</a:t>
                      </a:r>
                      <a:r>
                        <a:rPr lang="en-US" sz="1600" baseline="30000" dirty="0">
                          <a:effectLst/>
                          <a:latin typeface="Times New Roman"/>
                          <a:ea typeface="Times New Roman"/>
                        </a:rPr>
                        <a:t>th</a:t>
                      </a:r>
                      <a:r>
                        <a:rPr lang="en-US" sz="1600" dirty="0">
                          <a:effectLst/>
                          <a:latin typeface="Times New Roman"/>
                          <a:ea typeface="Times New Roman"/>
                        </a:rPr>
                        <a:t>/ 12</a:t>
                      </a:r>
                      <a:r>
                        <a:rPr lang="en-US" sz="1600" baseline="30000" dirty="0">
                          <a:effectLst/>
                          <a:latin typeface="Times New Roman"/>
                          <a:ea typeface="Times New Roman"/>
                        </a:rPr>
                        <a:t>th</a:t>
                      </a:r>
                      <a:r>
                        <a:rPr lang="en-US" sz="1600" dirty="0">
                          <a:effectLst/>
                          <a:latin typeface="Times New Roman"/>
                          <a:ea typeface="Times New Roman"/>
                        </a:rPr>
                        <a:t>  graders</a:t>
                      </a:r>
                    </a:p>
                    <a:p>
                      <a:pPr marL="109855" marR="0" algn="l">
                        <a:lnSpc>
                          <a:spcPct val="115000"/>
                        </a:lnSpc>
                        <a:spcBef>
                          <a:spcPts val="0"/>
                        </a:spcBef>
                        <a:spcAft>
                          <a:spcPts val="0"/>
                        </a:spcAft>
                      </a:pPr>
                      <a:r>
                        <a:rPr lang="en-US" sz="1600" dirty="0">
                          <a:effectLst/>
                          <a:latin typeface="Times New Roman"/>
                          <a:ea typeface="Times New Roman"/>
                        </a:rPr>
                        <a:t>(2) Behavior: </a:t>
                      </a:r>
                    </a:p>
                    <a:p>
                      <a:pPr marL="109855" marR="0" algn="l">
                        <a:lnSpc>
                          <a:spcPct val="115000"/>
                        </a:lnSpc>
                        <a:spcBef>
                          <a:spcPts val="0"/>
                        </a:spcBef>
                        <a:spcAft>
                          <a:spcPts val="0"/>
                        </a:spcAft>
                      </a:pPr>
                      <a:r>
                        <a:rPr lang="en-US" sz="1600" dirty="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dirty="0">
                          <a:effectLst/>
                          <a:latin typeface="Times New Roman"/>
                          <a:ea typeface="Times New Roman"/>
                        </a:rPr>
                        <a:t>ODR ≥ 2</a:t>
                      </a:r>
                    </a:p>
                    <a:p>
                      <a:pPr marL="109855" marR="0" algn="l">
                        <a:lnSpc>
                          <a:spcPct val="115000"/>
                        </a:lnSpc>
                        <a:spcBef>
                          <a:spcPts val="0"/>
                        </a:spcBef>
                        <a:spcAft>
                          <a:spcPts val="0"/>
                        </a:spcAft>
                      </a:pPr>
                      <a:r>
                        <a:rPr lang="en-US" sz="1600" dirty="0">
                          <a:effectLst/>
                          <a:latin typeface="Times New Roman"/>
                          <a:ea typeface="Times New Roman"/>
                        </a:rPr>
                        <a:t>Absences ≥ 5 days in one grading period</a:t>
                      </a:r>
                    </a:p>
                    <a:p>
                      <a:pPr marL="109855" marR="0" algn="l">
                        <a:lnSpc>
                          <a:spcPct val="115000"/>
                        </a:lnSpc>
                        <a:spcBef>
                          <a:spcPts val="0"/>
                        </a:spcBef>
                        <a:spcAft>
                          <a:spcPts val="0"/>
                        </a:spcAft>
                      </a:pPr>
                      <a:r>
                        <a:rPr lang="en-US" sz="1600" dirty="0">
                          <a:effectLst/>
                          <a:latin typeface="Times New Roman"/>
                          <a:ea typeface="Times New Roman"/>
                        </a:rPr>
                        <a:t>(3) Academic:</a:t>
                      </a:r>
                    </a:p>
                    <a:p>
                      <a:pPr marL="109855" marR="0" algn="l">
                        <a:lnSpc>
                          <a:spcPct val="115000"/>
                        </a:lnSpc>
                        <a:spcBef>
                          <a:spcPts val="0"/>
                        </a:spcBef>
                        <a:spcAft>
                          <a:spcPts val="0"/>
                        </a:spcAft>
                      </a:pPr>
                      <a:r>
                        <a:rPr lang="en-US" sz="1600" dirty="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dirty="0">
                          <a:effectLst/>
                          <a:latin typeface="Times New Roman"/>
                          <a:ea typeface="Times New Roman"/>
                        </a:rPr>
                        <a:t>Student Measures:</a:t>
                      </a:r>
                      <a:endParaRPr lang="en-US" sz="1600" dirty="0">
                        <a:effectLst/>
                        <a:latin typeface="Times New Roman"/>
                        <a:ea typeface="Times New Roman"/>
                      </a:endParaRPr>
                    </a:p>
                    <a:p>
                      <a:pPr marL="109855" marR="0" algn="l">
                        <a:lnSpc>
                          <a:spcPct val="115000"/>
                        </a:lnSpc>
                        <a:spcBef>
                          <a:spcPts val="0"/>
                        </a:spcBef>
                        <a:spcAft>
                          <a:spcPts val="0"/>
                        </a:spcAft>
                      </a:pPr>
                      <a:r>
                        <a:rPr lang="en-US" sz="1600" dirty="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dirty="0">
                          <a:effectLst/>
                          <a:latin typeface="Times New Roman"/>
                          <a:ea typeface="Times New Roman"/>
                        </a:rPr>
                        <a:t>(2) Decrease of ODR monitored weekly.</a:t>
                      </a:r>
                    </a:p>
                    <a:p>
                      <a:pPr marL="109855" marR="0" algn="l">
                        <a:lnSpc>
                          <a:spcPct val="115000"/>
                        </a:lnSpc>
                        <a:spcBef>
                          <a:spcPts val="0"/>
                        </a:spcBef>
                        <a:spcAft>
                          <a:spcPts val="0"/>
                        </a:spcAft>
                      </a:pPr>
                      <a:r>
                        <a:rPr lang="en-US" sz="1600" dirty="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dirty="0">
                          <a:effectLst/>
                          <a:latin typeface="Times New Roman"/>
                          <a:ea typeface="Times New Roman"/>
                        </a:rPr>
                        <a:t>Treatment Integrity</a:t>
                      </a:r>
                      <a:r>
                        <a:rPr lang="en-US" sz="1600" dirty="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dirty="0">
                          <a:effectLst/>
                          <a:latin typeface="Times New Roman"/>
                          <a:ea typeface="Times New Roman"/>
                        </a:rPr>
                        <a:t>Social Validity</a:t>
                      </a:r>
                      <a:r>
                        <a:rPr lang="en-US" sz="1600" dirty="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Yearlong support</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a:t>
            </a:r>
            <a:r>
              <a:rPr lang="en-US" sz="1200" dirty="0" err="1">
                <a:solidFill>
                  <a:prstClr val="black"/>
                </a:solidFill>
              </a:rPr>
              <a:t>Oyer</a:t>
            </a:r>
            <a:r>
              <a:rPr lang="en-US" sz="1200" dirty="0">
                <a:solidFill>
                  <a:prstClr val="black"/>
                </a:solidFill>
              </a:rPr>
              <a:t>,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385684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dirty="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12th graders</a:t>
                      </a:r>
                    </a:p>
                    <a:p>
                      <a:pPr marL="50800" marR="0" algn="l">
                        <a:lnSpc>
                          <a:spcPct val="115000"/>
                        </a:lnSpc>
                        <a:spcBef>
                          <a:spcPts val="0"/>
                        </a:spcBef>
                        <a:spcAft>
                          <a:spcPts val="0"/>
                        </a:spcAft>
                      </a:pPr>
                      <a:r>
                        <a:rPr lang="en-US" sz="1600" dirty="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dirty="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dirty="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232195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847624" y="5110717"/>
            <a:ext cx="4153851" cy="1472997"/>
          </a:xfrm>
          <a:prstGeom prst="rect">
            <a:avLst/>
          </a:prstGeom>
          <a:noFill/>
        </p:spPr>
      </p:pic>
      <p:sp>
        <p:nvSpPr>
          <p:cNvPr id="22" name="TextBox 21">
            <a:extLst>
              <a:ext uri="{FF2B5EF4-FFF2-40B4-BE49-F238E27FC236}">
                <a16:creationId xmlns:a16="http://schemas.microsoft.com/office/drawing/2014/main" id="{92362E4D-1D8A-415A-99CA-D4F21902D86A}"/>
              </a:ext>
            </a:extLst>
          </p:cNvPr>
          <p:cNvSpPr txBox="1"/>
          <p:nvPr/>
        </p:nvSpPr>
        <p:spPr>
          <a:xfrm>
            <a:off x="2366209" y="4095054"/>
            <a:ext cx="7459579" cy="1015663"/>
          </a:xfrm>
          <a:prstGeom prst="rect">
            <a:avLst/>
          </a:prstGeom>
          <a:noFill/>
          <a:ln w="76200">
            <a:solidFill>
              <a:schemeClr val="accent5">
                <a:lumMod val="60000"/>
                <a:lumOff val="40000"/>
              </a:schemeClr>
            </a:solidFill>
          </a:ln>
        </p:spPr>
        <p:txBody>
          <a:bodyPr wrap="square" rtlCol="0">
            <a:spAutoFit/>
          </a:bodyPr>
          <a:lstStyle/>
          <a:p>
            <a:pPr algn="ctr"/>
            <a:r>
              <a:rPr lang="en-US" sz="2000" dirty="0"/>
              <a:t>What are some Tier 2 interventions you currently have at your school? What data are used for decision making? How might screening data be used to support current efforts?</a:t>
            </a:r>
          </a:p>
        </p:txBody>
      </p:sp>
      <p:pic>
        <p:nvPicPr>
          <p:cNvPr id="2" name="Picture 1">
            <a:extLst>
              <a:ext uri="{FF2B5EF4-FFF2-40B4-BE49-F238E27FC236}">
                <a16:creationId xmlns:a16="http://schemas.microsoft.com/office/drawing/2014/main" id="{30638F06-20C6-4FD3-AF6B-E92977598A4F}"/>
              </a:ext>
            </a:extLst>
          </p:cNvPr>
          <p:cNvPicPr>
            <a:picLocks noChangeAspect="1"/>
          </p:cNvPicPr>
          <p:nvPr/>
        </p:nvPicPr>
        <p:blipFill>
          <a:blip r:embed="rId20"/>
          <a:stretch>
            <a:fillRect/>
          </a:stretch>
        </p:blipFill>
        <p:spPr>
          <a:xfrm>
            <a:off x="357187" y="184823"/>
            <a:ext cx="11477625" cy="3819525"/>
          </a:xfrm>
          <a:prstGeom prst="rect">
            <a:avLst/>
          </a:prstGeom>
        </p:spPr>
      </p:pic>
      <p:pic>
        <p:nvPicPr>
          <p:cNvPr id="3" name="Picture 2">
            <a:extLst>
              <a:ext uri="{FF2B5EF4-FFF2-40B4-BE49-F238E27FC236}">
                <a16:creationId xmlns:a16="http://schemas.microsoft.com/office/drawing/2014/main" id="{247F3AEF-4575-4AFA-A906-5A0123C4BF21}"/>
              </a:ext>
            </a:extLst>
          </p:cNvPr>
          <p:cNvPicPr>
            <a:picLocks noChangeAspect="1"/>
          </p:cNvPicPr>
          <p:nvPr/>
        </p:nvPicPr>
        <p:blipFill rotWithShape="1">
          <a:blip r:embed="rId21"/>
          <a:srcRect r="43751"/>
          <a:stretch/>
        </p:blipFill>
        <p:spPr>
          <a:xfrm>
            <a:off x="0" y="5154580"/>
            <a:ext cx="3302599" cy="1518597"/>
          </a:xfrm>
          <a:prstGeom prst="rect">
            <a:avLst/>
          </a:prstGeom>
        </p:spPr>
      </p:pic>
      <p:sp>
        <p:nvSpPr>
          <p:cNvPr id="4" name="Rectangle 3">
            <a:extLst>
              <a:ext uri="{FF2B5EF4-FFF2-40B4-BE49-F238E27FC236}">
                <a16:creationId xmlns:a16="http://schemas.microsoft.com/office/drawing/2014/main" id="{5F6D69E4-6F11-4777-B499-88A753055BD4}"/>
              </a:ext>
            </a:extLst>
          </p:cNvPr>
          <p:cNvSpPr/>
          <p:nvPr/>
        </p:nvSpPr>
        <p:spPr>
          <a:xfrm>
            <a:off x="346428" y="6294055"/>
            <a:ext cx="2816319" cy="17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18918DB7-AC56-4D79-B8CD-4D137C0A6AE5}"/>
              </a:ext>
            </a:extLst>
          </p:cNvPr>
          <p:cNvSpPr/>
          <p:nvPr/>
        </p:nvSpPr>
        <p:spPr>
          <a:xfrm rot="5400000">
            <a:off x="3143631" y="6221148"/>
            <a:ext cx="545023" cy="317936"/>
          </a:xfrm>
          <a:prstGeom prst="downArrow">
            <a:avLst>
              <a:gd name="adj1" fmla="val 38519"/>
              <a:gd name="adj2" fmla="val 41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184707"/>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dirty="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txBox="1">
            <a:spLocks noGrp="1" noChangeArrowheads="1"/>
          </p:cNvSpPr>
          <p:nvPr/>
        </p:nvSpPr>
        <p:spPr bwMode="auto">
          <a:xfrm>
            <a:off x="48768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US" altLang="en-US" sz="1000">
                <a:solidFill>
                  <a:srgbClr val="000000"/>
                </a:solidFill>
                <a:latin typeface="Century Gothic" charset="0"/>
                <a:cs typeface="Arial" charset="0"/>
              </a:rPr>
              <a:t>State of Tennessee DOE Technical Assistance Grant IRB # 090935</a:t>
            </a:r>
          </a:p>
        </p:txBody>
      </p:sp>
      <p:sp>
        <p:nvSpPr>
          <p:cNvPr id="337923" name="Rectangle 2"/>
          <p:cNvSpPr>
            <a:spLocks noGrp="1" noChangeArrowheads="1"/>
          </p:cNvSpPr>
          <p:nvPr>
            <p:ph type="title" idx="4294967295"/>
          </p:nvPr>
        </p:nvSpPr>
        <p:spPr>
          <a:xfrm>
            <a:off x="1524000" y="57150"/>
            <a:ext cx="9144000" cy="838200"/>
          </a:xfrm>
        </p:spPr>
        <p:txBody>
          <a:bodyPr>
            <a:normAutofit fontScale="90000"/>
          </a:bodyPr>
          <a:lstStyle/>
          <a:p>
            <a:pPr algn="ctr" eaLnBrk="1" hangingPunct="1"/>
            <a:r>
              <a:rPr lang="en-US" altLang="en-US" sz="3600" dirty="0">
                <a:solidFill>
                  <a:srgbClr val="495073"/>
                </a:solidFill>
              </a:rPr>
              <a:t>SAMPLE TERTIARY (Tier 3) INTERVENTION GRID</a:t>
            </a:r>
            <a:endParaRPr lang="en-US" altLang="en-US" sz="4000" dirty="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4028043897"/>
              </p:ext>
            </p:extLst>
          </p:nvPr>
        </p:nvGraphicFramePr>
        <p:xfrm>
          <a:off x="1312433" y="990601"/>
          <a:ext cx="9355567" cy="5810251"/>
        </p:xfrm>
        <a:graphic>
          <a:graphicData uri="http://schemas.openxmlformats.org/drawingml/2006/table">
            <a:tbl>
              <a:tblPr/>
              <a:tblGrid>
                <a:gridCol w="1247409">
                  <a:extLst>
                    <a:ext uri="{9D8B030D-6E8A-4147-A177-3AD203B41FA5}">
                      <a16:colId xmlns:a16="http://schemas.microsoft.com/office/drawing/2014/main" val="20000"/>
                    </a:ext>
                  </a:extLst>
                </a:gridCol>
                <a:gridCol w="1403335">
                  <a:extLst>
                    <a:ext uri="{9D8B030D-6E8A-4147-A177-3AD203B41FA5}">
                      <a16:colId xmlns:a16="http://schemas.microsoft.com/office/drawing/2014/main" val="20001"/>
                    </a:ext>
                  </a:extLst>
                </a:gridCol>
                <a:gridCol w="2860270">
                  <a:extLst>
                    <a:ext uri="{9D8B030D-6E8A-4147-A177-3AD203B41FA5}">
                      <a16:colId xmlns:a16="http://schemas.microsoft.com/office/drawing/2014/main" val="20002"/>
                    </a:ext>
                  </a:extLst>
                </a:gridCol>
                <a:gridCol w="2119620">
                  <a:extLst>
                    <a:ext uri="{9D8B030D-6E8A-4147-A177-3AD203B41FA5}">
                      <a16:colId xmlns:a16="http://schemas.microsoft.com/office/drawing/2014/main" val="20003"/>
                    </a:ext>
                  </a:extLst>
                </a:gridCol>
                <a:gridCol w="1724933">
                  <a:extLst>
                    <a:ext uri="{9D8B030D-6E8A-4147-A177-3AD203B41FA5}">
                      <a16:colId xmlns:a16="http://schemas.microsoft.com/office/drawing/2014/main" val="20004"/>
                    </a:ext>
                  </a:extLst>
                </a:gridCol>
              </a:tblGrid>
              <a:tr h="6556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5154613">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Functional Assessment-Based Intervention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Individualized interventions developed by the behavior specialist and PBS team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Students who: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27274F"/>
                          </a:solidFill>
                          <a:effectLst/>
                          <a:latin typeface="Verdana" charset="0"/>
                          <a:ea typeface="MS PGothic" charset="-128"/>
                        </a:rPr>
                        <a:t>Behavior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-scored in the high risk category on  the Student Risk Screening Scale (SRSS), 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scored in the clinical range on one following Strengths and Difficulties (SDQ) subscales: Emotional Symptoms, Conduct Problems, Hyperactivity, or Prosocial  Behavior,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-earned more than 5 office discipline referrals (ODR) for major events during a grading period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1" i="0" u="sng" strike="noStrike" cap="none" normalizeH="0" baseline="0" dirty="0">
                          <a:ln>
                            <a:noFill/>
                          </a:ln>
                          <a:solidFill>
                            <a:srgbClr val="27274F"/>
                          </a:solidFill>
                          <a:effectLst/>
                          <a:latin typeface="Verdana" charset="0"/>
                          <a:ea typeface="MS PGothic" charset="-128"/>
                        </a:rPr>
                        <a:t>Academic</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identified at highest risk for school failure: recommended for retention; or scored far below basic on state-wide or district-wide  assessments</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nSpc>
                          <a:spcPct val="90000"/>
                        </a:lnSpc>
                        <a:spcBef>
                          <a:spcPts val="1000"/>
                        </a:spcBef>
                        <a:buFont typeface="Arial" charset="0"/>
                        <a:tabLst>
                          <a:tab pos="228600" algn="l"/>
                        </a:tabLst>
                        <a:defRPr sz="2400">
                          <a:solidFill>
                            <a:schemeClr val="tx1"/>
                          </a:solidFill>
                          <a:latin typeface="Calibri" charset="0"/>
                        </a:defRPr>
                      </a:lvl1pPr>
                      <a:lvl2pPr marL="742950" indent="-285750">
                        <a:lnSpc>
                          <a:spcPct val="90000"/>
                        </a:lnSpc>
                        <a:spcBef>
                          <a:spcPts val="500"/>
                        </a:spcBef>
                        <a:buFont typeface="Arial" charset="0"/>
                        <a:tabLst>
                          <a:tab pos="228600" algn="l"/>
                        </a:tabLst>
                        <a:defRPr sz="2000">
                          <a:solidFill>
                            <a:schemeClr val="tx1"/>
                          </a:solidFill>
                          <a:latin typeface="Calibri" charset="0"/>
                        </a:defRPr>
                      </a:lvl2pPr>
                      <a:lvl3pPr marL="1143000" indent="-228600">
                        <a:lnSpc>
                          <a:spcPct val="90000"/>
                        </a:lnSpc>
                        <a:spcBef>
                          <a:spcPts val="500"/>
                        </a:spcBef>
                        <a:buFont typeface="Arial" charset="0"/>
                        <a:tabLst>
                          <a:tab pos="228600" algn="l"/>
                        </a:tabLst>
                        <a:defRPr>
                          <a:solidFill>
                            <a:schemeClr val="tx1"/>
                          </a:solidFill>
                          <a:latin typeface="Calibri" charset="0"/>
                        </a:defRPr>
                      </a:lvl3pPr>
                      <a:lvl4pPr marL="1600200" indent="-228600">
                        <a:lnSpc>
                          <a:spcPct val="90000"/>
                        </a:lnSpc>
                        <a:spcBef>
                          <a:spcPts val="500"/>
                        </a:spcBef>
                        <a:buFont typeface="Arial" charset="0"/>
                        <a:tabLst>
                          <a:tab pos="228600" algn="l"/>
                        </a:tabLst>
                        <a:defRPr sz="1600">
                          <a:solidFill>
                            <a:schemeClr val="tx1"/>
                          </a:solidFill>
                          <a:latin typeface="Calibri" charset="0"/>
                        </a:defRPr>
                      </a:lvl4pPr>
                      <a:lvl5pPr marL="2057400" indent="-228600">
                        <a:lnSpc>
                          <a:spcPct val="90000"/>
                        </a:lnSpc>
                        <a:spcBef>
                          <a:spcPts val="500"/>
                        </a:spcBef>
                        <a:buFont typeface="Arial" charset="0"/>
                        <a:tabLst>
                          <a:tab pos="228600" algn="l"/>
                        </a:tabLst>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Data will be collected on both the (a) target (problem) behavior and (b) replacement (desirable) behavior identified by the team on an on-going basis.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 </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Weekly teacher report on academic status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ODR data collected weekly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Treatment Integrity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Social Validity</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The function-based intervention will be faded once a functional relation is demonstrated using a validated single case methodology design (e.g., withdrawal design) and the behavioral objectives specified in the plan are met.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dirty="0">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847624" y="5110717"/>
            <a:ext cx="4153851" cy="1472997"/>
          </a:xfrm>
          <a:prstGeom prst="rect">
            <a:avLst/>
          </a:prstGeom>
          <a:noFill/>
        </p:spPr>
      </p:pic>
      <p:sp>
        <p:nvSpPr>
          <p:cNvPr id="22" name="TextBox 21">
            <a:extLst>
              <a:ext uri="{FF2B5EF4-FFF2-40B4-BE49-F238E27FC236}">
                <a16:creationId xmlns:a16="http://schemas.microsoft.com/office/drawing/2014/main" id="{92362E4D-1D8A-415A-99CA-D4F21902D86A}"/>
              </a:ext>
            </a:extLst>
          </p:cNvPr>
          <p:cNvSpPr txBox="1"/>
          <p:nvPr/>
        </p:nvSpPr>
        <p:spPr>
          <a:xfrm>
            <a:off x="2366209" y="4095054"/>
            <a:ext cx="7459579" cy="1015663"/>
          </a:xfrm>
          <a:prstGeom prst="rect">
            <a:avLst/>
          </a:prstGeom>
          <a:noFill/>
          <a:ln w="76200">
            <a:solidFill>
              <a:schemeClr val="accent5">
                <a:lumMod val="60000"/>
                <a:lumOff val="40000"/>
              </a:schemeClr>
            </a:solidFill>
          </a:ln>
        </p:spPr>
        <p:txBody>
          <a:bodyPr wrap="square" rtlCol="0">
            <a:spAutoFit/>
          </a:bodyPr>
          <a:lstStyle/>
          <a:p>
            <a:pPr algn="ctr"/>
            <a:r>
              <a:rPr lang="en-US" sz="2000" dirty="0"/>
              <a:t>What are some Tier 3 interventions you currently have at your school? What data are used for decision making? How might screening data be used to support current efforts?</a:t>
            </a:r>
          </a:p>
        </p:txBody>
      </p:sp>
      <p:pic>
        <p:nvPicPr>
          <p:cNvPr id="2" name="Picture 1">
            <a:extLst>
              <a:ext uri="{FF2B5EF4-FFF2-40B4-BE49-F238E27FC236}">
                <a16:creationId xmlns:a16="http://schemas.microsoft.com/office/drawing/2014/main" id="{30638F06-20C6-4FD3-AF6B-E92977598A4F}"/>
              </a:ext>
            </a:extLst>
          </p:cNvPr>
          <p:cNvPicPr>
            <a:picLocks noChangeAspect="1"/>
          </p:cNvPicPr>
          <p:nvPr/>
        </p:nvPicPr>
        <p:blipFill>
          <a:blip r:embed="rId20"/>
          <a:stretch>
            <a:fillRect/>
          </a:stretch>
        </p:blipFill>
        <p:spPr>
          <a:xfrm>
            <a:off x="357187" y="184823"/>
            <a:ext cx="11477625" cy="3819525"/>
          </a:xfrm>
          <a:prstGeom prst="rect">
            <a:avLst/>
          </a:prstGeom>
        </p:spPr>
      </p:pic>
      <p:pic>
        <p:nvPicPr>
          <p:cNvPr id="3" name="Picture 2">
            <a:extLst>
              <a:ext uri="{FF2B5EF4-FFF2-40B4-BE49-F238E27FC236}">
                <a16:creationId xmlns:a16="http://schemas.microsoft.com/office/drawing/2014/main" id="{247F3AEF-4575-4AFA-A906-5A0123C4BF21}"/>
              </a:ext>
            </a:extLst>
          </p:cNvPr>
          <p:cNvPicPr>
            <a:picLocks noChangeAspect="1"/>
          </p:cNvPicPr>
          <p:nvPr/>
        </p:nvPicPr>
        <p:blipFill rotWithShape="1">
          <a:blip r:embed="rId21"/>
          <a:srcRect r="43751"/>
          <a:stretch/>
        </p:blipFill>
        <p:spPr>
          <a:xfrm>
            <a:off x="0" y="5154580"/>
            <a:ext cx="3302599" cy="1518597"/>
          </a:xfrm>
          <a:prstGeom prst="rect">
            <a:avLst/>
          </a:prstGeom>
        </p:spPr>
      </p:pic>
      <p:sp>
        <p:nvSpPr>
          <p:cNvPr id="4" name="Rectangle 3">
            <a:extLst>
              <a:ext uri="{FF2B5EF4-FFF2-40B4-BE49-F238E27FC236}">
                <a16:creationId xmlns:a16="http://schemas.microsoft.com/office/drawing/2014/main" id="{5F6D69E4-6F11-4777-B499-88A753055BD4}"/>
              </a:ext>
            </a:extLst>
          </p:cNvPr>
          <p:cNvSpPr/>
          <p:nvPr/>
        </p:nvSpPr>
        <p:spPr>
          <a:xfrm>
            <a:off x="346428" y="6294055"/>
            <a:ext cx="2816319" cy="17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18918DB7-AC56-4D79-B8CD-4D137C0A6AE5}"/>
              </a:ext>
            </a:extLst>
          </p:cNvPr>
          <p:cNvSpPr/>
          <p:nvPr/>
        </p:nvSpPr>
        <p:spPr>
          <a:xfrm rot="5400000">
            <a:off x="3143631" y="6221148"/>
            <a:ext cx="545023" cy="317936"/>
          </a:xfrm>
          <a:prstGeom prst="downArrow">
            <a:avLst>
              <a:gd name="adj1" fmla="val 38519"/>
              <a:gd name="adj2" fmla="val 41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899526"/>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47623" y="5110717"/>
            <a:ext cx="4153853" cy="1472997"/>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847624" y="5110717"/>
            <a:ext cx="4153851" cy="1472997"/>
          </a:xfrm>
          <a:prstGeom prst="rect">
            <a:avLst/>
          </a:prstGeom>
          <a:noFill/>
        </p:spPr>
      </p:pic>
      <p:sp>
        <p:nvSpPr>
          <p:cNvPr id="24" name="TextBox 23">
            <a:extLst>
              <a:ext uri="{FF2B5EF4-FFF2-40B4-BE49-F238E27FC236}">
                <a16:creationId xmlns:a16="http://schemas.microsoft.com/office/drawing/2014/main" id="{4BA1F0ED-18BD-4693-91C5-8E1478283F5A}"/>
              </a:ext>
            </a:extLst>
          </p:cNvPr>
          <p:cNvSpPr txBox="1"/>
          <p:nvPr/>
        </p:nvSpPr>
        <p:spPr>
          <a:xfrm>
            <a:off x="1674394" y="4001807"/>
            <a:ext cx="8843210" cy="707886"/>
          </a:xfrm>
          <a:prstGeom prst="rect">
            <a:avLst/>
          </a:prstGeom>
          <a:noFill/>
          <a:ln w="76200">
            <a:solidFill>
              <a:schemeClr val="accent5">
                <a:lumMod val="60000"/>
                <a:lumOff val="40000"/>
              </a:schemeClr>
            </a:solidFill>
          </a:ln>
        </p:spPr>
        <p:txBody>
          <a:bodyPr wrap="square" rtlCol="0">
            <a:spAutoFit/>
          </a:bodyPr>
          <a:lstStyle/>
          <a:p>
            <a:pPr algn="ctr"/>
            <a:r>
              <a:rPr lang="en-US" sz="2000"/>
              <a:t>Continuing the Conversation on Systematic Screening: What are some of the potential benefits of systematic screening? Challenges? Questions?</a:t>
            </a:r>
          </a:p>
        </p:txBody>
      </p:sp>
      <p:pic>
        <p:nvPicPr>
          <p:cNvPr id="2" name="Picture 1">
            <a:extLst>
              <a:ext uri="{FF2B5EF4-FFF2-40B4-BE49-F238E27FC236}">
                <a16:creationId xmlns:a16="http://schemas.microsoft.com/office/drawing/2014/main" id="{FA13FA45-2223-447E-9CDF-FEA16AF80E2F}"/>
              </a:ext>
            </a:extLst>
          </p:cNvPr>
          <p:cNvPicPr>
            <a:picLocks noChangeAspect="1"/>
          </p:cNvPicPr>
          <p:nvPr/>
        </p:nvPicPr>
        <p:blipFill>
          <a:blip r:embed="rId20"/>
          <a:stretch>
            <a:fillRect/>
          </a:stretch>
        </p:blipFill>
        <p:spPr>
          <a:xfrm>
            <a:off x="604837" y="491658"/>
            <a:ext cx="10982325" cy="3400425"/>
          </a:xfrm>
          <a:prstGeom prst="rect">
            <a:avLst/>
          </a:prstGeom>
        </p:spPr>
      </p:pic>
    </p:spTree>
    <p:extLst>
      <p:ext uri="{BB962C8B-B14F-4D97-AF65-F5344CB8AC3E}">
        <p14:creationId xmlns:p14="http://schemas.microsoft.com/office/powerpoint/2010/main" val="2646232671"/>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322740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1130-3D75-4685-9D7B-61CF96D4F517}"/>
              </a:ext>
            </a:extLst>
          </p:cNvPr>
          <p:cNvSpPr>
            <a:spLocks noGrp="1"/>
          </p:cNvSpPr>
          <p:nvPr>
            <p:ph type="title"/>
          </p:nvPr>
        </p:nvSpPr>
        <p:spPr/>
        <p:txBody>
          <a:bodyPr>
            <a:noAutofit/>
          </a:bodyPr>
          <a:lstStyle/>
          <a:p>
            <a:r>
              <a:rPr lang="en-US" sz="3600"/>
              <a:t>Behavioral Component: </a:t>
            </a:r>
            <a:br>
              <a:rPr lang="en-US" sz="3600"/>
            </a:br>
            <a:r>
              <a:rPr lang="en-US" sz="3600"/>
              <a:t>Positive Behavioral Interventions and Supports (PBIS)</a:t>
            </a:r>
          </a:p>
        </p:txBody>
      </p:sp>
      <p:sp>
        <p:nvSpPr>
          <p:cNvPr id="4" name="Rectangle 7">
            <a:extLst>
              <a:ext uri="{FF2B5EF4-FFF2-40B4-BE49-F238E27FC236}">
                <a16:creationId xmlns:a16="http://schemas.microsoft.com/office/drawing/2014/main" id="{0A67871B-11D6-4427-95B3-B4FBB367BD88}"/>
              </a:ext>
            </a:extLst>
          </p:cNvPr>
          <p:cNvSpPr txBox="1">
            <a:spLocks noGrp="1" noChangeArrowheads="1"/>
          </p:cNvSpPr>
          <p:nvPr/>
        </p:nvSpPr>
        <p:spPr bwMode="auto">
          <a:xfrm>
            <a:off x="7239000" y="63055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spcBef>
                <a:spcPct val="0"/>
              </a:spcBef>
              <a:buNone/>
              <a:defRPr/>
            </a:pPr>
            <a:endParaRPr lang="en-US" altLang="en-US" sz="1200">
              <a:solidFill>
                <a:srgbClr val="B5A788"/>
              </a:solidFill>
              <a:ea typeface="MS PGothic" charset="-128"/>
            </a:endParaRPr>
          </a:p>
        </p:txBody>
      </p:sp>
      <p:sp>
        <p:nvSpPr>
          <p:cNvPr id="5" name="Rectangle 3">
            <a:extLst>
              <a:ext uri="{FF2B5EF4-FFF2-40B4-BE49-F238E27FC236}">
                <a16:creationId xmlns:a16="http://schemas.microsoft.com/office/drawing/2014/main" id="{E85AD848-51F9-4841-98DB-ECC4FB72EFA0}"/>
              </a:ext>
            </a:extLst>
          </p:cNvPr>
          <p:cNvSpPr>
            <a:spLocks noGrp="1" noChangeArrowheads="1"/>
          </p:cNvSpPr>
          <p:nvPr>
            <p:ph idx="1"/>
          </p:nvPr>
        </p:nvSpPr>
        <p:spPr>
          <a:xfrm>
            <a:off x="1177089" y="2218565"/>
            <a:ext cx="9597189" cy="3956277"/>
          </a:xfrm>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6" name="Rectangle 5">
            <a:extLst>
              <a:ext uri="{FF2B5EF4-FFF2-40B4-BE49-F238E27FC236}">
                <a16:creationId xmlns:a16="http://schemas.microsoft.com/office/drawing/2014/main" id="{984F7D8C-E58F-40C8-8B01-A5A68D443DB6}"/>
              </a:ext>
            </a:extLst>
          </p:cNvPr>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ea typeface="MS PGothic" charset="-128"/>
              </a:rPr>
              <a:t>Horner, R.H., &amp; </a:t>
            </a:r>
            <a:r>
              <a:rPr lang="en-US" sz="1400" err="1">
                <a:solidFill>
                  <a:prstClr val="white">
                    <a:lumMod val="50000"/>
                  </a:prstClr>
                </a:solidFill>
                <a:latin typeface="Calibri" panose="020F0502020204030204"/>
                <a:ea typeface="MS PGothic" charset="-128"/>
              </a:rPr>
              <a:t>Sugai</a:t>
            </a:r>
            <a:r>
              <a:rPr lang="en-US" sz="1400">
                <a:solidFill>
                  <a:prstClr val="white">
                    <a:lumMod val="50000"/>
                  </a:prstClr>
                </a:solidFill>
                <a:latin typeface="Calibri" panose="020F0502020204030204"/>
                <a:ea typeface="MS PGothic" charset="-128"/>
              </a:rPr>
              <a:t>, G. (2015). School-wide PBIS: An example of applied behavior analysis implemented at a scale of social importance. </a:t>
            </a:r>
            <a:r>
              <a:rPr lang="en-US" sz="1400" i="1">
                <a:solidFill>
                  <a:prstClr val="white">
                    <a:lumMod val="50000"/>
                  </a:prstClr>
                </a:solidFill>
                <a:latin typeface="Calibri" panose="020F0502020204030204"/>
                <a:ea typeface="MS PGothic" charset="-128"/>
              </a:rPr>
              <a:t>Behavior Analysis in Practice, 8</a:t>
            </a:r>
            <a:r>
              <a:rPr lang="en-US" sz="1400">
                <a:solidFill>
                  <a:prstClr val="white">
                    <a:lumMod val="50000"/>
                  </a:prstClr>
                </a:solidFill>
                <a:latin typeface="Calibri" panose="020F0502020204030204"/>
                <a:ea typeface="MS PGothic" charset="-128"/>
              </a:rPr>
              <a:t>, 80-85.</a:t>
            </a:r>
          </a:p>
        </p:txBody>
      </p:sp>
      <p:sp>
        <p:nvSpPr>
          <p:cNvPr id="7" name="Rounded Rectangle 8">
            <a:extLst>
              <a:ext uri="{FF2B5EF4-FFF2-40B4-BE49-F238E27FC236}">
                <a16:creationId xmlns:a16="http://schemas.microsoft.com/office/drawing/2014/main" id="{8381BC4A-D0B3-4986-AFF7-EFE7D0CCC2D6}"/>
              </a:ext>
            </a:extLst>
          </p:cNvPr>
          <p:cNvSpPr/>
          <p:nvPr/>
        </p:nvSpPr>
        <p:spPr>
          <a:xfrm>
            <a:off x="3095324" y="1623011"/>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 Not a Curriculum</a:t>
            </a:r>
          </a:p>
        </p:txBody>
      </p:sp>
    </p:spTree>
    <p:extLst>
      <p:ext uri="{BB962C8B-B14F-4D97-AF65-F5344CB8AC3E}">
        <p14:creationId xmlns:p14="http://schemas.microsoft.com/office/powerpoint/2010/main" val="17900503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7C153-070C-42C5-900B-D564433C3830}"/>
              </a:ext>
            </a:extLst>
          </p:cNvPr>
          <p:cNvSpPr txBox="1"/>
          <p:nvPr/>
        </p:nvSpPr>
        <p:spPr>
          <a:xfrm>
            <a:off x="497858" y="2033398"/>
            <a:ext cx="7138930" cy="2585323"/>
          </a:xfrm>
          <a:prstGeom prst="rect">
            <a:avLst/>
          </a:prstGeom>
          <a:noFill/>
          <a:ln>
            <a:solidFill>
              <a:srgbClr val="3C7271"/>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3C7271"/>
                </a:solidFill>
                <a:effectLst/>
                <a:uLnTx/>
                <a:uFillTx/>
                <a:latin typeface="Calibri" panose="020F0502020204030204"/>
                <a:ea typeface="+mn-ea"/>
                <a:cs typeface="+mn-cs"/>
              </a:rPr>
              <a:t>Considerations for Systematic Screening PK-12 in the COVID-19 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A drawing of a person&#10;&#10;Description automatically generated">
            <a:extLst>
              <a:ext uri="{FF2B5EF4-FFF2-40B4-BE49-F238E27FC236}">
                <a16:creationId xmlns:a16="http://schemas.microsoft.com/office/drawing/2014/main" id="{3BC1A1AC-E18F-4438-A729-ED43C4290763}"/>
              </a:ext>
            </a:extLst>
          </p:cNvPr>
          <p:cNvPicPr>
            <a:picLocks noChangeAspect="1"/>
          </p:cNvPicPr>
          <p:nvPr/>
        </p:nvPicPr>
        <p:blipFill>
          <a:blip r:embed="rId2"/>
          <a:stretch>
            <a:fillRect/>
          </a:stretch>
        </p:blipFill>
        <p:spPr>
          <a:xfrm>
            <a:off x="7818362" y="1404258"/>
            <a:ext cx="1998133" cy="4844142"/>
          </a:xfrm>
          <a:prstGeom prst="rect">
            <a:avLst/>
          </a:prstGeom>
        </p:spPr>
      </p:pic>
      <p:sp>
        <p:nvSpPr>
          <p:cNvPr id="3" name="TextBox 2"/>
          <p:cNvSpPr txBox="1"/>
          <p:nvPr/>
        </p:nvSpPr>
        <p:spPr>
          <a:xfrm>
            <a:off x="811768" y="6211669"/>
            <a:ext cx="10087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Menzies, H. M. (2021). Considerations for systematic screening PK-12: Universal screening for internalizing and externalizing behaviors in the COVID-19 era.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Preventing School Failure.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5382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088" y="110321"/>
            <a:ext cx="8636000" cy="6242635"/>
          </a:xfrm>
          <a:prstGeom prst="rect">
            <a:avLst/>
          </a:prstGeom>
        </p:spPr>
      </p:pic>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9708" r="27687"/>
          <a:stretch/>
        </p:blipFill>
        <p:spPr>
          <a:xfrm>
            <a:off x="2785900" y="1893455"/>
            <a:ext cx="6583036" cy="432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6373C775-7586-46ED-923C-2ED84BA2481E}"/>
              </a:ext>
            </a:extLst>
          </p:cNvPr>
          <p:cNvSpPr/>
          <p:nvPr/>
        </p:nvSpPr>
        <p:spPr>
          <a:xfrm>
            <a:off x="4568744" y="783236"/>
            <a:ext cx="1533207" cy="36947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a:srcRect l="2049" r="2174"/>
          <a:stretch/>
        </p:blipFill>
        <p:spPr>
          <a:xfrm>
            <a:off x="7089112" y="0"/>
            <a:ext cx="4987636" cy="6681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10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Pre-COVID-19</a:t>
            </a:r>
          </a:p>
        </p:txBody>
      </p:sp>
      <p:sp>
        <p:nvSpPr>
          <p:cNvPr id="181251" name="Content Placeholder 2"/>
          <p:cNvSpPr>
            <a:spLocks noGrp="1"/>
          </p:cNvSpPr>
          <p:nvPr>
            <p:ph idx="1"/>
          </p:nvPr>
        </p:nvSpPr>
        <p:spPr>
          <a:xfrm>
            <a:off x="741934" y="2209801"/>
            <a:ext cx="9713630" cy="3886200"/>
          </a:xfrm>
        </p:spPr>
        <p:txBody>
          <a:bodyPr>
            <a:normAutofit/>
          </a:bodyPr>
          <a:lstStyle/>
          <a:p>
            <a:pPr>
              <a:spcAft>
                <a:spcPts val="1200"/>
              </a:spcAft>
            </a:pPr>
            <a:r>
              <a:rPr lang="en-US" dirty="0"/>
              <a:t>Recommendation #1: Build Stakeholders’ Expertise</a:t>
            </a:r>
          </a:p>
          <a:p>
            <a:pPr>
              <a:spcAft>
                <a:spcPts val="1200"/>
              </a:spcAft>
            </a:pPr>
            <a:r>
              <a:rPr lang="en-US" dirty="0"/>
              <a:t>Recommendation #2: Develop the Structures to Sustain and Improve Practices</a:t>
            </a:r>
          </a:p>
          <a:p>
            <a:pPr>
              <a:spcAft>
                <a:spcPts val="1200"/>
              </a:spcAft>
            </a:pPr>
            <a:r>
              <a:rPr lang="en-US" dirty="0"/>
              <a:t>Recommendation #3: Conduct Screenings in a Responsible Fashion</a:t>
            </a:r>
          </a:p>
          <a:p>
            <a:pPr>
              <a:spcAft>
                <a:spcPts val="1200"/>
              </a:spcAft>
            </a:pPr>
            <a:r>
              <a:rPr lang="en-US" dirty="0"/>
              <a:t>Recommendation #4: Consider Legal Implications- know your state laws</a:t>
            </a:r>
          </a:p>
        </p:txBody>
      </p:sp>
      <p:sp>
        <p:nvSpPr>
          <p:cNvPr id="3" name="Footer Placeholder 2"/>
          <p:cNvSpPr>
            <a:spLocks noGrp="1"/>
          </p:cNvSpPr>
          <p:nvPr>
            <p:ph type="ftr" sz="quarter" idx="11"/>
          </p:nvPr>
        </p:nvSpPr>
        <p:spPr>
          <a:xfrm>
            <a:off x="7293366" y="6096001"/>
            <a:ext cx="350215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(Lane &amp; Oakes, 2012)</a:t>
            </a:r>
          </a:p>
        </p:txBody>
      </p:sp>
      <p:pic>
        <p:nvPicPr>
          <p:cNvPr id="181252" name="Picture 2" descr="_2_126B14DC126B1074005A90E0852579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69199" y="105424"/>
            <a:ext cx="2052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5640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576" y="304799"/>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a:defRPr/>
            </a:pPr>
            <a:r>
              <a:rPr lang="en-US" sz="3600" dirty="0">
                <a:solidFill>
                  <a:schemeClr val="tx1"/>
                </a:solidFill>
                <a:latin typeface="+mj-lt"/>
              </a:rPr>
              <a:t>Recommendations to Consider:</a:t>
            </a:r>
            <a:br>
              <a:rPr lang="en-US" sz="3600" dirty="0">
                <a:solidFill>
                  <a:schemeClr val="tx1"/>
                </a:solidFill>
                <a:latin typeface="+mj-lt"/>
              </a:rPr>
            </a:br>
            <a:r>
              <a:rPr lang="en-US" sz="3600" dirty="0">
                <a:solidFill>
                  <a:schemeClr val="tx1"/>
                </a:solidFill>
                <a:latin typeface="+mj-lt"/>
              </a:rPr>
              <a:t>Screening in the COVID-19 Era</a:t>
            </a:r>
          </a:p>
        </p:txBody>
      </p:sp>
      <p:sp>
        <p:nvSpPr>
          <p:cNvPr id="181251" name="Content Placeholder 2"/>
          <p:cNvSpPr>
            <a:spLocks noGrp="1"/>
          </p:cNvSpPr>
          <p:nvPr>
            <p:ph idx="1"/>
          </p:nvPr>
        </p:nvSpPr>
        <p:spPr>
          <a:xfrm>
            <a:off x="979714" y="1959429"/>
            <a:ext cx="9619862" cy="3886200"/>
          </a:xfrm>
        </p:spPr>
        <p:txBody>
          <a:bodyPr>
            <a:normAutofit/>
          </a:bodyPr>
          <a:lstStyle/>
          <a:p>
            <a:pPr>
              <a:spcAft>
                <a:spcPts val="1200"/>
              </a:spcAft>
            </a:pPr>
            <a:r>
              <a:rPr lang="en-US" dirty="0"/>
              <a:t>Recommendation 1: Continue Screening and Engage in Professional Learning Opportunities</a:t>
            </a:r>
          </a:p>
          <a:p>
            <a:pPr>
              <a:spcAft>
                <a:spcPts val="1200"/>
              </a:spcAft>
            </a:pPr>
            <a:r>
              <a:rPr lang="en-US" dirty="0"/>
              <a:t>Recommendation 2: Use Multiple Sources of Data to Inform Instruction</a:t>
            </a:r>
          </a:p>
          <a:p>
            <a:pPr>
              <a:spcAft>
                <a:spcPts val="1200"/>
              </a:spcAft>
            </a:pPr>
            <a:r>
              <a:rPr lang="en-US" dirty="0"/>
              <a:t>Recommendation 3: Screen Responsibly </a:t>
            </a:r>
          </a:p>
        </p:txBody>
      </p:sp>
      <p:sp>
        <p:nvSpPr>
          <p:cNvPr id="5" name="TextBox 4"/>
          <p:cNvSpPr txBox="1"/>
          <p:nvPr/>
        </p:nvSpPr>
        <p:spPr>
          <a:xfrm>
            <a:off x="423188" y="5910498"/>
            <a:ext cx="10087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Lane, K. L., Oakes, W. P., &amp; Menzies, H. M. (2020). Considerations for systematic screening PK-12: Universal screening for internalizing and externalizing behaviors in the COVID-19 era.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Manuscript in review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2963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rotWithShape="1">
          <a:blip r:embed="rId2">
            <a:alphaModFix amt="40000"/>
          </a:blip>
          <a:srcRect t="17745" r="2" b="2"/>
          <a:stretch/>
        </p:blipFill>
        <p:spPr>
          <a:xfrm>
            <a:off x="3132160" y="1021"/>
            <a:ext cx="9059839" cy="6855958"/>
          </a:xfrm>
          <a:prstGeom prst="rect">
            <a:avLst/>
          </a:prstGeom>
        </p:spPr>
      </p:pic>
      <p:sp>
        <p:nvSpPr>
          <p:cNvPr id="2" name="Title 1"/>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Planning for Next Steps</a:t>
            </a:r>
          </a:p>
        </p:txBody>
      </p:sp>
      <p:sp>
        <p:nvSpPr>
          <p:cNvPr id="3" name="Text Placeholder 2"/>
          <p:cNvSpPr>
            <a:spLocks noGrp="1"/>
          </p:cNvSpPr>
          <p:nvPr>
            <p:ph type="body" idx="1"/>
          </p:nvPr>
        </p:nvSpPr>
        <p:spPr>
          <a:xfrm>
            <a:off x="6556100" y="4687316"/>
            <a:ext cx="4972512" cy="1517088"/>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F2580F9-0274-4FCC-9D5D-7F18BF9E626A}"/>
              </a:ext>
            </a:extLst>
          </p:cNvPr>
          <p:cNvPicPr>
            <a:picLocks noChangeAspect="1"/>
          </p:cNvPicPr>
          <p:nvPr/>
        </p:nvPicPr>
        <p:blipFill rotWithShape="1">
          <a:blip r:embed="rId3"/>
          <a:srcRect t="3714" r="1" b="6845"/>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179422466"/>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1663A-D6A1-4043-85F4-53F32416A91D}"/>
              </a:ext>
            </a:extLst>
          </p:cNvPr>
          <p:cNvPicPr>
            <a:picLocks noChangeAspect="1"/>
          </p:cNvPicPr>
          <p:nvPr/>
        </p:nvPicPr>
        <p:blipFill>
          <a:blip r:embed="rId3"/>
          <a:stretch>
            <a:fillRect/>
          </a:stretch>
        </p:blipFill>
        <p:spPr>
          <a:xfrm>
            <a:off x="228849" y="4800600"/>
            <a:ext cx="1512919" cy="1905000"/>
          </a:xfrm>
          <a:prstGeom prst="rect">
            <a:avLst/>
          </a:prstGeom>
        </p:spPr>
      </p:pic>
    </p:spTree>
    <p:extLst>
      <p:ext uri="{BB962C8B-B14F-4D97-AF65-F5344CB8AC3E}">
        <p14:creationId xmlns:p14="http://schemas.microsoft.com/office/powerpoint/2010/main" val="11860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883583" y="390872"/>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1092"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dirty="0"/>
              <a:t>District Decision Makers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8268" y="599662"/>
            <a:ext cx="1021082" cy="856490"/>
          </a:xfrm>
          <a:prstGeom prst="rect">
            <a:avLst/>
          </a:prstGeom>
        </p:spPr>
      </p:pic>
      <p:pic>
        <p:nvPicPr>
          <p:cNvPr id="4"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877935" y="1600201"/>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413"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927" y="3803972"/>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5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MTSS: CI3T Training Series</a:t>
            </a:r>
          </a:p>
        </p:txBody>
      </p:sp>
      <p:sp>
        <p:nvSpPr>
          <p:cNvPr id="10" name="Down Arrow 9"/>
          <p:cNvSpPr/>
          <p:nvPr/>
        </p:nvSpPr>
        <p:spPr>
          <a:xfrm>
            <a:off x="8655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2" name="Down Arrow 11"/>
          <p:cNvSpPr/>
          <p:nvPr/>
        </p:nvSpPr>
        <p:spPr>
          <a:xfrm>
            <a:off x="4301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CI3T Team Training Sequence</a:t>
            </a:r>
          </a:p>
        </p:txBody>
      </p:sp>
      <p:sp>
        <p:nvSpPr>
          <p:cNvPr id="22" name="Rounded Rectangle 21"/>
          <p:cNvSpPr/>
          <p:nvPr/>
        </p:nvSpPr>
        <p:spPr>
          <a:xfrm rot="20838025">
            <a:off x="8458708" y="646464"/>
            <a:ext cx="194593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7B396A-8458-4F39-8868-B6E4D9028340}"/>
              </a:ext>
            </a:extLst>
          </p:cNvPr>
          <p:cNvPicPr/>
          <p:nvPr/>
        </p:nvPicPr>
        <p:blipFill>
          <a:blip r:embed="rId3">
            <a:extLst>
              <a:ext uri="{28A0092B-C50C-407E-A947-70E740481C1C}">
                <a14:useLocalDpi xmlns:a14="http://schemas.microsoft.com/office/drawing/2010/main" val="0"/>
              </a:ext>
            </a:extLst>
          </a:blip>
          <a:stretch>
            <a:fillRect/>
          </a:stretch>
        </p:blipFill>
        <p:spPr>
          <a:xfrm>
            <a:off x="1906959" y="376730"/>
            <a:ext cx="8378082" cy="5833153"/>
          </a:xfrm>
          <a:prstGeom prst="rect">
            <a:avLst/>
          </a:prstGeom>
        </p:spPr>
      </p:pic>
    </p:spTree>
    <p:extLst>
      <p:ext uri="{BB962C8B-B14F-4D97-AF65-F5344CB8AC3E}">
        <p14:creationId xmlns:p14="http://schemas.microsoft.com/office/powerpoint/2010/main" val="1234372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7">
            <a:extLst>
              <a:ext uri="{FF2B5EF4-FFF2-40B4-BE49-F238E27FC236}">
                <a16:creationId xmlns:a16="http://schemas.microsoft.com/office/drawing/2014/main" id="{85B00EAA-8C80-4170-AFBC-9963C23672F8}"/>
              </a:ext>
            </a:extLst>
          </p:cNvPr>
          <p:cNvGraphicFramePr>
            <a:graphicFrameLocks noGrp="1"/>
          </p:cNvGraphicFramePr>
          <p:nvPr>
            <p:extLst>
              <p:ext uri="{D42A27DB-BD31-4B8C-83A1-F6EECF244321}">
                <p14:modId xmlns:p14="http://schemas.microsoft.com/office/powerpoint/2010/main" val="2415325813"/>
              </p:ext>
            </p:extLst>
          </p:nvPr>
        </p:nvGraphicFramePr>
        <p:xfrm>
          <a:off x="1524000" y="228600"/>
          <a:ext cx="9144000" cy="6060238"/>
        </p:xfrm>
        <a:graphic>
          <a:graphicData uri="http://schemas.openxmlformats.org/drawingml/2006/table">
            <a:tbl>
              <a:tblPr/>
              <a:tblGrid>
                <a:gridCol w="1331913">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gridCol w="1354137">
                  <a:extLst>
                    <a:ext uri="{9D8B030D-6E8A-4147-A177-3AD203B41FA5}">
                      <a16:colId xmlns:a16="http://schemas.microsoft.com/office/drawing/2014/main" val="20002"/>
                    </a:ext>
                  </a:extLst>
                </a:gridCol>
                <a:gridCol w="1228725">
                  <a:extLst>
                    <a:ext uri="{9D8B030D-6E8A-4147-A177-3AD203B41FA5}">
                      <a16:colId xmlns:a16="http://schemas.microsoft.com/office/drawing/2014/main" val="20003"/>
                    </a:ext>
                  </a:extLst>
                </a:gridCol>
                <a:gridCol w="1284288">
                  <a:extLst>
                    <a:ext uri="{9D8B030D-6E8A-4147-A177-3AD203B41FA5}">
                      <a16:colId xmlns:a16="http://schemas.microsoft.com/office/drawing/2014/main" val="20004"/>
                    </a:ext>
                  </a:extLst>
                </a:gridCol>
                <a:gridCol w="1282700">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3116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ELEMENTARY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40000"/>
                        <a:lumOff val="60000"/>
                      </a:schemeClr>
                    </a:solid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Settings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7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Classroom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Hallway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Cafeteria</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Playground</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Bathroom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Bus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extLst>
                  <a:ext uri="{0D108BD9-81ED-4DB2-BD59-A6C34878D82A}">
                    <a16:rowId xmlns:a16="http://schemas.microsoft.com/office/drawing/2014/main" val="10001"/>
                  </a:ext>
                </a:extLst>
              </a:tr>
              <a:tr h="200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Respect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directions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-Use kind words and actions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Control your temper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Cooperate with others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 quiet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on the right side of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adult requests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Respect other peoples’ personal space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the restroom and then return to class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Stay in your own bathroom stall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Little talking</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kind words towards the bus driver and other students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583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Responsibility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Arrive to class on 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school for the whole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Bring your required materials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Turn in finished work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Exercise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in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Stay in line with your class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Make your choices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Eat your own food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Choose a seat and stick with it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Clean up after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Play approved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equipment appropriately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Return equipment when you are done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Line up when the bell rings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Flush toilet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Wash hands with soap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Throw away any trash properly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Report any problems to your teacher</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Talk quietly with others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seat after you enter the bus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Best Effort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Participate in class activities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Complete work with best effort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Ask for help politely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quietly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directly to next location</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your table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an inside voice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Include others in your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Be active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Take care of your business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bathroom tidy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and feet to 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Rounded Rectangular Callout 4">
            <a:extLst>
              <a:ext uri="{FF2B5EF4-FFF2-40B4-BE49-F238E27FC236}">
                <a16:creationId xmlns:a16="http://schemas.microsoft.com/office/drawing/2014/main" id="{10BEBB3D-5DC5-4F33-9F81-74252942FDA3}"/>
              </a:ext>
            </a:extLst>
          </p:cNvPr>
          <p:cNvSpPr/>
          <p:nvPr/>
        </p:nvSpPr>
        <p:spPr>
          <a:xfrm>
            <a:off x="1905000" y="1676400"/>
            <a:ext cx="3352800" cy="1066800"/>
          </a:xfrm>
          <a:prstGeom prst="wedgeRoundRectCallout">
            <a:avLst/>
          </a:prstGeom>
          <a:solidFill>
            <a:srgbClr val="FFB793"/>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4" name="Rectangle 3">
            <a:extLst>
              <a:ext uri="{FF2B5EF4-FFF2-40B4-BE49-F238E27FC236}">
                <a16:creationId xmlns:a16="http://schemas.microsoft.com/office/drawing/2014/main" id="{CD79FB4A-DC38-4725-A6F7-A0440DD188ED}"/>
              </a:ext>
            </a:extLst>
          </p:cNvPr>
          <p:cNvSpPr/>
          <p:nvPr/>
        </p:nvSpPr>
        <p:spPr>
          <a:xfrm>
            <a:off x="1524000" y="6377869"/>
            <a:ext cx="9144000" cy="480131"/>
          </a:xfrm>
          <a:prstGeom prst="rect">
            <a:avLst/>
          </a:prstGeom>
          <a:noFill/>
          <a:ln>
            <a:noFill/>
          </a:ln>
        </p:spPr>
        <p:txBody>
          <a:bodyPr wrap="square" anchor="b" anchorCtr="0">
            <a:noAutofit/>
          </a:bodyPr>
          <a:lstStyle/>
          <a:p>
            <a:pPr>
              <a:defRPr/>
            </a:pPr>
            <a:r>
              <a:rPr lang="en-US" sz="1400" dirty="0">
                <a:solidFill>
                  <a:prstClr val="white">
                    <a:lumMod val="50000"/>
                  </a:prstClr>
                </a:solidFill>
                <a:latin typeface="Calibri" panose="020F0502020204030204"/>
                <a:ea typeface="ＭＳ Ｐゴシック" pitchFamily="34" charset="-128"/>
              </a:rPr>
              <a:t>Source: </a:t>
            </a:r>
            <a:r>
              <a:rPr lang="en-US" sz="1400" dirty="0">
                <a:solidFill>
                  <a:prstClr val="white">
                    <a:lumMod val="50000"/>
                  </a:prstClr>
                </a:solidFill>
                <a:latin typeface="Calibri" panose="020F0502020204030204"/>
                <a:ea typeface="MS PGothic" charset="-128"/>
              </a:rPr>
              <a:t>Lane, K.L., </a:t>
            </a:r>
            <a:r>
              <a:rPr lang="en-US" sz="1400" dirty="0" err="1">
                <a:solidFill>
                  <a:prstClr val="white">
                    <a:lumMod val="50000"/>
                  </a:prstClr>
                </a:solidFill>
                <a:latin typeface="Calibri" panose="020F0502020204030204"/>
                <a:ea typeface="MS PGothic" charset="-128"/>
              </a:rPr>
              <a:t>Kalberg</a:t>
            </a:r>
            <a:r>
              <a:rPr lang="en-US" sz="1400" dirty="0">
                <a:solidFill>
                  <a:prstClr val="white">
                    <a:lumMod val="50000"/>
                  </a:prstClr>
                </a:solidFill>
                <a:latin typeface="Calibri" panose="020F0502020204030204"/>
                <a:ea typeface="MS PGothic" charset="-128"/>
              </a:rPr>
              <a:t>, J.R., &amp; </a:t>
            </a:r>
            <a:r>
              <a:rPr lang="en-US" sz="1400" dirty="0" err="1">
                <a:solidFill>
                  <a:prstClr val="white">
                    <a:lumMod val="50000"/>
                  </a:prstClr>
                </a:solidFill>
                <a:latin typeface="Calibri" panose="020F0502020204030204"/>
                <a:ea typeface="MS PGothic" charset="-128"/>
              </a:rPr>
              <a:t>Menzies</a:t>
            </a:r>
            <a:r>
              <a:rPr lang="en-US" sz="1400" dirty="0">
                <a:solidFill>
                  <a:prstClr val="white">
                    <a:lumMod val="50000"/>
                  </a:prstClr>
                </a:solidFill>
                <a:latin typeface="Calibri" panose="020F0502020204030204"/>
                <a:ea typeface="MS PGothic" charset="-128"/>
              </a:rPr>
              <a:t>, H.M. (2009). </a:t>
            </a:r>
            <a:r>
              <a:rPr lang="en-US" sz="1400" i="1" dirty="0">
                <a:solidFill>
                  <a:prstClr val="white">
                    <a:lumMod val="50000"/>
                  </a:prstClr>
                </a:solidFill>
                <a:latin typeface="Calibri" panose="020F0502020204030204"/>
                <a:ea typeface="MS PGothic" charset="-128"/>
              </a:rPr>
              <a:t>Developing schoolwide programs to prevent and manage problem behaviors: A step-by-step approach.</a:t>
            </a:r>
            <a:r>
              <a:rPr lang="en-US" sz="1400" dirty="0">
                <a:solidFill>
                  <a:prstClr val="white">
                    <a:lumMod val="50000"/>
                  </a:prstClr>
                </a:solidFill>
                <a:latin typeface="Calibri" panose="020F0502020204030204"/>
                <a:ea typeface="MS PGothic" charset="-128"/>
              </a:rPr>
              <a:t> Guilford Press.</a:t>
            </a:r>
          </a:p>
        </p:txBody>
      </p:sp>
    </p:spTree>
    <p:extLst>
      <p:ext uri="{BB962C8B-B14F-4D97-AF65-F5344CB8AC3E}">
        <p14:creationId xmlns:p14="http://schemas.microsoft.com/office/powerpoint/2010/main" val="1039880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97BFA-C515-41D5-A6D9-B636AFB1835B}"/>
              </a:ext>
            </a:extLst>
          </p:cNvPr>
          <p:cNvSpPr txBox="1"/>
          <p:nvPr/>
        </p:nvSpPr>
        <p:spPr>
          <a:xfrm>
            <a:off x="419327" y="534585"/>
            <a:ext cx="6619243" cy="1268962"/>
          </a:xfrm>
          <a:prstGeom prst="rect">
            <a:avLst/>
          </a:prstGeom>
        </p:spPr>
        <p:txBody>
          <a:bodyPr vert="horz" lIns="91440" tIns="45720" rIns="91440" bIns="45720" rtlCol="0" anchor="b">
            <a:normAutofit/>
          </a:bodyPr>
          <a:lstStyle/>
          <a:p>
            <a:pPr>
              <a:spcBef>
                <a:spcPct val="0"/>
              </a:spcBef>
              <a:spcAft>
                <a:spcPts val="600"/>
              </a:spcAft>
            </a:pPr>
            <a:endParaRPr lang="en-US" sz="4000">
              <a:solidFill>
                <a:schemeClr val="tx2"/>
              </a:solidFill>
              <a:latin typeface="+mj-lt"/>
              <a:ea typeface="+mj-ea"/>
              <a:cs typeface="+mj-cs"/>
            </a:endParaRPr>
          </a:p>
        </p:txBody>
      </p:sp>
      <p:sp>
        <p:nvSpPr>
          <p:cNvPr id="3" name="TextBox 2">
            <a:extLst>
              <a:ext uri="{FF2B5EF4-FFF2-40B4-BE49-F238E27FC236}">
                <a16:creationId xmlns:a16="http://schemas.microsoft.com/office/drawing/2014/main" id="{8FF6F58D-4389-4527-9C96-6244A7AF8582}"/>
              </a:ext>
            </a:extLst>
          </p:cNvPr>
          <p:cNvSpPr txBox="1"/>
          <p:nvPr/>
        </p:nvSpPr>
        <p:spPr>
          <a:xfrm>
            <a:off x="1803362" y="2338082"/>
            <a:ext cx="9757605" cy="59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nSpc>
                <a:spcPct val="90000"/>
              </a:lnSpc>
              <a:spcBef>
                <a:spcPct val="0"/>
              </a:spcBef>
              <a:spcAft>
                <a:spcPct val="15000"/>
              </a:spcAft>
            </a:pPr>
            <a:endParaRPr lang="en-US" sz="3600" b="1">
              <a:cs typeface="Calibri"/>
            </a:endParaRPr>
          </a:p>
        </p:txBody>
      </p:sp>
      <p:sp>
        <p:nvSpPr>
          <p:cNvPr id="4" name="TextBox 3">
            <a:extLst>
              <a:ext uri="{FF2B5EF4-FFF2-40B4-BE49-F238E27FC236}">
                <a16:creationId xmlns:a16="http://schemas.microsoft.com/office/drawing/2014/main" id="{3A8ABBEE-6968-47C2-B75A-05E6A68BDDD0}"/>
              </a:ext>
            </a:extLst>
          </p:cNvPr>
          <p:cNvSpPr txBox="1"/>
          <p:nvPr/>
        </p:nvSpPr>
        <p:spPr>
          <a:xfrm>
            <a:off x="203979" y="156713"/>
            <a:ext cx="83696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Ci3T: Monitoring for Success: Using Data to Inform Instruction </a:t>
            </a:r>
          </a:p>
          <a:p>
            <a:r>
              <a:rPr lang="en-US" sz="3600"/>
              <a:t>… Action Planning</a:t>
            </a:r>
          </a:p>
        </p:txBody>
      </p:sp>
      <p:pic>
        <p:nvPicPr>
          <p:cNvPr id="7" name="Picture 8" descr="A screenshot of a cell phone&#10;&#10;Description automatically generated">
            <a:extLst>
              <a:ext uri="{FF2B5EF4-FFF2-40B4-BE49-F238E27FC236}">
                <a16:creationId xmlns:a16="http://schemas.microsoft.com/office/drawing/2014/main" id="{CFD211A7-4EF2-4EE3-A2AA-2A5E784B5099}"/>
              </a:ext>
            </a:extLst>
          </p:cNvPr>
          <p:cNvPicPr>
            <a:picLocks noChangeAspect="1"/>
          </p:cNvPicPr>
          <p:nvPr/>
        </p:nvPicPr>
        <p:blipFill>
          <a:blip r:embed="rId2"/>
          <a:stretch>
            <a:fillRect/>
          </a:stretch>
        </p:blipFill>
        <p:spPr>
          <a:xfrm>
            <a:off x="3838637" y="1295426"/>
            <a:ext cx="6515334" cy="5255618"/>
          </a:xfrm>
          <a:prstGeom prst="rect">
            <a:avLst/>
          </a:prstGeom>
          <a:ln w="57150">
            <a:solidFill>
              <a:srgbClr val="00B0F0"/>
            </a:solidFill>
          </a:ln>
        </p:spPr>
      </p:pic>
      <p:pic>
        <p:nvPicPr>
          <p:cNvPr id="9" name="Picture 9" descr="A picture containing chair, white, holding, person&#10;&#10;Description automatically generated">
            <a:extLst>
              <a:ext uri="{FF2B5EF4-FFF2-40B4-BE49-F238E27FC236}">
                <a16:creationId xmlns:a16="http://schemas.microsoft.com/office/drawing/2014/main" id="{E5411E36-313C-401F-8DD7-A1218EC08B21}"/>
              </a:ext>
            </a:extLst>
          </p:cNvPr>
          <p:cNvPicPr>
            <a:picLocks noChangeAspect="1"/>
          </p:cNvPicPr>
          <p:nvPr/>
        </p:nvPicPr>
        <p:blipFill>
          <a:blip r:embed="rId3"/>
          <a:stretch>
            <a:fillRect/>
          </a:stretch>
        </p:blipFill>
        <p:spPr>
          <a:xfrm>
            <a:off x="1003527" y="3091543"/>
            <a:ext cx="1411060" cy="3113314"/>
          </a:xfrm>
          <a:prstGeom prst="rect">
            <a:avLst/>
          </a:prstGeom>
        </p:spPr>
      </p:pic>
    </p:spTree>
    <p:extLst>
      <p:ext uri="{BB962C8B-B14F-4D97-AF65-F5344CB8AC3E}">
        <p14:creationId xmlns:p14="http://schemas.microsoft.com/office/powerpoint/2010/main" val="35016726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a:xfrm>
            <a:off x="838200" y="365126"/>
            <a:ext cx="6488430" cy="1325563"/>
          </a:xfrm>
        </p:spPr>
        <p:txBody>
          <a:bodyPr>
            <a:normAutofit/>
          </a:bodyPr>
          <a:lstStyle/>
          <a:p>
            <a:r>
              <a:rPr lang="en-US" dirty="0"/>
              <a:t>Ci3T Monthly Leadership Team 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7657531" y="277101"/>
            <a:ext cx="2638129" cy="3824710"/>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89EBC72E-FAF5-414F-A471-57D1A91E0D0A}"/>
              </a:ext>
            </a:extLst>
          </p:cNvPr>
          <p:cNvPicPr>
            <a:picLocks noChangeAspect="1"/>
          </p:cNvPicPr>
          <p:nvPr/>
        </p:nvPicPr>
        <p:blipFill>
          <a:blip r:embed="rId4"/>
          <a:stretch>
            <a:fillRect/>
          </a:stretch>
        </p:blipFill>
        <p:spPr>
          <a:xfrm>
            <a:off x="1240971" y="1762235"/>
            <a:ext cx="6313003" cy="4857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2738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5" name="Picture 4"/>
          <p:cNvPicPr>
            <a:picLocks noChangeAspect="1"/>
          </p:cNvPicPr>
          <p:nvPr/>
        </p:nvPicPr>
        <p:blipFill>
          <a:blip r:embed="rId3"/>
          <a:stretch>
            <a:fillRect/>
          </a:stretch>
        </p:blipFill>
        <p:spPr>
          <a:xfrm>
            <a:off x="11329" y="710375"/>
            <a:ext cx="8023375" cy="6147625"/>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4302232" y="2208584"/>
            <a:ext cx="1736435" cy="415681"/>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2" name="Picture 1"/>
          <p:cNvPicPr>
            <a:picLocks noChangeAspect="1"/>
          </p:cNvPicPr>
          <p:nvPr/>
        </p:nvPicPr>
        <p:blipFill>
          <a:blip r:embed="rId4"/>
          <a:stretch>
            <a:fillRect/>
          </a:stretch>
        </p:blipFill>
        <p:spPr>
          <a:xfrm>
            <a:off x="36373" y="834725"/>
            <a:ext cx="5327504" cy="579571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A674CD3-E06A-49CD-BFE8-1B35545CE2E5}"/>
              </a:ext>
            </a:extLst>
          </p:cNvPr>
          <p:cNvPicPr>
            <a:picLocks noChangeAspect="1"/>
          </p:cNvPicPr>
          <p:nvPr/>
        </p:nvPicPr>
        <p:blipFill>
          <a:blip r:embed="rId5"/>
          <a:stretch>
            <a:fillRect/>
          </a:stretch>
        </p:blipFill>
        <p:spPr>
          <a:xfrm>
            <a:off x="7413969" y="1545894"/>
            <a:ext cx="4088788" cy="5276983"/>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03A9F1C3-4426-451B-BAE3-4E750E66435A}"/>
              </a:ext>
            </a:extLst>
          </p:cNvPr>
          <p:cNvPicPr>
            <a:picLocks noChangeAspect="1"/>
          </p:cNvPicPr>
          <p:nvPr/>
        </p:nvPicPr>
        <p:blipFill rotWithShape="1">
          <a:blip r:embed="rId6"/>
          <a:srcRect b="7383"/>
          <a:stretch/>
        </p:blipFill>
        <p:spPr>
          <a:xfrm>
            <a:off x="2440990" y="1052132"/>
            <a:ext cx="4816877" cy="5770745"/>
          </a:xfrm>
          <a:prstGeom prst="rect">
            <a:avLst/>
          </a:prstGeom>
        </p:spPr>
      </p:pic>
    </p:spTree>
    <p:extLst>
      <p:ext uri="{BB962C8B-B14F-4D97-AF65-F5344CB8AC3E}">
        <p14:creationId xmlns:p14="http://schemas.microsoft.com/office/powerpoint/2010/main" val="25109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0971AE-72BF-A645-A51A-AA7CE4581EE1}"/>
              </a:ext>
            </a:extLst>
          </p:cNvPr>
          <p:cNvSpPr>
            <a:spLocks noGrp="1"/>
          </p:cNvSpPr>
          <p:nvPr>
            <p:ph type="title"/>
          </p:nvPr>
        </p:nvSpPr>
        <p:spPr/>
        <p:txBody>
          <a:bodyPr/>
          <a:lstStyle/>
          <a:p>
            <a:pPr algn="ctr"/>
            <a:r>
              <a:rPr lang="en-US" dirty="0"/>
              <a:t>Screening Resources</a:t>
            </a:r>
          </a:p>
        </p:txBody>
      </p:sp>
      <p:pic>
        <p:nvPicPr>
          <p:cNvPr id="7" name="Content Placeholder 6" descr="Table&#10;&#10;Description automatically generated">
            <a:extLst>
              <a:ext uri="{FF2B5EF4-FFF2-40B4-BE49-F238E27FC236}">
                <a16:creationId xmlns:a16="http://schemas.microsoft.com/office/drawing/2014/main" id="{A8B63E15-AB4D-8147-843A-3D64A9AFC373}"/>
              </a:ext>
            </a:extLst>
          </p:cNvPr>
          <p:cNvPicPr>
            <a:picLocks noGrp="1" noChangeAspect="1"/>
          </p:cNvPicPr>
          <p:nvPr>
            <p:ph idx="1"/>
          </p:nvPr>
        </p:nvPicPr>
        <p:blipFill>
          <a:blip r:embed="rId2"/>
          <a:stretch>
            <a:fillRect/>
          </a:stretch>
        </p:blipFill>
        <p:spPr>
          <a:xfrm>
            <a:off x="1197428" y="1616121"/>
            <a:ext cx="4210492" cy="4915916"/>
          </a:xfrm>
          <a:ln w="19050">
            <a:solidFill>
              <a:srgbClr val="92D050"/>
            </a:solidFill>
          </a:ln>
          <a:effectLst>
            <a:glow>
              <a:srgbClr val="92D050">
                <a:alpha val="40000"/>
              </a:srgbClr>
            </a:glow>
          </a:effectLst>
        </p:spPr>
      </p:pic>
      <p:pic>
        <p:nvPicPr>
          <p:cNvPr id="11" name="Picture 10" descr="Graphical user interface, text, application, email&#10;&#10;Description automatically generated">
            <a:hlinkClick r:id="rId3"/>
            <a:extLst>
              <a:ext uri="{FF2B5EF4-FFF2-40B4-BE49-F238E27FC236}">
                <a16:creationId xmlns:a16="http://schemas.microsoft.com/office/drawing/2014/main" id="{D938D34C-21F5-FB45-A8FC-1869CA785BF1}"/>
              </a:ext>
            </a:extLst>
          </p:cNvPr>
          <p:cNvPicPr>
            <a:picLocks noChangeAspect="1"/>
          </p:cNvPicPr>
          <p:nvPr/>
        </p:nvPicPr>
        <p:blipFill>
          <a:blip r:embed="rId4"/>
          <a:stretch>
            <a:fillRect/>
          </a:stretch>
        </p:blipFill>
        <p:spPr>
          <a:xfrm>
            <a:off x="5640817" y="2706001"/>
            <a:ext cx="6068062" cy="1814806"/>
          </a:xfrm>
          <a:prstGeom prst="rect">
            <a:avLst/>
          </a:prstGeom>
          <a:ln w="19050">
            <a:solidFill>
              <a:schemeClr val="accent1">
                <a:shade val="50000"/>
              </a:schemeClr>
            </a:solidFill>
          </a:ln>
        </p:spPr>
      </p:pic>
      <p:sp>
        <p:nvSpPr>
          <p:cNvPr id="5" name="Down Arrow 4">
            <a:extLst>
              <a:ext uri="{FF2B5EF4-FFF2-40B4-BE49-F238E27FC236}">
                <a16:creationId xmlns:a16="http://schemas.microsoft.com/office/drawing/2014/main" id="{954375C5-CD5F-FA49-A4DC-DA8B18E5DE8C}"/>
              </a:ext>
            </a:extLst>
          </p:cNvPr>
          <p:cNvSpPr/>
          <p:nvPr/>
        </p:nvSpPr>
        <p:spPr>
          <a:xfrm>
            <a:off x="10783019" y="2260121"/>
            <a:ext cx="570781"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5601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1DF1A0-C2B7-9447-BF2B-D52491BD15AB}"/>
              </a:ext>
            </a:extLst>
          </p:cNvPr>
          <p:cNvSpPr>
            <a:spLocks noGrp="1"/>
          </p:cNvSpPr>
          <p:nvPr>
            <p:ph type="title"/>
          </p:nvPr>
        </p:nvSpPr>
        <p:spPr/>
        <p:txBody>
          <a:bodyPr/>
          <a:lstStyle/>
          <a:p>
            <a:r>
              <a:rPr lang="en-US" dirty="0"/>
              <a:t>What is screening &amp; why do we do it? </a:t>
            </a:r>
          </a:p>
        </p:txBody>
      </p:sp>
      <p:pic>
        <p:nvPicPr>
          <p:cNvPr id="6" name="Content Placeholder 5" descr="Text, application&#10;&#10;Description automatically generated">
            <a:extLst>
              <a:ext uri="{FF2B5EF4-FFF2-40B4-BE49-F238E27FC236}">
                <a16:creationId xmlns:a16="http://schemas.microsoft.com/office/drawing/2014/main" id="{4C0F19AB-4CB8-C349-ACC5-9700017549B3}"/>
              </a:ext>
            </a:extLst>
          </p:cNvPr>
          <p:cNvPicPr>
            <a:picLocks noGrp="1" noChangeAspect="1"/>
          </p:cNvPicPr>
          <p:nvPr>
            <p:ph idx="1"/>
          </p:nvPr>
        </p:nvPicPr>
        <p:blipFill rotWithShape="1">
          <a:blip r:embed="rId2"/>
          <a:srcRect t="6003" r="-3" b="7547"/>
          <a:stretch/>
        </p:blipFill>
        <p:spPr>
          <a:xfrm>
            <a:off x="1028633" y="1489525"/>
            <a:ext cx="4471976" cy="5003350"/>
          </a:xfrm>
          <a:ln w="15875">
            <a:solidFill>
              <a:srgbClr val="0070C0"/>
            </a:solidFill>
          </a:ln>
        </p:spPr>
      </p:pic>
      <p:sp>
        <p:nvSpPr>
          <p:cNvPr id="7" name="TextBox 6">
            <a:extLst>
              <a:ext uri="{FF2B5EF4-FFF2-40B4-BE49-F238E27FC236}">
                <a16:creationId xmlns:a16="http://schemas.microsoft.com/office/drawing/2014/main" id="{F259DAE4-A65F-D047-9F66-3362FE09E808}"/>
              </a:ext>
            </a:extLst>
          </p:cNvPr>
          <p:cNvSpPr txBox="1"/>
          <p:nvPr/>
        </p:nvSpPr>
        <p:spPr>
          <a:xfrm>
            <a:off x="5691042" y="1753821"/>
            <a:ext cx="4563147" cy="923330"/>
          </a:xfrm>
          <a:prstGeom prst="rect">
            <a:avLst/>
          </a:prstGeom>
          <a:noFill/>
        </p:spPr>
        <p:txBody>
          <a:bodyPr wrap="square" rtlCol="0">
            <a:spAutoFit/>
          </a:bodyPr>
          <a:lstStyle/>
          <a:p>
            <a:endParaRPr lang="en-US" dirty="0"/>
          </a:p>
          <a:p>
            <a:r>
              <a:rPr lang="en-US" dirty="0"/>
              <a:t>Select RDQ 18 on page 2 of 2019’s materials.</a:t>
            </a:r>
            <a:endParaRPr lang="en-US" dirty="0">
              <a:solidFill>
                <a:schemeClr val="bg1"/>
              </a:solidFill>
            </a:endParaRPr>
          </a:p>
        </p:txBody>
      </p:sp>
      <p:pic>
        <p:nvPicPr>
          <p:cNvPr id="9" name="Picture 8" descr="Text&#10;&#10;Description automatically generated">
            <a:hlinkClick r:id="rId3"/>
            <a:extLst>
              <a:ext uri="{FF2B5EF4-FFF2-40B4-BE49-F238E27FC236}">
                <a16:creationId xmlns:a16="http://schemas.microsoft.com/office/drawing/2014/main" id="{5420C75A-0D24-164A-8F90-DE9F1551DD12}"/>
              </a:ext>
            </a:extLst>
          </p:cNvPr>
          <p:cNvPicPr>
            <a:picLocks noChangeAspect="1"/>
          </p:cNvPicPr>
          <p:nvPr/>
        </p:nvPicPr>
        <p:blipFill>
          <a:blip r:embed="rId4"/>
          <a:stretch>
            <a:fillRect/>
          </a:stretch>
        </p:blipFill>
        <p:spPr>
          <a:xfrm>
            <a:off x="5193997" y="2740284"/>
            <a:ext cx="6466415" cy="1250916"/>
          </a:xfrm>
          <a:prstGeom prst="rect">
            <a:avLst/>
          </a:prstGeom>
        </p:spPr>
      </p:pic>
    </p:spTree>
    <p:extLst>
      <p:ext uri="{BB962C8B-B14F-4D97-AF65-F5344CB8AC3E}">
        <p14:creationId xmlns:p14="http://schemas.microsoft.com/office/powerpoint/2010/main" val="9279882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dirty="0"/>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dirty="0"/>
          </a:p>
          <a:p>
            <a:pPr marL="0" indent="0">
              <a:buNone/>
            </a:pPr>
            <a:endParaRPr lang="en-US" dirty="0"/>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835592" y="4721140"/>
            <a:ext cx="4153853" cy="1472997"/>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678430" y="4578265"/>
            <a:ext cx="4153851" cy="1472997"/>
          </a:xfrm>
          <a:prstGeom prst="rect">
            <a:avLst/>
          </a:prstGeom>
          <a:noFill/>
        </p:spPr>
      </p:pic>
      <p:sp>
        <p:nvSpPr>
          <p:cNvPr id="22" name="Title 3">
            <a:extLst>
              <a:ext uri="{FF2B5EF4-FFF2-40B4-BE49-F238E27FC236}">
                <a16:creationId xmlns:a16="http://schemas.microsoft.com/office/drawing/2014/main" id="{DE17804F-0DAD-446C-8F68-9738B4EAAE53}"/>
              </a:ext>
            </a:extLst>
          </p:cNvPr>
          <p:cNvSpPr txBox="1">
            <a:spLocks/>
          </p:cNvSpPr>
          <p:nvPr/>
        </p:nvSpPr>
        <p:spPr>
          <a:xfrm>
            <a:off x="2590354" y="1400361"/>
            <a:ext cx="7011292" cy="12947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r>
              <a:rPr lang="en-US" sz="4000" b="1" dirty="0">
                <a:solidFill>
                  <a:schemeClr val="accent1"/>
                </a:solidFill>
                <a:latin typeface="Calibri" panose="020F0502020204030204"/>
              </a:rPr>
              <a:t>Let’s talk… and make plans!</a:t>
            </a:r>
          </a:p>
          <a:p>
            <a:pPr marL="457200" indent="-457200" algn="l">
              <a:buFont typeface="+mj-lt"/>
              <a:buAutoNum type="arabicPeriod"/>
            </a:pPr>
            <a:r>
              <a:rPr lang="en-US" sz="3200" dirty="0">
                <a:solidFill>
                  <a:prstClr val="black"/>
                </a:solidFill>
                <a:latin typeface="Calibri" panose="020F0502020204030204"/>
              </a:rPr>
              <a:t>What did I learn?</a:t>
            </a:r>
          </a:p>
          <a:p>
            <a:pPr marL="457200" indent="-457200" algn="l">
              <a:buFont typeface="+mj-lt"/>
              <a:buAutoNum type="arabicPeriod"/>
            </a:pPr>
            <a:r>
              <a:rPr lang="en-US" sz="3200" dirty="0">
                <a:solidFill>
                  <a:prstClr val="black"/>
                </a:solidFill>
                <a:latin typeface="Calibri" panose="020F0502020204030204"/>
              </a:rPr>
              <a:t>How will I take this information back to my faculty, staff, and parents?</a:t>
            </a:r>
          </a:p>
        </p:txBody>
      </p:sp>
    </p:spTree>
    <p:extLst>
      <p:ext uri="{BB962C8B-B14F-4D97-AF65-F5344CB8AC3E}">
        <p14:creationId xmlns:p14="http://schemas.microsoft.com/office/powerpoint/2010/main" val="1747236175"/>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Kathleen.Lane@ku.edu</a:t>
            </a:r>
          </a:p>
        </p:txBody>
      </p:sp>
    </p:spTree>
    <p:extLst>
      <p:ext uri="{BB962C8B-B14F-4D97-AF65-F5344CB8AC3E}">
        <p14:creationId xmlns:p14="http://schemas.microsoft.com/office/powerpoint/2010/main" val="955510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674D76F5-B1EF-4177-A405-1E6C8B2E1B20}"/>
              </a:ext>
            </a:extLst>
          </p:cNvPr>
          <p:cNvGrpSpPr/>
          <p:nvPr/>
        </p:nvGrpSpPr>
        <p:grpSpPr>
          <a:xfrm rot="21087965">
            <a:off x="6385627" y="2077439"/>
            <a:ext cx="3508545" cy="2111247"/>
            <a:chOff x="5611862" y="2935213"/>
            <a:chExt cx="3508545" cy="2111247"/>
          </a:xfrm>
          <a:solidFill>
            <a:schemeClr val="bg1"/>
          </a:solidFill>
        </p:grpSpPr>
        <p:sp>
          <p:nvSpPr>
            <p:cNvPr id="23" name="Left Arrow 11">
              <a:extLst>
                <a:ext uri="{FF2B5EF4-FFF2-40B4-BE49-F238E27FC236}">
                  <a16:creationId xmlns:a16="http://schemas.microsoft.com/office/drawing/2014/main" id="{BD1BE845-0A65-4EB4-AD36-209FCF306B9A}"/>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24" name="Picture 23">
              <a:extLst>
                <a:ext uri="{FF2B5EF4-FFF2-40B4-BE49-F238E27FC236}">
                  <a16:creationId xmlns:a16="http://schemas.microsoft.com/office/drawing/2014/main" id="{001AFA7C-7835-48DC-8F69-A900ACA1909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dirty="0"/>
              <a:t>The Five Social and Emotional Learning Core Competencies</a:t>
            </a:r>
            <a:endParaRPr lang="en-US" sz="4000" dirty="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extLst>
              <p:ext uri="{D42A27DB-BD31-4B8C-83A1-F6EECF244321}">
                <p14:modId xmlns:p14="http://schemas.microsoft.com/office/powerpoint/2010/main" val="31380777"/>
              </p:ext>
            </p:extLst>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(CASEL, 2013)</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dirty="0"/>
              <a:t>Outcomes Associated with Social Skills Training</a:t>
            </a:r>
            <a:endParaRPr lang="en-US" dirty="0"/>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(CASEL, 2013)</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extLst>
              <p:ext uri="{D42A27DB-BD31-4B8C-83A1-F6EECF244321}">
                <p14:modId xmlns:p14="http://schemas.microsoft.com/office/powerpoint/2010/main" val="1456795046"/>
              </p:ext>
            </p:extLst>
          </p:nvPr>
        </p:nvGraphicFramePr>
        <p:xfrm>
          <a:off x="1582059" y="866148"/>
          <a:ext cx="8958649" cy="6790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06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extLst>
              <p:ext uri="{D42A27DB-BD31-4B8C-83A1-F6EECF244321}">
                <p14:modId xmlns:p14="http://schemas.microsoft.com/office/powerpoint/2010/main" val="4002175224"/>
              </p:ext>
            </p:extLst>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dirty="0">
                <a:solidFill>
                  <a:prstClr val="white"/>
                </a:solidFill>
                <a:latin typeface="Verdana" charset="0"/>
                <a:ea typeface="MS PGothic" charset="-128"/>
              </a:rPr>
              <a:t>Positive Action</a:t>
            </a:r>
            <a:br>
              <a:rPr lang="en-US" sz="2200" dirty="0">
                <a:solidFill>
                  <a:prstClr val="white"/>
                </a:solidFill>
                <a:latin typeface="Verdana" charset="0"/>
                <a:ea typeface="MS PGothic" charset="-128"/>
              </a:rPr>
            </a:br>
            <a:r>
              <a:rPr lang="en-US" sz="2200" dirty="0" err="1">
                <a:solidFill>
                  <a:prstClr val="white"/>
                </a:solidFill>
                <a:latin typeface="Verdana" charset="0"/>
                <a:ea typeface="MS PGothic" charset="-128"/>
              </a:rPr>
              <a:t>www.positiveaction.net</a:t>
            </a:r>
            <a:endParaRPr lang="en-US" sz="2200" dirty="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DFD-AC21-4F0E-95EA-93B481A727E4}"/>
              </a:ext>
            </a:extLst>
          </p:cNvPr>
          <p:cNvSpPr>
            <a:spLocks noGrp="1"/>
          </p:cNvSpPr>
          <p:nvPr>
            <p:ph type="title"/>
          </p:nvPr>
        </p:nvSpPr>
        <p:spPr>
          <a:xfrm>
            <a:off x="566057" y="-87086"/>
            <a:ext cx="10515600" cy="1325563"/>
          </a:xfrm>
        </p:spPr>
        <p:txBody>
          <a:bodyPr/>
          <a:lstStyle/>
          <a:p>
            <a:r>
              <a:rPr lang="en-US" b="1" dirty="0"/>
              <a:t>Top 10 School-related Social Skills</a:t>
            </a:r>
            <a:endParaRPr lang="en-US" dirty="0"/>
          </a:p>
        </p:txBody>
      </p:sp>
      <p:graphicFrame>
        <p:nvGraphicFramePr>
          <p:cNvPr id="4" name="Content Placeholder 4">
            <a:extLst>
              <a:ext uri="{FF2B5EF4-FFF2-40B4-BE49-F238E27FC236}">
                <a16:creationId xmlns:a16="http://schemas.microsoft.com/office/drawing/2014/main" id="{CC79BE68-9CB4-4F7C-9DDB-05071D58E2A1}"/>
              </a:ext>
            </a:extLst>
          </p:cNvPr>
          <p:cNvGraphicFramePr>
            <a:graphicFrameLocks/>
          </p:cNvGraphicFramePr>
          <p:nvPr/>
        </p:nvGraphicFramePr>
        <p:xfrm>
          <a:off x="2004369" y="1122671"/>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2AAE6F6-2953-4837-B4E4-2CA382BC1C26}"/>
              </a:ext>
            </a:extLst>
          </p:cNvPr>
          <p:cNvSpPr/>
          <p:nvPr/>
        </p:nvSpPr>
        <p:spPr>
          <a:xfrm>
            <a:off x="1524000" y="6488668"/>
            <a:ext cx="6024406"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(Lane et al. 2004, 2007; Gresham &amp; Elliott, 2008)</a:t>
            </a:r>
          </a:p>
        </p:txBody>
      </p:sp>
    </p:spTree>
    <p:extLst>
      <p:ext uri="{BB962C8B-B14F-4D97-AF65-F5344CB8AC3E}">
        <p14:creationId xmlns:p14="http://schemas.microsoft.com/office/powerpoint/2010/main" val="130724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F23C8BAB-D229-409D-BC57-8FD2CDD9AD07}"/>
              </a:ext>
            </a:extLst>
          </p:cNvPr>
          <p:cNvSpPr/>
          <p:nvPr/>
        </p:nvSpPr>
        <p:spPr>
          <a:xfrm>
            <a:off x="3103927" y="1669409"/>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9C11EDA-965E-429D-B825-A83A27D44574}"/>
              </a:ext>
            </a:extLst>
          </p:cNvPr>
          <p:cNvSpPr/>
          <p:nvPr/>
        </p:nvSpPr>
        <p:spPr>
          <a:xfrm>
            <a:off x="2568429" y="2442594"/>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lstStyle/>
          <a:p>
            <a:pPr algn="ctr" eaLnBrk="1" hangingPunct="1"/>
            <a:r>
              <a:rPr lang="en-US" altLang="en-US" sz="2700" dirty="0"/>
              <a:t>The Journey …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a:stretch>
            <a:fillRect/>
          </a:stretch>
        </p:blipFill>
        <p:spPr>
          <a:xfrm>
            <a:off x="9678580" y="101600"/>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7" name="Picture 6">
            <a:extLst>
              <a:ext uri="{FF2B5EF4-FFF2-40B4-BE49-F238E27FC236}">
                <a16:creationId xmlns:a16="http://schemas.microsoft.com/office/drawing/2014/main" id="{76D02193-8060-4645-9051-11CEB53B4686}"/>
              </a:ext>
            </a:extLst>
          </p:cNvPr>
          <p:cNvPicPr>
            <a:picLocks noChangeAspect="1"/>
          </p:cNvPicPr>
          <p:nvPr/>
        </p:nvPicPr>
        <p:blipFill>
          <a:blip r:embed="rId4"/>
          <a:stretch>
            <a:fillRect/>
          </a:stretch>
        </p:blipFill>
        <p:spPr>
          <a:xfrm>
            <a:off x="10119531" y="3429000"/>
            <a:ext cx="1505527" cy="1872962"/>
          </a:xfrm>
          <a:prstGeom prst="rect">
            <a:avLst/>
          </a:prstGeom>
        </p:spPr>
      </p:pic>
    </p:spTree>
    <p:extLst>
      <p:ext uri="{BB962C8B-B14F-4D97-AF65-F5344CB8AC3E}">
        <p14:creationId xmlns:p14="http://schemas.microsoft.com/office/powerpoint/2010/main" val="3174613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1D70E20-C327-414E-B656-BFB8383483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81377" y="120123"/>
            <a:ext cx="2929685" cy="379147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01658B7-5D75-41E3-9A11-D020BAD9CCB3}"/>
              </a:ext>
            </a:extLst>
          </p:cNvPr>
          <p:cNvPicPr>
            <a:picLocks noChangeAspect="1"/>
          </p:cNvPicPr>
          <p:nvPr/>
        </p:nvPicPr>
        <p:blipFill rotWithShape="1">
          <a:blip r:embed="rId3">
            <a:extLst>
              <a:ext uri="{28A0092B-C50C-407E-A947-70E740481C1C}">
                <a14:useLocalDpi xmlns:a14="http://schemas.microsoft.com/office/drawing/2010/main" val="0"/>
              </a:ext>
            </a:extLst>
          </a:blip>
          <a:srcRect l="4050" t="7433" r="4114" b="9889"/>
          <a:stretch/>
        </p:blipFill>
        <p:spPr>
          <a:xfrm>
            <a:off x="331271" y="768216"/>
            <a:ext cx="8660329" cy="6024855"/>
          </a:xfrm>
          <a:prstGeom prst="rect">
            <a:avLst/>
          </a:prstGeom>
        </p:spPr>
      </p:pic>
      <p:sp>
        <p:nvSpPr>
          <p:cNvPr id="7" name="TextBox 6">
            <a:extLst>
              <a:ext uri="{FF2B5EF4-FFF2-40B4-BE49-F238E27FC236}">
                <a16:creationId xmlns:a16="http://schemas.microsoft.com/office/drawing/2014/main" id="{C0CE11AD-96AC-4F38-BB8B-EE488BEF10D5}"/>
              </a:ext>
            </a:extLst>
          </p:cNvPr>
          <p:cNvSpPr txBox="1"/>
          <p:nvPr/>
        </p:nvSpPr>
        <p:spPr>
          <a:xfrm>
            <a:off x="9159280" y="3911600"/>
            <a:ext cx="27738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Ci3T.org/COVID</a:t>
            </a:r>
          </a:p>
        </p:txBody>
      </p:sp>
    </p:spTree>
    <p:extLst>
      <p:ext uri="{BB962C8B-B14F-4D97-AF65-F5344CB8AC3E}">
        <p14:creationId xmlns:p14="http://schemas.microsoft.com/office/powerpoint/2010/main" val="2939456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Academics</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dirty="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2"/>
          <a:srcRect l="-3497" r="-2172"/>
          <a:stretch/>
        </p:blipFill>
        <p:spPr>
          <a:xfrm>
            <a:off x="7175124"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3118121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3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2462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rot="5400000">
            <a:off x="8278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p:cNvSpPr/>
          <p:nvPr/>
        </p:nvSpPr>
        <p:spPr>
          <a:xfrm rot="5400000">
            <a:off x="5260548"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rot="5400000">
            <a:off x="2482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p:cNvSpPr txBox="1">
            <a:spLocks/>
          </p:cNvSpPr>
          <p:nvPr/>
        </p:nvSpPr>
        <p:spPr bwMode="auto">
          <a:xfrm rot="-246943">
            <a:off x="1843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
        <p:nvSpPr>
          <p:cNvPr id="8" name="Title 3"/>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
        <p:nvSpPr>
          <p:cNvPr id="14" name="Title 3"/>
          <p:cNvSpPr txBox="1">
            <a:spLocks/>
          </p:cNvSpPr>
          <p:nvPr/>
        </p:nvSpPr>
        <p:spPr bwMode="auto">
          <a:xfrm rot="-330507">
            <a:off x="1843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8392670" y="4687116"/>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626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99138A5B-7436-40BC-AB6E-F7B424FF85AA}"/>
              </a:ext>
            </a:extLst>
          </p:cNvPr>
          <p:cNvSpPr txBox="1">
            <a:spLocks/>
          </p:cNvSpPr>
          <p:nvPr/>
        </p:nvSpPr>
        <p:spPr bwMode="auto">
          <a:xfrm rot="-246943">
            <a:off x="425350" y="200831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4463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CB37A52-1852-43CC-9693-6BE4F35233A6}"/>
              </a:ext>
            </a:extLst>
          </p:cNvPr>
          <p:cNvSpPr txBox="1">
            <a:spLocks/>
          </p:cNvSpPr>
          <p:nvPr/>
        </p:nvSpPr>
        <p:spPr>
          <a:xfrm>
            <a:off x="144633" y="414539"/>
            <a:ext cx="9501352" cy="1474089"/>
          </a:xfrm>
          <a:prstGeom prst="rect">
            <a:avLst/>
          </a:prstGeom>
          <a:noFill/>
        </p:spPr>
        <p:txBody>
          <a:bodyPr vert="horz" lIns="91440" tIns="45720" rIns="91440" bIns="45720" rtlCol="0" anchor="b">
            <a:noAutofit/>
          </a:bodyPr>
          <a:lstStyle>
            <a:lvl1pPr algn="l"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a:extLst>
              <a:ext uri="{FF2B5EF4-FFF2-40B4-BE49-F238E27FC236}">
                <a16:creationId xmlns:a16="http://schemas.microsoft.com/office/drawing/2014/main" id="{6C913B98-C506-45B0-AAF7-AAD3F1A6C993}"/>
              </a:ext>
            </a:extLst>
          </p:cNvPr>
          <p:cNvSpPr/>
          <p:nvPr/>
        </p:nvSpPr>
        <p:spPr>
          <a:xfrm>
            <a:off x="3175522" y="1686745"/>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3D32E-F4E5-4533-B5BE-A322BF70A2F1}"/>
              </a:ext>
            </a:extLst>
          </p:cNvPr>
          <p:cNvPicPr>
            <a:picLocks noChangeAspect="1"/>
          </p:cNvPicPr>
          <p:nvPr/>
        </p:nvPicPr>
        <p:blipFill rotWithShape="1">
          <a:blip r:embed="rId6"/>
          <a:srcRect l="72391"/>
          <a:stretch/>
        </p:blipFill>
        <p:spPr>
          <a:xfrm>
            <a:off x="5738648" y="2301453"/>
            <a:ext cx="2144084" cy="4181544"/>
          </a:xfrm>
          <a:prstGeom prst="rect">
            <a:avLst/>
          </a:prstGeom>
        </p:spPr>
      </p:pic>
      <p:pic>
        <p:nvPicPr>
          <p:cNvPr id="2" name="Picture 1">
            <a:extLst>
              <a:ext uri="{FF2B5EF4-FFF2-40B4-BE49-F238E27FC236}">
                <a16:creationId xmlns:a16="http://schemas.microsoft.com/office/drawing/2014/main" id="{4796FE15-18CB-4923-A364-24BC6EEF4978}"/>
              </a:ext>
            </a:extLst>
          </p:cNvPr>
          <p:cNvPicPr>
            <a:picLocks noChangeAspect="1"/>
          </p:cNvPicPr>
          <p:nvPr/>
        </p:nvPicPr>
        <p:blipFill rotWithShape="1">
          <a:blip r:embed="rId7"/>
          <a:srcRect l="15570"/>
          <a:stretch/>
        </p:blipFill>
        <p:spPr>
          <a:xfrm>
            <a:off x="441826" y="2035024"/>
            <a:ext cx="4970966" cy="4823288"/>
          </a:xfrm>
          <a:prstGeom prst="rect">
            <a:avLst/>
          </a:prstGeom>
        </p:spPr>
      </p:pic>
    </p:spTree>
    <p:extLst>
      <p:ext uri="{BB962C8B-B14F-4D97-AF65-F5344CB8AC3E}">
        <p14:creationId xmlns:p14="http://schemas.microsoft.com/office/powerpoint/2010/main" val="2357373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838200" y="1612559"/>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p:txBody>
          <a:bodyPr/>
          <a:lstStyle/>
          <a:p>
            <a:r>
              <a:rPr lang="en-US" dirty="0"/>
              <a:t>Setting up for Success</a:t>
            </a:r>
            <a:br>
              <a:rPr lang="en-US" dirty="0"/>
            </a:br>
            <a:r>
              <a:rPr lang="en-US" b="0" dirty="0"/>
              <a:t>at Home</a:t>
            </a:r>
          </a:p>
        </p:txBody>
      </p:sp>
      <p:sp>
        <p:nvSpPr>
          <p:cNvPr id="4" name="Rectangle 3">
            <a:extLst>
              <a:ext uri="{FF2B5EF4-FFF2-40B4-BE49-F238E27FC236}">
                <a16:creationId xmlns:a16="http://schemas.microsoft.com/office/drawing/2014/main" id="{E7E0B1F7-3CF1-45AC-AE7B-F91055FCF0E2}"/>
              </a:ext>
            </a:extLst>
          </p:cNvPr>
          <p:cNvSpPr/>
          <p:nvPr/>
        </p:nvSpPr>
        <p:spPr>
          <a:xfrm>
            <a:off x="838200" y="6184628"/>
            <a:ext cx="4060150" cy="52322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http://www.ci3t.org/</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covid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C2C501B-3B31-204E-B893-5C76D3F47728}"/>
              </a:ext>
            </a:extLst>
          </p:cNvPr>
          <p:cNvSpPr/>
          <p:nvPr/>
        </p:nvSpPr>
        <p:spPr>
          <a:xfrm>
            <a:off x="939868" y="2875222"/>
            <a:ext cx="4898519" cy="288649"/>
          </a:xfrm>
          <a:prstGeom prst="rect">
            <a:avLst/>
          </a:prstGeom>
          <a:noFill/>
          <a:ln w="381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4"/>
          <a:stretch>
            <a:fillRect/>
          </a:stretch>
        </p:blipFill>
        <p:spPr>
          <a:xfrm>
            <a:off x="7253326" y="938974"/>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9" name="Title 3">
            <a:extLst>
              <a:ext uri="{FF2B5EF4-FFF2-40B4-BE49-F238E27FC236}">
                <a16:creationId xmlns:a16="http://schemas.microsoft.com/office/drawing/2014/main" id="{3CBBEF62-5D00-459B-9AF5-02DB0202E76A}"/>
              </a:ext>
            </a:extLst>
          </p:cNvPr>
          <p:cNvSpPr txBox="1">
            <a:spLocks/>
          </p:cNvSpPr>
          <p:nvPr/>
        </p:nvSpPr>
        <p:spPr bwMode="auto">
          <a:xfrm rot="-246943">
            <a:off x="21573" y="1327832"/>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42593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a:srcRect/>
          <a:stretch>
            <a:fillRect/>
          </a:stretch>
        </p:blipFill>
        <p:spPr>
          <a:xfrm rot="8251875">
            <a:off x="5823003" y="4364890"/>
            <a:ext cx="3519626" cy="1055888"/>
          </a:xfrm>
          <a:prstGeom prst="rect">
            <a:avLst/>
          </a:prstGeom>
        </p:spPr>
      </p:pic>
      <p:sp>
        <p:nvSpPr>
          <p:cNvPr id="7" name="Title 3">
            <a:extLst>
              <a:ext uri="{FF2B5EF4-FFF2-40B4-BE49-F238E27FC236}">
                <a16:creationId xmlns:a16="http://schemas.microsoft.com/office/drawing/2014/main" id="{D8A18879-53D5-46B0-819E-C09623287320}"/>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647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42B36-BC20-4348-AFB5-91009C9B476D}"/>
              </a:ext>
            </a:extLst>
          </p:cNvPr>
          <p:cNvPicPr>
            <a:picLocks noChangeAspect="1"/>
          </p:cNvPicPr>
          <p:nvPr/>
        </p:nvPicPr>
        <p:blipFill>
          <a:blip r:embed="rId2"/>
          <a:stretch>
            <a:fillRect/>
          </a:stretch>
        </p:blipFill>
        <p:spPr>
          <a:xfrm>
            <a:off x="783082" y="512724"/>
            <a:ext cx="6906589" cy="5668166"/>
          </a:xfrm>
          <a:prstGeom prst="rect">
            <a:avLst/>
          </a:prstGeom>
        </p:spPr>
      </p:pic>
      <p:pic>
        <p:nvPicPr>
          <p:cNvPr id="4" name="Picture 3" descr="A close up of a sign&#10;&#10;Description automatically generated">
            <a:extLst>
              <a:ext uri="{FF2B5EF4-FFF2-40B4-BE49-F238E27FC236}">
                <a16:creationId xmlns:a16="http://schemas.microsoft.com/office/drawing/2014/main" id="{5A7FE031-8415-4523-B7A9-EB24FAFB43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28034" y="2590800"/>
            <a:ext cx="520700" cy="520700"/>
          </a:xfrm>
          <a:prstGeom prst="rect">
            <a:avLst/>
          </a:prstGeom>
        </p:spPr>
      </p:pic>
      <p:pic>
        <p:nvPicPr>
          <p:cNvPr id="5" name="Picture 4" title="Elementary ticket sample">
            <a:extLst>
              <a:ext uri="{FF2B5EF4-FFF2-40B4-BE49-F238E27FC236}">
                <a16:creationId xmlns:a16="http://schemas.microsoft.com/office/drawing/2014/main" id="{E9453389-FE34-7F48-BDA1-0DD4FFD30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523" y="667820"/>
            <a:ext cx="3221519" cy="1705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EECB23B-B2D4-43D6-9E70-E7C7A798B1D8}"/>
              </a:ext>
            </a:extLst>
          </p:cNvPr>
          <p:cNvPicPr>
            <a:picLocks noChangeAspect="1"/>
          </p:cNvPicPr>
          <p:nvPr/>
        </p:nvPicPr>
        <p:blipFill>
          <a:blip r:embed="rId5"/>
          <a:stretch>
            <a:fillRect/>
          </a:stretch>
        </p:blipFill>
        <p:spPr>
          <a:xfrm>
            <a:off x="7831396" y="2590800"/>
            <a:ext cx="2981605" cy="3987130"/>
          </a:xfrm>
          <a:prstGeom prst="rect">
            <a:avLst/>
          </a:prstGeom>
          <a:ln>
            <a:solidFill>
              <a:srgbClr val="22267C"/>
            </a:solidFill>
          </a:ln>
          <a:effectLst>
            <a:outerShdw blurRad="50800" dist="38100" dir="13500000" algn="br" rotWithShape="0">
              <a:prstClr val="black">
                <a:alpha val="40000"/>
              </a:prstClr>
            </a:outerShdw>
          </a:effectLst>
        </p:spPr>
      </p:pic>
      <p:sp>
        <p:nvSpPr>
          <p:cNvPr id="6" name="Title 3">
            <a:extLst>
              <a:ext uri="{FF2B5EF4-FFF2-40B4-BE49-F238E27FC236}">
                <a16:creationId xmlns:a16="http://schemas.microsoft.com/office/drawing/2014/main" id="{52AFDE9A-DE3A-45F9-866C-507C8E7606F6}"/>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76807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
        <p:nvSpPr>
          <p:cNvPr id="8" name="Title 3">
            <a:extLst>
              <a:ext uri="{FF2B5EF4-FFF2-40B4-BE49-F238E27FC236}">
                <a16:creationId xmlns:a16="http://schemas.microsoft.com/office/drawing/2014/main" id="{F419158E-5AA3-4B49-9451-2B00F991656D}"/>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34477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dirty="0"/>
              <a:t>Essential Components of </a:t>
            </a:r>
            <a:br>
              <a:rPr lang="en-US" dirty="0"/>
            </a:br>
            <a:r>
              <a:rPr lang="en-US" dirty="0"/>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59" name="1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0" name="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1" name="1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2" name="1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3" name="Picture 4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4" name="Picture 5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5" name="Picture 5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6" name="Picture 49"/>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7" name="Picture 4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8" name="Picture 4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69" name="Picture 46"/>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0" name="Picture 4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1" name="Picture 4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2" name="Picture 4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3" name="Picture 7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4" name="Picture 40"/>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5" name="Picture 39"/>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6" name="Picture 38"/>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7" name="Picture 33"/>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8" name="Picture 36"/>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79" name="Picture 32"/>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601131" y="4906060"/>
            <a:ext cx="4574041" cy="1622000"/>
          </a:xfrm>
          <a:prstGeom prst="rect">
            <a:avLst/>
          </a:prstGeom>
          <a:noFill/>
        </p:spPr>
      </p:pic>
      <p:pic>
        <p:nvPicPr>
          <p:cNvPr id="26" name="Content Placeholder 5">
            <a:extLst>
              <a:ext uri="{FF2B5EF4-FFF2-40B4-BE49-F238E27FC236}">
                <a16:creationId xmlns:a16="http://schemas.microsoft.com/office/drawing/2014/main" id="{B462CA77-8B07-4AE9-85E9-6D3F71DDC538}"/>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t="7486"/>
          <a:stretch/>
        </p:blipFill>
        <p:spPr>
          <a:xfrm>
            <a:off x="2996054" y="471966"/>
            <a:ext cx="6199893" cy="3445652"/>
          </a:xfrm>
          <a:prstGeom prst="rect">
            <a:avLst/>
          </a:prstGeom>
        </p:spPr>
      </p:pic>
      <p:sp>
        <p:nvSpPr>
          <p:cNvPr id="27" name="TextBox 26">
            <a:extLst>
              <a:ext uri="{FF2B5EF4-FFF2-40B4-BE49-F238E27FC236}">
                <a16:creationId xmlns:a16="http://schemas.microsoft.com/office/drawing/2014/main" id="{E862F2D1-61E1-4621-8C1E-1243E4620CB2}"/>
              </a:ext>
            </a:extLst>
          </p:cNvPr>
          <p:cNvSpPr txBox="1"/>
          <p:nvPr/>
        </p:nvSpPr>
        <p:spPr>
          <a:xfrm>
            <a:off x="2029539" y="4098669"/>
            <a:ext cx="8132923" cy="830997"/>
          </a:xfrm>
          <a:prstGeom prst="rect">
            <a:avLst/>
          </a:prstGeom>
          <a:solidFill>
            <a:schemeClr val="bg1"/>
          </a:solidFill>
          <a:ln w="76200">
            <a:solidFill>
              <a:schemeClr val="accent5">
                <a:lumMod val="60000"/>
                <a:lumOff val="40000"/>
              </a:schemeClr>
            </a:solidFill>
          </a:ln>
        </p:spPr>
        <p:txBody>
          <a:bodyPr wrap="square" rtlCol="0">
            <a:spAutoFit/>
          </a:bodyPr>
          <a:lstStyle/>
          <a:p>
            <a:pPr algn="ctr"/>
            <a:r>
              <a:rPr lang="en-US" sz="2400" dirty="0"/>
              <a:t>Consider the core components of Ci3T? </a:t>
            </a:r>
          </a:p>
          <a:p>
            <a:pPr algn="ctr"/>
            <a:r>
              <a:rPr lang="en-US" sz="2400" dirty="0"/>
              <a:t>What components do you currently have in place?</a:t>
            </a:r>
          </a:p>
        </p:txBody>
      </p:sp>
    </p:spTree>
    <p:extLst>
      <p:ext uri="{BB962C8B-B14F-4D97-AF65-F5344CB8AC3E}">
        <p14:creationId xmlns:p14="http://schemas.microsoft.com/office/powerpoint/2010/main" val="3988406604"/>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61"/>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2"/>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63"/>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64"/>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65"/>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66"/>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67"/>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69"/>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70"/>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71"/>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72"/>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73"/>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74"/>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75"/>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76"/>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77"/>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78"/>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b="1"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6376916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C8F5D52-528E-40E9-A01C-9FB9CFE0309D}"/>
              </a:ext>
            </a:extLst>
          </p:cNvPr>
          <p:cNvGrpSpPr>
            <a:grpSpLocks/>
          </p:cNvGrpSpPr>
          <p:nvPr/>
        </p:nvGrpSpPr>
        <p:grpSpPr bwMode="auto">
          <a:xfrm>
            <a:off x="2522220" y="220980"/>
            <a:ext cx="4903788" cy="5391150"/>
            <a:chOff x="254643" y="368789"/>
            <a:chExt cx="6099858" cy="6489211"/>
          </a:xfrm>
        </p:grpSpPr>
        <p:pic>
          <p:nvPicPr>
            <p:cNvPr id="3" name="Picture 4"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F1DF177C-91EB-4E13-B262-44D080519813}"/>
                </a:ext>
              </a:extLst>
            </p:cNvPr>
            <p:cNvPicPr>
              <a:picLocks noChangeAspect="1"/>
            </p:cNvPicPr>
            <p:nvPr/>
          </p:nvPicPr>
          <p:blipFill>
            <a:blip r:embed="rId3"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730413F2-992A-4B5E-8B04-C0B0C2F73232}"/>
              </a:ext>
            </a:extLst>
          </p:cNvPr>
          <p:cNvGrpSpPr>
            <a:grpSpLocks/>
          </p:cNvGrpSpPr>
          <p:nvPr/>
        </p:nvGrpSpPr>
        <p:grpSpPr bwMode="auto">
          <a:xfrm>
            <a:off x="3893820" y="982981"/>
            <a:ext cx="6858000" cy="4003675"/>
            <a:chOff x="643552" y="1579880"/>
            <a:chExt cx="9143999" cy="5337447"/>
          </a:xfrm>
        </p:grpSpPr>
        <p:pic>
          <p:nvPicPr>
            <p:cNvPr id="6" name="Picture 8">
              <a:extLst>
                <a:ext uri="{FF2B5EF4-FFF2-40B4-BE49-F238E27FC236}">
                  <a16:creationId xmlns:a16="http://schemas.microsoft.com/office/drawing/2014/main" id="{7D6F4422-4399-43B9-A710-B5649A6F60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B0B531BE-2B7A-4A2C-9D62-1E0D2FEC696C}"/>
                </a:ext>
              </a:extLst>
            </p:cNvPr>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8D63A94B-9A3C-4ABB-AB75-233C28AECEEF}"/>
                </a:ext>
              </a:extLst>
            </p:cNvPr>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olidFill>
                  <a:prstClr val="black"/>
                </a:solidFill>
              </a:endParaRPr>
            </a:p>
          </p:txBody>
        </p:sp>
      </p:grpSp>
      <p:sp>
        <p:nvSpPr>
          <p:cNvPr id="9" name="Rounded Rectangle 1">
            <a:extLst>
              <a:ext uri="{FF2B5EF4-FFF2-40B4-BE49-F238E27FC236}">
                <a16:creationId xmlns:a16="http://schemas.microsoft.com/office/drawing/2014/main" id="{E1869C19-4A06-4912-A36A-C0D85515CF90}"/>
              </a:ext>
            </a:extLst>
          </p:cNvPr>
          <p:cNvSpPr/>
          <p:nvPr/>
        </p:nvSpPr>
        <p:spPr>
          <a:xfrm>
            <a:off x="7703820" y="1138556"/>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prstClr val="black"/>
                </a:solidFill>
              </a:rPr>
              <a:t>www.ci3t.org</a:t>
            </a:r>
          </a:p>
        </p:txBody>
      </p:sp>
      <p:sp>
        <p:nvSpPr>
          <p:cNvPr id="10" name="Rectangle 9">
            <a:extLst>
              <a:ext uri="{FF2B5EF4-FFF2-40B4-BE49-F238E27FC236}">
                <a16:creationId xmlns:a16="http://schemas.microsoft.com/office/drawing/2014/main" id="{F32FACD0-A572-4004-92F6-2B1CA0068745}"/>
              </a:ext>
            </a:extLst>
          </p:cNvPr>
          <p:cNvSpPr/>
          <p:nvPr/>
        </p:nvSpPr>
        <p:spPr>
          <a:xfrm>
            <a:off x="8065770" y="4082157"/>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Systematic Screening</a:t>
            </a:r>
          </a:p>
        </p:txBody>
      </p:sp>
      <p:pic>
        <p:nvPicPr>
          <p:cNvPr id="11" name="Picture 6">
            <a:extLst>
              <a:ext uri="{FF2B5EF4-FFF2-40B4-BE49-F238E27FC236}">
                <a16:creationId xmlns:a16="http://schemas.microsoft.com/office/drawing/2014/main" id="{C4FA7E09-9062-424B-9C59-2C1CFE66A1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0820" y="373381"/>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534105A-CFBB-42D9-A1EA-BA9527ADD260}"/>
              </a:ext>
            </a:extLst>
          </p:cNvPr>
          <p:cNvPicPr>
            <a:picLocks noChangeAspect="1"/>
          </p:cNvPicPr>
          <p:nvPr/>
        </p:nvPicPr>
        <p:blipFill>
          <a:blip r:embed="rId6"/>
          <a:stretch>
            <a:fillRect/>
          </a:stretch>
        </p:blipFill>
        <p:spPr>
          <a:xfrm>
            <a:off x="2771360" y="356935"/>
            <a:ext cx="4343400" cy="3195606"/>
          </a:xfrm>
          <a:prstGeom prst="rect">
            <a:avLst/>
          </a:prstGeom>
        </p:spPr>
      </p:pic>
      <p:pic>
        <p:nvPicPr>
          <p:cNvPr id="13" name="Picture 12">
            <a:extLst>
              <a:ext uri="{FF2B5EF4-FFF2-40B4-BE49-F238E27FC236}">
                <a16:creationId xmlns:a16="http://schemas.microsoft.com/office/drawing/2014/main" id="{64695194-D10C-4305-8EBF-8DA441B57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314" y="2851323"/>
            <a:ext cx="2909988" cy="3765866"/>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43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79B0387-46F7-4B3C-854E-025225CFAD02}"/>
              </a:ext>
            </a:extLst>
          </p:cNvPr>
          <p:cNvSpPr txBox="1">
            <a:spLocks/>
          </p:cNvSpPr>
          <p:nvPr/>
        </p:nvSpPr>
        <p:spPr>
          <a:xfrm>
            <a:off x="2059048" y="258995"/>
            <a:ext cx="4233672" cy="1516396"/>
          </a:xfrm>
          <a:prstGeom prst="rect">
            <a:avLst/>
          </a:prstGeom>
        </p:spPr>
        <p:txBody>
          <a:bodyP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4000" dirty="0"/>
              <a:t>Systematic Screener for Behavior Disorders</a:t>
            </a:r>
          </a:p>
        </p:txBody>
      </p:sp>
      <p:sp>
        <p:nvSpPr>
          <p:cNvPr id="3" name="Content Placeholder 4">
            <a:extLst>
              <a:ext uri="{FF2B5EF4-FFF2-40B4-BE49-F238E27FC236}">
                <a16:creationId xmlns:a16="http://schemas.microsoft.com/office/drawing/2014/main" id="{1A06AB0C-45A1-42CC-A67B-AB4197EF304C}"/>
              </a:ext>
            </a:extLst>
          </p:cNvPr>
          <p:cNvSpPr txBox="1">
            <a:spLocks/>
          </p:cNvSpPr>
          <p:nvPr/>
        </p:nvSpPr>
        <p:spPr>
          <a:xfrm>
            <a:off x="6292720" y="1017193"/>
            <a:ext cx="3092054" cy="5105952"/>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p>
          <a:p>
            <a:endParaRPr lang="en-US" sz="3600"/>
          </a:p>
          <a:p>
            <a:pPr marL="0" indent="0">
              <a:buFont typeface="Arial" panose="020B0604020202020204" pitchFamily="34" charset="0"/>
              <a:buNone/>
            </a:pPr>
            <a:endParaRPr lang="en-US" sz="3600"/>
          </a:p>
          <a:p>
            <a:endParaRPr lang="en-US" sz="2400"/>
          </a:p>
          <a:p>
            <a:pPr marL="0" indent="0" algn="ctr">
              <a:buFont typeface="Arial" panose="020B0604020202020204" pitchFamily="34" charset="0"/>
              <a:buNone/>
            </a:pPr>
            <a:r>
              <a:rPr lang="en-US" sz="2400"/>
              <a:t>Available from </a:t>
            </a:r>
          </a:p>
          <a:p>
            <a:pPr marL="0" indent="0" algn="ctr">
              <a:buFont typeface="Arial" panose="020B0604020202020204" pitchFamily="34" charset="0"/>
              <a:buNone/>
            </a:pPr>
            <a:r>
              <a:rPr lang="en-US" sz="2400"/>
              <a:t>Pacific Northwest Publishing</a:t>
            </a:r>
          </a:p>
          <a:p>
            <a:pPr marL="0" indent="0" algn="ctr">
              <a:buFont typeface="Arial" panose="020B0604020202020204" pitchFamily="34" charset="0"/>
              <a:buNone/>
            </a:pPr>
            <a:endParaRPr lang="en-US" sz="2000"/>
          </a:p>
          <a:p>
            <a:pPr marL="0" indent="0" algn="ctr">
              <a:buFont typeface="Arial" panose="020B0604020202020204" pitchFamily="34" charset="0"/>
              <a:buNone/>
            </a:pPr>
            <a:endParaRPr lang="en-US" sz="2000"/>
          </a:p>
          <a:p>
            <a:pPr marL="0" indent="0" algn="ctr">
              <a:buFont typeface="Arial" panose="020B0604020202020204" pitchFamily="34" charset="0"/>
              <a:buNone/>
            </a:pPr>
            <a:r>
              <a:rPr lang="en-US" sz="2000"/>
              <a:t>(SSBD 2</a:t>
            </a:r>
            <a:r>
              <a:rPr lang="en-US" sz="2000" baseline="30000"/>
              <a:t>nd</a:t>
            </a:r>
            <a:r>
              <a:rPr lang="en-US" sz="2000"/>
              <a:t> ed.; Walker,  Severson, &amp; Feil, 2014)</a:t>
            </a:r>
            <a:endParaRPr lang="en-US" sz="2000" dirty="0"/>
          </a:p>
        </p:txBody>
      </p:sp>
      <p:pic>
        <p:nvPicPr>
          <p:cNvPr id="4" name="Picture 1">
            <a:extLst>
              <a:ext uri="{FF2B5EF4-FFF2-40B4-BE49-F238E27FC236}">
                <a16:creationId xmlns:a16="http://schemas.microsoft.com/office/drawing/2014/main" id="{77CE19E9-906A-477E-B22D-29E73EA180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4160" y="2827351"/>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949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9"/>
          <p:cNvSpPr txBox="1">
            <a:spLocks noChangeArrowheads="1"/>
          </p:cNvSpPr>
          <p:nvPr/>
        </p:nvSpPr>
        <p:spPr bwMode="auto">
          <a:xfrm>
            <a:off x="3124200" y="1385889"/>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000" b="1">
                <a:solidFill>
                  <a:prstClr val="black"/>
                </a:solidFill>
              </a:rPr>
              <a:t>Externalizing</a:t>
            </a:r>
          </a:p>
        </p:txBody>
      </p:sp>
      <p:sp>
        <p:nvSpPr>
          <p:cNvPr id="122883" name="Text Box 23"/>
          <p:cNvSpPr txBox="1">
            <a:spLocks noChangeArrowheads="1"/>
          </p:cNvSpPr>
          <p:nvPr/>
        </p:nvSpPr>
        <p:spPr bwMode="auto">
          <a:xfrm rot="971353">
            <a:off x="7265988" y="5500688"/>
            <a:ext cx="6858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1300" b="1">
                <a:solidFill>
                  <a:prstClr val="white"/>
                </a:solidFill>
              </a:rPr>
              <a:t>1.44%</a:t>
            </a:r>
            <a:endParaRPr lang="en-US" sz="1400" b="1">
              <a:solidFill>
                <a:prstClr val="white"/>
              </a:solidFill>
            </a:endParaRPr>
          </a:p>
        </p:txBody>
      </p:sp>
      <p:graphicFrame>
        <p:nvGraphicFramePr>
          <p:cNvPr id="43" name="Chart 42"/>
          <p:cNvGraphicFramePr>
            <a:graphicFrameLocks/>
          </p:cNvGraphicFramePr>
          <p:nvPr/>
        </p:nvGraphicFramePr>
        <p:xfrm>
          <a:off x="1905000" y="685800"/>
          <a:ext cx="80772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80035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6.18%</a:t>
            </a:r>
          </a:p>
        </p:txBody>
      </p:sp>
      <p:sp>
        <p:nvSpPr>
          <p:cNvPr id="45" name="Rectangle 44"/>
          <p:cNvSpPr/>
          <p:nvPr/>
        </p:nvSpPr>
        <p:spPr>
          <a:xfrm>
            <a:off x="3733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3.50%</a:t>
            </a:r>
          </a:p>
        </p:txBody>
      </p:sp>
      <p:sp>
        <p:nvSpPr>
          <p:cNvPr id="46" name="Rectangle 45"/>
          <p:cNvSpPr/>
          <p:nvPr/>
        </p:nvSpPr>
        <p:spPr>
          <a:xfrm>
            <a:off x="4724400" y="505777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3.18%</a:t>
            </a:r>
          </a:p>
        </p:txBody>
      </p:sp>
      <p:sp>
        <p:nvSpPr>
          <p:cNvPr id="47" name="Rectangle 46"/>
          <p:cNvSpPr/>
          <p:nvPr/>
        </p:nvSpPr>
        <p:spPr>
          <a:xfrm>
            <a:off x="5638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8.90%</a:t>
            </a:r>
          </a:p>
        </p:txBody>
      </p:sp>
      <p:sp>
        <p:nvSpPr>
          <p:cNvPr id="48" name="Rectangle 47"/>
          <p:cNvSpPr/>
          <p:nvPr/>
        </p:nvSpPr>
        <p:spPr>
          <a:xfrm>
            <a:off x="66294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6.50%</a:t>
            </a:r>
          </a:p>
        </p:txBody>
      </p:sp>
      <p:sp>
        <p:nvSpPr>
          <p:cNvPr id="49" name="Rectangle 48"/>
          <p:cNvSpPr/>
          <p:nvPr/>
        </p:nvSpPr>
        <p:spPr>
          <a:xfrm>
            <a:off x="7608888" y="503872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2.73%</a:t>
            </a:r>
          </a:p>
        </p:txBody>
      </p:sp>
      <p:sp>
        <p:nvSpPr>
          <p:cNvPr id="2" name="Left Arrow 1"/>
          <p:cNvSpPr/>
          <p:nvPr/>
        </p:nvSpPr>
        <p:spPr>
          <a:xfrm>
            <a:off x="8467725" y="4446588"/>
            <a:ext cx="2209800" cy="1344612"/>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400" dirty="0">
                <a:solidFill>
                  <a:prstClr val="white"/>
                </a:solidFill>
              </a:rPr>
              <a:t>% computed based on total # students screened</a:t>
            </a:r>
          </a:p>
        </p:txBody>
      </p:sp>
      <p:cxnSp>
        <p:nvCxnSpPr>
          <p:cNvPr id="6" name="Straight Connector 5"/>
          <p:cNvCxnSpPr/>
          <p:nvPr/>
        </p:nvCxnSpPr>
        <p:spPr>
          <a:xfrm>
            <a:off x="5562600" y="847726"/>
            <a:ext cx="0" cy="441007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28800" y="6238875"/>
            <a:ext cx="8534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Source. Lane, Menzies, Oakes, &amp; Kalberg, 2012. Figure  2.2 WES Elementary Systematic Screening for Behavior Disorders (SSBD; Walker &amp; Severson, 1992) results comparing the percentage of students nominated and exceeding normative criteria for both externalizing and internalizing behavior disorders over a three year period.</a:t>
            </a:r>
          </a:p>
        </p:txBody>
      </p:sp>
      <p:sp>
        <p:nvSpPr>
          <p:cNvPr id="8" name="Rectangle 7"/>
          <p:cNvSpPr/>
          <p:nvPr/>
        </p:nvSpPr>
        <p:spPr>
          <a:xfrm>
            <a:off x="1981201" y="152400"/>
            <a:ext cx="6486525"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2209800" y="304800"/>
            <a:ext cx="77724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rPr>
              <a:t>SSBD Results – Winter 2007 through Winter 2009</a:t>
            </a:r>
          </a:p>
          <a:p>
            <a:pPr algn="ctr">
              <a:defRPr/>
            </a:pPr>
            <a:r>
              <a:rPr lang="en-US" sz="2000" dirty="0">
                <a:solidFill>
                  <a:prstClr val="black"/>
                </a:solidFill>
              </a:rPr>
              <a:t>Risk Status </a:t>
            </a:r>
            <a:r>
              <a:rPr lang="en-US" sz="2000">
                <a:solidFill>
                  <a:prstClr val="black"/>
                </a:solidFill>
              </a:rPr>
              <a:t>of Nominated </a:t>
            </a:r>
            <a:r>
              <a:rPr lang="en-US" sz="2000" dirty="0">
                <a:solidFill>
                  <a:prstClr val="black"/>
                </a:solidFill>
              </a:rPr>
              <a:t>Students</a:t>
            </a:r>
          </a:p>
          <a:p>
            <a:pPr algn="ctr">
              <a:defRPr/>
            </a:pPr>
            <a:endParaRPr lang="en-US" sz="2000" dirty="0">
              <a:solidFill>
                <a:prstClr val="black"/>
              </a:solidFill>
            </a:endParaRPr>
          </a:p>
        </p:txBody>
      </p:sp>
    </p:spTree>
    <p:extLst>
      <p:ext uri="{BB962C8B-B14F-4D97-AF65-F5344CB8AC3E}">
        <p14:creationId xmlns:p14="http://schemas.microsoft.com/office/powerpoint/2010/main" val="2700829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2439988" y="990600"/>
          <a:ext cx="8228012" cy="5562600"/>
        </p:xfrm>
        <a:graphic>
          <a:graphicData uri="http://schemas.openxmlformats.org/presentationml/2006/ole">
            <mc:AlternateContent xmlns:mc="http://schemas.openxmlformats.org/markup-compatibility/2006">
              <mc:Choice xmlns:v="urn:schemas-microsoft-com:vml" Requires="v">
                <p:oleObj name="Worksheet" r:id="rId3" imgW="8820049" imgH="5962665" progId="Excel.Sheet.8">
                  <p:embed/>
                </p:oleObj>
              </mc:Choice>
              <mc:Fallback>
                <p:oleObj name="Worksheet" r:id="rId3" imgW="8820049" imgH="5962665" progId="Excel.Sheet.8">
                  <p:embed/>
                  <p:pic>
                    <p:nvPicPr>
                      <p:cNvPr id="79874" name="Object 3"/>
                      <p:cNvPicPr>
                        <a:picLocks noGrp="1" noChangeAspect="1" noChangeArrowheads="1"/>
                      </p:cNvPicPr>
                      <p:nvPr/>
                    </p:nvPicPr>
                    <p:blipFill>
                      <a:blip r:embed="rId4"/>
                      <a:srcRect/>
                      <a:stretch>
                        <a:fillRect/>
                      </a:stretch>
                    </p:blipFill>
                    <p:spPr bwMode="auto">
                      <a:xfrm>
                        <a:off x="2439988" y="990600"/>
                        <a:ext cx="8228012" cy="5562600"/>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1752600" y="6553200"/>
            <a:ext cx="868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prstClr val="black"/>
                </a:solidFill>
                <a:latin typeface="Calibri" panose="020F0502020204030204"/>
              </a:rPr>
              <a:t>Note</a:t>
            </a:r>
            <a:r>
              <a:rPr lang="en-US" sz="1400" dirty="0">
                <a:solidFill>
                  <a:prstClr val="black"/>
                </a:solidFill>
                <a:latin typeface="Calibri" panose="020F0502020204030204"/>
              </a:rPr>
              <a:t>. The numbers represent totals for the students for whom the SSBD was completed. </a:t>
            </a:r>
          </a:p>
        </p:txBody>
      </p:sp>
      <p:sp>
        <p:nvSpPr>
          <p:cNvPr id="2" name="TextBox 1"/>
          <p:cNvSpPr txBox="1"/>
          <p:nvPr/>
        </p:nvSpPr>
        <p:spPr>
          <a:xfrm>
            <a:off x="3465095" y="4451684"/>
            <a:ext cx="573505" cy="1477328"/>
          </a:xfrm>
          <a:prstGeom prst="rect">
            <a:avLst/>
          </a:prstGeom>
          <a:noFill/>
        </p:spPr>
        <p:txBody>
          <a:bodyPr wrap="square" rtlCol="0">
            <a:spAutoFit/>
          </a:bodyPr>
          <a:lstStyle/>
          <a:p>
            <a:r>
              <a:rPr lang="en-US" dirty="0">
                <a:solidFill>
                  <a:prstClr val="white"/>
                </a:solidFill>
              </a:rPr>
              <a:t>47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4" name="TextBox 33"/>
          <p:cNvSpPr txBox="1"/>
          <p:nvPr/>
        </p:nvSpPr>
        <p:spPr>
          <a:xfrm>
            <a:off x="4648200" y="4648200"/>
            <a:ext cx="533400" cy="1477328"/>
          </a:xfrm>
          <a:prstGeom prst="rect">
            <a:avLst/>
          </a:prstGeom>
          <a:noFill/>
        </p:spPr>
        <p:txBody>
          <a:bodyPr wrap="square" rtlCol="0">
            <a:spAutoFit/>
          </a:bodyPr>
          <a:lstStyle/>
          <a:p>
            <a:r>
              <a:rPr lang="en-US" dirty="0">
                <a:solidFill>
                  <a:prstClr val="white"/>
                </a:solidFill>
              </a:rPr>
              <a:t>63</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7</a:t>
            </a:r>
          </a:p>
        </p:txBody>
      </p:sp>
      <p:sp>
        <p:nvSpPr>
          <p:cNvPr id="35" name="TextBox 34"/>
          <p:cNvSpPr txBox="1"/>
          <p:nvPr/>
        </p:nvSpPr>
        <p:spPr>
          <a:xfrm>
            <a:off x="5979695" y="4538461"/>
            <a:ext cx="573505" cy="1477328"/>
          </a:xfrm>
          <a:prstGeom prst="rect">
            <a:avLst/>
          </a:prstGeom>
          <a:noFill/>
        </p:spPr>
        <p:txBody>
          <a:bodyPr wrap="square" rtlCol="0">
            <a:spAutoFit/>
          </a:bodyPr>
          <a:lstStyle/>
          <a:p>
            <a:r>
              <a:rPr lang="en-US" dirty="0">
                <a:solidFill>
                  <a:prstClr val="white"/>
                </a:solidFill>
              </a:rPr>
              <a:t>57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9</a:t>
            </a:r>
          </a:p>
        </p:txBody>
      </p:sp>
      <p:sp>
        <p:nvSpPr>
          <p:cNvPr id="36" name="TextBox 35"/>
          <p:cNvSpPr txBox="1"/>
          <p:nvPr/>
        </p:nvSpPr>
        <p:spPr>
          <a:xfrm>
            <a:off x="7162800" y="4495800"/>
            <a:ext cx="6096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11</a:t>
            </a:r>
          </a:p>
        </p:txBody>
      </p:sp>
      <p:sp>
        <p:nvSpPr>
          <p:cNvPr id="37" name="TextBox 36"/>
          <p:cNvSpPr txBox="1"/>
          <p:nvPr/>
        </p:nvSpPr>
        <p:spPr>
          <a:xfrm>
            <a:off x="8458200" y="4495800"/>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14</a:t>
            </a:r>
          </a:p>
        </p:txBody>
      </p:sp>
      <p:sp>
        <p:nvSpPr>
          <p:cNvPr id="3" name="Right Arrow 2"/>
          <p:cNvSpPr/>
          <p:nvPr/>
        </p:nvSpPr>
        <p:spPr>
          <a:xfrm rot="1529535">
            <a:off x="2788432" y="5059759"/>
            <a:ext cx="85256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041359" y="1544053"/>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1952002" y="0"/>
            <a:ext cx="8090357" cy="1066800"/>
          </a:xfrm>
          <a:prstGeom prst="rect">
            <a:avLst/>
          </a:prstGeom>
          <a:noFill/>
          <a:ln>
            <a:noFill/>
          </a:ln>
        </p:spPr>
        <p:txBody>
          <a:bodyPr vert="horz" lIns="91440" tIns="45720" rIns="91440" bIns="45720" rtlCol="0" anchor="ctr">
            <a:normAutofit fontScale="60000" lnSpcReduction="20000"/>
          </a:bodyPr>
          <a:lstStyle>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a:t>
            </a:r>
            <a:r>
              <a:rPr lang="en-US">
                <a:solidFill>
                  <a:sysClr val="windowText" lastClr="000000"/>
                </a:solidFill>
                <a:latin typeface="Calibri Light" panose="020F0302020204030204"/>
              </a:rPr>
              <a:t>for Nominated </a:t>
            </a:r>
            <a:r>
              <a:rPr lang="en-US" dirty="0">
                <a:solidFill>
                  <a:sysClr val="windowText" lastClr="000000"/>
                </a:solidFill>
                <a:latin typeface="Calibri Light" panose="020F0302020204030204"/>
              </a:rPr>
              <a:t>Students</a:t>
            </a:r>
          </a:p>
          <a:p>
            <a:r>
              <a:rPr lang="en-US" dirty="0">
                <a:solidFill>
                  <a:sysClr val="windowText" lastClr="000000"/>
                </a:solidFill>
                <a:latin typeface="Calibri Light" panose="020F0302020204030204"/>
              </a:rPr>
              <a:t>Externalizing</a:t>
            </a:r>
          </a:p>
        </p:txBody>
      </p:sp>
      <p:sp>
        <p:nvSpPr>
          <p:cNvPr id="5" name="TextBox 4"/>
          <p:cNvSpPr txBox="1"/>
          <p:nvPr/>
        </p:nvSpPr>
        <p:spPr>
          <a:xfrm rot="1648849">
            <a:off x="2764391" y="5194001"/>
            <a:ext cx="1134844" cy="369332"/>
          </a:xfrm>
          <a:prstGeom prst="rect">
            <a:avLst/>
          </a:prstGeom>
          <a:noFill/>
        </p:spPr>
        <p:txBody>
          <a:bodyPr wrap="square" rtlCol="0">
            <a:spAutoFit/>
          </a:bodyPr>
          <a:lstStyle/>
          <a:p>
            <a:r>
              <a:rPr lang="en-US" dirty="0">
                <a:solidFill>
                  <a:prstClr val="white"/>
                </a:solidFill>
              </a:rPr>
              <a:t>6.8%</a:t>
            </a:r>
          </a:p>
        </p:txBody>
      </p:sp>
      <p:sp>
        <p:nvSpPr>
          <p:cNvPr id="18" name="Right Arrow 17"/>
          <p:cNvSpPr/>
          <p:nvPr/>
        </p:nvSpPr>
        <p:spPr>
          <a:xfrm rot="1529535">
            <a:off x="3886260" y="5264016"/>
            <a:ext cx="861314" cy="549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3797485" y="5313091"/>
            <a:ext cx="892026" cy="369332"/>
          </a:xfrm>
          <a:prstGeom prst="rect">
            <a:avLst/>
          </a:prstGeom>
          <a:noFill/>
        </p:spPr>
        <p:txBody>
          <a:bodyPr wrap="square" rtlCol="0">
            <a:spAutoFit/>
          </a:bodyPr>
          <a:lstStyle/>
          <a:p>
            <a:r>
              <a:rPr lang="en-US" dirty="0">
                <a:solidFill>
                  <a:prstClr val="white"/>
                </a:solidFill>
              </a:rPr>
              <a:t>1.5%</a:t>
            </a:r>
          </a:p>
        </p:txBody>
      </p:sp>
      <p:sp>
        <p:nvSpPr>
          <p:cNvPr id="20" name="Right Arrow 19"/>
          <p:cNvSpPr/>
          <p:nvPr/>
        </p:nvSpPr>
        <p:spPr>
          <a:xfrm rot="1529535">
            <a:off x="5033735" y="5162156"/>
            <a:ext cx="1143096"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4981803" y="5206755"/>
            <a:ext cx="999902" cy="369332"/>
          </a:xfrm>
          <a:prstGeom prst="rect">
            <a:avLst/>
          </a:prstGeom>
          <a:noFill/>
        </p:spPr>
        <p:txBody>
          <a:bodyPr wrap="square" rtlCol="0">
            <a:spAutoFit/>
          </a:bodyPr>
          <a:lstStyle/>
          <a:p>
            <a:r>
              <a:rPr lang="en-US" dirty="0">
                <a:solidFill>
                  <a:prstClr val="white"/>
                </a:solidFill>
              </a:rPr>
              <a:t>2.17%</a:t>
            </a:r>
          </a:p>
        </p:txBody>
      </p:sp>
      <p:sp>
        <p:nvSpPr>
          <p:cNvPr id="22" name="Right Arrow 21"/>
          <p:cNvSpPr/>
          <p:nvPr/>
        </p:nvSpPr>
        <p:spPr>
          <a:xfrm rot="1529535">
            <a:off x="6318272" y="5141987"/>
            <a:ext cx="1005533"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6255675" y="5232414"/>
            <a:ext cx="1070227" cy="369332"/>
          </a:xfrm>
          <a:prstGeom prst="rect">
            <a:avLst/>
          </a:prstGeom>
          <a:noFill/>
        </p:spPr>
        <p:txBody>
          <a:bodyPr wrap="square" rtlCol="0">
            <a:spAutoFit/>
          </a:bodyPr>
          <a:lstStyle/>
          <a:p>
            <a:r>
              <a:rPr lang="en-US" dirty="0">
                <a:solidFill>
                  <a:prstClr val="white"/>
                </a:solidFill>
              </a:rPr>
              <a:t>2.41%</a:t>
            </a:r>
          </a:p>
        </p:txBody>
      </p:sp>
      <p:sp>
        <p:nvSpPr>
          <p:cNvPr id="24" name="Right Arrow 23"/>
          <p:cNvSpPr/>
          <p:nvPr/>
        </p:nvSpPr>
        <p:spPr>
          <a:xfrm rot="1529535">
            <a:off x="7538233" y="5022581"/>
            <a:ext cx="98988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7475821" y="5112504"/>
            <a:ext cx="1053448" cy="369332"/>
          </a:xfrm>
          <a:prstGeom prst="rect">
            <a:avLst/>
          </a:prstGeom>
          <a:noFill/>
        </p:spPr>
        <p:txBody>
          <a:bodyPr wrap="square" rtlCol="0">
            <a:spAutoFit/>
          </a:bodyPr>
          <a:lstStyle/>
          <a:p>
            <a:r>
              <a:rPr lang="en-US" dirty="0">
                <a:solidFill>
                  <a:prstClr val="white"/>
                </a:solidFill>
              </a:rPr>
              <a:t>2.61%</a:t>
            </a:r>
          </a:p>
        </p:txBody>
      </p:sp>
    </p:spTree>
    <p:extLst>
      <p:ext uri="{BB962C8B-B14F-4D97-AF65-F5344CB8AC3E}">
        <p14:creationId xmlns:p14="http://schemas.microsoft.com/office/powerpoint/2010/main" val="996688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2209800" y="971998"/>
          <a:ext cx="7887870" cy="5352602"/>
        </p:xfrm>
        <a:graphic>
          <a:graphicData uri="http://schemas.openxmlformats.org/presentationml/2006/ole">
            <mc:AlternateContent xmlns:mc="http://schemas.openxmlformats.org/markup-compatibility/2006">
              <mc:Choice xmlns:v="urn:schemas-microsoft-com:vml" Requires="v">
                <p:oleObj name="Worksheet" r:id="rId3" imgW="8677249" imgH="5886442" progId="Excel.Sheet.8">
                  <p:embed/>
                </p:oleObj>
              </mc:Choice>
              <mc:Fallback>
                <p:oleObj name="Worksheet" r:id="rId3" imgW="8677249" imgH="5886442" progId="Excel.Sheet.8">
                  <p:embed/>
                  <p:pic>
                    <p:nvPicPr>
                      <p:cNvPr id="79874" name="Object 3"/>
                      <p:cNvPicPr>
                        <a:picLocks noGrp="1" noChangeAspect="1" noChangeArrowheads="1"/>
                      </p:cNvPicPr>
                      <p:nvPr/>
                    </p:nvPicPr>
                    <p:blipFill>
                      <a:blip r:embed="rId4"/>
                      <a:srcRect/>
                      <a:stretch>
                        <a:fillRect/>
                      </a:stretch>
                    </p:blipFill>
                    <p:spPr bwMode="auto">
                      <a:xfrm>
                        <a:off x="2209800" y="971998"/>
                        <a:ext cx="7887870" cy="5352602"/>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2514600" y="6248400"/>
            <a:ext cx="693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dirty="0">
                <a:solidFill>
                  <a:prstClr val="black"/>
                </a:solidFill>
                <a:latin typeface="Calibri" panose="020F0502020204030204"/>
              </a:rPr>
              <a:t>Note. The numbers represent totals for the students for whom the SSBD was completed. </a:t>
            </a:r>
          </a:p>
        </p:txBody>
      </p:sp>
      <p:sp>
        <p:nvSpPr>
          <p:cNvPr id="2" name="TextBox 1"/>
          <p:cNvSpPr txBox="1"/>
          <p:nvPr/>
        </p:nvSpPr>
        <p:spPr>
          <a:xfrm>
            <a:off x="3200400" y="4248598"/>
            <a:ext cx="609600" cy="1477328"/>
          </a:xfrm>
          <a:prstGeom prst="rect">
            <a:avLst/>
          </a:prstGeom>
          <a:noFill/>
        </p:spPr>
        <p:txBody>
          <a:bodyPr wrap="square" rtlCol="0">
            <a:spAutoFit/>
          </a:bodyPr>
          <a:lstStyle/>
          <a:p>
            <a:r>
              <a:rPr lang="en-US" dirty="0">
                <a:solidFill>
                  <a:prstClr val="white"/>
                </a:solidFill>
              </a:rPr>
              <a:t>46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17</a:t>
            </a:r>
          </a:p>
        </p:txBody>
      </p:sp>
      <p:sp>
        <p:nvSpPr>
          <p:cNvPr id="34" name="TextBox 33"/>
          <p:cNvSpPr txBox="1"/>
          <p:nvPr/>
        </p:nvSpPr>
        <p:spPr>
          <a:xfrm>
            <a:off x="4419600" y="4477199"/>
            <a:ext cx="602352" cy="1200329"/>
          </a:xfrm>
          <a:prstGeom prst="rect">
            <a:avLst/>
          </a:prstGeom>
          <a:noFill/>
        </p:spPr>
        <p:txBody>
          <a:bodyPr wrap="square" rtlCol="0">
            <a:spAutoFit/>
          </a:bodyPr>
          <a:lstStyle/>
          <a:p>
            <a:r>
              <a:rPr lang="en-US" dirty="0">
                <a:solidFill>
                  <a:prstClr val="white"/>
                </a:solidFill>
              </a:rPr>
              <a:t>55</a:t>
            </a: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5" name="TextBox 34"/>
          <p:cNvSpPr txBox="1"/>
          <p:nvPr/>
        </p:nvSpPr>
        <p:spPr>
          <a:xfrm>
            <a:off x="5562600" y="4447670"/>
            <a:ext cx="533400" cy="1477328"/>
          </a:xfrm>
          <a:prstGeom prst="rect">
            <a:avLst/>
          </a:prstGeom>
          <a:noFill/>
        </p:spPr>
        <p:txBody>
          <a:bodyPr wrap="square" rtlCol="0">
            <a:spAutoFit/>
          </a:bodyPr>
          <a:lstStyle/>
          <a:p>
            <a:r>
              <a:rPr lang="en-US" dirty="0">
                <a:solidFill>
                  <a:prstClr val="white"/>
                </a:solidFill>
              </a:rPr>
              <a:t>60</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6</a:t>
            </a:r>
          </a:p>
        </p:txBody>
      </p:sp>
      <p:sp>
        <p:nvSpPr>
          <p:cNvPr id="36" name="TextBox 35"/>
          <p:cNvSpPr txBox="1"/>
          <p:nvPr/>
        </p:nvSpPr>
        <p:spPr>
          <a:xfrm>
            <a:off x="6781800" y="4371470"/>
            <a:ext cx="5334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7" name="TextBox 36"/>
          <p:cNvSpPr txBox="1"/>
          <p:nvPr/>
        </p:nvSpPr>
        <p:spPr>
          <a:xfrm>
            <a:off x="7924800" y="4357988"/>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 name="Right Arrow 2"/>
          <p:cNvSpPr/>
          <p:nvPr/>
        </p:nvSpPr>
        <p:spPr>
          <a:xfrm rot="1529535">
            <a:off x="2597145" y="4925149"/>
            <a:ext cx="79253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007514" y="1752601"/>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2057400" y="76200"/>
            <a:ext cx="8001000" cy="1066800"/>
          </a:xfrm>
          <a:prstGeom prst="rect">
            <a:avLst/>
          </a:prstGeom>
          <a:noFill/>
          <a:ln>
            <a:noFill/>
          </a:ln>
        </p:spPr>
        <p:txBody>
          <a:bodyPr vert="horz" lIns="91440" tIns="45720" rIns="91440" bIns="45720" rtlCol="0" anchor="ctr">
            <a:normAutofit fontScale="60000" lnSpcReduction="20000"/>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for Nominated Students</a:t>
            </a:r>
          </a:p>
          <a:p>
            <a:r>
              <a:rPr lang="en-US" dirty="0">
                <a:solidFill>
                  <a:sysClr val="windowText" lastClr="000000"/>
                </a:solidFill>
                <a:latin typeface="Calibri Light" panose="020F0302020204030204"/>
              </a:rPr>
              <a:t>Internalizing</a:t>
            </a:r>
          </a:p>
        </p:txBody>
      </p:sp>
      <p:sp>
        <p:nvSpPr>
          <p:cNvPr id="5" name="TextBox 4"/>
          <p:cNvSpPr txBox="1"/>
          <p:nvPr/>
        </p:nvSpPr>
        <p:spPr>
          <a:xfrm rot="1648849">
            <a:off x="2551388" y="5035414"/>
            <a:ext cx="858387" cy="369332"/>
          </a:xfrm>
          <a:prstGeom prst="rect">
            <a:avLst/>
          </a:prstGeom>
          <a:noFill/>
        </p:spPr>
        <p:txBody>
          <a:bodyPr wrap="square" rtlCol="0">
            <a:spAutoFit/>
          </a:bodyPr>
          <a:lstStyle/>
          <a:p>
            <a:r>
              <a:rPr lang="en-US" dirty="0">
                <a:solidFill>
                  <a:prstClr val="white"/>
                </a:solidFill>
              </a:rPr>
              <a:t>4.4%</a:t>
            </a:r>
          </a:p>
        </p:txBody>
      </p:sp>
      <p:sp>
        <p:nvSpPr>
          <p:cNvPr id="18" name="Right Arrow 17"/>
          <p:cNvSpPr/>
          <p:nvPr/>
        </p:nvSpPr>
        <p:spPr>
          <a:xfrm rot="1529535">
            <a:off x="3581007" y="4897344"/>
            <a:ext cx="93097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3527696" y="5017658"/>
            <a:ext cx="1111693" cy="369332"/>
          </a:xfrm>
          <a:prstGeom prst="rect">
            <a:avLst/>
          </a:prstGeom>
          <a:noFill/>
        </p:spPr>
        <p:txBody>
          <a:bodyPr wrap="square" rtlCol="0">
            <a:spAutoFit/>
          </a:bodyPr>
          <a:lstStyle/>
          <a:p>
            <a:r>
              <a:rPr lang="en-US" dirty="0">
                <a:solidFill>
                  <a:prstClr val="white"/>
                </a:solidFill>
              </a:rPr>
              <a:t>2.78%</a:t>
            </a:r>
          </a:p>
        </p:txBody>
      </p:sp>
      <p:sp>
        <p:nvSpPr>
          <p:cNvPr id="20" name="Right Arrow 19"/>
          <p:cNvSpPr/>
          <p:nvPr/>
        </p:nvSpPr>
        <p:spPr>
          <a:xfrm rot="1529535">
            <a:off x="4815024" y="5055947"/>
            <a:ext cx="93994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4747404" y="5167974"/>
            <a:ext cx="1102666" cy="369332"/>
          </a:xfrm>
          <a:prstGeom prst="rect">
            <a:avLst/>
          </a:prstGeom>
          <a:noFill/>
        </p:spPr>
        <p:txBody>
          <a:bodyPr wrap="square" rtlCol="0">
            <a:spAutoFit/>
          </a:bodyPr>
          <a:lstStyle/>
          <a:p>
            <a:r>
              <a:rPr lang="en-US" dirty="0">
                <a:solidFill>
                  <a:prstClr val="white"/>
                </a:solidFill>
              </a:rPr>
              <a:t>1.44%</a:t>
            </a:r>
          </a:p>
        </p:txBody>
      </p:sp>
      <p:sp>
        <p:nvSpPr>
          <p:cNvPr id="22" name="Right Arrow 21"/>
          <p:cNvSpPr/>
          <p:nvPr/>
        </p:nvSpPr>
        <p:spPr>
          <a:xfrm rot="1529535">
            <a:off x="6043476" y="5094691"/>
            <a:ext cx="910301"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6039380" y="5258184"/>
            <a:ext cx="1163383" cy="369332"/>
          </a:xfrm>
          <a:prstGeom prst="rect">
            <a:avLst/>
          </a:prstGeom>
          <a:noFill/>
        </p:spPr>
        <p:txBody>
          <a:bodyPr wrap="square" rtlCol="0">
            <a:spAutoFit/>
          </a:bodyPr>
          <a:lstStyle/>
          <a:p>
            <a:r>
              <a:rPr lang="en-US" dirty="0">
                <a:solidFill>
                  <a:prstClr val="white"/>
                </a:solidFill>
              </a:rPr>
              <a:t>2.63%</a:t>
            </a:r>
          </a:p>
        </p:txBody>
      </p:sp>
      <p:sp>
        <p:nvSpPr>
          <p:cNvPr id="24" name="Right Arrow 23"/>
          <p:cNvSpPr/>
          <p:nvPr/>
        </p:nvSpPr>
        <p:spPr>
          <a:xfrm rot="1529535">
            <a:off x="7177157" y="5115343"/>
            <a:ext cx="92009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7182219" y="5221226"/>
            <a:ext cx="1045524" cy="369332"/>
          </a:xfrm>
          <a:prstGeom prst="rect">
            <a:avLst/>
          </a:prstGeom>
          <a:noFill/>
        </p:spPr>
        <p:txBody>
          <a:bodyPr wrap="square" rtlCol="0">
            <a:spAutoFit/>
          </a:bodyPr>
          <a:lstStyle/>
          <a:p>
            <a:r>
              <a:rPr lang="en-US" dirty="0">
                <a:solidFill>
                  <a:prstClr val="white"/>
                </a:solidFill>
              </a:rPr>
              <a:t>2.24%</a:t>
            </a:r>
          </a:p>
        </p:txBody>
      </p:sp>
    </p:spTree>
    <p:extLst>
      <p:ext uri="{BB962C8B-B14F-4D97-AF65-F5344CB8AC3E}">
        <p14:creationId xmlns:p14="http://schemas.microsoft.com/office/powerpoint/2010/main" val="1320747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97" name="Group 41"/>
          <p:cNvGraphicFramePr>
            <a:graphicFrameLocks noGrp="1"/>
          </p:cNvGraphicFramePr>
          <p:nvPr/>
        </p:nvGraphicFramePr>
        <p:xfrm>
          <a:off x="1828802" y="1676400"/>
          <a:ext cx="8534399" cy="4648201"/>
        </p:xfrm>
        <a:graphic>
          <a:graphicData uri="http://schemas.openxmlformats.org/drawingml/2006/table">
            <a:tbl>
              <a:tblPr>
                <a:tableStyleId>{C4B1156A-380E-4F78-BDF5-A606A8083BF9}</a:tableStyleId>
              </a:tblPr>
              <a:tblGrid>
                <a:gridCol w="1103842">
                  <a:extLst>
                    <a:ext uri="{9D8B030D-6E8A-4147-A177-3AD203B41FA5}">
                      <a16:colId xmlns:a16="http://schemas.microsoft.com/office/drawing/2014/main" val="20000"/>
                    </a:ext>
                  </a:extLst>
                </a:gridCol>
                <a:gridCol w="1397211">
                  <a:extLst>
                    <a:ext uri="{9D8B030D-6E8A-4147-A177-3AD203B41FA5}">
                      <a16:colId xmlns:a16="http://schemas.microsoft.com/office/drawing/2014/main" val="20001"/>
                    </a:ext>
                  </a:extLst>
                </a:gridCol>
                <a:gridCol w="1398693">
                  <a:extLst>
                    <a:ext uri="{9D8B030D-6E8A-4147-A177-3AD203B41FA5}">
                      <a16:colId xmlns:a16="http://schemas.microsoft.com/office/drawing/2014/main" val="20002"/>
                    </a:ext>
                  </a:extLst>
                </a:gridCol>
                <a:gridCol w="1471296">
                  <a:extLst>
                    <a:ext uri="{9D8B030D-6E8A-4147-A177-3AD203B41FA5}">
                      <a16:colId xmlns:a16="http://schemas.microsoft.com/office/drawing/2014/main" val="20003"/>
                    </a:ext>
                  </a:extLst>
                </a:gridCol>
                <a:gridCol w="1543896">
                  <a:extLst>
                    <a:ext uri="{9D8B030D-6E8A-4147-A177-3AD203B41FA5}">
                      <a16:colId xmlns:a16="http://schemas.microsoft.com/office/drawing/2014/main" val="20004"/>
                    </a:ext>
                  </a:extLst>
                </a:gridCol>
                <a:gridCol w="1619461">
                  <a:extLst>
                    <a:ext uri="{9D8B030D-6E8A-4147-A177-3AD203B41FA5}">
                      <a16:colId xmlns:a16="http://schemas.microsoft.com/office/drawing/2014/main" val="20005"/>
                    </a:ext>
                  </a:extLst>
                </a:gridCol>
              </a:tblGrid>
              <a:tr h="166330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solidFill>
                            <a:schemeClr val="tx1"/>
                          </a:solidFill>
                          <a:effectLst/>
                          <a:latin typeface="+mn-lt"/>
                        </a:rPr>
                        <a:t>Grade Level</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a:ln>
                            <a:noFill/>
                          </a:ln>
                          <a:solidFill>
                            <a:schemeClr val="tx1"/>
                          </a:solidFill>
                          <a:effectLst/>
                          <a:latin typeface="+mn-lt"/>
                        </a:rPr>
                        <a:t>Total Number </a:t>
                      </a:r>
                      <a:r>
                        <a:rPr kumimoji="0" lang="en-US" sz="1900" b="1" u="none" strike="noStrike" cap="none" normalizeH="0" baseline="0" dirty="0">
                          <a:ln>
                            <a:noFill/>
                          </a:ln>
                          <a:solidFill>
                            <a:schemeClr val="tx1"/>
                          </a:solidFill>
                          <a:effectLst/>
                          <a:latin typeface="+mn-lt"/>
                        </a:rPr>
                        <a:t>of Students Screened</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a:ln>
                            <a:noFill/>
                          </a:ln>
                          <a:solidFill>
                            <a:schemeClr val="tx1"/>
                          </a:solidFill>
                          <a:effectLst/>
                          <a:latin typeface="+mn-lt"/>
                        </a:rPr>
                        <a:t>Students Nominated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Students</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w/ Critical Need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Internalizing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Externalizing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K</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72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*5</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(5.56%)</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(1.39%)</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(4.17%)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r>
                        <a:rPr kumimoji="0" lang="en-US" sz="2000" b="1" u="none" strike="noStrike" cap="none" normalizeH="0" baseline="30000" dirty="0">
                          <a:ln>
                            <a:noFill/>
                          </a:ln>
                          <a:effectLst/>
                          <a:latin typeface="+mn-lt"/>
                        </a:rPr>
                        <a:t>st</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66</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*9E/ 8I</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r>
                        <a:rPr kumimoji="0" lang="en-US" sz="2000" b="1" u="none" strike="noStrike" cap="none" normalizeH="0" baseline="30000" dirty="0">
                          <a:ln>
                            <a:noFill/>
                          </a:ln>
                          <a:effectLst/>
                          <a:latin typeface="+mn-lt"/>
                        </a:rPr>
                        <a:t>nd</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*10</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18</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(3.33%)</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(1.67%)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80935" name="Text Box 47"/>
          <p:cNvSpPr txBox="1">
            <a:spLocks noChangeArrowheads="1"/>
          </p:cNvSpPr>
          <p:nvPr/>
        </p:nvSpPr>
        <p:spPr bwMode="auto">
          <a:xfrm>
            <a:off x="2362200" y="6446838"/>
            <a:ext cx="7924800" cy="26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5000"/>
              </a:lnSpc>
              <a:spcBef>
                <a:spcPct val="50000"/>
              </a:spcBef>
            </a:pPr>
            <a:r>
              <a:rPr lang="en-US" dirty="0">
                <a:solidFill>
                  <a:prstClr val="black"/>
                </a:solidFill>
                <a:latin typeface="Calibri" pitchFamily="34" charset="0"/>
              </a:rPr>
              <a:t>* Students missing</a:t>
            </a:r>
          </a:p>
        </p:txBody>
      </p:sp>
      <p:sp>
        <p:nvSpPr>
          <p:cNvPr id="6" name="Title 1"/>
          <p:cNvSpPr txBox="1">
            <a:spLocks/>
          </p:cNvSpPr>
          <p:nvPr/>
        </p:nvSpPr>
        <p:spPr bwMode="auto">
          <a:xfrm>
            <a:off x="1828800" y="76201"/>
            <a:ext cx="8534400" cy="1331913"/>
          </a:xfrm>
          <a:prstGeom prst="rect">
            <a:avLst/>
          </a:prstGeom>
          <a:noFill/>
          <a:ln>
            <a:noFill/>
          </a:ln>
        </p:spPr>
        <p:txBody>
          <a:bodyPr vert="horz" lIns="91440" tIns="45720" rIns="91440" bIns="45720" rtlCol="0" anchor="ctr">
            <a:noAutofit/>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sz="2800" dirty="0">
                <a:solidFill>
                  <a:sysClr val="windowText" lastClr="000000"/>
                </a:solidFill>
                <a:latin typeface="Calibri Light" panose="020F0302020204030204"/>
              </a:rPr>
              <a:t>SAMPLE DATA: SSBD </a:t>
            </a:r>
          </a:p>
          <a:p>
            <a:r>
              <a:rPr lang="en-US" sz="2800" dirty="0">
                <a:solidFill>
                  <a:sysClr val="windowText" lastClr="000000"/>
                </a:solidFill>
                <a:latin typeface="Calibri Light" panose="020F0302020204030204"/>
              </a:rPr>
              <a:t>WINTER 2009-2010</a:t>
            </a:r>
          </a:p>
          <a:p>
            <a:r>
              <a:rPr lang="en-US" sz="2800" dirty="0">
                <a:solidFill>
                  <a:sysClr val="windowText" lastClr="000000"/>
                </a:solidFill>
                <a:latin typeface="Calibri Light" panose="020F0302020204030204"/>
              </a:rPr>
              <a:t>CRITICAL NEED COMPARISON BY GRADE LEVEL</a:t>
            </a:r>
          </a:p>
        </p:txBody>
      </p:sp>
    </p:spTree>
    <p:extLst>
      <p:ext uri="{BB962C8B-B14F-4D97-AF65-F5344CB8AC3E}">
        <p14:creationId xmlns:p14="http://schemas.microsoft.com/office/powerpoint/2010/main" val="997981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dirty="0"/>
              <a:t>Student Risk Screening Scale for Internalizing and Externalizing </a:t>
            </a:r>
          </a:p>
        </p:txBody>
      </p:sp>
      <p:sp>
        <p:nvSpPr>
          <p:cNvPr id="5" name="Content Placeholder 4"/>
          <p:cNvSpPr>
            <a:spLocks noGrp="1"/>
          </p:cNvSpPr>
          <p:nvPr>
            <p:ph idx="1"/>
          </p:nvPr>
        </p:nvSpPr>
        <p:spPr>
          <a:xfrm>
            <a:off x="6432209" y="1017193"/>
            <a:ext cx="3092054"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2000" dirty="0"/>
              <a:t>(SRSS-IE; Drummond, 1994 and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5807242" y="1407442"/>
            <a:ext cx="4267200" cy="2013189"/>
          </a:xfrm>
          <a:prstGeom prst="rect">
            <a:avLst/>
          </a:prstGeom>
        </p:spPr>
      </p:pic>
    </p:spTree>
    <p:extLst>
      <p:ext uri="{BB962C8B-B14F-4D97-AF65-F5344CB8AC3E}">
        <p14:creationId xmlns:p14="http://schemas.microsoft.com/office/powerpoint/2010/main" val="371333233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6148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dirty="0">
                          <a:effectLst/>
                        </a:rPr>
                        <a:t>SRSS-E7</a:t>
                      </a:r>
                      <a:endParaRPr lang="en-US" sz="1800" b="0" dirty="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dirty="0"/>
              <a:t>Thank you… </a:t>
            </a:r>
            <a:br>
              <a:rPr lang="en-US" dirty="0"/>
            </a:br>
            <a:r>
              <a:rPr lang="en-US" dirty="0"/>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School level</a:t>
            </a:r>
            <a:endParaRPr lang="en-US" sz="4000"/>
          </a:p>
        </p:txBody>
      </p:sp>
      <p:sp>
        <p:nvSpPr>
          <p:cNvPr id="9" name="Rectangle 8">
            <a:extLst>
              <a:ext uri="{FF2B5EF4-FFF2-40B4-BE49-F238E27FC236}">
                <a16:creationId xmlns:a16="http://schemas.microsoft.com/office/drawing/2014/main" id="{D6E72BFA-4A4D-4F16-9513-68A6ED4C0C83}"/>
              </a:ext>
            </a:extLst>
          </p:cNvPr>
          <p:cNvSpPr/>
          <p:nvPr/>
        </p:nvSpPr>
        <p:spPr>
          <a:xfrm>
            <a:off x="3288145" y="178927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3288146" y="2450535"/>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3288145"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4471041" y="178927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2" name="Rectangle 11">
            <a:extLst>
              <a:ext uri="{FF2B5EF4-FFF2-40B4-BE49-F238E27FC236}">
                <a16:creationId xmlns:a16="http://schemas.microsoft.com/office/drawing/2014/main" id="{BCD4EF43-1BFF-456E-8FA1-86DA6E1EF6F9}"/>
              </a:ext>
            </a:extLst>
          </p:cNvPr>
          <p:cNvSpPr/>
          <p:nvPr/>
        </p:nvSpPr>
        <p:spPr>
          <a:xfrm>
            <a:off x="4503800"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15" name="Rectangle 14">
            <a:extLst>
              <a:ext uri="{FF2B5EF4-FFF2-40B4-BE49-F238E27FC236}">
                <a16:creationId xmlns:a16="http://schemas.microsoft.com/office/drawing/2014/main" id="{BB8708F5-53BC-4F2E-BCD4-2B1932CC07F0}"/>
              </a:ext>
            </a:extLst>
          </p:cNvPr>
          <p:cNvSpPr/>
          <p:nvPr/>
        </p:nvSpPr>
        <p:spPr>
          <a:xfrm>
            <a:off x="4503800"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69834" y="180549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80462" y="24471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69834" y="3393578"/>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923617"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923616" y="24471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923617"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8179119"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8170318" y="245572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8179119" y="33723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9382066" y="17680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9413472"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938206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10700380" y="177321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10731786" y="245572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10700380" y="337575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pic>
        <p:nvPicPr>
          <p:cNvPr id="3" name="Picture 2">
            <a:extLst>
              <a:ext uri="{FF2B5EF4-FFF2-40B4-BE49-F238E27FC236}">
                <a16:creationId xmlns:a16="http://schemas.microsoft.com/office/drawing/2014/main" id="{8696DCAC-DA8B-4E2D-BF60-7A4A03F248A9}"/>
              </a:ext>
            </a:extLst>
          </p:cNvPr>
          <p:cNvPicPr>
            <a:picLocks noChangeAspect="1"/>
          </p:cNvPicPr>
          <p:nvPr/>
        </p:nvPicPr>
        <p:blipFill>
          <a:blip r:embed="rId3"/>
          <a:stretch>
            <a:fillRect/>
          </a:stretch>
        </p:blipFill>
        <p:spPr>
          <a:xfrm>
            <a:off x="526179" y="1476410"/>
            <a:ext cx="11010330" cy="4791871"/>
          </a:xfrm>
          <a:prstGeom prst="rect">
            <a:avLst/>
          </a:prstGeom>
        </p:spPr>
      </p:pic>
    </p:spTree>
    <p:extLst>
      <p:ext uri="{BB962C8B-B14F-4D97-AF65-F5344CB8AC3E}">
        <p14:creationId xmlns:p14="http://schemas.microsoft.com/office/powerpoint/2010/main" val="143287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Internalizing </a:t>
            </a:r>
            <a:r>
              <a:rPr lang="en-US" sz="3200"/>
              <a:t>Results – School level</a:t>
            </a:r>
            <a:endParaRPr lang="en-US" sz="4000"/>
          </a:p>
        </p:txBody>
      </p:sp>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3309578"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3311420"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3278173"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4530620"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4532462"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4499215"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5763024"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5764866"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573161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6936344"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6938186"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690493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8172475"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8174317"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8141070"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9396937"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9398779"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936553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10689942"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10691784"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1065853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pic>
        <p:nvPicPr>
          <p:cNvPr id="9" name="Picture 8">
            <a:extLst>
              <a:ext uri="{FF2B5EF4-FFF2-40B4-BE49-F238E27FC236}">
                <a16:creationId xmlns:a16="http://schemas.microsoft.com/office/drawing/2014/main" id="{2AF999A5-B851-4CC1-A7D5-8E79DEF3FE0C}"/>
              </a:ext>
            </a:extLst>
          </p:cNvPr>
          <p:cNvPicPr>
            <a:picLocks noChangeAspect="1"/>
          </p:cNvPicPr>
          <p:nvPr/>
        </p:nvPicPr>
        <p:blipFill>
          <a:blip r:embed="rId3"/>
          <a:stretch>
            <a:fillRect/>
          </a:stretch>
        </p:blipFill>
        <p:spPr>
          <a:xfrm>
            <a:off x="590835" y="1439466"/>
            <a:ext cx="11010330" cy="4791871"/>
          </a:xfrm>
          <a:prstGeom prst="rect">
            <a:avLst/>
          </a:prstGeom>
        </p:spPr>
      </p:pic>
    </p:spTree>
    <p:extLst>
      <p:ext uri="{BB962C8B-B14F-4D97-AF65-F5344CB8AC3E}">
        <p14:creationId xmlns:p14="http://schemas.microsoft.com/office/powerpoint/2010/main" val="590044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Grade level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Fall 2018</a:t>
            </a:r>
          </a:p>
        </p:txBody>
      </p:sp>
      <p:sp>
        <p:nvSpPr>
          <p:cNvPr id="5122" name="Rectangle 2"/>
          <p:cNvSpPr>
            <a:spLocks noGrp="1" noChangeArrowheads="1"/>
          </p:cNvSpPr>
          <p:nvPr>
            <p:ph type="title"/>
          </p:nvPr>
        </p:nvSpPr>
        <p:spPr>
          <a:xfrm>
            <a:off x="1981200" y="623944"/>
            <a:ext cx="8229600" cy="914400"/>
          </a:xfrm>
        </p:spPr>
        <p:txBody>
          <a:bodyPr>
            <a:normAutofit fontScale="90000"/>
          </a:bodyPr>
          <a:lstStyle/>
          <a:p>
            <a:pPr eaLnBrk="1" hangingPunct="1"/>
            <a:r>
              <a:rPr lang="en-US" altLang="en-US" sz="4000" dirty="0"/>
              <a:t>SRSS-Externalizing  Results: </a:t>
            </a:r>
            <a:br>
              <a:rPr lang="en-US" altLang="en-US" sz="4000" dirty="0"/>
            </a:br>
            <a:r>
              <a:rPr lang="en-US" altLang="en-US" sz="4000" dirty="0"/>
              <a:t>Grade level</a:t>
            </a:r>
          </a:p>
        </p:txBody>
      </p:sp>
      <p:graphicFrame>
        <p:nvGraphicFramePr>
          <p:cNvPr id="2" name="Table 1" title="SRSS-IE data table"/>
          <p:cNvGraphicFramePr>
            <a:graphicFrameLocks noGrp="1"/>
          </p:cNvGraphicFramePr>
          <p:nvPr>
            <p:extLst>
              <p:ext uri="{D42A27DB-BD31-4B8C-83A1-F6EECF244321}">
                <p14:modId xmlns:p14="http://schemas.microsoft.com/office/powerpoint/2010/main" val="3374532183"/>
              </p:ext>
            </p:extLst>
          </p:nvPr>
        </p:nvGraphicFramePr>
        <p:xfrm>
          <a:off x="1705087" y="1662247"/>
          <a:ext cx="8629425" cy="4571809"/>
        </p:xfrm>
        <a:graphic>
          <a:graphicData uri="http://schemas.openxmlformats.org/drawingml/2006/table">
            <a:tbl>
              <a:tblPr firstRow="1" bandRow="1">
                <a:tableStyleId>{5C22544A-7EE6-4342-B048-85BDC9FD1C3A}</a:tableStyleId>
              </a:tblPr>
              <a:tblGrid>
                <a:gridCol w="1209732">
                  <a:extLst>
                    <a:ext uri="{9D8B030D-6E8A-4147-A177-3AD203B41FA5}">
                      <a16:colId xmlns:a16="http://schemas.microsoft.com/office/drawing/2014/main" val="20000"/>
                    </a:ext>
                  </a:extLst>
                </a:gridCol>
                <a:gridCol w="1371030">
                  <a:extLst>
                    <a:ext uri="{9D8B030D-6E8A-4147-A177-3AD203B41FA5}">
                      <a16:colId xmlns:a16="http://schemas.microsoft.com/office/drawing/2014/main" val="20001"/>
                    </a:ext>
                  </a:extLst>
                </a:gridCol>
                <a:gridCol w="2016221">
                  <a:extLst>
                    <a:ext uri="{9D8B030D-6E8A-4147-A177-3AD203B41FA5}">
                      <a16:colId xmlns:a16="http://schemas.microsoft.com/office/drawing/2014/main" val="20002"/>
                    </a:ext>
                  </a:extLst>
                </a:gridCol>
                <a:gridCol w="2096870">
                  <a:extLst>
                    <a:ext uri="{9D8B030D-6E8A-4147-A177-3AD203B41FA5}">
                      <a16:colId xmlns:a16="http://schemas.microsoft.com/office/drawing/2014/main" val="20003"/>
                    </a:ext>
                  </a:extLst>
                </a:gridCol>
                <a:gridCol w="1935572">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57368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et al. (2018)</a:t>
            </a:r>
          </a:p>
        </p:txBody>
      </p:sp>
      <p:graphicFrame>
        <p:nvGraphicFramePr>
          <p:cNvPr id="260144" name="Group 48"/>
          <p:cNvGraphicFramePr>
            <a:graphicFrameLocks noGrp="1"/>
          </p:cNvGraphicFramePr>
          <p:nvPr>
            <p:ph idx="4294967295"/>
          </p:nvPr>
        </p:nvGraphicFramePr>
        <p:xfrm>
          <a:off x="1905001" y="1538886"/>
          <a:ext cx="8534399" cy="4557115"/>
        </p:xfrm>
        <a:graphic>
          <a:graphicData uri="http://schemas.openxmlformats.org/drawingml/2006/table">
            <a:tbl>
              <a:tblPr>
                <a:tableStyleId>{08FB837D-C827-4EFA-A057-4D05807E0F7C}</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163.23 (39.66)</a:t>
                      </a:r>
                    </a:p>
                    <a:p>
                      <a:pPr algn="ctr"/>
                      <a:r>
                        <a:rPr lang="en-US" sz="1800" b="0" i="0" u="none" strike="noStrike" kern="1200" baseline="0" dirty="0">
                          <a:solidFill>
                            <a:schemeClr val="dk1"/>
                          </a:solidFill>
                          <a:latin typeface="+mn-lt"/>
                          <a:ea typeface="+mn-ea"/>
                          <a:cs typeface="+mn-cs"/>
                        </a:rPr>
                        <a:t>468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138.62 (42.70)</a:t>
                      </a:r>
                    </a:p>
                    <a:p>
                      <a:pPr algn="ctr"/>
                      <a:r>
                        <a:rPr lang="en-US" sz="1800" b="0" i="0" u="none" strike="noStrike" kern="1200" baseline="0" dirty="0">
                          <a:solidFill>
                            <a:schemeClr val="dk1"/>
                          </a:solidFill>
                          <a:latin typeface="+mn-lt"/>
                          <a:ea typeface="+mn-ea"/>
                          <a:cs typeface="+mn-cs"/>
                        </a:rPr>
                        <a:t>107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115.82 (46.21)</a:t>
                      </a:r>
                    </a:p>
                    <a:p>
                      <a:pPr algn="ctr"/>
                      <a:r>
                        <a:rPr lang="en-US" sz="1800" b="0" i="0" u="none" strike="noStrike" kern="1200" baseline="0" dirty="0">
                          <a:solidFill>
                            <a:schemeClr val="dk1"/>
                          </a:solidFill>
                          <a:latin typeface="+mn-lt"/>
                          <a:ea typeface="+mn-ea"/>
                          <a:cs typeface="+mn-cs"/>
                        </a:rPr>
                        <a:t>46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66.54 (26.48)</a:t>
                      </a:r>
                    </a:p>
                    <a:p>
                      <a:pPr algn="ctr"/>
                      <a:r>
                        <a:rPr lang="en-US" sz="1800" b="0" i="0" u="none" strike="noStrike" kern="1200" baseline="0" dirty="0">
                          <a:solidFill>
                            <a:schemeClr val="dk1"/>
                          </a:solidFill>
                          <a:latin typeface="+mn-lt"/>
                          <a:ea typeface="+mn-ea"/>
                          <a:cs typeface="+mn-cs"/>
                        </a:rPr>
                        <a:t>2,047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42.91 (30.37)</a:t>
                      </a:r>
                    </a:p>
                    <a:p>
                      <a:pPr algn="ctr"/>
                      <a:r>
                        <a:rPr lang="en-US" sz="1800" b="0" i="0" u="none" strike="noStrike" kern="1200" baseline="0" dirty="0">
                          <a:solidFill>
                            <a:schemeClr val="dk1"/>
                          </a:solidFill>
                          <a:latin typeface="+mn-lt"/>
                          <a:ea typeface="+mn-ea"/>
                          <a:cs typeface="+mn-cs"/>
                        </a:rPr>
                        <a:t>443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33.32 (29.82)</a:t>
                      </a:r>
                    </a:p>
                    <a:p>
                      <a:pPr algn="ctr"/>
                      <a:r>
                        <a:rPr lang="en-US" sz="1800" b="0" i="0" u="none" strike="noStrike" kern="1200" baseline="0" dirty="0">
                          <a:solidFill>
                            <a:schemeClr val="dk1"/>
                          </a:solidFill>
                          <a:latin typeface="+mn-lt"/>
                          <a:ea typeface="+mn-ea"/>
                          <a:cs typeface="+mn-cs"/>
                        </a:rPr>
                        <a:t>199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6.14 (6.81)</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9.18 (9.59)</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11.83 (9.89)</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0.0052 (0.08)</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0.0427 (0.30)</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0.1080 (0.46)</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5" name="Diagram 4"/>
          <p:cNvGraphicFramePr/>
          <p:nvPr/>
        </p:nvGraphicFramePr>
        <p:xfrm>
          <a:off x="2023508" y="1180605"/>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450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et al. (2018)</a:t>
            </a:r>
          </a:p>
        </p:txBody>
      </p:sp>
      <p:graphicFrame>
        <p:nvGraphicFramePr>
          <p:cNvPr id="260144" name="Group 48"/>
          <p:cNvGraphicFramePr>
            <a:graphicFrameLocks noGrp="1"/>
          </p:cNvGraphicFramePr>
          <p:nvPr>
            <p:ph idx="4294967295"/>
          </p:nvPr>
        </p:nvGraphicFramePr>
        <p:xfrm>
          <a:off x="1905001" y="1615086"/>
          <a:ext cx="8534399" cy="4557115"/>
        </p:xfrm>
        <a:graphic>
          <a:graphicData uri="http://schemas.openxmlformats.org/drawingml/2006/table">
            <a:tbl>
              <a:tblPr>
                <a:tableStyleId>{08FB837D-C827-4EFA-A057-4D05807E0F7C}</a:tableStyleId>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159.04 (41.45)</a:t>
                      </a:r>
                    </a:p>
                    <a:p>
                      <a:pPr algn="ctr"/>
                      <a:r>
                        <a:rPr lang="en-US" sz="1800" b="0" i="0" u="none" strike="noStrike" kern="1200" baseline="0" dirty="0">
                          <a:solidFill>
                            <a:schemeClr val="dk1"/>
                          </a:solidFill>
                          <a:latin typeface="+mn-lt"/>
                          <a:ea typeface="+mn-ea"/>
                          <a:cs typeface="+mn-cs"/>
                        </a:rPr>
                        <a:t>459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150.59 (45.76)</a:t>
                      </a:r>
                    </a:p>
                    <a:p>
                      <a:pPr algn="ctr"/>
                      <a:r>
                        <a:rPr lang="en-US" sz="1800" b="0" i="0" u="none" strike="noStrike" kern="1200" baseline="0" dirty="0">
                          <a:solidFill>
                            <a:schemeClr val="dk1"/>
                          </a:solidFill>
                          <a:latin typeface="+mn-lt"/>
                          <a:ea typeface="+mn-ea"/>
                          <a:cs typeface="+mn-cs"/>
                        </a:rPr>
                        <a:t>88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139.18 (46.53)</a:t>
                      </a:r>
                    </a:p>
                    <a:p>
                      <a:pPr algn="ctr"/>
                      <a:r>
                        <a:rPr lang="en-US" sz="1800" b="0" i="0" u="none" strike="noStrike" kern="1200" baseline="0" dirty="0">
                          <a:solidFill>
                            <a:schemeClr val="dk1"/>
                          </a:solidFill>
                          <a:latin typeface="+mn-lt"/>
                          <a:ea typeface="+mn-ea"/>
                          <a:cs typeface="+mn-cs"/>
                        </a:rPr>
                        <a:t>74</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L &gt; H</a:t>
                      </a:r>
                    </a:p>
                    <a:p>
                      <a:pPr algn="ctr"/>
                      <a:r>
                        <a:rPr lang="en-US" sz="1800" b="0" i="0" u="none" strike="noStrike" kern="1200" baseline="0" dirty="0">
                          <a:solidFill>
                            <a:schemeClr val="dk1"/>
                          </a:solidFill>
                          <a:latin typeface="+mn-lt"/>
                          <a:ea typeface="+mn-ea"/>
                          <a:cs typeface="+mn-cs"/>
                        </a:rPr>
                        <a:t>L = M; M =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63.38 (28.32)</a:t>
                      </a:r>
                    </a:p>
                    <a:p>
                      <a:pPr algn="ctr"/>
                      <a:r>
                        <a:rPr lang="en-US" sz="1800" b="0" i="0" u="none" strike="noStrike" kern="1200" baseline="0" dirty="0">
                          <a:solidFill>
                            <a:schemeClr val="dk1"/>
                          </a:solidFill>
                          <a:latin typeface="+mn-lt"/>
                          <a:ea typeface="+mn-ea"/>
                          <a:cs typeface="+mn-cs"/>
                        </a:rPr>
                        <a:t>2,070</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53.93 (32.15)</a:t>
                      </a:r>
                    </a:p>
                    <a:p>
                      <a:pPr algn="ctr"/>
                      <a:r>
                        <a:rPr lang="en-US" sz="1800" b="0" i="0" u="none" strike="noStrike" kern="1200" baseline="0" dirty="0">
                          <a:solidFill>
                            <a:schemeClr val="dk1"/>
                          </a:solidFill>
                          <a:latin typeface="+mn-lt"/>
                          <a:ea typeface="+mn-ea"/>
                          <a:cs typeface="+mn-cs"/>
                        </a:rPr>
                        <a:t>356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43.57 (30.47)</a:t>
                      </a:r>
                    </a:p>
                    <a:p>
                      <a:pPr algn="ctr"/>
                      <a:r>
                        <a:rPr lang="en-US" sz="1800" b="0" i="0" u="none" strike="noStrike" kern="1200" baseline="0" dirty="0">
                          <a:solidFill>
                            <a:schemeClr val="dk1"/>
                          </a:solidFill>
                          <a:latin typeface="+mn-lt"/>
                          <a:ea typeface="+mn-ea"/>
                          <a:cs typeface="+mn-cs"/>
                        </a:rPr>
                        <a:t>263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6.84 (7.37)</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7.59 (8.05)</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9.33 (10.81)</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0.0142 (0.15)</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0.0510 (0.36)</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0.0311 (0.20)</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pSp>
        <p:nvGrpSpPr>
          <p:cNvPr id="2" name="Group 1">
            <a:extLst>
              <a:ext uri="{FF2B5EF4-FFF2-40B4-BE49-F238E27FC236}">
                <a16:creationId xmlns:a16="http://schemas.microsoft.com/office/drawing/2014/main" id="{9F768561-5C3A-4344-945E-1E7D6EE08849}"/>
              </a:ext>
            </a:extLst>
          </p:cNvPr>
          <p:cNvGrpSpPr/>
          <p:nvPr/>
        </p:nvGrpSpPr>
        <p:grpSpPr>
          <a:xfrm>
            <a:off x="2081531" y="2917135"/>
            <a:ext cx="8028939" cy="1953014"/>
            <a:chOff x="475344" y="3092032"/>
            <a:chExt cx="8028939" cy="1953014"/>
          </a:xfrm>
        </p:grpSpPr>
        <p:grpSp>
          <p:nvGrpSpPr>
            <p:cNvPr id="5" name="Group 4"/>
            <p:cNvGrpSpPr/>
            <p:nvPr/>
          </p:nvGrpSpPr>
          <p:grpSpPr>
            <a:xfrm>
              <a:off x="475344" y="3124200"/>
              <a:ext cx="2179683" cy="1920846"/>
              <a:chOff x="7292" y="1676414"/>
              <a:chExt cx="2179683" cy="1920846"/>
            </a:xfrm>
          </p:grpSpPr>
          <p:sp>
            <p:nvSpPr>
              <p:cNvPr id="6" name="Rounded Rectangle 5"/>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9" name="Group 8"/>
            <p:cNvGrpSpPr/>
            <p:nvPr/>
          </p:nvGrpSpPr>
          <p:grpSpPr>
            <a:xfrm>
              <a:off x="6324600" y="3109441"/>
              <a:ext cx="2179683" cy="1920846"/>
              <a:chOff x="7292" y="1676414"/>
              <a:chExt cx="2179683" cy="1920846"/>
            </a:xfrm>
          </p:grpSpPr>
          <p:sp>
            <p:nvSpPr>
              <p:cNvPr id="10" name="Rounded Rectangle 9"/>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ORF*</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 MAP Reading</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Nurse Visit</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Suspensions*</a:t>
                </a:r>
              </a:p>
            </p:txBody>
          </p:sp>
        </p:grpSp>
        <p:grpSp>
          <p:nvGrpSpPr>
            <p:cNvPr id="12" name="Group 11"/>
            <p:cNvGrpSpPr/>
            <p:nvPr/>
          </p:nvGrpSpPr>
          <p:grpSpPr>
            <a:xfrm>
              <a:off x="3482158" y="3092032"/>
              <a:ext cx="2179683" cy="1920846"/>
              <a:chOff x="7292" y="1676414"/>
              <a:chExt cx="2179683" cy="1920846"/>
            </a:xfrm>
          </p:grpSpPr>
          <p:sp>
            <p:nvSpPr>
              <p:cNvPr id="13" name="Rounded Rectangle 12"/>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5" name="Group 14">
              <a:extLst>
                <a:ext uri="{FF2B5EF4-FFF2-40B4-BE49-F238E27FC236}">
                  <a16:creationId xmlns:a16="http://schemas.microsoft.com/office/drawing/2014/main" id="{7777BDBE-755F-B34A-B901-FC2AD9A3C983}"/>
                </a:ext>
              </a:extLst>
            </p:cNvPr>
            <p:cNvGrpSpPr/>
            <p:nvPr/>
          </p:nvGrpSpPr>
          <p:grpSpPr>
            <a:xfrm>
              <a:off x="2837546" y="3838434"/>
              <a:ext cx="462092" cy="540561"/>
              <a:chOff x="2404944" y="2366556"/>
              <a:chExt cx="462092" cy="540561"/>
            </a:xfrm>
            <a:solidFill>
              <a:schemeClr val="accent6"/>
            </a:solidFill>
          </p:grpSpPr>
          <p:sp>
            <p:nvSpPr>
              <p:cNvPr id="16" name="Right Arrow 15">
                <a:extLst>
                  <a:ext uri="{FF2B5EF4-FFF2-40B4-BE49-F238E27FC236}">
                    <a16:creationId xmlns:a16="http://schemas.microsoft.com/office/drawing/2014/main" id="{A6F500FE-8C53-DB48-9D45-17FDEAA89DE6}"/>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Right Arrow 4">
                <a:extLst>
                  <a:ext uri="{FF2B5EF4-FFF2-40B4-BE49-F238E27FC236}">
                    <a16:creationId xmlns:a16="http://schemas.microsoft.com/office/drawing/2014/main" id="{583164AA-C039-7C45-BD60-E010596C50DB}"/>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eaLnBrk="0" fontAlgn="base" hangingPunct="0">
                  <a:lnSpc>
                    <a:spcPct val="90000"/>
                  </a:lnSpc>
                  <a:spcBef>
                    <a:spcPct val="0"/>
                  </a:spcBef>
                  <a:spcAft>
                    <a:spcPct val="35000"/>
                  </a:spcAft>
                  <a:defRPr/>
                </a:pPr>
                <a:endParaRPr lang="en-US">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177497A5-56AF-774C-A0E7-AEE8216998C2}"/>
                </a:ext>
              </a:extLst>
            </p:cNvPr>
            <p:cNvGrpSpPr/>
            <p:nvPr/>
          </p:nvGrpSpPr>
          <p:grpSpPr>
            <a:xfrm>
              <a:off x="5800076" y="3838433"/>
              <a:ext cx="462092" cy="540561"/>
              <a:chOff x="2404944" y="2366556"/>
              <a:chExt cx="462092" cy="540561"/>
            </a:xfrm>
            <a:solidFill>
              <a:schemeClr val="accent6"/>
            </a:solidFill>
          </p:grpSpPr>
          <p:sp>
            <p:nvSpPr>
              <p:cNvPr id="19" name="Right Arrow 18">
                <a:extLst>
                  <a:ext uri="{FF2B5EF4-FFF2-40B4-BE49-F238E27FC236}">
                    <a16:creationId xmlns:a16="http://schemas.microsoft.com/office/drawing/2014/main" id="{53B5F82E-5C7B-9844-86D7-34C91340FD92}"/>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a:extLst>
                  <a:ext uri="{FF2B5EF4-FFF2-40B4-BE49-F238E27FC236}">
                    <a16:creationId xmlns:a16="http://schemas.microsoft.com/office/drawing/2014/main" id="{7F8BF3A1-15FC-EC44-A87E-788F1BDD7CC1}"/>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eaLnBrk="0" fontAlgn="base" hangingPunct="0">
                  <a:lnSpc>
                    <a:spcPct val="90000"/>
                  </a:lnSpc>
                  <a:spcBef>
                    <a:spcPct val="0"/>
                  </a:spcBef>
                  <a:spcAft>
                    <a:spcPct val="35000"/>
                  </a:spcAft>
                  <a:defRPr/>
                </a:pPr>
                <a:endParaRPr lang="en-US">
                  <a:solidFill>
                    <a:prstClr val="white"/>
                  </a:solidFill>
                  <a:latin typeface="Calibri" panose="020F0502020204030204"/>
                </a:endParaRPr>
              </a:p>
            </p:txBody>
          </p:sp>
        </p:grpSp>
      </p:grpSp>
    </p:spTree>
    <p:extLst>
      <p:ext uri="{BB962C8B-B14F-4D97-AF65-F5344CB8AC3E}">
        <p14:creationId xmlns:p14="http://schemas.microsoft.com/office/powerpoint/2010/main" val="44200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(2017)</a:t>
            </a:r>
          </a:p>
        </p:txBody>
      </p:sp>
      <p:graphicFrame>
        <p:nvGraphicFramePr>
          <p:cNvPr id="260144" name="Group 48"/>
          <p:cNvGraphicFramePr>
            <a:graphicFrameLocks noGrp="1"/>
          </p:cNvGraphicFramePr>
          <p:nvPr>
            <p:ph idx="4294967295"/>
          </p:nvPr>
        </p:nvGraphicFramePr>
        <p:xfrm>
          <a:off x="1905001" y="1229005"/>
          <a:ext cx="8534399" cy="5334000"/>
        </p:xfrm>
        <a:graphic>
          <a:graphicData uri="http://schemas.openxmlformats.org/drawingml/2006/table">
            <a:tbl>
              <a:tblPr>
                <a:tableStyleId>{08FB837D-C827-4EFA-A057-4D05807E0F7C}</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1,670</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84</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Course Failures</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328</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93</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328</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93</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dirty="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dirty="0">
                          <a:ln>
                            <a:noFill/>
                          </a:ln>
                          <a:effectLst/>
                          <a:latin typeface="+mn-lt"/>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dirty="0">
                          <a:ln>
                            <a:noFill/>
                          </a:ln>
                          <a:solidFill>
                            <a:schemeClr val="tx1"/>
                          </a:solidFill>
                          <a:effectLst/>
                          <a:latin typeface="+mn-lt"/>
                        </a:rPr>
                        <a:t>Office discipline referrals</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dirty="0">
                          <a:ln>
                            <a:noFill/>
                          </a:ln>
                          <a:solidFill>
                            <a:schemeClr val="dk1"/>
                          </a:solidFill>
                          <a:effectLst/>
                          <a:latin typeface="+mn-lt"/>
                          <a:ea typeface="+mn-ea"/>
                          <a:cs typeface="+mn-cs"/>
                        </a:rPr>
                        <a:t>328</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93</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5"/>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1,830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328</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a:ln>
                            <a:noFill/>
                          </a:ln>
                          <a:solidFill>
                            <a:schemeClr val="dk1"/>
                          </a:solidFill>
                          <a:effectLst/>
                          <a:latin typeface="+mn-lt"/>
                          <a:ea typeface="+mn-ea"/>
                          <a:cs typeface="+mn-cs"/>
                        </a:rPr>
                        <a:t>93</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9" name="Diagram 8"/>
          <p:cNvGraphicFramePr/>
          <p:nvPr/>
        </p:nvGraphicFramePr>
        <p:xfrm>
          <a:off x="2023508" y="1251231"/>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178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(2017)</a:t>
            </a:r>
          </a:p>
        </p:txBody>
      </p:sp>
      <p:graphicFrame>
        <p:nvGraphicFramePr>
          <p:cNvPr id="260144" name="Group 48"/>
          <p:cNvGraphicFramePr>
            <a:graphicFrameLocks noGrp="1"/>
          </p:cNvGraphicFramePr>
          <p:nvPr>
            <p:ph idx="4294967295"/>
          </p:nvPr>
        </p:nvGraphicFramePr>
        <p:xfrm>
          <a:off x="1905001" y="1093128"/>
          <a:ext cx="8534399" cy="5544774"/>
        </p:xfrm>
        <a:graphic>
          <a:graphicData uri="http://schemas.openxmlformats.org/drawingml/2006/table">
            <a:tbl>
              <a:tblPr>
                <a:tableStyleId>{08FB837D-C827-4EFA-A057-4D05807E0F7C}</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632514">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6763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1,642</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167</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224</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&gt; M &gt; H</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Course Failures</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181</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250</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181</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250</a:t>
                      </a:r>
                    </a:p>
                  </a:txBody>
                  <a:tcPr marL="68580" marR="68580" marT="34290" marB="34290" anchor="ctr" horzOverflow="overflow">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dirty="0">
                          <a:ln>
                            <a:noFill/>
                          </a:ln>
                          <a:solidFill>
                            <a:schemeClr val="tx1"/>
                          </a:solidFill>
                          <a:effectLst/>
                          <a:latin typeface="+mn-lt"/>
                        </a:rPr>
                        <a:t>Office discipline referrals </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181</a:t>
                      </a: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tx1"/>
                          </a:solidFill>
                          <a:effectLst/>
                          <a:latin typeface="+mn-lt"/>
                          <a:ea typeface="+mn-ea"/>
                          <a:cs typeface="+mn-cs"/>
                        </a:rPr>
                        <a:t>250</a:t>
                      </a:r>
                    </a:p>
                  </a:txBody>
                  <a:tcPr marL="68580" marR="68580" marT="34290" marB="34290" anchor="ctr" horzOverflow="overflow">
                    <a:solidFill>
                      <a:schemeClr val="accent6">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dirty="0">
                          <a:ln>
                            <a:noFill/>
                          </a:ln>
                          <a:solidFill>
                            <a:schemeClr val="dk1"/>
                          </a:solidFill>
                          <a:effectLst/>
                          <a:latin typeface="+mn-lt"/>
                          <a:ea typeface="+mn-ea"/>
                          <a:cs typeface="+mn-cs"/>
                        </a:rPr>
                        <a:t>N.S.</a:t>
                      </a: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5"/>
                  </a:ext>
                </a:extLst>
              </a:tr>
              <a:tr h="798977">
                <a:tc>
                  <a:txBody>
                    <a:body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1,820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181</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dirty="0">
                          <a:ln>
                            <a:noFill/>
                          </a:ln>
                          <a:effectLst/>
                          <a:latin typeface="+mn-lt"/>
                        </a:rPr>
                        <a:t>250</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dirty="0">
                          <a:ln>
                            <a:noFill/>
                          </a:ln>
                          <a:solidFill>
                            <a:schemeClr val="dk1"/>
                          </a:solidFill>
                          <a:effectLst/>
                          <a:latin typeface="+mn-lt"/>
                          <a:ea typeface="+mn-ea"/>
                          <a:cs typeface="+mn-cs"/>
                        </a:rPr>
                        <a:t>M = H</a:t>
                      </a:r>
                      <a:endParaRPr kumimoji="0" lang="en-US" sz="2000" b="0" i="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7" name="Title 1"/>
          <p:cNvSpPr txBox="1">
            <a:spLocks/>
          </p:cNvSpPr>
          <p:nvPr/>
        </p:nvSpPr>
        <p:spPr>
          <a:xfrm>
            <a:off x="1905000" y="16042"/>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Middle school </a:t>
            </a:r>
            <a:endParaRPr lang="en-US" sz="2800" i="1" kern="0" cap="small" dirty="0">
              <a:solidFill>
                <a:prstClr val="black"/>
              </a:solidFill>
              <a:latin typeface="Calibri Light" panose="020F0302020204030204"/>
              <a:ea typeface="MS PGothic" panose="020B0600070205080204" pitchFamily="34" charset="-128"/>
            </a:endParaRPr>
          </a:p>
        </p:txBody>
      </p:sp>
      <p:grpSp>
        <p:nvGrpSpPr>
          <p:cNvPr id="2" name="Group 1">
            <a:extLst>
              <a:ext uri="{FF2B5EF4-FFF2-40B4-BE49-F238E27FC236}">
                <a16:creationId xmlns:a16="http://schemas.microsoft.com/office/drawing/2014/main" id="{A091BABC-56B0-EB43-B6D3-575EF3C77C0A}"/>
              </a:ext>
            </a:extLst>
          </p:cNvPr>
          <p:cNvGrpSpPr/>
          <p:nvPr/>
        </p:nvGrpSpPr>
        <p:grpSpPr>
          <a:xfrm>
            <a:off x="2148658" y="2905092"/>
            <a:ext cx="8047083" cy="1920846"/>
            <a:chOff x="533400" y="3429000"/>
            <a:chExt cx="8047083" cy="1920846"/>
          </a:xfrm>
        </p:grpSpPr>
        <p:grpSp>
          <p:nvGrpSpPr>
            <p:cNvPr id="5" name="Group 4"/>
            <p:cNvGrpSpPr/>
            <p:nvPr/>
          </p:nvGrpSpPr>
          <p:grpSpPr>
            <a:xfrm>
              <a:off x="533400" y="3429000"/>
              <a:ext cx="2179683" cy="1920846"/>
              <a:chOff x="7292" y="1676414"/>
              <a:chExt cx="2179683" cy="1920846"/>
            </a:xfrm>
          </p:grpSpPr>
          <p:sp>
            <p:nvSpPr>
              <p:cNvPr id="6" name="Rounded Rectangle 5"/>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10" name="Group 9"/>
            <p:cNvGrpSpPr/>
            <p:nvPr/>
          </p:nvGrpSpPr>
          <p:grpSpPr>
            <a:xfrm>
              <a:off x="3558357" y="3429000"/>
              <a:ext cx="2179683" cy="1920846"/>
              <a:chOff x="7292" y="1676414"/>
              <a:chExt cx="2179683" cy="1920846"/>
            </a:xfrm>
          </p:grpSpPr>
          <p:sp>
            <p:nvSpPr>
              <p:cNvPr id="11" name="Rounded Rectangle 10"/>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3" name="Group 12"/>
            <p:cNvGrpSpPr/>
            <p:nvPr/>
          </p:nvGrpSpPr>
          <p:grpSpPr>
            <a:xfrm>
              <a:off x="6400800" y="3429000"/>
              <a:ext cx="2179683" cy="1920846"/>
              <a:chOff x="7292" y="1676414"/>
              <a:chExt cx="2179683" cy="1920846"/>
            </a:xfrm>
          </p:grpSpPr>
          <p:sp>
            <p:nvSpPr>
              <p:cNvPr id="14" name="Rounded Rectangle 13"/>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4"/>
              <p:cNvSpPr txBox="1"/>
              <p:nvPr/>
            </p:nvSpPr>
            <p:spPr>
              <a:xfrm>
                <a:off x="63551" y="1749712"/>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eaLnBrk="0" fontAlgn="base" hangingPunct="0">
                  <a:spcBef>
                    <a:spcPct val="0"/>
                  </a:spcBef>
                  <a:spcAft>
                    <a:spcPct val="0"/>
                  </a:spcAft>
                  <a:defRPr/>
                </a:pPr>
                <a:r>
                  <a:rPr lang="en-US" dirty="0">
                    <a:solidFill>
                      <a:prstClr val="white"/>
                    </a:solidFill>
                    <a:latin typeface="Calibri" panose="020F0502020204030204"/>
                  </a:rPr>
                  <a:t>GPA</a:t>
                </a:r>
              </a:p>
              <a:p>
                <a:pPr algn="ctr" eaLnBrk="0" fontAlgn="base" hangingPunct="0">
                  <a:spcBef>
                    <a:spcPct val="0"/>
                  </a:spcBef>
                  <a:spcAft>
                    <a:spcPct val="0"/>
                  </a:spcAft>
                  <a:defRPr/>
                </a:pPr>
                <a:r>
                  <a:rPr lang="en-US" dirty="0">
                    <a:solidFill>
                      <a:prstClr val="white"/>
                    </a:solidFill>
                    <a:latin typeface="Calibri" panose="020F0502020204030204"/>
                  </a:rPr>
                  <a:t>Course Failures*</a:t>
                </a:r>
              </a:p>
              <a:p>
                <a:pPr algn="ctr" eaLnBrk="0" fontAlgn="base" hangingPunct="0">
                  <a:spcBef>
                    <a:spcPct val="0"/>
                  </a:spcBef>
                  <a:spcAft>
                    <a:spcPct val="0"/>
                  </a:spcAft>
                  <a:defRPr/>
                </a:pPr>
                <a:r>
                  <a:rPr lang="en-US" dirty="0">
                    <a:solidFill>
                      <a:prstClr val="white"/>
                    </a:solidFill>
                    <a:latin typeface="Calibri" panose="020F0502020204030204"/>
                  </a:rPr>
                  <a:t>Nurse Visit*</a:t>
                </a:r>
              </a:p>
              <a:p>
                <a:pPr algn="ctr" eaLnBrk="0" fontAlgn="base" hangingPunct="0">
                  <a:spcBef>
                    <a:spcPct val="0"/>
                  </a:spcBef>
                  <a:spcAft>
                    <a:spcPct val="0"/>
                  </a:spcAft>
                  <a:defRPr/>
                </a:pPr>
                <a:r>
                  <a:rPr lang="en-US" dirty="0">
                    <a:solidFill>
                      <a:prstClr val="white"/>
                    </a:solidFill>
                    <a:latin typeface="Calibri" panose="020F0502020204030204"/>
                  </a:rPr>
                  <a:t>Suspensions*</a:t>
                </a:r>
              </a:p>
            </p:txBody>
          </p:sp>
        </p:grpSp>
        <p:grpSp>
          <p:nvGrpSpPr>
            <p:cNvPr id="16" name="Group 15">
              <a:extLst>
                <a:ext uri="{FF2B5EF4-FFF2-40B4-BE49-F238E27FC236}">
                  <a16:creationId xmlns:a16="http://schemas.microsoft.com/office/drawing/2014/main" id="{FFBC71AC-0741-6B41-8AB9-7BA0BB3FFF9D}"/>
                </a:ext>
              </a:extLst>
            </p:cNvPr>
            <p:cNvGrpSpPr/>
            <p:nvPr/>
          </p:nvGrpSpPr>
          <p:grpSpPr>
            <a:xfrm>
              <a:off x="2857491" y="4119142"/>
              <a:ext cx="462092" cy="540561"/>
              <a:chOff x="2404944" y="2366556"/>
              <a:chExt cx="462092" cy="540561"/>
            </a:xfrm>
            <a:solidFill>
              <a:schemeClr val="accent6"/>
            </a:solidFill>
          </p:grpSpPr>
          <p:sp>
            <p:nvSpPr>
              <p:cNvPr id="17" name="Right Arrow 16">
                <a:extLst>
                  <a:ext uri="{FF2B5EF4-FFF2-40B4-BE49-F238E27FC236}">
                    <a16:creationId xmlns:a16="http://schemas.microsoft.com/office/drawing/2014/main" id="{BFC5AE25-9949-174E-827F-217FF8D717B0}"/>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18" name="Right Arrow 4">
                <a:extLst>
                  <a:ext uri="{FF2B5EF4-FFF2-40B4-BE49-F238E27FC236}">
                    <a16:creationId xmlns:a16="http://schemas.microsoft.com/office/drawing/2014/main" id="{36DCE40A-4DC0-574B-AEAA-49942C6956DB}"/>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nvGrpSpPr>
            <p:cNvPr id="19" name="Group 18">
              <a:extLst>
                <a:ext uri="{FF2B5EF4-FFF2-40B4-BE49-F238E27FC236}">
                  <a16:creationId xmlns:a16="http://schemas.microsoft.com/office/drawing/2014/main" id="{11DBA3AA-987D-C44F-BAD9-76C7ACCFAB1B}"/>
                </a:ext>
              </a:extLst>
            </p:cNvPr>
            <p:cNvGrpSpPr/>
            <p:nvPr/>
          </p:nvGrpSpPr>
          <p:grpSpPr>
            <a:xfrm>
              <a:off x="5863448" y="4119142"/>
              <a:ext cx="462092" cy="540561"/>
              <a:chOff x="2404944" y="2366556"/>
              <a:chExt cx="462092" cy="540561"/>
            </a:xfrm>
            <a:solidFill>
              <a:schemeClr val="accent6"/>
            </a:solidFill>
          </p:grpSpPr>
          <p:sp>
            <p:nvSpPr>
              <p:cNvPr id="20" name="Right Arrow 19">
                <a:extLst>
                  <a:ext uri="{FF2B5EF4-FFF2-40B4-BE49-F238E27FC236}">
                    <a16:creationId xmlns:a16="http://schemas.microsoft.com/office/drawing/2014/main" id="{BE430C45-00D7-8841-9309-AE885B436203}"/>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21" name="Right Arrow 4">
                <a:extLst>
                  <a:ext uri="{FF2B5EF4-FFF2-40B4-BE49-F238E27FC236}">
                    <a16:creationId xmlns:a16="http://schemas.microsoft.com/office/drawing/2014/main" id="{50E0AA37-C94D-F34A-BA05-9EE9C20B53AE}"/>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spTree>
    <p:extLst>
      <p:ext uri="{BB962C8B-B14F-4D97-AF65-F5344CB8AC3E}">
        <p14:creationId xmlns:p14="http://schemas.microsoft.com/office/powerpoint/2010/main" val="428319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b="1"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(2018)</a:t>
            </a:r>
          </a:p>
        </p:txBody>
      </p:sp>
      <p:graphicFrame>
        <p:nvGraphicFramePr>
          <p:cNvPr id="260144" name="Group 48"/>
          <p:cNvGraphicFramePr>
            <a:graphicFrameLocks noGrp="1"/>
          </p:cNvGraphicFramePr>
          <p:nvPr>
            <p:ph idx="4294967295"/>
          </p:nvPr>
        </p:nvGraphicFramePr>
        <p:xfrm>
          <a:off x="1905001" y="1600200"/>
          <a:ext cx="8534399" cy="4542622"/>
        </p:xfrm>
        <a:graphic>
          <a:graphicData uri="http://schemas.openxmlformats.org/drawingml/2006/table">
            <a:tbl>
              <a:tblPr>
                <a:tableStyleId>{35758FB7-9AC5-4552-8A53-C91805E547FA}</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2,363</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212</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59</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3.07 (0.79)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2.08 (0.81)</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1.96 (0.89)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&gt;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1.16 (2.07)</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3.45 (3.18)</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3.08 (2.84)</a:t>
                      </a:r>
                    </a:p>
                  </a:txBody>
                  <a:tcPr marL="68580" marR="68580" marT="34290" marB="34290" anchor="ctr" horzOverflow="overflow">
                    <a:solidFill>
                      <a:schemeClr val="accent5">
                        <a:lumMod val="40000"/>
                        <a:lumOff val="6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5">
                        <a:lumMod val="40000"/>
                        <a:lumOff val="6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1.34 (3.19)</a:t>
                      </a: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4.00 (5.62)</a:t>
                      </a: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5.85 (7.66)</a:t>
                      </a:r>
                    </a:p>
                  </a:txBody>
                  <a:tcPr marL="68580" marR="68580" marT="34290" marB="34290" anchor="ctr" horzOverflow="overflow">
                    <a:solidFill>
                      <a:schemeClr val="accent5">
                        <a:lumMod val="20000"/>
                        <a:lumOff val="8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0.07 (0.44)</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0.67 (1.48)</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1.03 (1.86)</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9" name="Diagram 8"/>
          <p:cNvGraphicFramePr/>
          <p:nvPr/>
        </p:nvGraphicFramePr>
        <p:xfrm>
          <a:off x="2023508" y="473144"/>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4800600" y="4884647"/>
            <a:ext cx="3048000" cy="9144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L &lt; M, H</a:t>
            </a:r>
          </a:p>
          <a:p>
            <a:pPr algn="ctr" eaLnBrk="0" fontAlgn="base" hangingPunct="0">
              <a:spcBef>
                <a:spcPct val="0"/>
              </a:spcBef>
              <a:spcAft>
                <a:spcPct val="0"/>
              </a:spcAft>
              <a:defRPr/>
            </a:pPr>
            <a:r>
              <a:rPr lang="en-US" dirty="0">
                <a:solidFill>
                  <a:prstClr val="white"/>
                </a:solidFill>
                <a:latin typeface="Calibri" panose="020F0502020204030204"/>
              </a:rPr>
              <a:t>M = H</a:t>
            </a:r>
          </a:p>
        </p:txBody>
      </p:sp>
    </p:spTree>
    <p:extLst>
      <p:ext uri="{BB962C8B-B14F-4D97-AF65-F5344CB8AC3E}">
        <p14:creationId xmlns:p14="http://schemas.microsoft.com/office/powerpoint/2010/main" val="39242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xfrm>
            <a:off x="4552949" y="6324601"/>
            <a:ext cx="3086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(2018)</a:t>
            </a:r>
          </a:p>
        </p:txBody>
      </p:sp>
      <p:sp>
        <p:nvSpPr>
          <p:cNvPr id="7" name="Title 1"/>
          <p:cNvSpPr txBox="1">
            <a:spLocks/>
          </p:cNvSpPr>
          <p:nvPr/>
        </p:nvSpPr>
        <p:spPr>
          <a:xfrm>
            <a:off x="1905000" y="76200"/>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6" name="Group 48"/>
          <p:cNvGraphicFramePr>
            <a:graphicFrameLocks/>
          </p:cNvGraphicFramePr>
          <p:nvPr/>
        </p:nvGraphicFramePr>
        <p:xfrm>
          <a:off x="1905001" y="1477178"/>
          <a:ext cx="8534399" cy="4542622"/>
        </p:xfrm>
        <a:graphic>
          <a:graphicData uri="http://schemas.openxmlformats.org/drawingml/2006/table">
            <a:tbl>
              <a:tblPr>
                <a:tableStyleId>{35758FB7-9AC5-4552-8A53-C91805E547FA}</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a:t>
                      </a:r>
                      <a:r>
                        <a:rPr lang="en-US" sz="2000" b="0" i="0" u="none" strike="noStrike" kern="1200" baseline="0" dirty="0">
                          <a:solidFill>
                            <a:schemeClr val="dk1"/>
                          </a:solidFill>
                          <a:latin typeface="+mn-lt"/>
                          <a:ea typeface="+mn-ea"/>
                          <a:cs typeface="+mn-cs"/>
                        </a:rPr>
                        <a:t>2,379</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123</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132</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3.04 (0.82)</a:t>
                      </a:r>
                      <a:endParaRPr kumimoji="0" lang="en-US" sz="2000" u="none" strike="noStrike" cap="none" normalizeH="0" baseline="0" dirty="0">
                        <a:ln>
                          <a:noFill/>
                        </a:ln>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2.44 (0.83)</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2.27 (0.98)</a:t>
                      </a:r>
                      <a:endParaRPr kumimoji="0" lang="en-US" sz="2000" u="none" strike="noStrike" cap="none" normalizeH="0" baseline="0" dirty="0">
                        <a:ln>
                          <a:noFill/>
                        </a:ln>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r>
                        <a:rPr lang="en-US" sz="2000" b="0" i="0" u="none" strike="noStrike" kern="1200" baseline="0" dirty="0">
                          <a:solidFill>
                            <a:schemeClr val="dk1"/>
                          </a:solidFill>
                          <a:latin typeface="+mn-lt"/>
                          <a:ea typeface="+mn-ea"/>
                          <a:cs typeface="+mn-cs"/>
                        </a:rPr>
                        <a:t>L &gt;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1.25 (2.17)</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2.59 (2.66)</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2.83 (3.21)</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5">
                        <a:lumMod val="40000"/>
                        <a:lumOff val="6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1.43 (3.33)</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3.54 (6.05)</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4.04 (5.80)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solidFill>
                      <a:schemeClr val="accent5">
                        <a:lumMod val="20000"/>
                        <a:lumOff val="8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0.11 (0.57)</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0.41 (1.36)</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0.42 (1.28)</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grpSp>
        <p:nvGrpSpPr>
          <p:cNvPr id="2" name="Group 1">
            <a:extLst>
              <a:ext uri="{FF2B5EF4-FFF2-40B4-BE49-F238E27FC236}">
                <a16:creationId xmlns:a16="http://schemas.microsoft.com/office/drawing/2014/main" id="{44F7795E-AC9D-CE48-9257-36C1DD527BB1}"/>
              </a:ext>
            </a:extLst>
          </p:cNvPr>
          <p:cNvGrpSpPr/>
          <p:nvPr/>
        </p:nvGrpSpPr>
        <p:grpSpPr>
          <a:xfrm>
            <a:off x="2133601" y="3048001"/>
            <a:ext cx="7894683" cy="2952947"/>
            <a:chOff x="609600" y="3048000"/>
            <a:chExt cx="7894683" cy="2952947"/>
          </a:xfrm>
        </p:grpSpPr>
        <p:grpSp>
          <p:nvGrpSpPr>
            <p:cNvPr id="5" name="Group 4"/>
            <p:cNvGrpSpPr/>
            <p:nvPr/>
          </p:nvGrpSpPr>
          <p:grpSpPr>
            <a:xfrm>
              <a:off x="609600" y="3048000"/>
              <a:ext cx="2179683" cy="1920846"/>
              <a:chOff x="7292" y="1676414"/>
              <a:chExt cx="2179683" cy="1920846"/>
            </a:xfrm>
          </p:grpSpPr>
          <p:sp>
            <p:nvSpPr>
              <p:cNvPr id="8" name="Rounded Rectangle 7"/>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10" name="Group 9"/>
            <p:cNvGrpSpPr/>
            <p:nvPr/>
          </p:nvGrpSpPr>
          <p:grpSpPr>
            <a:xfrm>
              <a:off x="3482158" y="3092032"/>
              <a:ext cx="2179683" cy="1920846"/>
              <a:chOff x="7292" y="1676414"/>
              <a:chExt cx="2179683" cy="1920846"/>
            </a:xfrm>
          </p:grpSpPr>
          <p:sp>
            <p:nvSpPr>
              <p:cNvPr id="11" name="Rounded Rectangle 10"/>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3" name="Group 12"/>
            <p:cNvGrpSpPr/>
            <p:nvPr/>
          </p:nvGrpSpPr>
          <p:grpSpPr>
            <a:xfrm>
              <a:off x="6324600" y="3109441"/>
              <a:ext cx="2179683" cy="1920846"/>
              <a:chOff x="7292" y="1676414"/>
              <a:chExt cx="2179683" cy="1920846"/>
            </a:xfrm>
          </p:grpSpPr>
          <p:sp>
            <p:nvSpPr>
              <p:cNvPr id="14" name="Rounded Rectangle 13"/>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eaLnBrk="0" fontAlgn="base" hangingPunct="0">
                  <a:spcBef>
                    <a:spcPct val="0"/>
                  </a:spcBef>
                  <a:spcAft>
                    <a:spcPct val="0"/>
                  </a:spcAft>
                  <a:defRPr/>
                </a:pPr>
                <a:r>
                  <a:rPr lang="en-US" dirty="0">
                    <a:solidFill>
                      <a:prstClr val="white"/>
                    </a:solidFill>
                    <a:latin typeface="Calibri" panose="020F0502020204030204"/>
                  </a:rPr>
                  <a:t>GPA</a:t>
                </a:r>
              </a:p>
              <a:p>
                <a:pPr algn="ctr" eaLnBrk="0" fontAlgn="base" hangingPunct="0">
                  <a:spcBef>
                    <a:spcPct val="0"/>
                  </a:spcBef>
                  <a:spcAft>
                    <a:spcPct val="0"/>
                  </a:spcAft>
                  <a:defRPr/>
                </a:pPr>
                <a:r>
                  <a:rPr lang="en-US" dirty="0">
                    <a:solidFill>
                      <a:prstClr val="white"/>
                    </a:solidFill>
                    <a:latin typeface="Calibri" panose="020F0502020204030204"/>
                  </a:rPr>
                  <a:t>Course Failures</a:t>
                </a:r>
              </a:p>
              <a:p>
                <a:pPr algn="ctr" eaLnBrk="0" fontAlgn="base" hangingPunct="0">
                  <a:spcBef>
                    <a:spcPct val="0"/>
                  </a:spcBef>
                  <a:spcAft>
                    <a:spcPct val="0"/>
                  </a:spcAft>
                  <a:defRPr/>
                </a:pPr>
                <a:r>
                  <a:rPr lang="en-US" dirty="0">
                    <a:solidFill>
                      <a:prstClr val="white"/>
                    </a:solidFill>
                    <a:latin typeface="Calibri" panose="020F0502020204030204"/>
                  </a:rPr>
                  <a:t>Nurse Visit</a:t>
                </a:r>
              </a:p>
              <a:p>
                <a:pPr algn="ctr" eaLnBrk="0" fontAlgn="base" hangingPunct="0">
                  <a:spcBef>
                    <a:spcPct val="0"/>
                  </a:spcBef>
                  <a:spcAft>
                    <a:spcPct val="0"/>
                  </a:spcAft>
                  <a:defRPr/>
                </a:pPr>
                <a:r>
                  <a:rPr lang="en-US" dirty="0">
                    <a:solidFill>
                      <a:prstClr val="white"/>
                    </a:solidFill>
                    <a:latin typeface="Calibri" panose="020F0502020204030204"/>
                  </a:rPr>
                  <a:t>ODR</a:t>
                </a:r>
              </a:p>
              <a:p>
                <a:pPr algn="ctr" eaLnBrk="0" fontAlgn="base" hangingPunct="0">
                  <a:spcBef>
                    <a:spcPct val="0"/>
                  </a:spcBef>
                  <a:spcAft>
                    <a:spcPct val="0"/>
                  </a:spcAft>
                  <a:defRPr/>
                </a:pPr>
                <a:r>
                  <a:rPr lang="en-US" dirty="0">
                    <a:solidFill>
                      <a:prstClr val="white"/>
                    </a:solidFill>
                    <a:latin typeface="Calibri" panose="020F0502020204030204"/>
                  </a:rPr>
                  <a:t>Suspensions</a:t>
                </a:r>
              </a:p>
            </p:txBody>
          </p:sp>
        </p:grpSp>
        <p:sp>
          <p:nvSpPr>
            <p:cNvPr id="16" name="Rectangle 15"/>
            <p:cNvSpPr/>
            <p:nvPr/>
          </p:nvSpPr>
          <p:spPr>
            <a:xfrm>
              <a:off x="3048000" y="5086547"/>
              <a:ext cx="3048000" cy="9144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L &lt; M, H</a:t>
              </a:r>
            </a:p>
            <a:p>
              <a:pPr algn="ctr" eaLnBrk="0" fontAlgn="base" hangingPunct="0">
                <a:spcBef>
                  <a:spcPct val="0"/>
                </a:spcBef>
                <a:spcAft>
                  <a:spcPct val="0"/>
                </a:spcAft>
                <a:defRPr/>
              </a:pPr>
              <a:r>
                <a:rPr lang="en-US" dirty="0">
                  <a:solidFill>
                    <a:prstClr val="white"/>
                  </a:solidFill>
                  <a:latin typeface="Calibri" panose="020F0502020204030204"/>
                </a:rPr>
                <a:t>M = H</a:t>
              </a:r>
            </a:p>
          </p:txBody>
        </p:sp>
        <p:grpSp>
          <p:nvGrpSpPr>
            <p:cNvPr id="17" name="Group 16">
              <a:extLst>
                <a:ext uri="{FF2B5EF4-FFF2-40B4-BE49-F238E27FC236}">
                  <a16:creationId xmlns:a16="http://schemas.microsoft.com/office/drawing/2014/main" id="{4DF43544-7A08-3A41-B777-EC1FF39ED0CC}"/>
                </a:ext>
              </a:extLst>
            </p:cNvPr>
            <p:cNvGrpSpPr/>
            <p:nvPr/>
          </p:nvGrpSpPr>
          <p:grpSpPr>
            <a:xfrm>
              <a:off x="2900064" y="3838434"/>
              <a:ext cx="462092" cy="540561"/>
              <a:chOff x="2404944" y="2366556"/>
              <a:chExt cx="462092" cy="540561"/>
            </a:xfrm>
            <a:solidFill>
              <a:schemeClr val="accent6"/>
            </a:solidFill>
          </p:grpSpPr>
          <p:sp>
            <p:nvSpPr>
              <p:cNvPr id="18" name="Right Arrow 17">
                <a:extLst>
                  <a:ext uri="{FF2B5EF4-FFF2-40B4-BE49-F238E27FC236}">
                    <a16:creationId xmlns:a16="http://schemas.microsoft.com/office/drawing/2014/main" id="{031B196B-A7AC-944D-ABAA-8495A08D3D26}"/>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19" name="Right Arrow 4">
                <a:extLst>
                  <a:ext uri="{FF2B5EF4-FFF2-40B4-BE49-F238E27FC236}">
                    <a16:creationId xmlns:a16="http://schemas.microsoft.com/office/drawing/2014/main" id="{6F338B80-2C92-8D4D-A16C-60A7C83264D7}"/>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nvGrpSpPr>
            <p:cNvPr id="20" name="Group 19">
              <a:extLst>
                <a:ext uri="{FF2B5EF4-FFF2-40B4-BE49-F238E27FC236}">
                  <a16:creationId xmlns:a16="http://schemas.microsoft.com/office/drawing/2014/main" id="{742FAE4A-D4CC-5F45-BFB5-F3D4D7A6AC95}"/>
                </a:ext>
              </a:extLst>
            </p:cNvPr>
            <p:cNvGrpSpPr/>
            <p:nvPr/>
          </p:nvGrpSpPr>
          <p:grpSpPr>
            <a:xfrm>
              <a:off x="5774098" y="3799583"/>
              <a:ext cx="462092" cy="540561"/>
              <a:chOff x="2404944" y="2366556"/>
              <a:chExt cx="462092" cy="540561"/>
            </a:xfrm>
            <a:solidFill>
              <a:schemeClr val="accent6"/>
            </a:solidFill>
          </p:grpSpPr>
          <p:sp>
            <p:nvSpPr>
              <p:cNvPr id="21" name="Right Arrow 20">
                <a:extLst>
                  <a:ext uri="{FF2B5EF4-FFF2-40B4-BE49-F238E27FC236}">
                    <a16:creationId xmlns:a16="http://schemas.microsoft.com/office/drawing/2014/main" id="{900B2F6D-66ED-C44D-8580-59DAE23F45BB}"/>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sp>
          <p:sp>
            <p:nvSpPr>
              <p:cNvPr id="22" name="Right Arrow 4">
                <a:extLst>
                  <a:ext uri="{FF2B5EF4-FFF2-40B4-BE49-F238E27FC236}">
                    <a16:creationId xmlns:a16="http://schemas.microsoft.com/office/drawing/2014/main" id="{AF364067-4531-D444-9837-88EA7983D19E}"/>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spTree>
    <p:extLst>
      <p:ext uri="{BB962C8B-B14F-4D97-AF65-F5344CB8AC3E}">
        <p14:creationId xmlns:p14="http://schemas.microsoft.com/office/powerpoint/2010/main" val="355410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a:xfrm>
            <a:off x="1981200" y="1327151"/>
            <a:ext cx="3949700" cy="1501775"/>
          </a:xfrm>
        </p:spPr>
        <p:txBody>
          <a:bodyPr>
            <a:noAutofit/>
          </a:bodyPr>
          <a:lstStyle/>
          <a:p>
            <a:pPr algn="ctr" eaLnBrk="1" hangingPunct="1">
              <a:defRPr/>
            </a:pPr>
            <a:r>
              <a:rPr lang="en-US" sz="4000" dirty="0"/>
              <a:t>BASC</a:t>
            </a:r>
            <a:r>
              <a:rPr lang="en-US" sz="4000" baseline="30000" dirty="0"/>
              <a:t>3</a:t>
            </a:r>
            <a:r>
              <a:rPr lang="en-US" sz="4000" dirty="0"/>
              <a:t> Behavioral and Emotional Screening Scale</a:t>
            </a:r>
            <a:r>
              <a:rPr lang="en-US" sz="2800" baseline="30000" dirty="0"/>
              <a:t>©</a:t>
            </a:r>
          </a:p>
        </p:txBody>
      </p:sp>
      <p:sp>
        <p:nvSpPr>
          <p:cNvPr id="5" name="Content Placeholder 4"/>
          <p:cNvSpPr>
            <a:spLocks noGrp="1"/>
          </p:cNvSpPr>
          <p:nvPr>
            <p:ph idx="1"/>
          </p:nvPr>
        </p:nvSpPr>
        <p:spPr>
          <a:xfrm>
            <a:off x="5987223" y="980346"/>
            <a:ext cx="4341408" cy="4732990"/>
          </a:xfrm>
        </p:spPr>
        <p:txBody>
          <a:bodyPr rtlCol="0">
            <a:normAutofit fontScale="850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lgn="ctr">
              <a:buNone/>
              <a:defRPr/>
            </a:pPr>
            <a:r>
              <a:rPr lang="en-US" dirty="0"/>
              <a:t>Available from Pearson Education, </a:t>
            </a:r>
            <a:r>
              <a:rPr lang="en-US" dirty="0" err="1"/>
              <a:t>PsychCorp</a:t>
            </a:r>
            <a:r>
              <a:rPr lang="en-US" sz="2400" baseline="30000" dirty="0" err="1"/>
              <a:t>TM</a:t>
            </a:r>
            <a:r>
              <a:rPr lang="en-US" dirty="0"/>
              <a:t> </a:t>
            </a:r>
          </a:p>
          <a:p>
            <a:pPr marL="0" indent="0" algn="ctr">
              <a:buNone/>
              <a:defRPr/>
            </a:pPr>
            <a:endParaRPr lang="en-US" sz="2800" dirty="0"/>
          </a:p>
          <a:p>
            <a:pPr marL="0" indent="0" algn="ctr">
              <a:buNone/>
              <a:defRPr/>
            </a:pPr>
            <a:r>
              <a:rPr lang="en-US" sz="2800" dirty="0"/>
              <a:t>(BASC</a:t>
            </a:r>
            <a:r>
              <a:rPr lang="en-US" sz="2800" baseline="30000" dirty="0"/>
              <a:t>3</a:t>
            </a:r>
            <a:r>
              <a:rPr lang="en-US" sz="2800" dirty="0"/>
              <a:t> BESS; </a:t>
            </a:r>
          </a:p>
          <a:p>
            <a:pPr marL="0" indent="0" algn="ctr">
              <a:buNone/>
              <a:defRPr/>
            </a:pPr>
            <a:r>
              <a:rPr lang="en-US" sz="2800" dirty="0" err="1"/>
              <a:t>Kamphaus</a:t>
            </a:r>
            <a:r>
              <a:rPr lang="en-US" sz="2800" dirty="0"/>
              <a:t> &amp; Reynolds, 2015)</a:t>
            </a:r>
          </a:p>
        </p:txBody>
      </p:sp>
      <p:pic>
        <p:nvPicPr>
          <p:cNvPr id="93188"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44100" y="2828925"/>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
          <p:cNvSpPr>
            <a:spLocks noChangeArrowheads="1"/>
          </p:cNvSpPr>
          <p:nvPr/>
        </p:nvSpPr>
        <p:spPr bwMode="auto">
          <a:xfrm>
            <a:off x="6324600" y="6413500"/>
            <a:ext cx="3805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prstClr val="white"/>
                </a:solidFill>
              </a:rPr>
              <a:t>Copyright NCS Pearson, 2007</a:t>
            </a:r>
            <a:endParaRPr lang="en-US" sz="2000" dirty="0">
              <a:solidFill>
                <a:prstClr val="white"/>
              </a:solidFill>
            </a:endParaRPr>
          </a:p>
        </p:txBody>
      </p:sp>
    </p:spTree>
    <p:extLst>
      <p:ext uri="{BB962C8B-B14F-4D97-AF65-F5344CB8AC3E}">
        <p14:creationId xmlns:p14="http://schemas.microsoft.com/office/powerpoint/2010/main" val="1022978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Autofit/>
          </a:bodyPr>
          <a:lstStyle/>
          <a:p>
            <a:r>
              <a:rPr lang="en-US" sz="3000" dirty="0">
                <a:latin typeface="Bradley Hand ITC" pitchFamily="66" charset="0"/>
              </a:rPr>
              <a:t>BASC</a:t>
            </a:r>
            <a:r>
              <a:rPr lang="en-US" sz="3000" baseline="30000" dirty="0"/>
              <a:t>2</a:t>
            </a:r>
            <a:r>
              <a:rPr lang="en-US" sz="3000" dirty="0"/>
              <a:t> – Behavior and Emotional Screening Scale</a:t>
            </a:r>
            <a:br>
              <a:rPr lang="en-US" sz="3000" dirty="0"/>
            </a:br>
            <a:r>
              <a:rPr lang="en-US" sz="3000" dirty="0"/>
              <a:t>Spring 2012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5984974"/>
              </p:ext>
            </p:extLst>
          </p:nvPr>
        </p:nvGraphicFramePr>
        <p:xfrm>
          <a:off x="1620819" y="1191409"/>
          <a:ext cx="91440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895600" y="1767840"/>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24</a:t>
            </a:r>
          </a:p>
        </p:txBody>
      </p:sp>
      <p:sp>
        <p:nvSpPr>
          <p:cNvPr id="6" name="Rectangle 5"/>
          <p:cNvSpPr/>
          <p:nvPr/>
        </p:nvSpPr>
        <p:spPr>
          <a:xfrm>
            <a:off x="2895600" y="2225040"/>
            <a:ext cx="762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67</a:t>
            </a:r>
          </a:p>
        </p:txBody>
      </p:sp>
      <p:sp>
        <p:nvSpPr>
          <p:cNvPr id="7" name="Rectangle 6"/>
          <p:cNvSpPr/>
          <p:nvPr/>
        </p:nvSpPr>
        <p:spPr>
          <a:xfrm>
            <a:off x="2743201" y="2682240"/>
            <a:ext cx="907473"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533</a:t>
            </a:r>
          </a:p>
        </p:txBody>
      </p:sp>
      <p:sp>
        <p:nvSpPr>
          <p:cNvPr id="8" name="Rectangle 7"/>
          <p:cNvSpPr/>
          <p:nvPr/>
        </p:nvSpPr>
        <p:spPr>
          <a:xfrm>
            <a:off x="2895600" y="5839609"/>
            <a:ext cx="704780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N = 624                  n = 219                n = 202               n = 203</a:t>
            </a:r>
          </a:p>
        </p:txBody>
      </p:sp>
      <p:sp>
        <p:nvSpPr>
          <p:cNvPr id="9" name="TextBox 8"/>
          <p:cNvSpPr txBox="1"/>
          <p:nvPr/>
        </p:nvSpPr>
        <p:spPr>
          <a:xfrm>
            <a:off x="1336638" y="6079877"/>
            <a:ext cx="10465398" cy="738664"/>
          </a:xfrm>
          <a:prstGeom prst="rect">
            <a:avLst/>
          </a:prstGeom>
          <a:noFill/>
        </p:spPr>
        <p:txBody>
          <a:bodyPr wrap="square" rtlCol="0">
            <a:spAutoFit/>
          </a:bodyPr>
          <a:lstStyle/>
          <a:p>
            <a:pPr indent="-457200"/>
            <a:r>
              <a:rPr lang="en-US" altLang="en-US" sz="1400" dirty="0">
                <a:solidFill>
                  <a:prstClr val="black"/>
                </a:solidFill>
                <a:latin typeface="Times New Roman" panose="02020603050405020304" pitchFamily="18" charset="0"/>
                <a:cs typeface="Times New Roman" panose="02020603050405020304" pitchFamily="18" charset="0"/>
              </a:rPr>
              <a:t>Lane, K. L., Oakes, W. P., Common, E. A., </a:t>
            </a:r>
            <a:r>
              <a:rPr lang="en-US" altLang="en-US" sz="1400" dirty="0" err="1">
                <a:solidFill>
                  <a:prstClr val="black"/>
                </a:solidFill>
                <a:latin typeface="Times New Roman" panose="02020603050405020304" pitchFamily="18" charset="0"/>
                <a:cs typeface="Times New Roman" panose="02020603050405020304" pitchFamily="18" charset="0"/>
              </a:rPr>
              <a:t>Zorigian</a:t>
            </a:r>
            <a:r>
              <a:rPr lang="en-US" altLang="en-US" sz="1400" dirty="0">
                <a:solidFill>
                  <a:prstClr val="black"/>
                </a:solidFill>
                <a:latin typeface="Times New Roman" panose="02020603050405020304" pitchFamily="18" charset="0"/>
                <a:cs typeface="Times New Roman" panose="02020603050405020304" pitchFamily="18" charset="0"/>
              </a:rPr>
              <a:t>, K., &amp; Brunsting, N. (2012). Project Screen and Support: Initial </a:t>
            </a:r>
            <a:endParaRPr lang="en-US" altLang="en-US" sz="600" dirty="0">
              <a:solidFill>
                <a:prstClr val="black"/>
              </a:solidFill>
            </a:endParaRPr>
          </a:p>
          <a:p>
            <a:pPr indent="-457200"/>
            <a:r>
              <a:rPr lang="en-US" altLang="en-US" sz="1400" dirty="0">
                <a:solidFill>
                  <a:prstClr val="black"/>
                </a:solidFill>
                <a:latin typeface="Times New Roman" panose="02020603050405020304" pitchFamily="18" charset="0"/>
                <a:cs typeface="Times New Roman" panose="02020603050405020304" pitchFamily="18" charset="0"/>
              </a:rPr>
              <a:t>evidence between the SRSS-IE and the BASC2-BESS at the middle school level. </a:t>
            </a:r>
            <a:r>
              <a:rPr lang="en-US" altLang="en-US" sz="1400" i="1" dirty="0">
                <a:solidFill>
                  <a:prstClr val="black"/>
                </a:solidFill>
                <a:latin typeface="Times New Roman" panose="02020603050405020304" pitchFamily="18" charset="0"/>
                <a:cs typeface="Times New Roman" panose="02020603050405020304" pitchFamily="18" charset="0"/>
              </a:rPr>
              <a:t>Behavioral Disorders, 44</a:t>
            </a:r>
            <a:r>
              <a:rPr lang="en-US" altLang="en-US" sz="1400" dirty="0">
                <a:solidFill>
                  <a:prstClr val="black"/>
                </a:solidFill>
                <a:latin typeface="Times New Roman" panose="02020603050405020304" pitchFamily="18" charset="0"/>
                <a:cs typeface="Times New Roman" panose="02020603050405020304" pitchFamily="18" charset="0"/>
              </a:rPr>
              <a:t>(3), 162-174. </a:t>
            </a:r>
            <a:r>
              <a:rPr lang="en-US" sz="1400" dirty="0">
                <a:solidFill>
                  <a:prstClr val="black"/>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https://doi.org/10.1177/0198742918794843</a:t>
            </a:r>
            <a:r>
              <a:rPr lang="en-US" altLang="en-US" sz="1400" dirty="0">
                <a:solidFill>
                  <a:prstClr val="black"/>
                </a:solidFill>
                <a:latin typeface="Times New Roman" panose="02020603050405020304" pitchFamily="18" charset="0"/>
                <a:cs typeface="Times New Roman" panose="02020603050405020304" pitchFamily="18" charset="0"/>
              </a:rPr>
              <a:t> </a:t>
            </a:r>
            <a:endParaRPr lang="en-US"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273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693244" y="1006450"/>
            <a:ext cx="4710143" cy="1700212"/>
          </a:xfrm>
        </p:spPr>
        <p:txBody>
          <a:bodyPr>
            <a:noAutofit/>
          </a:bodyPr>
          <a:lstStyle/>
          <a:p>
            <a:pPr algn="ctr" eaLnBrk="1" hangingPunct="1">
              <a:defRPr/>
            </a:pPr>
            <a:r>
              <a:rPr lang="en-US" sz="3600" dirty="0"/>
              <a:t>Social Skills </a:t>
            </a:r>
            <a:br>
              <a:rPr lang="en-US" sz="3600" dirty="0"/>
            </a:br>
            <a:r>
              <a:rPr lang="en-US" sz="3600" dirty="0"/>
              <a:t>Improvement System – Performance Screening Guide</a:t>
            </a:r>
          </a:p>
        </p:txBody>
      </p:sp>
      <p:sp>
        <p:nvSpPr>
          <p:cNvPr id="5" name="Content Placeholder 4"/>
          <p:cNvSpPr>
            <a:spLocks noGrp="1"/>
          </p:cNvSpPr>
          <p:nvPr>
            <p:ph idx="1"/>
          </p:nvPr>
        </p:nvSpPr>
        <p:spPr>
          <a:xfrm>
            <a:off x="6013939" y="1017947"/>
            <a:ext cx="3970806" cy="5105400"/>
          </a:xfrm>
        </p:spPr>
        <p:txBody>
          <a:bodyPr rtlCol="0">
            <a:normAutofit fontScale="850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buNone/>
              <a:defRPr/>
            </a:pPr>
            <a:endParaRPr lang="en-US" dirty="0"/>
          </a:p>
          <a:p>
            <a:pPr marL="0" indent="0" algn="ctr">
              <a:buNone/>
              <a:defRPr/>
            </a:pPr>
            <a:r>
              <a:rPr lang="en-US" dirty="0"/>
              <a:t>Available from Pearson Education, </a:t>
            </a:r>
            <a:r>
              <a:rPr lang="en-US" dirty="0" err="1"/>
              <a:t>PsychCorp</a:t>
            </a:r>
            <a:r>
              <a:rPr lang="en-US" sz="2400" baseline="30000" dirty="0" err="1"/>
              <a:t>TM</a:t>
            </a:r>
            <a:r>
              <a:rPr lang="en-US" dirty="0"/>
              <a:t> </a:t>
            </a:r>
          </a:p>
          <a:p>
            <a:pPr marL="0" indent="0">
              <a:buNone/>
              <a:defRPr/>
            </a:pPr>
            <a:endParaRPr lang="en-US" dirty="0"/>
          </a:p>
          <a:p>
            <a:pPr marL="0" indent="0" algn="ctr">
              <a:buNone/>
              <a:defRPr/>
            </a:pPr>
            <a:endParaRPr lang="en-US" sz="2800" dirty="0"/>
          </a:p>
          <a:p>
            <a:pPr marL="0" indent="0" algn="ctr">
              <a:buNone/>
              <a:defRPr/>
            </a:pPr>
            <a:r>
              <a:rPr lang="en-US" dirty="0"/>
              <a:t>(</a:t>
            </a:r>
            <a:r>
              <a:rPr lang="en-US" dirty="0" err="1"/>
              <a:t>SSiS</a:t>
            </a:r>
            <a:r>
              <a:rPr lang="en-US" dirty="0"/>
              <a:t>- PSG; Elliott &amp; Gresham, 2007)</a:t>
            </a:r>
          </a:p>
        </p:txBody>
      </p:sp>
      <p:pic>
        <p:nvPicPr>
          <p:cNvPr id="96260"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4280" y="3090926"/>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772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noFill/>
          <a:ln>
            <a:noFill/>
          </a:ln>
        </p:spPr>
        <p:txBody>
          <a:bodyPr>
            <a:noAutofit/>
          </a:bodyPr>
          <a:lstStyle/>
          <a:p>
            <a:r>
              <a:rPr lang="en-US" sz="2400">
                <a:cs typeface="Times New Roman" pitchFamily="18" charset="0"/>
              </a:rPr>
              <a:t>Social Skills Improvement System – Performance Screening Guide</a:t>
            </a:r>
            <a:br>
              <a:rPr lang="en-US" sz="2400">
                <a:cs typeface="Times New Roman" pitchFamily="18" charset="0"/>
              </a:rPr>
            </a:br>
            <a:r>
              <a:rPr lang="en-US" sz="2400">
                <a:cs typeface="Times New Roman" pitchFamily="18" charset="0"/>
              </a:rPr>
              <a:t>Spring 2012 – Total School</a:t>
            </a:r>
            <a:endParaRPr lang="en-US" sz="2400" dirty="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0616142"/>
              </p:ext>
            </p:extLst>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212</a:t>
            </a:r>
          </a:p>
        </p:txBody>
      </p:sp>
      <p:sp>
        <p:nvSpPr>
          <p:cNvPr id="8" name="Rectangle 7"/>
          <p:cNvSpPr/>
          <p:nvPr/>
        </p:nvSpPr>
        <p:spPr>
          <a:xfrm>
            <a:off x="2805356" y="58914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31</a:t>
            </a:r>
          </a:p>
        </p:txBody>
      </p:sp>
      <p:sp>
        <p:nvSpPr>
          <p:cNvPr id="16" name="Rectangle 15"/>
          <p:cNvSpPr/>
          <p:nvPr/>
        </p:nvSpPr>
        <p:spPr>
          <a:xfrm>
            <a:off x="9129956" y="2758621"/>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dirty="0">
                <a:solidFill>
                  <a:prstClr val="black"/>
                </a:solidFill>
              </a:rPr>
              <a:t>Lane, K. L., Oakes, W. P., &amp; Magill, L. (2013). Primary prevention efforts: How do we implemented and monitor the Tier 1 component of our Comprehensive, Integrated, Three-Tiered (Ci3T) Model?, </a:t>
            </a:r>
            <a:r>
              <a:rPr lang="en-US" sz="1200" i="1" dirty="0">
                <a:solidFill>
                  <a:prstClr val="black"/>
                </a:solidFill>
              </a:rPr>
              <a:t>Preventing School Failure, 58</a:t>
            </a:r>
            <a:r>
              <a:rPr lang="en-US" sz="1200" dirty="0">
                <a:solidFill>
                  <a:prstClr val="black"/>
                </a:solidFill>
              </a:rPr>
              <a:t>(1), 143-158. </a:t>
            </a:r>
          </a:p>
        </p:txBody>
      </p:sp>
    </p:spTree>
    <p:extLst>
      <p:ext uri="{BB962C8B-B14F-4D97-AF65-F5344CB8AC3E}">
        <p14:creationId xmlns:p14="http://schemas.microsoft.com/office/powerpoint/2010/main" val="30694235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693244" y="1006450"/>
            <a:ext cx="4710143" cy="1700212"/>
          </a:xfrm>
        </p:spPr>
        <p:txBody>
          <a:bodyPr>
            <a:noAutofit/>
          </a:bodyPr>
          <a:lstStyle/>
          <a:p>
            <a:pPr algn="ctr" eaLnBrk="1" hangingPunct="1">
              <a:defRPr/>
            </a:pPr>
            <a:r>
              <a:rPr lang="en-US" sz="3600" dirty="0"/>
              <a:t>Social, Academic, and Emotional Behavior Risk Screener</a:t>
            </a:r>
          </a:p>
        </p:txBody>
      </p:sp>
      <p:sp>
        <p:nvSpPr>
          <p:cNvPr id="5" name="Content Placeholder 4"/>
          <p:cNvSpPr>
            <a:spLocks noGrp="1"/>
          </p:cNvSpPr>
          <p:nvPr>
            <p:ph idx="1"/>
          </p:nvPr>
        </p:nvSpPr>
        <p:spPr>
          <a:xfrm>
            <a:off x="6013939" y="1017947"/>
            <a:ext cx="3970806" cy="5105400"/>
          </a:xfrm>
        </p:spPr>
        <p:txBody>
          <a:bodyPr rtlCol="0">
            <a:normAutofit fontScale="775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buNone/>
              <a:defRPr/>
            </a:pPr>
            <a:endParaRPr lang="en-US" dirty="0"/>
          </a:p>
          <a:p>
            <a:pPr marL="0" indent="0" algn="ctr">
              <a:buNone/>
              <a:defRPr/>
            </a:pPr>
            <a:r>
              <a:rPr lang="en-US" dirty="0"/>
              <a:t>Available from </a:t>
            </a:r>
            <a:r>
              <a:rPr lang="en-US" dirty="0" err="1"/>
              <a:t>Fastbridge</a:t>
            </a:r>
            <a:r>
              <a:rPr lang="en-US" dirty="0"/>
              <a:t> Learning</a:t>
            </a:r>
          </a:p>
          <a:p>
            <a:pPr marL="0" indent="0">
              <a:buNone/>
              <a:defRPr/>
            </a:pPr>
            <a:endParaRPr lang="en-US" dirty="0"/>
          </a:p>
          <a:p>
            <a:pPr marL="0" indent="0" algn="ctr">
              <a:buNone/>
              <a:defRPr/>
            </a:pPr>
            <a:endParaRPr lang="en-US" sz="2800" dirty="0"/>
          </a:p>
          <a:p>
            <a:pPr marL="0" indent="0" algn="ctr">
              <a:buNone/>
              <a:defRPr/>
            </a:pPr>
            <a:r>
              <a:rPr lang="en-US" dirty="0"/>
              <a:t>(SAEBRS; </a:t>
            </a:r>
            <a:r>
              <a:rPr lang="en-US" dirty="0" err="1"/>
              <a:t>Kilgus</a:t>
            </a:r>
            <a:r>
              <a:rPr lang="en-US" dirty="0"/>
              <a:t>, </a:t>
            </a:r>
            <a:r>
              <a:rPr lang="en-US" dirty="0" err="1"/>
              <a:t>Chafouleas</a:t>
            </a:r>
            <a:r>
              <a:rPr lang="en-US" dirty="0"/>
              <a:t>, &amp; Riley-Tillman, 2013)</a:t>
            </a:r>
          </a:p>
        </p:txBody>
      </p:sp>
      <p:pic>
        <p:nvPicPr>
          <p:cNvPr id="96260"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4280" y="3090926"/>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112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864351169"/>
              </p:ext>
            </p:extLst>
          </p:nvPr>
        </p:nvGraphicFramePr>
        <p:xfrm>
          <a:off x="1990165" y="761064"/>
          <a:ext cx="7913161" cy="503720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714500" y="5903893"/>
            <a:ext cx="8966200" cy="954107"/>
          </a:xfrm>
          <a:prstGeom prst="rect">
            <a:avLst/>
          </a:prstGeom>
        </p:spPr>
        <p:txBody>
          <a:bodyPr wrap="square">
            <a:spAutoFit/>
          </a:bodyPr>
          <a:lstStyle/>
          <a:p>
            <a:r>
              <a:rPr lang="en-US" sz="1400" dirty="0">
                <a:solidFill>
                  <a:prstClr val="black"/>
                </a:solidFill>
                <a:latin typeface="Times New Roman" panose="02020603050405020304" pitchFamily="18" charset="0"/>
                <a:ea typeface="Calibri" panose="020F0502020204030204" pitchFamily="34" charset="0"/>
              </a:rPr>
              <a:t>Note - we present the percentage of students by risk category on the total scale and each subscale, as we find the two-step approach to subscale interpretation is the most defensible). </a:t>
            </a:r>
            <a:r>
              <a:rPr lang="en-US" sz="1400" dirty="0">
                <a:solidFill>
                  <a:prstClr val="black"/>
                </a:solidFill>
                <a:latin typeface="Times New Roman" panose="02020603050405020304" pitchFamily="18" charset="0"/>
              </a:rPr>
              <a:t>Source. </a:t>
            </a:r>
            <a:r>
              <a:rPr lang="en-US" sz="1400" dirty="0" err="1">
                <a:solidFill>
                  <a:prstClr val="black"/>
                </a:solidFill>
                <a:latin typeface="Times New Roman" panose="02020603050405020304" pitchFamily="18" charset="0"/>
              </a:rPr>
              <a:t>Kilgus</a:t>
            </a:r>
            <a:r>
              <a:rPr lang="en-US" sz="1400" dirty="0">
                <a:solidFill>
                  <a:prstClr val="black"/>
                </a:solidFill>
                <a:latin typeface="Times New Roman" panose="02020603050405020304" pitchFamily="18" charset="0"/>
              </a:rPr>
              <a:t>, Kilpatrick, Taylor, Eklund, &amp; von der </a:t>
            </a:r>
            <a:r>
              <a:rPr lang="en-US" sz="1400" dirty="0" err="1">
                <a:solidFill>
                  <a:prstClr val="black"/>
                </a:solidFill>
                <a:latin typeface="Times New Roman" panose="02020603050405020304" pitchFamily="18" charset="0"/>
              </a:rPr>
              <a:t>Embse</a:t>
            </a:r>
            <a:r>
              <a:rPr lang="en-US" sz="1400" dirty="0">
                <a:solidFill>
                  <a:prstClr val="black"/>
                </a:solidFill>
                <a:latin typeface="Times New Roman" panose="02020603050405020304" pitchFamily="18" charset="0"/>
              </a:rPr>
              <a:t>, 2016 </a:t>
            </a:r>
          </a:p>
          <a:p>
            <a:endParaRPr lang="en-US" sz="1400" dirty="0">
              <a:solidFill>
                <a:prstClr val="black"/>
              </a:solidFill>
              <a:latin typeface="Times New Roman" panose="02020603050405020304" pitchFamily="18" charset="0"/>
              <a:ea typeface="Calibri" panose="020F0502020204030204" pitchFamily="34" charset="0"/>
            </a:endParaRPr>
          </a:p>
        </p:txBody>
      </p:sp>
      <p:sp>
        <p:nvSpPr>
          <p:cNvPr id="8" name="TextBox 7"/>
          <p:cNvSpPr txBox="1"/>
          <p:nvPr/>
        </p:nvSpPr>
        <p:spPr>
          <a:xfrm>
            <a:off x="1524000" y="1"/>
            <a:ext cx="8864600" cy="830997"/>
          </a:xfrm>
          <a:prstGeom prst="rect">
            <a:avLst/>
          </a:prstGeom>
          <a:noFill/>
        </p:spPr>
        <p:txBody>
          <a:bodyPr wrap="square" rtlCol="0">
            <a:spAutoFit/>
          </a:bodyPr>
          <a:lstStyle/>
          <a:p>
            <a:r>
              <a:rPr lang="en-US" sz="2400" dirty="0">
                <a:solidFill>
                  <a:prstClr val="black"/>
                </a:solidFill>
                <a:latin typeface="Calibri Light" panose="020F0302020204030204"/>
              </a:rPr>
              <a:t>SAMPLE DATA: SAEBRS</a:t>
            </a:r>
          </a:p>
          <a:p>
            <a:r>
              <a:rPr lang="en-US" sz="2400" dirty="0">
                <a:solidFill>
                  <a:prstClr val="black"/>
                </a:solidFill>
                <a:latin typeface="Calibri Light" panose="020F0302020204030204"/>
              </a:rPr>
              <a:t>Large Urban Elementary - Fall Screening Data </a:t>
            </a:r>
          </a:p>
        </p:txBody>
      </p:sp>
    </p:spTree>
    <p:extLst>
      <p:ext uri="{BB962C8B-B14F-4D97-AF65-F5344CB8AC3E}">
        <p14:creationId xmlns:p14="http://schemas.microsoft.com/office/powerpoint/2010/main" val="2851106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9161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dirty="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dirty="0">
                <a:solidFill>
                  <a:prstClr val="black"/>
                </a:solidFill>
                <a:latin typeface="Arial" charset="0"/>
              </a:rPr>
              <a:t>Sample Middle School:</a:t>
            </a:r>
            <a:r>
              <a:rPr lang="en-US" sz="3600" dirty="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89</a:t>
            </a:r>
          </a:p>
        </p:txBody>
      </p:sp>
      <p:sp>
        <p:nvSpPr>
          <p:cNvPr id="10" name="Rectangle 9"/>
          <p:cNvSpPr/>
          <p:nvPr/>
        </p:nvSpPr>
        <p:spPr>
          <a:xfrm>
            <a:off x="4135915" y="26985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66</a:t>
            </a:r>
          </a:p>
        </p:txBody>
      </p:sp>
      <p:sp>
        <p:nvSpPr>
          <p:cNvPr id="14" name="Rectangle 13"/>
          <p:cNvSpPr/>
          <p:nvPr/>
        </p:nvSpPr>
        <p:spPr>
          <a:xfrm>
            <a:off x="5715000" y="2696201"/>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dirty="0">
                          <a:effectLst/>
                        </a:rPr>
                        <a:t>Fall- 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Fall- SRSSIE-E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80.28%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10.36%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91.29%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6.20%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1.58%</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dirty="0">
                          <a:effectLst/>
                        </a:rPr>
                        <a:t>WTR-SRSSIE-I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3.26%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88.79%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8.52%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2.69%</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7886700" cy="1325563"/>
          </a:xfrm>
        </p:spPr>
        <p:txBody>
          <a:bodyPr/>
          <a:lstStyle/>
          <a:p>
            <a:r>
              <a:rPr lang="en-US" dirty="0"/>
              <a:t>Data sharing…</a:t>
            </a:r>
          </a:p>
        </p:txBody>
      </p:sp>
      <p:sp>
        <p:nvSpPr>
          <p:cNvPr id="3" name="Content Placeholder 2"/>
          <p:cNvSpPr>
            <a:spLocks noGrp="1"/>
          </p:cNvSpPr>
          <p:nvPr>
            <p:ph idx="1"/>
          </p:nvPr>
        </p:nvSpPr>
        <p:spPr>
          <a:xfrm>
            <a:off x="1834058" y="1971414"/>
            <a:ext cx="8229600" cy="4819326"/>
          </a:xfrm>
        </p:spPr>
        <p:txBody>
          <a:bodyPr/>
          <a:lstStyle/>
          <a:p>
            <a:r>
              <a:rPr lang="en-US" dirty="0"/>
              <a:t>Schoolwide data</a:t>
            </a:r>
          </a:p>
          <a:p>
            <a:pPr marL="457200" lvl="1" indent="0">
              <a:buNone/>
            </a:pPr>
            <a:r>
              <a:rPr lang="en-US" dirty="0"/>
              <a:t>…decisions related to primary prevention efforts</a:t>
            </a:r>
          </a:p>
          <a:p>
            <a:pPr marL="457200" lvl="1" indent="0">
              <a:buNone/>
            </a:pPr>
            <a:endParaRPr lang="en-US" dirty="0"/>
          </a:p>
          <a:p>
            <a:r>
              <a:rPr lang="en-US" dirty="0"/>
              <a:t>Grade / Department / Class</a:t>
            </a:r>
          </a:p>
          <a:p>
            <a:pPr marL="457200" lvl="1" indent="0">
              <a:buNone/>
            </a:pPr>
            <a:r>
              <a:rPr lang="en-US" dirty="0"/>
              <a:t>…implications for teachers’ practice</a:t>
            </a:r>
          </a:p>
          <a:p>
            <a:pPr marL="0" indent="0">
              <a:buNone/>
            </a:pPr>
            <a:endParaRPr lang="en-US" dirty="0"/>
          </a:p>
          <a:p>
            <a:pPr marL="0" indent="0">
              <a:buNone/>
            </a:pPr>
            <a:endParaRPr lang="en-US" dirty="0"/>
          </a:p>
          <a:p>
            <a:pPr marL="347663" indent="-347663"/>
            <a:r>
              <a:rPr lang="en-US" dirty="0"/>
              <a:t>Individual student </a:t>
            </a:r>
          </a:p>
          <a:p>
            <a:pPr marL="457200" lvl="1" indent="0">
              <a:buNone/>
            </a:pPr>
            <a:r>
              <a:rPr lang="en-US" dirty="0"/>
              <a:t>…decisions about student-based interventions</a:t>
            </a: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2847" y="4267201"/>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5680239" y="948187"/>
            <a:ext cx="1938528" cy="1514475"/>
          </a:xfrm>
          <a:prstGeom prst="rect">
            <a:avLst/>
          </a:prstGeom>
        </p:spPr>
      </p:pic>
      <p:pic>
        <p:nvPicPr>
          <p:cNvPr id="8" name="Picture 7"/>
          <p:cNvPicPr>
            <a:picLocks noChangeAspect="1"/>
          </p:cNvPicPr>
          <p:nvPr/>
        </p:nvPicPr>
        <p:blipFill>
          <a:blip r:embed="rId4"/>
          <a:stretch>
            <a:fillRect/>
          </a:stretch>
        </p:blipFill>
        <p:spPr>
          <a:xfrm>
            <a:off x="7674389" y="2971800"/>
            <a:ext cx="2112089" cy="1526402"/>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81400" y="152400"/>
            <a:ext cx="5181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panose="020F0502020204030204"/>
              </a:rPr>
              <a:t>Communication and Continuous Improvement</a:t>
            </a:r>
          </a:p>
        </p:txBody>
      </p:sp>
      <p:sp>
        <p:nvSpPr>
          <p:cNvPr id="3" name="Oval 2"/>
          <p:cNvSpPr/>
          <p:nvPr/>
        </p:nvSpPr>
        <p:spPr>
          <a:xfrm>
            <a:off x="4457700" y="1524000"/>
            <a:ext cx="3429000" cy="137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white"/>
                </a:solidFill>
                <a:latin typeface="Calibri" panose="020F0502020204030204"/>
              </a:rPr>
              <a:t>Ci3T District Leadership Team</a:t>
            </a:r>
          </a:p>
        </p:txBody>
      </p:sp>
      <p:sp>
        <p:nvSpPr>
          <p:cNvPr id="4" name="Rectangle 3"/>
          <p:cNvSpPr/>
          <p:nvPr/>
        </p:nvSpPr>
        <p:spPr>
          <a:xfrm>
            <a:off x="2057400" y="3276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5" name="Rectangle 4"/>
          <p:cNvSpPr/>
          <p:nvPr/>
        </p:nvSpPr>
        <p:spPr>
          <a:xfrm>
            <a:off x="22098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6" name="Rectangle 5"/>
          <p:cNvSpPr/>
          <p:nvPr/>
        </p:nvSpPr>
        <p:spPr>
          <a:xfrm>
            <a:off x="2362200" y="3581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7" name="Rectangle 6"/>
          <p:cNvSpPr/>
          <p:nvPr/>
        </p:nvSpPr>
        <p:spPr>
          <a:xfrm>
            <a:off x="2514600" y="3733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8" name="Rectangle 7"/>
          <p:cNvSpPr/>
          <p:nvPr/>
        </p:nvSpPr>
        <p:spPr>
          <a:xfrm>
            <a:off x="2667000" y="3886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9" name="Rectangle 8"/>
          <p:cNvSpPr/>
          <p:nvPr/>
        </p:nvSpPr>
        <p:spPr>
          <a:xfrm>
            <a:off x="2819400" y="4038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0" name="Rectangle 9"/>
          <p:cNvSpPr/>
          <p:nvPr/>
        </p:nvSpPr>
        <p:spPr>
          <a:xfrm>
            <a:off x="2971800" y="4191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1" name="Rectangle 10"/>
          <p:cNvSpPr/>
          <p:nvPr/>
        </p:nvSpPr>
        <p:spPr>
          <a:xfrm>
            <a:off x="3124200" y="4343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2" name="Rectangle 11"/>
          <p:cNvSpPr/>
          <p:nvPr/>
        </p:nvSpPr>
        <p:spPr>
          <a:xfrm>
            <a:off x="3276600" y="44958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3" name="Rectangle 12"/>
          <p:cNvSpPr/>
          <p:nvPr/>
        </p:nvSpPr>
        <p:spPr>
          <a:xfrm>
            <a:off x="3429000" y="4648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4" name="Rectangle 13"/>
          <p:cNvSpPr/>
          <p:nvPr/>
        </p:nvSpPr>
        <p:spPr>
          <a:xfrm>
            <a:off x="3581400" y="4800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5" name="Rectangle 14"/>
          <p:cNvSpPr/>
          <p:nvPr/>
        </p:nvSpPr>
        <p:spPr>
          <a:xfrm>
            <a:off x="3733800" y="49530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6" name="Rectangle 15"/>
          <p:cNvSpPr/>
          <p:nvPr/>
        </p:nvSpPr>
        <p:spPr>
          <a:xfrm>
            <a:off x="3886200" y="5105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7" name="Rectangle 16"/>
          <p:cNvSpPr/>
          <p:nvPr/>
        </p:nvSpPr>
        <p:spPr>
          <a:xfrm>
            <a:off x="4038600" y="5257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8" name="Rectangle 17"/>
          <p:cNvSpPr/>
          <p:nvPr/>
        </p:nvSpPr>
        <p:spPr>
          <a:xfrm>
            <a:off x="5257800" y="32766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9" name="Rectangle 18"/>
          <p:cNvSpPr/>
          <p:nvPr/>
        </p:nvSpPr>
        <p:spPr>
          <a:xfrm>
            <a:off x="54102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0" name="Rectangle 19"/>
          <p:cNvSpPr/>
          <p:nvPr/>
        </p:nvSpPr>
        <p:spPr>
          <a:xfrm>
            <a:off x="5595938" y="35814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1" name="Rectangle 20"/>
          <p:cNvSpPr/>
          <p:nvPr/>
        </p:nvSpPr>
        <p:spPr>
          <a:xfrm>
            <a:off x="5715000" y="37338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2" name="Rectangle 21"/>
          <p:cNvSpPr/>
          <p:nvPr/>
        </p:nvSpPr>
        <p:spPr>
          <a:xfrm>
            <a:off x="8091488" y="32766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3" name="Rectangle 22"/>
          <p:cNvSpPr/>
          <p:nvPr/>
        </p:nvSpPr>
        <p:spPr>
          <a:xfrm>
            <a:off x="8243888" y="3429000"/>
            <a:ext cx="22098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4" name="Rectangle 23"/>
          <p:cNvSpPr/>
          <p:nvPr/>
        </p:nvSpPr>
        <p:spPr>
          <a:xfrm>
            <a:off x="3962400" y="6208714"/>
            <a:ext cx="2438400" cy="53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Elementary</a:t>
            </a:r>
          </a:p>
        </p:txBody>
      </p:sp>
      <p:sp>
        <p:nvSpPr>
          <p:cNvPr id="25" name="Rectangle 24"/>
          <p:cNvSpPr/>
          <p:nvPr/>
        </p:nvSpPr>
        <p:spPr>
          <a:xfrm>
            <a:off x="5614988" y="4708525"/>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Middle </a:t>
            </a:r>
          </a:p>
        </p:txBody>
      </p:sp>
      <p:sp>
        <p:nvSpPr>
          <p:cNvPr id="26" name="Rectangle 25"/>
          <p:cNvSpPr/>
          <p:nvPr/>
        </p:nvSpPr>
        <p:spPr>
          <a:xfrm>
            <a:off x="8110538" y="4411663"/>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High</a:t>
            </a:r>
          </a:p>
        </p:txBody>
      </p:sp>
      <p:pic>
        <p:nvPicPr>
          <p:cNvPr id="275483"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8138" y="357188"/>
            <a:ext cx="18669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905000" y="457200"/>
            <a:ext cx="1257300" cy="381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Effective</a:t>
            </a:r>
          </a:p>
          <a:p>
            <a:pPr algn="ctr">
              <a:defRPr/>
            </a:pPr>
            <a:r>
              <a:rPr lang="en-US" dirty="0">
                <a:solidFill>
                  <a:prstClr val="white"/>
                </a:solidFill>
                <a:latin typeface="Calibri" panose="020F0502020204030204"/>
              </a:rPr>
              <a:t>Teams</a:t>
            </a:r>
          </a:p>
        </p:txBody>
      </p:sp>
      <p:cxnSp>
        <p:nvCxnSpPr>
          <p:cNvPr id="31" name="Straight Connector 30"/>
          <p:cNvCxnSpPr>
            <a:endCxn id="4" idx="0"/>
          </p:cNvCxnSpPr>
          <p:nvPr/>
        </p:nvCxnSpPr>
        <p:spPr>
          <a:xfrm flipH="1">
            <a:off x="3162300" y="2590800"/>
            <a:ext cx="1676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 idx="4"/>
            <a:endCxn id="18" idx="0"/>
          </p:cNvCxnSpPr>
          <p:nvPr/>
        </p:nvCxnSpPr>
        <p:spPr>
          <a:xfrm>
            <a:off x="6172200" y="2895600"/>
            <a:ext cx="1905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05739" y="2028826"/>
            <a:ext cx="1781175" cy="485775"/>
          </a:xfrm>
          <a:prstGeom prst="line">
            <a:avLst/>
          </a:prstGeom>
        </p:spPr>
        <p:style>
          <a:lnRef idx="1">
            <a:schemeClr val="accent1"/>
          </a:lnRef>
          <a:fillRef idx="0">
            <a:schemeClr val="accent1"/>
          </a:fillRef>
          <a:effectRef idx="0">
            <a:schemeClr val="accent1"/>
          </a:effectRef>
          <a:fontRef idx="minor">
            <a:schemeClr val="tx1"/>
          </a:fontRef>
        </p:style>
      </p:cxnSp>
      <p:pic>
        <p:nvPicPr>
          <p:cNvPr id="275488" name="Picture 4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8926" y="4038600"/>
            <a:ext cx="4476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89" name="Picture 5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7939" y="50974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65964" y="564991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8339" y="50847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13501" y="5686425"/>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93" name="Picture 61"/>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96300" y="4956175"/>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40850" y="4953000"/>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6226" y="4572000"/>
            <a:ext cx="4492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6226" y="5611814"/>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57338" y="5097464"/>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573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65338" y="4572000"/>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0739" y="5097464"/>
            <a:ext cx="447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4388" y="5605464"/>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161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19376" y="5095875"/>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9376" y="5605464"/>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32076" y="6164263"/>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8488" y="5610225"/>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702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p:cNvCxnSpPr/>
          <p:nvPr/>
        </p:nvCxnSpPr>
        <p:spPr>
          <a:xfrm>
            <a:off x="7620000" y="2743200"/>
            <a:ext cx="1728788"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8318500" y="21082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79" name="Rectangle 78"/>
          <p:cNvSpPr/>
          <p:nvPr/>
        </p:nvSpPr>
        <p:spPr>
          <a:xfrm>
            <a:off x="8523288" y="2263775"/>
            <a:ext cx="2209800" cy="838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pic>
        <p:nvPicPr>
          <p:cNvPr id="275511" name="Picture 7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52014" y="1144588"/>
            <a:ext cx="8397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a:xfrm>
            <a:off x="7681913" y="1714501"/>
            <a:ext cx="2476500" cy="455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College &amp; Career</a:t>
            </a:r>
          </a:p>
        </p:txBody>
      </p:sp>
      <p:sp>
        <p:nvSpPr>
          <p:cNvPr id="27" name="Oval 26"/>
          <p:cNvSpPr/>
          <p:nvPr/>
        </p:nvSpPr>
        <p:spPr>
          <a:xfrm>
            <a:off x="949326" y="3775075"/>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58" name="Oval 57"/>
          <p:cNvSpPr/>
          <p:nvPr/>
        </p:nvSpPr>
        <p:spPr>
          <a:xfrm>
            <a:off x="7994651" y="160338"/>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82" name="Oval 81"/>
          <p:cNvSpPr/>
          <p:nvPr/>
        </p:nvSpPr>
        <p:spPr>
          <a:xfrm>
            <a:off x="7342189" y="3732213"/>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83" name="Oval 82"/>
          <p:cNvSpPr/>
          <p:nvPr/>
        </p:nvSpPr>
        <p:spPr>
          <a:xfrm>
            <a:off x="4959351" y="4135438"/>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1410" y="953037"/>
            <a:ext cx="794006" cy="870206"/>
          </a:xfrm>
          <a:prstGeom prst="rect">
            <a:avLst/>
          </a:prstGeom>
        </p:spPr>
      </p:pic>
    </p:spTree>
    <p:extLst>
      <p:ext uri="{BB962C8B-B14F-4D97-AF65-F5344CB8AC3E}">
        <p14:creationId xmlns:p14="http://schemas.microsoft.com/office/powerpoint/2010/main" val="1818009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ppt_x"/>
                                          </p:val>
                                        </p:tav>
                                        <p:tav tm="100000">
                                          <p:val>
                                            <p:strVal val="#ppt_x"/>
                                          </p:val>
                                        </p:tav>
                                      </p:tavLst>
                                    </p:anim>
                                    <p:anim calcmode="lin" valueType="num">
                                      <p:cBhvr additive="base">
                                        <p:cTn id="36" dur="500" fill="hold"/>
                                        <p:tgtEl>
                                          <p:spTgt spid="7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500" fill="hold"/>
                                        <p:tgtEl>
                                          <p:spTgt spid="72"/>
                                        </p:tgtEl>
                                        <p:attrNameLst>
                                          <p:attrName>ppt_x</p:attrName>
                                        </p:attrNameLst>
                                      </p:cBhvr>
                                      <p:tavLst>
                                        <p:tav tm="0">
                                          <p:val>
                                            <p:strVal val="#ppt_x"/>
                                          </p:val>
                                        </p:tav>
                                        <p:tav tm="100000">
                                          <p:val>
                                            <p:strVal val="#ppt_x"/>
                                          </p:val>
                                        </p:tav>
                                      </p:tavLst>
                                    </p:anim>
                                    <p:anim calcmode="lin" valueType="num">
                                      <p:cBhvr additive="base">
                                        <p:cTn id="40" dur="500" fill="hold"/>
                                        <p:tgtEl>
                                          <p:spTgt spid="7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ppt_x"/>
                                          </p:val>
                                        </p:tav>
                                        <p:tav tm="100000">
                                          <p:val>
                                            <p:strVal val="#ppt_x"/>
                                          </p:val>
                                        </p:tav>
                                      </p:tavLst>
                                    </p:anim>
                                    <p:anim calcmode="lin" valueType="num">
                                      <p:cBhvr additive="base">
                                        <p:cTn id="52" dur="500" fill="hold"/>
                                        <p:tgtEl>
                                          <p:spTgt spid="7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ppt_x"/>
                                          </p:val>
                                        </p:tav>
                                        <p:tav tm="100000">
                                          <p:val>
                                            <p:strVal val="#ppt_x"/>
                                          </p:val>
                                        </p:tav>
                                      </p:tavLst>
                                    </p:anim>
                                    <p:anim calcmode="lin" valueType="num">
                                      <p:cBhvr additive="base">
                                        <p:cTn id="60" dur="500" fill="hold"/>
                                        <p:tgtEl>
                                          <p:spTgt spid="5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500" fill="hold"/>
                                        <p:tgtEl>
                                          <p:spTgt spid="61"/>
                                        </p:tgtEl>
                                        <p:attrNameLst>
                                          <p:attrName>ppt_x</p:attrName>
                                        </p:attrNameLst>
                                      </p:cBhvr>
                                      <p:tavLst>
                                        <p:tav tm="0">
                                          <p:val>
                                            <p:strVal val="#ppt_x"/>
                                          </p:val>
                                        </p:tav>
                                        <p:tav tm="100000">
                                          <p:val>
                                            <p:strVal val="#ppt_x"/>
                                          </p:val>
                                        </p:tav>
                                      </p:tavLst>
                                    </p:anim>
                                    <p:anim calcmode="lin" valueType="num">
                                      <p:cBhvr additive="base">
                                        <p:cTn id="68" dur="500" fill="hold"/>
                                        <p:tgtEl>
                                          <p:spTgt spid="61"/>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1+#ppt_w/2"/>
                                          </p:val>
                                        </p:tav>
                                        <p:tav tm="100000">
                                          <p:val>
                                            <p:strVal val="#ppt_x"/>
                                          </p:val>
                                        </p:tav>
                                      </p:tavLst>
                                    </p:anim>
                                    <p:anim calcmode="lin" valueType="num">
                                      <p:cBhvr additive="base">
                                        <p:cTn id="72"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8738201" y="1071154"/>
            <a:ext cx="3310758" cy="43417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59" name="1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0" name="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1" name="1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2" name="1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3" name="Picture 4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4" name="Picture 5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5" name="Picture 5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6" name="Picture 49"/>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7" name="Picture 4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8" name="Picture 4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69" name="Picture 46"/>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0" name="Picture 4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1" name="Picture 4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2" name="Picture 4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3" name="Picture 7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4" name="Picture 40"/>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5" name="Picture 39"/>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6" name="Picture 38"/>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7" name="Picture 33"/>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8" name="Picture 36"/>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pic>
        <p:nvPicPr>
          <p:cNvPr id="79" name="Picture 32"/>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699103" y="5039468"/>
            <a:ext cx="4443412" cy="1575678"/>
          </a:xfrm>
          <a:prstGeom prst="rect">
            <a:avLst/>
          </a:prstGeom>
          <a:noFill/>
        </p:spPr>
      </p:pic>
      <p:sp>
        <p:nvSpPr>
          <p:cNvPr id="24" name="TextBox 23">
            <a:extLst>
              <a:ext uri="{FF2B5EF4-FFF2-40B4-BE49-F238E27FC236}">
                <a16:creationId xmlns:a16="http://schemas.microsoft.com/office/drawing/2014/main" id="{3B347BBC-1BAD-4792-99FD-6897B033AF05}"/>
              </a:ext>
            </a:extLst>
          </p:cNvPr>
          <p:cNvSpPr txBox="1"/>
          <p:nvPr/>
        </p:nvSpPr>
        <p:spPr>
          <a:xfrm>
            <a:off x="2366211" y="422884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What are some of the potential benefits of systematic screening? Challenges? Questions?</a:t>
            </a:r>
          </a:p>
        </p:txBody>
      </p:sp>
      <p:pic>
        <p:nvPicPr>
          <p:cNvPr id="25" name="Content Placeholder 5">
            <a:extLst>
              <a:ext uri="{FF2B5EF4-FFF2-40B4-BE49-F238E27FC236}">
                <a16:creationId xmlns:a16="http://schemas.microsoft.com/office/drawing/2014/main" id="{81F7D7F2-E9D2-46A3-A1DF-C9A8096168C3}"/>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t="6379"/>
          <a:stretch/>
        </p:blipFill>
        <p:spPr>
          <a:xfrm>
            <a:off x="2639040" y="239449"/>
            <a:ext cx="6760118" cy="3801979"/>
          </a:xfrm>
          <a:prstGeom prst="rect">
            <a:avLst/>
          </a:prstGeom>
        </p:spPr>
      </p:pic>
    </p:spTree>
    <p:extLst>
      <p:ext uri="{BB962C8B-B14F-4D97-AF65-F5344CB8AC3E}">
        <p14:creationId xmlns:p14="http://schemas.microsoft.com/office/powerpoint/2010/main" val="3990214057"/>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61"/>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2"/>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63"/>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64"/>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65"/>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66"/>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67"/>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69"/>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70"/>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71"/>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72"/>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73"/>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74"/>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75"/>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76"/>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77"/>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78"/>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dirty="0">
                <a:solidFill>
                  <a:prstClr val="black"/>
                </a:solidFill>
              </a:rPr>
              <a:t>Lane, K. L., Oakes, W. P., &amp; Magill, L. (2013). Primary prevention efforts: How do we implemented and monitor the Tier 1 component of our Comprehensive, Integrated, Three-Tiered (Ci3T) Model?, </a:t>
            </a:r>
            <a:r>
              <a:rPr lang="en-US" sz="1200" i="1" dirty="0">
                <a:solidFill>
                  <a:prstClr val="black"/>
                </a:solidFill>
              </a:rPr>
              <a:t>Preventing School Failure, 58</a:t>
            </a:r>
            <a:r>
              <a:rPr lang="en-US" sz="1200" dirty="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1614115" y="8813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Implementing Ci3T Models: </a:t>
            </a:r>
            <a:b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A Respectful Partnership</a:t>
            </a:r>
            <a:br>
              <a:rPr kumimoji="0" lang="en-US" alt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altLang="en-US" sz="3600" b="1"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83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rPr>
              <a:t>Elementary School Level</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1176339"/>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6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1528764" y="884239"/>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8610601" y="2387601"/>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2473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7815263" y="4527551"/>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grpSp>
      <p:grpSp>
        <p:nvGrpSpPr>
          <p:cNvPr id="244744" name="Group 11"/>
          <p:cNvGrpSpPr>
            <a:grpSpLocks/>
          </p:cNvGrpSpPr>
          <p:nvPr/>
        </p:nvGrpSpPr>
        <p:grpSpPr bwMode="auto">
          <a:xfrm>
            <a:off x="7927976"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grpSp>
      <p:sp>
        <p:nvSpPr>
          <p:cNvPr id="11" name="Title 1"/>
          <p:cNvSpPr txBox="1">
            <a:spLocks/>
          </p:cNvSpPr>
          <p:nvPr/>
        </p:nvSpPr>
        <p:spPr bwMode="auto">
          <a:xfrm>
            <a:off x="2133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pic>
        <p:nvPicPr>
          <p:cNvPr id="240650" name="Picture 2" descr="142499888448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97026"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4267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stretch>
            <a:fillRect/>
          </a:stretch>
        </p:blipFill>
        <p:spPr>
          <a:xfrm>
            <a:off x="151498" y="1219649"/>
            <a:ext cx="5327504" cy="57957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stretch>
            <a:fillRect/>
          </a:stretch>
        </p:blipFill>
        <p:spPr>
          <a:xfrm>
            <a:off x="0" y="1558403"/>
            <a:ext cx="7575562" cy="5225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0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a:solidFill>
                  <a:prstClr val="black">
                    <a:tint val="75000"/>
                  </a:prstClr>
                </a:solidFill>
              </a:rPr>
              <a:t>2015 2016 IES Ci3T ES Implementation </a:t>
            </a:r>
            <a:fld id="{CA7623EA-52A2-482C-BBF7-A5570470EACC}" type="slidenum">
              <a:rPr lang="en-US" smtClean="0">
                <a:solidFill>
                  <a:prstClr val="black">
                    <a:tint val="75000"/>
                  </a:prstClr>
                </a:solidFill>
              </a:rPr>
              <a:pPr/>
              <a:t>85</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1416178" y="1"/>
            <a:ext cx="5324475" cy="7458075"/>
          </a:xfrm>
          <a:prstGeom prst="rect">
            <a:avLst/>
          </a:prstGeom>
        </p:spPr>
      </p:pic>
      <p:pic>
        <p:nvPicPr>
          <p:cNvPr id="4" name="Picture 3"/>
          <p:cNvPicPr>
            <a:picLocks noChangeAspect="1"/>
          </p:cNvPicPr>
          <p:nvPr/>
        </p:nvPicPr>
        <p:blipFill>
          <a:blip r:embed="rId3"/>
          <a:stretch>
            <a:fillRect/>
          </a:stretch>
        </p:blipFill>
        <p:spPr>
          <a:xfrm>
            <a:off x="1524001" y="51098"/>
            <a:ext cx="8997087" cy="6806903"/>
          </a:xfrm>
          <a:prstGeom prst="rect">
            <a:avLst/>
          </a:prstGeom>
        </p:spPr>
      </p:pic>
    </p:spTree>
    <p:extLst>
      <p:ext uri="{BB962C8B-B14F-4D97-AF65-F5344CB8AC3E}">
        <p14:creationId xmlns:p14="http://schemas.microsoft.com/office/powerpoint/2010/main" val="11633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115998687"/>
              </p:ext>
            </p:extLst>
          </p:nvPr>
        </p:nvGraphicFramePr>
        <p:xfrm>
          <a:off x="1323191" y="104510"/>
          <a:ext cx="9046360" cy="6405880"/>
        </p:xfrm>
        <a:graphic>
          <a:graphicData uri="http://schemas.openxmlformats.org/drawingml/2006/table">
            <a:tbl>
              <a:tblPr firstRow="1" bandRow="1">
                <a:tableStyleId>{5C22544A-7EE6-4342-B048-85BDC9FD1C3A}</a:tableStyleId>
              </a:tblPr>
              <a:tblGrid>
                <a:gridCol w="4523180">
                  <a:extLst>
                    <a:ext uri="{9D8B030D-6E8A-4147-A177-3AD203B41FA5}">
                      <a16:colId xmlns:a16="http://schemas.microsoft.com/office/drawing/2014/main" val="3475468031"/>
                    </a:ext>
                  </a:extLst>
                </a:gridCol>
                <a:gridCol w="4523180">
                  <a:extLst>
                    <a:ext uri="{9D8B030D-6E8A-4147-A177-3AD203B41FA5}">
                      <a16:colId xmlns:a16="http://schemas.microsoft.com/office/drawing/2014/main" val="3555776466"/>
                    </a:ext>
                  </a:extLst>
                </a:gridCol>
              </a:tblGrid>
              <a:tr h="370840">
                <a:tc>
                  <a:txBody>
                    <a:bodyPr/>
                    <a:lstStyle/>
                    <a:p>
                      <a:r>
                        <a:rPr lang="en-US" dirty="0"/>
                        <a:t>Low-Intensity Strategy</a:t>
                      </a:r>
                    </a:p>
                  </a:txBody>
                  <a:tcPr/>
                </a:tc>
                <a:tc>
                  <a:txBody>
                    <a:bodyPr/>
                    <a:lstStyle/>
                    <a:p>
                      <a:r>
                        <a:rPr lang="en-US" dirty="0"/>
                        <a:t>Lincoln Elementary On-Site</a:t>
                      </a:r>
                      <a:r>
                        <a:rPr lang="en-US" baseline="0" dirty="0"/>
                        <a:t> Expert</a:t>
                      </a:r>
                      <a:endParaRPr lang="en-US" dirty="0"/>
                    </a:p>
                  </a:txBody>
                  <a:tcPr/>
                </a:tc>
                <a:extLst>
                  <a:ext uri="{0D108BD9-81ED-4DB2-BD59-A6C34878D82A}">
                    <a16:rowId xmlns:a16="http://schemas.microsoft.com/office/drawing/2014/main" val="545248379"/>
                  </a:ext>
                </a:extLst>
              </a:tr>
              <a:tr h="370840">
                <a:tc>
                  <a:txBody>
                    <a:bodyPr/>
                    <a:lstStyle/>
                    <a:p>
                      <a:pPr marL="0" indent="0">
                        <a:buFont typeface="Courier New" panose="02070309020205020404" pitchFamily="49" charset="0"/>
                        <a:buNone/>
                      </a:pPr>
                      <a:r>
                        <a:rPr lang="en-US" b="1" dirty="0">
                          <a:solidFill>
                            <a:schemeClr val="accent5">
                              <a:lumMod val="50000"/>
                            </a:schemeClr>
                          </a:solidFill>
                        </a:rPr>
                        <a:t>Behavior-Specific</a:t>
                      </a:r>
                      <a:r>
                        <a:rPr lang="en-US" b="1" baseline="0" dirty="0">
                          <a:solidFill>
                            <a:schemeClr val="accent5">
                              <a:lumMod val="50000"/>
                            </a:schemeClr>
                          </a:solidFill>
                        </a:rPr>
                        <a:t> Praise</a:t>
                      </a:r>
                      <a:r>
                        <a:rPr lang="en-US" baseline="0" dirty="0"/>
                        <a:t>: Identifying the specific expectation the student met.</a:t>
                      </a:r>
                    </a:p>
                    <a:p>
                      <a:pPr marL="285750" indent="-285750">
                        <a:buFont typeface="Courier New" panose="02070309020205020404" pitchFamily="49" charset="0"/>
                        <a:buChar char="o"/>
                      </a:pPr>
                      <a:r>
                        <a:rPr lang="en-US" baseline="0" dirty="0"/>
                        <a:t>“</a:t>
                      </a:r>
                      <a:r>
                        <a:rPr lang="en-US" baseline="0" dirty="0" err="1"/>
                        <a:t>Niama</a:t>
                      </a:r>
                      <a:r>
                        <a:rPr lang="en-US" baseline="0" dirty="0"/>
                        <a:t>, great job using your graphic organizer to draft your essay.”</a:t>
                      </a:r>
                    </a:p>
                    <a:p>
                      <a:pPr marL="285750" indent="-285750">
                        <a:buFont typeface="Courier New" panose="02070309020205020404" pitchFamily="49" charset="0"/>
                        <a:buChar char="o"/>
                      </a:pPr>
                      <a:r>
                        <a:rPr lang="en-US" baseline="0" dirty="0"/>
                        <a:t>“Justice, thank you for pushing in your chair to keep the walkway safe.”</a:t>
                      </a:r>
                      <a:endParaRPr lang="en-US" dirty="0"/>
                    </a:p>
                  </a:txBody>
                  <a:tcPr/>
                </a:tc>
                <a:tc>
                  <a:txBody>
                    <a:bodyPr/>
                    <a:lstStyle/>
                    <a:p>
                      <a:pPr marL="285750" indent="-285750">
                        <a:buFont typeface="Arial" panose="020B0604020202020204" pitchFamily="34" charset="0"/>
                        <a:buChar char="•"/>
                      </a:pPr>
                      <a:r>
                        <a:rPr lang="en-US" dirty="0"/>
                        <a:t>Eric Common, Behavior Specialist</a:t>
                      </a:r>
                    </a:p>
                    <a:p>
                      <a:pPr marL="285750" indent="-285750">
                        <a:buFont typeface="Arial" panose="020B0604020202020204" pitchFamily="34" charset="0"/>
                        <a:buChar char="•"/>
                      </a:pPr>
                      <a:r>
                        <a:rPr lang="en-US" dirty="0"/>
                        <a:t>Mark Buckman, Special Education</a:t>
                      </a:r>
                    </a:p>
                    <a:p>
                      <a:pPr marL="285750" indent="-285750">
                        <a:buFont typeface="Arial" panose="020B0604020202020204" pitchFamily="34" charset="0"/>
                        <a:buChar char="•"/>
                      </a:pPr>
                      <a:r>
                        <a:rPr lang="en-US" baseline="0" dirty="0"/>
                        <a:t>Grant Allen, Parent Volunteer</a:t>
                      </a:r>
                      <a:endParaRPr lang="en-US" dirty="0"/>
                    </a:p>
                  </a:txBody>
                  <a:tcPr/>
                </a:tc>
                <a:extLst>
                  <a:ext uri="{0D108BD9-81ED-4DB2-BD59-A6C34878D82A}">
                    <a16:rowId xmlns:a16="http://schemas.microsoft.com/office/drawing/2014/main" val="3297779822"/>
                  </a:ext>
                </a:extLst>
              </a:tr>
              <a:tr h="370840">
                <a:tc>
                  <a:txBody>
                    <a:bodyPr/>
                    <a:lstStyle/>
                    <a:p>
                      <a:pPr marL="0" indent="0">
                        <a:buFont typeface="Courier New" panose="02070309020205020404" pitchFamily="49" charset="0"/>
                        <a:buNone/>
                      </a:pPr>
                      <a:r>
                        <a:rPr lang="en-US" b="1" dirty="0">
                          <a:solidFill>
                            <a:schemeClr val="accent5">
                              <a:lumMod val="50000"/>
                            </a:schemeClr>
                          </a:solidFill>
                        </a:rPr>
                        <a:t>Opportunities to Respond</a:t>
                      </a:r>
                      <a:r>
                        <a:rPr lang="en-US" baseline="0" dirty="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dirty="0"/>
                        <a:t>“Show me thumbs or thumbs down if...”</a:t>
                      </a:r>
                    </a:p>
                    <a:p>
                      <a:pPr marL="285750" indent="-285750">
                        <a:buFont typeface="Courier New" panose="02070309020205020404" pitchFamily="49" charset="0"/>
                        <a:buChar char="o"/>
                      </a:pPr>
                      <a:r>
                        <a:rPr lang="en-US" baseline="0" dirty="0"/>
                        <a:t>“Show me on your white board what…”</a:t>
                      </a:r>
                    </a:p>
                    <a:p>
                      <a:pPr marL="285750" indent="-285750">
                        <a:buFont typeface="Courier New" panose="02070309020205020404" pitchFamily="49" charset="0"/>
                        <a:buChar char="o"/>
                      </a:pPr>
                      <a:r>
                        <a:rPr lang="en-US" baseline="0" dirty="0"/>
                        <a:t>“Turn to your elbow partner and say…”</a:t>
                      </a:r>
                    </a:p>
                    <a:p>
                      <a:pPr marL="285750" indent="-285750">
                        <a:buFont typeface="Courier New" panose="02070309020205020404" pitchFamily="49" charset="0"/>
                        <a:buChar char="o"/>
                      </a:pPr>
                      <a:r>
                        <a:rPr lang="en-US" baseline="0" dirty="0"/>
                        <a:t>“All together now, what is…”</a:t>
                      </a:r>
                      <a:endParaRPr lang="en-US" dirty="0"/>
                    </a:p>
                  </a:txBody>
                  <a:tcPr/>
                </a:tc>
                <a:tc>
                  <a:txBody>
                    <a:bodyPr/>
                    <a:lstStyle/>
                    <a:p>
                      <a:pPr marL="285750" indent="-285750">
                        <a:buFont typeface="Arial" panose="020B0604020202020204" pitchFamily="34" charset="0"/>
                        <a:buChar char="•"/>
                      </a:pPr>
                      <a:r>
                        <a:rPr lang="en-US" dirty="0"/>
                        <a:t>David Royer, Administration</a:t>
                      </a:r>
                    </a:p>
                    <a:p>
                      <a:pPr marL="285750" indent="-285750">
                        <a:buFont typeface="Arial" panose="020B0604020202020204" pitchFamily="34" charset="0"/>
                        <a:buChar char="•"/>
                      </a:pPr>
                      <a:r>
                        <a:rPr lang="en-US" dirty="0"/>
                        <a:t>Emily Cantwell,</a:t>
                      </a:r>
                      <a:r>
                        <a:rPr lang="en-US" baseline="0" dirty="0"/>
                        <a:t> 5</a:t>
                      </a:r>
                      <a:r>
                        <a:rPr lang="en-US" baseline="30000" dirty="0"/>
                        <a:t>th</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indent="-285750">
                        <a:buFont typeface="Arial" panose="020B0604020202020204" pitchFamily="34" charset="0"/>
                        <a:buChar char="•"/>
                      </a:pPr>
                      <a:r>
                        <a:rPr lang="en-US" baseline="0" dirty="0"/>
                        <a:t>Mallory Messenger, Counselor</a:t>
                      </a:r>
                    </a:p>
                  </a:txBody>
                  <a:tcPr/>
                </a:tc>
                <a:extLst>
                  <a:ext uri="{0D108BD9-81ED-4DB2-BD59-A6C34878D82A}">
                    <a16:rowId xmlns:a16="http://schemas.microsoft.com/office/drawing/2014/main" val="2955642090"/>
                  </a:ext>
                </a:extLst>
              </a:tr>
              <a:tr h="370840">
                <a:tc>
                  <a:txBody>
                    <a:bodyPr/>
                    <a:lstStyle/>
                    <a:p>
                      <a:pPr marL="0" indent="0">
                        <a:buFont typeface="Courier New" panose="02070309020205020404" pitchFamily="49" charset="0"/>
                        <a:buNone/>
                      </a:pPr>
                      <a:r>
                        <a:rPr lang="en-US" b="1" dirty="0">
                          <a:solidFill>
                            <a:schemeClr val="accent5">
                              <a:lumMod val="50000"/>
                            </a:schemeClr>
                          </a:solidFill>
                        </a:rPr>
                        <a:t>Instructional Choice</a:t>
                      </a:r>
                      <a:r>
                        <a:rPr lang="en-US" baseline="0" dirty="0"/>
                        <a:t>: Providing within-task or between task choices to increase academic engaged time and motivation.</a:t>
                      </a:r>
                    </a:p>
                    <a:p>
                      <a:pPr marL="285750" indent="-285750">
                        <a:buFont typeface="Courier New" panose="02070309020205020404" pitchFamily="49" charset="0"/>
                        <a:buChar char="o"/>
                      </a:pPr>
                      <a:r>
                        <a:rPr lang="en-US" baseline="0" dirty="0"/>
                        <a:t>“Ronaldo, of these 3 tasks today, which would you like to work on first?”</a:t>
                      </a:r>
                    </a:p>
                    <a:p>
                      <a:pPr marL="285750" indent="-285750">
                        <a:buFont typeface="Courier New" panose="02070309020205020404" pitchFamily="49" charset="0"/>
                        <a:buChar char="o"/>
                      </a:pPr>
                      <a:r>
                        <a:rPr lang="en-US" baseline="0" dirty="0"/>
                        <a:t>“Suzy, do you want to work with colored pencils, crayons, or sparkly markers?”</a:t>
                      </a:r>
                      <a:endParaRPr lang="en-US" dirty="0"/>
                    </a:p>
                  </a:txBody>
                  <a:tcPr/>
                </a:tc>
                <a:tc>
                  <a:txBody>
                    <a:bodyPr/>
                    <a:lstStyle/>
                    <a:p>
                      <a:pPr marL="285750" indent="-285750">
                        <a:buFont typeface="Arial" panose="020B0604020202020204" pitchFamily="34" charset="0"/>
                        <a:buChar char="•"/>
                      </a:pPr>
                      <a:r>
                        <a:rPr lang="en-US" dirty="0"/>
                        <a:t>Abbie Jenkins, 2</a:t>
                      </a:r>
                      <a:r>
                        <a:rPr lang="en-US" baseline="30000" dirty="0"/>
                        <a:t>nd</a:t>
                      </a:r>
                      <a:r>
                        <a:rPr lang="en-US"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Liane Johl, Kindergarten</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5">
            <a:extLst>
              <a:ext uri="{FF2B5EF4-FFF2-40B4-BE49-F238E27FC236}">
                <a16:creationId xmlns:a16="http://schemas.microsoft.com/office/drawing/2014/main" id="{ACEC8357-9DC7-45C3-9783-D47805D38F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9"/>
          <a:stretch/>
        </p:blipFill>
        <p:spPr>
          <a:xfrm>
            <a:off x="2639040" y="239449"/>
            <a:ext cx="6760118" cy="3801979"/>
          </a:xfrm>
          <a:prstGeom prst="rect">
            <a:avLst/>
          </a:prstGeom>
        </p:spPr>
      </p:pic>
      <p:pic>
        <p:nvPicPr>
          <p:cNvPr id="52225" name="Picture 4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94" name="Picture 4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93" name="Picture 4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92" name="Picture 4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91" name="Picture 4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89" name="Picture 4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88" name="Picture 4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87" name="Picture 39"/>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86" name="Picture 3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81" name="Picture 3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84" name="Picture 36"/>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pic>
        <p:nvPicPr>
          <p:cNvPr id="2080" name="Picture 3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677331" y="5094514"/>
            <a:ext cx="4257485" cy="1509746"/>
          </a:xfrm>
          <a:prstGeom prst="rect">
            <a:avLst/>
          </a:prstGeom>
          <a:noFill/>
          <a:ln w="9525">
            <a:noFill/>
            <a:miter lim="800000"/>
            <a:headEnd/>
            <a:tailEnd/>
          </a:ln>
        </p:spPr>
      </p:pic>
      <p:sp>
        <p:nvSpPr>
          <p:cNvPr id="14" name="TextBox 13">
            <a:extLst>
              <a:ext uri="{FF2B5EF4-FFF2-40B4-BE49-F238E27FC236}">
                <a16:creationId xmlns:a16="http://schemas.microsoft.com/office/drawing/2014/main" id="{E4F8494E-A0AF-404E-8047-8B6B0868B5AD}"/>
              </a:ext>
            </a:extLst>
          </p:cNvPr>
          <p:cNvSpPr txBox="1"/>
          <p:nvPr/>
        </p:nvSpPr>
        <p:spPr>
          <a:xfrm>
            <a:off x="2366211" y="422884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dirty="0"/>
              <a:t>Exploring Teacher-Delivered, Low-Intensity Supports … </a:t>
            </a:r>
          </a:p>
          <a:p>
            <a:pPr algn="ctr"/>
            <a:r>
              <a:rPr lang="en-US" sz="2000" dirty="0"/>
              <a:t>Ci3T Professional Learning Tab</a:t>
            </a:r>
          </a:p>
        </p:txBody>
      </p:sp>
      <p:pic>
        <p:nvPicPr>
          <p:cNvPr id="15" name="Picture 14">
            <a:extLst>
              <a:ext uri="{FF2B5EF4-FFF2-40B4-BE49-F238E27FC236}">
                <a16:creationId xmlns:a16="http://schemas.microsoft.com/office/drawing/2014/main" id="{F577A8C3-F93A-465B-A6BD-017E036B77FD}"/>
              </a:ext>
            </a:extLst>
          </p:cNvPr>
          <p:cNvPicPr>
            <a:picLocks noChangeAspect="1"/>
          </p:cNvPicPr>
          <p:nvPr/>
        </p:nvPicPr>
        <p:blipFill>
          <a:blip r:embed="rId16"/>
          <a:stretch>
            <a:fillRect/>
          </a:stretch>
        </p:blipFill>
        <p:spPr>
          <a:xfrm>
            <a:off x="6400800" y="353364"/>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Oval 15">
            <a:extLst>
              <a:ext uri="{FF2B5EF4-FFF2-40B4-BE49-F238E27FC236}">
                <a16:creationId xmlns:a16="http://schemas.microsoft.com/office/drawing/2014/main" id="{C6CE38AC-D864-47E4-91AD-1B9C85D7AB6B}"/>
              </a:ext>
            </a:extLst>
          </p:cNvPr>
          <p:cNvSpPr/>
          <p:nvPr/>
        </p:nvSpPr>
        <p:spPr>
          <a:xfrm>
            <a:off x="6846515" y="1626165"/>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16" name="Right Arrow 2">
            <a:extLst>
              <a:ext uri="{FF2B5EF4-FFF2-40B4-BE49-F238E27FC236}">
                <a16:creationId xmlns:a16="http://schemas.microsoft.com/office/drawing/2014/main" id="{D9752A31-2CFB-4FD4-B3F4-A56534B6B71B}"/>
              </a:ext>
            </a:extLst>
          </p:cNvPr>
          <p:cNvSpPr>
            <a:spLocks noChangeArrowheads="1"/>
          </p:cNvSpPr>
          <p:nvPr/>
        </p:nvSpPr>
        <p:spPr bwMode="auto">
          <a:xfrm rot="1546713">
            <a:off x="1487422" y="1776063"/>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dirty="0">
                <a:solidFill>
                  <a:prstClr val="white"/>
                </a:solidFill>
                <a:latin typeface="Calibri" panose="020F0502020204030204"/>
                <a:ea typeface="MS PGothic" charset="-128"/>
              </a:rPr>
              <a:t>Reading Street  </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dirty="0">
                <a:solidFill>
                  <a:prstClr val="white"/>
                </a:solidFill>
                <a:latin typeface="Calibri" panose="020F0502020204030204"/>
                <a:ea typeface="MS PGothic" charset="-128"/>
              </a:rPr>
              <a:t>District &amp; State Standard</a:t>
            </a:r>
            <a:r>
              <a:rPr lang="en-US" sz="2000" dirty="0">
                <a:solidFill>
                  <a:prstClr val="white"/>
                </a:solidFill>
                <a:latin typeface="Calibri" panose="020F0502020204030204"/>
                <a:ea typeface="MS PGothic" charset="-128"/>
              </a:rPr>
              <a:t>s</a:t>
            </a:r>
          </a:p>
          <a:p>
            <a:pPr algn="ctr" defTabSz="457200">
              <a:defRPr/>
            </a:pPr>
            <a:r>
              <a:rPr lang="en-US" sz="2000" b="1" dirty="0">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extLst>
              <p:ext uri="{D42A27DB-BD31-4B8C-83A1-F6EECF244321}">
                <p14:modId xmlns:p14="http://schemas.microsoft.com/office/powerpoint/2010/main" val="7530008"/>
              </p:ext>
            </p:extLst>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dirty="0">
                <a:solidFill>
                  <a:prstClr val="black"/>
                </a:solidFill>
              </a:rPr>
              <a:t>Lane, K. L., Oakes, W. P., &amp; Magill, L. (2013). Primary prevention efforts: How do we implemented and monitor the Tier 1 component of our Comprehensive, Integrated, Three-Tiered (Ci3T) Model?, </a:t>
            </a:r>
            <a:r>
              <a:rPr lang="en-US" sz="1400" i="1" dirty="0">
                <a:solidFill>
                  <a:prstClr val="black"/>
                </a:solidFill>
              </a:rPr>
              <a:t>Preventing School Failure, 58</a:t>
            </a:r>
            <a:r>
              <a:rPr lang="en-US" sz="1400" dirty="0">
                <a:solidFill>
                  <a:prstClr val="black"/>
                </a:solidFill>
              </a:rPr>
              <a:t>(1), 143-158. </a:t>
            </a:r>
          </a:p>
        </p:txBody>
      </p:sp>
    </p:spTree>
    <p:extLst>
      <p:ext uri="{BB962C8B-B14F-4D97-AF65-F5344CB8AC3E}">
        <p14:creationId xmlns:p14="http://schemas.microsoft.com/office/powerpoint/2010/main" val="18122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dirty="0"/>
            </a:br>
            <a:br>
              <a:rPr lang="en-US" sz="2800" dirty="0"/>
            </a:br>
            <a:r>
              <a:rPr lang="en-US" sz="2800" dirty="0"/>
              <a:t>Treatment Integrity</a:t>
            </a:r>
            <a:br>
              <a:rPr lang="en-US" sz="2800" dirty="0"/>
            </a:br>
            <a:r>
              <a:rPr lang="en-US" sz="2800" dirty="0"/>
              <a:t>Social Validity</a:t>
            </a:r>
            <a:br>
              <a:rPr lang="en-US" sz="2800" dirty="0"/>
            </a:br>
            <a:r>
              <a:rPr lang="en-US" sz="2800" dirty="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3353211"/>
              </p:ext>
            </p:extLst>
          </p:nvPr>
        </p:nvGraphicFramePr>
        <p:xfrm>
          <a:off x="1000461" y="676419"/>
          <a:ext cx="9667540" cy="6181952"/>
        </p:xfrm>
        <a:graphic>
          <a:graphicData uri="http://schemas.openxmlformats.org/drawingml/2006/table">
            <a:tbl>
              <a:tblPr firstRow="1" firstCol="1" lastRow="1" lastCol="1" bandRow="1" bandCol="1">
                <a:tableStyleId>{5940675A-B579-460E-94D1-54222C63F5DA}</a:tableStyleId>
              </a:tblPr>
              <a:tblGrid>
                <a:gridCol w="1149653">
                  <a:extLst>
                    <a:ext uri="{9D8B030D-6E8A-4147-A177-3AD203B41FA5}">
                      <a16:colId xmlns:a16="http://schemas.microsoft.com/office/drawing/2014/main" val="649138721"/>
                    </a:ext>
                  </a:extLst>
                </a:gridCol>
                <a:gridCol w="2403820">
                  <a:extLst>
                    <a:ext uri="{9D8B030D-6E8A-4147-A177-3AD203B41FA5}">
                      <a16:colId xmlns:a16="http://schemas.microsoft.com/office/drawing/2014/main" val="2374100913"/>
                    </a:ext>
                  </a:extLst>
                </a:gridCol>
                <a:gridCol w="2377693">
                  <a:extLst>
                    <a:ext uri="{9D8B030D-6E8A-4147-A177-3AD203B41FA5}">
                      <a16:colId xmlns:a16="http://schemas.microsoft.com/office/drawing/2014/main" val="481793470"/>
                    </a:ext>
                  </a:extLst>
                </a:gridCol>
                <a:gridCol w="1985765">
                  <a:extLst>
                    <a:ext uri="{9D8B030D-6E8A-4147-A177-3AD203B41FA5}">
                      <a16:colId xmlns:a16="http://schemas.microsoft.com/office/drawing/2014/main" val="398488447"/>
                    </a:ext>
                  </a:extLst>
                </a:gridCol>
                <a:gridCol w="1750609">
                  <a:extLst>
                    <a:ext uri="{9D8B030D-6E8A-4147-A177-3AD203B41FA5}">
                      <a16:colId xmlns:a16="http://schemas.microsoft.com/office/drawing/2014/main" val="2134736357"/>
                    </a:ext>
                  </a:extLst>
                </a:gridCol>
              </a:tblGrid>
              <a:tr h="426349">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Description</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Data to Monitor Progress</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755232">
                <a:tc>
                  <a:txBody>
                    <a:bodyPr/>
                    <a:lstStyle/>
                    <a:p>
                      <a:pPr marL="0" marR="0">
                        <a:spcBef>
                          <a:spcPts val="0"/>
                        </a:spcBef>
                        <a:spcAft>
                          <a:spcPts val="0"/>
                        </a:spcAft>
                      </a:pPr>
                      <a:r>
                        <a:rPr lang="en-US" sz="1500" b="1" dirty="0">
                          <a:effectLst/>
                        </a:rPr>
                        <a:t>Positive Action (PA) – counselor-led small group</a:t>
                      </a:r>
                      <a:endParaRPr lang="en-US" sz="1500" b="1"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Counselors and/or social workers will lead small group Positive Action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Positive Action lessons appropriate for student skillsets as identified using Skills For Greatness (teacher, counselor, parent versions) and </a:t>
                      </a:r>
                      <a:r>
                        <a:rPr lang="en-US" sz="1500" dirty="0" err="1">
                          <a:effectLst/>
                        </a:rPr>
                        <a:t>SSiS</a:t>
                      </a:r>
                      <a:r>
                        <a:rPr lang="en-US" sz="1500" dirty="0">
                          <a:effectLst/>
                        </a:rPr>
                        <a:t>-Rating Scale (teacher and parent version).</a:t>
                      </a:r>
                      <a:endParaRPr lang="en-US" sz="1500"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Behavior</a:t>
                      </a:r>
                    </a:p>
                    <a:p>
                      <a:pPr marL="342900" marR="0" lvl="0" indent="-342900">
                        <a:spcBef>
                          <a:spcPts val="0"/>
                        </a:spcBef>
                        <a:spcAft>
                          <a:spcPts val="0"/>
                        </a:spcAft>
                        <a:buFont typeface="Wingdings" panose="05000000000000000000" pitchFamily="2" charset="2"/>
                        <a:buChar char=""/>
                      </a:pPr>
                      <a:r>
                        <a:rPr lang="en-US" sz="15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500" kern="1400" dirty="0">
                          <a:effectLst/>
                        </a:rPr>
                        <a:t>SRSS-I5 score: Moderate (2-3)</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2 or fewer absences in first 3 months of school</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Evidence of teacher implementation of Ci3T primary (Tier 1) plan [treatment integrity: direct observation]</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Parent permission</a:t>
                      </a:r>
                    </a:p>
                    <a:p>
                      <a:pPr marL="0" marR="0" algn="ctr">
                        <a:spcBef>
                          <a:spcPts val="300"/>
                        </a:spcBef>
                        <a:spcAft>
                          <a:spcPts val="300"/>
                        </a:spcAft>
                      </a:pPr>
                      <a:r>
                        <a:rPr lang="en-US" sz="1500" dirty="0">
                          <a:effectLst/>
                        </a:rPr>
                        <a:t>AND</a:t>
                      </a:r>
                    </a:p>
                    <a:p>
                      <a:pPr marL="0" marR="0">
                        <a:spcBef>
                          <a:spcPts val="0"/>
                        </a:spcBef>
                        <a:spcAft>
                          <a:spcPts val="0"/>
                        </a:spcAft>
                      </a:pPr>
                      <a:r>
                        <a:rPr lang="en-US" sz="1500" dirty="0">
                          <a:effectLst/>
                        </a:rPr>
                        <a:t>Academic</a:t>
                      </a:r>
                    </a:p>
                    <a:p>
                      <a:pPr marL="342900" marR="0" lvl="0" indent="-342900">
                        <a:spcBef>
                          <a:spcPts val="0"/>
                        </a:spcBef>
                        <a:spcAft>
                          <a:spcPts val="0"/>
                        </a:spcAft>
                        <a:buFont typeface="Wingdings" panose="05000000000000000000" pitchFamily="2" charset="2"/>
                        <a:buChar char=""/>
                      </a:pPr>
                      <a:r>
                        <a:rPr lang="en-US" sz="1500" kern="1400" dirty="0">
                          <a:effectLst/>
                        </a:rPr>
                        <a:t>Student is in grade 2 or 3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tc>
                  <a:txBody>
                    <a:bodyPr/>
                    <a:lstStyle/>
                    <a:p>
                      <a:pPr marL="0" marR="0">
                        <a:spcBef>
                          <a:spcPts val="0"/>
                        </a:spcBef>
                        <a:spcAft>
                          <a:spcPts val="0"/>
                        </a:spcAft>
                      </a:pPr>
                      <a:r>
                        <a:rPr lang="en-US" sz="1500">
                          <a:effectLst/>
                        </a:rPr>
                        <a:t>Student measures</a:t>
                      </a:r>
                    </a:p>
                    <a:p>
                      <a:pPr marL="342900" marR="0" lvl="0" indent="-342900">
                        <a:spcBef>
                          <a:spcPts val="0"/>
                        </a:spcBef>
                        <a:spcAft>
                          <a:spcPts val="0"/>
                        </a:spcAft>
                        <a:buFont typeface="Symbol" panose="05050102010706020507" pitchFamily="18" charset="2"/>
                        <a:buChar char=""/>
                      </a:pPr>
                      <a:r>
                        <a:rPr lang="en-US" sz="1500">
                          <a:effectLst/>
                        </a:rPr>
                        <a:t>SSiS-Rating Scale (Pre/Post)</a:t>
                      </a:r>
                    </a:p>
                    <a:p>
                      <a:pPr marL="342900" marR="0" lvl="0" indent="-342900">
                        <a:spcBef>
                          <a:spcPts val="0"/>
                        </a:spcBef>
                        <a:spcAft>
                          <a:spcPts val="0"/>
                        </a:spcAft>
                        <a:buFont typeface="Symbol" panose="05050102010706020507" pitchFamily="18" charset="2"/>
                        <a:buChar char=""/>
                      </a:pPr>
                      <a:r>
                        <a:rPr lang="en-US" sz="1500">
                          <a:effectLst/>
                        </a:rPr>
                        <a:t>Skills for Greatness (Pre/Post)</a:t>
                      </a:r>
                    </a:p>
                    <a:p>
                      <a:pPr marL="342900" marR="0" lvl="0" indent="-342900">
                        <a:spcBef>
                          <a:spcPts val="0"/>
                        </a:spcBef>
                        <a:spcAft>
                          <a:spcPts val="0"/>
                        </a:spcAft>
                        <a:buFont typeface="Symbol" panose="05050102010706020507" pitchFamily="18" charset="2"/>
                        <a:buChar char=""/>
                      </a:pPr>
                      <a:r>
                        <a:rPr lang="en-US" sz="1500">
                          <a:effectLst/>
                        </a:rPr>
                        <a:t>Daily behavior report (DBR; daily)</a:t>
                      </a:r>
                    </a:p>
                    <a:p>
                      <a:pPr marL="342900" marR="0" lvl="0" indent="-342900">
                        <a:spcBef>
                          <a:spcPts val="0"/>
                        </a:spcBef>
                        <a:spcAft>
                          <a:spcPts val="0"/>
                        </a:spcAft>
                        <a:buFont typeface="Symbol" panose="05050102010706020507" pitchFamily="18" charset="2"/>
                        <a:buChar char=""/>
                      </a:pPr>
                      <a:r>
                        <a:rPr lang="en-US" sz="1500">
                          <a:effectLst/>
                        </a:rPr>
                        <a:t>Attendance and tardies</a:t>
                      </a:r>
                    </a:p>
                    <a:p>
                      <a:pPr marL="0" marR="0">
                        <a:spcBef>
                          <a:spcPts val="0"/>
                        </a:spcBef>
                        <a:spcAft>
                          <a:spcPts val="0"/>
                        </a:spcAft>
                      </a:pPr>
                      <a:r>
                        <a:rPr lang="en-US" sz="1500">
                          <a:effectLst/>
                        </a:rPr>
                        <a:t> </a:t>
                      </a:r>
                    </a:p>
                    <a:p>
                      <a:pPr marL="0" marR="0">
                        <a:spcBef>
                          <a:spcPts val="0"/>
                        </a:spcBef>
                        <a:spcAft>
                          <a:spcPts val="0"/>
                        </a:spcAft>
                      </a:pPr>
                      <a:r>
                        <a:rPr lang="en-US" sz="1500">
                          <a:effectLst/>
                        </a:rPr>
                        <a:t>Social validity</a:t>
                      </a:r>
                    </a:p>
                    <a:p>
                      <a:pPr marL="342900" marR="0" lvl="0" indent="-342900">
                        <a:spcBef>
                          <a:spcPts val="0"/>
                        </a:spcBef>
                        <a:spcAft>
                          <a:spcPts val="0"/>
                        </a:spcAft>
                        <a:buFont typeface="Symbol" panose="05050102010706020507" pitchFamily="18" charset="2"/>
                        <a:buChar char=""/>
                      </a:pPr>
                      <a:r>
                        <a:rPr lang="en-US" sz="1500">
                          <a:effectLst/>
                        </a:rPr>
                        <a:t>Teacher: IRP-15</a:t>
                      </a:r>
                    </a:p>
                    <a:p>
                      <a:pPr marL="342900" marR="0" lvl="0" indent="-342900">
                        <a:spcBef>
                          <a:spcPts val="0"/>
                        </a:spcBef>
                        <a:spcAft>
                          <a:spcPts val="0"/>
                        </a:spcAft>
                        <a:buFont typeface="Symbol" panose="05050102010706020507" pitchFamily="18" charset="2"/>
                        <a:buChar char=""/>
                      </a:pPr>
                      <a:r>
                        <a:rPr lang="en-US" sz="1500">
                          <a:effectLst/>
                        </a:rPr>
                        <a:t>Student: CIRP</a:t>
                      </a:r>
                    </a:p>
                    <a:p>
                      <a:pPr marL="0" marR="0">
                        <a:spcBef>
                          <a:spcPts val="0"/>
                        </a:spcBef>
                        <a:spcAft>
                          <a:spcPts val="0"/>
                        </a:spcAft>
                      </a:pPr>
                      <a:r>
                        <a:rPr lang="en-US" sz="1500">
                          <a:effectLst/>
                        </a:rPr>
                        <a:t> </a:t>
                      </a:r>
                    </a:p>
                    <a:p>
                      <a:pPr marL="0" marR="0">
                        <a:spcBef>
                          <a:spcPts val="0"/>
                        </a:spcBef>
                        <a:spcAft>
                          <a:spcPts val="0"/>
                        </a:spcAft>
                      </a:pPr>
                      <a:r>
                        <a:rPr lang="en-US" sz="1500">
                          <a:effectLst/>
                        </a:rPr>
                        <a:t>Treatment integrity</a:t>
                      </a:r>
                    </a:p>
                    <a:p>
                      <a:pPr marL="342900" marR="0" lvl="0" indent="-342900">
                        <a:spcBef>
                          <a:spcPts val="0"/>
                        </a:spcBef>
                        <a:spcAft>
                          <a:spcPts val="0"/>
                        </a:spcAft>
                        <a:buFont typeface="Symbol" panose="05050102010706020507" pitchFamily="18" charset="2"/>
                        <a:buChar char=""/>
                      </a:pPr>
                      <a:r>
                        <a:rPr lang="en-US" sz="1500">
                          <a:effectLst/>
                        </a:rPr>
                        <a:t>Tier 2 treatment integrity measures</a:t>
                      </a:r>
                    </a:p>
                    <a:p>
                      <a:pPr marL="342900" marR="0" lvl="0" indent="-342900">
                        <a:spcBef>
                          <a:spcPts val="0"/>
                        </a:spcBef>
                        <a:spcAft>
                          <a:spcPts val="0"/>
                        </a:spcAft>
                        <a:buFont typeface="Symbol" panose="05050102010706020507" pitchFamily="18" charset="2"/>
                        <a:buChar char=""/>
                      </a:pPr>
                      <a:r>
                        <a:rPr lang="en-US" sz="1500">
                          <a:effectLst/>
                        </a:rPr>
                        <a:t>Ci3T TI: Direct observation (30 min if needed)</a:t>
                      </a:r>
                      <a:endParaRPr lang="en-US" sz="1500">
                        <a:effectLst/>
                        <a:latin typeface="Times New Roman" panose="02020603050405020304" pitchFamily="18" charset="0"/>
                        <a:ea typeface="Times New Roman" panose="02020603050405020304" pitchFamily="18" charset="0"/>
                      </a:endParaRPr>
                    </a:p>
                  </a:txBody>
                  <a:tcPr marL="54392" marR="54392" marT="0" marB="0"/>
                </a:tc>
                <a:tc>
                  <a:txBody>
                    <a:bodyPr/>
                    <a:lstStyle/>
                    <a:p>
                      <a:pPr marL="342900" marR="0" lvl="0" indent="-342900">
                        <a:spcBef>
                          <a:spcPts val="0"/>
                        </a:spcBef>
                        <a:spcAft>
                          <a:spcPts val="0"/>
                        </a:spcAft>
                        <a:buFont typeface="Wingdings" panose="05000000000000000000" pitchFamily="2" charset="2"/>
                        <a:buChar char=""/>
                      </a:pPr>
                      <a:r>
                        <a:rPr lang="en-US" sz="15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5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500" kern="1400" dirty="0">
                          <a:effectLst/>
                        </a:rPr>
                        <a:t>SRSS-E7 and I5 scores are in the low risk category</a:t>
                      </a:r>
                    </a:p>
                    <a:p>
                      <a:pPr marL="217170" marR="0">
                        <a:spcBef>
                          <a:spcPts val="0"/>
                        </a:spcBef>
                        <a:spcAft>
                          <a:spcPts val="0"/>
                        </a:spcAft>
                      </a:pPr>
                      <a:r>
                        <a:rPr lang="en-US" sz="1500" kern="1400" dirty="0">
                          <a:effectLst/>
                        </a:rPr>
                        <a:t>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5"/>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PA</a:t>
            </a:r>
          </a:p>
        </p:txBody>
      </p:sp>
      <p:grpSp>
        <p:nvGrpSpPr>
          <p:cNvPr id="7" name="Group 6"/>
          <p:cNvGrpSpPr/>
          <p:nvPr/>
        </p:nvGrpSpPr>
        <p:grpSpPr>
          <a:xfrm>
            <a:off x="5770535" y="1907129"/>
            <a:ext cx="3983064" cy="4237330"/>
            <a:chOff x="-1208868" y="2046614"/>
            <a:chExt cx="3983064" cy="4237330"/>
          </a:xfrm>
        </p:grpSpPr>
        <p:sp>
          <p:nvSpPr>
            <p:cNvPr id="3" name="Rectangle 2"/>
            <p:cNvSpPr/>
            <p:nvPr/>
          </p:nvSpPr>
          <p:spPr>
            <a:xfrm>
              <a:off x="-1208868" y="2046614"/>
              <a:ext cx="3983064" cy="4237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68" y="2046614"/>
              <a:ext cx="3966135" cy="3966135"/>
            </a:xfrm>
            <a:prstGeom prst="rect">
              <a:avLst/>
            </a:prstGeom>
          </p:spPr>
        </p:pic>
      </p:grpSp>
    </p:spTree>
    <p:extLst>
      <p:ext uri="{BB962C8B-B14F-4D97-AF65-F5344CB8AC3E}">
        <p14:creationId xmlns:p14="http://schemas.microsoft.com/office/powerpoint/2010/main" val="1973233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a:t>
            </a:r>
            <a:r>
              <a:rPr lang="en-US" sz="3600" dirty="0" err="1"/>
              <a:t>SSiS</a:t>
            </a:r>
            <a:endParaRPr lang="en-US" sz="3600" dirty="0"/>
          </a:p>
        </p:txBody>
      </p:sp>
      <p:grpSp>
        <p:nvGrpSpPr>
          <p:cNvPr id="4" name="Group 3"/>
          <p:cNvGrpSpPr/>
          <p:nvPr/>
        </p:nvGrpSpPr>
        <p:grpSpPr>
          <a:xfrm>
            <a:off x="3268824" y="1166328"/>
            <a:ext cx="7399176" cy="5477068"/>
            <a:chOff x="153584" y="2879124"/>
            <a:chExt cx="5206158" cy="3941805"/>
          </a:xfrm>
        </p:grpSpPr>
        <p:pic>
          <p:nvPicPr>
            <p:cNvPr id="6" name="Picture 5"/>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3584" y="2879124"/>
              <a:ext cx="5206158" cy="3941805"/>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8455" t="50588" r="6417" b="4898"/>
            <a:stretch/>
          </p:blipFill>
          <p:spPr>
            <a:xfrm>
              <a:off x="3200400" y="4880918"/>
              <a:ext cx="1828801" cy="1754659"/>
            </a:xfrm>
            <a:prstGeom prst="rect">
              <a:avLst/>
            </a:prstGeom>
          </p:spPr>
        </p:pic>
      </p:gr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dirty="0"/>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7" name="Content Placeholder 6"/>
          <p:cNvPicPr>
            <a:picLocks noGrp="1" noChangeAspect="1"/>
          </p:cNvPicPr>
          <p:nvPr>
            <p:ph sz="half" idx="2"/>
          </p:nvPr>
        </p:nvPicPr>
        <p:blipFill>
          <a:blip r:embed="rId3"/>
          <a:stretch>
            <a:fillRect/>
          </a:stretch>
        </p:blipFill>
        <p:spPr>
          <a:xfrm>
            <a:off x="3520038" y="1695451"/>
            <a:ext cx="7697262" cy="4006102"/>
          </a:xfrm>
          <a:prstGeom prst="rect">
            <a:avLst/>
          </a:prstGeom>
        </p:spPr>
      </p:pic>
      <p:pic>
        <p:nvPicPr>
          <p:cNvPr id="2" name="Picture 1"/>
          <p:cNvPicPr>
            <a:picLocks noChangeAspect="1"/>
          </p:cNvPicPr>
          <p:nvPr/>
        </p:nvPicPr>
        <p:blipFill>
          <a:blip r:embed="rId4"/>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dirty="0"/>
              <a:t>https://eclkc.ohs.acf.hhs.gov/safety-practices</a:t>
            </a:r>
          </a:p>
        </p:txBody>
      </p:sp>
    </p:spTree>
    <p:extLst>
      <p:ext uri="{BB962C8B-B14F-4D97-AF65-F5344CB8AC3E}">
        <p14:creationId xmlns:p14="http://schemas.microsoft.com/office/powerpoint/2010/main" val="29880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dirty="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dirty="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Students in grades 9 – 12.</a:t>
                      </a:r>
                    </a:p>
                    <a:p>
                      <a:pPr marL="50800" marR="0" algn="l">
                        <a:lnSpc>
                          <a:spcPct val="115000"/>
                        </a:lnSpc>
                        <a:spcBef>
                          <a:spcPts val="0"/>
                        </a:spcBef>
                        <a:spcAft>
                          <a:spcPts val="0"/>
                        </a:spcAft>
                      </a:pPr>
                      <a:r>
                        <a:rPr lang="en-US" sz="1600" dirty="0">
                          <a:effectLst/>
                          <a:latin typeface="Times New Roman"/>
                          <a:ea typeface="Times New Roman"/>
                        </a:rPr>
                        <a:t>(2) Reading performance basic or below basic on state assessment (but above 4</a:t>
                      </a:r>
                      <a:r>
                        <a:rPr lang="en-US" sz="1600" baseline="30000" dirty="0">
                          <a:effectLst/>
                          <a:latin typeface="Times New Roman"/>
                          <a:ea typeface="Times New Roman"/>
                        </a:rPr>
                        <a:t>th</a:t>
                      </a:r>
                      <a:r>
                        <a:rPr lang="en-US" sz="1600" dirty="0">
                          <a:effectLst/>
                          <a:latin typeface="Times New Roman"/>
                          <a:ea typeface="Times New Roman"/>
                        </a:rPr>
                        <a:t> grade reading level).</a:t>
                      </a:r>
                    </a:p>
                    <a:p>
                      <a:pPr marL="50800" marR="0" algn="l">
                        <a:lnSpc>
                          <a:spcPct val="115000"/>
                        </a:lnSpc>
                        <a:spcBef>
                          <a:spcPts val="0"/>
                        </a:spcBef>
                        <a:spcAft>
                          <a:spcPts val="0"/>
                        </a:spcAft>
                      </a:pPr>
                      <a:r>
                        <a:rPr lang="en-US" sz="1600" dirty="0">
                          <a:effectLst/>
                          <a:latin typeface="Times New Roman"/>
                          <a:ea typeface="Times New Roman"/>
                        </a:rPr>
                        <a:t>(3) SRSS risk scores in the moderate range (4 – 8).</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dirty="0">
                          <a:effectLst/>
                          <a:latin typeface="Times New Roman"/>
                          <a:ea typeface="Times New Roman"/>
                        </a:rPr>
                        <a:t>Student Measures:</a:t>
                      </a:r>
                      <a:endParaRPr lang="en-US" sz="1400" dirty="0">
                        <a:effectLst/>
                        <a:latin typeface="Times New Roman"/>
                        <a:ea typeface="Times New Roman"/>
                      </a:endParaRPr>
                    </a:p>
                    <a:p>
                      <a:pPr marL="109855" marR="0" algn="l">
                        <a:lnSpc>
                          <a:spcPct val="115000"/>
                        </a:lnSpc>
                        <a:spcBef>
                          <a:spcPts val="0"/>
                        </a:spcBef>
                        <a:spcAft>
                          <a:spcPts val="0"/>
                        </a:spcAft>
                      </a:pPr>
                      <a:r>
                        <a:rPr lang="en-US" sz="1400" dirty="0">
                          <a:effectLst/>
                          <a:latin typeface="Times New Roman"/>
                          <a:ea typeface="Times New Roman"/>
                        </a:rPr>
                        <a:t>Meeting individual READ 180 reading goals:</a:t>
                      </a:r>
                    </a:p>
                    <a:p>
                      <a:pPr marL="109855" marR="0" algn="l">
                        <a:lnSpc>
                          <a:spcPct val="115000"/>
                        </a:lnSpc>
                        <a:spcBef>
                          <a:spcPts val="0"/>
                        </a:spcBef>
                        <a:spcAft>
                          <a:spcPts val="0"/>
                        </a:spcAft>
                      </a:pPr>
                      <a:r>
                        <a:rPr lang="en-US" sz="1400" dirty="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dirty="0">
                          <a:effectLst/>
                          <a:latin typeface="Times New Roman"/>
                          <a:ea typeface="Times New Roman"/>
                        </a:rPr>
                        <a:t>(2) Writing Assessments</a:t>
                      </a:r>
                    </a:p>
                    <a:p>
                      <a:pPr marL="109855" marR="0" algn="l">
                        <a:lnSpc>
                          <a:spcPct val="115000"/>
                        </a:lnSpc>
                        <a:spcBef>
                          <a:spcPts val="0"/>
                        </a:spcBef>
                        <a:spcAft>
                          <a:spcPts val="0"/>
                        </a:spcAft>
                      </a:pPr>
                      <a:r>
                        <a:rPr lang="en-US" sz="1400" dirty="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dirty="0">
                          <a:effectLst/>
                          <a:latin typeface="Times New Roman"/>
                          <a:ea typeface="Times New Roman"/>
                        </a:rPr>
                        <a:t>(4) Curriculum-based Assessments</a:t>
                      </a:r>
                    </a:p>
                    <a:p>
                      <a:pPr marL="109855" marR="0" algn="l">
                        <a:lnSpc>
                          <a:spcPct val="115000"/>
                        </a:lnSpc>
                        <a:spcBef>
                          <a:spcPts val="0"/>
                        </a:spcBef>
                        <a:spcAft>
                          <a:spcPts val="0"/>
                        </a:spcAft>
                      </a:pPr>
                      <a:r>
                        <a:rPr lang="en-US" sz="1400" dirty="0">
                          <a:effectLst/>
                          <a:latin typeface="Times New Roman"/>
                          <a:ea typeface="Times New Roman"/>
                        </a:rPr>
                        <a:t>(5) Attendance in class</a:t>
                      </a:r>
                    </a:p>
                    <a:p>
                      <a:pPr marL="109855" marR="0" algn="l">
                        <a:lnSpc>
                          <a:spcPct val="115000"/>
                        </a:lnSpc>
                        <a:spcBef>
                          <a:spcPts val="0"/>
                        </a:spcBef>
                        <a:spcAft>
                          <a:spcPts val="0"/>
                        </a:spcAft>
                      </a:pPr>
                      <a:r>
                        <a:rPr lang="en-US" sz="1400" u="sng" dirty="0">
                          <a:effectLst/>
                          <a:latin typeface="Times New Roman"/>
                          <a:ea typeface="Times New Roman"/>
                        </a:rPr>
                        <a:t>Treatment Integrity</a:t>
                      </a:r>
                      <a:r>
                        <a:rPr lang="en-US" sz="1400" dirty="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dirty="0">
                          <a:effectLst/>
                          <a:latin typeface="Times New Roman"/>
                          <a:ea typeface="Times New Roman"/>
                        </a:rPr>
                        <a:t>Social Validity</a:t>
                      </a:r>
                      <a:r>
                        <a:rPr lang="en-US" sz="1400" dirty="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Students meet instructional reading goals.</a:t>
                      </a:r>
                    </a:p>
                    <a:p>
                      <a:pPr marL="0" marR="0" algn="l">
                        <a:lnSpc>
                          <a:spcPct val="115000"/>
                        </a:lnSpc>
                        <a:spcBef>
                          <a:spcPts val="0"/>
                        </a:spcBef>
                        <a:spcAft>
                          <a:spcPts val="0"/>
                        </a:spcAft>
                      </a:pPr>
                      <a:r>
                        <a:rPr lang="en-US" sz="1600" dirty="0">
                          <a:effectLst/>
                          <a:latin typeface="Times New Roman"/>
                          <a:ea typeface="Times New Roman"/>
                        </a:rPr>
                        <a:t> </a:t>
                      </a:r>
                    </a:p>
                    <a:p>
                      <a:pPr marL="107950" marR="0" algn="l">
                        <a:lnSpc>
                          <a:spcPct val="115000"/>
                        </a:lnSpc>
                        <a:spcBef>
                          <a:spcPts val="0"/>
                        </a:spcBef>
                        <a:spcAft>
                          <a:spcPts val="0"/>
                        </a:spcAft>
                      </a:pPr>
                      <a:r>
                        <a:rPr lang="en-US" sz="1600" dirty="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3534703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image" Target="../media/image125.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image" Target="../media/image181.jpeg"/></Relationships>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Override>
</file>

<file path=ppt/theme/themeOverride2.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8" ma:contentTypeDescription="Create a new document." ma:contentTypeScope="" ma:versionID="ae9aaac4e94331dabcbf01141de45c38">
  <xsd:schema xmlns:xsd="http://www.w3.org/2001/XMLSchema" xmlns:xs="http://www.w3.org/2001/XMLSchema" xmlns:p="http://schemas.microsoft.com/office/2006/metadata/properties" xmlns:ns2="4318368a-e051-4120-b782-b8f83150f24c" targetNamespace="http://schemas.microsoft.com/office/2006/metadata/properties" ma:root="true" ma:fieldsID="c310cde51b0e44963f1cd18973e893a1" ns2:_="">
    <xsd:import namespace="4318368a-e051-4120-b782-b8f83150f2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2.xml><?xml version="1.0" encoding="utf-8"?>
<ds:datastoreItem xmlns:ds="http://schemas.openxmlformats.org/officeDocument/2006/customXml" ds:itemID="{84BD4EFA-1A71-4E6A-9578-D8707003D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8368a-e051-4120-b782-b8f83150f2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7E3DE2-D39C-46E6-939A-D9211D21ED10}">
  <ds:schemaRefs>
    <ds:schemaRef ds:uri="http://purl.org/dc/dcmitype/"/>
    <ds:schemaRef ds:uri="http://purl.org/dc/elements/1.1/"/>
    <ds:schemaRef ds:uri="http://www.w3.org/XML/1998/namespace"/>
    <ds:schemaRef ds:uri="4318368a-e051-4120-b782-b8f83150f24c"/>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2840</TotalTime>
  <Words>9553</Words>
  <Application>Microsoft Office PowerPoint</Application>
  <PresentationFormat>Widescreen</PresentationFormat>
  <Paragraphs>1910</Paragraphs>
  <Slides>127</Slides>
  <Notes>59</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127</vt:i4>
      </vt:variant>
    </vt:vector>
  </HeadingPairs>
  <TitlesOfParts>
    <vt:vector size="149" baseType="lpstr">
      <vt:lpstr>Adobe Hebrew</vt:lpstr>
      <vt:lpstr>Arial</vt:lpstr>
      <vt:lpstr>Bradley Hand ITC</vt:lpstr>
      <vt:lpstr>Calibri</vt:lpstr>
      <vt:lpstr>Calibri Light</vt:lpstr>
      <vt:lpstr>Century Gothic</vt:lpstr>
      <vt:lpstr>Century Schoolbook</vt:lpstr>
      <vt:lpstr>Courier New</vt:lpstr>
      <vt:lpstr>Georgia</vt:lpstr>
      <vt:lpstr>Symbol</vt:lpstr>
      <vt:lpstr>System Font Regular</vt:lpstr>
      <vt:lpstr>Times New Roman</vt:lpstr>
      <vt:lpstr>Tw Cen MT</vt:lpstr>
      <vt:lpstr>Verdana</vt:lpstr>
      <vt:lpstr>Wingdings</vt:lpstr>
      <vt:lpstr>12_Office Theme</vt:lpstr>
      <vt:lpstr>17_Office Theme</vt:lpstr>
      <vt:lpstr>Ci3T</vt:lpstr>
      <vt:lpstr>19_Office Theme</vt:lpstr>
      <vt:lpstr>5_Office Theme</vt:lpstr>
      <vt:lpstr>18_Office Theme</vt:lpstr>
      <vt:lpstr>Worksheet</vt:lpstr>
      <vt:lpstr>Tiered Systems ... Comprehensive, Integrated, Three-tiered (Ci3T) Model of Prevention </vt:lpstr>
      <vt:lpstr>PowerPoint Presentation</vt:lpstr>
      <vt:lpstr>PowerPoint Presentation</vt:lpstr>
      <vt:lpstr>Agenda</vt:lpstr>
      <vt:lpstr>Thank you…  For Your Commitment</vt:lpstr>
      <vt:lpstr>Agenda</vt:lpstr>
      <vt:lpstr>PowerPoint Presentation</vt:lpstr>
      <vt:lpstr>PowerPoint Presentation</vt:lpstr>
      <vt:lpstr>PowerPoint Presentation</vt:lpstr>
      <vt:lpstr>PowerPoint Presentation</vt:lpstr>
      <vt:lpstr>Behavioral Component:  Positive Behavioral Interventions and Supports (PBIS)</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The Journey … Ci3T Training &amp;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Setting up for Success at Home</vt:lpstr>
      <vt:lpstr>PowerPoint Presentation</vt:lpstr>
      <vt:lpstr>PowerPoint Presentation</vt:lpstr>
      <vt:lpstr>PowerPoint Presentation</vt:lpstr>
      <vt:lpstr>Essential Components of  Primary Prevention Efforts</vt:lpstr>
      <vt:lpstr>PowerPoint Presentation</vt:lpstr>
      <vt:lpstr>PowerPoint Presentation</vt:lpstr>
      <vt:lpstr>Implementation Science  Adapted from Fixsen &amp; Blasé, 2005</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Student Risk Screening Scale for Internalizing and Externalizing </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Fall 2020 SRSS-Externalizing Results – School level</vt:lpstr>
      <vt:lpstr>Fall 2020 SRSS-Internalizing Results – School level</vt:lpstr>
      <vt:lpstr>Fall 2020 SRSS-Externalizing Results – Grade level</vt:lpstr>
      <vt:lpstr>SRSS-Externalizing  Results:  Grade level</vt:lpstr>
      <vt:lpstr>PowerPoint Presentation</vt:lpstr>
      <vt:lpstr>PowerPoint Presentation</vt:lpstr>
      <vt:lpstr>Student Risk Screening Scale Fall 2004 – 2012 Middle School</vt:lpstr>
      <vt:lpstr>Middle School Study 1: Behavioral &amp; Academic Characteristics of SRSS Risk Groups</vt:lpstr>
      <vt:lpstr>PowerPoint Presentation</vt:lpstr>
      <vt:lpstr>PowerPoint Presentation</vt:lpstr>
      <vt:lpstr>PowerPoint Presentation</vt:lpstr>
      <vt:lpstr>PowerPoint Presentation</vt:lpstr>
      <vt:lpstr>BASC3 Behavioral and Emotional Screening Scale©</vt:lpstr>
      <vt:lpstr>BASC2 – Behavior and Emotional Screening Scale Spring 2012</vt:lpstr>
      <vt:lpstr>Social Skills  Improvement System – Performance Screening Guide</vt:lpstr>
      <vt:lpstr>Social Skills Improvement System – Performance Screening Guide Spring 2012 – Total School</vt:lpstr>
      <vt:lpstr>Social, Academic, and Emotional Behavior Risk Screener</vt:lpstr>
      <vt:lpstr>PowerPoint Presentation</vt:lpstr>
      <vt:lpstr>PowerPoint Presentation</vt:lpstr>
      <vt:lpstr>PowerPoint Presentation</vt:lpstr>
      <vt:lpstr>Screening Data: High School Yrs1-3</vt:lpstr>
      <vt:lpstr>Data sharing…</vt:lpstr>
      <vt:lpstr>PowerPoint Presentation</vt:lpstr>
      <vt:lpstr>PowerPoint Presentation</vt:lpstr>
      <vt:lpstr>PowerPoint Presentation</vt:lpstr>
      <vt:lpstr>Agenda</vt:lpstr>
      <vt:lpstr>PowerPoint Presentation</vt:lpstr>
      <vt:lpstr>Agenda</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PA</vt:lpstr>
      <vt:lpstr>Sample Elementary Intervention Grid: SSiS</vt:lpstr>
      <vt:lpstr>Active Supervision</vt:lpstr>
      <vt:lpstr>PowerPoint Presentation</vt:lpstr>
      <vt:lpstr>PowerPoint Presentation</vt:lpstr>
      <vt:lpstr>PowerPoint Presentation</vt:lpstr>
      <vt:lpstr>PowerPoint Presentation</vt:lpstr>
      <vt:lpstr>PowerPoint Presentation</vt:lpstr>
      <vt:lpstr>SAMPLE TERTIARY (Tier 3) INTERVENTION GRID</vt:lpstr>
      <vt:lpstr>Changes in Harry’s Behavior</vt:lpstr>
      <vt:lpstr>PowerPoint Presentation</vt:lpstr>
      <vt:lpstr>PowerPoint Presentation</vt:lpstr>
      <vt:lpstr>PowerPoint Presentation</vt:lpstr>
      <vt:lpstr>Agenda</vt:lpstr>
      <vt:lpstr>PowerPoint Presentation</vt:lpstr>
      <vt:lpstr>PowerPoint Presentation</vt:lpstr>
      <vt:lpstr>Recommendations to Consider: Pre-COVID-19</vt:lpstr>
      <vt:lpstr>Recommendations to Consider: Screening in the COVID-19 Era</vt:lpstr>
      <vt:lpstr>Agenda</vt:lpstr>
      <vt:lpstr>Planning for Next Steps</vt:lpstr>
      <vt:lpstr>PowerPoint Presentation</vt:lpstr>
      <vt:lpstr>District Decision Makers</vt:lpstr>
      <vt:lpstr>PowerPoint Presentation</vt:lpstr>
      <vt:lpstr>PowerPoint Presentation</vt:lpstr>
      <vt:lpstr>PowerPoint Presentation</vt:lpstr>
      <vt:lpstr>Ci3T Monthly Leadership Team Meetings</vt:lpstr>
      <vt:lpstr>PowerPoint Presentation</vt:lpstr>
      <vt:lpstr>Screening Resources</vt:lpstr>
      <vt:lpstr>What is screening &amp; why do we do it? </vt:lpstr>
      <vt:lpstr>Tips for Communicating with Your Community about Systematic Screening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Rebecca Sherod</cp:lastModifiedBy>
  <cp:revision>109</cp:revision>
  <cp:lastPrinted>2020-08-27T16:59:42Z</cp:lastPrinted>
  <dcterms:created xsi:type="dcterms:W3CDTF">2020-01-15T18:04:26Z</dcterms:created>
  <dcterms:modified xsi:type="dcterms:W3CDTF">2021-03-18T13:59:20Z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ies>
</file>