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7"/>
  </p:notesMasterIdLst>
  <p:handoutMasterIdLst>
    <p:handoutMasterId r:id="rId58"/>
  </p:handoutMasterIdLst>
  <p:sldIdLst>
    <p:sldId id="1366" r:id="rId5"/>
    <p:sldId id="1304" r:id="rId6"/>
    <p:sldId id="777" r:id="rId7"/>
    <p:sldId id="1426" r:id="rId8"/>
    <p:sldId id="1305" r:id="rId9"/>
    <p:sldId id="778" r:id="rId10"/>
    <p:sldId id="1432" r:id="rId11"/>
    <p:sldId id="700" r:id="rId12"/>
    <p:sldId id="1308" r:id="rId13"/>
    <p:sldId id="1348" r:id="rId14"/>
    <p:sldId id="1408" r:id="rId15"/>
    <p:sldId id="1409" r:id="rId16"/>
    <p:sldId id="1411" r:id="rId17"/>
    <p:sldId id="1428" r:id="rId18"/>
    <p:sldId id="1410" r:id="rId19"/>
    <p:sldId id="1412" r:id="rId20"/>
    <p:sldId id="1433" r:id="rId21"/>
    <p:sldId id="1429" r:id="rId22"/>
    <p:sldId id="331" r:id="rId23"/>
    <p:sldId id="1435" r:id="rId24"/>
    <p:sldId id="770" r:id="rId25"/>
    <p:sldId id="910" r:id="rId26"/>
    <p:sldId id="1402" r:id="rId27"/>
    <p:sldId id="885" r:id="rId28"/>
    <p:sldId id="911" r:id="rId29"/>
    <p:sldId id="912" r:id="rId30"/>
    <p:sldId id="917" r:id="rId31"/>
    <p:sldId id="918" r:id="rId32"/>
    <p:sldId id="919" r:id="rId33"/>
    <p:sldId id="920" r:id="rId34"/>
    <p:sldId id="921" r:id="rId35"/>
    <p:sldId id="792" r:id="rId36"/>
    <p:sldId id="794" r:id="rId37"/>
    <p:sldId id="260" r:id="rId38"/>
    <p:sldId id="922" r:id="rId39"/>
    <p:sldId id="924" r:id="rId40"/>
    <p:sldId id="925" r:id="rId41"/>
    <p:sldId id="927" r:id="rId42"/>
    <p:sldId id="928" r:id="rId43"/>
    <p:sldId id="929" r:id="rId44"/>
    <p:sldId id="930" r:id="rId45"/>
    <p:sldId id="931" r:id="rId46"/>
    <p:sldId id="932" r:id="rId47"/>
    <p:sldId id="933" r:id="rId48"/>
    <p:sldId id="934" r:id="rId49"/>
    <p:sldId id="1434" r:id="rId50"/>
    <p:sldId id="1309" r:id="rId51"/>
    <p:sldId id="937" r:id="rId52"/>
    <p:sldId id="282" r:id="rId53"/>
    <p:sldId id="280" r:id="rId54"/>
    <p:sldId id="764" r:id="rId55"/>
    <p:sldId id="13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8"/>
    <p:restoredTop sz="94624"/>
  </p:normalViewPr>
  <p:slideViewPr>
    <p:cSldViewPr snapToGrid="0" snapToObjects="1">
      <p:cViewPr varScale="1">
        <p:scale>
          <a:sx n="108" d="100"/>
          <a:sy n="108" d="100"/>
        </p:scale>
        <p:origin x="516" y="90"/>
      </p:cViewPr>
      <p:guideLst/>
    </p:cSldViewPr>
  </p:slideViewPr>
  <p:notesTextViewPr>
    <p:cViewPr>
      <p:scale>
        <a:sx n="3" d="2"/>
        <a:sy n="3" d="2"/>
      </p:scale>
      <p:origin x="0" y="0"/>
    </p:cViewPr>
  </p:notesTextViewPr>
  <p:sorterViewPr>
    <p:cViewPr>
      <p:scale>
        <a:sx n="75" d="100"/>
        <a:sy n="75" d="100"/>
      </p:scale>
      <p:origin x="0" y="-3198"/>
    </p:cViewPr>
  </p:sorterViewPr>
  <p:notesViewPr>
    <p:cSldViewPr snapToGrid="0" snapToObjects="1">
      <p:cViewPr varScale="1">
        <p:scale>
          <a:sx n="111" d="100"/>
          <a:sy n="111" d="100"/>
        </p:scale>
        <p:origin x="435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7E0FB4-18BA-42BE-8FE6-F242FEBF6B6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292761E-AF35-4C43-A002-8473F8234448}">
      <dgm:prSet/>
      <dgm:spPr/>
      <dgm:t>
        <a:bodyPr/>
        <a:lstStyle/>
        <a:p>
          <a:pPr rtl="0"/>
          <a:r>
            <a:rPr lang="en-US" dirty="0">
              <a:solidFill>
                <a:srgbClr val="FFFF00"/>
              </a:solidFill>
            </a:rPr>
            <a:t>A</a:t>
          </a:r>
        </a:p>
      </dgm:t>
    </dgm:pt>
    <dgm:pt modelId="{AC28820A-CEBE-481D-AAEA-85B9326EB73F}" type="parTrans" cxnId="{89A7D769-A2C3-4B03-A9C3-BA3DBBB0AE3A}">
      <dgm:prSet/>
      <dgm:spPr/>
      <dgm:t>
        <a:bodyPr/>
        <a:lstStyle/>
        <a:p>
          <a:endParaRPr lang="en-US"/>
        </a:p>
      </dgm:t>
    </dgm:pt>
    <dgm:pt modelId="{0742196C-2865-4B3A-8690-8C683780EBAC}" type="sibTrans" cxnId="{89A7D769-A2C3-4B03-A9C3-BA3DBBB0AE3A}">
      <dgm:prSet/>
      <dgm:spPr/>
      <dgm:t>
        <a:bodyPr/>
        <a:lstStyle/>
        <a:p>
          <a:endParaRPr lang="en-US"/>
        </a:p>
      </dgm:t>
    </dgm:pt>
    <dgm:pt modelId="{29B9CF9F-AB53-485B-ABF6-CA4D24248B5F}">
      <dgm:prSet/>
      <dgm:spPr/>
      <dgm:t>
        <a:bodyPr/>
        <a:lstStyle/>
        <a:p>
          <a:pPr rtl="0"/>
          <a:r>
            <a:rPr lang="en-US" dirty="0"/>
            <a:t>B</a:t>
          </a:r>
        </a:p>
      </dgm:t>
    </dgm:pt>
    <dgm:pt modelId="{24EDE08D-9177-47C5-87C4-D30EB921BCD4}" type="parTrans" cxnId="{8DB0E89F-3539-45E0-A878-3EF42381439D}">
      <dgm:prSet/>
      <dgm:spPr/>
      <dgm:t>
        <a:bodyPr/>
        <a:lstStyle/>
        <a:p>
          <a:endParaRPr lang="en-US"/>
        </a:p>
      </dgm:t>
    </dgm:pt>
    <dgm:pt modelId="{CB50EDFE-CF63-46B2-A20D-E965F45AE274}" type="sibTrans" cxnId="{8DB0E89F-3539-45E0-A878-3EF42381439D}">
      <dgm:prSet/>
      <dgm:spPr/>
      <dgm:t>
        <a:bodyPr/>
        <a:lstStyle/>
        <a:p>
          <a:endParaRPr lang="en-US"/>
        </a:p>
      </dgm:t>
    </dgm:pt>
    <dgm:pt modelId="{C77B2836-53E3-48A2-8E03-E769AE41BCC1}">
      <dgm:prSet/>
      <dgm:spPr/>
      <dgm:t>
        <a:bodyPr/>
        <a:lstStyle/>
        <a:p>
          <a:pPr rtl="0"/>
          <a:r>
            <a:rPr lang="en-US" dirty="0"/>
            <a:t>C</a:t>
          </a:r>
        </a:p>
      </dgm:t>
    </dgm:pt>
    <dgm:pt modelId="{26434683-8742-4FDB-8195-BD023CC06C50}" type="parTrans" cxnId="{769A2BB3-1F24-4B29-8C27-AF3267B6BDF3}">
      <dgm:prSet/>
      <dgm:spPr/>
      <dgm:t>
        <a:bodyPr/>
        <a:lstStyle/>
        <a:p>
          <a:endParaRPr lang="en-US"/>
        </a:p>
      </dgm:t>
    </dgm:pt>
    <dgm:pt modelId="{586CFD86-9F41-4FD0-805C-C5E4738887D9}" type="sibTrans" cxnId="{769A2BB3-1F24-4B29-8C27-AF3267B6BDF3}">
      <dgm:prSet/>
      <dgm:spPr/>
      <dgm:t>
        <a:bodyPr/>
        <a:lstStyle/>
        <a:p>
          <a:endParaRPr lang="en-US"/>
        </a:p>
      </dgm:t>
    </dgm:pt>
    <dgm:pt modelId="{45B98964-995D-4568-8F96-27456C92A668}" type="pres">
      <dgm:prSet presAssocID="{927E0FB4-18BA-42BE-8FE6-F242FEBF6B6D}" presName="CompostProcess" presStyleCnt="0">
        <dgm:presLayoutVars>
          <dgm:dir/>
          <dgm:resizeHandles val="exact"/>
        </dgm:presLayoutVars>
      </dgm:prSet>
      <dgm:spPr/>
    </dgm:pt>
    <dgm:pt modelId="{4257443A-46EF-4549-BC7D-86ABBD0784B6}" type="pres">
      <dgm:prSet presAssocID="{927E0FB4-18BA-42BE-8FE6-F242FEBF6B6D}" presName="arrow" presStyleLbl="bgShp" presStyleIdx="0" presStyleCnt="1"/>
      <dgm:spPr/>
    </dgm:pt>
    <dgm:pt modelId="{67D68169-DB4C-4A85-801E-A8EB74455352}" type="pres">
      <dgm:prSet presAssocID="{927E0FB4-18BA-42BE-8FE6-F242FEBF6B6D}" presName="linearProcess" presStyleCnt="0"/>
      <dgm:spPr/>
    </dgm:pt>
    <dgm:pt modelId="{6B94074D-FFCE-4899-B4AF-74F0DC344816}" type="pres">
      <dgm:prSet presAssocID="{D292761E-AF35-4C43-A002-8473F8234448}" presName="textNode" presStyleLbl="node1" presStyleIdx="0" presStyleCnt="3">
        <dgm:presLayoutVars>
          <dgm:bulletEnabled val="1"/>
        </dgm:presLayoutVars>
      </dgm:prSet>
      <dgm:spPr/>
    </dgm:pt>
    <dgm:pt modelId="{6CF53277-D1C6-464F-989F-B6893A180D69}" type="pres">
      <dgm:prSet presAssocID="{0742196C-2865-4B3A-8690-8C683780EBAC}" presName="sibTrans" presStyleCnt="0"/>
      <dgm:spPr/>
    </dgm:pt>
    <dgm:pt modelId="{A97D351E-DE50-4CF6-909F-0F412218AF7E}" type="pres">
      <dgm:prSet presAssocID="{29B9CF9F-AB53-485B-ABF6-CA4D24248B5F}" presName="textNode" presStyleLbl="node1" presStyleIdx="1" presStyleCnt="3">
        <dgm:presLayoutVars>
          <dgm:bulletEnabled val="1"/>
        </dgm:presLayoutVars>
      </dgm:prSet>
      <dgm:spPr/>
    </dgm:pt>
    <dgm:pt modelId="{EACA4D32-0108-4EE7-9072-807993E30FD0}" type="pres">
      <dgm:prSet presAssocID="{CB50EDFE-CF63-46B2-A20D-E965F45AE274}" presName="sibTrans" presStyleCnt="0"/>
      <dgm:spPr/>
    </dgm:pt>
    <dgm:pt modelId="{F984329C-E97B-4E89-B5C5-4A58DA58D4FD}" type="pres">
      <dgm:prSet presAssocID="{C77B2836-53E3-48A2-8E03-E769AE41BCC1}" presName="textNode" presStyleLbl="node1" presStyleIdx="2" presStyleCnt="3">
        <dgm:presLayoutVars>
          <dgm:bulletEnabled val="1"/>
        </dgm:presLayoutVars>
      </dgm:prSet>
      <dgm:spPr/>
    </dgm:pt>
  </dgm:ptLst>
  <dgm:cxnLst>
    <dgm:cxn modelId="{BEFC8B0D-1AD5-4123-95CF-71AC5F2FF869}" type="presOf" srcId="{927E0FB4-18BA-42BE-8FE6-F242FEBF6B6D}" destId="{45B98964-995D-4568-8F96-27456C92A668}" srcOrd="0" destOrd="0" presId="urn:microsoft.com/office/officeart/2005/8/layout/hProcess9"/>
    <dgm:cxn modelId="{6392821D-2AE6-4F0E-883E-A60D8E5DE7F1}" type="presOf" srcId="{C77B2836-53E3-48A2-8E03-E769AE41BCC1}" destId="{F984329C-E97B-4E89-B5C5-4A58DA58D4FD}" srcOrd="0" destOrd="0" presId="urn:microsoft.com/office/officeart/2005/8/layout/hProcess9"/>
    <dgm:cxn modelId="{89A7D769-A2C3-4B03-A9C3-BA3DBBB0AE3A}" srcId="{927E0FB4-18BA-42BE-8FE6-F242FEBF6B6D}" destId="{D292761E-AF35-4C43-A002-8473F8234448}" srcOrd="0" destOrd="0" parTransId="{AC28820A-CEBE-481D-AAEA-85B9326EB73F}" sibTransId="{0742196C-2865-4B3A-8690-8C683780EBAC}"/>
    <dgm:cxn modelId="{8DB0E89F-3539-45E0-A878-3EF42381439D}" srcId="{927E0FB4-18BA-42BE-8FE6-F242FEBF6B6D}" destId="{29B9CF9F-AB53-485B-ABF6-CA4D24248B5F}" srcOrd="1" destOrd="0" parTransId="{24EDE08D-9177-47C5-87C4-D30EB921BCD4}" sibTransId="{CB50EDFE-CF63-46B2-A20D-E965F45AE274}"/>
    <dgm:cxn modelId="{3E7BFDB0-FB88-4868-8E5E-2A60FD714825}" type="presOf" srcId="{29B9CF9F-AB53-485B-ABF6-CA4D24248B5F}" destId="{A97D351E-DE50-4CF6-909F-0F412218AF7E}" srcOrd="0" destOrd="0" presId="urn:microsoft.com/office/officeart/2005/8/layout/hProcess9"/>
    <dgm:cxn modelId="{769A2BB3-1F24-4B29-8C27-AF3267B6BDF3}" srcId="{927E0FB4-18BA-42BE-8FE6-F242FEBF6B6D}" destId="{C77B2836-53E3-48A2-8E03-E769AE41BCC1}" srcOrd="2" destOrd="0" parTransId="{26434683-8742-4FDB-8195-BD023CC06C50}" sibTransId="{586CFD86-9F41-4FD0-805C-C5E4738887D9}"/>
    <dgm:cxn modelId="{ECE671E1-7F9F-49B0-8156-CBC9A7F5C24E}" type="presOf" srcId="{D292761E-AF35-4C43-A002-8473F8234448}" destId="{6B94074D-FFCE-4899-B4AF-74F0DC344816}" srcOrd="0" destOrd="0" presId="urn:microsoft.com/office/officeart/2005/8/layout/hProcess9"/>
    <dgm:cxn modelId="{9DFCDE10-EF47-4F71-9A83-5B4F5534F156}" type="presParOf" srcId="{45B98964-995D-4568-8F96-27456C92A668}" destId="{4257443A-46EF-4549-BC7D-86ABBD0784B6}" srcOrd="0" destOrd="0" presId="urn:microsoft.com/office/officeart/2005/8/layout/hProcess9"/>
    <dgm:cxn modelId="{10BB6169-0C6E-44B2-A987-6E41B6FB5F6D}" type="presParOf" srcId="{45B98964-995D-4568-8F96-27456C92A668}" destId="{67D68169-DB4C-4A85-801E-A8EB74455352}" srcOrd="1" destOrd="0" presId="urn:microsoft.com/office/officeart/2005/8/layout/hProcess9"/>
    <dgm:cxn modelId="{022E7B3C-7937-4C41-B406-0401A6CCAC11}" type="presParOf" srcId="{67D68169-DB4C-4A85-801E-A8EB74455352}" destId="{6B94074D-FFCE-4899-B4AF-74F0DC344816}" srcOrd="0" destOrd="0" presId="urn:microsoft.com/office/officeart/2005/8/layout/hProcess9"/>
    <dgm:cxn modelId="{1EDAE690-65EF-420A-B10C-4CBF8CA91C67}" type="presParOf" srcId="{67D68169-DB4C-4A85-801E-A8EB74455352}" destId="{6CF53277-D1C6-464F-989F-B6893A180D69}" srcOrd="1" destOrd="0" presId="urn:microsoft.com/office/officeart/2005/8/layout/hProcess9"/>
    <dgm:cxn modelId="{2FCB74D6-BCCC-414E-991A-EA4452A858AA}" type="presParOf" srcId="{67D68169-DB4C-4A85-801E-A8EB74455352}" destId="{A97D351E-DE50-4CF6-909F-0F412218AF7E}" srcOrd="2" destOrd="0" presId="urn:microsoft.com/office/officeart/2005/8/layout/hProcess9"/>
    <dgm:cxn modelId="{5BB7EBAE-C565-46C5-824A-521E4867AB85}" type="presParOf" srcId="{67D68169-DB4C-4A85-801E-A8EB74455352}" destId="{EACA4D32-0108-4EE7-9072-807993E30FD0}" srcOrd="3" destOrd="0" presId="urn:microsoft.com/office/officeart/2005/8/layout/hProcess9"/>
    <dgm:cxn modelId="{D170102B-A0A9-4E11-9A7B-60AFE5D62DFD}" type="presParOf" srcId="{67D68169-DB4C-4A85-801E-A8EB74455352}" destId="{F984329C-E97B-4E89-B5C5-4A58DA58D4F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443A-46EF-4549-BC7D-86ABBD0784B6}">
      <dsp:nvSpPr>
        <dsp:cNvPr id="0" name=""/>
        <dsp:cNvSpPr/>
      </dsp:nvSpPr>
      <dsp:spPr>
        <a:xfrm>
          <a:off x="591502" y="0"/>
          <a:ext cx="6703695"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4074D-FFCE-4899-B4AF-74F0DC344816}">
      <dsp:nvSpPr>
        <dsp:cNvPr id="0" name=""/>
        <dsp:cNvSpPr/>
      </dsp:nvSpPr>
      <dsp:spPr>
        <a:xfrm>
          <a:off x="0" y="1305401"/>
          <a:ext cx="2366010"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dirty="0">
              <a:solidFill>
                <a:srgbClr val="FFFF00"/>
              </a:solidFill>
            </a:rPr>
            <a:t>A</a:t>
          </a:r>
        </a:p>
      </dsp:txBody>
      <dsp:txXfrm>
        <a:off x="84966" y="1390367"/>
        <a:ext cx="2196078" cy="1570603"/>
      </dsp:txXfrm>
    </dsp:sp>
    <dsp:sp modelId="{A97D351E-DE50-4CF6-909F-0F412218AF7E}">
      <dsp:nvSpPr>
        <dsp:cNvPr id="0" name=""/>
        <dsp:cNvSpPr/>
      </dsp:nvSpPr>
      <dsp:spPr>
        <a:xfrm>
          <a:off x="2760344" y="1305401"/>
          <a:ext cx="2366010"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dirty="0"/>
            <a:t>B</a:t>
          </a:r>
        </a:p>
      </dsp:txBody>
      <dsp:txXfrm>
        <a:off x="2845310" y="1390367"/>
        <a:ext cx="2196078" cy="1570603"/>
      </dsp:txXfrm>
    </dsp:sp>
    <dsp:sp modelId="{F984329C-E97B-4E89-B5C5-4A58DA58D4FD}">
      <dsp:nvSpPr>
        <dsp:cNvPr id="0" name=""/>
        <dsp:cNvSpPr/>
      </dsp:nvSpPr>
      <dsp:spPr>
        <a:xfrm>
          <a:off x="5520690" y="1305401"/>
          <a:ext cx="2366010"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dirty="0"/>
            <a:t>C</a:t>
          </a:r>
        </a:p>
      </dsp:txBody>
      <dsp:txXfrm>
        <a:off x="5605656" y="1390367"/>
        <a:ext cx="2196078"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1/13/2021</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37781-1039-492F-A7B6-BBE7D6BFA119}"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4F61F-89F8-4C4D-BD56-719F5C807EAB}" type="slidenum">
              <a:rPr lang="en-US" smtClean="0"/>
              <a:t>‹#›</a:t>
            </a:fld>
            <a:endParaRPr lang="en-US"/>
          </a:p>
        </p:txBody>
      </p:sp>
    </p:spTree>
    <p:extLst>
      <p:ext uri="{BB962C8B-B14F-4D97-AF65-F5344CB8AC3E}">
        <p14:creationId xmlns:p14="http://schemas.microsoft.com/office/powerpoint/2010/main" val="11788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58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https://pixabay.com/en/goal-setting-goal-dart-target-plan-1955809/https://pixabay.com/en/goal-setting-goal-dart-target-plan-1955809/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75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Managing behavior with </a:t>
            </a:r>
            <a:r>
              <a:rPr lang="en-US" b="1" dirty="0" err="1"/>
              <a:t>precorrections</a:t>
            </a:r>
            <a:r>
              <a:rPr lang="en-US" b="1" dirty="0"/>
              <a:t>:</a:t>
            </a:r>
          </a:p>
          <a:p>
            <a:r>
              <a:rPr lang="en-US" dirty="0"/>
              <a:t>Anticipate what activities may cause inappropriate behaviors</a:t>
            </a:r>
          </a:p>
          <a:p>
            <a:r>
              <a:rPr lang="en-US" dirty="0"/>
              <a:t>“Getting in front” of problem behaviors</a:t>
            </a:r>
          </a:p>
          <a:p>
            <a:r>
              <a:rPr lang="en-US" dirty="0"/>
              <a:t>Example: Gentle reminder of expected behaviors in the hallway before dismissing for lunch</a:t>
            </a:r>
          </a:p>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 2013</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38074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00251280-83B8-4BFE-9A0A-9546268191BF}"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350822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dirty="0"/>
              <a:t>20-min timer</a:t>
            </a:r>
          </a:p>
        </p:txBody>
      </p:sp>
    </p:spTree>
    <p:extLst>
      <p:ext uri="{BB962C8B-B14F-4D97-AF65-F5344CB8AC3E}">
        <p14:creationId xmlns:p14="http://schemas.microsoft.com/office/powerpoint/2010/main" val="2546462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857847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521752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547437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452055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61F6130-B069-4569-9097-BE6F1AE632AF}"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22657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dirty="0"/>
              <a:t>20-min timer</a:t>
            </a:r>
          </a:p>
        </p:txBody>
      </p:sp>
    </p:spTree>
    <p:extLst>
      <p:ext uri="{BB962C8B-B14F-4D97-AF65-F5344CB8AC3E}">
        <p14:creationId xmlns:p14="http://schemas.microsoft.com/office/powerpoint/2010/main" val="2546462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noTextEdit="1"/>
          </p:cNvSpPr>
          <p:nvPr>
            <p:ph type="sldImg"/>
          </p:nvPr>
        </p:nvSpPr>
        <p:spPr bwMode="auto">
          <a:xfrm>
            <a:off x="395288" y="692150"/>
            <a:ext cx="6070600" cy="3416300"/>
          </a:xfrm>
          <a:noFill/>
          <a:ln>
            <a:solidFill>
              <a:srgbClr val="000000"/>
            </a:solidFill>
            <a:miter lim="800000"/>
            <a:headEnd/>
            <a:tailEnd/>
          </a:ln>
        </p:spPr>
      </p:sp>
      <p:sp>
        <p:nvSpPr>
          <p:cNvPr id="262146" name="Notes Placeholder 2"/>
          <p:cNvSpPr>
            <a:spLocks noGrp="1"/>
          </p:cNvSpPr>
          <p:nvPr>
            <p:ph type="body" idx="1"/>
          </p:nvPr>
        </p:nvSpPr>
        <p:spPr bwMode="auto">
          <a:xfrm>
            <a:off x="912813" y="4343400"/>
            <a:ext cx="5032375" cy="4114800"/>
          </a:xfrm>
          <a:noFill/>
        </p:spPr>
        <p:txBody>
          <a:bodyPr wrap="square" lIns="92684" tIns="45528" rIns="92684" bIns="45528"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05113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dirty="0"/>
              <a:t>20-min timer</a:t>
            </a:r>
          </a:p>
        </p:txBody>
      </p:sp>
    </p:spTree>
    <p:extLst>
      <p:ext uri="{BB962C8B-B14F-4D97-AF65-F5344CB8AC3E}">
        <p14:creationId xmlns:p14="http://schemas.microsoft.com/office/powerpoint/2010/main" val="2546462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9344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6504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B252C-4602-4093-A354-B7A8448DC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06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B252C-4602-4093-A354-B7A8448DC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057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9F98D8-73C9-464B-BF93-D170D6A72451}" type="slidenum">
              <a:rPr lang="en-US" smtClean="0"/>
              <a:t>22</a:t>
            </a:fld>
            <a:endParaRPr lang="en-US"/>
          </a:p>
        </p:txBody>
      </p:sp>
    </p:spTree>
    <p:extLst>
      <p:ext uri="{BB962C8B-B14F-4D97-AF65-F5344CB8AC3E}">
        <p14:creationId xmlns:p14="http://schemas.microsoft.com/office/powerpoint/2010/main" val="141021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intended to cover some ideas…e.g., teacher who struggles to engage students and has not taught Social skill </a:t>
            </a:r>
            <a:r>
              <a:rPr lang="en-US" dirty="0" err="1"/>
              <a:t>curriculum..idea</a:t>
            </a:r>
            <a:r>
              <a:rPr lang="en-US" dirty="0"/>
              <a:t>: have learning coach or strong instructional lead co-teach PA lessons while modeling 1 low-intensity strategy (e.g., our “on-site expert” idea). Try to model how effective programs can be when combined with effective instructional strategies.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440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798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intended to cover some ideas…e.g., teacher who struggles to engage students and has not taught Social skill </a:t>
            </a:r>
            <a:r>
              <a:rPr lang="en-US" dirty="0" err="1"/>
              <a:t>curriculum..idea</a:t>
            </a:r>
            <a:r>
              <a:rPr lang="en-US" dirty="0"/>
              <a:t>: have learning coach or strong instructional lead co-teach PA lessons while modeling 1 low-intensity strategy (e.g., our “on-site expert” idea). Try to model how effective programs can be when combined with effective instructional strategies.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13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F98D8-73C9-464B-BF93-D170D6A7245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859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dirty="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cs typeface="Arial" charset="0"/>
              </a:rPr>
              <a:t>	Academic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Behavioral	</a:t>
            </a:r>
            <a:r>
              <a:rPr lang="en-US" sz="1200" b="1" dirty="0">
                <a:solidFill>
                  <a:prstClr val="white"/>
                </a:solidFill>
                <a:effectLst>
                  <a:outerShdw blurRad="38100" dist="38100" dir="2700000" algn="tl">
                    <a:srgbClr val="000000">
                      <a:alpha val="43137"/>
                    </a:srgbClr>
                  </a:outerShdw>
                </a:effectLst>
                <a:latin typeface="Calibri"/>
                <a:cs typeface="Arial" charset="0"/>
              </a:rPr>
              <a:t>◇</a:t>
            </a:r>
            <a:r>
              <a:rPr lang="en-US" sz="2400" b="1" dirty="0">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dirty="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dirty="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dirty="0">
                <a:solidFill>
                  <a:prstClr val="black"/>
                </a:solidFill>
                <a:latin typeface="Calibri"/>
              </a:rPr>
              <a:t>(Lane, </a:t>
            </a:r>
            <a:r>
              <a:rPr lang="en-US" sz="2000" dirty="0" err="1">
                <a:solidFill>
                  <a:prstClr val="black"/>
                </a:solidFill>
                <a:latin typeface="Calibri"/>
              </a:rPr>
              <a:t>Kalberg</a:t>
            </a:r>
            <a:r>
              <a:rPr lang="en-US" sz="2000" dirty="0">
                <a:solidFill>
                  <a:prstClr val="black"/>
                </a:solidFill>
                <a:latin typeface="Calibri"/>
              </a:rPr>
              <a:t>, &amp; </a:t>
            </a:r>
            <a:r>
              <a:rPr lang="en-US" sz="2000" dirty="0" err="1">
                <a:solidFill>
                  <a:prstClr val="black"/>
                </a:solidFill>
                <a:latin typeface="Calibri"/>
              </a:rPr>
              <a:t>Menzies</a:t>
            </a:r>
            <a:r>
              <a:rPr lang="en-US" sz="2000" dirty="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solidFill>
                  <a:prstClr val="black">
                    <a:tint val="75000"/>
                  </a:prstClr>
                </a:solidFill>
              </a:rPr>
              <a:pPr>
                <a:defRPr/>
              </a:pPr>
              <a:t>1/13/2021</a:t>
            </a:fld>
            <a:endParaRPr lang="en-US">
              <a:solidFill>
                <a:prstClr val="black">
                  <a:tint val="75000"/>
                </a:prstClr>
              </a:solidFill>
            </a:endParaRPr>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a:defRPr/>
            </a:pPr>
            <a:r>
              <a:rPr lang="en-US">
                <a:solidFill>
                  <a:prstClr val="black"/>
                </a:solidFill>
              </a:rPr>
              <a:t>2015 2016 IES Ci3T MS HS Implementation </a:t>
            </a:r>
            <a:fld id="{71C2AA8B-4905-4721-907D-B3BDB774E885}" type="slidenum">
              <a:rPr lang="en-US" altLang="en-US" smtClean="0">
                <a:solidFill>
                  <a:prstClr val="black"/>
                </a:solidFill>
              </a:rPr>
              <a:pPr defTabSz="457200">
                <a:defRPr/>
              </a:pPr>
              <a:t>‹#›</a:t>
            </a:fld>
            <a:endParaRPr lang="en-US" altLang="en-US" dirty="0">
              <a:solidFill>
                <a:prstClr val="black"/>
              </a:solidFill>
            </a:endParaRPr>
          </a:p>
        </p:txBody>
      </p:sp>
    </p:spTree>
    <p:extLst>
      <p:ext uri="{BB962C8B-B14F-4D97-AF65-F5344CB8AC3E}">
        <p14:creationId xmlns:p14="http://schemas.microsoft.com/office/powerpoint/2010/main" val="358483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19997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3.xml"/><Relationship Id="rId7" Type="http://schemas.openxmlformats.org/officeDocument/2006/relationships/image" Target="../media/image3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18" Type="http://schemas.openxmlformats.org/officeDocument/2006/relationships/image" Target="../media/image62.jpg"/><Relationship Id="rId3" Type="http://schemas.openxmlformats.org/officeDocument/2006/relationships/image" Target="../media/image47.jpg"/><Relationship Id="rId21" Type="http://schemas.openxmlformats.org/officeDocument/2006/relationships/image" Target="../media/image65.jpg"/><Relationship Id="rId7" Type="http://schemas.openxmlformats.org/officeDocument/2006/relationships/image" Target="../media/image51.jpg"/><Relationship Id="rId12" Type="http://schemas.openxmlformats.org/officeDocument/2006/relationships/image" Target="../media/image56.jpg"/><Relationship Id="rId17" Type="http://schemas.openxmlformats.org/officeDocument/2006/relationships/image" Target="../media/image61.jpg"/><Relationship Id="rId2" Type="http://schemas.openxmlformats.org/officeDocument/2006/relationships/notesSlide" Target="../notesSlides/notesSlide2.xml"/><Relationship Id="rId16" Type="http://schemas.openxmlformats.org/officeDocument/2006/relationships/image" Target="../media/image60.jpg"/><Relationship Id="rId20" Type="http://schemas.openxmlformats.org/officeDocument/2006/relationships/image" Target="../media/image64.jpg"/><Relationship Id="rId1" Type="http://schemas.openxmlformats.org/officeDocument/2006/relationships/slideLayout" Target="../slideLayouts/slideLayout10.xml"/><Relationship Id="rId6" Type="http://schemas.openxmlformats.org/officeDocument/2006/relationships/image" Target="../media/image50.jpg"/><Relationship Id="rId11" Type="http://schemas.openxmlformats.org/officeDocument/2006/relationships/image" Target="../media/image55.jpg"/><Relationship Id="rId24" Type="http://schemas.openxmlformats.org/officeDocument/2006/relationships/image" Target="../media/image68.jpg"/><Relationship Id="rId5" Type="http://schemas.openxmlformats.org/officeDocument/2006/relationships/image" Target="../media/image49.jpg"/><Relationship Id="rId15" Type="http://schemas.openxmlformats.org/officeDocument/2006/relationships/image" Target="../media/image59.jpg"/><Relationship Id="rId23" Type="http://schemas.openxmlformats.org/officeDocument/2006/relationships/image" Target="../media/image67.jpg"/><Relationship Id="rId10" Type="http://schemas.openxmlformats.org/officeDocument/2006/relationships/image" Target="../media/image54.jpg"/><Relationship Id="rId19" Type="http://schemas.openxmlformats.org/officeDocument/2006/relationships/image" Target="../media/image63.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g"/><Relationship Id="rId22" Type="http://schemas.openxmlformats.org/officeDocument/2006/relationships/image" Target="../media/image6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7.tiff"/><Relationship Id="rId3" Type="http://schemas.openxmlformats.org/officeDocument/2006/relationships/image" Target="../media/image28.png"/><Relationship Id="rId7"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iris.peabody.vanderbilt.edu/module/bi1/cresource/q2/p02/#content" TargetMode="External"/><Relationship Id="rId5" Type="http://schemas.openxmlformats.org/officeDocument/2006/relationships/image" Target="../media/image96.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18" Type="http://schemas.openxmlformats.org/officeDocument/2006/relationships/image" Target="../media/image62.jpg"/><Relationship Id="rId26" Type="http://schemas.openxmlformats.org/officeDocument/2006/relationships/image" Target="../media/image99.png"/><Relationship Id="rId3" Type="http://schemas.openxmlformats.org/officeDocument/2006/relationships/image" Target="../media/image47.jpg"/><Relationship Id="rId21" Type="http://schemas.openxmlformats.org/officeDocument/2006/relationships/image" Target="../media/image65.jpg"/><Relationship Id="rId7" Type="http://schemas.openxmlformats.org/officeDocument/2006/relationships/image" Target="../media/image51.jpg"/><Relationship Id="rId12" Type="http://schemas.openxmlformats.org/officeDocument/2006/relationships/image" Target="../media/image56.jpg"/><Relationship Id="rId17" Type="http://schemas.openxmlformats.org/officeDocument/2006/relationships/image" Target="../media/image61.jpg"/><Relationship Id="rId25" Type="http://schemas.openxmlformats.org/officeDocument/2006/relationships/image" Target="../media/image98.png"/><Relationship Id="rId2" Type="http://schemas.openxmlformats.org/officeDocument/2006/relationships/notesSlide" Target="../notesSlides/notesSlide13.xml"/><Relationship Id="rId16" Type="http://schemas.openxmlformats.org/officeDocument/2006/relationships/image" Target="../media/image60.jpg"/><Relationship Id="rId20" Type="http://schemas.openxmlformats.org/officeDocument/2006/relationships/image" Target="../media/image64.jpg"/><Relationship Id="rId1" Type="http://schemas.openxmlformats.org/officeDocument/2006/relationships/slideLayout" Target="../slideLayouts/slideLayout10.xml"/><Relationship Id="rId6" Type="http://schemas.openxmlformats.org/officeDocument/2006/relationships/image" Target="../media/image50.jpg"/><Relationship Id="rId11" Type="http://schemas.openxmlformats.org/officeDocument/2006/relationships/image" Target="../media/image55.jpg"/><Relationship Id="rId24" Type="http://schemas.openxmlformats.org/officeDocument/2006/relationships/image" Target="../media/image68.jpg"/><Relationship Id="rId5" Type="http://schemas.openxmlformats.org/officeDocument/2006/relationships/image" Target="../media/image49.jpg"/><Relationship Id="rId15" Type="http://schemas.openxmlformats.org/officeDocument/2006/relationships/image" Target="../media/image59.jpg"/><Relationship Id="rId23" Type="http://schemas.openxmlformats.org/officeDocument/2006/relationships/image" Target="../media/image67.jpg"/><Relationship Id="rId10" Type="http://schemas.openxmlformats.org/officeDocument/2006/relationships/image" Target="../media/image54.jpg"/><Relationship Id="rId19" Type="http://schemas.openxmlformats.org/officeDocument/2006/relationships/image" Target="../media/image63.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g"/><Relationship Id="rId22" Type="http://schemas.openxmlformats.org/officeDocument/2006/relationships/image" Target="../media/image66.jp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10.emf"/></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18" Type="http://schemas.openxmlformats.org/officeDocument/2006/relationships/image" Target="../media/image62.jpg"/><Relationship Id="rId26" Type="http://schemas.openxmlformats.org/officeDocument/2006/relationships/image" Target="../media/image99.png"/><Relationship Id="rId3" Type="http://schemas.openxmlformats.org/officeDocument/2006/relationships/image" Target="../media/image47.jpg"/><Relationship Id="rId21" Type="http://schemas.openxmlformats.org/officeDocument/2006/relationships/image" Target="../media/image65.jpg"/><Relationship Id="rId7" Type="http://schemas.openxmlformats.org/officeDocument/2006/relationships/image" Target="../media/image51.jpg"/><Relationship Id="rId12" Type="http://schemas.openxmlformats.org/officeDocument/2006/relationships/image" Target="../media/image56.jpg"/><Relationship Id="rId17" Type="http://schemas.openxmlformats.org/officeDocument/2006/relationships/image" Target="../media/image61.jpg"/><Relationship Id="rId25" Type="http://schemas.openxmlformats.org/officeDocument/2006/relationships/image" Target="../media/image98.png"/><Relationship Id="rId2" Type="http://schemas.openxmlformats.org/officeDocument/2006/relationships/notesSlide" Target="../notesSlides/notesSlide21.xml"/><Relationship Id="rId16" Type="http://schemas.openxmlformats.org/officeDocument/2006/relationships/image" Target="../media/image60.jpg"/><Relationship Id="rId20" Type="http://schemas.openxmlformats.org/officeDocument/2006/relationships/image" Target="../media/image64.jpg"/><Relationship Id="rId1" Type="http://schemas.openxmlformats.org/officeDocument/2006/relationships/slideLayout" Target="../slideLayouts/slideLayout10.xml"/><Relationship Id="rId6" Type="http://schemas.openxmlformats.org/officeDocument/2006/relationships/image" Target="../media/image50.jpg"/><Relationship Id="rId11" Type="http://schemas.openxmlformats.org/officeDocument/2006/relationships/image" Target="../media/image55.jpg"/><Relationship Id="rId24" Type="http://schemas.openxmlformats.org/officeDocument/2006/relationships/image" Target="../media/image68.jpg"/><Relationship Id="rId5" Type="http://schemas.openxmlformats.org/officeDocument/2006/relationships/image" Target="../media/image49.jpg"/><Relationship Id="rId15" Type="http://schemas.openxmlformats.org/officeDocument/2006/relationships/image" Target="../media/image59.jpg"/><Relationship Id="rId23" Type="http://schemas.openxmlformats.org/officeDocument/2006/relationships/image" Target="../media/image67.jpg"/><Relationship Id="rId10" Type="http://schemas.openxmlformats.org/officeDocument/2006/relationships/image" Target="../media/image54.jpg"/><Relationship Id="rId19" Type="http://schemas.openxmlformats.org/officeDocument/2006/relationships/image" Target="../media/image63.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g"/><Relationship Id="rId22" Type="http://schemas.openxmlformats.org/officeDocument/2006/relationships/image" Target="../media/image6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E82B5-B9D1-483B-B56D-E04D56C7EBD6}"/>
              </a:ext>
            </a:extLst>
          </p:cNvPr>
          <p:cNvSpPr>
            <a:spLocks noGrp="1"/>
          </p:cNvSpPr>
          <p:nvPr>
            <p:ph type="ctrTitle"/>
          </p:nvPr>
        </p:nvSpPr>
        <p:spPr/>
        <p:txBody>
          <a:bodyPr anchor="ctr">
            <a:noAutofit/>
          </a:bodyPr>
          <a:lstStyle/>
          <a:p>
            <a:r>
              <a:rPr lang="en-US" sz="3600" dirty="0"/>
              <a:t>Using your Data to Inform Instruction</a:t>
            </a:r>
          </a:p>
        </p:txBody>
      </p:sp>
      <p:sp>
        <p:nvSpPr>
          <p:cNvPr id="3" name="Subtitle 2">
            <a:extLst>
              <a:ext uri="{FF2B5EF4-FFF2-40B4-BE49-F238E27FC236}">
                <a16:creationId xmlns:a16="http://schemas.microsoft.com/office/drawing/2014/main" id="{349590CE-D44A-4291-B346-E3D7545E0AA4}"/>
              </a:ext>
            </a:extLst>
          </p:cNvPr>
          <p:cNvSpPr>
            <a:spLocks noGrp="1"/>
          </p:cNvSpPr>
          <p:nvPr>
            <p:ph type="subTitle" idx="1"/>
          </p:nvPr>
        </p:nvSpPr>
        <p:spPr/>
        <p:txBody>
          <a:bodyPr>
            <a:normAutofit fontScale="77500" lnSpcReduction="20000"/>
          </a:bodyPr>
          <a:lstStyle/>
          <a:p>
            <a:r>
              <a:rPr lang="en-US" sz="2400" dirty="0"/>
              <a:t>Kathleen Lynne Lane, Ph.D., BCBA-D, CF-L1 </a:t>
            </a:r>
          </a:p>
          <a:p>
            <a:r>
              <a:rPr lang="en-US" sz="2400" dirty="0"/>
              <a:t>Wendy Peia Oakes, Ph.D. </a:t>
            </a:r>
          </a:p>
          <a:p>
            <a:r>
              <a:rPr lang="en-US" sz="2400" dirty="0"/>
              <a:t>Mark M. Buckman, </a:t>
            </a:r>
            <a:r>
              <a:rPr lang="en-US" sz="2400" dirty="0" err="1"/>
              <a:t>MS.Ed</a:t>
            </a:r>
            <a:r>
              <a:rPr lang="en-US" sz="2400" dirty="0"/>
              <a:t>. </a:t>
            </a:r>
          </a:p>
          <a:p>
            <a:r>
              <a:rPr lang="en-US" sz="2400" dirty="0"/>
              <a:t>David James Royer, Ph.D., BCBA </a:t>
            </a:r>
          </a:p>
          <a:p>
            <a:r>
              <a:rPr lang="en-US" sz="2400" dirty="0"/>
              <a:t> </a:t>
            </a:r>
            <a:endParaRPr lang="en-US" dirty="0"/>
          </a:p>
        </p:txBody>
      </p:sp>
      <p:sp>
        <p:nvSpPr>
          <p:cNvPr id="5" name="TextBox 4">
            <a:extLst>
              <a:ext uri="{FF2B5EF4-FFF2-40B4-BE49-F238E27FC236}">
                <a16:creationId xmlns:a16="http://schemas.microsoft.com/office/drawing/2014/main" id="{18C35115-840E-4D2A-AA14-664E4F88B18A}"/>
              </a:ext>
            </a:extLst>
          </p:cNvPr>
          <p:cNvSpPr txBox="1"/>
          <p:nvPr/>
        </p:nvSpPr>
        <p:spPr>
          <a:xfrm>
            <a:off x="3657599" y="5349875"/>
            <a:ext cx="4765431" cy="830997"/>
          </a:xfrm>
          <a:prstGeom prst="rect">
            <a:avLst/>
          </a:prstGeom>
          <a:noFill/>
        </p:spPr>
        <p:txBody>
          <a:bodyPr wrap="square">
            <a:spAutoFit/>
          </a:bodyPr>
          <a:lstStyle/>
          <a:p>
            <a:pPr algn="ctr"/>
            <a:r>
              <a:rPr lang="en-US" sz="1600" dirty="0"/>
              <a:t>CI3T IMPLEMENTATION SERIES</a:t>
            </a:r>
          </a:p>
          <a:p>
            <a:pPr algn="ctr"/>
            <a:r>
              <a:rPr lang="en-US" sz="1600" dirty="0"/>
              <a:t>Session </a:t>
            </a:r>
            <a:r>
              <a:rPr lang="en-US" sz="1600" b="0" dirty="0"/>
              <a:t>3 </a:t>
            </a:r>
            <a:br>
              <a:rPr lang="en-US" sz="1600" b="0" dirty="0"/>
            </a:br>
            <a:r>
              <a:rPr lang="en-US" sz="1600" b="0" dirty="0"/>
              <a:t>2020-2021</a:t>
            </a:r>
            <a:endParaRPr lang="en-US" sz="1600" dirty="0"/>
          </a:p>
        </p:txBody>
      </p:sp>
    </p:spTree>
    <p:extLst>
      <p:ext uri="{BB962C8B-B14F-4D97-AF65-F5344CB8AC3E}">
        <p14:creationId xmlns:p14="http://schemas.microsoft.com/office/powerpoint/2010/main" val="208885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17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41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br>
              <a:rPr lang="en-US"/>
            </a:br>
            <a:r>
              <a:rPr lang="en-US" sz="3600" b="0"/>
              <a:t>Is Ci3T being implemented as planned?</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p:txBody>
          <a:bodyPr/>
          <a:lstStyle/>
          <a:p>
            <a:pPr marL="0" indent="0">
              <a:buNone/>
            </a:pPr>
            <a:r>
              <a:rPr lang="en-US"/>
              <a:t>Three measures of treatment integrity:</a:t>
            </a:r>
          </a:p>
          <a:p>
            <a:pPr marL="514350" indent="-514350">
              <a:buFont typeface="+mj-lt"/>
              <a:buAutoNum type="arabicPeriod"/>
            </a:pPr>
            <a:r>
              <a:rPr lang="en-US"/>
              <a:t>Ci3T Treatment Integrity: Teacher Self-Report  (Ci3T TI: TSR)</a:t>
            </a:r>
          </a:p>
          <a:p>
            <a:pPr marL="514350" indent="-514350">
              <a:buFont typeface="+mj-lt"/>
              <a:buAutoNum type="arabicPeriod"/>
            </a:pPr>
            <a:r>
              <a:rPr lang="en-US"/>
              <a:t>Ci3T Treatment Integrity: Direct Observation (Ci3T TI: DO)</a:t>
            </a:r>
          </a:p>
          <a:p>
            <a:pPr marL="514350" indent="-514350">
              <a:buClr>
                <a:schemeClr val="tx1"/>
              </a:buClr>
              <a:buFont typeface="+mj-lt"/>
              <a:buAutoNum type="arabicPeriod"/>
            </a:pPr>
            <a:r>
              <a:rPr lang="en-US"/>
              <a:t>Tiered Fidelity Inventory (TFI)</a:t>
            </a:r>
          </a:p>
        </p:txBody>
      </p:sp>
      <p:sp>
        <p:nvSpPr>
          <p:cNvPr id="4" name="Speech Bubble: Rectangle 3">
            <a:extLst>
              <a:ext uri="{FF2B5EF4-FFF2-40B4-BE49-F238E27FC236}">
                <a16:creationId xmlns:a16="http://schemas.microsoft.com/office/drawing/2014/main" id="{E8FAAC92-1BF6-4E04-90E9-7A390B12D7AE}"/>
              </a:ext>
            </a:extLst>
          </p:cNvPr>
          <p:cNvSpPr/>
          <p:nvPr/>
        </p:nvSpPr>
        <p:spPr>
          <a:xfrm>
            <a:off x="7885473" y="3566805"/>
            <a:ext cx="2595713" cy="1258529"/>
          </a:xfrm>
          <a:prstGeom prst="wedgeRectCallout">
            <a:avLst>
              <a:gd name="adj1" fmla="val -29561"/>
              <a:gd name="adj2" fmla="val -726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t>Not completed this fall in some districts</a:t>
            </a:r>
          </a:p>
        </p:txBody>
      </p:sp>
    </p:spTree>
    <p:extLst>
      <p:ext uri="{BB962C8B-B14F-4D97-AF65-F5344CB8AC3E}">
        <p14:creationId xmlns:p14="http://schemas.microsoft.com/office/powerpoint/2010/main" val="3376268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FE5071E4-6805-4BA0-BD61-ED214EBE01ED}"/>
              </a:ext>
            </a:extLst>
          </p:cNvPr>
          <p:cNvPicPr>
            <a:picLocks noChangeAspect="1"/>
          </p:cNvPicPr>
          <p:nvPr/>
        </p:nvPicPr>
        <p:blipFill>
          <a:blip r:embed="rId2"/>
          <a:stretch>
            <a:fillRect/>
          </a:stretch>
        </p:blipFill>
        <p:spPr>
          <a:xfrm>
            <a:off x="140678" y="183382"/>
            <a:ext cx="5015955" cy="6491235"/>
          </a:xfrm>
          <a:prstGeom prst="rect">
            <a:avLst/>
          </a:prstGeom>
          <a:ln>
            <a:solidFill>
              <a:schemeClr val="tx1"/>
            </a:solidFill>
          </a:ln>
        </p:spPr>
      </p:pic>
      <p:pic>
        <p:nvPicPr>
          <p:cNvPr id="8" name="Picture 7" descr="Table&#10;&#10;Description automatically generated">
            <a:extLst>
              <a:ext uri="{FF2B5EF4-FFF2-40B4-BE49-F238E27FC236}">
                <a16:creationId xmlns:a16="http://schemas.microsoft.com/office/drawing/2014/main" id="{37716208-E370-4930-A3B3-A7BF8F3D6D4F}"/>
              </a:ext>
            </a:extLst>
          </p:cNvPr>
          <p:cNvPicPr>
            <a:picLocks noChangeAspect="1"/>
          </p:cNvPicPr>
          <p:nvPr/>
        </p:nvPicPr>
        <p:blipFill>
          <a:blip r:embed="rId3"/>
          <a:stretch>
            <a:fillRect/>
          </a:stretch>
        </p:blipFill>
        <p:spPr>
          <a:xfrm>
            <a:off x="5406524" y="182880"/>
            <a:ext cx="5016731" cy="6492240"/>
          </a:xfrm>
          <a:prstGeom prst="rect">
            <a:avLst/>
          </a:prstGeom>
          <a:ln>
            <a:solidFill>
              <a:schemeClr val="tx1"/>
            </a:solidFill>
          </a:ln>
        </p:spPr>
      </p:pic>
      <p:sp>
        <p:nvSpPr>
          <p:cNvPr id="4" name="Speech Bubble: Rectangle 3">
            <a:extLst>
              <a:ext uri="{FF2B5EF4-FFF2-40B4-BE49-F238E27FC236}">
                <a16:creationId xmlns:a16="http://schemas.microsoft.com/office/drawing/2014/main" id="{2DFC168C-D55F-4DE9-A56B-44A653106FBB}"/>
              </a:ext>
            </a:extLst>
          </p:cNvPr>
          <p:cNvSpPr/>
          <p:nvPr/>
        </p:nvSpPr>
        <p:spPr>
          <a:xfrm>
            <a:off x="10423254" y="750029"/>
            <a:ext cx="1768745" cy="1753474"/>
          </a:xfrm>
          <a:prstGeom prst="wedgeRectCallout">
            <a:avLst>
              <a:gd name="adj1" fmla="val -69954"/>
              <a:gd name="adj2" fmla="val 212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Updated for 2020</a:t>
            </a:r>
          </a:p>
          <a:p>
            <a:pPr algn="ctr"/>
            <a:endParaRPr lang="en-US" dirty="0"/>
          </a:p>
          <a:p>
            <a:pPr algn="ctr"/>
            <a:r>
              <a:rPr lang="en-US" dirty="0"/>
              <a:t>*examine only for the 2020-2021 year </a:t>
            </a:r>
          </a:p>
        </p:txBody>
      </p:sp>
    </p:spTree>
    <p:extLst>
      <p:ext uri="{BB962C8B-B14F-4D97-AF65-F5344CB8AC3E}">
        <p14:creationId xmlns:p14="http://schemas.microsoft.com/office/powerpoint/2010/main" val="616138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a:stretch>
            <a:fillRect/>
          </a:stretch>
        </p:blipFill>
        <p:spPr>
          <a:xfrm>
            <a:off x="657766" y="330643"/>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a:srcRect l="10278" t="24444" r="10816" b="40833"/>
          <a:stretch/>
        </p:blipFill>
        <p:spPr>
          <a:xfrm>
            <a:off x="7250544" y="228601"/>
            <a:ext cx="4557139" cy="2595182"/>
          </a:xfrm>
          <a:prstGeom prst="rect">
            <a:avLst/>
          </a:prstGeom>
          <a:ln>
            <a:solidFill>
              <a:schemeClr val="tx1"/>
            </a:solidFill>
          </a:ln>
        </p:spPr>
      </p:pic>
    </p:spTree>
    <p:extLst>
      <p:ext uri="{BB962C8B-B14F-4D97-AF65-F5344CB8AC3E}">
        <p14:creationId xmlns:p14="http://schemas.microsoft.com/office/powerpoint/2010/main" val="4206840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6">
                        <a:lumMod val="75000"/>
                      </a:schemeClr>
                    </a:solidFill>
                  </a:tcPr>
                </a:tc>
                <a:tc gridSpan="2">
                  <a:txBody>
                    <a:bodyPr/>
                    <a:lstStyle/>
                    <a:p>
                      <a:pPr algn="ctr"/>
                      <a:r>
                        <a:rPr lang="en-US" sz="2000"/>
                        <a:t>Fall</a:t>
                      </a:r>
                    </a:p>
                  </a:txBody>
                  <a:tcPr marT="45715" marB="45715" anchor="ctr">
                    <a:solidFill>
                      <a:schemeClr val="accent6">
                        <a:lumMod val="75000"/>
                      </a:schemeClr>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2020-2021</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TBD</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2915445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C076C634-3131-49E3-B386-89BAC8038CF3}"/>
              </a:ext>
            </a:extLst>
          </p:cNvPr>
          <p:cNvPicPr>
            <a:picLocks noChangeAspect="1"/>
          </p:cNvPicPr>
          <p:nvPr/>
        </p:nvPicPr>
        <p:blipFill rotWithShape="1">
          <a:blip r:embed="rId2"/>
          <a:srcRect t="4068"/>
          <a:stretch/>
        </p:blipFill>
        <p:spPr>
          <a:xfrm>
            <a:off x="351426" y="328869"/>
            <a:ext cx="4994297" cy="6200261"/>
          </a:xfrm>
          <a:prstGeom prst="rect">
            <a:avLst/>
          </a:prstGeom>
          <a:ln>
            <a:solidFill>
              <a:schemeClr val="tx1"/>
            </a:solidFill>
          </a:ln>
        </p:spPr>
      </p:pic>
      <p:pic>
        <p:nvPicPr>
          <p:cNvPr id="9" name="Picture 8" descr="Table&#10;&#10;Description automatically generated">
            <a:extLst>
              <a:ext uri="{FF2B5EF4-FFF2-40B4-BE49-F238E27FC236}">
                <a16:creationId xmlns:a16="http://schemas.microsoft.com/office/drawing/2014/main" id="{C42EB57A-31A1-4C38-8C11-367175BDD624}"/>
              </a:ext>
            </a:extLst>
          </p:cNvPr>
          <p:cNvPicPr>
            <a:picLocks noChangeAspect="1"/>
          </p:cNvPicPr>
          <p:nvPr/>
        </p:nvPicPr>
        <p:blipFill>
          <a:blip r:embed="rId3"/>
          <a:stretch>
            <a:fillRect/>
          </a:stretch>
        </p:blipFill>
        <p:spPr>
          <a:xfrm>
            <a:off x="5473003" y="328869"/>
            <a:ext cx="4790625" cy="6199632"/>
          </a:xfrm>
          <a:prstGeom prst="rect">
            <a:avLst/>
          </a:prstGeom>
          <a:ln>
            <a:solidFill>
              <a:schemeClr val="tx1"/>
            </a:solidFill>
          </a:ln>
        </p:spPr>
      </p:pic>
      <p:sp>
        <p:nvSpPr>
          <p:cNvPr id="13" name="Arrow: Left 12">
            <a:extLst>
              <a:ext uri="{FF2B5EF4-FFF2-40B4-BE49-F238E27FC236}">
                <a16:creationId xmlns:a16="http://schemas.microsoft.com/office/drawing/2014/main" id="{EB6CDEAB-C7C0-4AF5-8418-E4831C002220}"/>
              </a:ext>
            </a:extLst>
          </p:cNvPr>
          <p:cNvSpPr/>
          <p:nvPr/>
        </p:nvSpPr>
        <p:spPr>
          <a:xfrm rot="2236080">
            <a:off x="8792307" y="5968719"/>
            <a:ext cx="592852" cy="2713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93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59" name="1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0" name="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1" name="1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2" name="1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3" name="Picture 4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4" name="Picture 5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5" name="Picture 5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6" name="Picture 49"/>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7" name="Picture 4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8" name="Picture 4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69" name="Picture 46"/>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0" name="Picture 4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1" name="Picture 44"/>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2" name="Picture 4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3" name="Picture 7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4" name="Picture 40"/>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5" name="Picture 39"/>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6" name="Picture 38"/>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7" name="Picture 33"/>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8" name="Picture 36"/>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pic>
        <p:nvPicPr>
          <p:cNvPr id="79" name="Picture 32"/>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557588" y="4840733"/>
            <a:ext cx="5076825" cy="1800292"/>
          </a:xfrm>
          <a:prstGeom prst="rect">
            <a:avLst/>
          </a:prstGeom>
          <a:noFill/>
        </p:spPr>
      </p:pic>
      <p:sp>
        <p:nvSpPr>
          <p:cNvPr id="24" name="TextBox 23">
            <a:extLst>
              <a:ext uri="{FF2B5EF4-FFF2-40B4-BE49-F238E27FC236}">
                <a16:creationId xmlns:a16="http://schemas.microsoft.com/office/drawing/2014/main" id="{3C79A566-ECEF-4C9F-917E-793C3FDFF6BD}"/>
              </a:ext>
            </a:extLst>
          </p:cNvPr>
          <p:cNvSpPr txBox="1"/>
          <p:nvPr/>
        </p:nvSpPr>
        <p:spPr>
          <a:xfrm>
            <a:off x="4912632" y="659246"/>
            <a:ext cx="236673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83375"/>
                </a:solidFill>
                <a:effectLst/>
                <a:uLnTx/>
                <a:uFillTx/>
                <a:latin typeface="Arial" panose="020B0604020202020204"/>
                <a:ea typeface="+mn-ea"/>
                <a:cs typeface="+mn-cs"/>
              </a:rPr>
              <a:t>Team Time!</a:t>
            </a:r>
          </a:p>
        </p:txBody>
      </p:sp>
      <p:sp>
        <p:nvSpPr>
          <p:cNvPr id="25" name="TextBox 24">
            <a:extLst>
              <a:ext uri="{FF2B5EF4-FFF2-40B4-BE49-F238E27FC236}">
                <a16:creationId xmlns:a16="http://schemas.microsoft.com/office/drawing/2014/main" id="{FAFE30BB-24F0-42E4-A641-AF390384FB5E}"/>
              </a:ext>
            </a:extLst>
          </p:cNvPr>
          <p:cNvSpPr txBox="1"/>
          <p:nvPr/>
        </p:nvSpPr>
        <p:spPr>
          <a:xfrm>
            <a:off x="1937982" y="1282700"/>
            <a:ext cx="8691918" cy="3416320"/>
          </a:xfrm>
          <a:prstGeom prst="rect">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Review data and reports from the following sources: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Primary Intervention Rating Scale (PIRS)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Ci3T Treatment Integrity: Teacher Self Report (Ci3T TI: TSR)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Tiered Fidelity Inventory (TFI)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If you had time to complete Tier 2 and Tier 3 protocols of TFI, review these outcome</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Arial" panose="020B0604020202020204"/>
              </a:rPr>
              <a:t>Identify successes and areas targeted for growth.</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2376232"/>
      </p:ext>
    </p:extLst>
  </p:cSld>
  <p:clrMapOvr>
    <a:masterClrMapping/>
  </p:clrMapOvr>
  <mc:AlternateContent xmlns:mc="http://schemas.openxmlformats.org/markup-compatibility/2006" xmlns:p14="http://schemas.microsoft.com/office/powerpoint/2010/main">
    <mc:Choice Requires="p14">
      <p:transition p14:dur="1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61"/>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62"/>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63"/>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64"/>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65"/>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66"/>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67"/>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69"/>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70"/>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71"/>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72"/>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73"/>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74"/>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75"/>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76"/>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77"/>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78"/>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Procedures for Monitoring</a:t>
            </a:r>
          </a:p>
        </p:txBody>
      </p:sp>
      <p:sp>
        <p:nvSpPr>
          <p:cNvPr id="5" name="Text Placeholder 4"/>
          <p:cNvSpPr>
            <a:spLocks noGrp="1"/>
          </p:cNvSpPr>
          <p:nvPr>
            <p:ph type="body" idx="1"/>
          </p:nvPr>
        </p:nvSpPr>
        <p:spPr/>
        <p:txBody>
          <a:bodyPr/>
          <a:lstStyle/>
          <a:p>
            <a:r>
              <a:rPr lang="en-US" dirty="0"/>
              <a:t>Reviewing your treatment integrity data</a:t>
            </a:r>
          </a:p>
          <a:p>
            <a:r>
              <a:rPr lang="en-US" dirty="0"/>
              <a:t>Reviewing your social validity data</a:t>
            </a:r>
          </a:p>
          <a:p>
            <a:r>
              <a:rPr lang="en-US" b="1" dirty="0"/>
              <a:t>Reviewing your screening data</a:t>
            </a:r>
          </a:p>
        </p:txBody>
      </p:sp>
    </p:spTree>
    <p:extLst>
      <p:ext uri="{BB962C8B-B14F-4D97-AF65-F5344CB8AC3E}">
        <p14:creationId xmlns:p14="http://schemas.microsoft.com/office/powerpoint/2010/main" val="1512529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AD73F25-D4D0-4F62-846C-335B87B06617}"/>
              </a:ext>
            </a:extLst>
          </p:cNvPr>
          <p:cNvPicPr>
            <a:picLocks noChangeAspect="1"/>
          </p:cNvPicPr>
          <p:nvPr/>
        </p:nvPicPr>
        <p:blipFill>
          <a:blip r:embed="rId3"/>
          <a:stretch>
            <a:fillRect/>
          </a:stretch>
        </p:blipFill>
        <p:spPr>
          <a:xfrm>
            <a:off x="661229" y="409153"/>
            <a:ext cx="10869542" cy="6039693"/>
          </a:xfrm>
          <a:prstGeom prst="rect">
            <a:avLst/>
          </a:prstGeom>
        </p:spPr>
      </p:pic>
    </p:spTree>
    <p:extLst>
      <p:ext uri="{BB962C8B-B14F-4D97-AF65-F5344CB8AC3E}">
        <p14:creationId xmlns:p14="http://schemas.microsoft.com/office/powerpoint/2010/main" val="3630518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Renaming: School Initials + First and Last Name</a:t>
            </a:r>
          </a:p>
        </p:txBody>
      </p:sp>
      <p:sp>
        <p:nvSpPr>
          <p:cNvPr id="3" name="Content Placeholder 2"/>
          <p:cNvSpPr>
            <a:spLocks noGrp="1"/>
          </p:cNvSpPr>
          <p:nvPr>
            <p:ph idx="1"/>
          </p:nvPr>
        </p:nvSpPr>
        <p:spPr>
          <a:xfrm>
            <a:off x="752516" y="1817858"/>
            <a:ext cx="10515600" cy="853505"/>
          </a:xfrm>
        </p:spPr>
        <p:txBody>
          <a:bodyPr>
            <a:normAutofit/>
          </a:bodyPr>
          <a:lstStyle/>
          <a:p>
            <a:pPr marL="0" indent="0">
              <a:buNone/>
            </a:pPr>
            <a:r>
              <a:rPr lang="en-US" sz="2400" i="1">
                <a:solidFill>
                  <a:srgbClr val="FF0000"/>
                </a:solidFill>
              </a:rPr>
              <a:t>To help us put you in breakout rooms with your colleagues today…</a:t>
            </a:r>
          </a:p>
          <a:p>
            <a:pPr marL="0" indent="0">
              <a:buNone/>
            </a:pPr>
            <a:endParaRPr lang="en-US" i="1">
              <a:solidFill>
                <a:srgbClr val="FF0000"/>
              </a:solidFill>
            </a:endParaRPr>
          </a:p>
          <a:p>
            <a:pPr marL="0" indent="0">
              <a:buNone/>
            </a:pPr>
            <a:endParaRPr lang="en-US" i="1">
              <a:solidFill>
                <a:srgbClr val="FF0000"/>
              </a:solidFill>
            </a:endParaRPr>
          </a:p>
        </p:txBody>
      </p:sp>
      <p:pic>
        <p:nvPicPr>
          <p:cNvPr id="6" name="Picture 5">
            <a:extLst>
              <a:ext uri="{FF2B5EF4-FFF2-40B4-BE49-F238E27FC236}">
                <a16:creationId xmlns:a16="http://schemas.microsoft.com/office/drawing/2014/main" id="{164389EC-F841-4774-8D95-5A04C9316D7E}"/>
              </a:ext>
            </a:extLst>
          </p:cNvPr>
          <p:cNvPicPr>
            <a:picLocks noChangeAspect="1"/>
          </p:cNvPicPr>
          <p:nvPr/>
        </p:nvPicPr>
        <p:blipFill>
          <a:blip r:embed="rId2"/>
          <a:stretch>
            <a:fillRect/>
          </a:stretch>
        </p:blipFill>
        <p:spPr>
          <a:xfrm>
            <a:off x="5957048" y="4867755"/>
            <a:ext cx="3613166" cy="183733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6D594A4-72A6-4BFD-9602-7D1E706A1D83}"/>
              </a:ext>
            </a:extLst>
          </p:cNvPr>
          <p:cNvPicPr>
            <a:picLocks noChangeAspect="1"/>
          </p:cNvPicPr>
          <p:nvPr/>
        </p:nvPicPr>
        <p:blipFill>
          <a:blip r:embed="rId3"/>
          <a:stretch>
            <a:fillRect/>
          </a:stretch>
        </p:blipFill>
        <p:spPr>
          <a:xfrm>
            <a:off x="752516" y="3583276"/>
            <a:ext cx="3741065" cy="1974177"/>
          </a:xfrm>
          <a:prstGeom prst="rect">
            <a:avLst/>
          </a:prstGeom>
          <a:effectLst>
            <a:outerShdw blurRad="50800" dist="38100" dir="13500000" algn="br" rotWithShape="0">
              <a:prstClr val="black">
                <a:alpha val="40000"/>
              </a:prstClr>
            </a:outerShdw>
          </a:effectLst>
        </p:spPr>
      </p:pic>
      <p:sp>
        <p:nvSpPr>
          <p:cNvPr id="10" name="TextBox 9">
            <a:extLst>
              <a:ext uri="{FF2B5EF4-FFF2-40B4-BE49-F238E27FC236}">
                <a16:creationId xmlns:a16="http://schemas.microsoft.com/office/drawing/2014/main" id="{FAE72EF9-D713-46E6-A2DC-E748A51B4F02}"/>
              </a:ext>
            </a:extLst>
          </p:cNvPr>
          <p:cNvSpPr txBox="1"/>
          <p:nvPr/>
        </p:nvSpPr>
        <p:spPr>
          <a:xfrm>
            <a:off x="5838078" y="3667426"/>
            <a:ext cx="5865920" cy="1200329"/>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name or initials </a:t>
            </a:r>
            <a:r>
              <a:rPr lang="en-US" sz="2400"/>
              <a:t>then</a:t>
            </a:r>
            <a:r>
              <a:rPr lang="en-US" sz="2400" b="1"/>
              <a:t> first and last name.</a:t>
            </a:r>
          </a:p>
        </p:txBody>
      </p:sp>
      <p:sp>
        <p:nvSpPr>
          <p:cNvPr id="12" name="TextBox 11">
            <a:extLst>
              <a:ext uri="{FF2B5EF4-FFF2-40B4-BE49-F238E27FC236}">
                <a16:creationId xmlns:a16="http://schemas.microsoft.com/office/drawing/2014/main" id="{4AF460A2-67D9-4E1A-B995-B0CBC4A72E64}"/>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13" name="Oval 12">
            <a:extLst>
              <a:ext uri="{FF2B5EF4-FFF2-40B4-BE49-F238E27FC236}">
                <a16:creationId xmlns:a16="http://schemas.microsoft.com/office/drawing/2014/main" id="{B6327A5B-0780-4C99-81EC-B815AF268D97}"/>
              </a:ext>
            </a:extLst>
          </p:cNvPr>
          <p:cNvSpPr/>
          <p:nvPr/>
        </p:nvSpPr>
        <p:spPr>
          <a:xfrm>
            <a:off x="2547891" y="3906175"/>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66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F5FC3-B00E-4EA0-9547-0657CF2D8B85}"/>
              </a:ext>
            </a:extLst>
          </p:cNvPr>
          <p:cNvPicPr>
            <a:picLocks noChangeAspect="1"/>
          </p:cNvPicPr>
          <p:nvPr/>
        </p:nvPicPr>
        <p:blipFill>
          <a:blip r:embed="rId2"/>
          <a:stretch>
            <a:fillRect/>
          </a:stretch>
        </p:blipFill>
        <p:spPr>
          <a:xfrm>
            <a:off x="227781" y="123363"/>
            <a:ext cx="11736438" cy="6611273"/>
          </a:xfrm>
          <a:prstGeom prst="rect">
            <a:avLst/>
          </a:prstGeom>
        </p:spPr>
      </p:pic>
    </p:spTree>
    <p:extLst>
      <p:ext uri="{BB962C8B-B14F-4D97-AF65-F5344CB8AC3E}">
        <p14:creationId xmlns:p14="http://schemas.microsoft.com/office/powerpoint/2010/main" val="2771254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124AB2-2677-4CB7-A97C-792236C7B9E7}"/>
              </a:ext>
            </a:extLst>
          </p:cNvPr>
          <p:cNvPicPr>
            <a:picLocks noChangeAspect="1"/>
          </p:cNvPicPr>
          <p:nvPr/>
        </p:nvPicPr>
        <p:blipFill>
          <a:blip r:embed="rId3"/>
          <a:stretch>
            <a:fillRect/>
          </a:stretch>
        </p:blipFill>
        <p:spPr>
          <a:xfrm>
            <a:off x="165860" y="99548"/>
            <a:ext cx="11860280" cy="6658904"/>
          </a:xfrm>
          <a:prstGeom prst="rect">
            <a:avLst/>
          </a:prstGeom>
        </p:spPr>
      </p:pic>
    </p:spTree>
    <p:extLst>
      <p:ext uri="{BB962C8B-B14F-4D97-AF65-F5344CB8AC3E}">
        <p14:creationId xmlns:p14="http://schemas.microsoft.com/office/powerpoint/2010/main" val="2773464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informed decision making checklist for teams">
            <a:extLst>
              <a:ext uri="{FF2B5EF4-FFF2-40B4-BE49-F238E27FC236}">
                <a16:creationId xmlns:a16="http://schemas.microsoft.com/office/drawing/2014/main" id="{BB0FC223-4192-F540-B911-ABB7FF85409F}"/>
              </a:ext>
            </a:extLst>
          </p:cNvPr>
          <p:cNvPicPr>
            <a:picLocks noChangeAspect="1"/>
          </p:cNvPicPr>
          <p:nvPr/>
        </p:nvPicPr>
        <p:blipFill>
          <a:blip r:embed="rId3"/>
          <a:stretch>
            <a:fillRect/>
          </a:stretch>
        </p:blipFill>
        <p:spPr>
          <a:xfrm>
            <a:off x="1898607" y="195602"/>
            <a:ext cx="8394787" cy="646679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594AAEF-5139-B744-B960-56EDD283E475}"/>
              </a:ext>
            </a:extLst>
          </p:cNvPr>
          <p:cNvSpPr/>
          <p:nvPr/>
        </p:nvSpPr>
        <p:spPr>
          <a:xfrm>
            <a:off x="2253049" y="3941806"/>
            <a:ext cx="3496962" cy="166816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a:extLst>
              <a:ext uri="{FF2B5EF4-FFF2-40B4-BE49-F238E27FC236}">
                <a16:creationId xmlns:a16="http://schemas.microsoft.com/office/drawing/2014/main" id="{90201378-82EE-8340-AFCD-2AC07EDDC852}"/>
              </a:ext>
            </a:extLst>
          </p:cNvPr>
          <p:cNvSpPr/>
          <p:nvPr/>
        </p:nvSpPr>
        <p:spPr>
          <a:xfrm>
            <a:off x="5357900" y="5273964"/>
            <a:ext cx="456924" cy="437604"/>
          </a:xfrm>
          <a:prstGeom prst="star5">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07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5" presetClass="entr" presetSubtype="0"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DD02-03FD-4B37-BFB1-BE99D50E476B}"/>
              </a:ext>
            </a:extLst>
          </p:cNvPr>
          <p:cNvSpPr>
            <a:spLocks noGrp="1"/>
          </p:cNvSpPr>
          <p:nvPr>
            <p:ph type="title"/>
          </p:nvPr>
        </p:nvSpPr>
        <p:spPr/>
        <p:txBody>
          <a:bodyPr>
            <a:normAutofit/>
          </a:bodyPr>
          <a:lstStyle/>
          <a:p>
            <a:r>
              <a:rPr lang="en-US" sz="4400" dirty="0"/>
              <a:t>Preparing action plans for Spring 2021</a:t>
            </a:r>
          </a:p>
        </p:txBody>
      </p:sp>
      <p:sp>
        <p:nvSpPr>
          <p:cNvPr id="3" name="Text Placeholder 2">
            <a:extLst>
              <a:ext uri="{FF2B5EF4-FFF2-40B4-BE49-F238E27FC236}">
                <a16:creationId xmlns:a16="http://schemas.microsoft.com/office/drawing/2014/main" id="{F7F2A660-9FD3-42D7-855B-FD7A82D707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3310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a:t>Sharing Screening Data with</a:t>
            </a:r>
            <a:br>
              <a:rPr lang="en-US" b="0" dirty="0"/>
            </a:br>
            <a:r>
              <a:rPr lang="en-US" b="0" dirty="0"/>
              <a:t>Faculty and Staff </a:t>
            </a:r>
          </a:p>
        </p:txBody>
      </p:sp>
      <p:pic>
        <p:nvPicPr>
          <p:cNvPr id="3" name="Picture 2">
            <a:extLst>
              <a:ext uri="{FF2B5EF4-FFF2-40B4-BE49-F238E27FC236}">
                <a16:creationId xmlns:a16="http://schemas.microsoft.com/office/drawing/2014/main" id="{7611E280-48AB-4B8A-83A0-96A09A7D80AC}"/>
              </a:ext>
            </a:extLst>
          </p:cNvPr>
          <p:cNvPicPr>
            <a:picLocks noChangeAspect="1"/>
          </p:cNvPicPr>
          <p:nvPr/>
        </p:nvPicPr>
        <p:blipFill>
          <a:blip r:embed="rId2"/>
          <a:stretch>
            <a:fillRect/>
          </a:stretch>
        </p:blipFill>
        <p:spPr>
          <a:xfrm>
            <a:off x="561953" y="1690688"/>
            <a:ext cx="3475470" cy="4804824"/>
          </a:xfrm>
          <a:prstGeom prst="rect">
            <a:avLst/>
          </a:prstGeom>
          <a:ln>
            <a:solidFill>
              <a:schemeClr val="tx1"/>
            </a:solidFill>
          </a:ln>
        </p:spPr>
      </p:pic>
      <p:pic>
        <p:nvPicPr>
          <p:cNvPr id="6" name="Picture 5" descr="Chart, waterfall chart&#10;&#10;Description automatically generated">
            <a:extLst>
              <a:ext uri="{FF2B5EF4-FFF2-40B4-BE49-F238E27FC236}">
                <a16:creationId xmlns:a16="http://schemas.microsoft.com/office/drawing/2014/main" id="{BD1AC922-32F0-4748-97D0-03FE8A3436BF}"/>
              </a:ext>
            </a:extLst>
          </p:cNvPr>
          <p:cNvPicPr>
            <a:picLocks noChangeAspect="1"/>
          </p:cNvPicPr>
          <p:nvPr/>
        </p:nvPicPr>
        <p:blipFill>
          <a:blip r:embed="rId3"/>
          <a:stretch>
            <a:fillRect/>
          </a:stretch>
        </p:blipFill>
        <p:spPr>
          <a:xfrm>
            <a:off x="4313670" y="3708900"/>
            <a:ext cx="4228614" cy="2378595"/>
          </a:xfrm>
          <a:prstGeom prst="rect">
            <a:avLst/>
          </a:prstGeom>
          <a:ln>
            <a:solidFill>
              <a:schemeClr val="tx1"/>
            </a:solidFill>
          </a:ln>
        </p:spPr>
      </p:pic>
      <p:pic>
        <p:nvPicPr>
          <p:cNvPr id="8" name="Picture 7" descr="Table&#10;&#10;Description automatically generated">
            <a:extLst>
              <a:ext uri="{FF2B5EF4-FFF2-40B4-BE49-F238E27FC236}">
                <a16:creationId xmlns:a16="http://schemas.microsoft.com/office/drawing/2014/main" id="{610EF391-ECFB-4DF3-B65A-CAD0A9D00BE1}"/>
              </a:ext>
            </a:extLst>
          </p:cNvPr>
          <p:cNvPicPr>
            <a:picLocks noChangeAspect="1"/>
          </p:cNvPicPr>
          <p:nvPr/>
        </p:nvPicPr>
        <p:blipFill>
          <a:blip r:embed="rId4"/>
          <a:stretch>
            <a:fillRect/>
          </a:stretch>
        </p:blipFill>
        <p:spPr>
          <a:xfrm>
            <a:off x="7494736" y="4275306"/>
            <a:ext cx="4226560" cy="2377440"/>
          </a:xfrm>
          <a:prstGeom prst="rect">
            <a:avLst/>
          </a:prstGeom>
          <a:ln>
            <a:solidFill>
              <a:schemeClr val="tx1"/>
            </a:solidFill>
          </a:ln>
        </p:spPr>
      </p:pic>
      <p:sp>
        <p:nvSpPr>
          <p:cNvPr id="9" name="Arrow: Right 8">
            <a:extLst>
              <a:ext uri="{FF2B5EF4-FFF2-40B4-BE49-F238E27FC236}">
                <a16:creationId xmlns:a16="http://schemas.microsoft.com/office/drawing/2014/main" id="{E1F85182-61D6-4E9B-A85B-7290472755F2}"/>
              </a:ext>
            </a:extLst>
          </p:cNvPr>
          <p:cNvSpPr/>
          <p:nvPr/>
        </p:nvSpPr>
        <p:spPr>
          <a:xfrm>
            <a:off x="92364" y="6011256"/>
            <a:ext cx="544945" cy="331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3C996A0-A492-492B-9AA2-55CC557FB292}"/>
              </a:ext>
            </a:extLst>
          </p:cNvPr>
          <p:cNvGrpSpPr/>
          <p:nvPr/>
        </p:nvGrpSpPr>
        <p:grpSpPr>
          <a:xfrm>
            <a:off x="4313670" y="1690688"/>
            <a:ext cx="5958089" cy="1881947"/>
            <a:chOff x="4313670" y="1690688"/>
            <a:chExt cx="5958089" cy="1881947"/>
          </a:xfrm>
        </p:grpSpPr>
        <p:pic>
          <p:nvPicPr>
            <p:cNvPr id="16" name="Picture 15">
              <a:extLst>
                <a:ext uri="{FF2B5EF4-FFF2-40B4-BE49-F238E27FC236}">
                  <a16:creationId xmlns:a16="http://schemas.microsoft.com/office/drawing/2014/main" id="{6018BAA6-D4F4-449C-8A29-C2E11E142088}"/>
                </a:ext>
              </a:extLst>
            </p:cNvPr>
            <p:cNvPicPr>
              <a:picLocks noChangeAspect="1"/>
            </p:cNvPicPr>
            <p:nvPr/>
          </p:nvPicPr>
          <p:blipFill rotWithShape="1">
            <a:blip r:embed="rId2"/>
            <a:srcRect t="74288"/>
            <a:stretch/>
          </p:blipFill>
          <p:spPr>
            <a:xfrm>
              <a:off x="4313670" y="1690688"/>
              <a:ext cx="5294346" cy="1881947"/>
            </a:xfrm>
            <a:prstGeom prst="rect">
              <a:avLst/>
            </a:prstGeom>
            <a:ln>
              <a:solidFill>
                <a:schemeClr val="tx1"/>
              </a:solidFill>
            </a:ln>
          </p:spPr>
        </p:pic>
        <p:sp>
          <p:nvSpPr>
            <p:cNvPr id="28" name="Arrow: Right 27">
              <a:extLst>
                <a:ext uri="{FF2B5EF4-FFF2-40B4-BE49-F238E27FC236}">
                  <a16:creationId xmlns:a16="http://schemas.microsoft.com/office/drawing/2014/main" id="{72E18CC8-04EA-4A74-9A83-38B07F5EB28D}"/>
                </a:ext>
              </a:extLst>
            </p:cNvPr>
            <p:cNvSpPr/>
            <p:nvPr/>
          </p:nvSpPr>
          <p:spPr>
            <a:xfrm rot="10800000">
              <a:off x="8159403" y="2884427"/>
              <a:ext cx="2112356" cy="331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524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6347-3816-FD43-9E4E-EBFDC7254A83}"/>
              </a:ext>
            </a:extLst>
          </p:cNvPr>
          <p:cNvSpPr>
            <a:spLocks noGrp="1"/>
          </p:cNvSpPr>
          <p:nvPr>
            <p:ph type="title"/>
          </p:nvPr>
        </p:nvSpPr>
        <p:spPr/>
        <p:txBody>
          <a:bodyPr>
            <a:normAutofit/>
          </a:bodyPr>
          <a:lstStyle/>
          <a:p>
            <a:r>
              <a:rPr lang="en-US" sz="5400" b="0" dirty="0"/>
              <a:t>Data-Informed Decision Making</a:t>
            </a:r>
            <a:endParaRPr lang="en-US" sz="4100" b="0" dirty="0">
              <a:solidFill>
                <a:srgbClr val="FFFFFF"/>
              </a:solidFill>
            </a:endParaRPr>
          </a:p>
        </p:txBody>
      </p:sp>
      <p:sp>
        <p:nvSpPr>
          <p:cNvPr id="3" name="Content Placeholder 2">
            <a:extLst>
              <a:ext uri="{FF2B5EF4-FFF2-40B4-BE49-F238E27FC236}">
                <a16:creationId xmlns:a16="http://schemas.microsoft.com/office/drawing/2014/main" id="{A029D201-D0B1-B24A-9A38-2BD20D6B620E}"/>
              </a:ext>
            </a:extLst>
          </p:cNvPr>
          <p:cNvSpPr>
            <a:spLocks noGrp="1"/>
          </p:cNvSpPr>
          <p:nvPr>
            <p:ph idx="4294967295"/>
          </p:nvPr>
        </p:nvSpPr>
        <p:spPr>
          <a:xfrm>
            <a:off x="7488238" y="3635375"/>
            <a:ext cx="4703762" cy="2978150"/>
          </a:xfrm>
        </p:spPr>
        <p:txBody>
          <a:bodyPr anchor="ctr">
            <a:normAutofit/>
          </a:bodyPr>
          <a:lstStyle/>
          <a:p>
            <a:r>
              <a:rPr lang="en-US" dirty="0"/>
              <a:t>Non-evaluative</a:t>
            </a:r>
          </a:p>
          <a:p>
            <a:r>
              <a:rPr lang="en-US" dirty="0"/>
              <a:t>Solutions-based</a:t>
            </a:r>
          </a:p>
          <a:p>
            <a:r>
              <a:rPr lang="en-US" dirty="0"/>
              <a:t>Identify areas of strength</a:t>
            </a:r>
          </a:p>
          <a:p>
            <a:r>
              <a:rPr lang="en-US" dirty="0"/>
              <a:t>Let the data drive the conversation</a:t>
            </a:r>
          </a:p>
        </p:txBody>
      </p:sp>
      <p:pic>
        <p:nvPicPr>
          <p:cNvPr id="7" name="Picture 6" descr="A group of people sitting at a table&#10;&#10;Description automatically generated">
            <a:extLst>
              <a:ext uri="{FF2B5EF4-FFF2-40B4-BE49-F238E27FC236}">
                <a16:creationId xmlns:a16="http://schemas.microsoft.com/office/drawing/2014/main" id="{2468E37F-8577-6848-9C53-B31B272606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68" r="4" b="7948"/>
          <a:stretch/>
        </p:blipFill>
        <p:spPr>
          <a:xfrm>
            <a:off x="591420" y="2519687"/>
            <a:ext cx="2294689" cy="2977469"/>
          </a:xfrm>
          <a:prstGeom prst="rect">
            <a:avLst/>
          </a:prstGeom>
          <a:ln w="9525">
            <a:solidFill>
              <a:schemeClr val="tx1">
                <a:alpha val="20000"/>
              </a:schemeClr>
            </a:solidFill>
          </a:ln>
        </p:spPr>
      </p:pic>
      <p:pic>
        <p:nvPicPr>
          <p:cNvPr id="4" name="Picture 3" descr="A person sitting at a table&#10;&#10;Description automatically generated">
            <a:extLst>
              <a:ext uri="{FF2B5EF4-FFF2-40B4-BE49-F238E27FC236}">
                <a16:creationId xmlns:a16="http://schemas.microsoft.com/office/drawing/2014/main" id="{65C038C6-8A42-6647-8C87-5DCF32A94B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78" r="18781" b="4"/>
          <a:stretch/>
        </p:blipFill>
        <p:spPr>
          <a:xfrm>
            <a:off x="3436896" y="2519687"/>
            <a:ext cx="2294689" cy="2977469"/>
          </a:xfrm>
          <a:prstGeom prst="rect">
            <a:avLst/>
          </a:prstGeom>
          <a:solidFill>
            <a:srgbClr val="FFFFFF">
              <a:shade val="85000"/>
            </a:srgbClr>
          </a:solidFill>
          <a:ln w="9525">
            <a:solidFill>
              <a:schemeClr val="tx1">
                <a:alpha val="20000"/>
              </a:schemeClr>
            </a:solidFill>
          </a:ln>
        </p:spPr>
      </p:pic>
    </p:spTree>
    <p:extLst>
      <p:ext uri="{BB962C8B-B14F-4D97-AF65-F5344CB8AC3E}">
        <p14:creationId xmlns:p14="http://schemas.microsoft.com/office/powerpoint/2010/main" val="3238163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FCDB4F-0137-1445-AA61-E717B9729DE2}"/>
              </a:ext>
            </a:extLst>
          </p:cNvPr>
          <p:cNvPicPr>
            <a:picLocks noChangeAspect="1"/>
          </p:cNvPicPr>
          <p:nvPr/>
        </p:nvPicPr>
        <p:blipFill>
          <a:blip r:embed="rId2"/>
          <a:stretch>
            <a:fillRect/>
          </a:stretch>
        </p:blipFill>
        <p:spPr>
          <a:xfrm>
            <a:off x="3386199" y="365896"/>
            <a:ext cx="5419603" cy="4675442"/>
          </a:xfrm>
          <a:prstGeom prst="rect">
            <a:avLst/>
          </a:prstGeom>
          <a:ln>
            <a:noFill/>
          </a:ln>
          <a:effectLst>
            <a:outerShdw blurRad="292100" dist="139700" dir="2700000" algn="tl" rotWithShape="0">
              <a:srgbClr val="333333">
                <a:alpha val="65000"/>
              </a:srgbClr>
            </a:outerShdw>
          </a:effectLst>
        </p:spPr>
      </p:pic>
      <p:graphicFrame>
        <p:nvGraphicFramePr>
          <p:cNvPr id="5" name="Table 4">
            <a:extLst>
              <a:ext uri="{FF2B5EF4-FFF2-40B4-BE49-F238E27FC236}">
                <a16:creationId xmlns:a16="http://schemas.microsoft.com/office/drawing/2014/main" id="{FBB222D4-56B0-A346-9516-40925102AB6C}"/>
              </a:ext>
            </a:extLst>
          </p:cNvPr>
          <p:cNvGraphicFramePr>
            <a:graphicFrameLocks noGrp="1"/>
          </p:cNvGraphicFramePr>
          <p:nvPr/>
        </p:nvGraphicFramePr>
        <p:xfrm>
          <a:off x="2355682" y="5410366"/>
          <a:ext cx="7480636" cy="973455"/>
        </p:xfrm>
        <a:graphic>
          <a:graphicData uri="http://schemas.openxmlformats.org/drawingml/2006/table">
            <a:tbl>
              <a:tblPr firstRow="1" bandRow="1">
                <a:tableStyleId>{7DF18680-E054-41AD-8BC1-D1AEF772440D}</a:tableStyleId>
              </a:tblPr>
              <a:tblGrid>
                <a:gridCol w="1870159">
                  <a:extLst>
                    <a:ext uri="{9D8B030D-6E8A-4147-A177-3AD203B41FA5}">
                      <a16:colId xmlns:a16="http://schemas.microsoft.com/office/drawing/2014/main" val="1912899745"/>
                    </a:ext>
                  </a:extLst>
                </a:gridCol>
                <a:gridCol w="1870159">
                  <a:extLst>
                    <a:ext uri="{9D8B030D-6E8A-4147-A177-3AD203B41FA5}">
                      <a16:colId xmlns:a16="http://schemas.microsoft.com/office/drawing/2014/main" val="1430021339"/>
                    </a:ext>
                  </a:extLst>
                </a:gridCol>
                <a:gridCol w="1870159">
                  <a:extLst>
                    <a:ext uri="{9D8B030D-6E8A-4147-A177-3AD203B41FA5}">
                      <a16:colId xmlns:a16="http://schemas.microsoft.com/office/drawing/2014/main" val="4025874388"/>
                    </a:ext>
                  </a:extLst>
                </a:gridCol>
                <a:gridCol w="1870159">
                  <a:extLst>
                    <a:ext uri="{9D8B030D-6E8A-4147-A177-3AD203B41FA5}">
                      <a16:colId xmlns:a16="http://schemas.microsoft.com/office/drawing/2014/main" val="2344178344"/>
                    </a:ext>
                  </a:extLst>
                </a:gridCol>
              </a:tblGrid>
              <a:tr h="324485">
                <a:tc>
                  <a:txBody>
                    <a:bodyPr/>
                    <a:lstStyle/>
                    <a:p>
                      <a:pPr algn="ctr"/>
                      <a:endParaRPr lang="en-US" sz="1600" dirty="0"/>
                    </a:p>
                  </a:txBody>
                  <a:tcPr marL="80010" marR="80010" marT="40005" marB="40005"/>
                </a:tc>
                <a:tc>
                  <a:txBody>
                    <a:bodyPr/>
                    <a:lstStyle/>
                    <a:p>
                      <a:pPr algn="ctr"/>
                      <a:r>
                        <a:rPr lang="en-US" sz="1600" dirty="0"/>
                        <a:t>Low Risk</a:t>
                      </a:r>
                    </a:p>
                  </a:txBody>
                  <a:tcPr marL="80010" marR="80010" marT="40005" marB="4000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Moderate Risk</a:t>
                      </a:r>
                    </a:p>
                  </a:txBody>
                  <a:tcPr marL="80010" marR="80010" marT="40005" marB="40005"/>
                </a:tc>
                <a:tc>
                  <a:txBody>
                    <a:bodyPr/>
                    <a:lstStyle/>
                    <a:p>
                      <a:pPr algn="ctr"/>
                      <a:r>
                        <a:rPr lang="en-US" sz="1600" dirty="0"/>
                        <a:t>High Risk</a:t>
                      </a:r>
                    </a:p>
                  </a:txBody>
                  <a:tcPr marL="80010" marR="80010" marT="40005" marB="40005"/>
                </a:tc>
                <a:extLst>
                  <a:ext uri="{0D108BD9-81ED-4DB2-BD59-A6C34878D82A}">
                    <a16:rowId xmlns:a16="http://schemas.microsoft.com/office/drawing/2014/main" val="2970027154"/>
                  </a:ext>
                </a:extLst>
              </a:tr>
              <a:tr h="324485">
                <a:tc>
                  <a:txBody>
                    <a:bodyPr/>
                    <a:lstStyle/>
                    <a:p>
                      <a:pPr algn="ctr"/>
                      <a:r>
                        <a:rPr lang="en-US" sz="1600" dirty="0"/>
                        <a:t>Externalizing</a:t>
                      </a:r>
                    </a:p>
                  </a:txBody>
                  <a:tcPr marL="80010" marR="80010" marT="40005" marB="40005"/>
                </a:tc>
                <a:tc>
                  <a:txBody>
                    <a:bodyPr/>
                    <a:lstStyle/>
                    <a:p>
                      <a:pPr algn="ctr"/>
                      <a:r>
                        <a:rPr lang="en-US" sz="1600" dirty="0"/>
                        <a:t>11 (55%)</a:t>
                      </a:r>
                    </a:p>
                  </a:txBody>
                  <a:tcPr marL="80010" marR="80010" marT="40005" marB="40005"/>
                </a:tc>
                <a:tc>
                  <a:txBody>
                    <a:bodyPr/>
                    <a:lstStyle/>
                    <a:p>
                      <a:pPr algn="ctr"/>
                      <a:r>
                        <a:rPr lang="en-US" sz="1600" dirty="0"/>
                        <a:t>3 (15%)</a:t>
                      </a:r>
                    </a:p>
                  </a:txBody>
                  <a:tcPr marL="80010" marR="80010" marT="40005" marB="40005"/>
                </a:tc>
                <a:tc>
                  <a:txBody>
                    <a:bodyPr/>
                    <a:lstStyle/>
                    <a:p>
                      <a:pPr algn="ctr"/>
                      <a:r>
                        <a:rPr lang="en-US" sz="1600" dirty="0"/>
                        <a:t>6 (30%)</a:t>
                      </a:r>
                    </a:p>
                  </a:txBody>
                  <a:tcPr marL="80010" marR="80010" marT="40005" marB="40005"/>
                </a:tc>
                <a:extLst>
                  <a:ext uri="{0D108BD9-81ED-4DB2-BD59-A6C34878D82A}">
                    <a16:rowId xmlns:a16="http://schemas.microsoft.com/office/drawing/2014/main" val="2007567417"/>
                  </a:ext>
                </a:extLst>
              </a:tr>
              <a:tr h="324485">
                <a:tc>
                  <a:txBody>
                    <a:bodyPr/>
                    <a:lstStyle/>
                    <a:p>
                      <a:pPr algn="ctr"/>
                      <a:r>
                        <a:rPr lang="en-US" sz="1600" dirty="0"/>
                        <a:t>Internalizing</a:t>
                      </a:r>
                    </a:p>
                  </a:txBody>
                  <a:tcPr marL="80010" marR="80010" marT="40005" marB="40005"/>
                </a:tc>
                <a:tc>
                  <a:txBody>
                    <a:bodyPr/>
                    <a:lstStyle/>
                    <a:p>
                      <a:pPr algn="ctr"/>
                      <a:r>
                        <a:rPr lang="en-US" sz="1600" dirty="0"/>
                        <a:t>11 (55%)</a:t>
                      </a:r>
                    </a:p>
                  </a:txBody>
                  <a:tcPr marL="80010" marR="80010" marT="40005" marB="40005"/>
                </a:tc>
                <a:tc>
                  <a:txBody>
                    <a:bodyPr/>
                    <a:lstStyle/>
                    <a:p>
                      <a:pPr algn="ctr"/>
                      <a:r>
                        <a:rPr lang="en-US" sz="1600" dirty="0"/>
                        <a:t>5 (25%)</a:t>
                      </a:r>
                    </a:p>
                  </a:txBody>
                  <a:tcPr marL="80010" marR="80010" marT="40005" marB="40005"/>
                </a:tc>
                <a:tc>
                  <a:txBody>
                    <a:bodyPr/>
                    <a:lstStyle/>
                    <a:p>
                      <a:pPr algn="ctr"/>
                      <a:r>
                        <a:rPr lang="en-US" sz="1600" dirty="0"/>
                        <a:t>4 (20%)</a:t>
                      </a:r>
                    </a:p>
                  </a:txBody>
                  <a:tcPr marL="80010" marR="80010" marT="40005" marB="40005"/>
                </a:tc>
                <a:extLst>
                  <a:ext uri="{0D108BD9-81ED-4DB2-BD59-A6C34878D82A}">
                    <a16:rowId xmlns:a16="http://schemas.microsoft.com/office/drawing/2014/main" val="2706089323"/>
                  </a:ext>
                </a:extLst>
              </a:tr>
            </a:tbl>
          </a:graphicData>
        </a:graphic>
      </p:graphicFrame>
      <p:sp>
        <p:nvSpPr>
          <p:cNvPr id="3" name="Rectangle 2">
            <a:extLst>
              <a:ext uri="{FF2B5EF4-FFF2-40B4-BE49-F238E27FC236}">
                <a16:creationId xmlns:a16="http://schemas.microsoft.com/office/drawing/2014/main" id="{D14F7771-900B-AB4A-990F-56C7A74AF72D}"/>
              </a:ext>
            </a:extLst>
          </p:cNvPr>
          <p:cNvSpPr/>
          <p:nvPr/>
        </p:nvSpPr>
        <p:spPr>
          <a:xfrm>
            <a:off x="6096000" y="5410366"/>
            <a:ext cx="1859187" cy="97345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0B7DA783-BFAC-CC47-8588-C65D24B66EB9}"/>
              </a:ext>
            </a:extLst>
          </p:cNvPr>
          <p:cNvSpPr/>
          <p:nvPr/>
        </p:nvSpPr>
        <p:spPr>
          <a:xfrm>
            <a:off x="8007926" y="5410366"/>
            <a:ext cx="1828392" cy="9734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Title 1">
            <a:extLst>
              <a:ext uri="{FF2B5EF4-FFF2-40B4-BE49-F238E27FC236}">
                <a16:creationId xmlns:a16="http://schemas.microsoft.com/office/drawing/2014/main" id="{76F8B3DF-35CB-47CA-A180-916C7B083992}"/>
              </a:ext>
            </a:extLst>
          </p:cNvPr>
          <p:cNvSpPr txBox="1">
            <a:spLocks/>
          </p:cNvSpPr>
          <p:nvPr/>
        </p:nvSpPr>
        <p:spPr>
          <a:xfrm rot="16200000">
            <a:off x="-2817507" y="3202291"/>
            <a:ext cx="6858002" cy="453417"/>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2800" dirty="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37506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D244FC-0F5D-8F44-AFE2-C90A2D8D73F9}"/>
              </a:ext>
            </a:extLst>
          </p:cNvPr>
          <p:cNvPicPr>
            <a:picLocks noChangeAspect="1"/>
          </p:cNvPicPr>
          <p:nvPr/>
        </p:nvPicPr>
        <p:blipFill>
          <a:blip r:embed="rId3"/>
          <a:stretch>
            <a:fillRect/>
          </a:stretch>
        </p:blipFill>
        <p:spPr>
          <a:xfrm>
            <a:off x="5531355" y="2846560"/>
            <a:ext cx="2667562" cy="366239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4405A0D-AC85-0942-91AE-3287648D1305}"/>
              </a:ext>
            </a:extLst>
          </p:cNvPr>
          <p:cNvSpPr>
            <a:spLocks noGrp="1"/>
          </p:cNvSpPr>
          <p:nvPr>
            <p:ph type="title"/>
          </p:nvPr>
        </p:nvSpPr>
        <p:spPr/>
        <p:txBody>
          <a:bodyPr/>
          <a:lstStyle/>
          <a:p>
            <a:r>
              <a:rPr lang="en-US" dirty="0"/>
              <a:t>Solutions-based Planning</a:t>
            </a:r>
          </a:p>
        </p:txBody>
      </p:sp>
      <p:sp>
        <p:nvSpPr>
          <p:cNvPr id="17" name="Content Placeholder 16">
            <a:extLst>
              <a:ext uri="{FF2B5EF4-FFF2-40B4-BE49-F238E27FC236}">
                <a16:creationId xmlns:a16="http://schemas.microsoft.com/office/drawing/2014/main" id="{09CD15E1-B371-7740-BF86-2A583ED836B6}"/>
              </a:ext>
            </a:extLst>
          </p:cNvPr>
          <p:cNvSpPr>
            <a:spLocks noGrp="1"/>
          </p:cNvSpPr>
          <p:nvPr>
            <p:ph idx="1"/>
          </p:nvPr>
        </p:nvSpPr>
        <p:spPr/>
        <p:txBody>
          <a:bodyPr/>
          <a:lstStyle/>
          <a:p>
            <a:pPr marL="285750" indent="-285750">
              <a:lnSpc>
                <a:spcPct val="100000"/>
              </a:lnSpc>
              <a:spcBef>
                <a:spcPts val="0"/>
              </a:spcBef>
              <a:defRPr/>
            </a:pPr>
            <a:r>
              <a:rPr lang="en-US" dirty="0">
                <a:solidFill>
                  <a:prstClr val="black"/>
                </a:solidFill>
              </a:rPr>
              <a:t>Re-teach Behavior Specific Praise</a:t>
            </a:r>
          </a:p>
        </p:txBody>
      </p:sp>
      <p:pic>
        <p:nvPicPr>
          <p:cNvPr id="3" name="Picture 2">
            <a:extLst>
              <a:ext uri="{FF2B5EF4-FFF2-40B4-BE49-F238E27FC236}">
                <a16:creationId xmlns:a16="http://schemas.microsoft.com/office/drawing/2014/main" id="{310CF615-2BC1-3440-BFD9-5336A357B585}"/>
              </a:ext>
            </a:extLst>
          </p:cNvPr>
          <p:cNvPicPr>
            <a:picLocks noChangeAspect="1"/>
          </p:cNvPicPr>
          <p:nvPr/>
        </p:nvPicPr>
        <p:blipFill>
          <a:blip r:embed="rId4"/>
          <a:stretch>
            <a:fillRect/>
          </a:stretch>
        </p:blipFill>
        <p:spPr>
          <a:xfrm>
            <a:off x="1978247" y="2851745"/>
            <a:ext cx="3048320" cy="365202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33322A6-BF53-5947-AACB-62339B26A21B}"/>
              </a:ext>
            </a:extLst>
          </p:cNvPr>
          <p:cNvPicPr>
            <a:picLocks noChangeAspect="1"/>
          </p:cNvPicPr>
          <p:nvPr/>
        </p:nvPicPr>
        <p:blipFill>
          <a:blip r:embed="rId5"/>
          <a:stretch>
            <a:fillRect/>
          </a:stretch>
        </p:blipFill>
        <p:spPr>
          <a:xfrm>
            <a:off x="7900485" y="1548603"/>
            <a:ext cx="2476567" cy="153581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725D61F-BF2A-7146-B6DF-D4727F044882}"/>
              </a:ext>
            </a:extLst>
          </p:cNvPr>
          <p:cNvPicPr>
            <a:picLocks noChangeAspect="1"/>
          </p:cNvPicPr>
          <p:nvPr/>
        </p:nvPicPr>
        <p:blipFill>
          <a:blip r:embed="rId6"/>
          <a:stretch>
            <a:fillRect/>
          </a:stretch>
        </p:blipFill>
        <p:spPr>
          <a:xfrm>
            <a:off x="8434202" y="3773586"/>
            <a:ext cx="2055996" cy="2735369"/>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67CC9DCA-4359-3A48-95EF-F6DEEC914594}"/>
              </a:ext>
            </a:extLst>
          </p:cNvPr>
          <p:cNvCxnSpPr>
            <a:cxnSpLocks/>
          </p:cNvCxnSpPr>
          <p:nvPr/>
        </p:nvCxnSpPr>
        <p:spPr>
          <a:xfrm>
            <a:off x="4873592" y="4504623"/>
            <a:ext cx="936938"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C666FCB-D2C3-470A-84B8-EE88806A88F7}"/>
              </a:ext>
            </a:extLst>
          </p:cNvPr>
          <p:cNvSpPr txBox="1">
            <a:spLocks/>
          </p:cNvSpPr>
          <p:nvPr/>
        </p:nvSpPr>
        <p:spPr>
          <a:xfrm rot="16200000">
            <a:off x="-2817507" y="3202291"/>
            <a:ext cx="6858002" cy="453417"/>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2800" dirty="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27867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0A9264-3133-084A-96FF-E807FA70B1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2667" y="2999094"/>
            <a:ext cx="2653596" cy="3440438"/>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405A0D-AC85-0942-91AE-3287648D1305}"/>
              </a:ext>
            </a:extLst>
          </p:cNvPr>
          <p:cNvSpPr>
            <a:spLocks noGrp="1"/>
          </p:cNvSpPr>
          <p:nvPr>
            <p:ph type="title"/>
          </p:nvPr>
        </p:nvSpPr>
        <p:spPr/>
        <p:txBody>
          <a:bodyPr/>
          <a:lstStyle/>
          <a:p>
            <a:r>
              <a:rPr lang="en-US" dirty="0"/>
              <a:t>Solutions-based Planning</a:t>
            </a:r>
          </a:p>
        </p:txBody>
      </p:sp>
      <p:sp>
        <p:nvSpPr>
          <p:cNvPr id="17" name="Content Placeholder 16">
            <a:extLst>
              <a:ext uri="{FF2B5EF4-FFF2-40B4-BE49-F238E27FC236}">
                <a16:creationId xmlns:a16="http://schemas.microsoft.com/office/drawing/2014/main" id="{09CD15E1-B371-7740-BF86-2A583ED836B6}"/>
              </a:ext>
            </a:extLst>
          </p:cNvPr>
          <p:cNvSpPr>
            <a:spLocks noGrp="1"/>
          </p:cNvSpPr>
          <p:nvPr>
            <p:ph idx="1"/>
          </p:nvPr>
        </p:nvSpPr>
        <p:spPr/>
        <p:txBody>
          <a:bodyPr/>
          <a:lstStyle/>
          <a:p>
            <a:r>
              <a:rPr lang="en-US" dirty="0"/>
              <a:t>Connect to Ci3T Implementation Manual </a:t>
            </a:r>
          </a:p>
          <a:p>
            <a:r>
              <a:rPr lang="en-US" dirty="0"/>
              <a:t>Connect to evidence-based practices </a:t>
            </a:r>
          </a:p>
        </p:txBody>
      </p:sp>
      <p:grpSp>
        <p:nvGrpSpPr>
          <p:cNvPr id="5" name="Group 4">
            <a:extLst>
              <a:ext uri="{FF2B5EF4-FFF2-40B4-BE49-F238E27FC236}">
                <a16:creationId xmlns:a16="http://schemas.microsoft.com/office/drawing/2014/main" id="{25700B9A-6C5F-DD46-B36D-53C8051747A9}"/>
              </a:ext>
            </a:extLst>
          </p:cNvPr>
          <p:cNvGrpSpPr/>
          <p:nvPr/>
        </p:nvGrpSpPr>
        <p:grpSpPr>
          <a:xfrm>
            <a:off x="6594267" y="3528400"/>
            <a:ext cx="3967252" cy="3056645"/>
            <a:chOff x="161536" y="102636"/>
            <a:chExt cx="8767860" cy="6755364"/>
          </a:xfrm>
        </p:grpSpPr>
        <p:pic>
          <p:nvPicPr>
            <p:cNvPr id="6" name="Picture 5">
              <a:extLst>
                <a:ext uri="{FF2B5EF4-FFF2-40B4-BE49-F238E27FC236}">
                  <a16:creationId xmlns:a16="http://schemas.microsoft.com/office/drawing/2014/main" id="{B5DAA59E-16ED-0043-929B-6C855E5847B5}"/>
                </a:ext>
              </a:extLst>
            </p:cNvPr>
            <p:cNvPicPr>
              <a:picLocks noChangeAspect="1"/>
            </p:cNvPicPr>
            <p:nvPr/>
          </p:nvPicPr>
          <p:blipFill>
            <a:blip r:embed="rId4"/>
            <a:stretch>
              <a:fillRect/>
            </a:stretch>
          </p:blipFill>
          <p:spPr>
            <a:xfrm>
              <a:off x="161536" y="102636"/>
              <a:ext cx="4911600" cy="675536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08D1BBB-A99E-4440-A193-AD17432FE736}"/>
                </a:ext>
              </a:extLst>
            </p:cNvPr>
            <p:cNvSpPr/>
            <p:nvPr/>
          </p:nvSpPr>
          <p:spPr>
            <a:xfrm>
              <a:off x="339012" y="4976325"/>
              <a:ext cx="4734124" cy="1881673"/>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CDC05D23-E924-994A-9B25-5D75271DB4A9}"/>
                </a:ext>
              </a:extLst>
            </p:cNvPr>
            <p:cNvSpPr/>
            <p:nvPr/>
          </p:nvSpPr>
          <p:spPr>
            <a:xfrm>
              <a:off x="1324947" y="839755"/>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CA83D318-F98A-5046-9A77-7033C843B795}"/>
                </a:ext>
              </a:extLst>
            </p:cNvPr>
            <p:cNvCxnSpPr>
              <a:stCxn id="12" idx="1"/>
            </p:cNvCxnSpPr>
            <p:nvPr/>
          </p:nvCxnSpPr>
          <p:spPr>
            <a:xfrm flipH="1">
              <a:off x="339012" y="4076273"/>
              <a:ext cx="3262604" cy="9000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8F14B7-06AC-B34B-93D1-D078D763A5EA}"/>
                </a:ext>
              </a:extLst>
            </p:cNvPr>
            <p:cNvCxnSpPr/>
            <p:nvPr/>
          </p:nvCxnSpPr>
          <p:spPr>
            <a:xfrm flipH="1">
              <a:off x="5073136" y="6470749"/>
              <a:ext cx="3856260" cy="38725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ABFCC9A-E496-6D4E-898C-827AB02E9A8D}"/>
                </a:ext>
              </a:extLst>
            </p:cNvPr>
            <p:cNvPicPr>
              <a:picLocks noChangeAspect="1"/>
            </p:cNvPicPr>
            <p:nvPr/>
          </p:nvPicPr>
          <p:blipFill rotWithShape="1">
            <a:blip r:embed="rId5"/>
            <a:srcRect l="3710"/>
            <a:stretch/>
          </p:blipFill>
          <p:spPr>
            <a:xfrm>
              <a:off x="3601616" y="1681796"/>
              <a:ext cx="5327780" cy="4788953"/>
            </a:xfrm>
            <a:prstGeom prst="rect">
              <a:avLst/>
            </a:prstGeom>
            <a:ln>
              <a:noFill/>
            </a:ln>
            <a:effectLst>
              <a:outerShdw blurRad="292100" dist="139700" dir="2700000" algn="tl" rotWithShape="0">
                <a:srgbClr val="333333">
                  <a:alpha val="65000"/>
                </a:srgbClr>
              </a:outerShdw>
            </a:effectLst>
          </p:spPr>
        </p:pic>
      </p:grpSp>
      <p:grpSp>
        <p:nvGrpSpPr>
          <p:cNvPr id="3" name="Group 2">
            <a:extLst>
              <a:ext uri="{FF2B5EF4-FFF2-40B4-BE49-F238E27FC236}">
                <a16:creationId xmlns:a16="http://schemas.microsoft.com/office/drawing/2014/main" id="{11B0A374-5852-2546-8C7E-F8598A4AA1C5}"/>
              </a:ext>
            </a:extLst>
          </p:cNvPr>
          <p:cNvGrpSpPr/>
          <p:nvPr/>
        </p:nvGrpSpPr>
        <p:grpSpPr>
          <a:xfrm>
            <a:off x="4751526" y="3267725"/>
            <a:ext cx="2094648" cy="1824853"/>
            <a:chOff x="6661786" y="1384708"/>
            <a:chExt cx="2094648" cy="1824853"/>
          </a:xfrm>
        </p:grpSpPr>
        <p:pic>
          <p:nvPicPr>
            <p:cNvPr id="15" name="Picture 14">
              <a:extLst>
                <a:ext uri="{FF2B5EF4-FFF2-40B4-BE49-F238E27FC236}">
                  <a16:creationId xmlns:a16="http://schemas.microsoft.com/office/drawing/2014/main" id="{530A0470-1501-0846-BAD1-DC2719F4D484}"/>
                </a:ext>
              </a:extLst>
            </p:cNvPr>
            <p:cNvPicPr>
              <a:picLocks noChangeAspect="1"/>
            </p:cNvPicPr>
            <p:nvPr/>
          </p:nvPicPr>
          <p:blipFill rotWithShape="1">
            <a:blip r:embed="rId6"/>
            <a:srcRect t="11305"/>
            <a:stretch/>
          </p:blipFill>
          <p:spPr>
            <a:xfrm>
              <a:off x="6671070" y="1384708"/>
              <a:ext cx="2052345" cy="51828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0F37C88-C09D-304C-B499-60ED2796B6E1}"/>
                </a:ext>
              </a:extLst>
            </p:cNvPr>
            <p:cNvPicPr>
              <a:picLocks noChangeAspect="1"/>
            </p:cNvPicPr>
            <p:nvPr/>
          </p:nvPicPr>
          <p:blipFill>
            <a:blip r:embed="rId7"/>
            <a:stretch>
              <a:fillRect/>
            </a:stretch>
          </p:blipFill>
          <p:spPr>
            <a:xfrm>
              <a:off x="6661786" y="1940077"/>
              <a:ext cx="2094648" cy="1269484"/>
            </a:xfrm>
            <a:prstGeom prst="rect">
              <a:avLst/>
            </a:prstGeom>
            <a:ln>
              <a:noFill/>
            </a:ln>
            <a:effectLst>
              <a:outerShdw blurRad="292100" dist="139700" dir="2700000" algn="tl" rotWithShape="0">
                <a:srgbClr val="333333">
                  <a:alpha val="65000"/>
                </a:srgbClr>
              </a:outerShdw>
            </a:effectLst>
          </p:spPr>
        </p:pic>
      </p:grpSp>
      <p:pic>
        <p:nvPicPr>
          <p:cNvPr id="16" name="Picture 15">
            <a:extLst>
              <a:ext uri="{FF2B5EF4-FFF2-40B4-BE49-F238E27FC236}">
                <a16:creationId xmlns:a16="http://schemas.microsoft.com/office/drawing/2014/main" id="{5DABC5DB-F585-4F4D-9A25-9656568ADA20}"/>
              </a:ext>
            </a:extLst>
          </p:cNvPr>
          <p:cNvPicPr>
            <a:picLocks noChangeAspect="1"/>
          </p:cNvPicPr>
          <p:nvPr/>
        </p:nvPicPr>
        <p:blipFill>
          <a:blip r:embed="rId8"/>
          <a:stretch>
            <a:fillRect/>
          </a:stretch>
        </p:blipFill>
        <p:spPr>
          <a:xfrm>
            <a:off x="2533753" y="5560735"/>
            <a:ext cx="2918121" cy="117719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447B7CC-24F4-ED49-BA3A-8A54079B9767}"/>
              </a:ext>
            </a:extLst>
          </p:cNvPr>
          <p:cNvPicPr>
            <a:picLocks noChangeAspect="1"/>
          </p:cNvPicPr>
          <p:nvPr/>
        </p:nvPicPr>
        <p:blipFill>
          <a:blip r:embed="rId9"/>
          <a:stretch>
            <a:fillRect/>
          </a:stretch>
        </p:blipFill>
        <p:spPr>
          <a:xfrm>
            <a:off x="7395739" y="2804963"/>
            <a:ext cx="2918121" cy="665785"/>
          </a:xfrm>
          <a:prstGeom prst="rect">
            <a:avLst/>
          </a:prstGeom>
          <a:ln>
            <a:noFill/>
          </a:ln>
          <a:effectLst>
            <a:outerShdw blurRad="292100" dist="139700" dir="2700000" algn="tl" rotWithShape="0">
              <a:srgbClr val="333333">
                <a:alpha val="65000"/>
              </a:srgbClr>
            </a:outerShdw>
          </a:effectLst>
        </p:spPr>
      </p:pic>
      <p:sp>
        <p:nvSpPr>
          <p:cNvPr id="19" name="Title 1">
            <a:extLst>
              <a:ext uri="{FF2B5EF4-FFF2-40B4-BE49-F238E27FC236}">
                <a16:creationId xmlns:a16="http://schemas.microsoft.com/office/drawing/2014/main" id="{C42AFB20-C446-4381-9A3B-7F1EB1B77A93}"/>
              </a:ext>
            </a:extLst>
          </p:cNvPr>
          <p:cNvSpPr txBox="1">
            <a:spLocks/>
          </p:cNvSpPr>
          <p:nvPr/>
        </p:nvSpPr>
        <p:spPr>
          <a:xfrm rot="16200000">
            <a:off x="-2817507" y="3202291"/>
            <a:ext cx="6858002" cy="453417"/>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2800" dirty="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526871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5A0D-AC85-0942-91AE-3287648D1305}"/>
              </a:ext>
            </a:extLst>
          </p:cNvPr>
          <p:cNvSpPr>
            <a:spLocks noGrp="1"/>
          </p:cNvSpPr>
          <p:nvPr>
            <p:ph type="title"/>
          </p:nvPr>
        </p:nvSpPr>
        <p:spPr/>
        <p:txBody>
          <a:bodyPr/>
          <a:lstStyle/>
          <a:p>
            <a:r>
              <a:rPr lang="en-US" dirty="0"/>
              <a:t>Solutions-based Planning</a:t>
            </a:r>
          </a:p>
        </p:txBody>
      </p:sp>
      <p:sp>
        <p:nvSpPr>
          <p:cNvPr id="17" name="Content Placeholder 16">
            <a:extLst>
              <a:ext uri="{FF2B5EF4-FFF2-40B4-BE49-F238E27FC236}">
                <a16:creationId xmlns:a16="http://schemas.microsoft.com/office/drawing/2014/main" id="{09CD15E1-B371-7740-BF86-2A583ED836B6}"/>
              </a:ext>
            </a:extLst>
          </p:cNvPr>
          <p:cNvSpPr>
            <a:spLocks noGrp="1"/>
          </p:cNvSpPr>
          <p:nvPr>
            <p:ph idx="1"/>
          </p:nvPr>
        </p:nvSpPr>
        <p:spPr/>
        <p:txBody>
          <a:bodyPr/>
          <a:lstStyle/>
          <a:p>
            <a:pPr marL="285750" indent="-285750">
              <a:lnSpc>
                <a:spcPct val="100000"/>
              </a:lnSpc>
              <a:spcBef>
                <a:spcPts val="0"/>
              </a:spcBef>
              <a:defRPr/>
            </a:pPr>
            <a:r>
              <a:rPr lang="en-US" dirty="0">
                <a:solidFill>
                  <a:prstClr val="black"/>
                </a:solidFill>
              </a:rPr>
              <a:t>Data-based planning and collaboration</a:t>
            </a:r>
          </a:p>
          <a:p>
            <a:pPr marL="285750" indent="-285750">
              <a:lnSpc>
                <a:spcPct val="100000"/>
              </a:lnSpc>
              <a:spcBef>
                <a:spcPts val="0"/>
              </a:spcBef>
              <a:defRPr/>
            </a:pPr>
            <a:r>
              <a:rPr lang="en-US" dirty="0">
                <a:solidFill>
                  <a:prstClr val="black"/>
                </a:solidFill>
              </a:rPr>
              <a:t>Emphasize integration of Tier 1 components</a:t>
            </a:r>
          </a:p>
        </p:txBody>
      </p:sp>
      <p:pic>
        <p:nvPicPr>
          <p:cNvPr id="19" name="Picture 18">
            <a:extLst>
              <a:ext uri="{FF2B5EF4-FFF2-40B4-BE49-F238E27FC236}">
                <a16:creationId xmlns:a16="http://schemas.microsoft.com/office/drawing/2014/main" id="{462FD8AC-7060-474F-9C01-A727BBC85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198" y="4001295"/>
            <a:ext cx="5852527" cy="2399599"/>
          </a:xfrm>
          <a:prstGeom prst="rect">
            <a:avLst/>
          </a:prstGeom>
          <a:ln>
            <a:noFill/>
          </a:ln>
          <a:effectLst>
            <a:outerShdw blurRad="292100" dist="139700" dir="2700000" algn="tl" rotWithShape="0">
              <a:srgbClr val="333333">
                <a:alpha val="65000"/>
              </a:srgbClr>
            </a:outerShdw>
          </a:effectLst>
        </p:spPr>
      </p:pic>
      <p:grpSp>
        <p:nvGrpSpPr>
          <p:cNvPr id="22" name="Group 21">
            <a:extLst>
              <a:ext uri="{FF2B5EF4-FFF2-40B4-BE49-F238E27FC236}">
                <a16:creationId xmlns:a16="http://schemas.microsoft.com/office/drawing/2014/main" id="{C1CCA5F0-8E36-014D-8249-4C396CD3CB9F}"/>
              </a:ext>
            </a:extLst>
          </p:cNvPr>
          <p:cNvGrpSpPr/>
          <p:nvPr/>
        </p:nvGrpSpPr>
        <p:grpSpPr>
          <a:xfrm>
            <a:off x="2037284" y="3012983"/>
            <a:ext cx="3718691" cy="3110356"/>
            <a:chOff x="4681280" y="2077033"/>
            <a:chExt cx="4956948" cy="4146049"/>
          </a:xfrm>
          <a:effectLst>
            <a:outerShdw blurRad="50800" dist="38100" dir="2700000" algn="tl" rotWithShape="0">
              <a:prstClr val="black">
                <a:alpha val="40000"/>
              </a:prstClr>
            </a:outerShdw>
          </a:effectLst>
        </p:grpSpPr>
        <p:pic>
          <p:nvPicPr>
            <p:cNvPr id="23" name="Picture 22" descr="A screenshot of a cell phone&#10;&#10;Description automatically generated">
              <a:extLst>
                <a:ext uri="{FF2B5EF4-FFF2-40B4-BE49-F238E27FC236}">
                  <a16:creationId xmlns:a16="http://schemas.microsoft.com/office/drawing/2014/main" id="{1237B201-7172-4C43-9ADC-948BAF6B530E}"/>
                </a:ext>
              </a:extLst>
            </p:cNvPr>
            <p:cNvPicPr>
              <a:picLocks noChangeAspect="1"/>
            </p:cNvPicPr>
            <p:nvPr/>
          </p:nvPicPr>
          <p:blipFill rotWithShape="1">
            <a:blip r:embed="rId4"/>
            <a:srcRect t="33802" b="28915"/>
            <a:stretch/>
          </p:blipFill>
          <p:spPr>
            <a:xfrm>
              <a:off x="4681280" y="2815738"/>
              <a:ext cx="4956948" cy="2556868"/>
            </a:xfrm>
            <a:prstGeom prst="rect">
              <a:avLst/>
            </a:prstGeom>
            <a:ln>
              <a:noFill/>
            </a:ln>
            <a:effectLst/>
          </p:spPr>
        </p:pic>
        <p:pic>
          <p:nvPicPr>
            <p:cNvPr id="24" name="Picture 23" descr="A screenshot of a cell phone&#10;&#10;Description automatically generated">
              <a:extLst>
                <a:ext uri="{FF2B5EF4-FFF2-40B4-BE49-F238E27FC236}">
                  <a16:creationId xmlns:a16="http://schemas.microsoft.com/office/drawing/2014/main" id="{378E1836-DE4E-7C45-B3B4-DD0CFA16368B}"/>
                </a:ext>
              </a:extLst>
            </p:cNvPr>
            <p:cNvPicPr>
              <a:picLocks noChangeAspect="1"/>
            </p:cNvPicPr>
            <p:nvPr/>
          </p:nvPicPr>
          <p:blipFill rotWithShape="1">
            <a:blip r:embed="rId4"/>
            <a:srcRect t="6017" b="83211"/>
            <a:stretch/>
          </p:blipFill>
          <p:spPr>
            <a:xfrm>
              <a:off x="4681280" y="2077033"/>
              <a:ext cx="4956948" cy="738705"/>
            </a:xfrm>
            <a:prstGeom prst="rect">
              <a:avLst/>
            </a:prstGeom>
            <a:ln>
              <a:noFill/>
            </a:ln>
            <a:effectLst/>
          </p:spPr>
        </p:pic>
        <p:pic>
          <p:nvPicPr>
            <p:cNvPr id="25" name="Picture 24" descr="A screenshot of a cell phone&#10;&#10;Description automatically generated">
              <a:extLst>
                <a:ext uri="{FF2B5EF4-FFF2-40B4-BE49-F238E27FC236}">
                  <a16:creationId xmlns:a16="http://schemas.microsoft.com/office/drawing/2014/main" id="{B39F87A2-3AED-6840-BC2D-BD4BCE6B4EBD}"/>
                </a:ext>
              </a:extLst>
            </p:cNvPr>
            <p:cNvPicPr>
              <a:picLocks noChangeAspect="1"/>
            </p:cNvPicPr>
            <p:nvPr/>
          </p:nvPicPr>
          <p:blipFill rotWithShape="1">
            <a:blip r:embed="rId4"/>
            <a:srcRect t="86514"/>
            <a:stretch/>
          </p:blipFill>
          <p:spPr>
            <a:xfrm>
              <a:off x="4681280" y="5298225"/>
              <a:ext cx="4956948" cy="924857"/>
            </a:xfrm>
            <a:prstGeom prst="rect">
              <a:avLst/>
            </a:prstGeom>
            <a:ln>
              <a:noFill/>
            </a:ln>
            <a:effectLst/>
          </p:spPr>
        </p:pic>
      </p:grpSp>
      <p:sp>
        <p:nvSpPr>
          <p:cNvPr id="10" name="Title 1">
            <a:extLst>
              <a:ext uri="{FF2B5EF4-FFF2-40B4-BE49-F238E27FC236}">
                <a16:creationId xmlns:a16="http://schemas.microsoft.com/office/drawing/2014/main" id="{0687AE3E-4047-4CFD-A251-569FF203E00B}"/>
              </a:ext>
            </a:extLst>
          </p:cNvPr>
          <p:cNvSpPr txBox="1">
            <a:spLocks/>
          </p:cNvSpPr>
          <p:nvPr/>
        </p:nvSpPr>
        <p:spPr>
          <a:xfrm rot="16200000">
            <a:off x="-2817507" y="3202291"/>
            <a:ext cx="6858002" cy="453417"/>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2800" dirty="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130806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088"/>
            <a:ext cx="10515600" cy="1325563"/>
          </a:xfrm>
        </p:spPr>
        <p:txBody>
          <a:bodyPr>
            <a:normAutofit/>
          </a:bodyPr>
          <a:lstStyle/>
          <a:p>
            <a:r>
              <a:rPr lang="en-US" sz="4000" dirty="0"/>
              <a:t>Accessing Professional Learning</a:t>
            </a:r>
          </a:p>
        </p:txBody>
      </p:sp>
      <p:sp>
        <p:nvSpPr>
          <p:cNvPr id="7" name="Rectangle 6">
            <a:extLst>
              <a:ext uri="{FF2B5EF4-FFF2-40B4-BE49-F238E27FC236}">
                <a16:creationId xmlns:a16="http://schemas.microsoft.com/office/drawing/2014/main" id="{11924B91-7965-4A44-9D61-7C7524088403}"/>
              </a:ext>
            </a:extLst>
          </p:cNvPr>
          <p:cNvSpPr/>
          <p:nvPr/>
        </p:nvSpPr>
        <p:spPr>
          <a:xfrm>
            <a:off x="228600" y="935874"/>
            <a:ext cx="3354443" cy="485710"/>
          </a:xfrm>
          <a:prstGeom prst="rect">
            <a:avLst/>
          </a:prstGeom>
        </p:spPr>
        <p:txBody>
          <a:bodyPr wrap="none">
            <a:spAutoFit/>
          </a:bodyPr>
          <a:lstStyle/>
          <a:p>
            <a:pPr algn="ctr">
              <a:lnSpc>
                <a:spcPct val="107000"/>
              </a:lnSpc>
              <a:spcAft>
                <a:spcPts val="800"/>
              </a:spcAft>
            </a:pPr>
            <a:r>
              <a:rPr lang="en-US" sz="2500" dirty="0">
                <a:latin typeface="Calibri" panose="020F0502020204030204" pitchFamily="34" charset="0"/>
                <a:ea typeface="Calibri" panose="020F0502020204030204" pitchFamily="34" charset="0"/>
                <a:cs typeface="Times New Roman" panose="02020603050405020304" pitchFamily="18" charset="0"/>
              </a:rPr>
              <a:t>Navigate to </a:t>
            </a:r>
            <a:r>
              <a:rPr lang="en-US" sz="2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ci3t.org/imp</a:t>
            </a:r>
          </a:p>
        </p:txBody>
      </p:sp>
      <p:pic>
        <p:nvPicPr>
          <p:cNvPr id="6" name="Picture 5">
            <a:extLst>
              <a:ext uri="{FF2B5EF4-FFF2-40B4-BE49-F238E27FC236}">
                <a16:creationId xmlns:a16="http://schemas.microsoft.com/office/drawing/2014/main" id="{A0961DBF-134A-481A-B3BC-8668DCAB1B3B}"/>
              </a:ext>
            </a:extLst>
          </p:cNvPr>
          <p:cNvPicPr>
            <a:picLocks noChangeAspect="1"/>
          </p:cNvPicPr>
          <p:nvPr/>
        </p:nvPicPr>
        <p:blipFill>
          <a:blip r:embed="rId2"/>
          <a:stretch>
            <a:fillRect/>
          </a:stretch>
        </p:blipFill>
        <p:spPr>
          <a:xfrm>
            <a:off x="228600" y="1553557"/>
            <a:ext cx="8275147" cy="1290687"/>
          </a:xfrm>
          <a:prstGeom prst="rect">
            <a:avLst/>
          </a:prstGeom>
          <a:effectLst>
            <a:outerShdw blurRad="50800" dist="38100" dir="18900000" algn="bl" rotWithShape="0">
              <a:prstClr val="black">
                <a:alpha val="40000"/>
              </a:prstClr>
            </a:outerShdw>
          </a:effectLst>
        </p:spPr>
      </p:pic>
      <p:pic>
        <p:nvPicPr>
          <p:cNvPr id="9" name="Picture 8">
            <a:extLst>
              <a:ext uri="{FF2B5EF4-FFF2-40B4-BE49-F238E27FC236}">
                <a16:creationId xmlns:a16="http://schemas.microsoft.com/office/drawing/2014/main" id="{90F7D948-814F-4A95-993F-09923A00AB36}"/>
              </a:ext>
            </a:extLst>
          </p:cNvPr>
          <p:cNvPicPr>
            <a:picLocks noChangeAspect="1"/>
          </p:cNvPicPr>
          <p:nvPr/>
        </p:nvPicPr>
        <p:blipFill>
          <a:blip r:embed="rId3"/>
          <a:stretch>
            <a:fillRect/>
          </a:stretch>
        </p:blipFill>
        <p:spPr>
          <a:xfrm>
            <a:off x="228600" y="3243205"/>
            <a:ext cx="7867431" cy="3485216"/>
          </a:xfrm>
          <a:prstGeom prst="rect">
            <a:avLst/>
          </a:prstGeom>
          <a:effectLst>
            <a:outerShdw blurRad="50800" dist="38100" dir="10800000" algn="r" rotWithShape="0">
              <a:prstClr val="black">
                <a:alpha val="40000"/>
              </a:prstClr>
            </a:outerShdw>
          </a:effectLst>
        </p:spPr>
      </p:pic>
      <p:sp>
        <p:nvSpPr>
          <p:cNvPr id="10" name="Rectangle 9">
            <a:extLst>
              <a:ext uri="{FF2B5EF4-FFF2-40B4-BE49-F238E27FC236}">
                <a16:creationId xmlns:a16="http://schemas.microsoft.com/office/drawing/2014/main" id="{268EA2AC-E811-4894-BFE0-29B65F5B3752}"/>
              </a:ext>
            </a:extLst>
          </p:cNvPr>
          <p:cNvSpPr/>
          <p:nvPr/>
        </p:nvSpPr>
        <p:spPr>
          <a:xfrm>
            <a:off x="9246808" y="1995055"/>
            <a:ext cx="2294313" cy="2194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Scroll down to the Implementation Supplemental Resources and click to open Session 3</a:t>
            </a:r>
          </a:p>
        </p:txBody>
      </p:sp>
    </p:spTree>
    <p:extLst>
      <p:ext uri="{BB962C8B-B14F-4D97-AF65-F5344CB8AC3E}">
        <p14:creationId xmlns:p14="http://schemas.microsoft.com/office/powerpoint/2010/main" val="1549984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Autofit/>
          </a:bodyPr>
          <a:lstStyle/>
          <a:p>
            <a:r>
              <a:rPr lang="en-US" sz="3600" dirty="0"/>
              <a:t>Planning for an integrated approach</a:t>
            </a:r>
          </a:p>
        </p:txBody>
      </p:sp>
      <p:pic>
        <p:nvPicPr>
          <p:cNvPr id="6" name="Picture 5"/>
          <p:cNvPicPr>
            <a:picLocks noChangeAspect="1"/>
          </p:cNvPicPr>
          <p:nvPr/>
        </p:nvPicPr>
        <p:blipFill rotWithShape="1">
          <a:blip r:embed="rId3"/>
          <a:srcRect b="9132"/>
          <a:stretch/>
        </p:blipFill>
        <p:spPr>
          <a:xfrm>
            <a:off x="1888908" y="999287"/>
            <a:ext cx="8674317" cy="334573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1877183" y="4379575"/>
            <a:ext cx="8677656" cy="2164766"/>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894418" y="2614246"/>
            <a:ext cx="1552168" cy="1811458"/>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76493" y="1126030"/>
            <a:ext cx="2286733" cy="1488216"/>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Title 1">
            <a:extLst>
              <a:ext uri="{FF2B5EF4-FFF2-40B4-BE49-F238E27FC236}">
                <a16:creationId xmlns:a16="http://schemas.microsoft.com/office/drawing/2014/main" id="{D9FD0C49-DC41-4D92-8E30-A622E564C77F}"/>
              </a:ext>
            </a:extLst>
          </p:cNvPr>
          <p:cNvSpPr txBox="1">
            <a:spLocks/>
          </p:cNvSpPr>
          <p:nvPr/>
        </p:nvSpPr>
        <p:spPr>
          <a:xfrm rot="16200000">
            <a:off x="-2817507" y="3202291"/>
            <a:ext cx="6858002" cy="453417"/>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2800" dirty="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363721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5A0D-AC85-0942-91AE-3287648D1305}"/>
              </a:ext>
            </a:extLst>
          </p:cNvPr>
          <p:cNvSpPr>
            <a:spLocks noGrp="1"/>
          </p:cNvSpPr>
          <p:nvPr>
            <p:ph type="title"/>
          </p:nvPr>
        </p:nvSpPr>
        <p:spPr/>
        <p:txBody>
          <a:bodyPr/>
          <a:lstStyle/>
          <a:p>
            <a:r>
              <a:rPr lang="en-US" dirty="0"/>
              <a:t>Solutions-based Planning</a:t>
            </a:r>
          </a:p>
        </p:txBody>
      </p:sp>
      <p:sp>
        <p:nvSpPr>
          <p:cNvPr id="17" name="Content Placeholder 16">
            <a:extLst>
              <a:ext uri="{FF2B5EF4-FFF2-40B4-BE49-F238E27FC236}">
                <a16:creationId xmlns:a16="http://schemas.microsoft.com/office/drawing/2014/main" id="{09CD15E1-B371-7740-BF86-2A583ED836B6}"/>
              </a:ext>
            </a:extLst>
          </p:cNvPr>
          <p:cNvSpPr>
            <a:spLocks noGrp="1"/>
          </p:cNvSpPr>
          <p:nvPr>
            <p:ph idx="1"/>
          </p:nvPr>
        </p:nvSpPr>
        <p:spPr/>
        <p:txBody>
          <a:bodyPr/>
          <a:lstStyle/>
          <a:p>
            <a:pPr marL="285750" indent="-285750">
              <a:lnSpc>
                <a:spcPct val="100000"/>
              </a:lnSpc>
              <a:spcBef>
                <a:spcPts val="0"/>
              </a:spcBef>
              <a:defRPr/>
            </a:pPr>
            <a:r>
              <a:rPr lang="en-US" sz="3200" dirty="0">
                <a:solidFill>
                  <a:prstClr val="black"/>
                </a:solidFill>
              </a:rPr>
              <a:t>Grounded in Ci3T Implementation Manual</a:t>
            </a:r>
          </a:p>
          <a:p>
            <a:pPr marL="285750" indent="-285750">
              <a:lnSpc>
                <a:spcPct val="100000"/>
              </a:lnSpc>
              <a:spcBef>
                <a:spcPts val="0"/>
              </a:spcBef>
              <a:defRPr/>
            </a:pPr>
            <a:r>
              <a:rPr lang="en-US" sz="3200" dirty="0">
                <a:solidFill>
                  <a:prstClr val="black"/>
                </a:solidFill>
              </a:rPr>
              <a:t>Goal setting</a:t>
            </a:r>
          </a:p>
          <a:p>
            <a:pPr marL="285750" indent="-285750">
              <a:lnSpc>
                <a:spcPct val="100000"/>
              </a:lnSpc>
              <a:spcBef>
                <a:spcPts val="0"/>
              </a:spcBef>
              <a:defRPr/>
            </a:pPr>
            <a:r>
              <a:rPr lang="en-US" sz="3200" dirty="0">
                <a:solidFill>
                  <a:prstClr val="black"/>
                </a:solidFill>
              </a:rPr>
              <a:t>Connecting to resources</a:t>
            </a:r>
          </a:p>
          <a:p>
            <a:pPr marL="285750" indent="-285750">
              <a:lnSpc>
                <a:spcPct val="100000"/>
              </a:lnSpc>
              <a:spcBef>
                <a:spcPts val="0"/>
              </a:spcBef>
              <a:defRPr/>
            </a:pPr>
            <a:r>
              <a:rPr lang="en-US" sz="3200" dirty="0">
                <a:solidFill>
                  <a:prstClr val="black"/>
                </a:solidFill>
              </a:rPr>
              <a:t>A plan for follow through</a:t>
            </a:r>
            <a:endParaRPr lang="en-US" dirty="0">
              <a:solidFill>
                <a:prstClr val="black"/>
              </a:solidFill>
            </a:endParaRPr>
          </a:p>
        </p:txBody>
      </p:sp>
      <p:pic>
        <p:nvPicPr>
          <p:cNvPr id="5" name="Picture 4">
            <a:extLst>
              <a:ext uri="{FF2B5EF4-FFF2-40B4-BE49-F238E27FC236}">
                <a16:creationId xmlns:a16="http://schemas.microsoft.com/office/drawing/2014/main" id="{4681EA45-1319-B04C-B436-B74F7180D784}"/>
              </a:ext>
            </a:extLst>
          </p:cNvPr>
          <p:cNvPicPr>
            <a:picLocks noChangeAspect="1"/>
          </p:cNvPicPr>
          <p:nvPr/>
        </p:nvPicPr>
        <p:blipFill>
          <a:blip r:embed="rId3"/>
          <a:stretch>
            <a:fillRect/>
          </a:stretch>
        </p:blipFill>
        <p:spPr>
          <a:xfrm>
            <a:off x="7044148" y="4038802"/>
            <a:ext cx="3404032" cy="26009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55262BA-15EA-5841-92E3-3DA05910B8A1}"/>
              </a:ext>
            </a:extLst>
          </p:cNvPr>
          <p:cNvPicPr>
            <a:picLocks noChangeAspect="1"/>
          </p:cNvPicPr>
          <p:nvPr/>
        </p:nvPicPr>
        <p:blipFill>
          <a:blip r:embed="rId4"/>
          <a:stretch>
            <a:fillRect/>
          </a:stretch>
        </p:blipFill>
        <p:spPr>
          <a:xfrm>
            <a:off x="2212418" y="3894203"/>
            <a:ext cx="2217131" cy="2890188"/>
          </a:xfrm>
          <a:prstGeom prst="rect">
            <a:avLst/>
          </a:prstGeom>
          <a:ln>
            <a:noFill/>
          </a:ln>
          <a:effectLst>
            <a:outerShdw blurRad="292100" dist="139700" dir="2700000" algn="tl" rotWithShape="0">
              <a:srgbClr val="333333">
                <a:alpha val="65000"/>
              </a:srgbClr>
            </a:outerShdw>
          </a:effectLst>
        </p:spPr>
      </p:pic>
      <p:sp>
        <p:nvSpPr>
          <p:cNvPr id="3" name="Right Arrow 2">
            <a:extLst>
              <a:ext uri="{FF2B5EF4-FFF2-40B4-BE49-F238E27FC236}">
                <a16:creationId xmlns:a16="http://schemas.microsoft.com/office/drawing/2014/main" id="{9CFEFD76-563A-C946-8666-CB618096920B}"/>
              </a:ext>
            </a:extLst>
          </p:cNvPr>
          <p:cNvSpPr/>
          <p:nvPr/>
        </p:nvSpPr>
        <p:spPr>
          <a:xfrm>
            <a:off x="4429548" y="4630478"/>
            <a:ext cx="2895808" cy="1417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latin typeface="Calibri" panose="020F0502020204030204"/>
              </a:rPr>
              <a:t>Roles and Responsibilities</a:t>
            </a:r>
          </a:p>
        </p:txBody>
      </p:sp>
      <p:sp>
        <p:nvSpPr>
          <p:cNvPr id="8" name="Title 1">
            <a:extLst>
              <a:ext uri="{FF2B5EF4-FFF2-40B4-BE49-F238E27FC236}">
                <a16:creationId xmlns:a16="http://schemas.microsoft.com/office/drawing/2014/main" id="{4DB2598F-1700-4768-9883-A60069F75CCE}"/>
              </a:ext>
            </a:extLst>
          </p:cNvPr>
          <p:cNvSpPr txBox="1">
            <a:spLocks/>
          </p:cNvSpPr>
          <p:nvPr/>
        </p:nvSpPr>
        <p:spPr>
          <a:xfrm rot="16200000">
            <a:off x="-2817507" y="3202291"/>
            <a:ext cx="6858002" cy="453417"/>
          </a:xfrm>
          <a:prstGeom prst="rect">
            <a:avLst/>
          </a:prstGeom>
          <a:solidFill>
            <a:srgbClr val="4472C4"/>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sz="2800" dirty="0">
                <a:solidFill>
                  <a:srgbClr val="FFFFFF"/>
                </a:solidFill>
                <a:effectLst>
                  <a:glow rad="63500">
                    <a:srgbClr val="A5A5A5">
                      <a:satMod val="175000"/>
                      <a:alpha val="40000"/>
                    </a:srgbClr>
                  </a:glow>
                </a:effectLst>
                <a:latin typeface="Calibri Light" panose="020F0302020204030204"/>
                <a:cs typeface="Arial" panose="020B0604020202020204" pitchFamily="34" charset="0"/>
              </a:rPr>
              <a:t>An Illustration</a:t>
            </a:r>
          </a:p>
        </p:txBody>
      </p:sp>
    </p:spTree>
    <p:extLst>
      <p:ext uri="{BB962C8B-B14F-4D97-AF65-F5344CB8AC3E}">
        <p14:creationId xmlns:p14="http://schemas.microsoft.com/office/powerpoint/2010/main" val="1549919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5126"/>
            <a:ext cx="9144000" cy="1057275"/>
          </a:xfrm>
        </p:spPr>
        <p:txBody>
          <a:bodyPr>
            <a:normAutofit fontScale="90000"/>
          </a:bodyPr>
          <a:lstStyle/>
          <a:p>
            <a:r>
              <a:rPr lang="en-US" dirty="0"/>
              <a:t>Antecedents - Behavior - Consequences</a:t>
            </a:r>
          </a:p>
        </p:txBody>
      </p:sp>
      <p:graphicFrame>
        <p:nvGraphicFramePr>
          <p:cNvPr id="3" name="Content Placeholder 2"/>
          <p:cNvGraphicFramePr>
            <a:graphicFrameLocks noGrp="1"/>
          </p:cNvGraphicFramePr>
          <p:nvPr>
            <p:ph idx="1"/>
          </p:nvPr>
        </p:nvGraphicFramePr>
        <p:xfrm>
          <a:off x="2152650" y="173990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Arrow 3"/>
          <p:cNvSpPr/>
          <p:nvPr/>
        </p:nvSpPr>
        <p:spPr>
          <a:xfrm rot="1584380">
            <a:off x="1645062" y="2071868"/>
            <a:ext cx="2001898" cy="118654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752600" y="5334001"/>
            <a:ext cx="8610600" cy="1200329"/>
          </a:xfrm>
          <a:prstGeom prst="rect">
            <a:avLst/>
          </a:prstGeom>
          <a:noFill/>
        </p:spPr>
        <p:txBody>
          <a:bodyPr wrap="square" rtlCol="0">
            <a:spAutoFit/>
          </a:bodyPr>
          <a:lstStyle/>
          <a:p>
            <a:r>
              <a:rPr lang="en-US" dirty="0" err="1">
                <a:solidFill>
                  <a:prstClr val="black"/>
                </a:solidFill>
              </a:rPr>
              <a:t>Precorrection</a:t>
            </a:r>
            <a:r>
              <a:rPr lang="en-US" dirty="0">
                <a:solidFill>
                  <a:prstClr val="black"/>
                </a:solidFill>
              </a:rPr>
              <a:t>: Identifies predictable contexts that often result in problem behavior and provides students with supports, prompts, and reinforcement for engaging in appropriate behavior</a:t>
            </a:r>
          </a:p>
          <a:p>
            <a:endParaRPr lang="en-US" dirty="0">
              <a:solidFill>
                <a:prstClr val="black"/>
              </a:solidFill>
            </a:endParaRPr>
          </a:p>
        </p:txBody>
      </p:sp>
      <p:sp>
        <p:nvSpPr>
          <p:cNvPr id="6" name="Rounded Rectangle 5"/>
          <p:cNvSpPr/>
          <p:nvPr/>
        </p:nvSpPr>
        <p:spPr>
          <a:xfrm rot="20927600">
            <a:off x="3408238" y="1551097"/>
            <a:ext cx="3505200" cy="914400"/>
          </a:xfrm>
          <a:prstGeom prst="roundRect">
            <a:avLst/>
          </a:prstGeom>
          <a:solidFill>
            <a:schemeClr val="accent5">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rPr>
              <a:t>Function!</a:t>
            </a:r>
          </a:p>
        </p:txBody>
      </p:sp>
    </p:spTree>
    <p:extLst>
      <p:ext uri="{BB962C8B-B14F-4D97-AF65-F5344CB8AC3E}">
        <p14:creationId xmlns:p14="http://schemas.microsoft.com/office/powerpoint/2010/main" val="36857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5" name="Rectangle 3"/>
          <p:cNvSpPr>
            <a:spLocks noChangeArrowheads="1"/>
          </p:cNvSpPr>
          <p:nvPr/>
        </p:nvSpPr>
        <p:spPr bwMode="auto">
          <a:xfrm>
            <a:off x="2605454" y="5867400"/>
            <a:ext cx="7162800" cy="457200"/>
          </a:xfrm>
          <a:prstGeom prst="rect">
            <a:avLst/>
          </a:prstGeom>
          <a:solidFill>
            <a:schemeClr val="bg1"/>
          </a:solidFill>
          <a:ln w="9525">
            <a:noFill/>
            <a:miter lim="800000"/>
            <a:headEnd/>
            <a:tailEnd/>
          </a:ln>
          <a:effectLst/>
        </p:spPr>
        <p:txBody>
          <a:bodyPr wrap="none" anchor="ctr"/>
          <a:lstStyle/>
          <a:p>
            <a:pPr algn="ctr"/>
            <a:r>
              <a:rPr lang="en-US" dirty="0">
                <a:solidFill>
                  <a:prstClr val="black"/>
                </a:solidFill>
              </a:rPr>
              <a:t>Colvin, 2004</a:t>
            </a:r>
          </a:p>
        </p:txBody>
      </p:sp>
      <p:pic>
        <p:nvPicPr>
          <p:cNvPr id="806916"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18" b="99669" l="0" r="100000">
                        <a14:foregroundMark x1="5642" y1="93377" x2="5642" y2="93377"/>
                        <a14:foregroundMark x1="8960" y1="95364" x2="8960" y2="95364"/>
                        <a14:foregroundMark x1="15265" y1="92715" x2="15265" y2="92715"/>
                        <a14:foregroundMark x1="19469" y1="77483" x2="19469" y2="77483"/>
                        <a14:foregroundMark x1="30310" y1="55960" x2="30310" y2="55960"/>
                        <a14:foregroundMark x1="34624" y1="52318" x2="34624" y2="52318"/>
                        <a14:foregroundMark x1="27434" y1="56954" x2="27434" y2="56954"/>
                        <a14:foregroundMark x1="31195" y1="54636" x2="31195" y2="54636"/>
                        <a14:foregroundMark x1="33407" y1="52980" x2="33407" y2="52980"/>
                        <a14:foregroundMark x1="34845" y1="49669" x2="34845" y2="49669"/>
                        <a14:foregroundMark x1="36836" y1="46689" x2="36836" y2="46689"/>
                        <a14:foregroundMark x1="1881" y1="94371" x2="1881" y2="94371"/>
                        <a14:foregroundMark x1="1438" y1="90397" x2="1438" y2="90397"/>
                        <a14:foregroundMark x1="17367" y1="89073" x2="17367" y2="89073"/>
                        <a14:foregroundMark x1="19690" y1="86093" x2="19690" y2="86093"/>
                        <a14:foregroundMark x1="21460" y1="76821" x2="21460" y2="76821"/>
                        <a14:foregroundMark x1="21460" y1="73179" x2="21460" y2="73179"/>
                        <a14:foregroundMark x1="22788" y1="65232" x2="22788" y2="65232"/>
                        <a14:foregroundMark x1="25442" y1="62583" x2="25442" y2="62583"/>
                        <a14:foregroundMark x1="27876" y1="61258" x2="27876" y2="61258"/>
                        <a14:foregroundMark x1="37721" y1="41060" x2="37721" y2="41060"/>
                        <a14:foregroundMark x1="39159" y1="39073" x2="39159" y2="39073"/>
                        <a14:foregroundMark x1="40376" y1="32781" x2="40376" y2="32781"/>
                        <a14:foregroundMark x1="41704" y1="25497" x2="41704" y2="25497"/>
                        <a14:foregroundMark x1="43142" y1="17550" x2="43142" y2="17550"/>
                        <a14:foregroundMark x1="43695" y1="10596" x2="43695" y2="10596"/>
                        <a14:foregroundMark x1="46128" y1="9934" x2="46128" y2="9934"/>
                        <a14:foregroundMark x1="47235" y1="6291" x2="47235" y2="6291"/>
                        <a14:foregroundMark x1="51217" y1="5298" x2="51217" y2="5298"/>
                        <a14:foregroundMark x1="54757" y1="8940" x2="54757" y2="8940"/>
                        <a14:foregroundMark x1="56084" y1="12252" x2="56084" y2="12252"/>
                        <a14:foregroundMark x1="58628" y1="17550" x2="58960" y2="18212"/>
                        <a14:foregroundMark x1="61062" y1="26159" x2="61062" y2="26159"/>
                        <a14:foregroundMark x1="62168" y1="34437" x2="62168" y2="34437"/>
                        <a14:foregroundMark x1="63053" y1="42715" x2="63053" y2="42715"/>
                        <a14:foregroundMark x1="64823" y1="49338" x2="64823" y2="49338"/>
                        <a14:foregroundMark x1="65708" y1="52980" x2="65708" y2="52980"/>
                        <a14:foregroundMark x1="66150" y1="60265" x2="66150" y2="60265"/>
                        <a14:foregroundMark x1="66704" y1="60927" x2="67035" y2="61589"/>
                        <a14:foregroundMark x1="68142" y1="63907" x2="68142" y2="63907"/>
                        <a14:foregroundMark x1="68695" y1="71192" x2="68805" y2="71854"/>
                        <a14:foregroundMark x1="70575" y1="75828" x2="70575" y2="75828"/>
                        <a14:foregroundMark x1="72345" y1="79470" x2="72345" y2="80464"/>
                        <a14:foregroundMark x1="73009" y1="85430" x2="73009" y2="85430"/>
                        <a14:foregroundMark x1="75553" y1="88411" x2="75553" y2="88411"/>
                        <a14:foregroundMark x1="77876" y1="91060" x2="77876" y2="91060"/>
                        <a14:foregroundMark x1="79314" y1="92384" x2="79314" y2="92384"/>
                        <a14:foregroundMark x1="81195" y1="94040" x2="81195" y2="94040"/>
                        <a14:foregroundMark x1="84071" y1="92715" x2="84513" y2="92715"/>
                        <a14:foregroundMark x1="90376" y1="92715" x2="91261" y2="92715"/>
                        <a14:foregroundMark x1="96571" y1="91391" x2="96571" y2="91391"/>
                        <a14:foregroundMark x1="82743" y1="94702" x2="82743" y2="94702"/>
                        <a14:foregroundMark x1="86283" y1="94371" x2="86283" y2="94371"/>
                        <a14:foregroundMark x1="86615" y1="93046" x2="86615" y2="93046"/>
                        <a14:foregroundMark x1="88938" y1="92715" x2="88938" y2="92715"/>
                        <a14:foregroundMark x1="88053" y1="95033" x2="88053" y2="95033"/>
                        <a14:foregroundMark x1="89712" y1="94371" x2="89712" y2="94371"/>
                        <a14:foregroundMark x1="93031" y1="93377" x2="93031" y2="93377"/>
                        <a14:foregroundMark x1="94248" y1="92384" x2="94248" y2="92384"/>
                        <a14:foregroundMark x1="95133" y1="93046" x2="95133" y2="93046"/>
                        <a14:foregroundMark x1="95133" y1="91060" x2="95133" y2="91060"/>
                        <a14:foregroundMark x1="97898" y1="93377" x2="97898" y2="93377"/>
                        <a14:foregroundMark x1="98783" y1="93377" x2="98783" y2="93377"/>
                        <a14:foregroundMark x1="98783" y1="90728" x2="98783" y2="90728"/>
                        <a14:foregroundMark x1="68031" y1="66556" x2="68031" y2="66556"/>
                        <a14:foregroundMark x1="70022" y1="71192" x2="70022" y2="71192"/>
                        <a14:foregroundMark x1="69469" y1="74172" x2="69469" y2="74172"/>
                        <a14:foregroundMark x1="71128" y1="79470" x2="71128" y2="79470"/>
                        <a14:foregroundMark x1="72566" y1="83113" x2="72566" y2="83113"/>
                        <a14:foregroundMark x1="74336" y1="87748" x2="74336" y2="87748"/>
                        <a14:foregroundMark x1="74115" y1="85430" x2="74115" y2="85430"/>
                        <a14:foregroundMark x1="44912" y1="13245" x2="44912" y2="13245"/>
                        <a14:foregroundMark x1="43584" y1="13576" x2="43584" y2="13576"/>
                        <a14:foregroundMark x1="48562" y1="6623" x2="48562" y2="6623"/>
                        <a14:foregroundMark x1="50442" y1="5629" x2="50442" y2="5629"/>
                        <a14:foregroundMark x1="49115" y1="4636" x2="49115" y2="4636"/>
                        <a14:foregroundMark x1="52544" y1="6623" x2="52544" y2="6623"/>
                        <a14:foregroundMark x1="53650" y1="6291" x2="53650" y2="6291"/>
                        <a14:foregroundMark x1="13385" y1="95033" x2="13385" y2="95033"/>
                        <a14:foregroundMark x1="11062" y1="96026" x2="11062" y2="96026"/>
                        <a14:foregroundMark x1="10619" y1="92053" x2="10619" y2="92053"/>
                        <a14:foregroundMark x1="8296" y1="92384" x2="8296" y2="92384"/>
                        <a14:foregroundMark x1="6858" y1="95364" x2="6858" y2="95364"/>
                        <a14:foregroundMark x1="5088" y1="96026" x2="5088" y2="96026"/>
                        <a14:foregroundMark x1="3540" y1="93709" x2="3540" y2="93709"/>
                        <a14:foregroundMark x1="2987" y1="91060" x2="2987" y2="91060"/>
                        <a14:foregroundMark x1="4425" y1="91722" x2="4425" y2="91722"/>
                        <a14:foregroundMark x1="12611" y1="92384" x2="12611" y2="92384"/>
                        <a14:foregroundMark x1="12168" y1="95695" x2="12168" y2="95695"/>
                        <a14:foregroundMark x1="15044" y1="95364" x2="15044" y2="95364"/>
                        <a14:foregroundMark x1="16593" y1="93709" x2="16593" y2="93709"/>
                        <a14:foregroundMark x1="16040" y1="90728" x2="16040" y2="90728"/>
                        <a14:foregroundMark x1="18252" y1="89404" x2="18252" y2="89404"/>
                        <a14:foregroundMark x1="17920" y1="85099" x2="17920" y2="85099"/>
                        <a14:foregroundMark x1="19580" y1="82119" x2="19580" y2="82119"/>
                        <a14:foregroundMark x1="18473" y1="82119" x2="18473" y2="82119"/>
                        <a14:foregroundMark x1="20796" y1="80132" x2="20796" y2="80132"/>
                        <a14:foregroundMark x1="20022" y1="76490" x2="20022" y2="76490"/>
                        <a14:foregroundMark x1="22345" y1="71192" x2="22345" y2="71192"/>
                        <a14:foregroundMark x1="22013" y1="68874" x2="22013" y2="68874"/>
                        <a14:foregroundMark x1="23341" y1="67881" x2="23341" y2="67881"/>
                        <a14:foregroundMark x1="24004" y1="64570" x2="24004" y2="64570"/>
                        <a14:foregroundMark x1="24004" y1="62583" x2="24004" y2="62583"/>
                        <a14:foregroundMark x1="25000" y1="59603" x2="25000" y2="59603"/>
                        <a14:foregroundMark x1="26327" y1="59272" x2="26327" y2="59272"/>
                        <a14:foregroundMark x1="28650" y1="59272" x2="28650" y2="59272"/>
                        <a14:foregroundMark x1="30420" y1="57947" x2="30420" y2="57947"/>
                        <a14:foregroundMark x1="28540" y1="55960" x2="28540" y2="55960"/>
                        <a14:foregroundMark x1="29535" y1="54636" x2="29535" y2="54636"/>
                        <a14:foregroundMark x1="32080" y1="55298" x2="32080" y2="55298"/>
                        <a14:foregroundMark x1="32412" y1="52980" x2="32412" y2="52980"/>
                        <a14:foregroundMark x1="35509" y1="50000" x2="35509" y2="50000"/>
                        <a14:foregroundMark x1="37721" y1="44702" x2="37721" y2="44702"/>
                        <a14:foregroundMark x1="35288" y1="47682" x2="35288" y2="47682"/>
                        <a14:foregroundMark x1="39602" y1="37086" x2="39602" y2="37086"/>
                        <a14:foregroundMark x1="41150" y1="28808" x2="41150" y2="28808"/>
                        <a14:foregroundMark x1="42367" y1="21523" x2="42367" y2="21523"/>
                        <a14:foregroundMark x1="45022" y1="7947" x2="45022" y2="7947"/>
                        <a14:foregroundMark x1="46460" y1="5629" x2="46460" y2="5629"/>
                        <a14:foregroundMark x1="56858" y1="11589" x2="56858" y2="11589"/>
                        <a14:foregroundMark x1="57743" y1="14570" x2="57743" y2="14570"/>
                        <a14:foregroundMark x1="59735" y1="21854" x2="59735" y2="21854"/>
                        <a14:foregroundMark x1="59181" y1="19536" x2="59181" y2="19536"/>
                        <a14:foregroundMark x1="60619" y1="23179" x2="60619" y2="23179"/>
                        <a14:foregroundMark x1="60066" y1="25166" x2="60066" y2="25166"/>
                        <a14:foregroundMark x1="61173" y1="29139" x2="61173" y2="29139"/>
                        <a14:foregroundMark x1="61947" y1="30795" x2="61947" y2="30795"/>
                        <a14:foregroundMark x1="62721" y1="36755" x2="62721" y2="36755"/>
                        <a14:foregroundMark x1="63053" y1="39404" x2="63053" y2="39404"/>
                        <a14:foregroundMark x1="63717" y1="41722" x2="63717" y2="41722"/>
                        <a14:foregroundMark x1="64270" y1="45033" x2="64270" y2="45033"/>
                        <a14:foregroundMark x1="63496" y1="45364" x2="63496" y2="45364"/>
                        <a14:foregroundMark x1="63606" y1="47682" x2="63606" y2="47682"/>
                        <a14:foregroundMark x1="65597" y1="55960" x2="65597" y2="55960"/>
                        <a14:foregroundMark x1="66593" y1="58609" x2="66593" y2="58609"/>
                        <a14:foregroundMark x1="68695" y1="68543" x2="68695" y2="68543"/>
                        <a14:foregroundMark x1="71681" y1="76821" x2="71681" y2="76821"/>
                        <a14:foregroundMark x1="73341" y1="82450" x2="73341" y2="82450"/>
                        <a14:foregroundMark x1="75774" y1="92053" x2="75774" y2="92053"/>
                        <a14:foregroundMark x1="76327" y1="90397" x2="76327" y2="90397"/>
                        <a14:foregroundMark x1="76991" y1="93046" x2="76991" y2="93046"/>
                        <a14:foregroundMark x1="78319" y1="94040" x2="78319" y2="94040"/>
                        <a14:foregroundMark x1="80642" y1="92715" x2="80642" y2="92715"/>
                        <a14:foregroundMark x1="81748" y1="92715" x2="81748" y2="92715"/>
                        <a14:foregroundMark x1="79535" y1="94702" x2="79535" y2="94702"/>
                        <a14:foregroundMark x1="82743" y1="92384" x2="82743" y2="92384"/>
                        <a14:foregroundMark x1="84735" y1="94040" x2="84735" y2="94040"/>
                        <a14:foregroundMark x1="85509" y1="92384" x2="85509" y2="92384"/>
                        <a14:foregroundMark x1="89602" y1="92053" x2="89602" y2="92053"/>
                        <a14:foregroundMark x1="87389" y1="92715" x2="87389" y2="92715"/>
                        <a14:foregroundMark x1="91593" y1="93709" x2="91593" y2="93709"/>
                        <a14:foregroundMark x1="92367" y1="92384" x2="92367" y2="92384"/>
                      </a14:backgroundRemoval>
                    </a14:imgEffect>
                  </a14:imgLayer>
                </a14:imgProps>
              </a:ext>
              <a:ext uri="{28A0092B-C50C-407E-A947-70E740481C1C}">
                <a14:useLocalDpi xmlns:a14="http://schemas.microsoft.com/office/drawing/2010/main" val="0"/>
              </a:ext>
            </a:extLst>
          </a:blip>
          <a:srcRect/>
          <a:stretch>
            <a:fillRect/>
          </a:stretch>
        </p:blipFill>
        <p:spPr bwMode="auto">
          <a:xfrm>
            <a:off x="1905000" y="1623646"/>
            <a:ext cx="8305800" cy="3230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7" name="Text Box 5"/>
          <p:cNvSpPr txBox="1">
            <a:spLocks noChangeArrowheads="1"/>
          </p:cNvSpPr>
          <p:nvPr/>
        </p:nvSpPr>
        <p:spPr bwMode="auto">
          <a:xfrm>
            <a:off x="2133600" y="1215416"/>
            <a:ext cx="8763000" cy="3761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b="1" dirty="0">
                <a:solidFill>
                  <a:prstClr val="black"/>
                </a:solidFill>
              </a:rPr>
              <a:t>                                                                     5. Peak</a:t>
            </a:r>
          </a:p>
          <a:p>
            <a:pPr>
              <a:spcBef>
                <a:spcPct val="50000"/>
              </a:spcBef>
            </a:pPr>
            <a:r>
              <a:rPr lang="en-US" b="1" dirty="0">
                <a:solidFill>
                  <a:prstClr val="black"/>
                </a:solidFill>
              </a:rPr>
              <a:t>                                      </a:t>
            </a:r>
          </a:p>
          <a:p>
            <a:pPr>
              <a:spcBef>
                <a:spcPct val="50000"/>
              </a:spcBef>
            </a:pPr>
            <a:r>
              <a:rPr lang="en-US" b="1" dirty="0">
                <a:solidFill>
                  <a:prstClr val="black"/>
                </a:solidFill>
              </a:rPr>
              <a:t>	         4. Acceleration</a:t>
            </a:r>
          </a:p>
          <a:p>
            <a:pPr>
              <a:spcBef>
                <a:spcPct val="50000"/>
              </a:spcBef>
            </a:pPr>
            <a:endParaRPr lang="en-US" b="1" dirty="0">
              <a:solidFill>
                <a:prstClr val="black"/>
              </a:solidFill>
            </a:endParaRPr>
          </a:p>
          <a:p>
            <a:pPr>
              <a:spcBef>
                <a:spcPct val="50000"/>
              </a:spcBef>
            </a:pPr>
            <a:r>
              <a:rPr lang="en-US" b="1" dirty="0">
                <a:solidFill>
                  <a:prstClr val="black"/>
                </a:solidFill>
              </a:rPr>
              <a:t>						 6. De-escalation</a:t>
            </a:r>
          </a:p>
          <a:p>
            <a:pPr>
              <a:spcBef>
                <a:spcPct val="50000"/>
              </a:spcBef>
              <a:spcAft>
                <a:spcPct val="5000"/>
              </a:spcAft>
            </a:pPr>
            <a:endParaRPr lang="en-US" sz="1000" b="1" dirty="0">
              <a:solidFill>
                <a:prstClr val="black"/>
              </a:solidFill>
            </a:endParaRPr>
          </a:p>
          <a:p>
            <a:pPr>
              <a:spcBef>
                <a:spcPct val="50000"/>
              </a:spcBef>
              <a:spcAft>
                <a:spcPct val="5000"/>
              </a:spcAft>
            </a:pPr>
            <a:r>
              <a:rPr lang="en-US" b="1" dirty="0">
                <a:solidFill>
                  <a:prstClr val="black"/>
                </a:solidFill>
              </a:rPr>
              <a:t>    2. Trigger</a:t>
            </a:r>
          </a:p>
          <a:p>
            <a:pPr>
              <a:spcBef>
                <a:spcPct val="50000"/>
              </a:spcBef>
            </a:pPr>
            <a:endParaRPr lang="en-US" sz="1000" b="1" dirty="0">
              <a:solidFill>
                <a:prstClr val="black"/>
              </a:solidFill>
            </a:endParaRPr>
          </a:p>
          <a:p>
            <a:pPr>
              <a:spcBef>
                <a:spcPct val="50000"/>
              </a:spcBef>
            </a:pPr>
            <a:r>
              <a:rPr lang="en-US" b="1" dirty="0">
                <a:solidFill>
                  <a:prstClr val="black"/>
                </a:solidFill>
              </a:rPr>
              <a:t>1. Calm				                                             7. Recovery</a:t>
            </a:r>
          </a:p>
          <a:p>
            <a:pPr>
              <a:spcBef>
                <a:spcPct val="50000"/>
              </a:spcBef>
            </a:pPr>
            <a:r>
              <a:rPr lang="en-US" b="1" dirty="0">
                <a:solidFill>
                  <a:prstClr val="black"/>
                </a:solidFill>
              </a:rPr>
              <a:t>                                                              </a:t>
            </a:r>
          </a:p>
        </p:txBody>
      </p:sp>
      <p:sp>
        <p:nvSpPr>
          <p:cNvPr id="806918" name="Line 6"/>
          <p:cNvSpPr>
            <a:spLocks noChangeShapeType="1"/>
          </p:cNvSpPr>
          <p:nvPr/>
        </p:nvSpPr>
        <p:spPr bwMode="auto">
          <a:xfrm>
            <a:off x="2057400" y="5357446"/>
            <a:ext cx="8153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06919" name="Line 7"/>
          <p:cNvSpPr>
            <a:spLocks noChangeShapeType="1"/>
          </p:cNvSpPr>
          <p:nvPr/>
        </p:nvSpPr>
        <p:spPr bwMode="auto">
          <a:xfrm flipV="1">
            <a:off x="1905000" y="2080846"/>
            <a:ext cx="0" cy="3276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06920" name="Text Box 8"/>
          <p:cNvSpPr txBox="1">
            <a:spLocks noChangeArrowheads="1"/>
          </p:cNvSpPr>
          <p:nvPr/>
        </p:nvSpPr>
        <p:spPr bwMode="auto">
          <a:xfrm rot="16200000">
            <a:off x="221457" y="2926190"/>
            <a:ext cx="29718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b="1">
                <a:solidFill>
                  <a:prstClr val="black"/>
                </a:solidFill>
              </a:rPr>
              <a:t>Intensity</a:t>
            </a:r>
          </a:p>
        </p:txBody>
      </p:sp>
      <p:sp>
        <p:nvSpPr>
          <p:cNvPr id="806921" name="Text Box 9"/>
          <p:cNvSpPr txBox="1">
            <a:spLocks noChangeArrowheads="1"/>
          </p:cNvSpPr>
          <p:nvPr/>
        </p:nvSpPr>
        <p:spPr bwMode="auto">
          <a:xfrm>
            <a:off x="2971800" y="2673777"/>
            <a:ext cx="2133600" cy="793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spcAft>
                <a:spcPct val="5000"/>
              </a:spcAft>
            </a:pPr>
            <a:r>
              <a:rPr lang="en-US" b="1" dirty="0">
                <a:solidFill>
                  <a:prstClr val="black"/>
                </a:solidFill>
              </a:rPr>
              <a:t>3. Agitation</a:t>
            </a:r>
          </a:p>
          <a:p>
            <a:pPr>
              <a:spcBef>
                <a:spcPct val="50000"/>
              </a:spcBef>
            </a:pPr>
            <a:endParaRPr lang="en-US" dirty="0">
              <a:solidFill>
                <a:prstClr val="black"/>
              </a:solidFill>
            </a:endParaRPr>
          </a:p>
        </p:txBody>
      </p:sp>
      <p:sp>
        <p:nvSpPr>
          <p:cNvPr id="2" name="Rectangle 1"/>
          <p:cNvSpPr/>
          <p:nvPr/>
        </p:nvSpPr>
        <p:spPr>
          <a:xfrm>
            <a:off x="5105400" y="5357446"/>
            <a:ext cx="2286000" cy="509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Time</a:t>
            </a:r>
          </a:p>
        </p:txBody>
      </p:sp>
      <p:pic>
        <p:nvPicPr>
          <p:cNvPr id="11" name="Picture 10"/>
          <p:cNvPicPr>
            <a:picLocks noChangeAspect="1"/>
          </p:cNvPicPr>
          <p:nvPr/>
        </p:nvPicPr>
        <p:blipFill>
          <a:blip r:embed="rId5"/>
          <a:stretch>
            <a:fillRect/>
          </a:stretch>
        </p:blipFill>
        <p:spPr>
          <a:xfrm>
            <a:off x="8875735" y="181065"/>
            <a:ext cx="1449365" cy="2066381"/>
          </a:xfrm>
          <a:prstGeom prst="rect">
            <a:avLst/>
          </a:prstGeom>
          <a:ln>
            <a:noFill/>
          </a:ln>
          <a:effectLst>
            <a:outerShdw blurRad="292100" dist="139700" dir="2700000" algn="tl" rotWithShape="0">
              <a:srgbClr val="333333">
                <a:alpha val="65000"/>
              </a:srgbClr>
            </a:outerShdw>
          </a:effectLst>
        </p:spPr>
      </p:pic>
      <p:sp>
        <p:nvSpPr>
          <p:cNvPr id="12" name="Content Placeholder 2"/>
          <p:cNvSpPr txBox="1">
            <a:spLocks/>
          </p:cNvSpPr>
          <p:nvPr/>
        </p:nvSpPr>
        <p:spPr>
          <a:xfrm>
            <a:off x="5348287" y="2515830"/>
            <a:ext cx="4518147" cy="2666067"/>
          </a:xfrm>
          <a:prstGeom prst="rect">
            <a:avLst/>
          </a:prstGeom>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dirty="0">
              <a:solidFill>
                <a:prstClr val="black"/>
              </a:solidFill>
            </a:endParaRPr>
          </a:p>
          <a:p>
            <a:pPr algn="ctr">
              <a:buFont typeface="Arial" panose="020B0604020202020204" pitchFamily="34" charset="0"/>
              <a:buNone/>
              <a:defRPr/>
            </a:pPr>
            <a:r>
              <a:rPr lang="en-US" sz="4400" dirty="0">
                <a:solidFill>
                  <a:prstClr val="black"/>
                </a:solidFill>
              </a:rPr>
              <a:t>Whether the problem behavior is managed safely or not </a:t>
            </a:r>
          </a:p>
          <a:p>
            <a:pPr algn="ctr">
              <a:buFont typeface="Arial" panose="020B0604020202020204" pitchFamily="34" charset="0"/>
              <a:buNone/>
              <a:defRPr/>
            </a:pPr>
            <a:r>
              <a:rPr lang="en-US" sz="4400" dirty="0">
                <a:solidFill>
                  <a:prstClr val="black"/>
                </a:solidFill>
              </a:rPr>
              <a:t>	or is defused</a:t>
            </a:r>
          </a:p>
          <a:p>
            <a:pPr algn="ctr">
              <a:buFont typeface="Arial" panose="020B0604020202020204" pitchFamily="34" charset="0"/>
              <a:buNone/>
              <a:defRPr/>
            </a:pPr>
            <a:r>
              <a:rPr lang="en-US" sz="4400" dirty="0">
                <a:solidFill>
                  <a:prstClr val="black"/>
                </a:solidFill>
              </a:rPr>
              <a:t>in a large measure depends on</a:t>
            </a:r>
          </a:p>
          <a:p>
            <a:pPr algn="ctr">
              <a:buFont typeface="Arial" panose="020B0604020202020204" pitchFamily="34" charset="0"/>
              <a:buNone/>
              <a:defRPr/>
            </a:pPr>
            <a:r>
              <a:rPr lang="en-US" sz="4400" b="1" dirty="0">
                <a:solidFill>
                  <a:srgbClr val="5B9BD5">
                    <a:lumMod val="50000"/>
                  </a:srgbClr>
                </a:solidFill>
              </a:rPr>
              <a:t>YOUR INITIAL RESPONSE</a:t>
            </a:r>
          </a:p>
          <a:p>
            <a:pPr marL="0" indent="0" algn="r">
              <a:buNone/>
            </a:pPr>
            <a:r>
              <a:rPr lang="en-US" dirty="0">
                <a:solidFill>
                  <a:prstClr val="black"/>
                </a:solidFill>
              </a:rPr>
              <a:t>-Dr. Geoff Colvin</a:t>
            </a:r>
          </a:p>
        </p:txBody>
      </p:sp>
      <p:sp>
        <p:nvSpPr>
          <p:cNvPr id="13" name="Rectangle 12"/>
          <p:cNvSpPr/>
          <p:nvPr/>
        </p:nvSpPr>
        <p:spPr>
          <a:xfrm>
            <a:off x="1707357" y="6324600"/>
            <a:ext cx="7696200" cy="369332"/>
          </a:xfrm>
          <a:prstGeom prst="rect">
            <a:avLst/>
          </a:prstGeom>
        </p:spPr>
        <p:txBody>
          <a:bodyPr wrap="square">
            <a:spAutoFit/>
          </a:bodyPr>
          <a:lstStyle/>
          <a:p>
            <a:r>
              <a:rPr lang="en-US" dirty="0">
                <a:solidFill>
                  <a:prstClr val="black"/>
                </a:solidFill>
                <a:hlinkClick r:id="rId6"/>
              </a:rPr>
              <a:t>Overview of the Acting Out Cycle--Vanderbilt IRIS Module</a:t>
            </a:r>
            <a:endParaRPr lang="en-US" dirty="0">
              <a:solidFill>
                <a:prstClr val="black"/>
              </a:solidFill>
            </a:endParaRPr>
          </a:p>
        </p:txBody>
      </p:sp>
      <p:sp>
        <p:nvSpPr>
          <p:cNvPr id="5" name="Title 4"/>
          <p:cNvSpPr>
            <a:spLocks noGrp="1"/>
          </p:cNvSpPr>
          <p:nvPr>
            <p:ph type="title"/>
          </p:nvPr>
        </p:nvSpPr>
        <p:spPr/>
        <p:txBody>
          <a:bodyPr/>
          <a:lstStyle/>
          <a:p>
            <a:r>
              <a:rPr lang="en-US" dirty="0">
                <a:solidFill>
                  <a:prstClr val="black"/>
                </a:solidFill>
              </a:rPr>
              <a:t>The Acting-Out Cycle</a:t>
            </a:r>
            <a:endParaRPr lang="en-US"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5408" y="5562897"/>
            <a:ext cx="3831384" cy="707209"/>
          </a:xfrm>
          <a:prstGeom prst="rect">
            <a:avLst/>
          </a:prstGeom>
        </p:spPr>
      </p:pic>
    </p:spTree>
    <p:extLst>
      <p:ext uri="{BB962C8B-B14F-4D97-AF65-F5344CB8AC3E}">
        <p14:creationId xmlns:p14="http://schemas.microsoft.com/office/powerpoint/2010/main" val="53967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59" name="1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0" name="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1" name="1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2" name="1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3" name="Picture 4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4" name="Picture 5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5" name="Picture 5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6" name="Picture 49"/>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7" name="Picture 4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8" name="Picture 4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69" name="Picture 46"/>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0" name="Picture 4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1" name="Picture 44"/>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2" name="Picture 4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3" name="Picture 7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4" name="Picture 40"/>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5" name="Picture 39"/>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6" name="Picture 38"/>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7" name="Picture 33"/>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8" name="Picture 36"/>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pic>
        <p:nvPicPr>
          <p:cNvPr id="79" name="Picture 32"/>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747369" y="4875239"/>
            <a:ext cx="5076825" cy="1800292"/>
          </a:xfrm>
          <a:prstGeom prst="rect">
            <a:avLst/>
          </a:prstGeom>
          <a:noFill/>
        </p:spPr>
      </p:pic>
      <p:sp>
        <p:nvSpPr>
          <p:cNvPr id="24" name="TextBox 23">
            <a:extLst>
              <a:ext uri="{FF2B5EF4-FFF2-40B4-BE49-F238E27FC236}">
                <a16:creationId xmlns:a16="http://schemas.microsoft.com/office/drawing/2014/main" id="{EC64EE60-0A8D-4EAA-9093-68F9E84908C8}"/>
              </a:ext>
            </a:extLst>
          </p:cNvPr>
          <p:cNvSpPr txBox="1"/>
          <p:nvPr/>
        </p:nvSpPr>
        <p:spPr>
          <a:xfrm>
            <a:off x="4912632" y="659246"/>
            <a:ext cx="236673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83375"/>
                </a:solidFill>
                <a:effectLst/>
                <a:uLnTx/>
                <a:uFillTx/>
                <a:latin typeface="Arial" panose="020B0604020202020204"/>
                <a:ea typeface="+mn-ea"/>
                <a:cs typeface="+mn-cs"/>
              </a:rPr>
              <a:t>Team Time!</a:t>
            </a:r>
          </a:p>
        </p:txBody>
      </p:sp>
      <p:sp>
        <p:nvSpPr>
          <p:cNvPr id="25" name="TextBox 24">
            <a:extLst>
              <a:ext uri="{FF2B5EF4-FFF2-40B4-BE49-F238E27FC236}">
                <a16:creationId xmlns:a16="http://schemas.microsoft.com/office/drawing/2014/main" id="{5F63FE68-6DA4-4348-9FFC-4DF879534A9B}"/>
              </a:ext>
            </a:extLst>
          </p:cNvPr>
          <p:cNvSpPr txBox="1"/>
          <p:nvPr/>
        </p:nvSpPr>
        <p:spPr>
          <a:xfrm>
            <a:off x="1937982" y="1282700"/>
            <a:ext cx="8691918" cy="830997"/>
          </a:xfrm>
          <a:prstGeom prst="rect">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400" dirty="0"/>
              <a:t>How will you use these data to empower your </a:t>
            </a:r>
          </a:p>
          <a:p>
            <a:pPr algn="ctr"/>
            <a:r>
              <a:rPr lang="en-US" sz="2400" dirty="0"/>
              <a:t>faculty and staff?</a:t>
            </a:r>
          </a:p>
        </p:txBody>
      </p:sp>
      <p:grpSp>
        <p:nvGrpSpPr>
          <p:cNvPr id="26" name="Group 25">
            <a:extLst>
              <a:ext uri="{FF2B5EF4-FFF2-40B4-BE49-F238E27FC236}">
                <a16:creationId xmlns:a16="http://schemas.microsoft.com/office/drawing/2014/main" id="{6495B33E-9C59-4AE7-9FCA-C128BDC6D568}"/>
              </a:ext>
            </a:extLst>
          </p:cNvPr>
          <p:cNvGrpSpPr/>
          <p:nvPr/>
        </p:nvGrpSpPr>
        <p:grpSpPr>
          <a:xfrm>
            <a:off x="6923401" y="2488807"/>
            <a:ext cx="2312498" cy="2134066"/>
            <a:chOff x="8920938" y="686586"/>
            <a:chExt cx="2312498" cy="2134066"/>
          </a:xfrm>
        </p:grpSpPr>
        <p:pic>
          <p:nvPicPr>
            <p:cNvPr id="27" name="Picture 26">
              <a:extLst>
                <a:ext uri="{FF2B5EF4-FFF2-40B4-BE49-F238E27FC236}">
                  <a16:creationId xmlns:a16="http://schemas.microsoft.com/office/drawing/2014/main" id="{23C682E3-3DD3-43AD-8359-309DF4177F5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1111786">
              <a:off x="8920938" y="768297"/>
              <a:ext cx="2249156" cy="2052355"/>
            </a:xfrm>
            <a:prstGeom prst="rect">
              <a:avLst/>
            </a:prstGeom>
          </p:spPr>
        </p:pic>
        <p:pic>
          <p:nvPicPr>
            <p:cNvPr id="28" name="Picture 27">
              <a:extLst>
                <a:ext uri="{FF2B5EF4-FFF2-40B4-BE49-F238E27FC236}">
                  <a16:creationId xmlns:a16="http://schemas.microsoft.com/office/drawing/2014/main" id="{E0DB95D4-7B7D-4C65-9977-7347B863BB1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485884" y="686586"/>
              <a:ext cx="763808" cy="718457"/>
            </a:xfrm>
            <a:prstGeom prst="rect">
              <a:avLst/>
            </a:prstGeom>
          </p:spPr>
        </p:pic>
        <p:sp>
          <p:nvSpPr>
            <p:cNvPr id="29" name="TextBox 28">
              <a:extLst>
                <a:ext uri="{FF2B5EF4-FFF2-40B4-BE49-F238E27FC236}">
                  <a16:creationId xmlns:a16="http://schemas.microsoft.com/office/drawing/2014/main" id="{DA4D7A87-3E83-4CE8-8DDA-68C6AF121190}"/>
                </a:ext>
              </a:extLst>
            </p:cNvPr>
            <p:cNvSpPr txBox="1"/>
            <p:nvPr/>
          </p:nvSpPr>
          <p:spPr>
            <a:xfrm rot="21142211">
              <a:off x="9176914" y="1166712"/>
              <a:ext cx="2056522" cy="1200329"/>
            </a:xfrm>
            <a:prstGeom prst="rect">
              <a:avLst/>
            </a:prstGeom>
            <a:noFill/>
          </p:spPr>
          <p:txBody>
            <a:bodyPr wrap="square" rtlCol="0">
              <a:spAutoFit/>
            </a:bodyPr>
            <a:lstStyle/>
            <a:p>
              <a:r>
                <a:rPr lang="en-US" sz="2400" dirty="0"/>
                <a:t>Write action items on your agenda</a:t>
              </a:r>
              <a:endParaRPr lang="en-US" sz="2400" dirty="0">
                <a:solidFill>
                  <a:schemeClr val="accent1"/>
                </a:solidFill>
              </a:endParaRPr>
            </a:p>
          </p:txBody>
        </p:sp>
      </p:grpSp>
    </p:spTree>
    <p:extLst>
      <p:ext uri="{BB962C8B-B14F-4D97-AF65-F5344CB8AC3E}">
        <p14:creationId xmlns:p14="http://schemas.microsoft.com/office/powerpoint/2010/main" val="3988406604"/>
      </p:ext>
    </p:extLst>
  </p:cSld>
  <p:clrMapOvr>
    <a:masterClrMapping/>
  </p:clrMapOvr>
  <mc:AlternateContent xmlns:mc="http://schemas.openxmlformats.org/markup-compatibility/2006" xmlns:p14="http://schemas.microsoft.com/office/powerpoint/2010/main">
    <mc:Choice Requires="p14">
      <p:transition p14:dur="1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61"/>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62"/>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63"/>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64"/>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65"/>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66"/>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67"/>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69"/>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70"/>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71"/>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72"/>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73"/>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74"/>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75"/>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76"/>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77"/>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78"/>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a Ci3T Tier Library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8692" y="2667001"/>
            <a:ext cx="7874617" cy="2072923"/>
          </a:xfrm>
        </p:spPr>
      </p:pic>
      <p:sp>
        <p:nvSpPr>
          <p:cNvPr id="6" name="TextBox 5"/>
          <p:cNvSpPr txBox="1"/>
          <p:nvPr/>
        </p:nvSpPr>
        <p:spPr>
          <a:xfrm>
            <a:off x="2165684" y="4203031"/>
            <a:ext cx="1925053" cy="523220"/>
          </a:xfrm>
          <a:prstGeom prst="rect">
            <a:avLst/>
          </a:prstGeom>
          <a:solidFill>
            <a:schemeClr val="bg1"/>
          </a:solidFill>
        </p:spPr>
        <p:txBody>
          <a:bodyPr wrap="square" rtlCol="0">
            <a:spAutoFit/>
          </a:bodyPr>
          <a:lstStyle/>
          <a:p>
            <a:pPr algn="ctr">
              <a:defRPr/>
            </a:pPr>
            <a:r>
              <a:rPr lang="de-DE" sz="1400" dirty="0">
                <a:solidFill>
                  <a:prstClr val="black"/>
                </a:solidFill>
                <a:latin typeface="Arial" panose="020B0604020202020204" pitchFamily="34" charset="0"/>
                <a:cs typeface="Arial" panose="020B0604020202020204" pitchFamily="34" charset="0"/>
              </a:rPr>
              <a:t>Teacher-Delivered Strategies (T1 T2)</a:t>
            </a:r>
            <a:endParaRPr lang="en-US" sz="1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188018" y="4298100"/>
            <a:ext cx="1981200" cy="384721"/>
          </a:xfrm>
          <a:prstGeom prst="rect">
            <a:avLst/>
          </a:prstGeom>
          <a:solidFill>
            <a:schemeClr val="bg1"/>
          </a:solidFill>
        </p:spPr>
        <p:txBody>
          <a:bodyPr wrap="square" rtlCol="0">
            <a:spAutoFit/>
          </a:bodyPr>
          <a:lstStyle/>
          <a:p>
            <a:pPr algn="ctr">
              <a:defRPr/>
            </a:pPr>
            <a:endParaRPr lang="de-DE" sz="500" dirty="0">
              <a:solidFill>
                <a:prstClr val="black"/>
              </a:solidFill>
              <a:latin typeface="Arial" panose="020B0604020202020204" pitchFamily="34" charset="0"/>
              <a:cs typeface="Arial" panose="020B0604020202020204" pitchFamily="34" charset="0"/>
            </a:endParaRPr>
          </a:p>
          <a:p>
            <a:pPr algn="ctr">
              <a:defRPr/>
            </a:pPr>
            <a:r>
              <a:rPr lang="de-DE" sz="1400" dirty="0">
                <a:solidFill>
                  <a:prstClr val="black"/>
                </a:solidFill>
                <a:latin typeface="Arial" panose="020B0604020202020204" pitchFamily="34" charset="0"/>
                <a:cs typeface="Arial" panose="020B0604020202020204" pitchFamily="34" charset="0"/>
              </a:rPr>
              <a:t>Tier 1</a:t>
            </a:r>
            <a:endParaRPr lang="en-US" sz="14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345906" y="4279152"/>
            <a:ext cx="1712495" cy="384721"/>
          </a:xfrm>
          <a:prstGeom prst="rect">
            <a:avLst/>
          </a:prstGeom>
          <a:solidFill>
            <a:schemeClr val="bg1"/>
          </a:solidFill>
        </p:spPr>
        <p:txBody>
          <a:bodyPr wrap="square" rtlCol="0">
            <a:spAutoFit/>
          </a:bodyPr>
          <a:lstStyle/>
          <a:p>
            <a:pPr algn="ctr">
              <a:defRPr/>
            </a:pPr>
            <a:endParaRPr lang="de-DE" sz="500" dirty="0">
              <a:solidFill>
                <a:prstClr val="black"/>
              </a:solidFill>
              <a:latin typeface="Arial" panose="020B0604020202020204" pitchFamily="34" charset="0"/>
              <a:cs typeface="Arial" panose="020B0604020202020204" pitchFamily="34" charset="0"/>
            </a:endParaRPr>
          </a:p>
          <a:p>
            <a:pPr algn="ctr">
              <a:defRPr/>
            </a:pPr>
            <a:r>
              <a:rPr lang="de-DE" sz="1400" dirty="0">
                <a:solidFill>
                  <a:prstClr val="black"/>
                </a:solidFill>
                <a:latin typeface="Arial" panose="020B0604020202020204" pitchFamily="34" charset="0"/>
                <a:cs typeface="Arial" panose="020B0604020202020204" pitchFamily="34" charset="0"/>
              </a:rPr>
              <a:t>Tier 3</a:t>
            </a:r>
            <a:endParaRPr lang="en-US" sz="14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394071" y="4303021"/>
            <a:ext cx="1981200" cy="384721"/>
          </a:xfrm>
          <a:prstGeom prst="rect">
            <a:avLst/>
          </a:prstGeom>
          <a:solidFill>
            <a:schemeClr val="bg1"/>
          </a:solidFill>
        </p:spPr>
        <p:txBody>
          <a:bodyPr wrap="square" rtlCol="0">
            <a:spAutoFit/>
          </a:bodyPr>
          <a:lstStyle/>
          <a:p>
            <a:pPr algn="ctr">
              <a:defRPr/>
            </a:pPr>
            <a:endParaRPr lang="de-DE" sz="500" dirty="0">
              <a:solidFill>
                <a:prstClr val="black"/>
              </a:solidFill>
              <a:latin typeface="Arial" panose="020B0604020202020204" pitchFamily="34" charset="0"/>
              <a:cs typeface="Arial" panose="020B0604020202020204" pitchFamily="34" charset="0"/>
            </a:endParaRPr>
          </a:p>
          <a:p>
            <a:pPr algn="ctr">
              <a:defRPr/>
            </a:pPr>
            <a:r>
              <a:rPr lang="de-DE" sz="1400" dirty="0">
                <a:solidFill>
                  <a:prstClr val="black"/>
                </a:solidFill>
                <a:latin typeface="Arial" panose="020B0604020202020204" pitchFamily="34" charset="0"/>
                <a:cs typeface="Arial" panose="020B0604020202020204" pitchFamily="34" charset="0"/>
              </a:rPr>
              <a:t>Tier 2</a:t>
            </a:r>
            <a:endParaRPr lang="en-US" sz="1400"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2327795" y="2573617"/>
            <a:ext cx="1581149" cy="1692107"/>
          </a:xfrm>
          <a:prstGeom prst="rect">
            <a:avLst/>
          </a:prstGeom>
        </p:spPr>
      </p:pic>
    </p:spTree>
    <p:extLst>
      <p:ext uri="{BB962C8B-B14F-4D97-AF65-F5344CB8AC3E}">
        <p14:creationId xmlns:p14="http://schemas.microsoft.com/office/powerpoint/2010/main" val="3767965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AEFA7-6671-431C-BF3F-D50F8080E8F5}"/>
              </a:ext>
            </a:extLst>
          </p:cNvPr>
          <p:cNvPicPr>
            <a:picLocks noChangeAspect="1"/>
          </p:cNvPicPr>
          <p:nvPr/>
        </p:nvPicPr>
        <p:blipFill>
          <a:blip r:embed="rId2"/>
          <a:stretch>
            <a:fillRect/>
          </a:stretch>
        </p:blipFill>
        <p:spPr>
          <a:xfrm>
            <a:off x="2568399" y="1442662"/>
            <a:ext cx="6826601" cy="4635738"/>
          </a:xfrm>
          <a:prstGeom prst="rect">
            <a:avLst/>
          </a:prstGeom>
        </p:spPr>
      </p:pic>
      <p:pic>
        <p:nvPicPr>
          <p:cNvPr id="10"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149" y="2949062"/>
            <a:ext cx="2932499" cy="3761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669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53742" y="1372185"/>
          <a:ext cx="6858001" cy="5364480"/>
        </p:xfrm>
        <a:graphic>
          <a:graphicData uri="http://schemas.openxmlformats.org/drawingml/2006/table">
            <a:tbl>
              <a:tblPr firstRow="1" firstCol="1" lastRow="1" lastCol="1" bandRow="1" bandCol="1">
                <a:tableStyleId>{5940675A-B579-460E-94D1-54222C63F5DA}</a:tableStyleId>
              </a:tblPr>
              <a:tblGrid>
                <a:gridCol w="815546">
                  <a:extLst>
                    <a:ext uri="{9D8B030D-6E8A-4147-A177-3AD203B41FA5}">
                      <a16:colId xmlns:a16="http://schemas.microsoft.com/office/drawing/2014/main" val="649138721"/>
                    </a:ext>
                  </a:extLst>
                </a:gridCol>
                <a:gridCol w="1705232">
                  <a:extLst>
                    <a:ext uri="{9D8B030D-6E8A-4147-A177-3AD203B41FA5}">
                      <a16:colId xmlns:a16="http://schemas.microsoft.com/office/drawing/2014/main" val="2374100913"/>
                    </a:ext>
                  </a:extLst>
                </a:gridCol>
                <a:gridCol w="1686698">
                  <a:extLst>
                    <a:ext uri="{9D8B030D-6E8A-4147-A177-3AD203B41FA5}">
                      <a16:colId xmlns:a16="http://schemas.microsoft.com/office/drawing/2014/main" val="481793470"/>
                    </a:ext>
                  </a:extLst>
                </a:gridCol>
                <a:gridCol w="1408670">
                  <a:extLst>
                    <a:ext uri="{9D8B030D-6E8A-4147-A177-3AD203B41FA5}">
                      <a16:colId xmlns:a16="http://schemas.microsoft.com/office/drawing/2014/main" val="398488447"/>
                    </a:ext>
                  </a:extLst>
                </a:gridCol>
                <a:gridCol w="1241855">
                  <a:extLst>
                    <a:ext uri="{9D8B030D-6E8A-4147-A177-3AD203B41FA5}">
                      <a16:colId xmlns:a16="http://schemas.microsoft.com/office/drawing/2014/main" val="2134736357"/>
                    </a:ext>
                  </a:extLst>
                </a:gridCol>
              </a:tblGrid>
              <a:tr h="320040">
                <a:tc>
                  <a:txBody>
                    <a:bodyPr/>
                    <a:lstStyle/>
                    <a:p>
                      <a:pPr marL="0" marR="0" algn="ctr">
                        <a:spcBef>
                          <a:spcPts val="0"/>
                        </a:spcBef>
                        <a:spcAft>
                          <a:spcPts val="0"/>
                        </a:spcAft>
                      </a:pPr>
                      <a:r>
                        <a:rPr lang="en-US" sz="1100" dirty="0">
                          <a:effectLst/>
                        </a:rPr>
                        <a:t>Support</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Description</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School-wide Data:</a:t>
                      </a:r>
                    </a:p>
                    <a:p>
                      <a:pPr marL="0" marR="0" algn="ctr">
                        <a:spcBef>
                          <a:spcPts val="0"/>
                        </a:spcBef>
                        <a:spcAft>
                          <a:spcPts val="0"/>
                        </a:spcAft>
                      </a:pPr>
                      <a:r>
                        <a:rPr lang="en-US" sz="1100" dirty="0">
                          <a:effectLst/>
                        </a:rPr>
                        <a:t>Entry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Data to Monitor Progress</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Exit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extLst>
                  <a:ext uri="{0D108BD9-81ED-4DB2-BD59-A6C34878D82A}">
                    <a16:rowId xmlns:a16="http://schemas.microsoft.com/office/drawing/2014/main" val="1750042135"/>
                  </a:ext>
                </a:extLst>
              </a:tr>
              <a:tr h="4242455">
                <a:tc>
                  <a:txBody>
                    <a:bodyPr/>
                    <a:lstStyle/>
                    <a:p>
                      <a:pPr marL="0" marR="0">
                        <a:spcBef>
                          <a:spcPts val="0"/>
                        </a:spcBef>
                        <a:spcAft>
                          <a:spcPts val="0"/>
                        </a:spcAft>
                      </a:pPr>
                      <a:r>
                        <a:rPr lang="en-US" sz="1100" b="1" dirty="0">
                          <a:effectLst/>
                        </a:rPr>
                        <a:t>Daily Behavior Report (DBR)</a:t>
                      </a:r>
                    </a:p>
                    <a:p>
                      <a:pPr marL="0" marR="0">
                        <a:spcBef>
                          <a:spcPts val="0"/>
                        </a:spcBef>
                        <a:spcAft>
                          <a:spcPts val="0"/>
                        </a:spcAft>
                      </a:pPr>
                      <a:r>
                        <a:rPr lang="en-US" sz="1100" b="1" dirty="0">
                          <a:effectLst/>
                        </a:rPr>
                        <a:t>Card</a:t>
                      </a:r>
                      <a:endParaRPr lang="en-US" sz="1100" b="1" dirty="0">
                        <a:effectLst/>
                        <a:latin typeface="Times New Roman" panose="02020603050405020304" pitchFamily="18" charset="0"/>
                        <a:ea typeface="Times New Roman" panose="02020603050405020304" pitchFamily="18" charset="0"/>
                      </a:endParaRPr>
                    </a:p>
                  </a:txBody>
                  <a:tcPr marL="38244" marR="38244" marT="0" marB="0"/>
                </a:tc>
                <a:tc>
                  <a:txBody>
                    <a:bodyPr/>
                    <a:lstStyle/>
                    <a:p>
                      <a:pPr marL="0" marR="0">
                        <a:spcBef>
                          <a:spcPts val="0"/>
                        </a:spcBef>
                        <a:spcAft>
                          <a:spcPts val="0"/>
                        </a:spcAft>
                      </a:pPr>
                      <a:r>
                        <a:rPr lang="en-US" sz="1100" dirty="0">
                          <a:effectLst/>
                        </a:rPr>
                        <a:t>DBR will be completed by the classroom teacher during daily observation periods (e.g., core instruction during English Language Arts) and parents will sign the form each day. DBR will be used to rate</a:t>
                      </a:r>
                    </a:p>
                    <a:p>
                      <a:pPr marL="0" marR="0">
                        <a:spcBef>
                          <a:spcPts val="0"/>
                        </a:spcBef>
                        <a:spcAft>
                          <a:spcPts val="0"/>
                        </a:spcAft>
                      </a:pPr>
                      <a:r>
                        <a:rPr lang="en-US" sz="1100" dirty="0">
                          <a:effectLst/>
                        </a:rPr>
                        <a:t>academic engagement, respect, and disruption. At the conclusion of each observation period, the teacher will indicate the degree to which the student displayed each behavior. The teacher will meet briefly with the student to share the teacher’s DBR rating and home-school communication procedures will be established for student to bring a paper copy or email to parent or caregiver each day DBR was implemented for a parent/caregiver to sign.</a:t>
                      </a:r>
                    </a:p>
                    <a:p>
                      <a:pPr marL="0" marR="0">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endParaRPr>
                    </a:p>
                  </a:txBody>
                  <a:tcPr marL="38244" marR="38244" marT="0" marB="0"/>
                </a:tc>
                <a:tc>
                  <a:txBody>
                    <a:bodyPr/>
                    <a:lstStyle/>
                    <a:p>
                      <a:pPr marL="0" marR="0">
                        <a:spcBef>
                          <a:spcPts val="0"/>
                        </a:spcBef>
                        <a:spcAft>
                          <a:spcPts val="0"/>
                        </a:spcAft>
                      </a:pPr>
                      <a:r>
                        <a:rPr lang="en-US" sz="1100" dirty="0">
                          <a:effectLst/>
                        </a:rPr>
                        <a:t>Behavior</a:t>
                      </a:r>
                    </a:p>
                    <a:p>
                      <a:pPr marL="342900" marR="0" lvl="0" indent="-342900">
                        <a:spcBef>
                          <a:spcPts val="0"/>
                        </a:spcBef>
                        <a:spcAft>
                          <a:spcPts val="0"/>
                        </a:spcAft>
                        <a:buFont typeface="Wingdings" panose="05000000000000000000" pitchFamily="2" charset="2"/>
                        <a:buChar char=""/>
                      </a:pPr>
                      <a:r>
                        <a:rPr lang="en-US" sz="11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100" kern="1400" dirty="0">
                          <a:effectLst/>
                        </a:rPr>
                        <a:t>SRSS-I5 score: Moderate (2-3)</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Evidence of teacher implementation of Ci3T primary (Tier 1) plan [treatment integrity: direct observation]</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Parent permission</a:t>
                      </a:r>
                    </a:p>
                    <a:p>
                      <a:pPr marL="0" marR="0" algn="ctr">
                        <a:spcBef>
                          <a:spcPts val="300"/>
                        </a:spcBef>
                        <a:spcAft>
                          <a:spcPts val="300"/>
                        </a:spcAft>
                      </a:pPr>
                      <a:r>
                        <a:rPr lang="en-US" sz="1100" dirty="0">
                          <a:effectLst/>
                        </a:rPr>
                        <a:t>AND</a:t>
                      </a:r>
                    </a:p>
                    <a:p>
                      <a:pPr marL="0" marR="0">
                        <a:spcBef>
                          <a:spcPts val="0"/>
                        </a:spcBef>
                        <a:spcAft>
                          <a:spcPts val="0"/>
                        </a:spcAft>
                      </a:pPr>
                      <a:r>
                        <a:rPr lang="en-US" sz="1100" dirty="0">
                          <a:effectLst/>
                        </a:rPr>
                        <a:t>Academic</a:t>
                      </a:r>
                    </a:p>
                    <a:p>
                      <a:pPr marL="342900" marR="0" lvl="0" indent="-342900">
                        <a:spcBef>
                          <a:spcPts val="0"/>
                        </a:spcBef>
                        <a:spcAft>
                          <a:spcPts val="0"/>
                        </a:spcAft>
                        <a:buFont typeface="Wingdings" panose="05000000000000000000" pitchFamily="2" charset="2"/>
                        <a:buChar char=""/>
                      </a:pPr>
                      <a:r>
                        <a:rPr lang="en-US" sz="1100" kern="1400" dirty="0">
                          <a:effectLst/>
                        </a:rPr>
                        <a:t>Student is in grade 2 or 3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8244" marR="38244" marT="0" marB="0"/>
                </a:tc>
                <a:tc>
                  <a:txBody>
                    <a:bodyPr/>
                    <a:lstStyle/>
                    <a:p>
                      <a:pPr marL="0" marR="0">
                        <a:spcBef>
                          <a:spcPts val="0"/>
                        </a:spcBef>
                        <a:spcAft>
                          <a:spcPts val="0"/>
                        </a:spcAft>
                      </a:pPr>
                      <a:r>
                        <a:rPr lang="en-US" sz="1100">
                          <a:effectLst/>
                        </a:rPr>
                        <a:t>Student measures</a:t>
                      </a:r>
                    </a:p>
                    <a:p>
                      <a:pPr marL="342900" marR="0" lvl="0" indent="-342900">
                        <a:spcBef>
                          <a:spcPts val="0"/>
                        </a:spcBef>
                        <a:spcAft>
                          <a:spcPts val="0"/>
                        </a:spcAft>
                        <a:buFont typeface="Symbol" panose="05050102010706020507" pitchFamily="18" charset="2"/>
                        <a:buChar char=""/>
                      </a:pPr>
                      <a:r>
                        <a:rPr lang="en-US" sz="1100">
                          <a:effectLst/>
                        </a:rPr>
                        <a:t>Daily behavior report (DBR; daily)</a:t>
                      </a:r>
                    </a:p>
                    <a:p>
                      <a:pPr marL="342900" marR="0" lvl="0" indent="-342900">
                        <a:spcBef>
                          <a:spcPts val="0"/>
                        </a:spcBef>
                        <a:spcAft>
                          <a:spcPts val="0"/>
                        </a:spcAft>
                        <a:buFont typeface="Symbol" panose="05050102010706020507" pitchFamily="18" charset="2"/>
                        <a:buChar char=""/>
                      </a:pPr>
                      <a:r>
                        <a:rPr lang="en-US" sz="1100">
                          <a:effectLst/>
                        </a:rPr>
                        <a:t>Attendance and tardies</a:t>
                      </a:r>
                    </a:p>
                    <a:p>
                      <a:pPr marL="0" marR="0">
                        <a:spcBef>
                          <a:spcPts val="0"/>
                        </a:spcBef>
                        <a:spcAft>
                          <a:spcPts val="0"/>
                        </a:spcAft>
                      </a:pPr>
                      <a:r>
                        <a:rPr lang="en-US" sz="1100">
                          <a:effectLst/>
                        </a:rPr>
                        <a:t> </a:t>
                      </a:r>
                    </a:p>
                    <a:p>
                      <a:pPr marL="0" marR="0">
                        <a:spcBef>
                          <a:spcPts val="0"/>
                        </a:spcBef>
                        <a:spcAft>
                          <a:spcPts val="0"/>
                        </a:spcAft>
                      </a:pPr>
                      <a:r>
                        <a:rPr lang="en-US" sz="1100">
                          <a:effectLst/>
                        </a:rPr>
                        <a:t>Social validity</a:t>
                      </a:r>
                    </a:p>
                    <a:p>
                      <a:pPr marL="342900" marR="0" lvl="0" indent="-342900">
                        <a:spcBef>
                          <a:spcPts val="0"/>
                        </a:spcBef>
                        <a:spcAft>
                          <a:spcPts val="0"/>
                        </a:spcAft>
                        <a:buFont typeface="Symbol" panose="05050102010706020507" pitchFamily="18" charset="2"/>
                        <a:buChar char=""/>
                      </a:pPr>
                      <a:r>
                        <a:rPr lang="en-US" sz="1100">
                          <a:effectLst/>
                        </a:rPr>
                        <a:t>Teacher: IRP-15</a:t>
                      </a:r>
                    </a:p>
                    <a:p>
                      <a:pPr marL="342900" marR="0" lvl="0" indent="-342900">
                        <a:spcBef>
                          <a:spcPts val="0"/>
                        </a:spcBef>
                        <a:spcAft>
                          <a:spcPts val="0"/>
                        </a:spcAft>
                        <a:buFont typeface="Symbol" panose="05050102010706020507" pitchFamily="18" charset="2"/>
                        <a:buChar char=""/>
                      </a:pPr>
                      <a:r>
                        <a:rPr lang="en-US" sz="1100">
                          <a:effectLst/>
                        </a:rPr>
                        <a:t>Student: CIRP</a:t>
                      </a:r>
                    </a:p>
                    <a:p>
                      <a:pPr marL="0" marR="0">
                        <a:spcBef>
                          <a:spcPts val="0"/>
                        </a:spcBef>
                        <a:spcAft>
                          <a:spcPts val="0"/>
                        </a:spcAft>
                      </a:pPr>
                      <a:r>
                        <a:rPr lang="en-US" sz="1100">
                          <a:effectLst/>
                        </a:rPr>
                        <a:t> </a:t>
                      </a:r>
                    </a:p>
                    <a:p>
                      <a:pPr marL="0" marR="0">
                        <a:spcBef>
                          <a:spcPts val="0"/>
                        </a:spcBef>
                        <a:spcAft>
                          <a:spcPts val="0"/>
                        </a:spcAft>
                      </a:pPr>
                      <a:r>
                        <a:rPr lang="en-US" sz="1100">
                          <a:effectLst/>
                        </a:rPr>
                        <a:t>Treatment integrity</a:t>
                      </a:r>
                    </a:p>
                    <a:p>
                      <a:pPr marL="342900" marR="0" lvl="0" indent="-342900">
                        <a:spcBef>
                          <a:spcPts val="0"/>
                        </a:spcBef>
                        <a:spcAft>
                          <a:spcPts val="0"/>
                        </a:spcAft>
                        <a:buFont typeface="Symbol" panose="05050102010706020507" pitchFamily="18" charset="2"/>
                        <a:buChar char=""/>
                      </a:pPr>
                      <a:r>
                        <a:rPr lang="en-US" sz="1100">
                          <a:effectLst/>
                        </a:rPr>
                        <a:t>Tier 2 treatment integrity measures</a:t>
                      </a:r>
                    </a:p>
                    <a:p>
                      <a:pPr marL="342900" marR="0" lvl="0" indent="-342900">
                        <a:spcBef>
                          <a:spcPts val="0"/>
                        </a:spcBef>
                        <a:spcAft>
                          <a:spcPts val="0"/>
                        </a:spcAft>
                        <a:buFont typeface="Symbol" panose="05050102010706020507" pitchFamily="18" charset="2"/>
                        <a:buChar char=""/>
                      </a:pPr>
                      <a:r>
                        <a:rPr lang="en-US" sz="1100">
                          <a:effectLst/>
                        </a:rPr>
                        <a:t>Ci3T TI: Direct observation (30 min if needed)</a:t>
                      </a:r>
                      <a:endParaRPr lang="en-US" sz="1100">
                        <a:effectLst/>
                        <a:latin typeface="Times New Roman" panose="02020603050405020304" pitchFamily="18" charset="0"/>
                        <a:ea typeface="Times New Roman" panose="02020603050405020304" pitchFamily="18" charset="0"/>
                      </a:endParaRPr>
                    </a:p>
                  </a:txBody>
                  <a:tcPr marL="38244" marR="38244" marT="0" marB="0"/>
                </a:tc>
                <a:tc>
                  <a:txBody>
                    <a:bodyPr/>
                    <a:lstStyle/>
                    <a:p>
                      <a:pPr marL="342900" marR="0" lvl="0" indent="-342900">
                        <a:spcBef>
                          <a:spcPts val="0"/>
                        </a:spcBef>
                        <a:spcAft>
                          <a:spcPts val="0"/>
                        </a:spcAft>
                        <a:buFont typeface="Wingdings" panose="05000000000000000000" pitchFamily="2" charset="2"/>
                        <a:buChar char=""/>
                      </a:pPr>
                      <a:r>
                        <a:rPr lang="en-US" sz="11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1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100" kern="1400" dirty="0">
                          <a:effectLst/>
                        </a:rPr>
                        <a:t>SRSS-E7 and I5 scores are in the low risk category</a:t>
                      </a:r>
                    </a:p>
                    <a:p>
                      <a:pPr marL="0" marR="0">
                        <a:spcBef>
                          <a:spcPts val="0"/>
                        </a:spcBef>
                        <a:spcAft>
                          <a:spcPts val="0"/>
                        </a:spcAft>
                      </a:pPr>
                      <a:r>
                        <a:rPr lang="en-US" sz="1100" kern="1400" dirty="0">
                          <a:effectLst/>
                        </a:rPr>
                        <a:t>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8244" marR="38244"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3238503" y="857251"/>
            <a:ext cx="6857999" cy="500449"/>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700" dirty="0"/>
              <a:t>Daily Behavior Report Cards</a:t>
            </a:r>
          </a:p>
        </p:txBody>
      </p:sp>
      <p:pic>
        <p:nvPicPr>
          <p:cNvPr id="3" name="Picture 2"/>
          <p:cNvPicPr>
            <a:picLocks noChangeAspect="1"/>
          </p:cNvPicPr>
          <p:nvPr/>
        </p:nvPicPr>
        <p:blipFill>
          <a:blip r:embed="rId2"/>
          <a:stretch>
            <a:fillRect/>
          </a:stretch>
        </p:blipFill>
        <p:spPr>
          <a:xfrm>
            <a:off x="1612370" y="1659695"/>
            <a:ext cx="1553002" cy="2047375"/>
          </a:xfrm>
          <a:prstGeom prst="rect">
            <a:avLst/>
          </a:prstGeom>
        </p:spPr>
      </p:pic>
      <p:pic>
        <p:nvPicPr>
          <p:cNvPr id="4" name="Picture 3"/>
          <p:cNvPicPr>
            <a:picLocks noChangeAspect="1"/>
          </p:cNvPicPr>
          <p:nvPr/>
        </p:nvPicPr>
        <p:blipFill>
          <a:blip r:embed="rId3"/>
          <a:stretch>
            <a:fillRect/>
          </a:stretch>
        </p:blipFill>
        <p:spPr>
          <a:xfrm>
            <a:off x="1524001" y="3768091"/>
            <a:ext cx="2370254" cy="1728311"/>
          </a:xfrm>
          <a:prstGeom prst="rect">
            <a:avLst/>
          </a:prstGeom>
        </p:spPr>
      </p:pic>
      <p:sp>
        <p:nvSpPr>
          <p:cNvPr id="6" name="Rectangle 5"/>
          <p:cNvSpPr/>
          <p:nvPr/>
        </p:nvSpPr>
        <p:spPr>
          <a:xfrm>
            <a:off x="1524001" y="5515540"/>
            <a:ext cx="2494337" cy="300082"/>
          </a:xfrm>
          <a:prstGeom prst="rect">
            <a:avLst/>
          </a:prstGeom>
        </p:spPr>
        <p:txBody>
          <a:bodyPr wrap="none">
            <a:spAutoFit/>
          </a:bodyPr>
          <a:lstStyle/>
          <a:p>
            <a:pPr>
              <a:defRPr/>
            </a:pPr>
            <a:r>
              <a:rPr lang="en-US" sz="1350" dirty="0">
                <a:solidFill>
                  <a:prstClr val="black"/>
                </a:solidFill>
                <a:latin typeface="Calibri" panose="020F0502020204030204"/>
              </a:rPr>
              <a:t>http://dbr.education.uconn.edu/</a:t>
            </a:r>
          </a:p>
        </p:txBody>
      </p:sp>
    </p:spTree>
    <p:extLst>
      <p:ext uri="{BB962C8B-B14F-4D97-AF65-F5344CB8AC3E}">
        <p14:creationId xmlns:p14="http://schemas.microsoft.com/office/powerpoint/2010/main" val="3278133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3" name="Rectangle 2">
            <a:extLst>
              <a:ext uri="{FF2B5EF4-FFF2-40B4-BE49-F238E27FC236}">
                <a16:creationId xmlns:a16="http://schemas.microsoft.com/office/drawing/2014/main" id="{0D4BC112-5090-0448-8965-0153F98FC1AD}"/>
              </a:ext>
            </a:extLst>
          </p:cNvPr>
          <p:cNvSpPr/>
          <p:nvPr/>
        </p:nvSpPr>
        <p:spPr>
          <a:xfrm>
            <a:off x="4643505" y="1125542"/>
            <a:ext cx="2400763" cy="4281836"/>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85909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9" presetClass="entr" presetSubtype="0" fill="hold" grpId="0" nodeType="after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a:srcRect l="32987" t="10056" r="38396" b="18605"/>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endParaRPr lang="en-US" dirty="0">
              <a:solidFill>
                <a:prstClr val="black"/>
              </a:solidFill>
              <a:latin typeface="Calibri Light" panose="020F0302020204030204"/>
            </a:endParaRPr>
          </a:p>
        </p:txBody>
      </p:sp>
    </p:spTree>
    <p:extLst>
      <p:ext uri="{BB962C8B-B14F-4D97-AF65-F5344CB8AC3E}">
        <p14:creationId xmlns:p14="http://schemas.microsoft.com/office/powerpoint/2010/main" val="6010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408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F7A5A0-169B-2646-AFEA-DCE914F97395}"/>
              </a:ext>
            </a:extLst>
          </p:cNvPr>
          <p:cNvGrpSpPr/>
          <p:nvPr/>
        </p:nvGrpSpPr>
        <p:grpSpPr>
          <a:xfrm>
            <a:off x="2548163" y="2269005"/>
            <a:ext cx="7887197" cy="4515779"/>
            <a:chOff x="1024162" y="2269004"/>
            <a:chExt cx="7887197" cy="4515779"/>
          </a:xfrm>
        </p:grpSpPr>
        <p:pic>
          <p:nvPicPr>
            <p:cNvPr id="5" name="Picture 4"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3">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5B4A21F1-5E8C-AB42-87BE-31C5DBDB07FB}"/>
              </a:ext>
            </a:extLst>
          </p:cNvPr>
          <p:cNvGrpSpPr/>
          <p:nvPr/>
        </p:nvGrpSpPr>
        <p:grpSpPr>
          <a:xfrm>
            <a:off x="1756641" y="257907"/>
            <a:ext cx="1840523" cy="3257005"/>
            <a:chOff x="1957754" y="171995"/>
            <a:chExt cx="1840523" cy="3257005"/>
          </a:xfrm>
        </p:grpSpPr>
        <p:pic>
          <p:nvPicPr>
            <p:cNvPr id="6" name="Picture 5">
              <a:extLst>
                <a:ext uri="{FF2B5EF4-FFF2-40B4-BE49-F238E27FC236}">
                  <a16:creationId xmlns:a16="http://schemas.microsoft.com/office/drawing/2014/main" id="{0326A024-B2EE-5B4A-B8D0-981F313B836C}"/>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F04AF69-304F-B344-8CC0-A56365178F90}"/>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7C14A01D-F043-7F47-BAB6-029C9BF6E4F3}"/>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cxnSp>
        <p:nvCxnSpPr>
          <p:cNvPr id="11" name="Curved Connector 10">
            <a:extLst>
              <a:ext uri="{FF2B5EF4-FFF2-40B4-BE49-F238E27FC236}">
                <a16:creationId xmlns:a16="http://schemas.microsoft.com/office/drawing/2014/main" id="{953A174B-A8BD-6744-AFD7-554B661F14BE}"/>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DB423AC-7666-0344-B821-7243F7E193C8}"/>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56315325-8EA8-524D-8DD7-E39EF44299D5}"/>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endParaRPr lang="en-US" dirty="0">
              <a:solidFill>
                <a:prstClr val="black"/>
              </a:solidFill>
              <a:latin typeface="Calibri Light" panose="020F0302020204030204"/>
            </a:endParaRPr>
          </a:p>
        </p:txBody>
      </p:sp>
    </p:spTree>
    <p:extLst>
      <p:ext uri="{BB962C8B-B14F-4D97-AF65-F5344CB8AC3E}">
        <p14:creationId xmlns:p14="http://schemas.microsoft.com/office/powerpoint/2010/main" val="3859225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D3E93-AE6E-224D-B672-1F245BCB5278}"/>
              </a:ext>
            </a:extLst>
          </p:cNvPr>
          <p:cNvPicPr>
            <a:picLocks noChangeAspect="1"/>
          </p:cNvPicPr>
          <p:nvPr/>
        </p:nvPicPr>
        <p:blipFill rotWithShape="1">
          <a:blip r:embed="rId3"/>
          <a:srcRect t="7666"/>
          <a:stretch/>
        </p:blipFill>
        <p:spPr>
          <a:xfrm>
            <a:off x="2602984" y="2691452"/>
            <a:ext cx="8065017" cy="1417731"/>
          </a:xfrm>
          <a:prstGeom prst="rect">
            <a:avLst/>
          </a:prstGeom>
        </p:spPr>
      </p:pic>
      <p:cxnSp>
        <p:nvCxnSpPr>
          <p:cNvPr id="5" name="Straight Arrow Connector 4">
            <a:extLst>
              <a:ext uri="{FF2B5EF4-FFF2-40B4-BE49-F238E27FC236}">
                <a16:creationId xmlns:a16="http://schemas.microsoft.com/office/drawing/2014/main" id="{4B3FD5D0-6E90-8449-A302-0CAEE047C7D0}"/>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371478B-DB8A-4740-A2EE-A828D877C134}"/>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endParaRPr lang="en-US" dirty="0">
              <a:solidFill>
                <a:prstClr val="black"/>
              </a:solidFill>
              <a:latin typeface="Calibri Light" panose="020F0302020204030204"/>
            </a:endParaRPr>
          </a:p>
        </p:txBody>
      </p:sp>
      <p:sp>
        <p:nvSpPr>
          <p:cNvPr id="3" name="Rectangle 2">
            <a:extLst>
              <a:ext uri="{FF2B5EF4-FFF2-40B4-BE49-F238E27FC236}">
                <a16:creationId xmlns:a16="http://schemas.microsoft.com/office/drawing/2014/main" id="{F7F5B0CC-6047-7F43-BDFF-FB8560B8D2F5}"/>
              </a:ext>
            </a:extLst>
          </p:cNvPr>
          <p:cNvSpPr/>
          <p:nvPr/>
        </p:nvSpPr>
        <p:spPr>
          <a:xfrm>
            <a:off x="1633194" y="4090393"/>
            <a:ext cx="5076264" cy="707886"/>
          </a:xfrm>
          <a:prstGeom prst="rect">
            <a:avLst/>
          </a:prstGeom>
          <a:noFill/>
        </p:spPr>
        <p:txBody>
          <a:bodyPr wrap="square" lIns="91440" tIns="45720" rIns="91440" bIns="45720">
            <a:spAutoFit/>
          </a:bodyPr>
          <a:lstStyle/>
          <a:p>
            <a:pPr algn="ctr">
              <a:defRPr/>
            </a:pPr>
            <a:r>
              <a:rPr lang="en-US" sz="4000" dirty="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2" name="Group 21">
            <a:extLst>
              <a:ext uri="{FF2B5EF4-FFF2-40B4-BE49-F238E27FC236}">
                <a16:creationId xmlns:a16="http://schemas.microsoft.com/office/drawing/2014/main" id="{42DD1AFA-1FAD-E944-BF88-6D098DFF50D4}"/>
              </a:ext>
            </a:extLst>
          </p:cNvPr>
          <p:cNvGrpSpPr/>
          <p:nvPr/>
        </p:nvGrpSpPr>
        <p:grpSpPr>
          <a:xfrm>
            <a:off x="1899708" y="4786778"/>
            <a:ext cx="1971689" cy="1347380"/>
            <a:chOff x="375707" y="4786778"/>
            <a:chExt cx="1971689" cy="1347380"/>
          </a:xfrm>
        </p:grpSpPr>
        <p:sp>
          <p:nvSpPr>
            <p:cNvPr id="6" name="Cloud Callout 5">
              <a:extLst>
                <a:ext uri="{FF2B5EF4-FFF2-40B4-BE49-F238E27FC236}">
                  <a16:creationId xmlns:a16="http://schemas.microsoft.com/office/drawing/2014/main" id="{A265F5EA-361B-8040-B1E2-67AC6866133F}"/>
                </a:ext>
              </a:extLst>
            </p:cNvPr>
            <p:cNvSpPr/>
            <p:nvPr/>
          </p:nvSpPr>
          <p:spPr>
            <a:xfrm>
              <a:off x="375707" y="4786778"/>
              <a:ext cx="1971689" cy="134738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04421BF5-28C7-444F-BE61-E28E7EF44D3D}"/>
                </a:ext>
              </a:extLst>
            </p:cNvPr>
            <p:cNvSpPr/>
            <p:nvPr/>
          </p:nvSpPr>
          <p:spPr>
            <a:xfrm>
              <a:off x="486183" y="5129900"/>
              <a:ext cx="1770181" cy="646331"/>
            </a:xfrm>
            <a:prstGeom prst="rect">
              <a:avLst/>
            </a:prstGeom>
            <a:noFill/>
          </p:spPr>
          <p:txBody>
            <a:bodyPr wrap="square" lIns="91440" tIns="45720" rIns="91440" bIns="45720">
              <a:spAutoFit/>
            </a:bodyPr>
            <a:lstStyle/>
            <a:p>
              <a:pPr algn="ctr">
                <a:defRPr/>
              </a:pPr>
              <a:r>
                <a:rPr lang="en-US" dirty="0">
                  <a:ln w="0"/>
                  <a:solidFill>
                    <a:prstClr val="black"/>
                  </a:solidFill>
                  <a:effectLst>
                    <a:outerShdw blurRad="38100" dist="19050" dir="2700000" algn="tl" rotWithShape="0">
                      <a:prstClr val="black">
                        <a:alpha val="40000"/>
                      </a:prstClr>
                    </a:outerShdw>
                  </a:effectLst>
                  <a:latin typeface="Calibri" panose="020F0502020204030204"/>
                </a:rPr>
                <a:t>Behavior Contracts</a:t>
              </a:r>
            </a:p>
          </p:txBody>
        </p:sp>
      </p:grpSp>
      <p:grpSp>
        <p:nvGrpSpPr>
          <p:cNvPr id="21" name="Group 20">
            <a:extLst>
              <a:ext uri="{FF2B5EF4-FFF2-40B4-BE49-F238E27FC236}">
                <a16:creationId xmlns:a16="http://schemas.microsoft.com/office/drawing/2014/main" id="{D2DE2530-7B62-AE4C-AA5F-70FC0CEECAC2}"/>
              </a:ext>
            </a:extLst>
          </p:cNvPr>
          <p:cNvGrpSpPr/>
          <p:nvPr/>
        </p:nvGrpSpPr>
        <p:grpSpPr>
          <a:xfrm>
            <a:off x="4254537" y="5129900"/>
            <a:ext cx="1971690" cy="1347380"/>
            <a:chOff x="2730537" y="5129900"/>
            <a:chExt cx="1971690" cy="1347380"/>
          </a:xfrm>
        </p:grpSpPr>
        <p:sp>
          <p:nvSpPr>
            <p:cNvPr id="14" name="Cloud Callout 13">
              <a:extLst>
                <a:ext uri="{FF2B5EF4-FFF2-40B4-BE49-F238E27FC236}">
                  <a16:creationId xmlns:a16="http://schemas.microsoft.com/office/drawing/2014/main" id="{9DE26B67-7D77-E34D-BDD6-8242F0D4F013}"/>
                </a:ext>
              </a:extLst>
            </p:cNvPr>
            <p:cNvSpPr/>
            <p:nvPr/>
          </p:nvSpPr>
          <p:spPr>
            <a:xfrm>
              <a:off x="2730537" y="5129900"/>
              <a:ext cx="1971690" cy="134738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51DDB927-1BAF-4843-A947-3C7FFD9B1757}"/>
                </a:ext>
              </a:extLst>
            </p:cNvPr>
            <p:cNvSpPr/>
            <p:nvPr/>
          </p:nvSpPr>
          <p:spPr>
            <a:xfrm>
              <a:off x="2827226" y="5507783"/>
              <a:ext cx="1770181" cy="646331"/>
            </a:xfrm>
            <a:prstGeom prst="rect">
              <a:avLst/>
            </a:prstGeom>
            <a:noFill/>
          </p:spPr>
          <p:txBody>
            <a:bodyPr wrap="square" lIns="91440" tIns="45720" rIns="91440" bIns="45720">
              <a:spAutoFit/>
            </a:bodyPr>
            <a:lstStyle/>
            <a:p>
              <a:pPr algn="ctr">
                <a:defRPr/>
              </a:pPr>
              <a:r>
                <a:rPr lang="en-US" dirty="0">
                  <a:ln w="0"/>
                  <a:solidFill>
                    <a:prstClr val="black"/>
                  </a:solidFill>
                  <a:effectLst>
                    <a:outerShdw blurRad="38100" dist="19050" dir="2700000" algn="tl" rotWithShape="0">
                      <a:prstClr val="black">
                        <a:alpha val="40000"/>
                      </a:prstClr>
                    </a:outerShdw>
                  </a:effectLst>
                  <a:latin typeface="Calibri" panose="020F0502020204030204"/>
                </a:rPr>
                <a:t>Behavior Specific Praise</a:t>
              </a:r>
            </a:p>
          </p:txBody>
        </p:sp>
      </p:grpSp>
      <p:grpSp>
        <p:nvGrpSpPr>
          <p:cNvPr id="7" name="Group 6">
            <a:extLst>
              <a:ext uri="{FF2B5EF4-FFF2-40B4-BE49-F238E27FC236}">
                <a16:creationId xmlns:a16="http://schemas.microsoft.com/office/drawing/2014/main" id="{9F2ED8DF-35F3-E546-8EE7-F076CC777078}"/>
              </a:ext>
            </a:extLst>
          </p:cNvPr>
          <p:cNvGrpSpPr/>
          <p:nvPr/>
        </p:nvGrpSpPr>
        <p:grpSpPr>
          <a:xfrm>
            <a:off x="6476658" y="4190667"/>
            <a:ext cx="1975836" cy="1350214"/>
            <a:chOff x="4952658" y="4190667"/>
            <a:chExt cx="1975836" cy="1350214"/>
          </a:xfrm>
        </p:grpSpPr>
        <p:sp>
          <p:nvSpPr>
            <p:cNvPr id="16" name="Cloud Callout 15">
              <a:extLst>
                <a:ext uri="{FF2B5EF4-FFF2-40B4-BE49-F238E27FC236}">
                  <a16:creationId xmlns:a16="http://schemas.microsoft.com/office/drawing/2014/main" id="{3A2C7DED-07BD-E043-BC57-A032E476A76B}"/>
                </a:ext>
              </a:extLst>
            </p:cNvPr>
            <p:cNvSpPr/>
            <p:nvPr/>
          </p:nvSpPr>
          <p:spPr>
            <a:xfrm>
              <a:off x="4952658" y="4190667"/>
              <a:ext cx="1975836" cy="135021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55E158FD-FE34-EE4B-81E9-0B32E7E6F34E}"/>
                </a:ext>
              </a:extLst>
            </p:cNvPr>
            <p:cNvSpPr/>
            <p:nvPr/>
          </p:nvSpPr>
          <p:spPr>
            <a:xfrm>
              <a:off x="5088695" y="4647613"/>
              <a:ext cx="1703762" cy="369332"/>
            </a:xfrm>
            <a:prstGeom prst="rect">
              <a:avLst/>
            </a:prstGeom>
            <a:noFill/>
          </p:spPr>
          <p:txBody>
            <a:bodyPr wrap="square" lIns="91440" tIns="45720" rIns="91440" bIns="45720">
              <a:spAutoFit/>
            </a:bodyPr>
            <a:lstStyle/>
            <a:p>
              <a:pPr algn="ctr">
                <a:defRPr/>
              </a:pPr>
              <a:r>
                <a:rPr lang="en-US" dirty="0">
                  <a:ln w="0"/>
                  <a:solidFill>
                    <a:prstClr val="black"/>
                  </a:solidFill>
                  <a:effectLst>
                    <a:outerShdw blurRad="38100" dist="19050" dir="2700000" algn="tl" rotWithShape="0">
                      <a:prstClr val="black">
                        <a:alpha val="40000"/>
                      </a:prstClr>
                    </a:outerShdw>
                  </a:effectLst>
                  <a:latin typeface="Calibri" panose="020F0502020204030204"/>
                </a:rPr>
                <a:t>Precorrection</a:t>
              </a:r>
            </a:p>
          </p:txBody>
        </p:sp>
      </p:grpSp>
      <p:grpSp>
        <p:nvGrpSpPr>
          <p:cNvPr id="20" name="Group 19">
            <a:extLst>
              <a:ext uri="{FF2B5EF4-FFF2-40B4-BE49-F238E27FC236}">
                <a16:creationId xmlns:a16="http://schemas.microsoft.com/office/drawing/2014/main" id="{976E7770-8747-E94F-A22E-B7A636498ED6}"/>
              </a:ext>
            </a:extLst>
          </p:cNvPr>
          <p:cNvGrpSpPr/>
          <p:nvPr/>
        </p:nvGrpSpPr>
        <p:grpSpPr>
          <a:xfrm>
            <a:off x="8423091" y="5158178"/>
            <a:ext cx="1975836" cy="1350214"/>
            <a:chOff x="6899091" y="5158178"/>
            <a:chExt cx="1975836" cy="1350214"/>
          </a:xfrm>
        </p:grpSpPr>
        <p:sp>
          <p:nvSpPr>
            <p:cNvPr id="18" name="Cloud Callout 17">
              <a:extLst>
                <a:ext uri="{FF2B5EF4-FFF2-40B4-BE49-F238E27FC236}">
                  <a16:creationId xmlns:a16="http://schemas.microsoft.com/office/drawing/2014/main" id="{52466FA1-5556-0F47-AFB6-41313BA5EC1B}"/>
                </a:ext>
              </a:extLst>
            </p:cNvPr>
            <p:cNvSpPr/>
            <p:nvPr/>
          </p:nvSpPr>
          <p:spPr>
            <a:xfrm>
              <a:off x="6899091" y="5158178"/>
              <a:ext cx="1975836" cy="135021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1065DD1E-0836-434F-AC35-38FD8B96EEBD}"/>
                </a:ext>
              </a:extLst>
            </p:cNvPr>
            <p:cNvSpPr/>
            <p:nvPr/>
          </p:nvSpPr>
          <p:spPr>
            <a:xfrm>
              <a:off x="6970134" y="5487827"/>
              <a:ext cx="1703762" cy="646331"/>
            </a:xfrm>
            <a:prstGeom prst="rect">
              <a:avLst/>
            </a:prstGeom>
            <a:noFill/>
          </p:spPr>
          <p:txBody>
            <a:bodyPr wrap="square" lIns="91440" tIns="45720" rIns="91440" bIns="45720">
              <a:spAutoFit/>
            </a:bodyPr>
            <a:lstStyle/>
            <a:p>
              <a:pPr algn="ctr">
                <a:defRPr/>
              </a:pPr>
              <a:r>
                <a:rPr lang="en-US" dirty="0">
                  <a:ln w="0"/>
                  <a:solidFill>
                    <a:prstClr val="black"/>
                  </a:solidFill>
                  <a:effectLst>
                    <a:outerShdw blurRad="38100" dist="19050" dir="2700000" algn="tl" rotWithShape="0">
                      <a:prstClr val="black">
                        <a:alpha val="40000"/>
                      </a:prstClr>
                    </a:outerShdw>
                  </a:effectLst>
                  <a:latin typeface="Calibri" panose="020F0502020204030204"/>
                </a:rPr>
                <a:t>Instructional Choice</a:t>
              </a:r>
            </a:p>
          </p:txBody>
        </p:sp>
      </p:grpSp>
      <p:grpSp>
        <p:nvGrpSpPr>
          <p:cNvPr id="32" name="Group 31">
            <a:extLst>
              <a:ext uri="{FF2B5EF4-FFF2-40B4-BE49-F238E27FC236}">
                <a16:creationId xmlns:a16="http://schemas.microsoft.com/office/drawing/2014/main" id="{18CC9B20-8F61-0F46-918C-DFBA468DAB38}"/>
              </a:ext>
            </a:extLst>
          </p:cNvPr>
          <p:cNvGrpSpPr/>
          <p:nvPr/>
        </p:nvGrpSpPr>
        <p:grpSpPr>
          <a:xfrm>
            <a:off x="1756641" y="257907"/>
            <a:ext cx="1840523" cy="3257005"/>
            <a:chOff x="1957754" y="171995"/>
            <a:chExt cx="1840523" cy="3257005"/>
          </a:xfrm>
        </p:grpSpPr>
        <p:pic>
          <p:nvPicPr>
            <p:cNvPr id="33" name="Picture 32">
              <a:extLst>
                <a:ext uri="{FF2B5EF4-FFF2-40B4-BE49-F238E27FC236}">
                  <a16:creationId xmlns:a16="http://schemas.microsoft.com/office/drawing/2014/main" id="{9087FBAF-AE9A-3B44-ABB1-E0594CD2E218}"/>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566F73CF-6984-444B-A53A-128B7813BBE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36ADE68-E104-3847-A8B2-CC596439D327}"/>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cxnSp>
        <p:nvCxnSpPr>
          <p:cNvPr id="36" name="Curved Connector 35">
            <a:extLst>
              <a:ext uri="{FF2B5EF4-FFF2-40B4-BE49-F238E27FC236}">
                <a16:creationId xmlns:a16="http://schemas.microsoft.com/office/drawing/2014/main" id="{DFFCBA0B-59C2-2942-A8FC-21D543CB60BB}"/>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843EBDE-9AD0-6740-BF01-9B3A56248632}"/>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childTnLst>
                          </p:cTn>
                        </p:par>
                        <p:par>
                          <p:cTn id="21" fill="hold">
                            <p:stCondLst>
                              <p:cond delay="1000"/>
                            </p:stCondLst>
                            <p:childTnLst>
                              <p:par>
                                <p:cTn id="22" presetID="9" presetClass="entr" presetSubtype="0" fill="hold" nodeType="afterEffect">
                                  <p:stCondLst>
                                    <p:cond delay="50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par>
                          <p:cTn id="25" fill="hold">
                            <p:stCondLst>
                              <p:cond delay="2000"/>
                            </p:stCondLst>
                            <p:childTnLst>
                              <p:par>
                                <p:cTn id="26" presetID="9"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par>
                          <p:cTn id="29" fill="hold">
                            <p:stCondLst>
                              <p:cond delay="3000"/>
                            </p:stCondLst>
                            <p:childTnLst>
                              <p:par>
                                <p:cTn id="30" presetID="9" presetClass="entr" presetSubtype="0" fill="hold" nodeType="after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7463DB1-4944-0545-B8A1-43EC07193FFB}"/>
              </a:ext>
            </a:extLst>
          </p:cNvPr>
          <p:cNvGraphicFramePr>
            <a:graphicFrameLocks noChangeAspect="1"/>
          </p:cNvGraphicFramePr>
          <p:nvPr/>
        </p:nvGraphicFramePr>
        <p:xfrm>
          <a:off x="1981200" y="488950"/>
          <a:ext cx="8229600" cy="5880100"/>
        </p:xfrm>
        <a:graphic>
          <a:graphicData uri="http://schemas.openxmlformats.org/presentationml/2006/ole">
            <mc:AlternateContent xmlns:mc="http://schemas.openxmlformats.org/markup-compatibility/2006">
              <mc:Choice xmlns:v="urn:schemas-microsoft-com:vml" Requires="v">
                <p:oleObj name="Document" r:id="rId3" imgW="8229600" imgH="5880100" progId="Word.Document.12">
                  <p:embed/>
                </p:oleObj>
              </mc:Choice>
              <mc:Fallback>
                <p:oleObj name="Document" r:id="rId3" imgW="8229600" imgH="5880100" progId="Word.Document.12">
                  <p:embed/>
                  <p:pic>
                    <p:nvPicPr>
                      <p:cNvPr id="3" name="Object 2">
                        <a:extLst>
                          <a:ext uri="{FF2B5EF4-FFF2-40B4-BE49-F238E27FC236}">
                            <a16:creationId xmlns:a16="http://schemas.microsoft.com/office/drawing/2014/main" id="{57463DB1-4944-0545-B8A1-43EC07193FFB}"/>
                          </a:ext>
                        </a:extLst>
                      </p:cNvPr>
                      <p:cNvPicPr/>
                      <p:nvPr/>
                    </p:nvPicPr>
                    <p:blipFill>
                      <a:blip r:embed="rId4"/>
                      <a:stretch>
                        <a:fillRect/>
                      </a:stretch>
                    </p:blipFill>
                    <p:spPr>
                      <a:xfrm>
                        <a:off x="1981200" y="488950"/>
                        <a:ext cx="8229600" cy="5880100"/>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14966AD8-A5F6-324A-98BA-8AE97BC627CC}"/>
              </a:ext>
            </a:extLst>
          </p:cNvPr>
          <p:cNvSpPr/>
          <p:nvPr/>
        </p:nvSpPr>
        <p:spPr>
          <a:xfrm>
            <a:off x="6757051" y="3962402"/>
            <a:ext cx="1683564" cy="1219199"/>
          </a:xfrm>
          <a:prstGeom prst="rect">
            <a:avLst/>
          </a:prstGeom>
          <a:noFill/>
          <a:ln w="762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158006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AA28CE-9F88-48FF-A991-75B13F2DCD1D}"/>
              </a:ext>
            </a:extLst>
          </p:cNvPr>
          <p:cNvPicPr>
            <a:picLocks noChangeAspect="1"/>
          </p:cNvPicPr>
          <p:nvPr/>
        </p:nvPicPr>
        <p:blipFill>
          <a:blip r:embed="rId2"/>
          <a:stretch>
            <a:fillRect/>
          </a:stretch>
        </p:blipFill>
        <p:spPr>
          <a:xfrm>
            <a:off x="2758903" y="1095255"/>
            <a:ext cx="6674193" cy="4667490"/>
          </a:xfrm>
          <a:prstGeom prst="rect">
            <a:avLst/>
          </a:prstGeom>
        </p:spPr>
      </p:pic>
      <p:pic>
        <p:nvPicPr>
          <p:cNvPr id="10"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23" y="3726425"/>
            <a:ext cx="3444964" cy="29102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724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kllane\Documents\F13 Manuscripts Submitted\2010 Beyond Behavior\bebe-20-03-cov-1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b="-3453"/>
          <a:stretch/>
        </p:blipFill>
        <p:spPr bwMode="auto">
          <a:xfrm>
            <a:off x="1695003" y="4133850"/>
            <a:ext cx="1970985" cy="2724150"/>
          </a:xfrm>
          <a:prstGeom prst="rect">
            <a:avLst/>
          </a:prstGeom>
          <a:noFill/>
          <a:extLst>
            <a:ext uri="{909E8E84-426E-40DD-AFC4-6F175D3DCCD1}">
              <a14:hiddenFill xmlns:a14="http://schemas.microsoft.com/office/drawing/2010/main">
                <a:solidFill>
                  <a:srgbClr val="FFFFFF"/>
                </a:solidFill>
              </a14:hiddenFill>
            </a:ext>
          </a:extLst>
        </p:spPr>
      </p:pic>
      <p:sp>
        <p:nvSpPr>
          <p:cNvPr id="253954" name="AutoShape 33"/>
          <p:cNvSpPr>
            <a:spLocks noChangeArrowheads="1"/>
          </p:cNvSpPr>
          <p:nvPr/>
        </p:nvSpPr>
        <p:spPr bwMode="auto">
          <a:xfrm rot="1802482">
            <a:off x="4038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solidFill>
                <a:srgbClr val="000000"/>
              </a:solidFill>
              <a:latin typeface="Arial" panose="020B0604020202020204" pitchFamily="34" charset="0"/>
              <a:cs typeface="Arial" panose="020B0604020202020204" pitchFamily="34" charset="0"/>
            </a:endParaRPr>
          </a:p>
        </p:txBody>
      </p:sp>
      <p:sp>
        <p:nvSpPr>
          <p:cNvPr id="253955" name="AutoShape 35"/>
          <p:cNvSpPr>
            <a:spLocks noChangeArrowheads="1"/>
          </p:cNvSpPr>
          <p:nvPr/>
        </p:nvSpPr>
        <p:spPr bwMode="auto">
          <a:xfrm rot="3883708">
            <a:off x="3605213" y="3481388"/>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solidFill>
                <a:srgbClr val="000000"/>
              </a:solidFill>
              <a:latin typeface="Arial" panose="020B0604020202020204" pitchFamily="34" charset="0"/>
              <a:cs typeface="Arial" panose="020B0604020202020204" pitchFamily="34" charset="0"/>
            </a:endParaRPr>
          </a:p>
        </p:txBody>
      </p:sp>
      <p:sp>
        <p:nvSpPr>
          <p:cNvPr id="253956" name="AutoShape 36"/>
          <p:cNvSpPr>
            <a:spLocks noChangeArrowheads="1"/>
          </p:cNvSpPr>
          <p:nvPr/>
        </p:nvSpPr>
        <p:spPr bwMode="auto">
          <a:xfrm>
            <a:off x="1752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400" dirty="0">
                <a:solidFill>
                  <a:srgbClr val="000000"/>
                </a:solidFill>
                <a:latin typeface="Arial" panose="020B0604020202020204" pitchFamily="34" charset="0"/>
                <a:cs typeface="Arial" panose="020B0604020202020204" pitchFamily="34" charset="0"/>
              </a:rPr>
              <a:t>Comprehensive, Integrative,</a:t>
            </a:r>
          </a:p>
          <a:p>
            <a:pPr algn="ctr">
              <a:lnSpc>
                <a:spcPct val="100000"/>
              </a:lnSpc>
              <a:spcBef>
                <a:spcPct val="0"/>
              </a:spcBef>
              <a:buNone/>
              <a:defRPr/>
            </a:pPr>
            <a:r>
              <a:rPr lang="en-US" altLang="en-US" sz="1400" dirty="0">
                <a:solidFill>
                  <a:srgbClr val="000000"/>
                </a:solidFill>
                <a:latin typeface="Arial" panose="020B0604020202020204" pitchFamily="34" charset="0"/>
                <a:cs typeface="Arial" panose="020B0604020202020204" pitchFamily="34" charset="0"/>
              </a:rPr>
              <a:t>Three-Tiered (Ci</a:t>
            </a:r>
            <a:r>
              <a:rPr lang="en-US" altLang="en-US" sz="2000" baseline="-10000" dirty="0">
                <a:solidFill>
                  <a:srgbClr val="000000"/>
                </a:solidFill>
                <a:latin typeface="Arial" panose="020B0604020202020204" pitchFamily="34" charset="0"/>
                <a:cs typeface="Arial" panose="020B0604020202020204" pitchFamily="34" charset="0"/>
              </a:rPr>
              <a:t>3</a:t>
            </a:r>
            <a:r>
              <a:rPr lang="en-US" altLang="en-US" sz="1400" dirty="0">
                <a:solidFill>
                  <a:srgbClr val="000000"/>
                </a:solidFill>
                <a:latin typeface="Arial" panose="020B0604020202020204" pitchFamily="34" charset="0"/>
                <a:cs typeface="Arial" panose="020B0604020202020204" pitchFamily="34" charset="0"/>
              </a:rPr>
              <a:t>T)</a:t>
            </a:r>
          </a:p>
          <a:p>
            <a:pPr algn="ctr">
              <a:lnSpc>
                <a:spcPct val="100000"/>
              </a:lnSpc>
              <a:spcBef>
                <a:spcPct val="0"/>
              </a:spcBef>
              <a:buNone/>
              <a:defRPr/>
            </a:pPr>
            <a:r>
              <a:rPr lang="en-US" altLang="en-US" sz="1400" dirty="0">
                <a:solidFill>
                  <a:srgbClr val="000000"/>
                </a:solidFill>
                <a:latin typeface="Arial" panose="020B0604020202020204" pitchFamily="34" charset="0"/>
                <a:cs typeface="Arial" panose="020B0604020202020204" pitchFamily="34" charset="0"/>
              </a:rPr>
              <a:t> Models of Support</a:t>
            </a:r>
          </a:p>
        </p:txBody>
      </p:sp>
      <p:sp>
        <p:nvSpPr>
          <p:cNvPr id="253957" name="AutoShape 39"/>
          <p:cNvSpPr>
            <a:spLocks noChangeArrowheads="1"/>
          </p:cNvSpPr>
          <p:nvPr/>
        </p:nvSpPr>
        <p:spPr bwMode="auto">
          <a:xfrm>
            <a:off x="7543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400" dirty="0">
                <a:solidFill>
                  <a:srgbClr val="000000"/>
                </a:solidFill>
                <a:latin typeface="Arial" panose="020B0604020202020204" pitchFamily="34" charset="0"/>
                <a:cs typeface="Arial" panose="020B0604020202020204" pitchFamily="34" charset="0"/>
              </a:rPr>
              <a:t>Assess, Design, Implement, </a:t>
            </a:r>
          </a:p>
          <a:p>
            <a:pPr algn="ctr">
              <a:lnSpc>
                <a:spcPct val="100000"/>
              </a:lnSpc>
              <a:spcBef>
                <a:spcPct val="0"/>
              </a:spcBef>
              <a:buNone/>
              <a:defRPr/>
            </a:pPr>
            <a:r>
              <a:rPr lang="en-US" altLang="en-US" sz="1400" dirty="0">
                <a:solidFill>
                  <a:srgbClr val="000000"/>
                </a:solidFill>
                <a:latin typeface="Arial" panose="020B0604020202020204" pitchFamily="34" charset="0"/>
                <a:cs typeface="Arial" panose="020B0604020202020204" pitchFamily="34" charset="0"/>
              </a:rPr>
              <a:t>and</a:t>
            </a:r>
          </a:p>
          <a:p>
            <a:pPr algn="ctr">
              <a:lnSpc>
                <a:spcPct val="100000"/>
              </a:lnSpc>
              <a:spcBef>
                <a:spcPct val="0"/>
              </a:spcBef>
              <a:buNone/>
              <a:defRPr/>
            </a:pPr>
            <a:r>
              <a:rPr lang="en-US" altLang="en-US" sz="1400" dirty="0">
                <a:solidFill>
                  <a:srgbClr val="000000"/>
                </a:solidFill>
                <a:latin typeface="Arial" panose="020B0604020202020204" pitchFamily="34" charset="0"/>
                <a:cs typeface="Arial" panose="020B0604020202020204" pitchFamily="34" charset="0"/>
              </a:rPr>
              <a:t>Evaluate </a:t>
            </a:r>
          </a:p>
        </p:txBody>
      </p:sp>
      <p:sp>
        <p:nvSpPr>
          <p:cNvPr id="253958" name="AutoShape 40"/>
          <p:cNvSpPr>
            <a:spLocks noChangeArrowheads="1"/>
          </p:cNvSpPr>
          <p:nvPr/>
        </p:nvSpPr>
        <p:spPr bwMode="auto">
          <a:xfrm rot="1802482">
            <a:off x="7620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solidFill>
                <a:srgbClr val="000000"/>
              </a:solidFill>
              <a:latin typeface="Arial" panose="020B0604020202020204" pitchFamily="34" charset="0"/>
              <a:cs typeface="Arial" panose="020B0604020202020204" pitchFamily="34" charset="0"/>
            </a:endParaRPr>
          </a:p>
        </p:txBody>
      </p:sp>
      <p:sp>
        <p:nvSpPr>
          <p:cNvPr id="253959" name="AutoShape 37"/>
          <p:cNvSpPr>
            <a:spLocks noChangeArrowheads="1"/>
          </p:cNvSpPr>
          <p:nvPr/>
        </p:nvSpPr>
        <p:spPr bwMode="auto">
          <a:xfrm>
            <a:off x="3581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Basic Classroom Management</a:t>
            </a:r>
          </a:p>
          <a:p>
            <a:pPr algn="ctr">
              <a:lnSpc>
                <a:spcPct val="100000"/>
              </a:lnSpc>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Effective Instruction</a:t>
            </a:r>
          </a:p>
          <a:p>
            <a:pPr algn="ctr">
              <a:lnSpc>
                <a:spcPct val="100000"/>
              </a:lnSpc>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Low-Intensity Strategies</a:t>
            </a:r>
          </a:p>
        </p:txBody>
      </p:sp>
      <p:sp>
        <p:nvSpPr>
          <p:cNvPr id="253960" name="AutoShape 38"/>
          <p:cNvSpPr>
            <a:spLocks noChangeArrowheads="1"/>
          </p:cNvSpPr>
          <p:nvPr/>
        </p:nvSpPr>
        <p:spPr bwMode="auto">
          <a:xfrm>
            <a:off x="5257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Behavior Contracts </a:t>
            </a:r>
          </a:p>
          <a:p>
            <a:pPr algn="ctr">
              <a:lnSpc>
                <a:spcPct val="100000"/>
              </a:lnSpc>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Self-Monitoring</a:t>
            </a:r>
          </a:p>
          <a:p>
            <a:pPr algn="ctr">
              <a:lnSpc>
                <a:spcPct val="100000"/>
              </a:lnSpc>
              <a:spcBef>
                <a:spcPct val="0"/>
              </a:spcBef>
              <a:buNone/>
              <a:defRPr/>
            </a:pPr>
            <a:r>
              <a:rPr lang="en-US" altLang="en-US" sz="1400" dirty="0">
                <a:solidFill>
                  <a:srgbClr val="000000"/>
                </a:solidFill>
                <a:latin typeface="Arial" panose="020B0604020202020204" pitchFamily="34" charset="0"/>
                <a:cs typeface="Arial" panose="020B0604020202020204" pitchFamily="34" charset="0"/>
              </a:rPr>
              <a:t>- -</a:t>
            </a:r>
          </a:p>
          <a:p>
            <a:pPr algn="ctr">
              <a:lnSpc>
                <a:spcPct val="100000"/>
              </a:lnSpc>
              <a:spcBef>
                <a:spcPct val="0"/>
              </a:spcBef>
              <a:buNone/>
              <a:defRPr/>
            </a:pPr>
            <a:r>
              <a:rPr lang="en-US" altLang="en-US" sz="1400" dirty="0">
                <a:solidFill>
                  <a:srgbClr val="FF0000"/>
                </a:solidFill>
                <a:latin typeface="Arial" panose="020B0604020202020204" pitchFamily="34" charset="0"/>
                <a:cs typeface="Arial" panose="020B0604020202020204" pitchFamily="34" charset="0"/>
              </a:rPr>
              <a:t>Functional Assessment-Based</a:t>
            </a:r>
          </a:p>
          <a:p>
            <a:pPr algn="ctr">
              <a:lnSpc>
                <a:spcPct val="100000"/>
              </a:lnSpc>
              <a:spcBef>
                <a:spcPct val="0"/>
              </a:spcBef>
              <a:buNone/>
              <a:defRPr/>
            </a:pPr>
            <a:r>
              <a:rPr lang="en-US" altLang="en-US" sz="1400" dirty="0">
                <a:solidFill>
                  <a:srgbClr val="FF0000"/>
                </a:solidFill>
                <a:latin typeface="Arial" panose="020B0604020202020204" pitchFamily="34" charset="0"/>
                <a:cs typeface="Arial" panose="020B0604020202020204" pitchFamily="34" charset="0"/>
              </a:rPr>
              <a:t> Interventions</a:t>
            </a:r>
          </a:p>
        </p:txBody>
      </p:sp>
      <p:sp>
        <p:nvSpPr>
          <p:cNvPr id="253961" name="AutoShape 41"/>
          <p:cNvSpPr>
            <a:spLocks noChangeArrowheads="1"/>
          </p:cNvSpPr>
          <p:nvPr/>
        </p:nvSpPr>
        <p:spPr bwMode="auto">
          <a:xfrm>
            <a:off x="3276600" y="2220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600" b="1" dirty="0" err="1">
                <a:solidFill>
                  <a:srgbClr val="FFFFFF"/>
                </a:solidFill>
                <a:latin typeface="Arial" panose="020B0604020202020204" pitchFamily="34" charset="0"/>
                <a:cs typeface="Arial" panose="020B0604020202020204" pitchFamily="34" charset="0"/>
              </a:rPr>
              <a:t>Schoolwide</a:t>
            </a:r>
            <a:r>
              <a:rPr lang="en-US" altLang="en-US" sz="1600" b="1" dirty="0">
                <a:solidFill>
                  <a:srgbClr val="FFFFFF"/>
                </a:solidFill>
                <a:latin typeface="Arial" panose="020B0604020202020204" pitchFamily="34" charset="0"/>
                <a:cs typeface="Arial" panose="020B0604020202020204" pitchFamily="34" charset="0"/>
              </a:rPr>
              <a:t> Positive</a:t>
            </a:r>
          </a:p>
          <a:p>
            <a:pPr algn="ctr">
              <a:lnSpc>
                <a:spcPct val="100000"/>
              </a:lnSpc>
              <a:spcBef>
                <a:spcPct val="0"/>
              </a:spcBef>
              <a:buNone/>
              <a:defRPr/>
            </a:pPr>
            <a:r>
              <a:rPr lang="en-US" altLang="en-US" sz="1600" b="1" dirty="0">
                <a:solidFill>
                  <a:srgbClr val="FFFFFF"/>
                </a:solidFill>
                <a:latin typeface="Arial" panose="020B0604020202020204" pitchFamily="34" charset="0"/>
                <a:cs typeface="Arial" panose="020B0604020202020204" pitchFamily="34" charset="0"/>
              </a:rPr>
              <a:t>Behavior Support</a:t>
            </a:r>
          </a:p>
        </p:txBody>
      </p:sp>
      <p:sp>
        <p:nvSpPr>
          <p:cNvPr id="253962" name="AutoShape 42"/>
          <p:cNvSpPr>
            <a:spLocks noChangeArrowheads="1"/>
          </p:cNvSpPr>
          <p:nvPr/>
        </p:nvSpPr>
        <p:spPr bwMode="auto">
          <a:xfrm>
            <a:off x="5791200" y="17460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600" b="1" dirty="0">
                <a:solidFill>
                  <a:srgbClr val="FFFFFF"/>
                </a:solidFill>
                <a:latin typeface="Arial" panose="020B0604020202020204" pitchFamily="34" charset="0"/>
                <a:cs typeface="Arial" panose="020B0604020202020204" pitchFamily="34" charset="0"/>
              </a:rPr>
              <a:t>Low-Intensity Strategies</a:t>
            </a:r>
          </a:p>
        </p:txBody>
      </p:sp>
      <p:sp>
        <p:nvSpPr>
          <p:cNvPr id="253963" name="AutoShape 43"/>
          <p:cNvSpPr>
            <a:spLocks noChangeArrowheads="1"/>
          </p:cNvSpPr>
          <p:nvPr/>
        </p:nvSpPr>
        <p:spPr bwMode="auto">
          <a:xfrm>
            <a:off x="3352800" y="4641670"/>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600" b="1" dirty="0">
                <a:solidFill>
                  <a:srgbClr val="FFFFFF"/>
                </a:solidFill>
                <a:latin typeface="Arial" panose="020B0604020202020204" pitchFamily="34" charset="0"/>
                <a:cs typeface="Arial" panose="020B0604020202020204" pitchFamily="34" charset="0"/>
              </a:rPr>
              <a:t>Higher-Intensity </a:t>
            </a:r>
          </a:p>
          <a:p>
            <a:pPr algn="ctr">
              <a:lnSpc>
                <a:spcPct val="100000"/>
              </a:lnSpc>
              <a:spcBef>
                <a:spcPct val="0"/>
              </a:spcBef>
              <a:buNone/>
              <a:defRPr/>
            </a:pPr>
            <a:r>
              <a:rPr lang="en-US" altLang="en-US" sz="1600" b="1" dirty="0">
                <a:solidFill>
                  <a:srgbClr val="FFFFFF"/>
                </a:solidFill>
                <a:latin typeface="Arial" panose="020B0604020202020204" pitchFamily="34" charset="0"/>
                <a:cs typeface="Arial" panose="020B0604020202020204" pitchFamily="34" charset="0"/>
              </a:rPr>
              <a:t>Strategies</a:t>
            </a:r>
          </a:p>
        </p:txBody>
      </p:sp>
      <p:sp>
        <p:nvSpPr>
          <p:cNvPr id="253966" name="AutoShape 44"/>
          <p:cNvSpPr>
            <a:spLocks noChangeArrowheads="1"/>
          </p:cNvSpPr>
          <p:nvPr/>
        </p:nvSpPr>
        <p:spPr bwMode="auto">
          <a:xfrm>
            <a:off x="6324600" y="60132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defRPr/>
            </a:pPr>
            <a:r>
              <a:rPr lang="en-US" altLang="en-US" sz="1600" b="1">
                <a:solidFill>
                  <a:srgbClr val="FFFFFF"/>
                </a:solidFill>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3630841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615230"/>
            <a:ext cx="9144000" cy="5167054"/>
          </a:xfrm>
          <a:prstGeom prst="rect">
            <a:avLst/>
          </a:prstGeom>
        </p:spPr>
      </p:pic>
    </p:spTree>
    <p:extLst>
      <p:ext uri="{BB962C8B-B14F-4D97-AF65-F5344CB8AC3E}">
        <p14:creationId xmlns:p14="http://schemas.microsoft.com/office/powerpoint/2010/main" val="510447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59" name="1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0" name="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1" name="1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2" name="1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3" name="Picture 4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4" name="Picture 5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5" name="Picture 5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6" name="Picture 49"/>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7" name="Picture 4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8" name="Picture 4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69" name="Picture 46"/>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0" name="Picture 4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1" name="Picture 44"/>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2" name="Picture 4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3" name="Picture 7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4" name="Picture 40"/>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5" name="Picture 39"/>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6" name="Picture 38"/>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7" name="Picture 33"/>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8" name="Picture 36"/>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pic>
        <p:nvPicPr>
          <p:cNvPr id="79" name="Picture 32"/>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557588" y="4875239"/>
            <a:ext cx="5076825" cy="1800292"/>
          </a:xfrm>
          <a:prstGeom prst="rect">
            <a:avLst/>
          </a:prstGeom>
          <a:noFill/>
        </p:spPr>
      </p:pic>
      <p:sp>
        <p:nvSpPr>
          <p:cNvPr id="24" name="TextBox 23">
            <a:extLst>
              <a:ext uri="{FF2B5EF4-FFF2-40B4-BE49-F238E27FC236}">
                <a16:creationId xmlns:a16="http://schemas.microsoft.com/office/drawing/2014/main" id="{58A1D2F7-B58B-4906-A9EF-E7AF5BACDA41}"/>
              </a:ext>
            </a:extLst>
          </p:cNvPr>
          <p:cNvSpPr txBox="1"/>
          <p:nvPr/>
        </p:nvSpPr>
        <p:spPr>
          <a:xfrm>
            <a:off x="4912632" y="659246"/>
            <a:ext cx="236673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83375"/>
                </a:solidFill>
                <a:effectLst/>
                <a:uLnTx/>
                <a:uFillTx/>
                <a:latin typeface="Arial" panose="020B0604020202020204"/>
                <a:ea typeface="+mn-ea"/>
                <a:cs typeface="+mn-cs"/>
              </a:rPr>
              <a:t>Team Time!</a:t>
            </a:r>
          </a:p>
        </p:txBody>
      </p:sp>
      <p:sp>
        <p:nvSpPr>
          <p:cNvPr id="25" name="TextBox 24">
            <a:extLst>
              <a:ext uri="{FF2B5EF4-FFF2-40B4-BE49-F238E27FC236}">
                <a16:creationId xmlns:a16="http://schemas.microsoft.com/office/drawing/2014/main" id="{8623AD3F-2120-4D08-8EAB-74B43FFC58D3}"/>
              </a:ext>
            </a:extLst>
          </p:cNvPr>
          <p:cNvSpPr txBox="1"/>
          <p:nvPr/>
        </p:nvSpPr>
        <p:spPr>
          <a:xfrm>
            <a:off x="1937982" y="1282700"/>
            <a:ext cx="8691918" cy="1938992"/>
          </a:xfrm>
          <a:prstGeom prst="rect">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2400" dirty="0"/>
              <a:t>What structures are in place to data-based decision making?</a:t>
            </a:r>
          </a:p>
          <a:p>
            <a:pPr marL="285750" indent="-285750">
              <a:buFont typeface="Arial" panose="020B0604020202020204" pitchFamily="34" charset="0"/>
              <a:buChar char="•"/>
            </a:pPr>
            <a:r>
              <a:rPr lang="en-US" sz="2400" dirty="0"/>
              <a:t>How do we keep track of which students receive supports and monitor their progress? </a:t>
            </a:r>
          </a:p>
          <a:p>
            <a:pPr marL="285750" indent="-285750">
              <a:buFont typeface="Arial" panose="020B0604020202020204" pitchFamily="34" charset="0"/>
              <a:buChar char="•"/>
            </a:pPr>
            <a:r>
              <a:rPr lang="en-US" sz="2400" dirty="0"/>
              <a:t>What are potential barriers to these processes? How can these be addressed?</a:t>
            </a:r>
          </a:p>
        </p:txBody>
      </p:sp>
      <p:grpSp>
        <p:nvGrpSpPr>
          <p:cNvPr id="26" name="Group 25">
            <a:extLst>
              <a:ext uri="{FF2B5EF4-FFF2-40B4-BE49-F238E27FC236}">
                <a16:creationId xmlns:a16="http://schemas.microsoft.com/office/drawing/2014/main" id="{31693BBF-FD05-437E-8FCE-78919891E147}"/>
              </a:ext>
            </a:extLst>
          </p:cNvPr>
          <p:cNvGrpSpPr/>
          <p:nvPr/>
        </p:nvGrpSpPr>
        <p:grpSpPr>
          <a:xfrm>
            <a:off x="8418826" y="3334694"/>
            <a:ext cx="2312498" cy="2134066"/>
            <a:chOff x="8920938" y="686586"/>
            <a:chExt cx="2312498" cy="2134066"/>
          </a:xfrm>
        </p:grpSpPr>
        <p:pic>
          <p:nvPicPr>
            <p:cNvPr id="27" name="Picture 26">
              <a:extLst>
                <a:ext uri="{FF2B5EF4-FFF2-40B4-BE49-F238E27FC236}">
                  <a16:creationId xmlns:a16="http://schemas.microsoft.com/office/drawing/2014/main" id="{35442DCC-2A02-4F95-9FA5-D702273AA6F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1111786">
              <a:off x="8920938" y="768297"/>
              <a:ext cx="2249156" cy="2052355"/>
            </a:xfrm>
            <a:prstGeom prst="rect">
              <a:avLst/>
            </a:prstGeom>
          </p:spPr>
        </p:pic>
        <p:pic>
          <p:nvPicPr>
            <p:cNvPr id="28" name="Picture 27">
              <a:extLst>
                <a:ext uri="{FF2B5EF4-FFF2-40B4-BE49-F238E27FC236}">
                  <a16:creationId xmlns:a16="http://schemas.microsoft.com/office/drawing/2014/main" id="{B265797C-EE3A-4E32-AD81-9FD10A7A476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485884" y="686586"/>
              <a:ext cx="763808" cy="718457"/>
            </a:xfrm>
            <a:prstGeom prst="rect">
              <a:avLst/>
            </a:prstGeom>
          </p:spPr>
        </p:pic>
        <p:sp>
          <p:nvSpPr>
            <p:cNvPr id="29" name="TextBox 28">
              <a:extLst>
                <a:ext uri="{FF2B5EF4-FFF2-40B4-BE49-F238E27FC236}">
                  <a16:creationId xmlns:a16="http://schemas.microsoft.com/office/drawing/2014/main" id="{9BB2749A-5B9A-471F-90AC-9AF157AF6019}"/>
                </a:ext>
              </a:extLst>
            </p:cNvPr>
            <p:cNvSpPr txBox="1"/>
            <p:nvPr/>
          </p:nvSpPr>
          <p:spPr>
            <a:xfrm rot="21142211">
              <a:off x="9176914" y="1166712"/>
              <a:ext cx="2056522" cy="1200329"/>
            </a:xfrm>
            <a:prstGeom prst="rect">
              <a:avLst/>
            </a:prstGeom>
            <a:noFill/>
          </p:spPr>
          <p:txBody>
            <a:bodyPr wrap="square" rtlCol="0">
              <a:spAutoFit/>
            </a:bodyPr>
            <a:lstStyle/>
            <a:p>
              <a:r>
                <a:rPr lang="en-US" sz="2400" dirty="0"/>
                <a:t>Write action items on your agenda</a:t>
              </a:r>
              <a:endParaRPr lang="en-US" sz="2400" dirty="0">
                <a:solidFill>
                  <a:schemeClr val="accent1"/>
                </a:solidFill>
              </a:endParaRPr>
            </a:p>
          </p:txBody>
        </p:sp>
      </p:grpSp>
    </p:spTree>
    <p:extLst>
      <p:ext uri="{BB962C8B-B14F-4D97-AF65-F5344CB8AC3E}">
        <p14:creationId xmlns:p14="http://schemas.microsoft.com/office/powerpoint/2010/main" val="1027814068"/>
      </p:ext>
    </p:extLst>
  </p:cSld>
  <p:clrMapOvr>
    <a:masterClrMapping/>
  </p:clrMapOvr>
  <mc:AlternateContent xmlns:mc="http://schemas.openxmlformats.org/markup-compatibility/2006" xmlns:p14="http://schemas.microsoft.com/office/powerpoint/2010/main">
    <mc:Choice Requires="p14">
      <p:transition p14:dur="1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61"/>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62"/>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63"/>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64"/>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65"/>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66"/>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67"/>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69"/>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70"/>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71"/>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72"/>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73"/>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74"/>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75"/>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76"/>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77"/>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78"/>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a:t>Looking Ahead</a:t>
            </a:r>
          </a:p>
        </p:txBody>
      </p:sp>
      <p:sp>
        <p:nvSpPr>
          <p:cNvPr id="5" name="Text Placeholder 4"/>
          <p:cNvSpPr>
            <a:spLocks noGrp="1"/>
          </p:cNvSpPr>
          <p:nvPr>
            <p:ph type="body" idx="1"/>
          </p:nvPr>
        </p:nvSpPr>
        <p:spPr/>
        <p:txBody>
          <a:bodyPr/>
          <a:lstStyle/>
          <a:p>
            <a:r>
              <a:rPr lang="en-US"/>
              <a:t>Next steps and action items</a:t>
            </a:r>
          </a:p>
        </p:txBody>
      </p:sp>
    </p:spTree>
    <p:extLst>
      <p:ext uri="{BB962C8B-B14F-4D97-AF65-F5344CB8AC3E}">
        <p14:creationId xmlns:p14="http://schemas.microsoft.com/office/powerpoint/2010/main" val="578915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7886700" cy="1325563"/>
          </a:xfrm>
        </p:spPr>
        <p:txBody>
          <a:bodyPr/>
          <a:lstStyle/>
          <a:p>
            <a:r>
              <a:rPr lang="en-US" dirty="0"/>
              <a:t>Next Steps</a:t>
            </a:r>
          </a:p>
        </p:txBody>
      </p:sp>
      <p:sp>
        <p:nvSpPr>
          <p:cNvPr id="3" name="Content Placeholder 2"/>
          <p:cNvSpPr>
            <a:spLocks noGrp="1"/>
          </p:cNvSpPr>
          <p:nvPr>
            <p:ph idx="1"/>
          </p:nvPr>
        </p:nvSpPr>
        <p:spPr>
          <a:xfrm>
            <a:off x="2152650" y="1587501"/>
            <a:ext cx="7886700" cy="5270499"/>
          </a:xfrm>
        </p:spPr>
        <p:txBody>
          <a:bodyPr>
            <a:normAutofit lnSpcReduction="10000"/>
          </a:bodyPr>
          <a:lstStyle/>
          <a:p>
            <a:pPr marL="0" indent="0">
              <a:buNone/>
            </a:pPr>
            <a:r>
              <a:rPr lang="en-US" b="1" dirty="0"/>
              <a:t>At your next Ci3T Leadership Team meeting: </a:t>
            </a:r>
          </a:p>
          <a:p>
            <a:pPr lvl="1"/>
            <a:r>
              <a:rPr lang="en-US" dirty="0"/>
              <a:t>Use </a:t>
            </a:r>
            <a:r>
              <a:rPr lang="en-US" dirty="0">
                <a:solidFill>
                  <a:schemeClr val="accent1"/>
                </a:solidFill>
              </a:rPr>
              <a:t>IM18 Ci3T Leadership Team Meeting Agenda</a:t>
            </a:r>
            <a:r>
              <a:rPr lang="en-US" dirty="0"/>
              <a:t> to conduct an effective meeting with</a:t>
            </a:r>
          </a:p>
          <a:p>
            <a:pPr lvl="2"/>
            <a:r>
              <a:rPr lang="en-US" dirty="0"/>
              <a:t>clearly defined roles and responsibilities of team members</a:t>
            </a:r>
          </a:p>
          <a:p>
            <a:pPr lvl="2"/>
            <a:r>
              <a:rPr lang="en-US" dirty="0"/>
              <a:t>action items, persons responsible, and due dates</a:t>
            </a:r>
          </a:p>
          <a:p>
            <a:pPr lvl="1"/>
            <a:r>
              <a:rPr lang="en-US" dirty="0"/>
              <a:t>Finalize implementation and screening reports</a:t>
            </a:r>
          </a:p>
          <a:p>
            <a:pPr lvl="1"/>
            <a:r>
              <a:rPr lang="en-US" dirty="0"/>
              <a:t>Discuss fall and winter data and any professional learning needs</a:t>
            </a:r>
          </a:p>
          <a:p>
            <a:pPr marL="0" indent="0">
              <a:buNone/>
            </a:pPr>
            <a:r>
              <a:rPr lang="en-US" b="1" dirty="0"/>
              <a:t>At your next faculty meeting: </a:t>
            </a:r>
          </a:p>
          <a:p>
            <a:pPr lvl="1"/>
            <a:r>
              <a:rPr lang="en-US" dirty="0"/>
              <a:t>Share successes</a:t>
            </a:r>
          </a:p>
          <a:p>
            <a:pPr lvl="1"/>
            <a:r>
              <a:rPr lang="en-US" dirty="0"/>
              <a:t>Review Ci3T Implementation Report and Screening Data</a:t>
            </a:r>
          </a:p>
          <a:p>
            <a:pPr lvl="2"/>
            <a:r>
              <a:rPr lang="en-US" dirty="0"/>
              <a:t>Consider showing the PowerPoint</a:t>
            </a:r>
          </a:p>
          <a:p>
            <a:pPr lvl="2"/>
            <a:r>
              <a:rPr lang="en-US" dirty="0"/>
              <a:t>Consider sharing the full report PDF with all stakeholders by email</a:t>
            </a:r>
          </a:p>
        </p:txBody>
      </p:sp>
    </p:spTree>
    <p:extLst>
      <p:ext uri="{BB962C8B-B14F-4D97-AF65-F5344CB8AC3E}">
        <p14:creationId xmlns:p14="http://schemas.microsoft.com/office/powerpoint/2010/main" val="3385606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7658100" cy="1325563"/>
          </a:xfrm>
        </p:spPr>
        <p:txBody>
          <a:bodyPr>
            <a:normAutofit/>
          </a:bodyPr>
          <a:lstStyle/>
          <a:p>
            <a:r>
              <a:rPr lang="en-US"/>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8952931" y="441326"/>
            <a:ext cx="2638129" cy="3824710"/>
          </a:xfrm>
          <a:prstGeom prst="rect">
            <a:avLst/>
          </a:prstGeom>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175717" y="1829573"/>
            <a:ext cx="6010924" cy="4625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606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3" name="Content Placeholder 2"/>
          <p:cNvSpPr>
            <a:spLocks noGrp="1"/>
          </p:cNvSpPr>
          <p:nvPr>
            <p:ph idx="1"/>
          </p:nvPr>
        </p:nvSpPr>
        <p:spPr/>
        <p:txBody>
          <a:bodyPr>
            <a:normAutofit/>
          </a:bodyPr>
          <a:lstStyle/>
          <a:p>
            <a:r>
              <a:rPr lang="en-US" dirty="0"/>
              <a:t>Welcome</a:t>
            </a:r>
          </a:p>
          <a:p>
            <a:r>
              <a:rPr lang="en-US" dirty="0"/>
              <a:t>Procedures for Monitoring</a:t>
            </a:r>
          </a:p>
          <a:p>
            <a:pPr lvl="1"/>
            <a:r>
              <a:rPr lang="en-US" dirty="0"/>
              <a:t>Reviewing your treatment integrity data</a:t>
            </a:r>
          </a:p>
          <a:p>
            <a:pPr lvl="1"/>
            <a:r>
              <a:rPr lang="en-US" dirty="0"/>
              <a:t>Reviewing your social validity data</a:t>
            </a:r>
          </a:p>
          <a:p>
            <a:pPr lvl="1"/>
            <a:r>
              <a:rPr lang="en-US" dirty="0"/>
              <a:t>Reviewing your screening data</a:t>
            </a:r>
          </a:p>
          <a:p>
            <a:r>
              <a:rPr lang="en-US" dirty="0"/>
              <a:t>Preparing action plans for Spring 2021</a:t>
            </a:r>
          </a:p>
          <a:p>
            <a:r>
              <a:rPr lang="en-US" dirty="0"/>
              <a:t>Looking Ahead</a:t>
            </a:r>
          </a:p>
        </p:txBody>
      </p:sp>
    </p:spTree>
    <p:extLst>
      <p:ext uri="{BB962C8B-B14F-4D97-AF65-F5344CB8AC3E}">
        <p14:creationId xmlns:p14="http://schemas.microsoft.com/office/powerpoint/2010/main" val="1641588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CD637-81E8-0540-B482-BD131B0DC1C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20958192">
            <a:off x="552547" y="129965"/>
            <a:ext cx="3001003" cy="3954689"/>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84B4DB-BCBE-114B-9D97-DFC13D4E65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67904">
            <a:off x="434391" y="3329968"/>
            <a:ext cx="2366963" cy="3290888"/>
          </a:xfrm>
          <a:prstGeom prst="rect">
            <a:avLst/>
          </a:prstGeom>
          <a:noFill/>
          <a:ln w="9525">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D8A3C6-8067-2B44-A225-62257F44D19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460470">
            <a:off x="6372077" y="314180"/>
            <a:ext cx="2371725" cy="3074987"/>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C28E3C11-F915-9249-A9BC-3A79CB1D1C1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38472" y="417224"/>
            <a:ext cx="3149600" cy="3721100"/>
          </a:xfrm>
          <a:prstGeom prst="rect">
            <a:avLst/>
          </a:prstGeom>
          <a:noFill/>
          <a:ln w="15875">
            <a:solidFill>
              <a:srgbClr val="7D60A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350077FE-F8B2-3E4E-A163-98B142F015E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794024">
            <a:off x="8667758" y="735238"/>
            <a:ext cx="3175000" cy="3419475"/>
          </a:xfrm>
          <a:prstGeom prst="rect">
            <a:avLst/>
          </a:prstGeom>
          <a:solidFill>
            <a:schemeClr val="bg1"/>
          </a:solidFill>
          <a:ln w="12700">
            <a:solidFill>
              <a:schemeClr val="tx1"/>
            </a:solidFill>
            <a:miter lim="800000"/>
            <a:headEnd/>
            <a:tailEnd/>
          </a:ln>
        </p:spPr>
      </p:pic>
      <p:pic>
        <p:nvPicPr>
          <p:cNvPr id="7" name="Picture 2">
            <a:extLst>
              <a:ext uri="{FF2B5EF4-FFF2-40B4-BE49-F238E27FC236}">
                <a16:creationId xmlns:a16="http://schemas.microsoft.com/office/drawing/2014/main" id="{CB17F6FE-78B5-F444-B86C-171CCE8E818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0764304">
            <a:off x="8180865" y="3443285"/>
            <a:ext cx="2882900" cy="3343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E33829-D050-1A4D-BDBC-1D904854BC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47418">
            <a:off x="5357282" y="3069910"/>
            <a:ext cx="2633663" cy="3443287"/>
          </a:xfrm>
          <a:prstGeom prst="rect">
            <a:avLst/>
          </a:prstGeom>
          <a:ln w="15875">
            <a:solidFill>
              <a:schemeClr val="accent1">
                <a:shade val="50000"/>
              </a:schemeClr>
            </a:solidFill>
          </a:ln>
        </p:spPr>
      </p:pic>
      <p:pic>
        <p:nvPicPr>
          <p:cNvPr id="9" name="Picture 8">
            <a:extLst>
              <a:ext uri="{FF2B5EF4-FFF2-40B4-BE49-F238E27FC236}">
                <a16:creationId xmlns:a16="http://schemas.microsoft.com/office/drawing/2014/main" id="{69B22235-DD37-0649-B316-3BE9E71366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171036">
            <a:off x="3304985" y="4263975"/>
            <a:ext cx="2174875" cy="2492375"/>
          </a:xfrm>
          <a:prstGeom prst="rect">
            <a:avLst/>
          </a:prstGeom>
          <a:ln w="19050">
            <a:solidFill>
              <a:schemeClr val="accent1">
                <a:shade val="50000"/>
              </a:schemeClr>
            </a:solidFill>
          </a:ln>
        </p:spPr>
      </p:pic>
      <p:sp>
        <p:nvSpPr>
          <p:cNvPr id="10" name="Rectangle 9">
            <a:extLst>
              <a:ext uri="{FF2B5EF4-FFF2-40B4-BE49-F238E27FC236}">
                <a16:creationId xmlns:a16="http://schemas.microsoft.com/office/drawing/2014/main" id="{6F8C9EC4-5D14-44E6-BD8D-226AF3A3EBF7}"/>
              </a:ext>
            </a:extLst>
          </p:cNvPr>
          <p:cNvSpPr/>
          <p:nvPr/>
        </p:nvSpPr>
        <p:spPr>
          <a:xfrm>
            <a:off x="905629" y="580046"/>
            <a:ext cx="8215286" cy="4716927"/>
          </a:xfrm>
          <a:prstGeom prst="rect">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dirty="0"/>
              <a:t>Ci3T 2020 - 2021</a:t>
            </a:r>
          </a:p>
          <a:p>
            <a:pPr marL="457200" indent="-457200">
              <a:buFont typeface="Arial" panose="020B0604020202020204" pitchFamily="34" charset="0"/>
              <a:buChar char="•"/>
            </a:pPr>
            <a:r>
              <a:rPr lang="en-US" sz="2800" dirty="0"/>
              <a:t>Use your Ci3T Structure to Support Transitions</a:t>
            </a:r>
          </a:p>
          <a:p>
            <a:pPr marL="457200" indent="-457200">
              <a:buFont typeface="Arial" panose="020B0604020202020204" pitchFamily="34" charset="0"/>
              <a:buChar char="•"/>
            </a:pPr>
            <a:r>
              <a:rPr lang="en-US" sz="2800" dirty="0"/>
              <a:t>Share you Ci3T Implementation Manual with your Faculty and Staff as Changes Occur</a:t>
            </a:r>
          </a:p>
        </p:txBody>
      </p:sp>
      <p:sp>
        <p:nvSpPr>
          <p:cNvPr id="13" name="Star: 5 Points 12">
            <a:extLst>
              <a:ext uri="{FF2B5EF4-FFF2-40B4-BE49-F238E27FC236}">
                <a16:creationId xmlns:a16="http://schemas.microsoft.com/office/drawing/2014/main" id="{95C5C38E-EB51-4E79-B688-38404CF67E32}"/>
              </a:ext>
            </a:extLst>
          </p:cNvPr>
          <p:cNvSpPr/>
          <p:nvPr/>
        </p:nvSpPr>
        <p:spPr>
          <a:xfrm>
            <a:off x="5899464" y="700718"/>
            <a:ext cx="1854962" cy="1505101"/>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392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0FC7503-EAC6-4B29-9910-A8877AC3269E}"/>
              </a:ext>
            </a:extLst>
          </p:cNvPr>
          <p:cNvGraphicFramePr>
            <a:graphicFrameLocks noGrp="1"/>
          </p:cNvGraphicFramePr>
          <p:nvPr/>
        </p:nvGraphicFramePr>
        <p:xfrm>
          <a:off x="1604963" y="1952561"/>
          <a:ext cx="8982074" cy="2911602"/>
        </p:xfrm>
        <a:graphic>
          <a:graphicData uri="http://schemas.openxmlformats.org/drawingml/2006/table">
            <a:tbl>
              <a:tblPr firstCol="1"/>
              <a:tblGrid>
                <a:gridCol w="1266595">
                  <a:extLst>
                    <a:ext uri="{9D8B030D-6E8A-4147-A177-3AD203B41FA5}">
                      <a16:colId xmlns:a16="http://schemas.microsoft.com/office/drawing/2014/main" val="407995460"/>
                    </a:ext>
                  </a:extLst>
                </a:gridCol>
                <a:gridCol w="2086159">
                  <a:extLst>
                    <a:ext uri="{9D8B030D-6E8A-4147-A177-3AD203B41FA5}">
                      <a16:colId xmlns:a16="http://schemas.microsoft.com/office/drawing/2014/main" val="320155937"/>
                    </a:ext>
                  </a:extLst>
                </a:gridCol>
                <a:gridCol w="2495679">
                  <a:extLst>
                    <a:ext uri="{9D8B030D-6E8A-4147-A177-3AD203B41FA5}">
                      <a16:colId xmlns:a16="http://schemas.microsoft.com/office/drawing/2014/main" val="1423013848"/>
                    </a:ext>
                  </a:extLst>
                </a:gridCol>
                <a:gridCol w="3133641">
                  <a:extLst>
                    <a:ext uri="{9D8B030D-6E8A-4147-A177-3AD203B41FA5}">
                      <a16:colId xmlns:a16="http://schemas.microsoft.com/office/drawing/2014/main" val="3664512047"/>
                    </a:ext>
                  </a:extLst>
                </a:gridCol>
              </a:tblGrid>
              <a:tr h="0">
                <a:tc gridSpan="4">
                  <a:txBody>
                    <a:bodyPr/>
                    <a:lstStyle/>
                    <a:p>
                      <a:pPr marL="0" marR="0" algn="l">
                        <a:lnSpc>
                          <a:spcPct val="115000"/>
                        </a:lnSpc>
                        <a:spcBef>
                          <a:spcPts val="500"/>
                        </a:spcBef>
                        <a:spcAft>
                          <a:spcPts val="1000"/>
                        </a:spcAft>
                      </a:pPr>
                      <a:r>
                        <a:rPr lang="en-US" sz="1800" i="1" dirty="0">
                          <a:solidFill>
                            <a:srgbClr val="062109"/>
                          </a:solidFill>
                          <a:effectLst/>
                          <a:latin typeface="Calibri Light" panose="020F0302020204030204" pitchFamily="34" charset="0"/>
                          <a:ea typeface="Times New Roman" panose="02020603050405020304" pitchFamily="18" charset="0"/>
                          <a:cs typeface="Times New Roman" panose="02020603050405020304" pitchFamily="18" charset="0"/>
                        </a:rPr>
                        <a:t>Vermont</a:t>
                      </a:r>
                      <a:endParaRPr lang="en-US" sz="1800" dirty="0">
                        <a:solidFill>
                          <a:srgbClr val="062109"/>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063" marR="43063" marT="0" marB="0">
                    <a:lnL>
                      <a:noFill/>
                    </a:lnL>
                    <a:lnR>
                      <a:noFill/>
                    </a:lnR>
                    <a:lnT>
                      <a:noFill/>
                    </a:lnT>
                    <a:lnB w="12700" cap="flat" cmpd="sng" algn="ctr">
                      <a:solidFill>
                        <a:srgbClr val="082D0D"/>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6300474"/>
                  </a:ext>
                </a:extLst>
              </a:tr>
              <a:tr h="124324">
                <a:tc>
                  <a:txBody>
                    <a:bodyPr/>
                    <a:lstStyle/>
                    <a:p>
                      <a:pPr marL="0" marR="0" algn="ctr">
                        <a:lnSpc>
                          <a:spcPct val="115000"/>
                        </a:lnSpc>
                        <a:spcBef>
                          <a:spcPts val="500"/>
                        </a:spcBef>
                        <a:spcAft>
                          <a:spcPts val="1000"/>
                        </a:spcAft>
                      </a:pPr>
                      <a:r>
                        <a:rPr lang="en-US" sz="1800" b="1"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Sessions</a:t>
                      </a:r>
                      <a:endParaRPr lang="en-US" sz="1800" dirty="0">
                        <a:solidFill>
                          <a:srgbClr val="062109"/>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063" marR="43063" marT="0" marB="0">
                    <a:lnL>
                      <a:noFill/>
                    </a:lnL>
                    <a:lnR w="12700" cap="flat" cmpd="sng" algn="ctr">
                      <a:solidFill>
                        <a:srgbClr val="082D0D"/>
                      </a:solidFill>
                      <a:prstDash val="solid"/>
                      <a:round/>
                      <a:headEnd type="none" w="med" len="med"/>
                      <a:tailEnd type="none" w="med" len="med"/>
                    </a:lnR>
                    <a:lnT w="12700" cap="flat" cmpd="sng" algn="ctr">
                      <a:solidFill>
                        <a:srgbClr val="082D0D"/>
                      </a:solidFill>
                      <a:prstDash val="solid"/>
                      <a:round/>
                      <a:headEnd type="none" w="med" len="med"/>
                      <a:tailEnd type="none" w="med" len="med"/>
                    </a:lnT>
                    <a:lnB w="12700" cap="flat" cmpd="sng" algn="ctr">
                      <a:solidFill>
                        <a:srgbClr val="082D0D"/>
                      </a:solidFill>
                      <a:prstDash val="solid"/>
                      <a:round/>
                      <a:headEnd type="none" w="med" len="med"/>
                      <a:tailEnd type="none" w="med" len="med"/>
                    </a:lnB>
                    <a:solidFill>
                      <a:srgbClr val="80B284"/>
                    </a:solidFill>
                  </a:tcPr>
                </a:tc>
                <a:tc>
                  <a:txBody>
                    <a:bodyPr/>
                    <a:lstStyle/>
                    <a:p>
                      <a:pPr marL="0" marR="0" algn="ctr">
                        <a:lnSpc>
                          <a:spcPct val="115000"/>
                        </a:lnSpc>
                        <a:spcBef>
                          <a:spcPts val="500"/>
                        </a:spcBef>
                        <a:spcAft>
                          <a:spcPts val="1000"/>
                        </a:spcAft>
                      </a:pPr>
                      <a:r>
                        <a:rPr lang="en-US"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Date</a:t>
                      </a:r>
                      <a:endParaRPr lang="en-US" sz="1800">
                        <a:solidFill>
                          <a:srgbClr val="062109"/>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063" marR="43063" marT="0" marB="0">
                    <a:lnL w="12700" cap="flat" cmpd="sng" algn="ctr">
                      <a:solidFill>
                        <a:srgbClr val="082D0D"/>
                      </a:solidFill>
                      <a:prstDash val="solid"/>
                      <a:round/>
                      <a:headEnd type="none" w="med" len="med"/>
                      <a:tailEnd type="none" w="med" len="med"/>
                    </a:lnL>
                    <a:lnR>
                      <a:noFill/>
                    </a:lnR>
                    <a:lnT w="12700" cap="flat" cmpd="sng" algn="ctr">
                      <a:solidFill>
                        <a:srgbClr val="082D0D"/>
                      </a:solidFill>
                      <a:prstDash val="solid"/>
                      <a:round/>
                      <a:headEnd type="none" w="med" len="med"/>
                      <a:tailEnd type="none" w="med" len="med"/>
                    </a:lnT>
                    <a:lnB w="12700" cap="flat" cmpd="sng" algn="ctr">
                      <a:solidFill>
                        <a:srgbClr val="082D0D"/>
                      </a:solidFill>
                      <a:prstDash val="solid"/>
                      <a:round/>
                      <a:headEnd type="none" w="med" len="med"/>
                      <a:tailEnd type="none" w="med" len="med"/>
                    </a:lnB>
                    <a:solidFill>
                      <a:srgbClr val="80B284"/>
                    </a:solidFill>
                  </a:tcPr>
                </a:tc>
                <a:tc>
                  <a:txBody>
                    <a:bodyPr/>
                    <a:lstStyle/>
                    <a:p>
                      <a:pPr marL="0" marR="0" algn="ctr">
                        <a:lnSpc>
                          <a:spcPct val="115000"/>
                        </a:lnSpc>
                        <a:spcBef>
                          <a:spcPts val="500"/>
                        </a:spcBef>
                        <a:spcAft>
                          <a:spcPts val="1000"/>
                        </a:spcAft>
                      </a:pPr>
                      <a:r>
                        <a:rPr lang="en-US"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Time (CST)</a:t>
                      </a:r>
                      <a:endParaRPr lang="en-US" sz="1800">
                        <a:solidFill>
                          <a:srgbClr val="062109"/>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063" marR="43063" marT="0" marB="0">
                    <a:lnL>
                      <a:noFill/>
                    </a:lnL>
                    <a:lnR>
                      <a:noFill/>
                    </a:lnR>
                    <a:lnT w="12700" cap="flat" cmpd="sng" algn="ctr">
                      <a:solidFill>
                        <a:srgbClr val="082D0D"/>
                      </a:solidFill>
                      <a:prstDash val="solid"/>
                      <a:round/>
                      <a:headEnd type="none" w="med" len="med"/>
                      <a:tailEnd type="none" w="med" len="med"/>
                    </a:lnT>
                    <a:lnB w="12700" cap="flat" cmpd="sng" algn="ctr">
                      <a:solidFill>
                        <a:srgbClr val="082D0D"/>
                      </a:solidFill>
                      <a:prstDash val="solid"/>
                      <a:round/>
                      <a:headEnd type="none" w="med" len="med"/>
                      <a:tailEnd type="none" w="med" len="med"/>
                    </a:lnB>
                    <a:solidFill>
                      <a:srgbClr val="80B284"/>
                    </a:solidFill>
                  </a:tcPr>
                </a:tc>
                <a:tc>
                  <a:txBody>
                    <a:bodyPr/>
                    <a:lstStyle/>
                    <a:p>
                      <a:pPr marL="0" marR="0" algn="ctr">
                        <a:lnSpc>
                          <a:spcPct val="115000"/>
                        </a:lnSpc>
                        <a:spcBef>
                          <a:spcPts val="500"/>
                        </a:spcBef>
                        <a:spcAft>
                          <a:spcPts val="1000"/>
                        </a:spcAft>
                      </a:pPr>
                      <a:r>
                        <a:rPr lang="en-US" sz="18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Location</a:t>
                      </a:r>
                      <a:endParaRPr lang="en-US" sz="1800">
                        <a:solidFill>
                          <a:srgbClr val="062109"/>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3063" marR="43063" marT="0" marB="0">
                    <a:lnL>
                      <a:noFill/>
                    </a:lnL>
                    <a:lnR>
                      <a:noFill/>
                    </a:lnR>
                    <a:lnT w="12700" cap="flat" cmpd="sng" algn="ctr">
                      <a:solidFill>
                        <a:srgbClr val="082D0D"/>
                      </a:solidFill>
                      <a:prstDash val="solid"/>
                      <a:round/>
                      <a:headEnd type="none" w="med" len="med"/>
                      <a:tailEnd type="none" w="med" len="med"/>
                    </a:lnT>
                    <a:lnB w="12700" cap="flat" cmpd="sng" algn="ctr">
                      <a:solidFill>
                        <a:srgbClr val="082D0D"/>
                      </a:solidFill>
                      <a:prstDash val="solid"/>
                      <a:round/>
                      <a:headEnd type="none" w="med" len="med"/>
                      <a:tailEnd type="none" w="med" len="med"/>
                    </a:lnB>
                    <a:solidFill>
                      <a:srgbClr val="80B284"/>
                    </a:solidFill>
                  </a:tcPr>
                </a:tc>
                <a:extLst>
                  <a:ext uri="{0D108BD9-81ED-4DB2-BD59-A6C34878D82A}">
                    <a16:rowId xmlns:a16="http://schemas.microsoft.com/office/drawing/2014/main" val="2467926276"/>
                  </a:ext>
                </a:extLst>
              </a:tr>
              <a:tr h="124324">
                <a:tc>
                  <a:txBody>
                    <a:bodyPr/>
                    <a:lstStyle/>
                    <a:p>
                      <a:pPr marL="0" marR="0" algn="ctr">
                        <a:lnSpc>
                          <a:spcPct val="200000"/>
                        </a:lnSpc>
                        <a:spcBef>
                          <a:spcPts val="600"/>
                        </a:spcBef>
                        <a:spcAft>
                          <a:spcPts val="600"/>
                        </a:spcAft>
                      </a:pPr>
                      <a:r>
                        <a:rPr lang="en-US" sz="1800" dirty="0">
                          <a:solidFill>
                            <a:srgbClr val="000000"/>
                          </a:solidFill>
                          <a:effectLst/>
                          <a:latin typeface="+mn-lt"/>
                          <a:ea typeface="Times New Roman" panose="02020603050405020304" pitchFamily="18" charset="0"/>
                          <a:cs typeface="Arial" panose="020B0604020202020204" pitchFamily="34" charset="0"/>
                        </a:rPr>
                        <a:t>Session 1</a:t>
                      </a:r>
                      <a:endParaRPr lang="en-US" sz="1800" dirty="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w="12700" cap="flat" cmpd="sng" algn="ctr">
                      <a:solidFill>
                        <a:srgbClr val="082D0D"/>
                      </a:solidFill>
                      <a:prstDash val="solid"/>
                      <a:round/>
                      <a:headEnd type="none" w="med" len="med"/>
                      <a:tailEnd type="none" w="med" len="med"/>
                    </a:lnR>
                    <a:lnT w="12700" cap="flat" cmpd="sng" algn="ctr">
                      <a:solidFill>
                        <a:srgbClr val="082D0D"/>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600" kern="1200" dirty="0">
                          <a:solidFill>
                            <a:srgbClr val="000000"/>
                          </a:solidFill>
                          <a:effectLst/>
                          <a:latin typeface="+mn-lt"/>
                          <a:ea typeface="Times New Roman" panose="02020603050405020304" pitchFamily="18" charset="0"/>
                          <a:cs typeface="Arial" panose="020B0604020202020204" pitchFamily="34" charset="0"/>
                        </a:rPr>
                        <a:t>September 29, 2020</a:t>
                      </a:r>
                    </a:p>
                  </a:txBody>
                  <a:tcPr marL="68580" marR="68580" marT="0" marB="0" anchor="ctr">
                    <a:lnL w="12700" cap="flat" cmpd="sng" algn="ctr">
                      <a:solidFill>
                        <a:srgbClr val="082D0D"/>
                      </a:solidFill>
                      <a:prstDash val="solid"/>
                      <a:round/>
                      <a:headEnd type="none" w="med" len="med"/>
                      <a:tailEnd type="none" w="med" len="med"/>
                    </a:lnL>
                    <a:lnR>
                      <a:noFill/>
                    </a:lnR>
                    <a:lnT w="12700" cap="flat" cmpd="sng" algn="ctr">
                      <a:solidFill>
                        <a:srgbClr val="082D0D"/>
                      </a:solidFill>
                      <a:prstDash val="solid"/>
                      <a:round/>
                      <a:headEnd type="none" w="med" len="med"/>
                      <a:tailEnd type="none" w="med" len="med"/>
                    </a:lnT>
                    <a:lnB>
                      <a:noFill/>
                    </a:lnB>
                    <a:solidFill>
                      <a:schemeClr val="bg1"/>
                    </a:solidFill>
                  </a:tcPr>
                </a:tc>
                <a:tc>
                  <a:txBody>
                    <a:bodyPr/>
                    <a:lstStyle/>
                    <a:p>
                      <a:pPr marL="0" marR="0" algn="ctr">
                        <a:lnSpc>
                          <a:spcPct val="115000"/>
                        </a:lnSpc>
                        <a:spcBef>
                          <a:spcPts val="0"/>
                        </a:spcBef>
                        <a:spcAft>
                          <a:spcPts val="0"/>
                        </a:spcAft>
                      </a:pPr>
                      <a:r>
                        <a:rPr lang="en-US" sz="1800" kern="1200">
                          <a:solidFill>
                            <a:srgbClr val="000000"/>
                          </a:solidFill>
                          <a:effectLst/>
                          <a:latin typeface="+mn-lt"/>
                          <a:ea typeface="Times New Roman" panose="02020603050405020304" pitchFamily="18" charset="0"/>
                          <a:cs typeface="Arial" panose="020B0604020202020204" pitchFamily="34" charset="0"/>
                        </a:rPr>
                        <a:t> 3:15 p.m. – 5:15 p.m.</a:t>
                      </a:r>
                    </a:p>
                  </a:txBody>
                  <a:tcPr marL="68580" marR="68580" marT="0" marB="0" anchor="ctr">
                    <a:lnL>
                      <a:noFill/>
                    </a:lnL>
                    <a:lnR>
                      <a:noFill/>
                    </a:lnR>
                    <a:lnT w="12700" cap="flat" cmpd="sng" algn="ctr">
                      <a:solidFill>
                        <a:srgbClr val="082D0D"/>
                      </a:solidFill>
                      <a:prstDash val="solid"/>
                      <a:round/>
                      <a:headEnd type="none" w="med" len="med"/>
                      <a:tailEnd type="none" w="med" len="med"/>
                    </a:lnT>
                    <a:lnB>
                      <a:noFill/>
                    </a:lnB>
                    <a:solidFill>
                      <a:schemeClr val="bg1"/>
                    </a:solidFill>
                  </a:tcPr>
                </a:tc>
                <a:tc>
                  <a:txBody>
                    <a:bodyPr/>
                    <a:lstStyle/>
                    <a:p>
                      <a:pPr marL="0" marR="0" algn="ctr">
                        <a:lnSpc>
                          <a:spcPct val="200000"/>
                        </a:lnSpc>
                        <a:spcBef>
                          <a:spcPts val="600"/>
                        </a:spcBef>
                        <a:spcAft>
                          <a:spcPts val="600"/>
                        </a:spcAft>
                      </a:pPr>
                      <a:r>
                        <a:rPr lang="en-US" sz="1800" dirty="0">
                          <a:solidFill>
                            <a:srgbClr val="062109"/>
                          </a:solidFill>
                          <a:effectLst/>
                          <a:latin typeface="+mn-lt"/>
                          <a:ea typeface="Times New Roman" panose="02020603050405020304" pitchFamily="18" charset="0"/>
                          <a:cs typeface="Arial" panose="020B0604020202020204" pitchFamily="34" charset="0"/>
                        </a:rPr>
                        <a:t>Remote Session via Zoom</a:t>
                      </a:r>
                      <a:endParaRPr lang="en-US" sz="1800" dirty="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a:noFill/>
                    </a:lnR>
                    <a:lnT w="12700" cap="flat" cmpd="sng" algn="ctr">
                      <a:solidFill>
                        <a:srgbClr val="082D0D"/>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860144868"/>
                  </a:ext>
                </a:extLst>
              </a:tr>
              <a:tr h="124324">
                <a:tc>
                  <a:txBody>
                    <a:bodyPr/>
                    <a:lstStyle/>
                    <a:p>
                      <a:pPr marL="0" marR="0" algn="ctr">
                        <a:lnSpc>
                          <a:spcPct val="200000"/>
                        </a:lnSpc>
                        <a:spcBef>
                          <a:spcPts val="600"/>
                        </a:spcBef>
                        <a:spcAft>
                          <a:spcPts val="600"/>
                        </a:spcAft>
                      </a:pPr>
                      <a:r>
                        <a:rPr lang="en-US" sz="1800" dirty="0">
                          <a:solidFill>
                            <a:srgbClr val="000000"/>
                          </a:solidFill>
                          <a:effectLst/>
                          <a:latin typeface="+mn-lt"/>
                          <a:ea typeface="Times New Roman" panose="02020603050405020304" pitchFamily="18" charset="0"/>
                          <a:cs typeface="Arial" panose="020B0604020202020204" pitchFamily="34" charset="0"/>
                        </a:rPr>
                        <a:t>Session 2</a:t>
                      </a:r>
                      <a:endParaRPr lang="en-US" sz="1800" dirty="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w="12700" cap="flat" cmpd="sng" algn="ctr">
                      <a:solidFill>
                        <a:srgbClr val="082D0D"/>
                      </a:solidFill>
                      <a:prstDash val="solid"/>
                      <a:round/>
                      <a:headEnd type="none" w="med" len="med"/>
                      <a:tailEnd type="none" w="med" len="med"/>
                    </a:lnR>
                    <a:lnT>
                      <a:noFill/>
                    </a:lnT>
                    <a:lnB>
                      <a:noFill/>
                    </a:lnB>
                    <a:solidFill>
                      <a:srgbClr val="F2F2F2"/>
                    </a:solidFill>
                  </a:tcPr>
                </a:tc>
                <a:tc>
                  <a:txBody>
                    <a:bodyPr/>
                    <a:lstStyle/>
                    <a:p>
                      <a:pPr marL="0" marR="0" algn="ctr">
                        <a:lnSpc>
                          <a:spcPct val="115000"/>
                        </a:lnSpc>
                        <a:spcBef>
                          <a:spcPts val="0"/>
                        </a:spcBef>
                        <a:spcAft>
                          <a:spcPts val="0"/>
                        </a:spcAft>
                      </a:pPr>
                      <a:r>
                        <a:rPr lang="en-US" sz="1600" kern="1200" dirty="0">
                          <a:solidFill>
                            <a:srgbClr val="000000"/>
                          </a:solidFill>
                          <a:effectLst/>
                          <a:latin typeface="+mn-lt"/>
                          <a:ea typeface="Times New Roman" panose="02020603050405020304" pitchFamily="18" charset="0"/>
                          <a:cs typeface="Arial" panose="020B0604020202020204" pitchFamily="34" charset="0"/>
                        </a:rPr>
                        <a:t>November 17, 2020</a:t>
                      </a:r>
                    </a:p>
                  </a:txBody>
                  <a:tcPr marL="68580" marR="68580" marT="0" marB="0" anchor="ctr">
                    <a:lnL w="12700" cap="flat" cmpd="sng" algn="ctr">
                      <a:solidFill>
                        <a:srgbClr val="082D0D"/>
                      </a:solidFill>
                      <a:prstDash val="solid"/>
                      <a:round/>
                      <a:headEnd type="none" w="med" len="med"/>
                      <a:tailEnd type="none" w="med" len="med"/>
                    </a:lnL>
                    <a:lnR>
                      <a:noFill/>
                    </a:lnR>
                    <a:lnT>
                      <a:noFill/>
                    </a:lnT>
                    <a:lnB>
                      <a:noFill/>
                    </a:lnB>
                    <a:solidFill>
                      <a:srgbClr val="F2F2F2"/>
                    </a:solidFill>
                  </a:tcPr>
                </a:tc>
                <a:tc>
                  <a:txBody>
                    <a:bodyPr/>
                    <a:lstStyle/>
                    <a:p>
                      <a:pPr marL="0" marR="0" algn="ctr">
                        <a:lnSpc>
                          <a:spcPct val="115000"/>
                        </a:lnSpc>
                        <a:spcBef>
                          <a:spcPts val="0"/>
                        </a:spcBef>
                        <a:spcAft>
                          <a:spcPts val="0"/>
                        </a:spcAft>
                      </a:pPr>
                      <a:r>
                        <a:rPr lang="en-US" sz="1800" kern="1200" dirty="0">
                          <a:solidFill>
                            <a:srgbClr val="000000"/>
                          </a:solidFill>
                          <a:effectLst/>
                          <a:latin typeface="+mn-lt"/>
                          <a:ea typeface="Times New Roman" panose="02020603050405020304" pitchFamily="18" charset="0"/>
                          <a:cs typeface="Arial" panose="020B0604020202020204" pitchFamily="34" charset="0"/>
                        </a:rPr>
                        <a:t> 3:15 p.m. – 5:15 p.m.</a:t>
                      </a:r>
                    </a:p>
                  </a:txBody>
                  <a:tcPr marL="68580" marR="68580" marT="0" marB="0" anchor="ctr">
                    <a:lnL>
                      <a:noFill/>
                    </a:lnL>
                    <a:lnR>
                      <a:noFill/>
                    </a:lnR>
                    <a:lnT>
                      <a:noFill/>
                    </a:lnT>
                    <a:lnB>
                      <a:noFill/>
                    </a:lnB>
                    <a:solidFill>
                      <a:srgbClr val="F2F2F2"/>
                    </a:solidFill>
                  </a:tcPr>
                </a:tc>
                <a:tc>
                  <a:txBody>
                    <a:bodyPr/>
                    <a:lstStyle/>
                    <a:p>
                      <a:pPr marL="0" marR="0" algn="ctr">
                        <a:lnSpc>
                          <a:spcPct val="200000"/>
                        </a:lnSpc>
                        <a:spcBef>
                          <a:spcPts val="600"/>
                        </a:spcBef>
                        <a:spcAft>
                          <a:spcPts val="600"/>
                        </a:spcAft>
                      </a:pPr>
                      <a:r>
                        <a:rPr lang="en-US" sz="1800">
                          <a:solidFill>
                            <a:srgbClr val="000000"/>
                          </a:solidFill>
                          <a:effectLst/>
                          <a:latin typeface="+mn-lt"/>
                          <a:ea typeface="Times New Roman" panose="02020603050405020304" pitchFamily="18" charset="0"/>
                          <a:cs typeface="Arial" panose="020B0604020202020204" pitchFamily="34" charset="0"/>
                        </a:rPr>
                        <a:t>Remote Session via Zoom</a:t>
                      </a:r>
                      <a:endParaRPr lang="en-US" sz="180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a:noFill/>
                    </a:lnR>
                    <a:lnT>
                      <a:noFill/>
                    </a:lnT>
                    <a:lnB>
                      <a:noFill/>
                    </a:lnB>
                    <a:solidFill>
                      <a:srgbClr val="F2F2F2"/>
                    </a:solidFill>
                  </a:tcPr>
                </a:tc>
                <a:extLst>
                  <a:ext uri="{0D108BD9-81ED-4DB2-BD59-A6C34878D82A}">
                    <a16:rowId xmlns:a16="http://schemas.microsoft.com/office/drawing/2014/main" val="3452685449"/>
                  </a:ext>
                </a:extLst>
              </a:tr>
              <a:tr h="124324">
                <a:tc>
                  <a:txBody>
                    <a:bodyPr/>
                    <a:lstStyle/>
                    <a:p>
                      <a:pPr marL="0" marR="0" algn="ctr">
                        <a:lnSpc>
                          <a:spcPct val="200000"/>
                        </a:lnSpc>
                        <a:spcBef>
                          <a:spcPts val="600"/>
                        </a:spcBef>
                        <a:spcAft>
                          <a:spcPts val="600"/>
                        </a:spcAft>
                      </a:pPr>
                      <a:r>
                        <a:rPr lang="en-US" sz="1800">
                          <a:solidFill>
                            <a:srgbClr val="000000"/>
                          </a:solidFill>
                          <a:effectLst/>
                          <a:latin typeface="+mn-lt"/>
                          <a:ea typeface="Times New Roman" panose="02020603050405020304" pitchFamily="18" charset="0"/>
                          <a:cs typeface="Arial" panose="020B0604020202020204" pitchFamily="34" charset="0"/>
                        </a:rPr>
                        <a:t>Session 3</a:t>
                      </a:r>
                      <a:endParaRPr lang="en-US" sz="180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w="12700" cap="flat" cmpd="sng" algn="ctr">
                      <a:solidFill>
                        <a:srgbClr val="082D0D"/>
                      </a:solidFill>
                      <a:prstDash val="solid"/>
                      <a:round/>
                      <a:headEnd type="none" w="med" len="med"/>
                      <a:tailEnd type="none" w="med" len="med"/>
                    </a:lnR>
                    <a:lnT>
                      <a:noFill/>
                    </a:lnT>
                    <a:lnB>
                      <a:noFill/>
                    </a:lnB>
                    <a:solidFill>
                      <a:srgbClr val="FFFFFF"/>
                    </a:solidFill>
                  </a:tcPr>
                </a:tc>
                <a:tc>
                  <a:txBody>
                    <a:bodyPr/>
                    <a:lstStyle/>
                    <a:p>
                      <a:pPr marL="0" marR="0" algn="ctr">
                        <a:lnSpc>
                          <a:spcPct val="115000"/>
                        </a:lnSpc>
                        <a:spcBef>
                          <a:spcPts val="0"/>
                        </a:spcBef>
                        <a:spcAft>
                          <a:spcPts val="0"/>
                        </a:spcAft>
                      </a:pPr>
                      <a:r>
                        <a:rPr lang="en-US" sz="1600" kern="1200" dirty="0">
                          <a:solidFill>
                            <a:srgbClr val="000000"/>
                          </a:solidFill>
                          <a:effectLst/>
                          <a:latin typeface="+mn-lt"/>
                          <a:ea typeface="Times New Roman" panose="02020603050405020304" pitchFamily="18" charset="0"/>
                          <a:cs typeface="Arial" panose="020B0604020202020204" pitchFamily="34" charset="0"/>
                        </a:rPr>
                        <a:t>January 19, 2021</a:t>
                      </a:r>
                    </a:p>
                  </a:txBody>
                  <a:tcPr marL="68580" marR="68580" marT="0" marB="0" anchor="ctr">
                    <a:lnL w="12700" cap="flat" cmpd="sng" algn="ctr">
                      <a:solidFill>
                        <a:srgbClr val="082D0D"/>
                      </a:solidFill>
                      <a:prstDash val="solid"/>
                      <a:round/>
                      <a:headEnd type="none" w="med" len="med"/>
                      <a:tailEnd type="none" w="med" len="med"/>
                    </a:lnL>
                    <a:lnR>
                      <a:noFill/>
                    </a:lnR>
                    <a:lnT>
                      <a:noFill/>
                    </a:lnT>
                    <a:lnB>
                      <a:noFill/>
                    </a:lnB>
                    <a:solidFill>
                      <a:schemeClr val="bg1"/>
                    </a:solidFill>
                  </a:tcPr>
                </a:tc>
                <a:tc>
                  <a:txBody>
                    <a:bodyPr/>
                    <a:lstStyle/>
                    <a:p>
                      <a:pPr marL="0" marR="0" algn="ctr">
                        <a:lnSpc>
                          <a:spcPct val="115000"/>
                        </a:lnSpc>
                        <a:spcBef>
                          <a:spcPts val="0"/>
                        </a:spcBef>
                        <a:spcAft>
                          <a:spcPts val="0"/>
                        </a:spcAft>
                      </a:pPr>
                      <a:r>
                        <a:rPr lang="en-US" sz="1800" kern="1200" dirty="0">
                          <a:solidFill>
                            <a:srgbClr val="000000"/>
                          </a:solidFill>
                          <a:effectLst/>
                          <a:latin typeface="+mn-lt"/>
                          <a:ea typeface="Times New Roman" panose="02020603050405020304" pitchFamily="18" charset="0"/>
                          <a:cs typeface="Arial" panose="020B0604020202020204" pitchFamily="34" charset="0"/>
                        </a:rPr>
                        <a:t> 3:15 p.m. – 5:15 p.m.</a:t>
                      </a:r>
                    </a:p>
                  </a:txBody>
                  <a:tcPr marL="68580" marR="68580" marT="0" marB="0" anchor="ctr">
                    <a:lnL>
                      <a:noFill/>
                    </a:lnL>
                    <a:lnR>
                      <a:noFill/>
                    </a:lnR>
                    <a:lnT>
                      <a:noFill/>
                    </a:lnT>
                    <a:lnB>
                      <a:noFill/>
                    </a:lnB>
                    <a:solidFill>
                      <a:schemeClr val="bg1"/>
                    </a:solidFill>
                  </a:tcPr>
                </a:tc>
                <a:tc>
                  <a:txBody>
                    <a:bodyPr/>
                    <a:lstStyle/>
                    <a:p>
                      <a:pPr marL="0" marR="0" algn="ctr">
                        <a:lnSpc>
                          <a:spcPct val="200000"/>
                        </a:lnSpc>
                        <a:spcBef>
                          <a:spcPts val="600"/>
                        </a:spcBef>
                        <a:spcAft>
                          <a:spcPts val="600"/>
                        </a:spcAft>
                      </a:pPr>
                      <a:r>
                        <a:rPr lang="en-US" sz="1800" dirty="0">
                          <a:solidFill>
                            <a:srgbClr val="062109"/>
                          </a:solidFill>
                          <a:effectLst/>
                          <a:latin typeface="+mn-lt"/>
                          <a:ea typeface="Times New Roman" panose="02020603050405020304" pitchFamily="18" charset="0"/>
                          <a:cs typeface="Arial" panose="020B0604020202020204" pitchFamily="34" charset="0"/>
                        </a:rPr>
                        <a:t>Remote Session via Zoom</a:t>
                      </a:r>
                      <a:endParaRPr lang="en-US" sz="1800" dirty="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a:noFill/>
                    </a:lnR>
                    <a:lnT>
                      <a:noFill/>
                    </a:lnT>
                    <a:lnB>
                      <a:noFill/>
                    </a:lnB>
                    <a:solidFill>
                      <a:schemeClr val="bg1"/>
                    </a:solidFill>
                  </a:tcPr>
                </a:tc>
                <a:extLst>
                  <a:ext uri="{0D108BD9-81ED-4DB2-BD59-A6C34878D82A}">
                    <a16:rowId xmlns:a16="http://schemas.microsoft.com/office/drawing/2014/main" val="857287268"/>
                  </a:ext>
                </a:extLst>
              </a:tr>
              <a:tr h="124324">
                <a:tc>
                  <a:txBody>
                    <a:bodyPr/>
                    <a:lstStyle/>
                    <a:p>
                      <a:pPr marL="0" marR="0" algn="ctr">
                        <a:lnSpc>
                          <a:spcPct val="200000"/>
                        </a:lnSpc>
                        <a:spcBef>
                          <a:spcPts val="600"/>
                        </a:spcBef>
                        <a:spcAft>
                          <a:spcPts val="600"/>
                        </a:spcAft>
                      </a:pPr>
                      <a:r>
                        <a:rPr lang="en-US" sz="1800">
                          <a:solidFill>
                            <a:srgbClr val="000000"/>
                          </a:solidFill>
                          <a:effectLst/>
                          <a:latin typeface="+mn-lt"/>
                          <a:ea typeface="Times New Roman" panose="02020603050405020304" pitchFamily="18" charset="0"/>
                          <a:cs typeface="Arial" panose="020B0604020202020204" pitchFamily="34" charset="0"/>
                        </a:rPr>
                        <a:t>Session 4</a:t>
                      </a:r>
                      <a:endParaRPr lang="en-US" sz="180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w="12700" cap="flat" cmpd="sng" algn="ctr">
                      <a:solidFill>
                        <a:srgbClr val="082D0D"/>
                      </a:solidFill>
                      <a:prstDash val="solid"/>
                      <a:round/>
                      <a:headEnd type="none" w="med" len="med"/>
                      <a:tailEnd type="none" w="med" len="med"/>
                    </a:lnR>
                    <a:lnT>
                      <a:noFill/>
                    </a:lnT>
                    <a:lnB>
                      <a:noFill/>
                    </a:lnB>
                    <a:solidFill>
                      <a:srgbClr val="F2F2F2"/>
                    </a:solidFill>
                  </a:tcPr>
                </a:tc>
                <a:tc>
                  <a:txBody>
                    <a:bodyPr/>
                    <a:lstStyle/>
                    <a:p>
                      <a:pPr marL="0" marR="0" algn="ctr">
                        <a:lnSpc>
                          <a:spcPct val="115000"/>
                        </a:lnSpc>
                        <a:spcBef>
                          <a:spcPts val="0"/>
                        </a:spcBef>
                        <a:spcAft>
                          <a:spcPts val="0"/>
                        </a:spcAft>
                      </a:pPr>
                      <a:r>
                        <a:rPr lang="en-US" sz="1600" kern="1200" dirty="0">
                          <a:solidFill>
                            <a:srgbClr val="000000"/>
                          </a:solidFill>
                          <a:effectLst/>
                          <a:latin typeface="+mn-lt"/>
                          <a:ea typeface="Times New Roman" panose="02020603050405020304" pitchFamily="18" charset="0"/>
                          <a:cs typeface="Arial" panose="020B0604020202020204" pitchFamily="34" charset="0"/>
                        </a:rPr>
                        <a:t>March 30, 2021</a:t>
                      </a:r>
                    </a:p>
                  </a:txBody>
                  <a:tcPr marL="68580" marR="68580" marT="0" marB="0" anchor="ctr">
                    <a:lnL w="12700" cap="flat" cmpd="sng" algn="ctr">
                      <a:solidFill>
                        <a:srgbClr val="082D0D"/>
                      </a:solidFill>
                      <a:prstDash val="solid"/>
                      <a:round/>
                      <a:headEnd type="none" w="med" len="med"/>
                      <a:tailEnd type="none" w="med" len="med"/>
                    </a:lnL>
                    <a:lnR>
                      <a:noFill/>
                    </a:lnR>
                    <a:lnT>
                      <a:noFill/>
                    </a:lnT>
                    <a:lnB>
                      <a:noFill/>
                    </a:lnB>
                    <a:solidFill>
                      <a:srgbClr val="F2F2F2"/>
                    </a:solidFill>
                  </a:tcPr>
                </a:tc>
                <a:tc>
                  <a:txBody>
                    <a:bodyPr/>
                    <a:lstStyle/>
                    <a:p>
                      <a:pPr marL="0" marR="0" algn="ctr">
                        <a:lnSpc>
                          <a:spcPct val="115000"/>
                        </a:lnSpc>
                        <a:spcBef>
                          <a:spcPts val="0"/>
                        </a:spcBef>
                        <a:spcAft>
                          <a:spcPts val="0"/>
                        </a:spcAft>
                      </a:pPr>
                      <a:r>
                        <a:rPr lang="en-US" sz="1800" kern="1200" dirty="0">
                          <a:solidFill>
                            <a:srgbClr val="000000"/>
                          </a:solidFill>
                          <a:effectLst/>
                          <a:latin typeface="+mn-lt"/>
                          <a:ea typeface="Times New Roman" panose="02020603050405020304" pitchFamily="18" charset="0"/>
                          <a:cs typeface="Arial" panose="020B0604020202020204" pitchFamily="34" charset="0"/>
                        </a:rPr>
                        <a:t> 3:15 p.m. – 5:15 p.m.</a:t>
                      </a:r>
                    </a:p>
                  </a:txBody>
                  <a:tcPr marL="68580" marR="68580" marT="0" marB="0" anchor="ctr">
                    <a:lnL>
                      <a:noFill/>
                    </a:lnL>
                    <a:lnR>
                      <a:noFill/>
                    </a:lnR>
                    <a:lnT>
                      <a:noFill/>
                    </a:lnT>
                    <a:lnB>
                      <a:noFill/>
                    </a:lnB>
                    <a:solidFill>
                      <a:srgbClr val="F2F2F2"/>
                    </a:solidFill>
                  </a:tcPr>
                </a:tc>
                <a:tc>
                  <a:txBody>
                    <a:bodyPr/>
                    <a:lstStyle/>
                    <a:p>
                      <a:pPr marL="0" marR="0" algn="ctr">
                        <a:lnSpc>
                          <a:spcPct val="200000"/>
                        </a:lnSpc>
                        <a:spcBef>
                          <a:spcPts val="600"/>
                        </a:spcBef>
                        <a:spcAft>
                          <a:spcPts val="600"/>
                        </a:spcAft>
                      </a:pPr>
                      <a:r>
                        <a:rPr lang="en-US" sz="1800" dirty="0">
                          <a:solidFill>
                            <a:srgbClr val="000000"/>
                          </a:solidFill>
                          <a:effectLst/>
                          <a:latin typeface="+mn-lt"/>
                          <a:ea typeface="Times New Roman" panose="02020603050405020304" pitchFamily="18" charset="0"/>
                          <a:cs typeface="Arial" panose="020B0604020202020204" pitchFamily="34" charset="0"/>
                        </a:rPr>
                        <a:t>Remote Session via Zoom</a:t>
                      </a:r>
                      <a:endParaRPr lang="en-US" sz="1800" dirty="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a:noFill/>
                    </a:lnR>
                    <a:lnT>
                      <a:noFill/>
                    </a:lnT>
                    <a:lnB>
                      <a:noFill/>
                    </a:lnB>
                    <a:solidFill>
                      <a:srgbClr val="F2F2F2"/>
                    </a:solidFill>
                  </a:tcPr>
                </a:tc>
                <a:extLst>
                  <a:ext uri="{0D108BD9-81ED-4DB2-BD59-A6C34878D82A}">
                    <a16:rowId xmlns:a16="http://schemas.microsoft.com/office/drawing/2014/main" val="3419069635"/>
                  </a:ext>
                </a:extLst>
              </a:tr>
              <a:tr h="124324">
                <a:tc>
                  <a:txBody>
                    <a:bodyPr/>
                    <a:lstStyle/>
                    <a:p>
                      <a:pPr marL="0" marR="0" algn="ctr">
                        <a:lnSpc>
                          <a:spcPct val="200000"/>
                        </a:lnSpc>
                        <a:spcBef>
                          <a:spcPts val="600"/>
                        </a:spcBef>
                        <a:spcAft>
                          <a:spcPts val="600"/>
                        </a:spcAft>
                      </a:pPr>
                      <a:r>
                        <a:rPr lang="en-US" sz="1800">
                          <a:solidFill>
                            <a:srgbClr val="000000"/>
                          </a:solidFill>
                          <a:effectLst/>
                          <a:latin typeface="+mn-lt"/>
                          <a:ea typeface="Times New Roman" panose="02020603050405020304" pitchFamily="18" charset="0"/>
                          <a:cs typeface="Arial" panose="020B0604020202020204" pitchFamily="34" charset="0"/>
                        </a:rPr>
                        <a:t>Session 5</a:t>
                      </a:r>
                      <a:endParaRPr lang="en-US" sz="180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w="12700" cap="flat" cmpd="sng" algn="ctr">
                      <a:solidFill>
                        <a:srgbClr val="082D0D"/>
                      </a:solidFill>
                      <a:prstDash val="solid"/>
                      <a:round/>
                      <a:headEnd type="none" w="med" len="med"/>
                      <a:tailEnd type="none" w="med" len="med"/>
                    </a:lnR>
                    <a:lnT>
                      <a:noFill/>
                    </a:lnT>
                    <a:lnB w="12700" cap="flat" cmpd="sng" algn="ctr">
                      <a:solidFill>
                        <a:srgbClr val="082D0D"/>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600" kern="1200" dirty="0">
                          <a:solidFill>
                            <a:srgbClr val="000000"/>
                          </a:solidFill>
                          <a:effectLst/>
                          <a:latin typeface="+mn-lt"/>
                          <a:ea typeface="Times New Roman" panose="02020603050405020304" pitchFamily="18" charset="0"/>
                          <a:cs typeface="Arial" panose="020B0604020202020204" pitchFamily="34" charset="0"/>
                        </a:rPr>
                        <a:t>May 11, 2021</a:t>
                      </a:r>
                    </a:p>
                  </a:txBody>
                  <a:tcPr marL="68580" marR="68580" marT="0" marB="0" anchor="ctr">
                    <a:lnL w="12700" cap="flat" cmpd="sng" algn="ctr">
                      <a:solidFill>
                        <a:srgbClr val="082D0D"/>
                      </a:solidFill>
                      <a:prstDash val="solid"/>
                      <a:round/>
                      <a:headEnd type="none" w="med" len="med"/>
                      <a:tailEnd type="none" w="med" len="med"/>
                    </a:lnL>
                    <a:lnR>
                      <a:noFill/>
                    </a:lnR>
                    <a:lnT>
                      <a:noFill/>
                    </a:lnT>
                    <a:lnB w="12700" cap="flat" cmpd="sng" algn="ctr">
                      <a:solidFill>
                        <a:srgbClr val="082D0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kern="1200" dirty="0">
                          <a:solidFill>
                            <a:srgbClr val="000000"/>
                          </a:solidFill>
                          <a:effectLst/>
                          <a:latin typeface="+mn-lt"/>
                          <a:ea typeface="Times New Roman" panose="02020603050405020304" pitchFamily="18" charset="0"/>
                          <a:cs typeface="Arial" panose="020B0604020202020204" pitchFamily="34" charset="0"/>
                        </a:rPr>
                        <a:t> 3:15 p.m. – 5:15 p.m.</a:t>
                      </a:r>
                    </a:p>
                  </a:txBody>
                  <a:tcPr marL="68580" marR="68580" marT="0" marB="0" anchor="ctr">
                    <a:lnL>
                      <a:noFill/>
                    </a:lnL>
                    <a:lnR>
                      <a:noFill/>
                    </a:lnR>
                    <a:lnT>
                      <a:noFill/>
                    </a:lnT>
                    <a:lnB w="12700" cap="flat" cmpd="sng" algn="ctr">
                      <a:solidFill>
                        <a:srgbClr val="082D0D"/>
                      </a:solidFill>
                      <a:prstDash val="solid"/>
                      <a:round/>
                      <a:headEnd type="none" w="med" len="med"/>
                      <a:tailEnd type="none" w="med" len="med"/>
                    </a:lnB>
                    <a:solidFill>
                      <a:schemeClr val="bg1"/>
                    </a:solidFill>
                  </a:tcPr>
                </a:tc>
                <a:tc>
                  <a:txBody>
                    <a:bodyPr/>
                    <a:lstStyle/>
                    <a:p>
                      <a:pPr marL="0" marR="0" algn="ctr">
                        <a:lnSpc>
                          <a:spcPct val="200000"/>
                        </a:lnSpc>
                        <a:spcBef>
                          <a:spcPts val="600"/>
                        </a:spcBef>
                        <a:spcAft>
                          <a:spcPts val="600"/>
                        </a:spcAft>
                      </a:pPr>
                      <a:r>
                        <a:rPr lang="en-US" sz="1800" dirty="0">
                          <a:solidFill>
                            <a:srgbClr val="062109"/>
                          </a:solidFill>
                          <a:effectLst/>
                          <a:latin typeface="+mn-lt"/>
                          <a:ea typeface="Times New Roman" panose="02020603050405020304" pitchFamily="18" charset="0"/>
                          <a:cs typeface="Arial" panose="020B0604020202020204" pitchFamily="34" charset="0"/>
                        </a:rPr>
                        <a:t>Remote Session via Zoom</a:t>
                      </a:r>
                      <a:endParaRPr lang="en-US" sz="1800" dirty="0">
                        <a:solidFill>
                          <a:srgbClr val="062109"/>
                        </a:solidFill>
                        <a:effectLst/>
                        <a:latin typeface="+mn-lt"/>
                        <a:ea typeface="Times New Roman" panose="02020603050405020304" pitchFamily="18" charset="0"/>
                        <a:cs typeface="Times New Roman" panose="02020603050405020304" pitchFamily="18" charset="0"/>
                      </a:endParaRPr>
                    </a:p>
                  </a:txBody>
                  <a:tcPr marL="43063" marR="43063" marT="0" marB="0" anchor="ctr">
                    <a:lnL>
                      <a:noFill/>
                    </a:lnL>
                    <a:lnR>
                      <a:noFill/>
                    </a:lnR>
                    <a:lnT>
                      <a:noFill/>
                    </a:lnT>
                    <a:lnB w="12700" cap="flat" cmpd="sng" algn="ctr">
                      <a:solidFill>
                        <a:srgbClr val="082D0D"/>
                      </a:solidFill>
                      <a:prstDash val="solid"/>
                      <a:round/>
                      <a:headEnd type="none" w="med" len="med"/>
                      <a:tailEnd type="none" w="med" len="med"/>
                    </a:lnB>
                    <a:solidFill>
                      <a:schemeClr val="bg1"/>
                    </a:solidFill>
                  </a:tcPr>
                </a:tc>
                <a:extLst>
                  <a:ext uri="{0D108BD9-81ED-4DB2-BD59-A6C34878D82A}">
                    <a16:rowId xmlns:a16="http://schemas.microsoft.com/office/drawing/2014/main" val="4185673982"/>
                  </a:ext>
                </a:extLst>
              </a:tr>
            </a:tbl>
          </a:graphicData>
        </a:graphic>
      </p:graphicFrame>
    </p:spTree>
    <p:extLst>
      <p:ext uri="{BB962C8B-B14F-4D97-AF65-F5344CB8AC3E}">
        <p14:creationId xmlns:p14="http://schemas.microsoft.com/office/powerpoint/2010/main" val="3390443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DA20-8E31-42F6-9A67-7BBEF6AB191D}"/>
              </a:ext>
            </a:extLst>
          </p:cNvPr>
          <p:cNvSpPr>
            <a:spLocks noGrp="1"/>
          </p:cNvSpPr>
          <p:nvPr>
            <p:ph type="title"/>
          </p:nvPr>
        </p:nvSpPr>
        <p:spPr/>
        <p:txBody>
          <a:bodyPr/>
          <a:lstStyle/>
          <a:p>
            <a:r>
              <a:rPr lang="en-US" dirty="0"/>
              <a:t>Thank You!</a:t>
            </a:r>
          </a:p>
        </p:txBody>
      </p:sp>
      <p:pic>
        <p:nvPicPr>
          <p:cNvPr id="5" name="Picture 4">
            <a:extLst>
              <a:ext uri="{FF2B5EF4-FFF2-40B4-BE49-F238E27FC236}">
                <a16:creationId xmlns:a16="http://schemas.microsoft.com/office/drawing/2014/main" id="{8DD04920-633F-439B-ADFD-F50F55FE0DE5}"/>
              </a:ext>
            </a:extLst>
          </p:cNvPr>
          <p:cNvPicPr>
            <a:picLocks noChangeAspect="1"/>
          </p:cNvPicPr>
          <p:nvPr/>
        </p:nvPicPr>
        <p:blipFill rotWithShape="1">
          <a:blip r:embed="rId2"/>
          <a:srcRect t="17214" b="-1"/>
          <a:stretch/>
        </p:blipFill>
        <p:spPr>
          <a:xfrm>
            <a:off x="726156" y="3895482"/>
            <a:ext cx="3392366" cy="1938804"/>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04468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Welcome</a:t>
            </a:r>
          </a:p>
        </p:txBody>
      </p:sp>
      <p:sp>
        <p:nvSpPr>
          <p:cNvPr id="5" name="Text Placeholder 4"/>
          <p:cNvSpPr>
            <a:spLocks noGrp="1"/>
          </p:cNvSpPr>
          <p:nvPr>
            <p:ph type="body" idx="1"/>
          </p:nvPr>
        </p:nvSpPr>
        <p:spPr/>
        <p:txBody>
          <a:bodyPr/>
          <a:lstStyle/>
          <a:p>
            <a:r>
              <a:rPr lang="en-US"/>
              <a:t>Structured Flexibility</a:t>
            </a:r>
          </a:p>
        </p:txBody>
      </p:sp>
      <p:sp>
        <p:nvSpPr>
          <p:cNvPr id="2" name="TextBox 1">
            <a:extLst>
              <a:ext uri="{FF2B5EF4-FFF2-40B4-BE49-F238E27FC236}">
                <a16:creationId xmlns:a16="http://schemas.microsoft.com/office/drawing/2014/main" id="{4BF8AD31-ED80-4E05-842C-9B4F96AD061D}"/>
              </a:ext>
            </a:extLst>
          </p:cNvPr>
          <p:cNvSpPr txBox="1"/>
          <p:nvPr/>
        </p:nvSpPr>
        <p:spPr>
          <a:xfrm>
            <a:off x="6516826" y="5064958"/>
            <a:ext cx="4480778" cy="369332"/>
          </a:xfrm>
          <a:prstGeom prst="rect">
            <a:avLst/>
          </a:prstGeom>
          <a:noFill/>
        </p:spPr>
        <p:txBody>
          <a:bodyPr wrap="none" rtlCol="0">
            <a:spAutoFit/>
          </a:bodyPr>
          <a:lstStyle/>
          <a:p>
            <a:r>
              <a:rPr lang="en-US" dirty="0"/>
              <a:t>Check out new resources on www.ci3t.org</a:t>
            </a:r>
          </a:p>
        </p:txBody>
      </p:sp>
      <p:pic>
        <p:nvPicPr>
          <p:cNvPr id="7" name="Picture 6">
            <a:extLst>
              <a:ext uri="{FF2B5EF4-FFF2-40B4-BE49-F238E27FC236}">
                <a16:creationId xmlns:a16="http://schemas.microsoft.com/office/drawing/2014/main" id="{6AD42C33-3559-437D-817B-FA1B76ADF4AA}"/>
              </a:ext>
            </a:extLst>
          </p:cNvPr>
          <p:cNvPicPr>
            <a:picLocks noChangeAspect="1"/>
          </p:cNvPicPr>
          <p:nvPr/>
        </p:nvPicPr>
        <p:blipFill>
          <a:blip r:embed="rId2"/>
          <a:stretch>
            <a:fillRect/>
          </a:stretch>
        </p:blipFill>
        <p:spPr>
          <a:xfrm>
            <a:off x="5272041" y="1178758"/>
            <a:ext cx="6743700" cy="3886200"/>
          </a:xfrm>
          <a:prstGeom prst="rect">
            <a:avLst/>
          </a:prstGeom>
        </p:spPr>
      </p:pic>
    </p:spTree>
    <p:extLst>
      <p:ext uri="{BB962C8B-B14F-4D97-AF65-F5344CB8AC3E}">
        <p14:creationId xmlns:p14="http://schemas.microsoft.com/office/powerpoint/2010/main" val="142471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CD637-81E8-0540-B482-BD131B0DC1C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20958192">
            <a:off x="552547" y="129965"/>
            <a:ext cx="3001003" cy="3954689"/>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84B4DB-BCBE-114B-9D97-DFC13D4E65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67904">
            <a:off x="434391" y="3329968"/>
            <a:ext cx="2366963" cy="3290888"/>
          </a:xfrm>
          <a:prstGeom prst="rect">
            <a:avLst/>
          </a:prstGeom>
          <a:noFill/>
          <a:ln w="9525">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D8A3C6-8067-2B44-A225-62257F44D19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460470">
            <a:off x="6372077" y="314180"/>
            <a:ext cx="2371725" cy="3074987"/>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C28E3C11-F915-9249-A9BC-3A79CB1D1C1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38472" y="417224"/>
            <a:ext cx="3149600" cy="3721100"/>
          </a:xfrm>
          <a:prstGeom prst="rect">
            <a:avLst/>
          </a:prstGeom>
          <a:noFill/>
          <a:ln w="15875">
            <a:solidFill>
              <a:srgbClr val="7D60A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350077FE-F8B2-3E4E-A163-98B142F015E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794024">
            <a:off x="8667758" y="735238"/>
            <a:ext cx="3175000" cy="3419475"/>
          </a:xfrm>
          <a:prstGeom prst="rect">
            <a:avLst/>
          </a:prstGeom>
          <a:solidFill>
            <a:schemeClr val="bg1"/>
          </a:solidFill>
          <a:ln w="12700">
            <a:solidFill>
              <a:schemeClr val="tx1"/>
            </a:solidFill>
            <a:miter lim="800000"/>
            <a:headEnd/>
            <a:tailEnd/>
          </a:ln>
        </p:spPr>
      </p:pic>
      <p:pic>
        <p:nvPicPr>
          <p:cNvPr id="7" name="Picture 2">
            <a:extLst>
              <a:ext uri="{FF2B5EF4-FFF2-40B4-BE49-F238E27FC236}">
                <a16:creationId xmlns:a16="http://schemas.microsoft.com/office/drawing/2014/main" id="{CB17F6FE-78B5-F444-B86C-171CCE8E818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0764304">
            <a:off x="8180865" y="3443285"/>
            <a:ext cx="2882900" cy="3343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E33829-D050-1A4D-BDBC-1D904854BC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47418">
            <a:off x="5357282" y="3069910"/>
            <a:ext cx="2633663" cy="3443287"/>
          </a:xfrm>
          <a:prstGeom prst="rect">
            <a:avLst/>
          </a:prstGeom>
          <a:ln w="15875">
            <a:solidFill>
              <a:schemeClr val="accent1">
                <a:shade val="50000"/>
              </a:schemeClr>
            </a:solidFill>
          </a:ln>
        </p:spPr>
      </p:pic>
      <p:pic>
        <p:nvPicPr>
          <p:cNvPr id="9" name="Picture 8">
            <a:extLst>
              <a:ext uri="{FF2B5EF4-FFF2-40B4-BE49-F238E27FC236}">
                <a16:creationId xmlns:a16="http://schemas.microsoft.com/office/drawing/2014/main" id="{69B22235-DD37-0649-B316-3BE9E71366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171036">
            <a:off x="3304985" y="4263975"/>
            <a:ext cx="2174875" cy="2492375"/>
          </a:xfrm>
          <a:prstGeom prst="rect">
            <a:avLst/>
          </a:prstGeom>
          <a:ln w="19050">
            <a:solidFill>
              <a:schemeClr val="accent1">
                <a:shade val="50000"/>
              </a:schemeClr>
            </a:solidFill>
          </a:ln>
        </p:spPr>
      </p:pic>
      <p:sp>
        <p:nvSpPr>
          <p:cNvPr id="10" name="Rectangle 9">
            <a:extLst>
              <a:ext uri="{FF2B5EF4-FFF2-40B4-BE49-F238E27FC236}">
                <a16:creationId xmlns:a16="http://schemas.microsoft.com/office/drawing/2014/main" id="{6F8C9EC4-5D14-44E6-BD8D-226AF3A3EBF7}"/>
              </a:ext>
            </a:extLst>
          </p:cNvPr>
          <p:cNvSpPr/>
          <p:nvPr/>
        </p:nvSpPr>
        <p:spPr>
          <a:xfrm>
            <a:off x="905629" y="580046"/>
            <a:ext cx="8215286" cy="4716927"/>
          </a:xfrm>
          <a:prstGeom prst="rect">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dirty="0"/>
              <a:t>Ci3T 2020 - 2021</a:t>
            </a:r>
          </a:p>
          <a:p>
            <a:pPr marL="457200" indent="-457200">
              <a:buFont typeface="Arial" panose="020B0604020202020204" pitchFamily="34" charset="0"/>
              <a:buChar char="•"/>
            </a:pPr>
            <a:r>
              <a:rPr lang="en-US" sz="2800" dirty="0"/>
              <a:t>Use your Ci3T Structure to Support Transitions</a:t>
            </a:r>
          </a:p>
          <a:p>
            <a:pPr marL="457200" indent="-457200">
              <a:buFont typeface="Arial" panose="020B0604020202020204" pitchFamily="34" charset="0"/>
              <a:buChar char="•"/>
            </a:pPr>
            <a:r>
              <a:rPr lang="en-US" sz="2800" dirty="0"/>
              <a:t>Share you Ci3T Implementation Manual with your Faculty and Staff as Changes Occur</a:t>
            </a:r>
          </a:p>
        </p:txBody>
      </p:sp>
      <p:sp>
        <p:nvSpPr>
          <p:cNvPr id="13" name="Star: 5 Points 12">
            <a:extLst>
              <a:ext uri="{FF2B5EF4-FFF2-40B4-BE49-F238E27FC236}">
                <a16:creationId xmlns:a16="http://schemas.microsoft.com/office/drawing/2014/main" id="{95C5C38E-EB51-4E79-B688-38404CF67E32}"/>
              </a:ext>
            </a:extLst>
          </p:cNvPr>
          <p:cNvSpPr/>
          <p:nvPr/>
        </p:nvSpPr>
        <p:spPr>
          <a:xfrm>
            <a:off x="5899464" y="700718"/>
            <a:ext cx="1854962" cy="1505101"/>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579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9475" y="196210"/>
            <a:ext cx="4936881" cy="6407441"/>
          </a:xfrm>
          <a:prstGeom prst="rect">
            <a:avLst/>
          </a:prstGeom>
          <a:ln>
            <a:solidFill>
              <a:schemeClr val="accent1"/>
            </a:solidFill>
          </a:ln>
          <a:effectLst>
            <a:outerShdw blurRad="292100" dist="139700" dir="2700000" algn="tl" rotWithShape="0">
              <a:srgbClr val="333333">
                <a:alpha val="65000"/>
              </a:srgbClr>
            </a:outerShdw>
          </a:effectLst>
        </p:spPr>
      </p:pic>
      <p:sp>
        <p:nvSpPr>
          <p:cNvPr id="5" name="Rounded Rectangle 4"/>
          <p:cNvSpPr/>
          <p:nvPr/>
        </p:nvSpPr>
        <p:spPr>
          <a:xfrm>
            <a:off x="1524000" y="321685"/>
            <a:ext cx="4407570" cy="195942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175"/>
            <a:r>
              <a:rPr lang="en-US" sz="2800" b="1" dirty="0">
                <a:solidFill>
                  <a:prstClr val="white"/>
                </a:solidFill>
              </a:rPr>
              <a:t>IM18 Ci3T Leadership Team Meeting Agenda TEMPLATE</a:t>
            </a:r>
          </a:p>
        </p:txBody>
      </p:sp>
      <p:sp>
        <p:nvSpPr>
          <p:cNvPr id="7" name="Oval 6"/>
          <p:cNvSpPr/>
          <p:nvPr/>
        </p:nvSpPr>
        <p:spPr>
          <a:xfrm>
            <a:off x="2194260" y="3100694"/>
            <a:ext cx="3067050" cy="1295401"/>
          </a:xfrm>
          <a:prstGeom prst="ellipse">
            <a:avLst/>
          </a:prstGeom>
          <a:solidFill>
            <a:srgbClr val="1225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b="1" dirty="0">
                <a:solidFill>
                  <a:prstClr val="white"/>
                </a:solidFill>
                <a:latin typeface="Calisto MT"/>
              </a:rPr>
              <a:t>Predictability</a:t>
            </a:r>
          </a:p>
        </p:txBody>
      </p:sp>
      <p:pic>
        <p:nvPicPr>
          <p:cNvPr id="6" name="Picture 5">
            <a:extLst>
              <a:ext uri="{FF2B5EF4-FFF2-40B4-BE49-F238E27FC236}">
                <a16:creationId xmlns:a16="http://schemas.microsoft.com/office/drawing/2014/main" id="{07BD7457-1BD6-401D-914D-4BF2477F5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599" y="2559885"/>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65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00" fill="hold"/>
                                        <p:tgtEl>
                                          <p:spTgt spid="7"/>
                                        </p:tgtEl>
                                        <p:attrNameLst>
                                          <p:attrName>ppt_w</p:attrName>
                                        </p:attrNameLst>
                                      </p:cBhvr>
                                      <p:tavLst>
                                        <p:tav tm="0">
                                          <p:val>
                                            <p:strVal val="#ppt_w*0.70"/>
                                          </p:val>
                                        </p:tav>
                                        <p:tav tm="100000">
                                          <p:val>
                                            <p:strVal val="#ppt_w"/>
                                          </p:val>
                                        </p:tav>
                                      </p:tavLst>
                                    </p:anim>
                                    <p:anim calcmode="lin" valueType="num">
                                      <p:cBhvr>
                                        <p:cTn id="8" dur="700" fill="hold"/>
                                        <p:tgtEl>
                                          <p:spTgt spid="7"/>
                                        </p:tgtEl>
                                        <p:attrNameLst>
                                          <p:attrName>ppt_h</p:attrName>
                                        </p:attrNameLst>
                                      </p:cBhvr>
                                      <p:tavLst>
                                        <p:tav tm="0">
                                          <p:val>
                                            <p:strVal val="#ppt_h"/>
                                          </p:val>
                                        </p:tav>
                                        <p:tav tm="100000">
                                          <p:val>
                                            <p:strVal val="#ppt_h"/>
                                          </p:val>
                                        </p:tav>
                                      </p:tavLst>
                                    </p:anim>
                                    <p:animEffect transition="in" filter="fade">
                                      <p:cBhvr>
                                        <p:cTn id="9" dur="7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Procedures for Monitoring</a:t>
            </a:r>
          </a:p>
        </p:txBody>
      </p:sp>
      <p:sp>
        <p:nvSpPr>
          <p:cNvPr id="5" name="Text Placeholder 4"/>
          <p:cNvSpPr>
            <a:spLocks noGrp="1"/>
          </p:cNvSpPr>
          <p:nvPr>
            <p:ph type="body" idx="1"/>
          </p:nvPr>
        </p:nvSpPr>
        <p:spPr/>
        <p:txBody>
          <a:bodyPr/>
          <a:lstStyle/>
          <a:p>
            <a:r>
              <a:rPr lang="en-US" b="1" dirty="0"/>
              <a:t>Reviewing your treatment integrity data</a:t>
            </a:r>
          </a:p>
          <a:p>
            <a:r>
              <a:rPr lang="en-US" b="1" dirty="0"/>
              <a:t>Reviewing your social validity data</a:t>
            </a:r>
          </a:p>
          <a:p>
            <a:r>
              <a:rPr lang="en-US" dirty="0"/>
              <a:t>Reviewing your screening data</a:t>
            </a:r>
          </a:p>
        </p:txBody>
      </p:sp>
    </p:spTree>
    <p:extLst>
      <p:ext uri="{BB962C8B-B14F-4D97-AF65-F5344CB8AC3E}">
        <p14:creationId xmlns:p14="http://schemas.microsoft.com/office/powerpoint/2010/main" val="580267812"/>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03FBE07934C240864A19A5437C53EC" ma:contentTypeVersion="2" ma:contentTypeDescription="Create a new document." ma:contentTypeScope="" ma:versionID="0277b6e098405eedaefe3e1e6e914305">
  <xsd:schema xmlns:xsd="http://www.w3.org/2001/XMLSchema" xmlns:xs="http://www.w3.org/2001/XMLSchema" xmlns:p="http://schemas.microsoft.com/office/2006/metadata/properties" xmlns:ns2="b4e858e9-7404-4a3a-ab13-2252d6558335" targetNamespace="http://schemas.microsoft.com/office/2006/metadata/properties" ma:root="true" ma:fieldsID="79fdcad152cf717d68999af5c04e6545" ns2:_="">
    <xsd:import namespace="b4e858e9-7404-4a3a-ab13-2252d655833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e858e9-7404-4a3a-ab13-2252d65583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14C9A8-AFDF-49DF-80AF-8C876F619D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e858e9-7404-4a3a-ab13-2252d65583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777F3-6079-4545-82A1-8899C1BF4B17}">
  <ds:schemaRefs>
    <ds:schemaRef ds:uri="http://purl.org/dc/dcmitype/"/>
    <ds:schemaRef ds:uri="http://schemas.openxmlformats.org/package/2006/metadata/core-properties"/>
    <ds:schemaRef ds:uri="http://schemas.microsoft.com/office/2006/metadata/properties"/>
    <ds:schemaRef ds:uri="b4e858e9-7404-4a3a-ab13-2252d6558335"/>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532</TotalTime>
  <Words>1851</Words>
  <Application>Microsoft Office PowerPoint</Application>
  <PresentationFormat>Widescreen</PresentationFormat>
  <Paragraphs>430</Paragraphs>
  <Slides>52</Slides>
  <Notes>23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5" baseType="lpstr">
      <vt:lpstr>Arial</vt:lpstr>
      <vt:lpstr>Calibri</vt:lpstr>
      <vt:lpstr>Calibri Light</vt:lpstr>
      <vt:lpstr>Calisto MT</vt:lpstr>
      <vt:lpstr>Century Gothic</vt:lpstr>
      <vt:lpstr>Courier New</vt:lpstr>
      <vt:lpstr>Symbol</vt:lpstr>
      <vt:lpstr>System Font Regular</vt:lpstr>
      <vt:lpstr>Times New Roman</vt:lpstr>
      <vt:lpstr>Verdana</vt:lpstr>
      <vt:lpstr>Wingdings</vt:lpstr>
      <vt:lpstr>Ci3T</vt:lpstr>
      <vt:lpstr>Document</vt:lpstr>
      <vt:lpstr>Using your Data to Inform Instruction</vt:lpstr>
      <vt:lpstr>Renaming: School Initials + First and Last Name</vt:lpstr>
      <vt:lpstr>Accessing Professional Learning</vt:lpstr>
      <vt:lpstr>PowerPoint Presentation</vt:lpstr>
      <vt:lpstr>Agenda</vt:lpstr>
      <vt:lpstr>Welcome</vt:lpstr>
      <vt:lpstr>PowerPoint Presentation</vt:lpstr>
      <vt:lpstr>PowerPoint Presentation</vt:lpstr>
      <vt:lpstr>Procedures for Monitoring</vt:lpstr>
      <vt:lpstr>Essential Components of  Primary Prevention Efforts</vt:lpstr>
      <vt:lpstr>PowerPoint Presentation</vt:lpstr>
      <vt:lpstr>Treatment Integrity Is Ci3T being implemented as planned?</vt:lpstr>
      <vt:lpstr>PowerPoint Presentation</vt:lpstr>
      <vt:lpstr>PowerPoint Presentation</vt:lpstr>
      <vt:lpstr>Social Validity How do stakeholders view the plan?</vt:lpstr>
      <vt:lpstr>PowerPoint Presentation</vt:lpstr>
      <vt:lpstr>PowerPoint Presentation</vt:lpstr>
      <vt:lpstr>Procedures for Monitoring</vt:lpstr>
      <vt:lpstr>PowerPoint Presentation</vt:lpstr>
      <vt:lpstr>PowerPoint Presentation</vt:lpstr>
      <vt:lpstr>PowerPoint Presentation</vt:lpstr>
      <vt:lpstr>PowerPoint Presentation</vt:lpstr>
      <vt:lpstr>Preparing action plans for Spring 2021</vt:lpstr>
      <vt:lpstr>Sharing Screening Data with Faculty and Staff </vt:lpstr>
      <vt:lpstr>Data-Informed Decision Making</vt:lpstr>
      <vt:lpstr>PowerPoint Presentation</vt:lpstr>
      <vt:lpstr>Solutions-based Planning</vt:lpstr>
      <vt:lpstr>Solutions-based Planning</vt:lpstr>
      <vt:lpstr>Solutions-based Planning</vt:lpstr>
      <vt:lpstr>Planning for an integrated approach</vt:lpstr>
      <vt:lpstr>Solutions-based Planning</vt:lpstr>
      <vt:lpstr>Antecedents - Behavior - Consequences</vt:lpstr>
      <vt:lpstr>The Acting-Out Cycle</vt:lpstr>
      <vt:lpstr>PowerPoint Presentation</vt:lpstr>
      <vt:lpstr>Building a Ci3T Tier Library</vt:lpstr>
      <vt:lpstr>PowerPoint Presentation</vt:lpstr>
      <vt:lpstr>Daily Behavior Report 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Ahead</vt:lpstr>
      <vt:lpstr>Next Steps</vt:lpstr>
      <vt:lpstr>Ci3T Monthly Leadership Team Meetings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Structured Flexibility:  Using Your Ci3T Structures to Provide Positive, Productive, and Safe Learning Environments</dc:title>
  <dc:creator>Royer, David J</dc:creator>
  <cp:lastModifiedBy>Austin, Katherine S</cp:lastModifiedBy>
  <cp:revision>66</cp:revision>
  <dcterms:created xsi:type="dcterms:W3CDTF">2020-08-09T02:04:37Z</dcterms:created>
  <dcterms:modified xsi:type="dcterms:W3CDTF">2021-01-13T16:03:31Z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0x0101001103FBE07934C240864A19A5437C53EC</vt:lpwstr>
  </property>
</Properties>
</file>