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41A3A"/>
    <a:srgbClr val="262626"/>
    <a:srgbClr val="FFFFFF"/>
    <a:srgbClr val="92A4C4"/>
    <a:srgbClr val="082D0D"/>
    <a:srgbClr val="D3E2D3"/>
    <a:srgbClr val="214075"/>
    <a:srgbClr val="FFCB04"/>
    <a:srgbClr val="B98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CBEFC-78C9-4899-B103-BEE0F929A34E}" v="2" dt="2020-10-19T21:24:05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23" d="100"/>
          <a:sy n="23" d="100"/>
        </p:scale>
        <p:origin x="29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tting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460" y="482834"/>
            <a:ext cx="14503940" cy="6126480"/>
          </a:xfrm>
          <a:noFill/>
        </p:spPr>
        <p:txBody>
          <a:bodyPr wrap="none" tIns="457200" rIns="91440" bIns="91440" anchor="t">
            <a:normAutofit/>
          </a:bodyPr>
          <a:lstStyle>
            <a:lvl1pPr marL="0" algn="l">
              <a:defRPr sz="12600" b="1" i="1" spc="-500" baseline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4460" y="2767263"/>
            <a:ext cx="14503940" cy="3842051"/>
          </a:xfrm>
        </p:spPr>
        <p:txBody>
          <a:bodyPr wrap="square" lIns="91440" tIns="91440" rIns="5029200" bIns="9144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800" spc="-500" baseline="0">
                <a:ln w="76200">
                  <a:solidFill>
                    <a:schemeClr val="bg1"/>
                  </a:solidFill>
                </a:ln>
                <a:latin typeface="Arial Black" panose="020B0A04020102020204" pitchFamily="34" charset="0"/>
              </a:defRPr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able Placeholder 8"/>
          <p:cNvSpPr>
            <a:spLocks noGrp="1" noChangeAspect="1"/>
          </p:cNvSpPr>
          <p:nvPr>
            <p:ph type="tbl" sz="quarter" idx="10"/>
          </p:nvPr>
        </p:nvSpPr>
        <p:spPr>
          <a:xfrm>
            <a:off x="457200" y="6609314"/>
            <a:ext cx="21031200" cy="258518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3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929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1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ci3t.org/covi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CCD5E4"/>
            </a:gs>
            <a:gs pos="100000">
              <a:srgbClr val="92A4C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3427D256-8AB1-480C-B878-955E098A78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4195" y="266700"/>
            <a:ext cx="2933700" cy="2933700"/>
          </a:xfrm>
          <a:prstGeom prst="rect">
            <a:avLst/>
          </a:prstGeom>
        </p:spPr>
      </p:pic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E410DD1D-140A-49DD-8867-5AB87A327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91127"/>
              </p:ext>
            </p:extLst>
          </p:nvPr>
        </p:nvGraphicFramePr>
        <p:xfrm>
          <a:off x="1784555" y="3691706"/>
          <a:ext cx="18376490" cy="471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6490">
                  <a:extLst>
                    <a:ext uri="{9D8B030D-6E8A-4147-A177-3AD203B41FA5}">
                      <a16:colId xmlns:a16="http://schemas.microsoft.com/office/drawing/2014/main" val="3568668834"/>
                    </a:ext>
                  </a:extLst>
                </a:gridCol>
              </a:tblGrid>
              <a:tr h="4714000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Ci3T Specific Setting Expectation</a:t>
                      </a:r>
                    </a:p>
                    <a:p>
                      <a:pPr algn="ctr"/>
                      <a:r>
                        <a:rPr lang="en-US" sz="7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Poster Template</a:t>
                      </a:r>
                    </a:p>
                    <a:p>
                      <a:pPr algn="ctr"/>
                      <a:r>
                        <a:rPr lang="en-US" sz="4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Adapted to assist in teaching COVID-19 safety procedures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41A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699013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A2075C9-0EA7-4720-B898-0F48FC0029C2}"/>
              </a:ext>
            </a:extLst>
          </p:cNvPr>
          <p:cNvSpPr txBox="1"/>
          <p:nvPr/>
        </p:nvSpPr>
        <p:spPr>
          <a:xfrm>
            <a:off x="1784555" y="8405706"/>
            <a:ext cx="18376490" cy="20713363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647700" indent="0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This PowerPoint file provides:</a:t>
            </a:r>
          </a:p>
          <a:p>
            <a:pPr marL="2194560" lvl="1" indent="-723900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An example of a poster for a specific setting that has been modified to include COVID-19 safety procedures (slide 2)</a:t>
            </a:r>
          </a:p>
          <a:p>
            <a:pPr marL="2194560" lvl="1" indent="-723900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A template you can use to design a poster for your school (slide 3)</a:t>
            </a:r>
          </a:p>
          <a:p>
            <a:pPr marL="609600" lvl="1" indent="0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1" indent="0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Considerations:</a:t>
            </a:r>
          </a:p>
          <a:p>
            <a:pPr marL="2308225" lvl="1" indent="-827088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Before creating posters, review guidance provided in the practice brief </a:t>
            </a:r>
            <a:r>
              <a:rPr lang="en-US" sz="6000" i="1" dirty="0">
                <a:latin typeface="Arial" panose="020B0604020202020204" pitchFamily="34" charset="0"/>
                <a:cs typeface="Arial" panose="020B0604020202020204" pitchFamily="34" charset="0"/>
              </a:rPr>
              <a:t>Using your Ci3T Structures to Support Teaching and Reinforcing COVID-19 Safety Procedures 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</a:rPr>
              <a:t>(available on 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ci3t.org/covid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308225" lvl="1" indent="-827088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Once customized for your school, you can duplicate your poster to make one per setting (e.g., cafeteria, hallway)</a:t>
            </a:r>
            <a:endParaRPr lang="en-US" sz="6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8225" lvl="1" indent="-827088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</a:rPr>
              <a:t>The slides in this file are customized to be printed as 24x36 posters</a:t>
            </a:r>
          </a:p>
          <a:p>
            <a:pPr marL="2308225" lvl="1" indent="-827088" defTabSz="15922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If you prefer to print posters on 8.5x11 in. paper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</a:rPr>
              <a:t>, please access </a:t>
            </a:r>
            <a:r>
              <a:rPr lang="en-US" sz="6000" i="0">
                <a:latin typeface="Arial" panose="020B0604020202020204" pitchFamily="34" charset="0"/>
                <a:cs typeface="Arial" panose="020B0604020202020204" pitchFamily="34" charset="0"/>
              </a:rPr>
              <a:t>the other 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</a:rPr>
              <a:t>template at 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ci3t.org/covid</a:t>
            </a:r>
            <a:r>
              <a:rPr lang="en-US" sz="6000" i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43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464624" y="471113"/>
            <a:ext cx="21031200" cy="6126480"/>
          </a:xfrm>
          <a:prstGeom prst="rect">
            <a:avLst/>
          </a:prstGeom>
          <a:solidFill>
            <a:srgbClr val="214075"/>
          </a:solidFill>
          <a:ln w="38100">
            <a:solidFill>
              <a:schemeClr val="tx1"/>
            </a:solidFill>
          </a:ln>
        </p:spPr>
        <p:txBody>
          <a:bodyPr vert="horz" wrap="none" lIns="91440" tIns="914400" rIns="914400" bIns="45720" rtlCol="0" anchor="t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15000" b="0" i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spc="-10" dirty="0">
                <a:ln>
                  <a:solidFill>
                    <a:sysClr val="windowText" lastClr="000000"/>
                  </a:solidFill>
                </a:ln>
                <a:solidFill>
                  <a:srgbClr val="FFCB04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Lincoln </a:t>
            </a:r>
            <a:r>
              <a:rPr lang="en-US" sz="9600" spc="10" dirty="0">
                <a:ln>
                  <a:solidFill>
                    <a:sysClr val="windowText" lastClr="000000"/>
                  </a:solidFill>
                </a:ln>
                <a:solidFill>
                  <a:srgbClr val="FFCB04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Lion PRIDE</a:t>
            </a:r>
            <a:endParaRPr lang="en-US" sz="15000" b="0" i="0" dirty="0">
              <a:solidFill>
                <a:srgbClr val="FFCB0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0400" dirty="0">
                <a:ln w="3175">
                  <a:solidFill>
                    <a:schemeClr val="tx1"/>
                  </a:solidFill>
                </a:ln>
                <a:solidFill>
                  <a:srgbClr val="FFCB0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Classroom Expectations</a:t>
            </a:r>
          </a:p>
        </p:txBody>
      </p:sp>
      <p:graphicFrame>
        <p:nvGraphicFramePr>
          <p:cNvPr id="19" name="Table Placeholder 18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739264427"/>
              </p:ext>
            </p:extLst>
          </p:nvPr>
        </p:nvGraphicFramePr>
        <p:xfrm>
          <a:off x="457200" y="6608763"/>
          <a:ext cx="21031200" cy="2582680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446520">
                  <a:extLst>
                    <a:ext uri="{9D8B030D-6E8A-4147-A177-3AD203B41FA5}">
                      <a16:colId xmlns:a16="http://schemas.microsoft.com/office/drawing/2014/main" val="1015369975"/>
                    </a:ext>
                  </a:extLst>
                </a:gridCol>
                <a:gridCol w="14584680">
                  <a:extLst>
                    <a:ext uri="{9D8B030D-6E8A-4147-A177-3AD203B41FA5}">
                      <a16:colId xmlns:a16="http://schemas.microsoft.com/office/drawing/2014/main" val="61395920"/>
                    </a:ext>
                  </a:extLst>
                </a:gridCol>
              </a:tblGrid>
              <a:tr h="8608934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Be</a:t>
                      </a:r>
                    </a:p>
                    <a:p>
                      <a:pPr algn="ctr"/>
                      <a:r>
                        <a:rPr lang="en-US" sz="11500" i="1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R</a:t>
                      </a:r>
                      <a:r>
                        <a:rPr lang="en-US" sz="88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espectful</a:t>
                      </a:r>
                    </a:p>
                  </a:txBody>
                  <a:tcPr anchor="ctr">
                    <a:solidFill>
                      <a:srgbClr val="214075"/>
                    </a:solidFill>
                  </a:tcPr>
                </a:tc>
                <a:tc>
                  <a:txBody>
                    <a:bodyPr/>
                    <a:lstStyle/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Follow directions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kind words and actions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Control your tempter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Cooperate with others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an inside voice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highlight>
                            <a:srgbClr val="FFCB04"/>
                          </a:highlight>
                          <a:latin typeface="+mn-lt"/>
                          <a:ea typeface="+mn-ea"/>
                          <a:cs typeface="+mn-cs"/>
                        </a:rPr>
                        <a:t>Keep arms length apart</a:t>
                      </a:r>
                    </a:p>
                  </a:txBody>
                  <a:tcPr anchor="ctr">
                    <a:solidFill>
                      <a:srgbClr val="214075">
                        <a:alpha val="1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272809"/>
                  </a:ext>
                </a:extLst>
              </a:tr>
              <a:tr h="8608934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Be </a:t>
                      </a:r>
                      <a:r>
                        <a:rPr lang="en-US" sz="11500" i="1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R</a:t>
                      </a:r>
                      <a:r>
                        <a:rPr lang="en-US" sz="88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esponsible</a:t>
                      </a:r>
                    </a:p>
                  </a:txBody>
                  <a:tcPr anchor="ctr">
                    <a:solidFill>
                      <a:srgbClr val="214075"/>
                    </a:solidFill>
                  </a:tcPr>
                </a:tc>
                <a:tc>
                  <a:txBody>
                    <a:bodyPr/>
                    <a:lstStyle/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 in assigned area on time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Bring your required materials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Turn in finished work</a:t>
                      </a:r>
                    </a:p>
                    <a:p>
                      <a:pPr marL="739775" marR="0" indent="-522288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Exercise self-control</a:t>
                      </a:r>
                    </a:p>
                    <a:p>
                      <a:pPr marL="739775" marR="0" lvl="0" indent="-522288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highlight>
                            <a:srgbClr val="FFCB04"/>
                          </a:highlight>
                          <a:latin typeface="+mn-lt"/>
                          <a:ea typeface="+mn-ea"/>
                          <a:cs typeface="+mn-cs"/>
                        </a:rPr>
                        <a:t>Wear your mask so it</a:t>
                      </a:r>
                      <a:br>
                        <a:rPr lang="en-US" sz="6000" kern="1200" dirty="0">
                          <a:solidFill>
                            <a:schemeClr val="tx1"/>
                          </a:solidFill>
                          <a:highlight>
                            <a:srgbClr val="FFCB04"/>
                          </a:highligh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6000" kern="1200" dirty="0">
                          <a:solidFill>
                            <a:schemeClr val="tx1"/>
                          </a:solidFill>
                          <a:highlight>
                            <a:srgbClr val="FFCB04"/>
                          </a:highlight>
                          <a:latin typeface="+mn-lt"/>
                          <a:ea typeface="+mn-ea"/>
                          <a:cs typeface="+mn-cs"/>
                        </a:rPr>
                        <a:t>covers your nose and mouth</a:t>
                      </a:r>
                    </a:p>
                  </a:txBody>
                  <a:tcPr marL="68580" marR="68580" marT="0" marB="0" anchor="ctr">
                    <a:solidFill>
                      <a:srgbClr val="214075">
                        <a:alpha val="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48517"/>
                  </a:ext>
                </a:extLst>
              </a:tr>
              <a:tr h="8608934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CB04"/>
                          </a:solidFill>
                        </a:rPr>
                        <a:t>Give Best Effort</a:t>
                      </a:r>
                    </a:p>
                  </a:txBody>
                  <a:tcPr anchor="ctr">
                    <a:solidFill>
                      <a:srgbClr val="214075"/>
                    </a:solidFill>
                  </a:tcPr>
                </a:tc>
                <a:tc>
                  <a:txBody>
                    <a:bodyPr/>
                    <a:lstStyle/>
                    <a:p>
                      <a:pPr marL="739775" marR="0" indent="-522288" algn="l" defTabSz="1645920" rtl="0" eaLnBrk="1" latinLnBrk="0" hangingPunct="1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Participate in class activities</a:t>
                      </a:r>
                    </a:p>
                    <a:p>
                      <a:pPr marL="739775" marR="0" indent="-522288" algn="l" defTabSz="1645920" rtl="0" eaLnBrk="1" latinLnBrk="0" hangingPunct="1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 work with best effort</a:t>
                      </a:r>
                    </a:p>
                    <a:p>
                      <a:pPr marL="739775" marR="0" indent="-522288" algn="l" defTabSz="1645920" rtl="0" eaLnBrk="1" latinLnBrk="0" hangingPunct="1"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Ask for help politely</a:t>
                      </a:r>
                    </a:p>
                    <a:p>
                      <a:pPr marL="739775" marR="0" lvl="0" indent="-522288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6000" kern="1200" dirty="0">
                          <a:solidFill>
                            <a:schemeClr val="tx1"/>
                          </a:solidFill>
                          <a:highlight>
                            <a:srgbClr val="FFCB04"/>
                          </a:highlight>
                          <a:latin typeface="+mn-lt"/>
                          <a:ea typeface="+mn-ea"/>
                          <a:cs typeface="+mn-cs"/>
                        </a:rPr>
                        <a:t>Wash hands or use hand sanitizer regularly</a:t>
                      </a:r>
                    </a:p>
                  </a:txBody>
                  <a:tcPr marL="68580" marR="68580" marT="0" marB="0" anchor="ctr">
                    <a:solidFill>
                      <a:srgbClr val="214075">
                        <a:alpha val="1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474206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4350AC33-99DC-4BEB-8FDB-BBA5F88F7AC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7332046" y="11771246"/>
            <a:ext cx="3303436" cy="33034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635101-970B-48DD-8660-0E65057F26E3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821111" y="29298189"/>
            <a:ext cx="3265714" cy="3265714"/>
          </a:xfrm>
          <a:prstGeom prst="rect">
            <a:avLst/>
          </a:prstGeom>
        </p:spPr>
      </p:pic>
      <p:pic>
        <p:nvPicPr>
          <p:cNvPr id="15" name="Picture 14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A4B04C59-AD57-46A0-8C78-B7D90F44856F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784" b="98204" l="3125" r="97500">
                        <a14:foregroundMark x1="15417" y1="32335" x2="15417" y2="32335"/>
                        <a14:foregroundMark x1="18542" y1="25749" x2="18958" y2="53293"/>
                        <a14:foregroundMark x1="17917" y1="59880" x2="15208" y2="49701"/>
                        <a14:foregroundMark x1="14792" y1="54491" x2="6875" y2="40719"/>
                        <a14:foregroundMark x1="6875" y1="40719" x2="16667" y2="36527"/>
                        <a14:foregroundMark x1="16667" y1="36527" x2="23333" y2="53293"/>
                        <a14:foregroundMark x1="23333" y1="53293" x2="16458" y2="72455"/>
                        <a14:foregroundMark x1="16458" y1="72455" x2="27917" y2="91617"/>
                        <a14:foregroundMark x1="7083" y1="92814" x2="7917" y2="87425"/>
                        <a14:foregroundMark x1="6458" y1="21557" x2="6458" y2="21557"/>
                        <a14:foregroundMark x1="6667" y1="17964" x2="6667" y2="17964"/>
                        <a14:foregroundMark x1="3333" y1="17964" x2="3333" y2="17964"/>
                        <a14:foregroundMark x1="5000" y1="20958" x2="5000" y2="20958"/>
                        <a14:foregroundMark x1="36667" y1="11976" x2="39167" y2="17964"/>
                        <a14:foregroundMark x1="39375" y1="19162" x2="39375" y2="19162"/>
                        <a14:foregroundMark x1="38333" y1="20359" x2="38333" y2="20359"/>
                        <a14:foregroundMark x1="48958" y1="20359" x2="52083" y2="44311"/>
                        <a14:foregroundMark x1="52083" y1="44311" x2="48750" y2="70060"/>
                        <a14:foregroundMark x1="48750" y1="70060" x2="41250" y2="88623"/>
                        <a14:foregroundMark x1="41250" y1="88623" x2="50625" y2="98204"/>
                        <a14:foregroundMark x1="50625" y1="98204" x2="60000" y2="98204"/>
                        <a14:foregroundMark x1="60000" y1="98204" x2="55000" y2="74251"/>
                        <a14:foregroundMark x1="55000" y1="74251" x2="60208" y2="52096"/>
                        <a14:foregroundMark x1="60208" y1="52096" x2="59167" y2="25749"/>
                        <a14:foregroundMark x1="59167" y1="25749" x2="51667" y2="10778"/>
                        <a14:foregroundMark x1="51667" y1="10778" x2="43958" y2="23952"/>
                        <a14:foregroundMark x1="43958" y1="23952" x2="43958" y2="51497"/>
                        <a14:foregroundMark x1="43958" y1="51497" x2="48333" y2="76048"/>
                        <a14:foregroundMark x1="55625" y1="55090" x2="55625" y2="55090"/>
                        <a14:foregroundMark x1="81875" y1="92216" x2="81875" y2="92216"/>
                        <a14:foregroundMark x1="85625" y1="82635" x2="77083" y2="98802"/>
                        <a14:foregroundMark x1="77083" y1="98802" x2="86458" y2="89222"/>
                        <a14:foregroundMark x1="86458" y1="89222" x2="89792" y2="37126"/>
                        <a14:foregroundMark x1="89792" y1="37126" x2="81250" y2="22754"/>
                        <a14:foregroundMark x1="81250" y1="22754" x2="82708" y2="46707"/>
                        <a14:foregroundMark x1="91250" y1="82635" x2="97708" y2="95808"/>
                        <a14:foregroundMark x1="76875" y1="23952" x2="76875" y2="23952"/>
                        <a14:foregroundMark x1="75833" y1="20958" x2="72292" y2="22754"/>
                        <a14:foregroundMark x1="71667" y1="18563" x2="76250" y2="18563"/>
                        <a14:foregroundMark x1="69792" y1="14371" x2="69792" y2="14371"/>
                        <a14:foregroundMark x1="9792" y1="16766" x2="9792" y2="16766"/>
                        <a14:foregroundMark x1="6875" y1="7784" x2="6875" y2="7784"/>
                        <a14:foregroundMark x1="84583" y1="16766" x2="84583" y2="16766"/>
                        <a14:foregroundMark x1="85417" y1="11976" x2="85417" y2="11976"/>
                        <a14:foregroundMark x1="63750" y1="95210" x2="63750" y2="95210"/>
                        <a14:foregroundMark x1="40208" y1="95210" x2="40208" y2="95210"/>
                        <a14:foregroundMark x1="61667" y1="50898" x2="61667" y2="50898"/>
                        <a14:foregroundMark x1="42083" y1="53293" x2="42083" y2="53293"/>
                        <a14:foregroundMark x1="47292" y1="44910" x2="47292" y2="44910"/>
                        <a14:foregroundMark x1="56250" y1="45509" x2="56250" y2="45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8694" y="19234548"/>
            <a:ext cx="5148238" cy="181318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B36416-C298-4AB3-9341-D3230BDE9D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32046" y="21058900"/>
            <a:ext cx="3081535" cy="1784047"/>
          </a:xfrm>
          <a:prstGeom prst="rect">
            <a:avLst/>
          </a:prstGeom>
        </p:spPr>
      </p:pic>
      <p:sp>
        <p:nvSpPr>
          <p:cNvPr id="4" name="Mascot">
            <a:extLst>
              <a:ext uri="{FF2B5EF4-FFF2-40B4-BE49-F238E27FC236}">
                <a16:creationId xmlns:a16="http://schemas.microsoft.com/office/drawing/2014/main" id="{1EDBC548-9DD0-4056-B50D-C01F1DD39E87}"/>
              </a:ext>
            </a:extLst>
          </p:cNvPr>
          <p:cNvSpPr/>
          <p:nvPr/>
        </p:nvSpPr>
        <p:spPr>
          <a:xfrm>
            <a:off x="1310118" y="840571"/>
            <a:ext cx="4811705" cy="6126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7AAAF1-E9C8-4108-A2D3-6B706D96F3F4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16825482" y="2792903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81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>
            <a:spLocks/>
          </p:cNvSpPr>
          <p:nvPr/>
        </p:nvSpPr>
        <p:spPr>
          <a:xfrm>
            <a:off x="464624" y="471113"/>
            <a:ext cx="21031200" cy="612648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vert="horz" wrap="none" lIns="91440" tIns="457200" rIns="91440" bIns="91440" rtlCol="0" anchor="t">
            <a:normAutofit/>
          </a:bodyPr>
          <a:lstStyle>
            <a:lvl1pPr marL="6400800" algn="l" defTabSz="16459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600" b="1" i="1" kern="1200" spc="-500" baseline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SCHOOL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SETTING</a:t>
            </a:r>
            <a:r>
              <a:rPr lang="en-US" dirty="0"/>
              <a:t> Expectations</a:t>
            </a:r>
          </a:p>
        </p:txBody>
      </p:sp>
      <p:graphicFrame>
        <p:nvGraphicFramePr>
          <p:cNvPr id="19" name="Table Placeholder 18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74692533"/>
              </p:ext>
            </p:extLst>
          </p:nvPr>
        </p:nvGraphicFramePr>
        <p:xfrm>
          <a:off x="457200" y="6608762"/>
          <a:ext cx="21031200" cy="25852437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446520">
                  <a:extLst>
                    <a:ext uri="{9D8B030D-6E8A-4147-A177-3AD203B41FA5}">
                      <a16:colId xmlns:a16="http://schemas.microsoft.com/office/drawing/2014/main" val="1015369975"/>
                    </a:ext>
                  </a:extLst>
                </a:gridCol>
                <a:gridCol w="14584680">
                  <a:extLst>
                    <a:ext uri="{9D8B030D-6E8A-4147-A177-3AD203B41FA5}">
                      <a16:colId xmlns:a16="http://schemas.microsoft.com/office/drawing/2014/main" val="61395920"/>
                    </a:ext>
                  </a:extLst>
                </a:gridCol>
              </a:tblGrid>
              <a:tr h="8617479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</a:rPr>
                        <a:t>EXPECTATION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2960" indent="-64008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Enter relevant COVID-19 safety expectation as needed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272809"/>
                  </a:ext>
                </a:extLst>
              </a:tr>
              <a:tr h="8617479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</a:rPr>
                        <a:t>EXPECTATION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2960" indent="-64008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Enter relevant COVID-19 safety expectation as needed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48517"/>
                  </a:ext>
                </a:extLst>
              </a:tr>
              <a:tr h="8617479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n w="3175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</a:rPr>
                        <a:t>EXPECTATION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22960" indent="-64008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dirty="0">
                          <a:solidFill>
                            <a:schemeClr val="tx1"/>
                          </a:solidFill>
                        </a:rPr>
                        <a:t>Paste</a:t>
                      </a: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 expectations from matrix</a:t>
                      </a:r>
                    </a:p>
                    <a:p>
                      <a:pPr marL="822960" marR="0" indent="-640080" algn="l" defTabSz="1645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200" baseline="0" dirty="0">
                          <a:solidFill>
                            <a:schemeClr val="tx1"/>
                          </a:solidFill>
                        </a:rPr>
                        <a:t>Enter relevant COVID-19 safety expectation as needed</a:t>
                      </a:r>
                      <a:endParaRPr lang="en-US" sz="7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5474206"/>
                  </a:ext>
                </a:extLst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16704689" y="3546074"/>
            <a:ext cx="4997072" cy="3841499"/>
            <a:chOff x="16704689" y="3546074"/>
            <a:chExt cx="4997072" cy="3841499"/>
          </a:xfrm>
        </p:grpSpPr>
        <p:sp>
          <p:nvSpPr>
            <p:cNvPr id="23" name="Rectangle 22"/>
            <p:cNvSpPr/>
            <p:nvPr/>
          </p:nvSpPr>
          <p:spPr>
            <a:xfrm>
              <a:off x="16789940" y="3624421"/>
              <a:ext cx="4824920" cy="3717968"/>
            </a:xfrm>
            <a:custGeom>
              <a:avLst/>
              <a:gdLst>
                <a:gd name="connsiteX0" fmla="*/ 0 w 4824920"/>
                <a:gd name="connsiteY0" fmla="*/ 0 h 3122055"/>
                <a:gd name="connsiteX1" fmla="*/ 4824920 w 4824920"/>
                <a:gd name="connsiteY1" fmla="*/ 0 h 3122055"/>
                <a:gd name="connsiteX2" fmla="*/ 4824920 w 4824920"/>
                <a:gd name="connsiteY2" fmla="*/ 3122055 h 3122055"/>
                <a:gd name="connsiteX3" fmla="*/ 0 w 4824920"/>
                <a:gd name="connsiteY3" fmla="*/ 3122055 h 3122055"/>
                <a:gd name="connsiteX4" fmla="*/ 0 w 4824920"/>
                <a:gd name="connsiteY4" fmla="*/ 0 h 3122055"/>
                <a:gd name="connsiteX0" fmla="*/ 0 w 4824920"/>
                <a:gd name="connsiteY0" fmla="*/ 0 h 3242475"/>
                <a:gd name="connsiteX1" fmla="*/ 4824920 w 4824920"/>
                <a:gd name="connsiteY1" fmla="*/ 0 h 3242475"/>
                <a:gd name="connsiteX2" fmla="*/ 4824920 w 4824920"/>
                <a:gd name="connsiteY2" fmla="*/ 3122055 h 3242475"/>
                <a:gd name="connsiteX3" fmla="*/ 3024432 w 4824920"/>
                <a:gd name="connsiteY3" fmla="*/ 3242475 h 3242475"/>
                <a:gd name="connsiteX4" fmla="*/ 0 w 4824920"/>
                <a:gd name="connsiteY4" fmla="*/ 3122055 h 3242475"/>
                <a:gd name="connsiteX5" fmla="*/ 0 w 4824920"/>
                <a:gd name="connsiteY5" fmla="*/ 0 h 3242475"/>
                <a:gd name="connsiteX0" fmla="*/ 0 w 4824920"/>
                <a:gd name="connsiteY0" fmla="*/ 0 h 3399822"/>
                <a:gd name="connsiteX1" fmla="*/ 4824920 w 4824920"/>
                <a:gd name="connsiteY1" fmla="*/ 0 h 3399822"/>
                <a:gd name="connsiteX2" fmla="*/ 4824920 w 4824920"/>
                <a:gd name="connsiteY2" fmla="*/ 3122055 h 3399822"/>
                <a:gd name="connsiteX3" fmla="*/ 4198564 w 4824920"/>
                <a:gd name="connsiteY3" fmla="*/ 3274497 h 3399822"/>
                <a:gd name="connsiteX4" fmla="*/ 3024432 w 4824920"/>
                <a:gd name="connsiteY4" fmla="*/ 3242475 h 3399822"/>
                <a:gd name="connsiteX5" fmla="*/ 0 w 4824920"/>
                <a:gd name="connsiteY5" fmla="*/ 3122055 h 3399822"/>
                <a:gd name="connsiteX6" fmla="*/ 0 w 4824920"/>
                <a:gd name="connsiteY6" fmla="*/ 0 h 3399822"/>
                <a:gd name="connsiteX0" fmla="*/ 0 w 4824920"/>
                <a:gd name="connsiteY0" fmla="*/ 0 h 3715734"/>
                <a:gd name="connsiteX1" fmla="*/ 4824920 w 4824920"/>
                <a:gd name="connsiteY1" fmla="*/ 0 h 3715734"/>
                <a:gd name="connsiteX2" fmla="*/ 4824920 w 4824920"/>
                <a:gd name="connsiteY2" fmla="*/ 3122055 h 3715734"/>
                <a:gd name="connsiteX3" fmla="*/ 4198564 w 4824920"/>
                <a:gd name="connsiteY3" fmla="*/ 3274497 h 3715734"/>
                <a:gd name="connsiteX4" fmla="*/ 3380230 w 4824920"/>
                <a:gd name="connsiteY4" fmla="*/ 3715685 h 3715734"/>
                <a:gd name="connsiteX5" fmla="*/ 3024432 w 4824920"/>
                <a:gd name="connsiteY5" fmla="*/ 3242475 h 3715734"/>
                <a:gd name="connsiteX6" fmla="*/ 0 w 4824920"/>
                <a:gd name="connsiteY6" fmla="*/ 3122055 h 3715734"/>
                <a:gd name="connsiteX7" fmla="*/ 0 w 4824920"/>
                <a:gd name="connsiteY7" fmla="*/ 0 h 3715734"/>
                <a:gd name="connsiteX0" fmla="*/ 0 w 4824920"/>
                <a:gd name="connsiteY0" fmla="*/ 0 h 3718171"/>
                <a:gd name="connsiteX1" fmla="*/ 4824920 w 4824920"/>
                <a:gd name="connsiteY1" fmla="*/ 0 h 3718171"/>
                <a:gd name="connsiteX2" fmla="*/ 4824920 w 4824920"/>
                <a:gd name="connsiteY2" fmla="*/ 3122055 h 3718171"/>
                <a:gd name="connsiteX3" fmla="*/ 4198564 w 4824920"/>
                <a:gd name="connsiteY3" fmla="*/ 3274497 h 3718171"/>
                <a:gd name="connsiteX4" fmla="*/ 4227028 w 4824920"/>
                <a:gd name="connsiteY4" fmla="*/ 3573366 h 3718171"/>
                <a:gd name="connsiteX5" fmla="*/ 3380230 w 4824920"/>
                <a:gd name="connsiteY5" fmla="*/ 3715685 h 3718171"/>
                <a:gd name="connsiteX6" fmla="*/ 3024432 w 4824920"/>
                <a:gd name="connsiteY6" fmla="*/ 3242475 h 3718171"/>
                <a:gd name="connsiteX7" fmla="*/ 0 w 4824920"/>
                <a:gd name="connsiteY7" fmla="*/ 3122055 h 3718171"/>
                <a:gd name="connsiteX8" fmla="*/ 0 w 4824920"/>
                <a:gd name="connsiteY8" fmla="*/ 0 h 3718171"/>
                <a:gd name="connsiteX0" fmla="*/ 0 w 4824920"/>
                <a:gd name="connsiteY0" fmla="*/ 0 h 3717416"/>
                <a:gd name="connsiteX1" fmla="*/ 4824920 w 4824920"/>
                <a:gd name="connsiteY1" fmla="*/ 0 h 3717416"/>
                <a:gd name="connsiteX2" fmla="*/ 4824920 w 4824920"/>
                <a:gd name="connsiteY2" fmla="*/ 3122055 h 3717416"/>
                <a:gd name="connsiteX3" fmla="*/ 4198564 w 4824920"/>
                <a:gd name="connsiteY3" fmla="*/ 3274497 h 3717416"/>
                <a:gd name="connsiteX4" fmla="*/ 4227028 w 4824920"/>
                <a:gd name="connsiteY4" fmla="*/ 3573366 h 3717416"/>
                <a:gd name="connsiteX5" fmla="*/ 3380230 w 4824920"/>
                <a:gd name="connsiteY5" fmla="*/ 3715685 h 3717416"/>
                <a:gd name="connsiteX6" fmla="*/ 3024432 w 4824920"/>
                <a:gd name="connsiteY6" fmla="*/ 3242475 h 3717416"/>
                <a:gd name="connsiteX7" fmla="*/ 0 w 4824920"/>
                <a:gd name="connsiteY7" fmla="*/ 3122055 h 3717416"/>
                <a:gd name="connsiteX8" fmla="*/ 0 w 4824920"/>
                <a:gd name="connsiteY8" fmla="*/ 0 h 3717416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198564 w 4824920"/>
                <a:gd name="connsiteY3" fmla="*/ 3274497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4432 w 4824920"/>
                <a:gd name="connsiteY6" fmla="*/ 3242475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198564 w 4824920"/>
                <a:gd name="connsiteY3" fmla="*/ 3274497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4432 w 4824920"/>
                <a:gd name="connsiteY6" fmla="*/ 3242475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198564 w 4824920"/>
                <a:gd name="connsiteY3" fmla="*/ 3274497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4432 w 4824920"/>
                <a:gd name="connsiteY6" fmla="*/ 3242475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098941 w 4824920"/>
                <a:gd name="connsiteY3" fmla="*/ 3217569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4432 w 4824920"/>
                <a:gd name="connsiteY6" fmla="*/ 3242475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3921042 w 4824920"/>
                <a:gd name="connsiteY3" fmla="*/ 3139294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4432 w 4824920"/>
                <a:gd name="connsiteY6" fmla="*/ 3242475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227028 w 4824920"/>
                <a:gd name="connsiteY3" fmla="*/ 3192663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4432 w 4824920"/>
                <a:gd name="connsiteY6" fmla="*/ 3242475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227028 w 4824920"/>
                <a:gd name="connsiteY3" fmla="*/ 3192663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7990 w 4824920"/>
                <a:gd name="connsiteY6" fmla="*/ 3167757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  <a:gd name="connsiteX0" fmla="*/ 0 w 4824920"/>
                <a:gd name="connsiteY0" fmla="*/ 0 h 3717968"/>
                <a:gd name="connsiteX1" fmla="*/ 4824920 w 4824920"/>
                <a:gd name="connsiteY1" fmla="*/ 0 h 3717968"/>
                <a:gd name="connsiteX2" fmla="*/ 4824920 w 4824920"/>
                <a:gd name="connsiteY2" fmla="*/ 3122055 h 3717968"/>
                <a:gd name="connsiteX3" fmla="*/ 4227028 w 4824920"/>
                <a:gd name="connsiteY3" fmla="*/ 3192663 h 3717968"/>
                <a:gd name="connsiteX4" fmla="*/ 4195006 w 4824920"/>
                <a:gd name="connsiteY4" fmla="*/ 3608946 h 3717968"/>
                <a:gd name="connsiteX5" fmla="*/ 3380230 w 4824920"/>
                <a:gd name="connsiteY5" fmla="*/ 3715685 h 3717968"/>
                <a:gd name="connsiteX6" fmla="*/ 3027990 w 4824920"/>
                <a:gd name="connsiteY6" fmla="*/ 3167757 h 3717968"/>
                <a:gd name="connsiteX7" fmla="*/ 0 w 4824920"/>
                <a:gd name="connsiteY7" fmla="*/ 3122055 h 3717968"/>
                <a:gd name="connsiteX8" fmla="*/ 0 w 4824920"/>
                <a:gd name="connsiteY8" fmla="*/ 0 h 3717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24920" h="3717968">
                  <a:moveTo>
                    <a:pt x="0" y="0"/>
                  </a:moveTo>
                  <a:lnTo>
                    <a:pt x="4824920" y="0"/>
                  </a:lnTo>
                  <a:lnTo>
                    <a:pt x="4824920" y="3122055"/>
                  </a:lnTo>
                  <a:cubicBezTo>
                    <a:pt x="4352277" y="3170281"/>
                    <a:pt x="4210449" y="3072970"/>
                    <a:pt x="4227028" y="3192663"/>
                  </a:cubicBezTo>
                  <a:cubicBezTo>
                    <a:pt x="4086463" y="3231116"/>
                    <a:pt x="4331395" y="3535415"/>
                    <a:pt x="4195006" y="3608946"/>
                  </a:cubicBezTo>
                  <a:cubicBezTo>
                    <a:pt x="4023037" y="3636224"/>
                    <a:pt x="3539746" y="3734068"/>
                    <a:pt x="3380230" y="3715685"/>
                  </a:cubicBezTo>
                  <a:cubicBezTo>
                    <a:pt x="3220714" y="3697302"/>
                    <a:pt x="3410498" y="3417317"/>
                    <a:pt x="3027990" y="3167757"/>
                  </a:cubicBezTo>
                  <a:lnTo>
                    <a:pt x="0" y="31220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04689" y="3546074"/>
              <a:ext cx="4997072" cy="3841499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880209" y="1203525"/>
            <a:ext cx="5681243" cy="4685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7200" b="1" i="1" dirty="0">
                <a:ln w="3175" cap="rnd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beve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 SCHOOL MASCOT OR LOGO HERE</a:t>
            </a:r>
            <a:endParaRPr lang="en-US" sz="4400" i="1" dirty="0">
              <a:ln w="317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beve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1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3EDEFF5-C28D-4E94-AD21-3265DE8E94BF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3677B5B0B0743AE3E22A6626261DC" ma:contentTypeVersion="9" ma:contentTypeDescription="Create a new document." ma:contentTypeScope="" ma:versionID="88c85101689e37c8b68d88b7fc79f170">
  <xsd:schema xmlns:xsd="http://www.w3.org/2001/XMLSchema" xmlns:xs="http://www.w3.org/2001/XMLSchema" xmlns:p="http://schemas.microsoft.com/office/2006/metadata/properties" xmlns:ns2="f117d89c-0b9e-4b5f-a216-a1782ae2e190" targetNamespace="http://schemas.microsoft.com/office/2006/metadata/properties" ma:root="true" ma:fieldsID="6fa57905ea4db52b36f182ce39dfd208" ns2:_="">
    <xsd:import namespace="f117d89c-0b9e-4b5f-a216-a1782ae2e1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7d89c-0b9e-4b5f-a216-a1782ae2e1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0DFE5-EC5B-4B38-A99C-E81C9B8340D2}">
  <ds:schemaRefs>
    <ds:schemaRef ds:uri="http://www.w3.org/XML/1998/namespace"/>
    <ds:schemaRef ds:uri="f117d89c-0b9e-4b5f-a216-a1782ae2e190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E6C295-2251-4565-BA2D-11E4A5EE2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17d89c-0b9e-4b5f-a216-a1782ae2e1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E59F25-FF80-40A0-A804-8A6DF800BE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306</Words>
  <Application>Microsoft Office PowerPoint</Application>
  <PresentationFormat>Custom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Franklin Gothic Book</vt:lpstr>
      <vt:lpstr>Franklin Gothic Medium</vt:lpstr>
      <vt:lpstr>Times New Roman</vt:lpstr>
      <vt:lpstr>Office Theme</vt:lpstr>
      <vt:lpstr>PowerPoint Presentation</vt:lpstr>
      <vt:lpstr>Lincoln Lion PRIDE</vt:lpstr>
      <vt:lpstr>SCHOOL NAME</vt:lpstr>
    </vt:vector>
  </TitlesOfParts>
  <Company>University of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Royer, David J</dc:creator>
  <cp:lastModifiedBy>Buckman, Mark</cp:lastModifiedBy>
  <cp:revision>39</cp:revision>
  <dcterms:created xsi:type="dcterms:W3CDTF">2016-05-28T00:00:50Z</dcterms:created>
  <dcterms:modified xsi:type="dcterms:W3CDTF">2020-10-20T20:24:05Z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0x010100AA83677B5B0B0743AE3E22A6626261DC</vt:lpwstr>
  </property>
</Properties>
</file>