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3.xml" ContentType="application/vnd.openxmlformats-officedocument.theme+xml"/>
  <Override PartName="/ppt/theme/theme4.xml" ContentType="application/vnd.openxmlformats-officedocument.them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Lst>
  <p:notesMasterIdLst>
    <p:notesMasterId r:id="rId81"/>
  </p:notesMasterIdLst>
  <p:handoutMasterIdLst>
    <p:handoutMasterId r:id="rId82"/>
  </p:handoutMasterIdLst>
  <p:sldIdLst>
    <p:sldId id="257" r:id="rId6"/>
    <p:sldId id="259" r:id="rId7"/>
    <p:sldId id="258" r:id="rId8"/>
    <p:sldId id="1318" r:id="rId9"/>
    <p:sldId id="260" r:id="rId10"/>
    <p:sldId id="322" r:id="rId11"/>
    <p:sldId id="283" r:id="rId12"/>
    <p:sldId id="1169" r:id="rId13"/>
    <p:sldId id="1319" r:id="rId14"/>
    <p:sldId id="1321" r:id="rId15"/>
    <p:sldId id="1247" r:id="rId16"/>
    <p:sldId id="1320" r:id="rId17"/>
    <p:sldId id="1248" r:id="rId18"/>
    <p:sldId id="263" r:id="rId19"/>
    <p:sldId id="280" r:id="rId20"/>
    <p:sldId id="1244" r:id="rId21"/>
    <p:sldId id="264" r:id="rId22"/>
    <p:sldId id="1322" r:id="rId23"/>
    <p:sldId id="1323" r:id="rId24"/>
    <p:sldId id="325" r:id="rId25"/>
    <p:sldId id="326" r:id="rId26"/>
    <p:sldId id="281" r:id="rId27"/>
    <p:sldId id="282" r:id="rId28"/>
    <p:sldId id="1324" r:id="rId29"/>
    <p:sldId id="1325" r:id="rId30"/>
    <p:sldId id="1327" r:id="rId31"/>
    <p:sldId id="1329" r:id="rId32"/>
    <p:sldId id="1233" r:id="rId33"/>
    <p:sldId id="1234" r:id="rId34"/>
    <p:sldId id="329" r:id="rId35"/>
    <p:sldId id="1236" r:id="rId36"/>
    <p:sldId id="1238" r:id="rId37"/>
    <p:sldId id="1307" r:id="rId38"/>
    <p:sldId id="1239" r:id="rId39"/>
    <p:sldId id="1308" r:id="rId40"/>
    <p:sldId id="267" r:id="rId41"/>
    <p:sldId id="268" r:id="rId42"/>
    <p:sldId id="269" r:id="rId43"/>
    <p:sldId id="270" r:id="rId44"/>
    <p:sldId id="1314" r:id="rId45"/>
    <p:sldId id="272" r:id="rId46"/>
    <p:sldId id="273" r:id="rId47"/>
    <p:sldId id="1326" r:id="rId48"/>
    <p:sldId id="1328" r:id="rId49"/>
    <p:sldId id="274" r:id="rId50"/>
    <p:sldId id="1316" r:id="rId51"/>
    <p:sldId id="1317" r:id="rId52"/>
    <p:sldId id="1253" r:id="rId53"/>
    <p:sldId id="1330" r:id="rId54"/>
    <p:sldId id="1334" r:id="rId55"/>
    <p:sldId id="1257" r:id="rId56"/>
    <p:sldId id="1332" r:id="rId57"/>
    <p:sldId id="1261" r:id="rId58"/>
    <p:sldId id="317" r:id="rId59"/>
    <p:sldId id="1189" r:id="rId60"/>
    <p:sldId id="1264" r:id="rId61"/>
    <p:sldId id="1333" r:id="rId62"/>
    <p:sldId id="1310" r:id="rId63"/>
    <p:sldId id="278" r:id="rId64"/>
    <p:sldId id="1265" r:id="rId65"/>
    <p:sldId id="1313" r:id="rId66"/>
    <p:sldId id="1266" r:id="rId67"/>
    <p:sldId id="1331" r:id="rId68"/>
    <p:sldId id="1207" r:id="rId69"/>
    <p:sldId id="1206" r:id="rId70"/>
    <p:sldId id="1209" r:id="rId71"/>
    <p:sldId id="1210" r:id="rId72"/>
    <p:sldId id="1304" r:id="rId73"/>
    <p:sldId id="1302" r:id="rId74"/>
    <p:sldId id="295" r:id="rId75"/>
    <p:sldId id="1185" r:id="rId76"/>
    <p:sldId id="1186" r:id="rId77"/>
    <p:sldId id="1274" r:id="rId78"/>
    <p:sldId id="1303" r:id="rId79"/>
    <p:sldId id="117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8"/>
    <p:restoredTop sz="94624"/>
  </p:normalViewPr>
  <p:slideViewPr>
    <p:cSldViewPr snapToGrid="0" snapToObjects="1">
      <p:cViewPr varScale="1">
        <p:scale>
          <a:sx n="65" d="100"/>
          <a:sy n="65" d="100"/>
        </p:scale>
        <p:origin x="592" y="4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11" d="100"/>
          <a:sy n="111" d="100"/>
        </p:scale>
        <p:origin x="43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0642019284673909"/>
          <c:y val="4.2814115334524568E-2"/>
          <c:w val="0.89355864378995264"/>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4" Type="http://schemas.openxmlformats.org/officeDocument/2006/relationships/image" Target="../media/image88.pn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ata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image" Target="../media/image88.png"/><Relationship Id="rId4"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rawing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4083EEAF-88E5-5A4D-BA51-B27A54820268}" srcId="{D33D995F-DBE8-3C4B-A35A-252121C39764}" destId="{FD09AFD2-3DC0-D04C-BD73-46AAC344FAB8}" srcOrd="3" destOrd="0" parTransId="{E3A348C5-AE99-A440-BB9A-B611C8B4A3F5}" sibTransId="{A6502A1C-390A-2B47-8EBD-B0DCFEF1ECBF}"/>
    <dgm:cxn modelId="{B4DE64C9-F958-884D-BD98-A5A302F33EB0}" type="presOf" srcId="{1FCEF624-ECEA-BA4F-8177-BEAE020E598D}" destId="{FB3BF803-45EF-AA42-BDD2-E75CD6532912}"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C78C211F-75B4-BF43-BE5B-3C0994DDF500}" type="presOf" srcId="{6994FBDB-C954-C042-A548-42251D69188B}" destId="{5DCDA0CA-B8D9-C343-8288-40B5DB67A9AC}"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8BF306A7-EE24-A240-9BC2-736BF4E9CEEE}" srcId="{FD09AFD2-3DC0-D04C-BD73-46AAC344FAB8}" destId="{BE212C3B-20EC-9442-80C0-4233E624D91F}" srcOrd="0" destOrd="0" parTransId="{FE10F86D-697C-B84E-B869-DEDB8FBE8C02}" sibTransId="{F0A08EA7-BE68-8746-9C00-18B158754C6D}"/>
    <dgm:cxn modelId="{5EF5CE41-F2DB-664F-B7AC-91A74015A950}" type="presOf" srcId="{FFA21F49-57C9-4E4B-968F-1154585DA40A}" destId="{971673C2-F47C-2B46-A180-42AE3DADCE7D}"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E718D68-1234-714A-AA26-87F0C0A1A1B7}" type="presOf" srcId="{6994FBDB-C954-C042-A548-42251D69188B}" destId="{EC5ED897-6DF7-4D46-A862-C4F539649D5E}" srcOrd="0" destOrd="0" presId="urn:microsoft.com/office/officeart/2005/8/layout/hProcess7"/>
    <dgm:cxn modelId="{BBE04BE8-25CD-6B40-8B23-3802764AD2B1}" type="presOf" srcId="{4275CB51-229E-024E-86CC-290E709AC992}" destId="{E2514576-F97D-7E46-B8AC-CB40BA3575E4}"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E12414C1-FDC5-234D-B422-BAD730EBD31A}" type="presOf" srcId="{D33D995F-DBE8-3C4B-A35A-252121C39764}" destId="{04D8227A-59B3-AA46-946F-27BF0CF90D1B}"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73E58AD5-965F-8F4B-8778-FDD473A96689}" srcId="{1FCEF624-ECEA-BA4F-8177-BEAE020E598D}" destId="{FFA21F49-57C9-4E4B-968F-1154585DA40A}" srcOrd="0" destOrd="0" parTransId="{D0FB94BF-C99E-8C40-A9C2-B18B4339FE1C}" sibTransId="{E0E0F92E-B97A-C945-BE59-6ECAFCF88DE6}"/>
    <dgm:cxn modelId="{DB721151-6AEE-5645-92C2-E35220D96B69}" type="presOf" srcId="{BE212C3B-20EC-9442-80C0-4233E624D91F}" destId="{D0F39E11-AB5B-1549-BA3D-ED6BD5BF53EE}"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Spring</a:t>
          </a:r>
        </a:p>
        <a:p>
          <a:pPr>
            <a:buNone/>
          </a:pPr>
          <a:r>
            <a:rPr lang="en-US" dirty="0">
              <a:solidFill>
                <a:sysClr val="window" lastClr="FFFFFF"/>
              </a:solidFill>
              <a:latin typeface="+mn-lt"/>
              <a:ea typeface="+mn-ea"/>
              <a:cs typeface="+mn-cs"/>
            </a:rPr>
            <a:t>ORF</a:t>
          </a:r>
        </a:p>
        <a:p>
          <a:pPr>
            <a:buNone/>
          </a:pPr>
          <a:r>
            <a:rPr lang="en-US" dirty="0">
              <a:solidFill>
                <a:sysClr val="window" lastClr="FFFFFF"/>
              </a:solidFill>
              <a:latin typeface="+mn-lt"/>
              <a:ea typeface="+mn-ea"/>
              <a:cs typeface="+mn-cs"/>
            </a:rPr>
            <a:t>MAP Reading</a:t>
          </a:r>
        </a:p>
        <a:p>
          <a:pPr>
            <a:buNone/>
          </a:pPr>
          <a:r>
            <a:rPr lang="en-US" dirty="0">
              <a:solidFill>
                <a:sysClr val="window" lastClr="FFFFFF"/>
              </a:solidFill>
              <a:latin typeface="+mn-lt"/>
              <a:ea typeface="+mn-ea"/>
              <a:cs typeface="+mn-cs"/>
            </a:rPr>
            <a:t>Nurse Visit</a:t>
          </a:r>
        </a:p>
        <a:p>
          <a:pPr>
            <a:buNone/>
          </a:pPr>
          <a:r>
            <a:rPr lang="en-US" dirty="0">
              <a:solidFill>
                <a:sysClr val="window" lastClr="FFFFFF"/>
              </a:solidFill>
              <a:latin typeface="+mn-lt"/>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t>
        <a:bodyPr/>
        <a:lstStyle/>
        <a:p>
          <a:endParaRPr lang="en-US"/>
        </a:p>
      </dgm:t>
    </dgm:pt>
    <dgm:pt modelId="{B4203C09-C91D-4B05-AE9C-74BD9F619BFF}" type="pres">
      <dgm:prSet presAssocID="{5CF64D29-BC71-47A4-9403-4CD78D2A69F0}" presName="node" presStyleLbl="node1" presStyleIdx="0" presStyleCnt="3">
        <dgm:presLayoutVars>
          <dgm:bulletEnabled val="1"/>
        </dgm:presLayoutVars>
      </dgm:prSet>
      <dgm:spPr/>
      <dgm:t>
        <a:bodyPr/>
        <a:lstStyle/>
        <a:p>
          <a:endParaRPr lang="en-US"/>
        </a:p>
      </dgm:t>
    </dgm:pt>
    <dgm:pt modelId="{4076A3E5-BAA9-4E10-9A81-88B8ED6592DF}" type="pres">
      <dgm:prSet presAssocID="{2978165E-65DD-43BB-9231-9ECCD98F16CA}" presName="sibTrans" presStyleLbl="sibTrans2D1" presStyleIdx="0" presStyleCnt="2"/>
      <dgm:spPr/>
      <dgm:t>
        <a:bodyPr/>
        <a:lstStyle/>
        <a:p>
          <a:endParaRPr lang="en-US"/>
        </a:p>
      </dgm:t>
    </dgm:pt>
    <dgm:pt modelId="{86389679-1C11-4F84-AA04-DC3D04336B2A}" type="pres">
      <dgm:prSet presAssocID="{2978165E-65DD-43BB-9231-9ECCD98F16CA}" presName="connectorText" presStyleLbl="sibTrans2D1" presStyleIdx="0" presStyleCnt="2"/>
      <dgm:spPr/>
      <dgm:t>
        <a:bodyPr/>
        <a:lstStyle/>
        <a:p>
          <a:endParaRPr lang="en-US"/>
        </a:p>
      </dgm:t>
    </dgm:pt>
    <dgm:pt modelId="{C8B629C0-6360-449F-95D1-5959B959F4B8}" type="pres">
      <dgm:prSet presAssocID="{183C1B73-E93D-4AFA-812D-C8EF3B11E471}" presName="node" presStyleLbl="node1" presStyleIdx="1" presStyleCnt="3">
        <dgm:presLayoutVars>
          <dgm:bulletEnabled val="1"/>
        </dgm:presLayoutVars>
      </dgm:prSet>
      <dgm:spPr/>
      <dgm:t>
        <a:bodyPr/>
        <a:lstStyle/>
        <a:p>
          <a:endParaRPr lang="en-US"/>
        </a:p>
      </dgm:t>
    </dgm:pt>
    <dgm:pt modelId="{1CD882D0-A02C-4BAD-92CD-44D3AB237FFF}" type="pres">
      <dgm:prSet presAssocID="{B87B560E-133A-44D1-8F98-E97480469CF7}" presName="sibTrans" presStyleLbl="sibTrans2D1" presStyleIdx="1" presStyleCnt="2"/>
      <dgm:spPr/>
      <dgm:t>
        <a:bodyPr/>
        <a:lstStyle/>
        <a:p>
          <a:endParaRPr lang="en-US"/>
        </a:p>
      </dgm:t>
    </dgm:pt>
    <dgm:pt modelId="{85194A65-8F04-4DAE-BE25-E5F105AB2591}" type="pres">
      <dgm:prSet presAssocID="{B87B560E-133A-44D1-8F98-E97480469CF7}" presName="connectorText" presStyleLbl="sibTrans2D1" presStyleIdx="1" presStyleCnt="2"/>
      <dgm:spPr/>
      <dgm:t>
        <a:bodyPr/>
        <a:lstStyle/>
        <a:p>
          <a:endParaRPr lang="en-US"/>
        </a:p>
      </dgm:t>
    </dgm:pt>
    <dgm:pt modelId="{17243E6C-4922-4C3F-94D7-D2BF1CFD7CE8}" type="pres">
      <dgm:prSet presAssocID="{522F6D46-D52A-4BEE-8FEA-A3FFD210D3C8}" presName="node" presStyleLbl="node1" presStyleIdx="2" presStyleCnt="3">
        <dgm:presLayoutVars>
          <dgm:bulletEnabled val="1"/>
        </dgm:presLayoutVars>
      </dgm:prSet>
      <dgm:spPr/>
      <dgm:t>
        <a:bodyPr/>
        <a:lstStyle/>
        <a:p>
          <a:endParaRPr lang="en-US"/>
        </a:p>
      </dgm:t>
    </dgm:pt>
  </dgm:ptLst>
  <dgm:cxnLst>
    <dgm:cxn modelId="{92DF747A-6931-464A-9431-B2688281FE14}" type="presOf" srcId="{5CF64D29-BC71-47A4-9403-4CD78D2A69F0}" destId="{B4203C09-C91D-4B05-AE9C-74BD9F619BFF}"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885BC266-9055-4016-8608-736496A25202}" type="presOf" srcId="{183C1B73-E93D-4AFA-812D-C8EF3B11E471}" destId="{C8B629C0-6360-449F-95D1-5959B959F4B8}"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16450DE8-677C-45AC-B827-EB4559404070}" type="presOf" srcId="{2978165E-65DD-43BB-9231-9ECCD98F16CA}" destId="{86389679-1C11-4F84-AA04-DC3D04336B2A}" srcOrd="1" destOrd="0" presId="urn:microsoft.com/office/officeart/2005/8/layout/process1"/>
    <dgm:cxn modelId="{7ED6C4AE-ECEF-4AD8-938C-43F48E686CAB}" type="presOf" srcId="{522F6D46-D52A-4BEE-8FEA-A3FFD210D3C8}" destId="{17243E6C-4922-4C3F-94D7-D2BF1CFD7CE8}" srcOrd="0"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8E3B7900-0D09-4840-B497-CCCCC1484212}" type="presOf" srcId="{FD129340-CF0F-477F-A459-E8CF5EAE52B1}" destId="{3B903C97-9512-4A8F-BBEF-2C1A5028C97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Spring</a:t>
          </a:r>
        </a:p>
        <a:p>
          <a:pPr>
            <a:buNone/>
          </a:pPr>
          <a:r>
            <a:rPr lang="en-US" dirty="0">
              <a:solidFill>
                <a:sysClr val="window" lastClr="FFFFFF"/>
              </a:solidFill>
              <a:latin typeface="+mn-lt"/>
              <a:ea typeface="+mn-ea"/>
              <a:cs typeface="+mn-cs"/>
            </a:rPr>
            <a:t>GPA</a:t>
          </a:r>
        </a:p>
        <a:p>
          <a:pPr>
            <a:buNone/>
          </a:pPr>
          <a:r>
            <a:rPr lang="en-US" dirty="0">
              <a:solidFill>
                <a:sysClr val="window" lastClr="FFFFFF"/>
              </a:solidFill>
              <a:latin typeface="+mn-lt"/>
              <a:ea typeface="+mn-ea"/>
              <a:cs typeface="+mn-cs"/>
            </a:rPr>
            <a:t>Course Failures</a:t>
          </a:r>
        </a:p>
        <a:p>
          <a:pPr>
            <a:buNone/>
          </a:pPr>
          <a:r>
            <a:rPr lang="en-US" dirty="0">
              <a:solidFill>
                <a:sysClr val="window" lastClr="FFFFFF"/>
              </a:solidFill>
              <a:latin typeface="+mn-lt"/>
              <a:ea typeface="+mn-ea"/>
              <a:cs typeface="+mn-cs"/>
            </a:rPr>
            <a:t>Nurse Visit*</a:t>
          </a:r>
        </a:p>
        <a:p>
          <a:pPr>
            <a:buNone/>
          </a:pPr>
          <a:r>
            <a:rPr lang="en-US" dirty="0">
              <a:solidFill>
                <a:sysClr val="window" lastClr="FFFFFF"/>
              </a:solidFill>
              <a:latin typeface="+mn-lt"/>
              <a:ea typeface="+mn-ea"/>
              <a:cs typeface="+mn-cs"/>
            </a:rPr>
            <a:t>ODR</a:t>
          </a:r>
        </a:p>
        <a:p>
          <a:pPr>
            <a:buNone/>
          </a:pPr>
          <a:r>
            <a:rPr lang="en-US" dirty="0">
              <a:solidFill>
                <a:sysClr val="window" lastClr="FFFFFF"/>
              </a:solidFill>
              <a:latin typeface="+mn-lt"/>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t>
        <a:bodyPr/>
        <a:lstStyle/>
        <a:p>
          <a:endParaRPr lang="en-US"/>
        </a:p>
      </dgm:t>
    </dgm:pt>
    <dgm:pt modelId="{B4203C09-C91D-4B05-AE9C-74BD9F619BFF}" type="pres">
      <dgm:prSet presAssocID="{5CF64D29-BC71-47A4-9403-4CD78D2A69F0}" presName="node" presStyleLbl="node1" presStyleIdx="0" presStyleCnt="3">
        <dgm:presLayoutVars>
          <dgm:bulletEnabled val="1"/>
        </dgm:presLayoutVars>
      </dgm:prSet>
      <dgm:spPr/>
      <dgm:t>
        <a:bodyPr/>
        <a:lstStyle/>
        <a:p>
          <a:endParaRPr lang="en-US"/>
        </a:p>
      </dgm:t>
    </dgm:pt>
    <dgm:pt modelId="{4076A3E5-BAA9-4E10-9A81-88B8ED6592DF}" type="pres">
      <dgm:prSet presAssocID="{2978165E-65DD-43BB-9231-9ECCD98F16CA}" presName="sibTrans" presStyleLbl="sibTrans2D1" presStyleIdx="0" presStyleCnt="2"/>
      <dgm:spPr/>
      <dgm:t>
        <a:bodyPr/>
        <a:lstStyle/>
        <a:p>
          <a:endParaRPr lang="en-US"/>
        </a:p>
      </dgm:t>
    </dgm:pt>
    <dgm:pt modelId="{86389679-1C11-4F84-AA04-DC3D04336B2A}" type="pres">
      <dgm:prSet presAssocID="{2978165E-65DD-43BB-9231-9ECCD98F16CA}" presName="connectorText" presStyleLbl="sibTrans2D1" presStyleIdx="0" presStyleCnt="2"/>
      <dgm:spPr/>
      <dgm:t>
        <a:bodyPr/>
        <a:lstStyle/>
        <a:p>
          <a:endParaRPr lang="en-US"/>
        </a:p>
      </dgm:t>
    </dgm:pt>
    <dgm:pt modelId="{C8B629C0-6360-449F-95D1-5959B959F4B8}" type="pres">
      <dgm:prSet presAssocID="{183C1B73-E93D-4AFA-812D-C8EF3B11E471}" presName="node" presStyleLbl="node1" presStyleIdx="1" presStyleCnt="3">
        <dgm:presLayoutVars>
          <dgm:bulletEnabled val="1"/>
        </dgm:presLayoutVars>
      </dgm:prSet>
      <dgm:spPr/>
      <dgm:t>
        <a:bodyPr/>
        <a:lstStyle/>
        <a:p>
          <a:endParaRPr lang="en-US"/>
        </a:p>
      </dgm:t>
    </dgm:pt>
    <dgm:pt modelId="{1CD882D0-A02C-4BAD-92CD-44D3AB237FFF}" type="pres">
      <dgm:prSet presAssocID="{B87B560E-133A-44D1-8F98-E97480469CF7}" presName="sibTrans" presStyleLbl="sibTrans2D1" presStyleIdx="1" presStyleCnt="2"/>
      <dgm:spPr/>
      <dgm:t>
        <a:bodyPr/>
        <a:lstStyle/>
        <a:p>
          <a:endParaRPr lang="en-US"/>
        </a:p>
      </dgm:t>
    </dgm:pt>
    <dgm:pt modelId="{85194A65-8F04-4DAE-BE25-E5F105AB2591}" type="pres">
      <dgm:prSet presAssocID="{B87B560E-133A-44D1-8F98-E97480469CF7}" presName="connectorText" presStyleLbl="sibTrans2D1" presStyleIdx="1" presStyleCnt="2"/>
      <dgm:spPr/>
      <dgm:t>
        <a:bodyPr/>
        <a:lstStyle/>
        <a:p>
          <a:endParaRPr lang="en-US"/>
        </a:p>
      </dgm:t>
    </dgm:pt>
    <dgm:pt modelId="{17243E6C-4922-4C3F-94D7-D2BF1CFD7CE8}" type="pres">
      <dgm:prSet presAssocID="{522F6D46-D52A-4BEE-8FEA-A3FFD210D3C8}" presName="node" presStyleLbl="node1" presStyleIdx="2" presStyleCnt="3">
        <dgm:presLayoutVars>
          <dgm:bulletEnabled val="1"/>
        </dgm:presLayoutVars>
      </dgm:prSet>
      <dgm:spPr/>
      <dgm:t>
        <a:bodyPr/>
        <a:lstStyle/>
        <a:p>
          <a:endParaRPr lang="en-US"/>
        </a:p>
      </dgm:t>
    </dgm:pt>
  </dgm:ptLst>
  <dgm:cxnLst>
    <dgm:cxn modelId="{92DF747A-6931-464A-9431-B2688281FE14}" type="presOf" srcId="{5CF64D29-BC71-47A4-9403-4CD78D2A69F0}" destId="{B4203C09-C91D-4B05-AE9C-74BD9F619BFF}"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885BC266-9055-4016-8608-736496A25202}" type="presOf" srcId="{183C1B73-E93D-4AFA-812D-C8EF3B11E471}" destId="{C8B629C0-6360-449F-95D1-5959B959F4B8}"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16450DE8-677C-45AC-B827-EB4559404070}" type="presOf" srcId="{2978165E-65DD-43BB-9231-9ECCD98F16CA}" destId="{86389679-1C11-4F84-AA04-DC3D04336B2A}" srcOrd="1" destOrd="0" presId="urn:microsoft.com/office/officeart/2005/8/layout/process1"/>
    <dgm:cxn modelId="{7ED6C4AE-ECEF-4AD8-938C-43F48E686CAB}" type="presOf" srcId="{522F6D46-D52A-4BEE-8FEA-A3FFD210D3C8}" destId="{17243E6C-4922-4C3F-94D7-D2BF1CFD7CE8}" srcOrd="0"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8E3B7900-0D09-4840-B497-CCCCC1484212}" type="presOf" srcId="{FD129340-CF0F-477F-A459-E8CF5EAE52B1}" destId="{3B903C97-9512-4A8F-BBEF-2C1A5028C97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Spring</a:t>
          </a:r>
        </a:p>
        <a:p>
          <a:pPr>
            <a:buNone/>
          </a:pPr>
          <a:r>
            <a:rPr lang="en-US" dirty="0">
              <a:solidFill>
                <a:sysClr val="window" lastClr="FFFFFF"/>
              </a:solidFill>
              <a:latin typeface="Calibri" panose="020F0502020204030204"/>
              <a:ea typeface="+mn-ea"/>
              <a:cs typeface="+mn-cs"/>
            </a:rPr>
            <a:t>GPA</a:t>
          </a:r>
        </a:p>
        <a:p>
          <a:pPr>
            <a:buNone/>
          </a:pPr>
          <a:r>
            <a:rPr lang="en-US" dirty="0">
              <a:solidFill>
                <a:sysClr val="window" lastClr="FFFFFF"/>
              </a:solidFill>
              <a:latin typeface="Calibri" panose="020F0502020204030204"/>
              <a:ea typeface="+mn-ea"/>
              <a:cs typeface="+mn-cs"/>
            </a:rPr>
            <a:t>Course Failures</a:t>
          </a:r>
        </a:p>
        <a:p>
          <a:pPr>
            <a:buNone/>
          </a:pPr>
          <a:r>
            <a:rPr lang="en-US" dirty="0">
              <a:solidFill>
                <a:sysClr val="window" lastClr="FFFFFF"/>
              </a:solidFill>
              <a:latin typeface="Calibri" panose="020F0502020204030204"/>
              <a:ea typeface="+mn-ea"/>
              <a:cs typeface="+mn-cs"/>
            </a:rPr>
            <a:t>Nurse Visit</a:t>
          </a:r>
        </a:p>
        <a:p>
          <a:pPr>
            <a:buNone/>
          </a:pPr>
          <a:r>
            <a:rPr lang="en-US" dirty="0">
              <a:solidFill>
                <a:sysClr val="window" lastClr="FFFFFF"/>
              </a:solidFill>
              <a:latin typeface="Calibri" panose="020F0502020204030204"/>
              <a:ea typeface="+mn-ea"/>
              <a:cs typeface="+mn-cs"/>
            </a:rPr>
            <a:t>ODR</a:t>
          </a:r>
        </a:p>
        <a:p>
          <a:pPr>
            <a:buNone/>
          </a:pPr>
          <a:r>
            <a:rPr lang="en-US" dirty="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t>
        <a:bodyPr/>
        <a:lstStyle/>
        <a:p>
          <a:endParaRPr lang="en-US"/>
        </a:p>
      </dgm:t>
    </dgm:pt>
    <dgm:pt modelId="{B4203C09-C91D-4B05-AE9C-74BD9F619BFF}" type="pres">
      <dgm:prSet presAssocID="{5CF64D29-BC71-47A4-9403-4CD78D2A69F0}" presName="node" presStyleLbl="node1" presStyleIdx="0" presStyleCnt="3">
        <dgm:presLayoutVars>
          <dgm:bulletEnabled val="1"/>
        </dgm:presLayoutVars>
      </dgm:prSet>
      <dgm:spPr/>
      <dgm:t>
        <a:bodyPr/>
        <a:lstStyle/>
        <a:p>
          <a:endParaRPr lang="en-US"/>
        </a:p>
      </dgm:t>
    </dgm:pt>
    <dgm:pt modelId="{4076A3E5-BAA9-4E10-9A81-88B8ED6592DF}" type="pres">
      <dgm:prSet presAssocID="{2978165E-65DD-43BB-9231-9ECCD98F16CA}" presName="sibTrans" presStyleLbl="sibTrans2D1" presStyleIdx="0" presStyleCnt="2"/>
      <dgm:spPr/>
      <dgm:t>
        <a:bodyPr/>
        <a:lstStyle/>
        <a:p>
          <a:endParaRPr lang="en-US"/>
        </a:p>
      </dgm:t>
    </dgm:pt>
    <dgm:pt modelId="{86389679-1C11-4F84-AA04-DC3D04336B2A}" type="pres">
      <dgm:prSet presAssocID="{2978165E-65DD-43BB-9231-9ECCD98F16CA}" presName="connectorText" presStyleLbl="sibTrans2D1" presStyleIdx="0" presStyleCnt="2"/>
      <dgm:spPr/>
      <dgm:t>
        <a:bodyPr/>
        <a:lstStyle/>
        <a:p>
          <a:endParaRPr lang="en-US"/>
        </a:p>
      </dgm:t>
    </dgm:pt>
    <dgm:pt modelId="{C8B629C0-6360-449F-95D1-5959B959F4B8}" type="pres">
      <dgm:prSet presAssocID="{183C1B73-E93D-4AFA-812D-C8EF3B11E471}" presName="node" presStyleLbl="node1" presStyleIdx="1" presStyleCnt="3">
        <dgm:presLayoutVars>
          <dgm:bulletEnabled val="1"/>
        </dgm:presLayoutVars>
      </dgm:prSet>
      <dgm:spPr/>
      <dgm:t>
        <a:bodyPr/>
        <a:lstStyle/>
        <a:p>
          <a:endParaRPr lang="en-US"/>
        </a:p>
      </dgm:t>
    </dgm:pt>
    <dgm:pt modelId="{1CD882D0-A02C-4BAD-92CD-44D3AB237FFF}" type="pres">
      <dgm:prSet presAssocID="{B87B560E-133A-44D1-8F98-E97480469CF7}" presName="sibTrans" presStyleLbl="sibTrans2D1" presStyleIdx="1" presStyleCnt="2"/>
      <dgm:spPr/>
      <dgm:t>
        <a:bodyPr/>
        <a:lstStyle/>
        <a:p>
          <a:endParaRPr lang="en-US"/>
        </a:p>
      </dgm:t>
    </dgm:pt>
    <dgm:pt modelId="{85194A65-8F04-4DAE-BE25-E5F105AB2591}" type="pres">
      <dgm:prSet presAssocID="{B87B560E-133A-44D1-8F98-E97480469CF7}" presName="connectorText" presStyleLbl="sibTrans2D1" presStyleIdx="1" presStyleCnt="2"/>
      <dgm:spPr/>
      <dgm:t>
        <a:bodyPr/>
        <a:lstStyle/>
        <a:p>
          <a:endParaRPr lang="en-US"/>
        </a:p>
      </dgm:t>
    </dgm:pt>
    <dgm:pt modelId="{17243E6C-4922-4C3F-94D7-D2BF1CFD7CE8}" type="pres">
      <dgm:prSet presAssocID="{522F6D46-D52A-4BEE-8FEA-A3FFD210D3C8}" presName="node" presStyleLbl="node1" presStyleIdx="2" presStyleCnt="3">
        <dgm:presLayoutVars>
          <dgm:bulletEnabled val="1"/>
        </dgm:presLayoutVars>
      </dgm:prSet>
      <dgm:spPr/>
      <dgm:t>
        <a:bodyPr/>
        <a:lstStyle/>
        <a:p>
          <a:endParaRPr lang="en-US"/>
        </a:p>
      </dgm:t>
    </dgm:pt>
  </dgm:ptLst>
  <dgm:cxnLst>
    <dgm:cxn modelId="{92DF747A-6931-464A-9431-B2688281FE14}" type="presOf" srcId="{5CF64D29-BC71-47A4-9403-4CD78D2A69F0}" destId="{B4203C09-C91D-4B05-AE9C-74BD9F619BFF}"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885BC266-9055-4016-8608-736496A25202}" type="presOf" srcId="{183C1B73-E93D-4AFA-812D-C8EF3B11E471}" destId="{C8B629C0-6360-449F-95D1-5959B959F4B8}"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16450DE8-677C-45AC-B827-EB4559404070}" type="presOf" srcId="{2978165E-65DD-43BB-9231-9ECCD98F16CA}" destId="{86389679-1C11-4F84-AA04-DC3D04336B2A}" srcOrd="1" destOrd="0" presId="urn:microsoft.com/office/officeart/2005/8/layout/process1"/>
    <dgm:cxn modelId="{7ED6C4AE-ECEF-4AD8-938C-43F48E686CAB}" type="presOf" srcId="{522F6D46-D52A-4BEE-8FEA-A3FFD210D3C8}" destId="{17243E6C-4922-4C3F-94D7-D2BF1CFD7CE8}" srcOrd="0"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8E3B7900-0D09-4840-B497-CCCCC1484212}" type="presOf" srcId="{FD129340-CF0F-477F-A459-E8CF5EAE52B1}" destId="{3B903C97-9512-4A8F-BBEF-2C1A5028C97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t>
        <a:bodyPr/>
        <a:lstStyle/>
        <a:p>
          <a:endParaRPr lang="en-US"/>
        </a:p>
      </dgm:t>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t>
        <a:bodyPr/>
        <a:lstStyle/>
        <a:p>
          <a:endParaRPr lang="en-US"/>
        </a:p>
      </dgm:t>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t>
        <a:bodyPr/>
        <a:lstStyle/>
        <a:p>
          <a:endParaRPr lang="en-US"/>
        </a:p>
      </dgm:t>
    </dgm:pt>
    <dgm:pt modelId="{4C16EEA0-B299-4328-95F8-FC95E9AC12F9}" type="pres">
      <dgm:prSet presAssocID="{31F869FC-B8FC-4676-99F2-4529DECECF8F}" presName="tile2" presStyleLbl="node1" presStyleIdx="1" presStyleCnt="4"/>
      <dgm:spPr/>
      <dgm:t>
        <a:bodyPr/>
        <a:lstStyle/>
        <a:p>
          <a:endParaRPr lang="en-US"/>
        </a:p>
      </dgm:t>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t>
        <a:bodyPr/>
        <a:lstStyle/>
        <a:p>
          <a:endParaRPr lang="en-US"/>
        </a:p>
      </dgm:t>
    </dgm:pt>
    <dgm:pt modelId="{99ADC70F-A86D-45C7-8E69-C52B6C277311}" type="pres">
      <dgm:prSet presAssocID="{31F869FC-B8FC-4676-99F2-4529DECECF8F}" presName="tile3" presStyleLbl="node1" presStyleIdx="2" presStyleCnt="4"/>
      <dgm:spPr/>
      <dgm:t>
        <a:bodyPr/>
        <a:lstStyle/>
        <a:p>
          <a:endParaRPr lang="en-US"/>
        </a:p>
      </dgm:t>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t>
        <a:bodyPr/>
        <a:lstStyle/>
        <a:p>
          <a:endParaRPr lang="en-US"/>
        </a:p>
      </dgm:t>
    </dgm:pt>
    <dgm:pt modelId="{6669D36B-AA4B-4DAD-BA5D-F1DEBA91CCAC}" type="pres">
      <dgm:prSet presAssocID="{31F869FC-B8FC-4676-99F2-4529DECECF8F}" presName="tile4" presStyleLbl="node1" presStyleIdx="3" presStyleCnt="4"/>
      <dgm:spPr/>
      <dgm:t>
        <a:bodyPr/>
        <a:lstStyle/>
        <a:p>
          <a:endParaRPr lang="en-US"/>
        </a:p>
      </dgm:t>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t>
        <a:bodyPr/>
        <a:lstStyle/>
        <a:p>
          <a:endParaRPr lang="en-US"/>
        </a:p>
      </dgm:t>
    </dgm:pt>
    <dgm:pt modelId="{C30794A9-395F-4D1A-B0EE-7DEC986E900C}" type="pres">
      <dgm:prSet presAssocID="{31F869FC-B8FC-4676-99F2-4529DECECF8F}" presName="centerTile" presStyleLbl="fgShp" presStyleIdx="0" presStyleCnt="1">
        <dgm:presLayoutVars>
          <dgm:chMax val="0"/>
          <dgm:chPref val="0"/>
        </dgm:presLayoutVars>
      </dgm:prSet>
      <dgm:spPr/>
      <dgm:t>
        <a:bodyPr/>
        <a:lstStyle/>
        <a:p>
          <a:endParaRPr lang="en-US"/>
        </a:p>
      </dgm:t>
    </dgm:pt>
  </dgm:ptLst>
  <dgm:cxnLst>
    <dgm:cxn modelId="{8D386C58-9F68-4494-8FCF-E1BB6423384A}" type="presOf" srcId="{31F869FC-B8FC-4676-99F2-4529DECECF8F}" destId="{338FF8CF-2D6D-4D51-95E4-B1B7DF17BD5C}" srcOrd="0" destOrd="0" presId="urn:microsoft.com/office/officeart/2005/8/layout/matrix1"/>
    <dgm:cxn modelId="{5F1B046C-2D1A-475F-A851-C134A2D83C68}" srcId="{DCA7AC52-922A-446C-A960-DE6DB7D28955}" destId="{B8572A73-F8EA-422A-82DD-140EE8E6E37F}" srcOrd="4" destOrd="0" parTransId="{7A23D7F3-4B3E-4DD4-BAC1-56B32EF3EF68}" sibTransId="{F820C49F-4646-4BB9-AAD8-C70444ABDDCE}"/>
    <dgm:cxn modelId="{38A48B23-4A44-43A0-AD18-5B6E04C2FD2D}" type="presOf" srcId="{678B2EEC-FFA4-45A2-9436-1DB66873CB73}" destId="{99ADC70F-A86D-45C7-8E69-C52B6C277311}" srcOrd="0"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525CA0C9-2B5F-4F86-8244-546B3AA217E3}" srcId="{31F869FC-B8FC-4676-99F2-4529DECECF8F}" destId="{DCA7AC52-922A-446C-A960-DE6DB7D28955}" srcOrd="0" destOrd="0" parTransId="{56336DD8-44E7-4E61-935B-A3CF03EAC0E8}" sibTransId="{EADDF793-326D-4029-90FF-D7BA8B0D0D72}"/>
    <dgm:cxn modelId="{13B01FB4-A46F-4703-85FF-2CC95EFD58BA}" type="presOf" srcId="{21D08B95-6A82-4E9B-97E0-75C731BDBB29}" destId="{9783C7E6-76FE-47F3-85DE-F8C6D8EB1B1A}"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21D4DA0C-446D-4594-AC37-D9A617D06494}" srcId="{DCA7AC52-922A-446C-A960-DE6DB7D28955}" destId="{6C5ACFEF-8B6E-4A63-9A76-833F1829BF2D}" srcOrd="3" destOrd="0" parTransId="{E0BC3BDA-FD0B-483A-B3EC-1BD10F3DA545}" sibTransId="{DF3E803C-758B-4B16-BAB1-A5BF9E114555}"/>
    <dgm:cxn modelId="{ADD40D78-89C9-4699-8B6A-5433C2C21145}" type="presOf" srcId="{6C5ACFEF-8B6E-4A63-9A76-833F1829BF2D}" destId="{6669D36B-AA4B-4DAD-BA5D-F1DEBA91CCAC}"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283911F6-641C-438B-A9CA-9D59CE23FE48}" srcId="{DCA7AC52-922A-446C-A960-DE6DB7D28955}" destId="{678B2EEC-FFA4-45A2-9436-1DB66873CB73}" srcOrd="2" destOrd="0" parTransId="{BC4D9C9A-D7BE-4F12-9DFA-4FAE738C1A6B}" sibTransId="{3E5E99D1-9028-424E-B660-F2FC4DF00D30}"/>
    <dgm:cxn modelId="{32FE37D8-D1A7-46C2-B5BA-217E3F8B22CD}" type="presOf" srcId="{678B2EEC-FFA4-45A2-9436-1DB66873CB73}" destId="{F34BBA90-1983-4057-A381-909DCF17CAFC}"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t>
        <a:bodyPr/>
        <a:lstStyle/>
        <a:p>
          <a:endParaRPr lang="en-US"/>
        </a:p>
      </dgm:t>
    </dgm:pt>
    <dgm:pt modelId="{80C6CD21-4D30-4F02-A5E3-108A4E386C2A}" type="pres">
      <dgm:prSet presAssocID="{82ED9815-0689-437F-AB55-8011A9589219}" presName="nodeTx" presStyleLbl="node1" presStyleIdx="0" presStyleCnt="10">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t>
        <a:bodyPr/>
        <a:lstStyle/>
        <a:p>
          <a:endParaRPr lang="en-US"/>
        </a:p>
      </dgm:t>
    </dgm:pt>
    <dgm:pt modelId="{4010F67F-62A0-45F8-9086-6325303267DE}" type="pres">
      <dgm:prSet presAssocID="{EDE82B6F-CA32-4C6B-8BFB-B30D12284093}" presName="nodeTx" presStyleLbl="node1" presStyleIdx="1" presStyleCnt="10">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t>
        <a:bodyPr/>
        <a:lstStyle/>
        <a:p>
          <a:endParaRPr lang="en-US"/>
        </a:p>
      </dgm:t>
    </dgm:pt>
    <dgm:pt modelId="{9214762E-771B-4644-B4EF-48158964CAF7}" type="pres">
      <dgm:prSet presAssocID="{0C927F58-D0E1-4B01-A6B6-C603E890F398}" presName="nodeTx" presStyleLbl="node1" presStyleIdx="2" presStyleCnt="10">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t>
        <a:bodyPr/>
        <a:lstStyle/>
        <a:p>
          <a:endParaRPr lang="en-US"/>
        </a:p>
      </dgm:t>
    </dgm:pt>
    <dgm:pt modelId="{0B0F9D5E-01B5-4D70-8912-3735DC726156}" type="pres">
      <dgm:prSet presAssocID="{167BF358-8434-4987-B85A-37964861114E}" presName="nodeTx" presStyleLbl="node1" presStyleIdx="3" presStyleCnt="10">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t>
        <a:bodyPr/>
        <a:lstStyle/>
        <a:p>
          <a:endParaRPr lang="en-US"/>
        </a:p>
      </dgm:t>
    </dgm:pt>
    <dgm:pt modelId="{8D07021B-273A-4B9A-9F4E-3DC526DA65BD}" type="pres">
      <dgm:prSet presAssocID="{4F7AD0EE-0E26-4017-9F94-86272D93EFC3}" presName="nodeTx" presStyleLbl="node1" presStyleIdx="4" presStyleCnt="10">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t>
        <a:bodyPr/>
        <a:lstStyle/>
        <a:p>
          <a:endParaRPr lang="en-US"/>
        </a:p>
      </dgm:t>
    </dgm:pt>
    <dgm:pt modelId="{3A3CCAAA-9391-4727-92C0-D8017A0163A3}" type="pres">
      <dgm:prSet presAssocID="{DA761F70-B11F-4EA6-915D-15ADF7DDBA23}" presName="nodeTx" presStyleLbl="node1" presStyleIdx="5" presStyleCnt="10">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t>
        <a:bodyPr/>
        <a:lstStyle/>
        <a:p>
          <a:endParaRPr lang="en-US"/>
        </a:p>
      </dgm:t>
    </dgm:pt>
    <dgm:pt modelId="{EFEA8269-3FA8-4E67-A41C-D7364A1F0F81}" type="pres">
      <dgm:prSet presAssocID="{87EBC7B2-62CC-4F4D-B8F1-6913234E01AB}" presName="nodeTx" presStyleLbl="node1" presStyleIdx="6" presStyleCnt="10">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t>
        <a:bodyPr/>
        <a:lstStyle/>
        <a:p>
          <a:endParaRPr lang="en-US"/>
        </a:p>
      </dgm:t>
    </dgm:pt>
    <dgm:pt modelId="{597A3276-0637-471F-8C39-62B3791F94E7}" type="pres">
      <dgm:prSet presAssocID="{5DE23A1F-B828-4AED-93AF-CB385BE40F90}" presName="nodeTx" presStyleLbl="node1" presStyleIdx="7" presStyleCnt="10">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t>
        <a:bodyPr/>
        <a:lstStyle/>
        <a:p>
          <a:endParaRPr lang="en-US"/>
        </a:p>
      </dgm:t>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t>
        <a:bodyPr/>
        <a:lstStyle/>
        <a:p>
          <a:endParaRPr lang="en-US"/>
        </a:p>
      </dgm:t>
    </dgm:pt>
    <dgm:pt modelId="{7A28B743-5308-49B7-A36D-077D307978EA}" type="pres">
      <dgm:prSet presAssocID="{15FAF609-EF06-4219-A9A5-579532B2B0F5}" presName="nodeTx" presStyleLbl="node1" presStyleIdx="8" presStyleCnt="10">
        <dgm:presLayoutVars>
          <dgm:bulletEnabled val="1"/>
        </dgm:presLayoutVars>
      </dgm:prSet>
      <dgm:spPr/>
      <dgm:t>
        <a:bodyPr/>
        <a:lstStyle/>
        <a:p>
          <a:endParaRPr lang="en-US"/>
        </a:p>
      </dgm:t>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t>
        <a:bodyPr/>
        <a:lstStyle/>
        <a:p>
          <a:endParaRPr lang="en-US"/>
        </a:p>
      </dgm:t>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t>
        <a:bodyPr/>
        <a:lstStyle/>
        <a:p>
          <a:endParaRPr lang="en-US"/>
        </a:p>
      </dgm:t>
    </dgm:pt>
    <dgm:pt modelId="{D27D4B50-EAD1-4E28-BB95-5202D94609AD}" type="pres">
      <dgm:prSet presAssocID="{312AC8EC-3989-4E6B-A34C-4A44971F8422}" presName="nodeTx" presStyleLbl="node1" presStyleIdx="9" presStyleCnt="10">
        <dgm:presLayoutVars>
          <dgm:bulletEnabled val="1"/>
        </dgm:presLayoutVars>
      </dgm:prSet>
      <dgm:spPr/>
      <dgm:t>
        <a:bodyPr/>
        <a:lstStyle/>
        <a:p>
          <a:endParaRPr lang="en-US"/>
        </a:p>
      </dgm:t>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8A7912-19DD-4170-BE92-5B4CEA10F0F4}" srcId="{76CDA518-BC6C-454C-8425-289DBEFA6303}" destId="{312AC8EC-3989-4E6B-A34C-4A44971F8422}" srcOrd="9" destOrd="0" parTransId="{4C6EC9C3-231F-4CE7-B7C6-B9BD23DC1532}" sibTransId="{9CD2B463-8A90-4055-A6A7-74FFBC8F1CA8}"/>
    <dgm:cxn modelId="{FAA028D7-1DE7-4442-9490-EEB6E1171220}" type="presOf" srcId="{23117442-D303-468D-9B1A-74E04914477C}" destId="{92BB5058-E676-44FD-8396-B1C6E9350E2F}"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C49DCCFE-1215-498E-A1C6-A1A823895249}" type="presOf" srcId="{8B7B9245-1212-4EA2-8DBA-AB21D24D994E}" destId="{1BFDB655-8D21-4995-B102-9474CBAFCA39}"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A3F4BAA-79D8-469B-B567-9488E3562F84}" type="presOf" srcId="{87EBC7B2-62CC-4F4D-B8F1-6913234E01AB}" destId="{EFEA8269-3FA8-4E67-A41C-D7364A1F0F81}"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4E5399E9-945F-4B4C-8FE5-B460E55BC7AD}" type="presOf" srcId="{B3C296FB-3485-4B9E-A81F-C9229475D8E6}" destId="{A1BE973D-2666-428F-968A-6FB64469B94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8DB8FAB8-F8BE-4232-8E1A-61CBAFE1B3A6}" srcId="{76CDA518-BC6C-454C-8425-289DBEFA6303}" destId="{82ED9815-0689-437F-AB55-8011A9589219}" srcOrd="0" destOrd="0" parTransId="{CA69EC14-8F26-4324-9465-B228833C3D9E}" sibTransId="{095AE3E2-7CB6-43CA-A532-FBE35E2C2239}"/>
    <dgm:cxn modelId="{EE1F8730-E41D-4888-8091-8ADFA9BE2D54}" type="presOf" srcId="{4F72BF1C-5C6D-4106-A1C4-ECB77BA1216C}" destId="{180CC420-22A6-4967-BD0A-16B1BE5DD723}"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9289F541-01BB-4432-B9FC-11E020530607}" type="presOf" srcId="{87EBC7B2-62CC-4F4D-B8F1-6913234E01AB}" destId="{1E2AF601-0E14-41E6-A130-E7A0A9003234}"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2E1A1579-A6BA-476F-822B-86009E26C1D5}" srcId="{76CDA518-BC6C-454C-8425-289DBEFA6303}" destId="{87EBC7B2-62CC-4F4D-B8F1-6913234E01AB}" srcOrd="6" destOrd="0" parTransId="{792074DA-5FA9-4FC5-82A0-319076547753}" sibTransId="{B3C296FB-3485-4B9E-A81F-C9229475D8E6}"/>
    <dgm:cxn modelId="{9E31DBA0-E939-49A6-A6BC-57FBA271E74D}" srcId="{76CDA518-BC6C-454C-8425-289DBEFA6303}" destId="{EDE82B6F-CA32-4C6B-8BFB-B30D12284093}" srcOrd="1" destOrd="0" parTransId="{9B21EF5D-1347-4E9C-B71F-5BDA8B9DA602}" sibTransId="{4B7087D8-60F7-45B3-90E8-83EEE7316E5B}"/>
    <dgm:cxn modelId="{A2D6653A-6BB0-4F5E-B478-B413DEF1F37D}" type="presOf" srcId="{4F7AD0EE-0E26-4017-9F94-86272D93EFC3}" destId="{0F17CE07-4E74-4F15-86EB-6C6567CBA919}"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CB5E5B09-20CD-4245-A349-FF2971C82599}" srcId="{76CDA518-BC6C-454C-8425-289DBEFA6303}" destId="{0C927F58-D0E1-4B01-A6B6-C603E890F398}" srcOrd="2" destOrd="0" parTransId="{79673275-EAE9-4B21-BD17-BA2A2DC472F8}" sibTransId="{91B44C06-EF03-4B80-B764-56D43105AB17}"/>
    <dgm:cxn modelId="{248B32C3-2711-45FB-A7E4-F6788733167D}" type="presOf" srcId="{DA761F70-B11F-4EA6-915D-15ADF7DDBA23}" destId="{3A3CCAAA-9391-4727-92C0-D8017A0163A3}"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4083EEAF-88E5-5A4D-BA51-B27A54820268}" srcId="{D33D995F-DBE8-3C4B-A35A-252121C39764}" destId="{FD09AFD2-3DC0-D04C-BD73-46AAC344FAB8}" srcOrd="3" destOrd="0" parTransId="{E3A348C5-AE99-A440-BB9A-B611C8B4A3F5}" sibTransId="{A6502A1C-390A-2B47-8EBD-B0DCFEF1ECBF}"/>
    <dgm:cxn modelId="{B4DE64C9-F958-884D-BD98-A5A302F33EB0}" type="presOf" srcId="{1FCEF624-ECEA-BA4F-8177-BEAE020E598D}" destId="{FB3BF803-45EF-AA42-BDD2-E75CD6532912}"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C78C211F-75B4-BF43-BE5B-3C0994DDF500}" type="presOf" srcId="{6994FBDB-C954-C042-A548-42251D69188B}" destId="{5DCDA0CA-B8D9-C343-8288-40B5DB67A9AC}"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8BF306A7-EE24-A240-9BC2-736BF4E9CEEE}" srcId="{FD09AFD2-3DC0-D04C-BD73-46AAC344FAB8}" destId="{BE212C3B-20EC-9442-80C0-4233E624D91F}" srcOrd="0" destOrd="0" parTransId="{FE10F86D-697C-B84E-B869-DEDB8FBE8C02}" sibTransId="{F0A08EA7-BE68-8746-9C00-18B158754C6D}"/>
    <dgm:cxn modelId="{5EF5CE41-F2DB-664F-B7AC-91A74015A950}" type="presOf" srcId="{FFA21F49-57C9-4E4B-968F-1154585DA40A}" destId="{971673C2-F47C-2B46-A180-42AE3DADCE7D}"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E718D68-1234-714A-AA26-87F0C0A1A1B7}" type="presOf" srcId="{6994FBDB-C954-C042-A548-42251D69188B}" destId="{EC5ED897-6DF7-4D46-A862-C4F539649D5E}" srcOrd="0" destOrd="0" presId="urn:microsoft.com/office/officeart/2005/8/layout/hProcess7"/>
    <dgm:cxn modelId="{BBE04BE8-25CD-6B40-8B23-3802764AD2B1}" type="presOf" srcId="{4275CB51-229E-024E-86CC-290E709AC992}" destId="{E2514576-F97D-7E46-B8AC-CB40BA3575E4}"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E12414C1-FDC5-234D-B422-BAD730EBD31A}" type="presOf" srcId="{D33D995F-DBE8-3C4B-A35A-252121C39764}" destId="{04D8227A-59B3-AA46-946F-27BF0CF90D1B}"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73E58AD5-965F-8F4B-8778-FDD473A96689}" srcId="{1FCEF624-ECEA-BA4F-8177-BEAE020E598D}" destId="{FFA21F49-57C9-4E4B-968F-1154585DA40A}" srcOrd="0" destOrd="0" parTransId="{D0FB94BF-C99E-8C40-A9C2-B18B4339FE1C}" sibTransId="{E0E0F92E-B97A-C945-BE59-6ECAFCF88DE6}"/>
    <dgm:cxn modelId="{DB721151-6AEE-5645-92C2-E35220D96B69}" type="presOf" srcId="{BE212C3B-20EC-9442-80C0-4233E624D91F}" destId="{D0F39E11-AB5B-1549-BA3D-ED6BD5BF53EE}"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4083EEAF-88E5-5A4D-BA51-B27A54820268}" srcId="{D33D995F-DBE8-3C4B-A35A-252121C39764}" destId="{FD09AFD2-3DC0-D04C-BD73-46AAC344FAB8}" srcOrd="3" destOrd="0" parTransId="{E3A348C5-AE99-A440-BB9A-B611C8B4A3F5}" sibTransId="{A6502A1C-390A-2B47-8EBD-B0DCFEF1ECBF}"/>
    <dgm:cxn modelId="{B4DE64C9-F958-884D-BD98-A5A302F33EB0}" type="presOf" srcId="{1FCEF624-ECEA-BA4F-8177-BEAE020E598D}" destId="{FB3BF803-45EF-AA42-BDD2-E75CD6532912}"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C78C211F-75B4-BF43-BE5B-3C0994DDF500}" type="presOf" srcId="{6994FBDB-C954-C042-A548-42251D69188B}" destId="{5DCDA0CA-B8D9-C343-8288-40B5DB67A9AC}"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8BF306A7-EE24-A240-9BC2-736BF4E9CEEE}" srcId="{FD09AFD2-3DC0-D04C-BD73-46AAC344FAB8}" destId="{BE212C3B-20EC-9442-80C0-4233E624D91F}" srcOrd="0" destOrd="0" parTransId="{FE10F86D-697C-B84E-B869-DEDB8FBE8C02}" sibTransId="{F0A08EA7-BE68-8746-9C00-18B158754C6D}"/>
    <dgm:cxn modelId="{5EF5CE41-F2DB-664F-B7AC-91A74015A950}" type="presOf" srcId="{FFA21F49-57C9-4E4B-968F-1154585DA40A}" destId="{971673C2-F47C-2B46-A180-42AE3DADCE7D}"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E718D68-1234-714A-AA26-87F0C0A1A1B7}" type="presOf" srcId="{6994FBDB-C954-C042-A548-42251D69188B}" destId="{EC5ED897-6DF7-4D46-A862-C4F539649D5E}" srcOrd="0" destOrd="0" presId="urn:microsoft.com/office/officeart/2005/8/layout/hProcess7"/>
    <dgm:cxn modelId="{BBE04BE8-25CD-6B40-8B23-3802764AD2B1}" type="presOf" srcId="{4275CB51-229E-024E-86CC-290E709AC992}" destId="{E2514576-F97D-7E46-B8AC-CB40BA3575E4}"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E12414C1-FDC5-234D-B422-BAD730EBD31A}" type="presOf" srcId="{D33D995F-DBE8-3C4B-A35A-252121C39764}" destId="{04D8227A-59B3-AA46-946F-27BF0CF90D1B}"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73E58AD5-965F-8F4B-8778-FDD473A96689}" srcId="{1FCEF624-ECEA-BA4F-8177-BEAE020E598D}" destId="{FFA21F49-57C9-4E4B-968F-1154585DA40A}" srcOrd="0" destOrd="0" parTransId="{D0FB94BF-C99E-8C40-A9C2-B18B4339FE1C}" sibTransId="{E0E0F92E-B97A-C945-BE59-6ECAFCF88DE6}"/>
    <dgm:cxn modelId="{DB721151-6AEE-5645-92C2-E35220D96B69}" type="presOf" srcId="{BE212C3B-20EC-9442-80C0-4233E624D91F}" destId="{D0F39E11-AB5B-1549-BA3D-ED6BD5BF53EE}"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t>
        <a:bodyPr/>
        <a:lstStyle/>
        <a:p>
          <a:endParaRPr lang="en-US"/>
        </a:p>
      </dgm:t>
    </dgm:pt>
    <dgm:pt modelId="{80C6CD21-4D30-4F02-A5E3-108A4E386C2A}" type="pres">
      <dgm:prSet presAssocID="{82ED9815-0689-437F-AB55-8011A9589219}" presName="nodeTx" presStyleLbl="node1" presStyleIdx="0" presStyleCnt="10">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t>
        <a:bodyPr/>
        <a:lstStyle/>
        <a:p>
          <a:endParaRPr lang="en-US"/>
        </a:p>
      </dgm:t>
    </dgm:pt>
    <dgm:pt modelId="{4010F67F-62A0-45F8-9086-6325303267DE}" type="pres">
      <dgm:prSet presAssocID="{EDE82B6F-CA32-4C6B-8BFB-B30D12284093}" presName="nodeTx" presStyleLbl="node1" presStyleIdx="1" presStyleCnt="10">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t>
        <a:bodyPr/>
        <a:lstStyle/>
        <a:p>
          <a:endParaRPr lang="en-US"/>
        </a:p>
      </dgm:t>
    </dgm:pt>
    <dgm:pt modelId="{9214762E-771B-4644-B4EF-48158964CAF7}" type="pres">
      <dgm:prSet presAssocID="{0C927F58-D0E1-4B01-A6B6-C603E890F398}" presName="nodeTx" presStyleLbl="node1" presStyleIdx="2" presStyleCnt="10">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t>
        <a:bodyPr/>
        <a:lstStyle/>
        <a:p>
          <a:endParaRPr lang="en-US"/>
        </a:p>
      </dgm:t>
    </dgm:pt>
    <dgm:pt modelId="{0B0F9D5E-01B5-4D70-8912-3735DC726156}" type="pres">
      <dgm:prSet presAssocID="{167BF358-8434-4987-B85A-37964861114E}" presName="nodeTx" presStyleLbl="node1" presStyleIdx="3" presStyleCnt="10">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t>
        <a:bodyPr/>
        <a:lstStyle/>
        <a:p>
          <a:endParaRPr lang="en-US"/>
        </a:p>
      </dgm:t>
    </dgm:pt>
    <dgm:pt modelId="{8D07021B-273A-4B9A-9F4E-3DC526DA65BD}" type="pres">
      <dgm:prSet presAssocID="{4F7AD0EE-0E26-4017-9F94-86272D93EFC3}" presName="nodeTx" presStyleLbl="node1" presStyleIdx="4" presStyleCnt="10">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t>
        <a:bodyPr/>
        <a:lstStyle/>
        <a:p>
          <a:endParaRPr lang="en-US"/>
        </a:p>
      </dgm:t>
    </dgm:pt>
    <dgm:pt modelId="{3A3CCAAA-9391-4727-92C0-D8017A0163A3}" type="pres">
      <dgm:prSet presAssocID="{DA761F70-B11F-4EA6-915D-15ADF7DDBA23}" presName="nodeTx" presStyleLbl="node1" presStyleIdx="5" presStyleCnt="10">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t>
        <a:bodyPr/>
        <a:lstStyle/>
        <a:p>
          <a:endParaRPr lang="en-US"/>
        </a:p>
      </dgm:t>
    </dgm:pt>
    <dgm:pt modelId="{EFEA8269-3FA8-4E67-A41C-D7364A1F0F81}" type="pres">
      <dgm:prSet presAssocID="{87EBC7B2-62CC-4F4D-B8F1-6913234E01AB}" presName="nodeTx" presStyleLbl="node1" presStyleIdx="6" presStyleCnt="10">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t>
        <a:bodyPr/>
        <a:lstStyle/>
        <a:p>
          <a:endParaRPr lang="en-US"/>
        </a:p>
      </dgm:t>
    </dgm:pt>
    <dgm:pt modelId="{597A3276-0637-471F-8C39-62B3791F94E7}" type="pres">
      <dgm:prSet presAssocID="{5DE23A1F-B828-4AED-93AF-CB385BE40F90}" presName="nodeTx" presStyleLbl="node1" presStyleIdx="7" presStyleCnt="10">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t>
        <a:bodyPr/>
        <a:lstStyle/>
        <a:p>
          <a:endParaRPr lang="en-US"/>
        </a:p>
      </dgm:t>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t>
        <a:bodyPr/>
        <a:lstStyle/>
        <a:p>
          <a:endParaRPr lang="en-US"/>
        </a:p>
      </dgm:t>
    </dgm:pt>
    <dgm:pt modelId="{7A28B743-5308-49B7-A36D-077D307978EA}" type="pres">
      <dgm:prSet presAssocID="{15FAF609-EF06-4219-A9A5-579532B2B0F5}" presName="nodeTx" presStyleLbl="node1" presStyleIdx="8" presStyleCnt="10">
        <dgm:presLayoutVars>
          <dgm:bulletEnabled val="1"/>
        </dgm:presLayoutVars>
      </dgm:prSet>
      <dgm:spPr/>
      <dgm:t>
        <a:bodyPr/>
        <a:lstStyle/>
        <a:p>
          <a:endParaRPr lang="en-US"/>
        </a:p>
      </dgm:t>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t>
        <a:bodyPr/>
        <a:lstStyle/>
        <a:p>
          <a:endParaRPr lang="en-US"/>
        </a:p>
      </dgm:t>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t>
        <a:bodyPr/>
        <a:lstStyle/>
        <a:p>
          <a:endParaRPr lang="en-US"/>
        </a:p>
      </dgm:t>
    </dgm:pt>
    <dgm:pt modelId="{D27D4B50-EAD1-4E28-BB95-5202D94609AD}" type="pres">
      <dgm:prSet presAssocID="{312AC8EC-3989-4E6B-A34C-4A44971F8422}" presName="nodeTx" presStyleLbl="node1" presStyleIdx="9" presStyleCnt="10">
        <dgm:presLayoutVars>
          <dgm:bulletEnabled val="1"/>
        </dgm:presLayoutVars>
      </dgm:prSet>
      <dgm:spPr/>
      <dgm:t>
        <a:bodyPr/>
        <a:lstStyle/>
        <a:p>
          <a:endParaRPr lang="en-US"/>
        </a:p>
      </dgm:t>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8A7912-19DD-4170-BE92-5B4CEA10F0F4}" srcId="{76CDA518-BC6C-454C-8425-289DBEFA6303}" destId="{312AC8EC-3989-4E6B-A34C-4A44971F8422}" srcOrd="9" destOrd="0" parTransId="{4C6EC9C3-231F-4CE7-B7C6-B9BD23DC1532}" sibTransId="{9CD2B463-8A90-4055-A6A7-74FFBC8F1CA8}"/>
    <dgm:cxn modelId="{FAA028D7-1DE7-4442-9490-EEB6E1171220}" type="presOf" srcId="{23117442-D303-468D-9B1A-74E04914477C}" destId="{92BB5058-E676-44FD-8396-B1C6E9350E2F}"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C49DCCFE-1215-498E-A1C6-A1A823895249}" type="presOf" srcId="{8B7B9245-1212-4EA2-8DBA-AB21D24D994E}" destId="{1BFDB655-8D21-4995-B102-9474CBAFCA39}"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A3F4BAA-79D8-469B-B567-9488E3562F84}" type="presOf" srcId="{87EBC7B2-62CC-4F4D-B8F1-6913234E01AB}" destId="{EFEA8269-3FA8-4E67-A41C-D7364A1F0F81}"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4E5399E9-945F-4B4C-8FE5-B460E55BC7AD}" type="presOf" srcId="{B3C296FB-3485-4B9E-A81F-C9229475D8E6}" destId="{A1BE973D-2666-428F-968A-6FB64469B94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8DB8FAB8-F8BE-4232-8E1A-61CBAFE1B3A6}" srcId="{76CDA518-BC6C-454C-8425-289DBEFA6303}" destId="{82ED9815-0689-437F-AB55-8011A9589219}" srcOrd="0" destOrd="0" parTransId="{CA69EC14-8F26-4324-9465-B228833C3D9E}" sibTransId="{095AE3E2-7CB6-43CA-A532-FBE35E2C2239}"/>
    <dgm:cxn modelId="{EE1F8730-E41D-4888-8091-8ADFA9BE2D54}" type="presOf" srcId="{4F72BF1C-5C6D-4106-A1C4-ECB77BA1216C}" destId="{180CC420-22A6-4967-BD0A-16B1BE5DD723}"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9289F541-01BB-4432-B9FC-11E020530607}" type="presOf" srcId="{87EBC7B2-62CC-4F4D-B8F1-6913234E01AB}" destId="{1E2AF601-0E14-41E6-A130-E7A0A9003234}"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2E1A1579-A6BA-476F-822B-86009E26C1D5}" srcId="{76CDA518-BC6C-454C-8425-289DBEFA6303}" destId="{87EBC7B2-62CC-4F4D-B8F1-6913234E01AB}" srcOrd="6" destOrd="0" parTransId="{792074DA-5FA9-4FC5-82A0-319076547753}" sibTransId="{B3C296FB-3485-4B9E-A81F-C9229475D8E6}"/>
    <dgm:cxn modelId="{9E31DBA0-E939-49A6-A6BC-57FBA271E74D}" srcId="{76CDA518-BC6C-454C-8425-289DBEFA6303}" destId="{EDE82B6F-CA32-4C6B-8BFB-B30D12284093}" srcOrd="1" destOrd="0" parTransId="{9B21EF5D-1347-4E9C-B71F-5BDA8B9DA602}" sibTransId="{4B7087D8-60F7-45B3-90E8-83EEE7316E5B}"/>
    <dgm:cxn modelId="{A2D6653A-6BB0-4F5E-B478-B413DEF1F37D}" type="presOf" srcId="{4F7AD0EE-0E26-4017-9F94-86272D93EFC3}" destId="{0F17CE07-4E74-4F15-86EB-6C6567CBA919}"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CB5E5B09-20CD-4245-A349-FF2971C82599}" srcId="{76CDA518-BC6C-454C-8425-289DBEFA6303}" destId="{0C927F58-D0E1-4B01-A6B6-C603E890F398}" srcOrd="2" destOrd="0" parTransId="{79673275-EAE9-4B21-BD17-BA2A2DC472F8}" sibTransId="{91B44C06-EF03-4B80-B764-56D43105AB17}"/>
    <dgm:cxn modelId="{248B32C3-2711-45FB-A7E4-F6788733167D}" type="presOf" srcId="{DA761F70-B11F-4EA6-915D-15ADF7DDBA23}" destId="{3A3CCAAA-9391-4727-92C0-D8017A0163A3}"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t>
        <a:bodyPr/>
        <a:lstStyle/>
        <a:p>
          <a:endParaRPr lang="en-US"/>
        </a:p>
      </dgm:t>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t>
        <a:bodyPr/>
        <a:lstStyle/>
        <a:p>
          <a:endParaRPr lang="en-US"/>
        </a:p>
      </dgm:t>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t>
        <a:bodyPr/>
        <a:lstStyle/>
        <a:p>
          <a:endParaRPr lang="en-US"/>
        </a:p>
      </dgm:t>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C739214C-072A-4BFB-836C-79EBF003958A}" srcId="{7AC245F8-D051-45A9-9866-B12B1BD22194}" destId="{B93520E0-1D36-4737-B371-33F8E13EF870}" srcOrd="0" destOrd="0" parTransId="{5EDEC8FE-88FF-4201-A13F-895780ABE10E}" sibTransId="{C2EEA5EF-263E-478C-91AC-7494728BD4E6}"/>
    <dgm:cxn modelId="{DDA6504B-E367-4CE3-910A-7B694A4C551E}" type="presOf" srcId="{EDE20376-FE05-4A1C-90FA-9C33B62012B4}" destId="{9CA21573-BB90-49A1-BE64-A9D7A2BF3678}" srcOrd="0" destOrd="0" presId="urn:microsoft.com/office/officeart/2005/8/layout/target1"/>
    <dgm:cxn modelId="{77A83348-65B3-4211-A742-FDCB82F1DAC1}" type="presOf" srcId="{7AC245F8-D051-45A9-9866-B12B1BD22194}" destId="{63D8F321-4D6F-4C87-BC4F-1D9AE918ED37}" srcOrd="0" destOrd="0" presId="urn:microsoft.com/office/officeart/2005/8/layout/target1"/>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solidFill>
          <a:schemeClr val="accent5">
            <a:lumMod val="75000"/>
          </a:schemeClr>
        </a:solidFill>
      </dgm:spPr>
      <dgm:t>
        <a:bodyPr/>
        <a:lstStyle/>
        <a:p>
          <a:r>
            <a:rPr lang="en-US"/>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400" b="1" dirty="0">
              <a:latin typeface="+mn-lt"/>
            </a:rPr>
            <a:t>Connect With Kids</a:t>
          </a:r>
          <a:r>
            <a:rPr lang="en-US" sz="2400" dirty="0">
              <a:latin typeface="+mn-lt"/>
            </a:rPr>
            <a:t/>
          </a:r>
          <a:br>
            <a:rPr lang="en-US" sz="2400" dirty="0">
              <a:latin typeface="+mn-lt"/>
            </a:rPr>
          </a:br>
          <a:r>
            <a:rPr lang="en-US" sz="2400" dirty="0">
              <a:latin typeface="+mn-lt"/>
            </a:rPr>
            <a:t>connectwithkids.com</a:t>
          </a:r>
          <a:endParaRPr lang="en-US" sz="1800" dirty="0"/>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solidFill>
          <a:schemeClr val="bg1">
            <a:lumMod val="50000"/>
          </a:schemeClr>
        </a:solidFill>
      </dgm:spPr>
      <dgm:t>
        <a:bodyPr/>
        <a:lstStyle/>
        <a:p>
          <a:r>
            <a:rPr lang="en-US" dirty="0">
              <a:solidFill>
                <a:schemeClr val="bg1"/>
              </a:solidFill>
              <a:latin typeface="+mn-lt"/>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dgm:t>
        <a:bodyPr/>
        <a:lstStyle/>
        <a:p>
          <a:pPr marL="228600" indent="-228600"/>
          <a:r>
            <a:rPr lang="en-US" sz="2000" dirty="0">
              <a:latin typeface="+mn-lt"/>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dgm:t>
        <a:bodyPr/>
        <a:lstStyle/>
        <a:p>
          <a:pPr marL="0" indent="173038"/>
          <a:r>
            <a:rPr lang="en-US" sz="1600">
              <a:latin typeface="+mn-lt"/>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dgm:t>
        <a:bodyPr/>
        <a:lstStyle/>
        <a:p>
          <a:pPr marL="0" indent="173038"/>
          <a:r>
            <a:rPr lang="en-US" sz="1600">
              <a:latin typeface="+mn-lt"/>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dgm:t>
        <a:bodyPr/>
        <a:lstStyle/>
        <a:p>
          <a:pPr marL="0" indent="173038"/>
          <a:r>
            <a:rPr lang="en-US" sz="1600">
              <a:latin typeface="+mn-lt"/>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dgm:t>
        <a:bodyPr/>
        <a:lstStyle/>
        <a:p>
          <a:pPr marL="0" indent="173038"/>
          <a:r>
            <a:rPr lang="en-US" sz="1600">
              <a:latin typeface="+mn-lt"/>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dgm:t>
        <a:bodyPr/>
        <a:lstStyle/>
        <a:p>
          <a:pPr marL="0" indent="173038"/>
          <a:r>
            <a:rPr lang="en-US" sz="1600">
              <a:latin typeface="+mn-lt"/>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dgm:t>
        <a:bodyPr/>
        <a:lstStyle/>
        <a:p>
          <a:pPr marL="0" indent="173038"/>
          <a:r>
            <a:rPr lang="en-US" sz="1600">
              <a:latin typeface="+mn-lt"/>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dgm:t>
        <a:bodyPr/>
        <a:lstStyle/>
        <a:p>
          <a:pPr marL="228600" indent="-228600"/>
          <a:r>
            <a:rPr lang="en-US" sz="2000">
              <a:latin typeface="+mn-lt"/>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t>
        <a:bodyPr/>
        <a:lstStyle/>
        <a:p>
          <a:endParaRPr lang="en-US"/>
        </a:p>
      </dgm:t>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t>
        <a:bodyPr/>
        <a:lstStyle/>
        <a:p>
          <a:endParaRPr lang="en-US"/>
        </a:p>
      </dgm:t>
    </dgm:pt>
    <dgm:pt modelId="{AE697F39-7D14-4FA5-8E11-51C48DACE1DC}" type="pres">
      <dgm:prSet presAssocID="{6E2C17F5-0B7D-4E67-AE8D-F0A148DB7CEB}" presName="parentNode" presStyleLbl="node1" presStyleIdx="0" presStyleCnt="2">
        <dgm:presLayoutVars>
          <dgm:chMax val="0"/>
          <dgm:bulletEnabled val="1"/>
        </dgm:presLayoutVars>
      </dgm:prSet>
      <dgm:spPr/>
      <dgm:t>
        <a:bodyPr/>
        <a:lstStyle/>
        <a:p>
          <a:endParaRPr lang="en-US"/>
        </a:p>
      </dgm:t>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ln/>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t>
        <a:bodyPr/>
        <a:lstStyle/>
        <a:p>
          <a:endParaRPr lang="en-US"/>
        </a:p>
      </dgm:t>
    </dgm:pt>
    <dgm:pt modelId="{912D842A-9E9E-49C7-A28E-1CFA63809276}" type="pres">
      <dgm:prSet presAssocID="{50456CF8-C2AC-4553-983C-A4DC4D008CCA}" presName="parentNode" presStyleLbl="node1" presStyleIdx="1" presStyleCnt="2">
        <dgm:presLayoutVars>
          <dgm:chMax val="0"/>
          <dgm:bulletEnabled val="1"/>
        </dgm:presLayoutVars>
      </dgm:prSet>
      <dgm:spPr/>
      <dgm:t>
        <a:bodyPr/>
        <a:lstStyle/>
        <a:p>
          <a:endParaRPr lang="en-US"/>
        </a:p>
      </dgm:t>
    </dgm:pt>
    <dgm:pt modelId="{CA298433-8D74-4F23-9DB7-25C88C9C9626}" type="pres">
      <dgm:prSet presAssocID="{50456CF8-C2AC-4553-983C-A4DC4D008CCA}" presName="childNode" presStyleLbl="node1" presStyleIdx="1" presStyleCnt="2">
        <dgm:presLayoutVars>
          <dgm:bulletEnabled val="1"/>
        </dgm:presLayoutVars>
      </dgm:prSet>
      <dgm:spPr/>
      <dgm:t>
        <a:bodyPr/>
        <a:lstStyle/>
        <a:p>
          <a:endParaRPr lang="en-US"/>
        </a:p>
      </dgm:t>
    </dgm:pt>
  </dgm:ptLst>
  <dgm:cxnLst>
    <dgm:cxn modelId="{9F5486B4-367A-4A05-A979-8A40A9785FE9}" srcId="{67BDC6B4-5148-4199-B377-E24F14F906CE}" destId="{9D241A15-FAA4-4274-AC15-380958395430}" srcOrd="4" destOrd="0" parTransId="{C0650A1E-4B38-4E56-8F7D-7DCB3166E73D}" sibTransId="{CCE74B5B-82DA-40C9-975B-CBCE4748D519}"/>
    <dgm:cxn modelId="{88ECB41F-B212-40A7-A66E-75BB16DEACDC}" type="presOf" srcId="{280B3475-AD14-489A-8224-C22313E946EF}" destId="{CA298433-8D74-4F23-9DB7-25C88C9C9626}" srcOrd="0" destOrd="1" presId="urn:microsoft.com/office/officeart/2005/8/layout/hProcess7#2"/>
    <dgm:cxn modelId="{B3A26349-73EC-4527-AD8A-93BD4380EF5D}" srcId="{67BDC6B4-5148-4199-B377-E24F14F906CE}" destId="{280B3475-AD14-489A-8224-C22313E946EF}" srcOrd="0" destOrd="0" parTransId="{2218D173-9D53-456C-A0B3-964CB4CC56CB}" sibTransId="{E14939CC-277C-4CB7-8F0A-4B86F6392AAE}"/>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68670077-1D09-45C8-8195-B2994C9ABAF9}" type="presOf" srcId="{3421AB53-68AB-4E58-A751-2F44FC8B0050}" destId="{CA298433-8D74-4F23-9DB7-25C88C9C9626}" srcOrd="0" destOrd="4"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2F942812-5B3B-4F54-A2C7-E22E23411885}" srcId="{50456CF8-C2AC-4553-983C-A4DC4D008CCA}" destId="{67BDC6B4-5148-4199-B377-E24F14F906CE}" srcOrd="0" destOrd="0" parTransId="{843DA986-20D8-4A5C-85C0-F7F122FBD1D0}" sibTransId="{7E736F50-AFCF-4CCD-97A2-0D633C96670B}"/>
    <dgm:cxn modelId="{260C6244-4174-4612-9602-9A79846BF7D2}" srcId="{67BDC6B4-5148-4199-B377-E24F14F906CE}" destId="{3421AB53-68AB-4E58-A751-2F44FC8B0050}" srcOrd="3" destOrd="0" parTransId="{39D1033C-E609-45FF-A5A7-0AB3B479ED98}" sibTransId="{E4B39F3B-EC38-4951-ACE2-9EAFF39F4B36}"/>
    <dgm:cxn modelId="{37602FDC-3695-4783-9443-E44568F8C6CE}" type="presOf" srcId="{15432A73-5BAE-4F28-B551-47137E841A80}" destId="{CA298433-8D74-4F23-9DB7-25C88C9C9626}" srcOrd="0" destOrd="3"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DC95A143-7CF6-4E72-9CA9-B68F0715D339}" type="presOf" srcId="{9D241A15-FAA4-4274-AC15-380958395430}" destId="{CA298433-8D74-4F23-9DB7-25C88C9C9626}" srcOrd="0" destOrd="5" presId="urn:microsoft.com/office/officeart/2005/8/layout/hProcess7#2"/>
    <dgm:cxn modelId="{2714206B-984C-4B35-BA1B-26D038AF79F3}" type="presOf" srcId="{4081A59B-CAE9-43E5-BD88-9EE0B91C9DC0}" destId="{CA298433-8D74-4F23-9DB7-25C88C9C9626}" srcOrd="0" destOrd="7" presId="urn:microsoft.com/office/officeart/2005/8/layout/hProcess7#2"/>
    <dgm:cxn modelId="{5C428602-50E3-4624-8A26-341D2E32B221}" srcId="{67BDC6B4-5148-4199-B377-E24F14F906CE}" destId="{4081A59B-CAE9-43E5-BD88-9EE0B91C9DC0}" srcOrd="6" destOrd="0" parTransId="{804087CB-FD57-4877-BD3A-E3EB4ED08F4A}" sibTransId="{F3D740B1-D455-4962-A852-31B4E156FEF2}"/>
    <dgm:cxn modelId="{CBA3B51E-BCC9-4F72-BE5B-4BA9A0EEF02B}" srcId="{F1D64A76-ABAA-4D9D-907A-253C9C958DA8}" destId="{6E2C17F5-0B7D-4E67-AE8D-F0A148DB7CEB}" srcOrd="0" destOrd="0" parTransId="{189C1310-F5AF-4C15-92BA-889266B15E3D}" sibTransId="{83358441-D035-4C2E-8501-FEED9C70BB31}"/>
    <dgm:cxn modelId="{1CE2F6AF-CF05-4403-8AAE-51AADCDA1C88}" type="presOf" srcId="{6E2C17F5-0B7D-4E67-AE8D-F0A148DB7CEB}" destId="{AE697F39-7D14-4FA5-8E11-51C48DACE1DC}" srcOrd="1" destOrd="0" presId="urn:microsoft.com/office/officeart/2005/8/layout/hProcess7#2"/>
    <dgm:cxn modelId="{4FC119C4-4B2B-4307-B043-1E0B579766E3}" type="presOf" srcId="{F1D64A76-ABAA-4D9D-907A-253C9C958DA8}" destId="{57757CC6-5554-4F44-B5EC-85166846A21E}" srcOrd="0" destOrd="0" presId="urn:microsoft.com/office/officeart/2005/8/layout/hProcess7#2"/>
    <dgm:cxn modelId="{61021F41-0F17-471D-978A-4AD71C10F5EE}" type="presOf" srcId="{6E2C17F5-0B7D-4E67-AE8D-F0A148DB7CEB}" destId="{FFA744F5-6562-40A2-8A1A-6C98B18D0E8D}" srcOrd="0" destOrd="0" presId="urn:microsoft.com/office/officeart/2005/8/layout/hProcess7#2"/>
    <dgm:cxn modelId="{6E6F05A2-7956-4A02-A2CF-BA57836F01B5}" type="presOf" srcId="{3E8A9C6E-F37E-4718-AC4B-47A155ACBF49}" destId="{CA298433-8D74-4F23-9DB7-25C88C9C9626}" srcOrd="0" destOrd="6" presId="urn:microsoft.com/office/officeart/2005/8/layout/hProcess7#2"/>
    <dgm:cxn modelId="{7B5610D1-34C8-45F0-BD78-56A1553580D7}" type="presOf" srcId="{50456CF8-C2AC-4553-983C-A4DC4D008CCA}" destId="{F3C6A96E-F343-4D62-AB8C-B87AFD692EEB}"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506AD08C-7ECF-4802-AB6C-5C1613136C1D}" srcId="{F1D64A76-ABAA-4D9D-907A-253C9C958DA8}" destId="{50456CF8-C2AC-4553-983C-A4DC4D008CCA}" srcOrd="1" destOrd="0" parTransId="{8F3413EB-5DF1-4D39-9752-BA3BC7930EA5}" sibTransId="{B08E409A-CF3A-4C52-8B82-711A4E9C46A9}"/>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endParaRPr lang="en-US" sz="2000" b="1" dirty="0">
            <a:solidFill>
              <a:sysClr val="window" lastClr="FFFFFF"/>
            </a:solidFill>
            <a:latin typeface="Calibri" panose="020F0502020204030204"/>
            <a:ea typeface="+mn-ea"/>
            <a:cs typeface="+mn-cs"/>
          </a:endParaRP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endParaRPr lang="en-US" sz="2000" b="1" dirty="0">
            <a:solidFill>
              <a:sysClr val="window" lastClr="FFFFFF"/>
            </a:solidFill>
            <a:latin typeface="Calibri" panose="020F0502020204030204"/>
            <a:ea typeface="+mn-ea"/>
            <a:cs typeface="+mn-cs"/>
          </a:endParaRP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endParaRPr lang="en-US" sz="2000" b="1" dirty="0">
            <a:solidFill>
              <a:sysClr val="window" lastClr="FFFFFF"/>
            </a:solidFill>
            <a:latin typeface="Calibri" panose="020F0502020204030204"/>
            <a:ea typeface="+mn-ea"/>
            <a:cs typeface="+mn-cs"/>
          </a:endParaRP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endParaRPr lang="en-US" sz="2000" b="1" dirty="0">
            <a:solidFill>
              <a:sysClr val="window" lastClr="FFFFFF"/>
            </a:solidFill>
            <a:latin typeface="Calibri" panose="020F0502020204030204"/>
            <a:ea typeface="+mn-ea"/>
            <a:cs typeface="+mn-cs"/>
          </a:endParaRP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endParaRPr lang="en-US" sz="2000" b="1" dirty="0">
            <a:solidFill>
              <a:sysClr val="window" lastClr="FFFFFF"/>
            </a:solidFill>
            <a:latin typeface="Calibri" panose="020F0502020204030204"/>
            <a:ea typeface="+mn-ea"/>
            <a:cs typeface="+mn-cs"/>
          </a:endParaRP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endParaRPr lang="en-US" sz="2000" b="1" dirty="0">
            <a:solidFill>
              <a:sysClr val="window" lastClr="FFFFFF"/>
            </a:solidFill>
            <a:latin typeface="Calibri" panose="020F0502020204030204"/>
            <a:ea typeface="+mn-ea"/>
            <a:cs typeface="+mn-cs"/>
          </a:endParaRP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endParaRPr lang="en-US" sz="2000" b="1" dirty="0">
            <a:solidFill>
              <a:sysClr val="window" lastClr="FFFFFF"/>
            </a:solidFill>
            <a:latin typeface="Calibri" panose="020F0502020204030204"/>
            <a:ea typeface="+mn-ea"/>
            <a:cs typeface="+mn-cs"/>
          </a:endParaRP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endParaRPr lang="en-US" sz="2000" b="1" dirty="0">
            <a:solidFill>
              <a:sysClr val="window" lastClr="FFFFFF"/>
            </a:solidFill>
            <a:latin typeface="Calibri" panose="020F0502020204030204"/>
            <a:ea typeface="+mn-ea"/>
            <a:cs typeface="+mn-cs"/>
          </a:endParaRP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endParaRPr lang="en-US" sz="2000" b="1" dirty="0">
            <a:solidFill>
              <a:sysClr val="window" lastClr="FFFFFF"/>
            </a:solidFill>
            <a:latin typeface="Calibri" panose="020F0502020204030204"/>
            <a:ea typeface="+mn-ea"/>
            <a:cs typeface="+mn-cs"/>
          </a:endParaRP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endParaRPr lang="en-US" sz="2000" b="1" dirty="0">
            <a:solidFill>
              <a:sysClr val="window" lastClr="FFFFFF"/>
            </a:solidFill>
            <a:latin typeface="Calibri" panose="020F0502020204030204"/>
            <a:ea typeface="+mn-ea"/>
            <a:cs typeface="+mn-cs"/>
          </a:endParaRP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t>
        <a:bodyPr/>
        <a:lstStyle/>
        <a:p>
          <a:endParaRPr lang="en-US"/>
        </a:p>
      </dgm:t>
    </dgm:pt>
    <dgm:pt modelId="{47BB6CD2-4940-443C-A30B-738C2A8DD7E9}" type="pres">
      <dgm:prSet presAssocID="{940E5C98-D3A8-494A-822C-0F6F906869AD}" presName="parentText" presStyleLbl="node1" presStyleIdx="0" presStyleCnt="10">
        <dgm:presLayoutVars>
          <dgm:chMax val="0"/>
          <dgm:bulletEnabled val="1"/>
        </dgm:presLayoutVars>
      </dgm:prSet>
      <dgm:spPr/>
      <dgm:t>
        <a:bodyPr/>
        <a:lstStyle/>
        <a:p>
          <a:endParaRPr lang="en-US"/>
        </a:p>
      </dgm:t>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t>
        <a:bodyPr/>
        <a:lstStyle/>
        <a:p>
          <a:endParaRPr lang="en-US"/>
        </a:p>
      </dgm:t>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t>
        <a:bodyPr/>
        <a:lstStyle/>
        <a:p>
          <a:endParaRPr lang="en-US"/>
        </a:p>
      </dgm:t>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t>
        <a:bodyPr/>
        <a:lstStyle/>
        <a:p>
          <a:endParaRPr lang="en-US"/>
        </a:p>
      </dgm:t>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t>
        <a:bodyPr/>
        <a:lstStyle/>
        <a:p>
          <a:endParaRPr lang="en-US"/>
        </a:p>
      </dgm:t>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t>
        <a:bodyPr/>
        <a:lstStyle/>
        <a:p>
          <a:endParaRPr lang="en-US"/>
        </a:p>
      </dgm:t>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t>
        <a:bodyPr/>
        <a:lstStyle/>
        <a:p>
          <a:endParaRPr lang="en-US"/>
        </a:p>
      </dgm:t>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t>
        <a:bodyPr/>
        <a:lstStyle/>
        <a:p>
          <a:endParaRPr lang="en-US"/>
        </a:p>
      </dgm:t>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t>
        <a:bodyPr/>
        <a:lstStyle/>
        <a:p>
          <a:endParaRPr lang="en-US"/>
        </a:p>
      </dgm:t>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t>
        <a:bodyPr/>
        <a:lstStyle/>
        <a:p>
          <a:endParaRPr lang="en-US"/>
        </a:p>
      </dgm:t>
    </dgm:pt>
  </dgm:ptLst>
  <dgm:cxnLst>
    <dgm:cxn modelId="{A5B61018-A617-4A76-88C3-B0E6F3E0502D}" srcId="{DF92AA79-1C31-44DB-B574-70DBFD4B9C43}" destId="{96170E4F-734F-433B-822A-A0CF69A0ECE9}" srcOrd="4" destOrd="0" parTransId="{431A617F-F2A1-44E3-9FB5-5598492421EC}" sibTransId="{BA66AFEC-8693-4035-9C7C-6DCA63FF7C4D}"/>
    <dgm:cxn modelId="{75BAD0E1-90FB-42CF-8C16-FFB64EDA163A}" type="presOf" srcId="{940E5C98-D3A8-494A-822C-0F6F906869AD}" destId="{47BB6CD2-4940-443C-A30B-738C2A8DD7E9}"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2578C301-99F0-4FBA-BE3E-8DE37AAA0755}" type="presOf" srcId="{CFDB0DF1-8ABF-43D1-9E0E-40FBAFD87F97}" destId="{EFE30B60-F131-4FE7-8BA4-17E4BEA10FC5}"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9383E355-F471-4F64-BD1A-333DAE7C4AAF}" type="presOf" srcId="{E39BB80F-BC42-436F-9792-A75233C0D375}" destId="{7BB23852-A4B9-4919-BDEC-03B58AC4A22B}" srcOrd="0" destOrd="0" presId="urn:microsoft.com/office/officeart/2005/8/layout/vList2"/>
    <dgm:cxn modelId="{DDF29882-33D3-4AB3-8383-7F4F4CA3611E}" type="presOf" srcId="{F3F1D73C-3715-4E77-970E-D5572B41C3A8}" destId="{BBE6380E-7663-4BFA-8B5D-C9C198B0A006}" srcOrd="0" destOrd="0" presId="urn:microsoft.com/office/officeart/2005/8/layout/vList2"/>
    <dgm:cxn modelId="{AC1F189B-9DA1-48CE-AB10-5238465154F0}" srcId="{DF92AA79-1C31-44DB-B574-70DBFD4B9C43}" destId="{2FBF2CEC-9711-4CDC-ABC4-563A1124315F}" srcOrd="6" destOrd="0" parTransId="{BC8E86AD-4FEA-4982-9321-28C0215CF36D}" sibTransId="{ECE9A14F-683E-4ADC-95FC-B6F1F898725E}"/>
    <dgm:cxn modelId="{2579AC02-5F41-4FE0-BB70-EE3444DD4CE9}" srcId="{DF92AA79-1C31-44DB-B574-70DBFD4B9C43}" destId="{AAEB79B8-527B-4A22-991B-BAB166B3F297}" srcOrd="7" destOrd="0" parTransId="{C34771B9-07C8-4FD3-851A-D0A424EE7965}" sibTransId="{423E33E9-B300-42E3-9B1A-30C473397BC6}"/>
    <dgm:cxn modelId="{089AC982-030D-4D41-A04D-19CBCE2D66FC}" srcId="{DF92AA79-1C31-44DB-B574-70DBFD4B9C43}" destId="{940E5C98-D3A8-494A-822C-0F6F906869AD}" srcOrd="0" destOrd="0" parTransId="{10858FD9-7AD4-477D-BCD2-1C1AC2BB80ED}" sibTransId="{60886E02-401C-4779-986D-FA5CBEEB717A}"/>
    <dgm:cxn modelId="{D998511A-D4C2-4F26-93B3-5ECC7623975F}" type="presOf" srcId="{F84D5959-65DE-4DD5-A1FF-838F9C3ED909}" destId="{0C24F040-E93A-4F3A-AE86-8E668321B438}"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41988D89-D5C4-4848-8885-584C0CE25283}" type="presOf" srcId="{DF92AA79-1C31-44DB-B574-70DBFD4B9C43}" destId="{FD56746A-75DE-4F7E-9CDC-DDEB5BA6389F}" srcOrd="0" destOrd="0" presId="urn:microsoft.com/office/officeart/2005/8/layout/vList2"/>
    <dgm:cxn modelId="{4B902E14-0E08-4CAF-A91C-DDC685FAA8C8}" srcId="{DF92AA79-1C31-44DB-B574-70DBFD4B9C43}" destId="{BBEA0603-05E9-4EC2-9F0A-3CD993464D64}" srcOrd="2" destOrd="0" parTransId="{39220340-FAA3-4F70-9EC0-87B19F9994F9}" sibTransId="{21276833-5794-4DC7-81CA-B86568EED86D}"/>
    <dgm:cxn modelId="{E499137B-10CA-4870-A95B-688D0E4D72B8}" srcId="{DF92AA79-1C31-44DB-B574-70DBFD4B9C43}" destId="{CFDB0DF1-8ABF-43D1-9E0E-40FBAFD87F97}" srcOrd="8" destOrd="0" parTransId="{E2D0DEDA-A471-4D45-813A-EDCFF85B5CFB}" sibTransId="{9150E36E-1E0D-43C3-B6FA-637E69C7D9A5}"/>
    <dgm:cxn modelId="{9D27F3A0-94BE-4C5B-956D-E940DBF409A3}" type="presOf" srcId="{2FBF2CEC-9711-4CDC-ABC4-563A1124315F}" destId="{F38F7E2E-43D5-40E8-836A-503F0158E10D}"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57B47983-F41D-41D0-A3B0-574A124824A7}" srcId="{DF92AA79-1C31-44DB-B574-70DBFD4B9C43}" destId="{F84D5959-65DE-4DD5-A1FF-838F9C3ED909}" srcOrd="1" destOrd="0" parTransId="{1FDA19F2-E71D-408F-B3EE-458518B38C0A}" sibTransId="{684EC851-A88A-447D-8784-FAA8071D4475}"/>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tx2">
            <a:lumMod val="40000"/>
            <a:lumOff val="60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tx2">
            <a:lumMod val="75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tx2">
            <a:lumMod val="40000"/>
            <a:lumOff val="60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t>
        <a:bodyPr/>
        <a:lstStyle/>
        <a:p>
          <a:endParaRPr lang="en-US"/>
        </a:p>
      </dgm:t>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t>
        <a:bodyPr/>
        <a:lstStyle/>
        <a:p>
          <a:endParaRPr lang="en-US"/>
        </a:p>
      </dgm:t>
    </dgm:pt>
    <dgm:pt modelId="{BBD327FD-E0BA-4777-8832-E4427CBDB707}" type="pres">
      <dgm:prSet presAssocID="{9509D009-D455-4B96-A125-8D28310F5179}" presName="entireBox" presStyleLbl="node1" presStyleIdx="0" presStyleCnt="3"/>
      <dgm:spPr/>
      <dgm:t>
        <a:bodyPr/>
        <a:lstStyle/>
        <a:p>
          <a:endParaRPr lang="en-US"/>
        </a:p>
      </dgm:t>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t>
        <a:bodyPr/>
        <a:lstStyle/>
        <a:p>
          <a:endParaRPr lang="en-US"/>
        </a:p>
      </dgm:t>
    </dgm:pt>
    <dgm:pt modelId="{CD5EA9AD-1FF3-4544-A506-1F718852DBF6}" type="pres">
      <dgm:prSet presAssocID="{BCA538D6-4E32-4184-A5A1-776963BB7365}" presName="childTextBox" presStyleLbl="fgAccFollowNode1" presStyleIdx="1" presStyleCnt="6">
        <dgm:presLayoutVars>
          <dgm:bulletEnabled val="1"/>
        </dgm:presLayoutVars>
      </dgm:prSet>
      <dgm:spPr/>
      <dgm:t>
        <a:bodyPr/>
        <a:lstStyle/>
        <a:p>
          <a:endParaRPr lang="en-US"/>
        </a:p>
      </dgm:t>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t>
        <a:bodyPr/>
        <a:lstStyle/>
        <a:p>
          <a:endParaRPr lang="en-US"/>
        </a:p>
      </dgm:t>
    </dgm:pt>
    <dgm:pt modelId="{8C645032-AEF5-4BBE-B17B-5357735C973E}" type="pres">
      <dgm:prSet presAssocID="{A021ED4B-6B6D-46DD-8323-A0DD78E2644A}" presName="arrow" presStyleLbl="node1" presStyleIdx="1" presStyleCnt="3"/>
      <dgm:spPr/>
      <dgm:t>
        <a:bodyPr/>
        <a:lstStyle/>
        <a:p>
          <a:endParaRPr lang="en-US"/>
        </a:p>
      </dgm:t>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t>
        <a:bodyPr/>
        <a:lstStyle/>
        <a:p>
          <a:endParaRPr lang="en-US"/>
        </a:p>
      </dgm:t>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t>
        <a:bodyPr/>
        <a:lstStyle/>
        <a:p>
          <a:endParaRPr lang="en-US"/>
        </a:p>
      </dgm:t>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t>
        <a:bodyPr/>
        <a:lstStyle/>
        <a:p>
          <a:endParaRPr lang="en-US"/>
        </a:p>
      </dgm:t>
    </dgm:pt>
    <dgm:pt modelId="{1E4F588E-03BB-45C8-87EE-6965E618E9BF}" type="pres">
      <dgm:prSet presAssocID="{AAA14169-7EAA-4C1B-BC81-0AC0644B6B22}" presName="arrow" presStyleLbl="node1" presStyleIdx="2" presStyleCnt="3" custLinFactNeighborY="-2444"/>
      <dgm:spPr/>
      <dgm:t>
        <a:bodyPr/>
        <a:lstStyle/>
        <a:p>
          <a:endParaRPr lang="en-US"/>
        </a:p>
      </dgm:t>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t>
        <a:bodyPr/>
        <a:lstStyle/>
        <a:p>
          <a:endParaRPr lang="en-US"/>
        </a:p>
      </dgm:t>
    </dgm:pt>
    <dgm:pt modelId="{ECFD427D-5D07-4820-81E5-F9AAF6F7B224}" type="pres">
      <dgm:prSet presAssocID="{B2B012CD-BAA3-4366-A4E2-4DB490FFA9EE}" presName="childTextArrow" presStyleLbl="fgAccFollowNode1" presStyleIdx="5" presStyleCnt="6">
        <dgm:presLayoutVars>
          <dgm:bulletEnabled val="1"/>
        </dgm:presLayoutVars>
      </dgm:prSet>
      <dgm:spPr/>
      <dgm:t>
        <a:bodyPr/>
        <a:lstStyle/>
        <a:p>
          <a:endParaRPr lang="en-US"/>
        </a:p>
      </dgm:t>
    </dgm:pt>
  </dgm:ptLst>
  <dgm:cxnLst>
    <dgm:cxn modelId="{3365657F-AC24-41C6-A335-D3E057EF0FCF}" srcId="{9509D009-D455-4B96-A125-8D28310F5179}" destId="{BCA538D6-4E32-4184-A5A1-776963BB7365}" srcOrd="1" destOrd="0" parTransId="{4C13A34B-6674-4204-8FB1-BA19085DB6B4}" sibTransId="{E4667663-1073-4A87-BB8F-DBF14282E81B}"/>
    <dgm:cxn modelId="{3BEB9CD6-F95E-421D-AAFD-8AC8C35658BB}" type="presOf" srcId="{9509D009-D455-4B96-A125-8D28310F5179}" destId="{BBD327FD-E0BA-4777-8832-E4427CBDB707}" srcOrd="1"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54C32F26-B659-4E96-B97D-370CEF868F61}" type="presOf" srcId="{AAA14169-7EAA-4C1B-BC81-0AC0644B6B22}" destId="{40AEB583-4814-404E-B1E7-0A4918E9B654}"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DA08535F-FEDA-4D7C-B924-84745EFC550C}" type="presOf" srcId="{A021ED4B-6B6D-46DD-8323-A0DD78E2644A}" destId="{8C645032-AEF5-4BBE-B17B-5357735C973E}" srcOrd="1"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BE8B365C-B1BF-4FC4-8CEA-793F773271B0}" srcId="{AAA14169-7EAA-4C1B-BC81-0AC0644B6B22}" destId="{F75A0922-6348-4F40-839F-3C6AB76740E4}" srcOrd="0" destOrd="0" parTransId="{AEAF2BFD-C853-4532-BB72-C07008563050}" sibTransId="{76B545E1-A39B-4C58-A6A9-93A9FBE5A165}"/>
    <dgm:cxn modelId="{BCFDDDB4-7D59-4120-AE3D-36B19426E433}" type="presOf" srcId="{01D31F10-EFBB-4C37-81A1-19883132FCC5}" destId="{4F391DC1-0719-41AE-B676-A4611A391BAA}" srcOrd="0" destOrd="0" presId="urn:microsoft.com/office/officeart/2005/8/layout/process4"/>
    <dgm:cxn modelId="{493E3501-29F6-43A4-94D9-C651444002CD}" srcId="{01D31F10-EFBB-4C37-81A1-19883132FCC5}" destId="{AAA14169-7EAA-4C1B-BC81-0AC0644B6B22}" srcOrd="0" destOrd="0" parTransId="{F39E48C4-2151-40C6-9A17-63539B6645C8}" sibTransId="{40C80F87-338D-40AA-B8B9-AED7A42B207F}"/>
    <dgm:cxn modelId="{B57889A9-69A8-4CA4-9969-8C1F78AB9DAC}" type="presOf" srcId="{9509D009-D455-4B96-A125-8D28310F5179}" destId="{BE4611CB-CA4A-481C-AC6E-3F4AB82ACCE5}"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52D0281D-5056-4D91-A841-8A215E5814B9}" srcId="{A021ED4B-6B6D-46DD-8323-A0DD78E2644A}" destId="{17A4EE6A-34EC-4BC7-8661-03F7276A80D8}" srcOrd="0" destOrd="0" parTransId="{D43919A6-A940-464D-9816-D9AE217F3905}" sibTransId="{642563DE-00EE-4F68-AC07-5FC24EE81DE8}"/>
    <dgm:cxn modelId="{AFBB0F8A-8549-42FF-8D71-8C88C88A79C3}" srcId="{01D31F10-EFBB-4C37-81A1-19883132FCC5}" destId="{A021ED4B-6B6D-46DD-8323-A0DD78E2644A}" srcOrd="1" destOrd="0" parTransId="{0B2C85FB-D659-46BA-8DAD-2D976D20AF4F}" sibTransId="{3178EEC7-62C9-43E4-B186-64522EEA98AB}"/>
    <dgm:cxn modelId="{F4F5D209-1F04-4748-8D80-0EEA31CC1F54}" type="presOf" srcId="{380616C1-0908-407E-9867-C2794633A264}" destId="{7951155A-7E89-44A9-9BF7-5C790023F098}" srcOrd="0"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80EDF8B6-2BD9-4022-B15B-3476BC103040}" type="presOf" srcId="{17A4EE6A-34EC-4BC7-8661-03F7276A80D8}" destId="{EF1860AA-16E8-43FF-8CDC-B27F22404ED5}" srcOrd="0" destOrd="0" presId="urn:microsoft.com/office/officeart/2005/8/layout/process4"/>
    <dgm:cxn modelId="{E7A5A181-CD45-462D-9C2F-A9781C4AAB40}" srcId="{AAA14169-7EAA-4C1B-BC81-0AC0644B6B22}" destId="{B2B012CD-BAA3-4366-A4E2-4DB490FFA9EE}" srcOrd="1" destOrd="0" parTransId="{76064162-581C-4DB4-82B8-390B097AA775}" sibTransId="{33522F8C-0CB9-4D51-B91B-E48D4C640C7B}"/>
    <dgm:cxn modelId="{D53F16A7-79B1-4913-BAB3-86BB7D27EDB3}" srcId="{A021ED4B-6B6D-46DD-8323-A0DD78E2644A}" destId="{799B20B1-639D-4E91-9501-EC7906464195}" srcOrd="1" destOrd="0" parTransId="{0BEA3612-3292-45BE-BB41-FFA163FB7EFE}" sibTransId="{8F6620F3-D9A5-4E38-A853-48ACC39DF1E7}"/>
    <dgm:cxn modelId="{9D49C82E-DC89-4064-ADF6-A9179FB5AC79}" type="presOf" srcId="{BCA538D6-4E32-4184-A5A1-776963BB7365}" destId="{CD5EA9AD-1FF3-4544-A506-1F718852DBF6}" srcOrd="0" destOrd="0" presId="urn:microsoft.com/office/officeart/2005/8/layout/process4"/>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9141" y="1187763"/>
          <a:ext cx="2732372" cy="1869967"/>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Fall Externalizing</a:t>
          </a:r>
        </a:p>
      </dsp:txBody>
      <dsp:txXfrm>
        <a:off x="63910" y="1242532"/>
        <a:ext cx="2622834" cy="1760429"/>
      </dsp:txXfrm>
    </dsp:sp>
    <dsp:sp modelId="{4076A3E5-BAA9-4E10-9A81-88B8ED6592DF}">
      <dsp:nvSpPr>
        <dsp:cNvPr id="0" name=""/>
        <dsp:cNvSpPr/>
      </dsp:nvSpPr>
      <dsp:spPr>
        <a:xfrm>
          <a:off x="3014751"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014751" y="1919459"/>
        <a:ext cx="405483" cy="406576"/>
      </dsp:txXfrm>
    </dsp:sp>
    <dsp:sp modelId="{C8B629C0-6360-449F-95D1-5959B959F4B8}">
      <dsp:nvSpPr>
        <dsp:cNvPr id="0" name=""/>
        <dsp:cNvSpPr/>
      </dsp:nvSpPr>
      <dsp:spPr>
        <a:xfrm>
          <a:off x="3834463" y="1187763"/>
          <a:ext cx="2732372" cy="1869967"/>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Winter</a:t>
          </a:r>
        </a:p>
      </dsp:txBody>
      <dsp:txXfrm>
        <a:off x="3889232" y="1242532"/>
        <a:ext cx="2622834" cy="1760429"/>
      </dsp:txXfrm>
    </dsp:sp>
    <dsp:sp modelId="{1CD882D0-A02C-4BAD-92CD-44D3AB237FFF}">
      <dsp:nvSpPr>
        <dsp:cNvPr id="0" name=""/>
        <dsp:cNvSpPr/>
      </dsp:nvSpPr>
      <dsp:spPr>
        <a:xfrm>
          <a:off x="6840072"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840072" y="1919459"/>
        <a:ext cx="405483" cy="406576"/>
      </dsp:txXfrm>
    </dsp:sp>
    <dsp:sp modelId="{17243E6C-4922-4C3F-94D7-D2BF1CFD7CE8}">
      <dsp:nvSpPr>
        <dsp:cNvPr id="0" name=""/>
        <dsp:cNvSpPr/>
      </dsp:nvSpPr>
      <dsp:spPr>
        <a:xfrm>
          <a:off x="7659784" y="1187763"/>
          <a:ext cx="2732372" cy="1869967"/>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Spring</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ORF</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MAP Reading</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Nurse Visit</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Suspensions</a:t>
          </a:r>
        </a:p>
      </dsp:txBody>
      <dsp:txXfrm>
        <a:off x="7714553" y="1242532"/>
        <a:ext cx="2622834" cy="17604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9141"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Fall Externalizing</a:t>
          </a:r>
        </a:p>
      </dsp:txBody>
      <dsp:txXfrm>
        <a:off x="72914" y="1097840"/>
        <a:ext cx="2604826" cy="2049813"/>
      </dsp:txXfrm>
    </dsp:sp>
    <dsp:sp modelId="{4076A3E5-BAA9-4E10-9A81-88B8ED6592DF}">
      <dsp:nvSpPr>
        <dsp:cNvPr id="0" name=""/>
        <dsp:cNvSpPr/>
      </dsp:nvSpPr>
      <dsp:spPr>
        <a:xfrm>
          <a:off x="3014751"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014751" y="1919459"/>
        <a:ext cx="405483" cy="406576"/>
      </dsp:txXfrm>
    </dsp:sp>
    <dsp:sp modelId="{C8B629C0-6360-449F-95D1-5959B959F4B8}">
      <dsp:nvSpPr>
        <dsp:cNvPr id="0" name=""/>
        <dsp:cNvSpPr/>
      </dsp:nvSpPr>
      <dsp:spPr>
        <a:xfrm>
          <a:off x="3834463"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Winter</a:t>
          </a:r>
        </a:p>
      </dsp:txBody>
      <dsp:txXfrm>
        <a:off x="3898236" y="1097840"/>
        <a:ext cx="2604826" cy="2049813"/>
      </dsp:txXfrm>
    </dsp:sp>
    <dsp:sp modelId="{1CD882D0-A02C-4BAD-92CD-44D3AB237FFF}">
      <dsp:nvSpPr>
        <dsp:cNvPr id="0" name=""/>
        <dsp:cNvSpPr/>
      </dsp:nvSpPr>
      <dsp:spPr>
        <a:xfrm>
          <a:off x="6840072"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840072" y="1919459"/>
        <a:ext cx="405483" cy="406576"/>
      </dsp:txXfrm>
    </dsp:sp>
    <dsp:sp modelId="{17243E6C-4922-4C3F-94D7-D2BF1CFD7CE8}">
      <dsp:nvSpPr>
        <dsp:cNvPr id="0" name=""/>
        <dsp:cNvSpPr/>
      </dsp:nvSpPr>
      <dsp:spPr>
        <a:xfrm>
          <a:off x="7659784"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Spring</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GPA</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Course Failures</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Nurse Visit*</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ODR</a:t>
          </a:r>
        </a:p>
        <a:p>
          <a:pPr lvl="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Suspensions</a:t>
          </a:r>
        </a:p>
      </dsp:txBody>
      <dsp:txXfrm>
        <a:off x="7723557" y="1097840"/>
        <a:ext cx="2604826" cy="20498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8873"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Fall</a:t>
          </a:r>
        </a:p>
      </dsp:txBody>
      <dsp:txXfrm>
        <a:off x="77331" y="169658"/>
        <a:ext cx="2515387" cy="2200426"/>
      </dsp:txXfrm>
    </dsp:sp>
    <dsp:sp modelId="{4076A3E5-BAA9-4E10-9A81-88B8ED6592DF}">
      <dsp:nvSpPr>
        <dsp:cNvPr id="0" name=""/>
        <dsp:cNvSpPr/>
      </dsp:nvSpPr>
      <dsp:spPr>
        <a:xfrm>
          <a:off x="2926407" y="940985"/>
          <a:ext cx="562288" cy="657771"/>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926407" y="1072539"/>
        <a:ext cx="393602" cy="394663"/>
      </dsp:txXfrm>
    </dsp:sp>
    <dsp:sp modelId="{C8B629C0-6360-449F-95D1-5959B959F4B8}">
      <dsp:nvSpPr>
        <dsp:cNvPr id="0" name=""/>
        <dsp:cNvSpPr/>
      </dsp:nvSpPr>
      <dsp:spPr>
        <a:xfrm>
          <a:off x="3722098"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Winter</a:t>
          </a:r>
        </a:p>
      </dsp:txBody>
      <dsp:txXfrm>
        <a:off x="3790556" y="169658"/>
        <a:ext cx="2515387" cy="2200426"/>
      </dsp:txXfrm>
    </dsp:sp>
    <dsp:sp modelId="{1CD882D0-A02C-4BAD-92CD-44D3AB237FFF}">
      <dsp:nvSpPr>
        <dsp:cNvPr id="0" name=""/>
        <dsp:cNvSpPr/>
      </dsp:nvSpPr>
      <dsp:spPr>
        <a:xfrm>
          <a:off x="6639631" y="940985"/>
          <a:ext cx="562288" cy="657771"/>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639631" y="1072539"/>
        <a:ext cx="393602" cy="394663"/>
      </dsp:txXfrm>
    </dsp:sp>
    <dsp:sp modelId="{17243E6C-4922-4C3F-94D7-D2BF1CFD7CE8}">
      <dsp:nvSpPr>
        <dsp:cNvPr id="0" name=""/>
        <dsp:cNvSpPr/>
      </dsp:nvSpPr>
      <dsp:spPr>
        <a:xfrm>
          <a:off x="7435322"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Spring</a:t>
          </a:r>
        </a:p>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GPA</a:t>
          </a:r>
        </a:p>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Course Failures</a:t>
          </a:r>
        </a:p>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Nurse Visit</a:t>
          </a:r>
        </a:p>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ODR</a:t>
          </a:r>
        </a:p>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Suspensions</a:t>
          </a:r>
        </a:p>
      </dsp:txBody>
      <dsp:txXfrm>
        <a:off x="7503780" y="169658"/>
        <a:ext cx="2515387" cy="22004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en-US" sz="5900" kern="1200" dirty="0"/>
        </a:p>
      </dsp:txBody>
      <dsp:txXfrm>
        <a:off x="2840635" y="2124356"/>
        <a:ext cx="2243528" cy="1237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0" y="10060"/>
          <a:ext cx="4005039" cy="4866747"/>
        </a:xfrm>
        <a:prstGeom prst="roundRect">
          <a:avLst>
            <a:gd name="adj" fmla="val 5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en-US" sz="3300" kern="1200" dirty="0">
              <a:solidFill>
                <a:schemeClr val="bg1"/>
              </a:solidFill>
              <a:latin typeface="+mn-lt"/>
            </a:rPr>
            <a:t>Character Education </a:t>
          </a:r>
        </a:p>
      </dsp:txBody>
      <dsp:txXfrm rot="16200000">
        <a:off x="-1594851" y="1604923"/>
        <a:ext cx="3990732" cy="801007"/>
      </dsp:txXfrm>
    </dsp:sp>
    <dsp:sp modelId="{F3C6A96E-F343-4D62-AB8C-B87AFD692EEB}">
      <dsp:nvSpPr>
        <dsp:cNvPr id="0" name=""/>
        <dsp:cNvSpPr/>
      </dsp:nvSpPr>
      <dsp:spPr>
        <a:xfrm>
          <a:off x="4148360" y="16"/>
          <a:ext cx="4005039" cy="4866747"/>
        </a:xfrm>
        <a:prstGeom prst="roundRect">
          <a:avLst>
            <a:gd name="adj" fmla="val 5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en-US" sz="3300" kern="1200"/>
            <a:t>Social-emotional</a:t>
          </a:r>
        </a:p>
      </dsp:txBody>
      <dsp:txXfrm rot="16200000">
        <a:off x="2553498" y="1594878"/>
        <a:ext cx="3990732" cy="801007"/>
      </dsp:txXfrm>
    </dsp:sp>
    <dsp:sp modelId="{73B55BA1-7585-4FD9-A886-2869DD70E3B6}">
      <dsp:nvSpPr>
        <dsp:cNvPr id="0" name=""/>
        <dsp:cNvSpPr/>
      </dsp:nvSpPr>
      <dsp:spPr>
        <a:xfrm rot="5400000">
          <a:off x="3813717" y="3963800"/>
          <a:ext cx="706191" cy="600755"/>
        </a:xfrm>
        <a:prstGeom prst="flowChartExtra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4949368" y="16"/>
          <a:ext cx="2983754" cy="486674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latin typeface="+mn-lt"/>
            </a:rPr>
            <a:t>Connect With Kids</a:t>
          </a:r>
          <a:r>
            <a:rPr lang="en-US" sz="2400" kern="1200" dirty="0">
              <a:latin typeface="+mn-lt"/>
            </a:rPr>
            <a:t/>
          </a:r>
          <a:br>
            <a:rPr lang="en-US" sz="2400" kern="1200" dirty="0">
              <a:latin typeface="+mn-lt"/>
            </a:rPr>
          </a:br>
          <a:r>
            <a:rPr lang="en-US" sz="2400" kern="1200" dirty="0">
              <a:latin typeface="+mn-lt"/>
            </a:rPr>
            <a:t>connectwithkids.com</a:t>
          </a:r>
          <a:endParaRPr lang="en-US" sz="1800" kern="1200" dirty="0"/>
        </a:p>
        <a:p>
          <a:pPr marL="228600" lvl="1" indent="-228600" algn="l" defTabSz="889000">
            <a:lnSpc>
              <a:spcPct val="90000"/>
            </a:lnSpc>
            <a:spcBef>
              <a:spcPct val="0"/>
            </a:spcBef>
            <a:spcAft>
              <a:spcPct val="15000"/>
            </a:spcAft>
            <a:buChar char="••"/>
          </a:pPr>
          <a:r>
            <a:rPr lang="en-US" sz="2000" kern="1200" dirty="0">
              <a:latin typeface="+mn-lt"/>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latin typeface="+mn-lt"/>
            </a:rPr>
            <a:t>Customizable units are:</a:t>
          </a:r>
        </a:p>
        <a:p>
          <a:pPr marL="0" lvl="1" indent="173038" algn="l" defTabSz="711200">
            <a:lnSpc>
              <a:spcPct val="90000"/>
            </a:lnSpc>
            <a:spcBef>
              <a:spcPct val="0"/>
            </a:spcBef>
            <a:spcAft>
              <a:spcPct val="15000"/>
            </a:spcAft>
            <a:buChar char="••"/>
          </a:pPr>
          <a:r>
            <a:rPr lang="en-US" sz="1600" kern="1200">
              <a:latin typeface="+mn-lt"/>
            </a:rPr>
            <a:t>Attendance and achievement</a:t>
          </a:r>
        </a:p>
        <a:p>
          <a:pPr marL="0" lvl="1" indent="173038" algn="l" defTabSz="711200">
            <a:lnSpc>
              <a:spcPct val="90000"/>
            </a:lnSpc>
            <a:spcBef>
              <a:spcPct val="0"/>
            </a:spcBef>
            <a:spcAft>
              <a:spcPct val="15000"/>
            </a:spcAft>
            <a:buChar char="••"/>
          </a:pPr>
          <a:r>
            <a:rPr lang="en-US" sz="1600" kern="1200">
              <a:latin typeface="+mn-lt"/>
            </a:rPr>
            <a:t>Bullying and violence prevention</a:t>
          </a:r>
        </a:p>
        <a:p>
          <a:pPr marL="0" lvl="1" indent="173038" algn="l" defTabSz="711200">
            <a:lnSpc>
              <a:spcPct val="90000"/>
            </a:lnSpc>
            <a:spcBef>
              <a:spcPct val="0"/>
            </a:spcBef>
            <a:spcAft>
              <a:spcPct val="15000"/>
            </a:spcAft>
            <a:buChar char="••"/>
          </a:pPr>
          <a:r>
            <a:rPr lang="en-US" sz="1600" kern="1200">
              <a:latin typeface="+mn-lt"/>
            </a:rPr>
            <a:t>Character and Life skills</a:t>
          </a:r>
        </a:p>
        <a:p>
          <a:pPr marL="0" lvl="1" indent="173038" algn="l" defTabSz="711200">
            <a:lnSpc>
              <a:spcPct val="90000"/>
            </a:lnSpc>
            <a:spcBef>
              <a:spcPct val="0"/>
            </a:spcBef>
            <a:spcAft>
              <a:spcPct val="15000"/>
            </a:spcAft>
            <a:buChar char="••"/>
          </a:pPr>
          <a:r>
            <a:rPr lang="en-US" sz="1600" kern="1200">
              <a:latin typeface="+mn-lt"/>
            </a:rPr>
            <a:t>Digital citizenship</a:t>
          </a:r>
        </a:p>
        <a:p>
          <a:pPr marL="0" lvl="1" indent="173038" algn="l" defTabSz="711200">
            <a:lnSpc>
              <a:spcPct val="90000"/>
            </a:lnSpc>
            <a:spcBef>
              <a:spcPct val="0"/>
            </a:spcBef>
            <a:spcAft>
              <a:spcPct val="15000"/>
            </a:spcAft>
            <a:buChar char="••"/>
          </a:pPr>
          <a:r>
            <a:rPr lang="en-US" sz="1600" kern="1200">
              <a:latin typeface="+mn-lt"/>
            </a:rPr>
            <a:t>Alcohol and drug prevention</a:t>
          </a:r>
        </a:p>
        <a:p>
          <a:pPr marL="0" lvl="1" indent="173038" algn="l" defTabSz="711200">
            <a:lnSpc>
              <a:spcPct val="90000"/>
            </a:lnSpc>
            <a:spcBef>
              <a:spcPct val="0"/>
            </a:spcBef>
            <a:spcAft>
              <a:spcPct val="15000"/>
            </a:spcAft>
            <a:buChar char="••"/>
          </a:pPr>
          <a:r>
            <a:rPr lang="en-US" sz="1600" kern="1200">
              <a:latin typeface="+mn-lt"/>
            </a:rPr>
            <a:t>Health and Wellness</a:t>
          </a:r>
        </a:p>
      </dsp:txBody>
      <dsp:txXfrm>
        <a:off x="4949368" y="16"/>
        <a:ext cx="2983754" cy="48667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10065712"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endParaRPr lang="en-US" sz="2000" b="1" kern="1200" dirty="0">
            <a:solidFill>
              <a:sysClr val="window" lastClr="FFFFFF"/>
            </a:solidFill>
            <a:latin typeface="Calibri" panose="020F0502020204030204"/>
            <a:ea typeface="+mn-ea"/>
            <a:cs typeface="+mn-cs"/>
          </a:endParaRPr>
        </a:p>
      </dsp:txBody>
      <dsp:txXfrm>
        <a:off x="23560" y="42742"/>
        <a:ext cx="10018592" cy="435505"/>
      </dsp:txXfrm>
    </dsp:sp>
    <dsp:sp modelId="{0C24F040-E93A-4F3A-AE86-8E668321B438}">
      <dsp:nvSpPr>
        <dsp:cNvPr id="0" name=""/>
        <dsp:cNvSpPr/>
      </dsp:nvSpPr>
      <dsp:spPr>
        <a:xfrm>
          <a:off x="0" y="545007"/>
          <a:ext cx="10065712"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endParaRPr lang="en-US" sz="2000" b="1" kern="1200" dirty="0">
            <a:solidFill>
              <a:sysClr val="window" lastClr="FFFFFF"/>
            </a:solidFill>
            <a:latin typeface="Calibri" panose="020F0502020204030204"/>
            <a:ea typeface="+mn-ea"/>
            <a:cs typeface="+mn-cs"/>
          </a:endParaRPr>
        </a:p>
      </dsp:txBody>
      <dsp:txXfrm>
        <a:off x="23560" y="568567"/>
        <a:ext cx="10018592" cy="435505"/>
      </dsp:txXfrm>
    </dsp:sp>
    <dsp:sp modelId="{25014975-60D6-460A-B8BC-9E8BCC8B51B7}">
      <dsp:nvSpPr>
        <dsp:cNvPr id="0" name=""/>
        <dsp:cNvSpPr/>
      </dsp:nvSpPr>
      <dsp:spPr>
        <a:xfrm>
          <a:off x="0" y="1070832"/>
          <a:ext cx="10065712"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endParaRPr lang="en-US" sz="2000" b="1" kern="1200" dirty="0">
            <a:solidFill>
              <a:sysClr val="window" lastClr="FFFFFF"/>
            </a:solidFill>
            <a:latin typeface="Calibri" panose="020F0502020204030204"/>
            <a:ea typeface="+mn-ea"/>
            <a:cs typeface="+mn-cs"/>
          </a:endParaRPr>
        </a:p>
      </dsp:txBody>
      <dsp:txXfrm>
        <a:off x="23560" y="1094392"/>
        <a:ext cx="10018592" cy="435505"/>
      </dsp:txXfrm>
    </dsp:sp>
    <dsp:sp modelId="{BBE6380E-7663-4BFA-8B5D-C9C198B0A006}">
      <dsp:nvSpPr>
        <dsp:cNvPr id="0" name=""/>
        <dsp:cNvSpPr/>
      </dsp:nvSpPr>
      <dsp:spPr>
        <a:xfrm>
          <a:off x="0" y="1596657"/>
          <a:ext cx="10065712"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endParaRPr lang="en-US" sz="2000" b="1" kern="1200" dirty="0">
            <a:solidFill>
              <a:sysClr val="window" lastClr="FFFFFF"/>
            </a:solidFill>
            <a:latin typeface="Calibri" panose="020F0502020204030204"/>
            <a:ea typeface="+mn-ea"/>
            <a:cs typeface="+mn-cs"/>
          </a:endParaRPr>
        </a:p>
      </dsp:txBody>
      <dsp:txXfrm>
        <a:off x="23560" y="1620217"/>
        <a:ext cx="10018592" cy="435505"/>
      </dsp:txXfrm>
    </dsp:sp>
    <dsp:sp modelId="{9C4E63AD-45E0-4FF2-92F6-C3D9F21F4A02}">
      <dsp:nvSpPr>
        <dsp:cNvPr id="0" name=""/>
        <dsp:cNvSpPr/>
      </dsp:nvSpPr>
      <dsp:spPr>
        <a:xfrm>
          <a:off x="0" y="2122482"/>
          <a:ext cx="10065712"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endParaRPr lang="en-US" sz="2000" b="1" kern="1200" dirty="0">
            <a:solidFill>
              <a:sysClr val="window" lastClr="FFFFFF"/>
            </a:solidFill>
            <a:latin typeface="Calibri" panose="020F0502020204030204"/>
            <a:ea typeface="+mn-ea"/>
            <a:cs typeface="+mn-cs"/>
          </a:endParaRPr>
        </a:p>
      </dsp:txBody>
      <dsp:txXfrm>
        <a:off x="23560" y="2146042"/>
        <a:ext cx="10018592" cy="435505"/>
      </dsp:txXfrm>
    </dsp:sp>
    <dsp:sp modelId="{217512A8-4F81-4E1C-B919-ADC86FD05945}">
      <dsp:nvSpPr>
        <dsp:cNvPr id="0" name=""/>
        <dsp:cNvSpPr/>
      </dsp:nvSpPr>
      <dsp:spPr>
        <a:xfrm>
          <a:off x="0" y="2648307"/>
          <a:ext cx="10065712"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endParaRPr lang="en-US" sz="2000" b="1" kern="1200" dirty="0">
            <a:solidFill>
              <a:sysClr val="window" lastClr="FFFFFF"/>
            </a:solidFill>
            <a:latin typeface="Calibri" panose="020F0502020204030204"/>
            <a:ea typeface="+mn-ea"/>
            <a:cs typeface="+mn-cs"/>
          </a:endParaRPr>
        </a:p>
      </dsp:txBody>
      <dsp:txXfrm>
        <a:off x="23560" y="2671867"/>
        <a:ext cx="10018592" cy="435505"/>
      </dsp:txXfrm>
    </dsp:sp>
    <dsp:sp modelId="{F38F7E2E-43D5-40E8-836A-503F0158E10D}">
      <dsp:nvSpPr>
        <dsp:cNvPr id="0" name=""/>
        <dsp:cNvSpPr/>
      </dsp:nvSpPr>
      <dsp:spPr>
        <a:xfrm>
          <a:off x="0" y="3174132"/>
          <a:ext cx="10065712"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endParaRPr lang="en-US" sz="2000" b="1" kern="1200" dirty="0">
            <a:solidFill>
              <a:sysClr val="window" lastClr="FFFFFF"/>
            </a:solidFill>
            <a:latin typeface="Calibri" panose="020F0502020204030204"/>
            <a:ea typeface="+mn-ea"/>
            <a:cs typeface="+mn-cs"/>
          </a:endParaRPr>
        </a:p>
      </dsp:txBody>
      <dsp:txXfrm>
        <a:off x="23560" y="3197692"/>
        <a:ext cx="10018592" cy="435505"/>
      </dsp:txXfrm>
    </dsp:sp>
    <dsp:sp modelId="{96C7F345-5108-4415-B7B2-81B68BC6D628}">
      <dsp:nvSpPr>
        <dsp:cNvPr id="0" name=""/>
        <dsp:cNvSpPr/>
      </dsp:nvSpPr>
      <dsp:spPr>
        <a:xfrm>
          <a:off x="0" y="3699957"/>
          <a:ext cx="10065712"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endParaRPr lang="en-US" sz="2000" b="1" kern="1200" dirty="0">
            <a:solidFill>
              <a:sysClr val="window" lastClr="FFFFFF"/>
            </a:solidFill>
            <a:latin typeface="Calibri" panose="020F0502020204030204"/>
            <a:ea typeface="+mn-ea"/>
            <a:cs typeface="+mn-cs"/>
          </a:endParaRPr>
        </a:p>
      </dsp:txBody>
      <dsp:txXfrm>
        <a:off x="23560" y="3723517"/>
        <a:ext cx="10018592" cy="435505"/>
      </dsp:txXfrm>
    </dsp:sp>
    <dsp:sp modelId="{EFE30B60-F131-4FE7-8BA4-17E4BEA10FC5}">
      <dsp:nvSpPr>
        <dsp:cNvPr id="0" name=""/>
        <dsp:cNvSpPr/>
      </dsp:nvSpPr>
      <dsp:spPr>
        <a:xfrm>
          <a:off x="0" y="4225782"/>
          <a:ext cx="10065712"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endParaRPr lang="en-US" sz="2000" b="1" kern="1200" dirty="0">
            <a:solidFill>
              <a:sysClr val="window" lastClr="FFFFFF"/>
            </a:solidFill>
            <a:latin typeface="Calibri" panose="020F0502020204030204"/>
            <a:ea typeface="+mn-ea"/>
            <a:cs typeface="+mn-cs"/>
          </a:endParaRPr>
        </a:p>
      </dsp:txBody>
      <dsp:txXfrm>
        <a:off x="23560" y="4249342"/>
        <a:ext cx="10018592" cy="435505"/>
      </dsp:txXfrm>
    </dsp:sp>
    <dsp:sp modelId="{7BB23852-A4B9-4919-BDEC-03B58AC4A22B}">
      <dsp:nvSpPr>
        <dsp:cNvPr id="0" name=""/>
        <dsp:cNvSpPr/>
      </dsp:nvSpPr>
      <dsp:spPr>
        <a:xfrm>
          <a:off x="0" y="4751607"/>
          <a:ext cx="10065712"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endParaRPr lang="en-US" sz="2000" b="1" kern="1200" dirty="0">
            <a:solidFill>
              <a:sysClr val="window" lastClr="FFFFFF"/>
            </a:solidFill>
            <a:latin typeface="Calibri" panose="020F0502020204030204"/>
            <a:ea typeface="+mn-ea"/>
            <a:cs typeface="+mn-cs"/>
          </a:endParaRPr>
        </a:p>
      </dsp:txBody>
      <dsp:txXfrm>
        <a:off x="23560" y="4775167"/>
        <a:ext cx="10018592" cy="4355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tx2">
            <a:lumMod val="75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tx2">
            <a:lumMod val="40000"/>
            <a:lumOff val="60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tx2">
            <a:lumMod val="40000"/>
            <a:lumOff val="60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chemeClr val="tx2">
            <a:lumMod val="20000"/>
            <a:lumOff val="80000"/>
            <a:alpha val="90000"/>
          </a:scheme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600" i="1" dirty="0">
              <a:solidFill>
                <a:prstClr val="white"/>
              </a:solidFill>
              <a:latin typeface="Calibri"/>
            </a:rPr>
            <a:t>n </a:t>
          </a:r>
          <a:r>
            <a:rPr lang="en-US" sz="1600" dirty="0">
              <a:latin typeface="Calibri" panose="020F0502020204030204" pitchFamily="34" charset="0"/>
              <a:cs typeface="Calibri" panose="020F0502020204030204" pitchFamily="34" charset="0"/>
            </a:rPr>
            <a:t>= 19</a:t>
          </a:r>
        </a:p>
      </cdr:txBody>
    </cdr:sp>
  </cdr:relSizeAnchor>
  <cdr:relSizeAnchor xmlns:cdr="http://schemas.openxmlformats.org/drawingml/2006/chartDrawing">
    <cdr:from>
      <cdr:x>0.89714</cdr:x>
      <cdr:y>0.2082</cdr:y>
    </cdr:from>
    <cdr:to>
      <cdr:x>0.98521</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808542" y="1047084"/>
          <a:ext cx="766546" cy="274343"/>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600" i="1" dirty="0">
              <a:solidFill>
                <a:prstClr val="black"/>
              </a:solidFill>
              <a:latin typeface="Calibri"/>
            </a:rPr>
            <a:t>n</a:t>
          </a:r>
          <a:r>
            <a:rPr lang="en-US" sz="1600" dirty="0">
              <a:solidFill>
                <a:schemeClr val="tx1"/>
              </a:solidFill>
              <a:latin typeface="Calibri" panose="020F0502020204030204" pitchFamily="34" charset="0"/>
              <a:cs typeface="Calibri" panose="020F0502020204030204" pitchFamily="34" charset="0"/>
            </a:rPr>
            <a:t> = 45</a:t>
          </a:r>
        </a:p>
      </cdr:txBody>
    </cdr:sp>
  </cdr:relSizeAnchor>
  <cdr:relSizeAnchor xmlns:cdr="http://schemas.openxmlformats.org/drawingml/2006/chartDrawing">
    <cdr:from>
      <cdr:x>0.88321</cdr:x>
      <cdr:y>0.34107</cdr:y>
    </cdr:from>
    <cdr:to>
      <cdr:x>0.98934</cdr:x>
      <cdr:y>0.40909</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687297" y="1715314"/>
          <a:ext cx="923738" cy="342086"/>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600" i="1" dirty="0">
              <a:solidFill>
                <a:prstClr val="white"/>
              </a:solidFill>
              <a:latin typeface="Calibri"/>
            </a:rPr>
            <a:t>n</a:t>
          </a:r>
          <a:r>
            <a:rPr lang="en-US" sz="1600" dirty="0"/>
            <a:t> </a:t>
          </a:r>
          <a:r>
            <a:rPr lang="en-US" sz="1600" dirty="0">
              <a:solidFill>
                <a:prstClr val="white"/>
              </a:solidFill>
              <a:latin typeface="Calibri"/>
            </a:rPr>
            <a:t>=</a:t>
          </a:r>
          <a:r>
            <a:rPr lang="en-US" sz="1600" dirty="0"/>
            <a:t> </a:t>
          </a:r>
          <a:r>
            <a:rPr lang="en-US" sz="1600" dirty="0">
              <a:solidFill>
                <a:prstClr val="white"/>
              </a:solidFill>
              <a:latin typeface="Calibri"/>
            </a:rPr>
            <a:t>248</a:t>
          </a:r>
        </a:p>
      </cdr:txBody>
    </cdr:sp>
  </cdr:relSizeAnchor>
  <cdr:relSizeAnchor xmlns:cdr="http://schemas.openxmlformats.org/drawingml/2006/chartDrawing">
    <cdr:from>
      <cdr:x>0.89714</cdr:x>
      <cdr:y>0.07534</cdr:y>
    </cdr:from>
    <cdr:to>
      <cdr:x>0.98521</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808542" y="378905"/>
          <a:ext cx="766546" cy="274343"/>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600" i="1" dirty="0">
              <a:solidFill>
                <a:prstClr val="white"/>
              </a:solidFill>
              <a:latin typeface="Calibri"/>
            </a:rPr>
            <a:t>n</a:t>
          </a:r>
          <a:r>
            <a:rPr lang="en-US" sz="1600" dirty="0">
              <a:latin typeface="Calibri" panose="020F0502020204030204" pitchFamily="34" charset="0"/>
              <a:cs typeface="Calibri" panose="020F0502020204030204" pitchFamily="34" charset="0"/>
            </a:rPr>
            <a:t> = 24</a:t>
          </a:r>
        </a:p>
      </cdr:txBody>
    </cdr:sp>
  </cdr:relSizeAnchor>
</c:userShapes>
</file>

<file path=ppt/drawings/drawing2.xml><?xml version="1.0" encoding="utf-8"?>
<c:userShapes xmlns:c="http://schemas.openxmlformats.org/drawingml/2006/chart">
  <cdr:relSizeAnchor xmlns:cdr="http://schemas.openxmlformats.org/drawingml/2006/chartDrawing">
    <cdr:from>
      <cdr:x>0.42678</cdr:x>
      <cdr:y>0.0861</cdr:y>
    </cdr:from>
    <cdr:to>
      <cdr:x>0.50384</cdr:x>
      <cdr:y>0.14065</cdr:y>
    </cdr:to>
    <cdr:sp macro="" textlink="">
      <cdr:nvSpPr>
        <cdr:cNvPr id="2" name="Rectangle 1"/>
        <cdr:cNvSpPr/>
      </cdr:nvSpPr>
      <cdr:spPr>
        <a:xfrm xmlns:a="http://schemas.openxmlformats.org/drawingml/2006/main">
          <a:off x="4086159" y="439938"/>
          <a:ext cx="737796" cy="278744"/>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800" i="1" dirty="0">
              <a:solidFill>
                <a:prstClr val="white"/>
              </a:solidFill>
              <a:latin typeface="Calibri"/>
            </a:rPr>
            <a:t>n</a:t>
          </a:r>
          <a:r>
            <a:rPr lang="en-US" sz="1800" dirty="0">
              <a:latin typeface="Calibri" panose="020F0502020204030204" pitchFamily="34" charset="0"/>
              <a:cs typeface="Calibri" panose="020F0502020204030204" pitchFamily="34" charset="0"/>
            </a:rPr>
            <a:t> = 19</a:t>
          </a:r>
        </a:p>
      </cdr:txBody>
    </cdr:sp>
  </cdr:relSizeAnchor>
  <cdr:relSizeAnchor xmlns:cdr="http://schemas.openxmlformats.org/drawingml/2006/chartDrawing">
    <cdr:from>
      <cdr:x>0.89005</cdr:x>
      <cdr:y>0.21496</cdr:y>
    </cdr:from>
    <cdr:to>
      <cdr:x>0.97812</cdr:x>
      <cdr:y>0.26951</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8521607" y="1098442"/>
          <a:ext cx="843209" cy="278744"/>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800" i="1" dirty="0">
              <a:solidFill>
                <a:schemeClr val="tx1"/>
              </a:solidFill>
              <a:latin typeface="Calibri"/>
            </a:rPr>
            <a:t>n</a:t>
          </a:r>
          <a:r>
            <a:rPr lang="en-US" sz="1800" dirty="0">
              <a:solidFill>
                <a:schemeClr val="tx1"/>
              </a:solidFill>
              <a:latin typeface="Calibri" panose="020F0502020204030204" pitchFamily="34" charset="0"/>
              <a:cs typeface="Calibri" panose="020F0502020204030204" pitchFamily="34" charset="0"/>
            </a:rPr>
            <a:t> = 45</a:t>
          </a:r>
        </a:p>
      </cdr:txBody>
    </cdr:sp>
  </cdr:relSizeAnchor>
  <cdr:relSizeAnchor xmlns:cdr="http://schemas.openxmlformats.org/drawingml/2006/chartDrawing">
    <cdr:from>
      <cdr:x>0.88925</cdr:x>
      <cdr:y>0.35024</cdr:y>
    </cdr:from>
    <cdr:to>
      <cdr:x>0.9764</cdr:x>
      <cdr:y>0.41645</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8513964" y="1789673"/>
          <a:ext cx="834431" cy="338328"/>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800" i="1" dirty="0">
              <a:solidFill>
                <a:prstClr val="white"/>
              </a:solidFill>
              <a:latin typeface="Calibri"/>
            </a:rPr>
            <a:t>n</a:t>
          </a:r>
          <a:r>
            <a:rPr lang="en-US" sz="1800" dirty="0"/>
            <a:t> </a:t>
          </a:r>
          <a:r>
            <a:rPr lang="en-US" sz="1800" dirty="0">
              <a:solidFill>
                <a:prstClr val="white"/>
              </a:solidFill>
              <a:latin typeface="Calibri"/>
            </a:rPr>
            <a:t>=</a:t>
          </a:r>
          <a:r>
            <a:rPr lang="en-US" sz="1800" dirty="0"/>
            <a:t> </a:t>
          </a:r>
          <a:r>
            <a:rPr lang="en-US" sz="1800" dirty="0">
              <a:solidFill>
                <a:prstClr val="white"/>
              </a:solidFill>
              <a:latin typeface="Calibri"/>
            </a:rPr>
            <a:t>248</a:t>
          </a:r>
        </a:p>
      </cdr:txBody>
    </cdr:sp>
  </cdr:relSizeAnchor>
  <cdr:relSizeAnchor xmlns:cdr="http://schemas.openxmlformats.org/drawingml/2006/chartDrawing">
    <cdr:from>
      <cdr:x>0.8878</cdr:x>
      <cdr:y>0.09065</cdr:y>
    </cdr:from>
    <cdr:to>
      <cdr:x>0.97587</cdr:x>
      <cdr:y>0.1452</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8500092" y="463191"/>
          <a:ext cx="843209" cy="278744"/>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800" i="1" dirty="0">
              <a:solidFill>
                <a:prstClr val="white"/>
              </a:solidFill>
              <a:latin typeface="Calibri"/>
            </a:rPr>
            <a:t>n</a:t>
          </a:r>
          <a:r>
            <a:rPr lang="en-US" sz="1800" dirty="0">
              <a:latin typeface="Calibri" panose="020F0502020204030204" pitchFamily="34" charset="0"/>
              <a:cs typeface="Calibri" panose="020F0502020204030204" pitchFamily="34" charset="0"/>
            </a:rPr>
            <a:t> = 24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9/21/2020</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0A9EA-B205-4215-8C03-27CEB3C3BB69}" type="datetimeFigureOut">
              <a:rPr lang="en-US" smtClean="0"/>
              <a:t>9/21/2020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5BABC-CB0F-4A14-878B-E3946BC1D0DE}" type="slidenum">
              <a:rPr lang="en-US" smtClean="0"/>
              <a:t>‹#›</a:t>
            </a:fld>
            <a:endParaRPr lang="en-US"/>
          </a:p>
        </p:txBody>
      </p:sp>
    </p:spTree>
    <p:extLst>
      <p:ext uri="{BB962C8B-B14F-4D97-AF65-F5344CB8AC3E}">
        <p14:creationId xmlns:p14="http://schemas.microsoft.com/office/powerpoint/2010/main" val="246061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Calibri" charset="0"/>
                <a:ea typeface="MS PGothic" charset="-128"/>
              </a:rPr>
              <a:t>CA &amp; AZ start</a:t>
            </a:r>
            <a:r>
              <a:rPr lang="en-US" altLang="en-US" dirty="0">
                <a:latin typeface="Calibri" charset="0"/>
                <a:ea typeface="MS PGothic" charset="-128"/>
                <a:sym typeface="Wingdings" charset="2"/>
              </a:rPr>
              <a:t> Tennessee  North Carolina Kansas </a:t>
            </a:r>
          </a:p>
          <a:p>
            <a:r>
              <a:rPr lang="en-US" altLang="en-US" dirty="0">
                <a:latin typeface="Calibri" charset="0"/>
                <a:ea typeface="MS PGothic" charset="-128"/>
                <a:sym typeface="Wingdings" charset="2"/>
              </a:rPr>
              <a:t>Trainings (MO, KANSAS, VERMONT, AZ)</a:t>
            </a:r>
          </a:p>
          <a:p>
            <a:r>
              <a:rPr lang="en-US" altLang="en-US" dirty="0">
                <a:latin typeface="Calibri" charset="0"/>
                <a:ea typeface="MS PGothic" charset="-128"/>
              </a:rPr>
              <a:t>MO, KS, UAB</a:t>
            </a:r>
          </a:p>
          <a:p>
            <a:r>
              <a:rPr lang="en-US" dirty="0"/>
              <a:t>HI</a:t>
            </a:r>
          </a:p>
        </p:txBody>
      </p:sp>
      <p:sp>
        <p:nvSpPr>
          <p:cNvPr id="4" name="Slide Number Placeholder 3"/>
          <p:cNvSpPr>
            <a:spLocks noGrp="1"/>
          </p:cNvSpPr>
          <p:nvPr>
            <p:ph type="sldNum" sz="quarter" idx="5"/>
          </p:nvPr>
        </p:nvSpPr>
        <p:spPr/>
        <p:txBody>
          <a:bodyPr/>
          <a:lstStyle/>
          <a:p>
            <a:fld id="{354B5707-476E-F540-B8FF-8E5DB928D056}" type="slidenum">
              <a:rPr lang="en-US" smtClean="0"/>
              <a:t>7</a:t>
            </a:fld>
            <a:endParaRPr lang="en-US"/>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35</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102762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36</a:t>
            </a:fld>
            <a:endParaRPr lang="en-US"/>
          </a:p>
        </p:txBody>
      </p:sp>
    </p:spTree>
    <p:extLst>
      <p:ext uri="{BB962C8B-B14F-4D97-AF65-F5344CB8AC3E}">
        <p14:creationId xmlns:p14="http://schemas.microsoft.com/office/powerpoint/2010/main" val="2866948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37</a:t>
            </a:fld>
            <a:endParaRPr lang="en-US"/>
          </a:p>
        </p:txBody>
      </p:sp>
    </p:spTree>
    <p:extLst>
      <p:ext uri="{BB962C8B-B14F-4D97-AF65-F5344CB8AC3E}">
        <p14:creationId xmlns:p14="http://schemas.microsoft.com/office/powerpoint/2010/main" val="352637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38</a:t>
            </a:fld>
            <a:endParaRPr lang="en-US"/>
          </a:p>
        </p:txBody>
      </p:sp>
    </p:spTree>
    <p:extLst>
      <p:ext uri="{BB962C8B-B14F-4D97-AF65-F5344CB8AC3E}">
        <p14:creationId xmlns:p14="http://schemas.microsoft.com/office/powerpoint/2010/main" val="36112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39</a:t>
            </a:fld>
            <a:endParaRPr lang="en-US"/>
          </a:p>
        </p:txBody>
      </p:sp>
    </p:spTree>
    <p:extLst>
      <p:ext uri="{BB962C8B-B14F-4D97-AF65-F5344CB8AC3E}">
        <p14:creationId xmlns:p14="http://schemas.microsoft.com/office/powerpoint/2010/main" val="156247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40</a:t>
            </a:fld>
            <a:endParaRPr lang="en-US"/>
          </a:p>
        </p:txBody>
      </p:sp>
    </p:spTree>
    <p:extLst>
      <p:ext uri="{BB962C8B-B14F-4D97-AF65-F5344CB8AC3E}">
        <p14:creationId xmlns:p14="http://schemas.microsoft.com/office/powerpoint/2010/main" val="122298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41</a:t>
            </a:fld>
            <a:endParaRPr lang="en-US"/>
          </a:p>
        </p:txBody>
      </p:sp>
    </p:spTree>
    <p:extLst>
      <p:ext uri="{BB962C8B-B14F-4D97-AF65-F5344CB8AC3E}">
        <p14:creationId xmlns:p14="http://schemas.microsoft.com/office/powerpoint/2010/main" val="871644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096830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50</a:t>
            </a:fld>
            <a:endParaRPr lang="en-US"/>
          </a:p>
        </p:txBody>
      </p:sp>
    </p:spTree>
    <p:extLst>
      <p:ext uri="{BB962C8B-B14F-4D97-AF65-F5344CB8AC3E}">
        <p14:creationId xmlns:p14="http://schemas.microsoft.com/office/powerpoint/2010/main" val="2201309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13696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303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Ci3T.org: On-demand Professional Learning Resources</a:t>
            </a:r>
            <a:endParaRPr lang="en-US" dirty="0"/>
          </a:p>
        </p:txBody>
      </p:sp>
    </p:spTree>
    <p:extLst>
      <p:ext uri="{BB962C8B-B14F-4D97-AF65-F5344CB8AC3E}">
        <p14:creationId xmlns:p14="http://schemas.microsoft.com/office/powerpoint/2010/main" val="85842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473075" y="727075"/>
            <a:ext cx="6373813" cy="3586163"/>
          </a:xfrm>
          <a:ln/>
        </p:spPr>
      </p:sp>
      <p:sp>
        <p:nvSpPr>
          <p:cNvPr id="124931" name="Notes Placeholder 2"/>
          <p:cNvSpPr>
            <a:spLocks noGrp="1"/>
          </p:cNvSpPr>
          <p:nvPr>
            <p:ph type="body" idx="1"/>
          </p:nvPr>
        </p:nvSpPr>
        <p:spPr>
          <a:xfrm>
            <a:off x="973668" y="4562237"/>
            <a:ext cx="5367867"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8" tIns="47771" rIns="97248" bIns="47771"/>
          <a:lstStyle/>
          <a:p>
            <a:endParaRPr lang="en-US" altLang="en-US"/>
          </a:p>
        </p:txBody>
      </p:sp>
      <p:sp>
        <p:nvSpPr>
          <p:cNvPr id="2" name="Footer Placeholder 1"/>
          <p:cNvSpPr>
            <a:spLocks noGrp="1"/>
          </p:cNvSpPr>
          <p:nvPr>
            <p:ph type="ftr" sz="quarter" idx="4"/>
          </p:nvPr>
        </p:nvSpPr>
        <p:spPr/>
        <p:txBody>
          <a:bodyPr/>
          <a:lstStyle/>
          <a:p>
            <a:pPr>
              <a:defRPr/>
            </a:pPr>
            <a:r>
              <a:rPr lang="en-US">
                <a:solidFill>
                  <a:prstClr val="black"/>
                </a:solidFill>
              </a:rPr>
              <a:t>Lane and Oakes 2013</a:t>
            </a:r>
          </a:p>
        </p:txBody>
      </p:sp>
    </p:spTree>
    <p:extLst>
      <p:ext uri="{BB962C8B-B14F-4D97-AF65-F5344CB8AC3E}">
        <p14:creationId xmlns:p14="http://schemas.microsoft.com/office/powerpoint/2010/main" val="346302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956456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1828376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89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2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113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75</a:t>
            </a:fld>
            <a:endParaRPr lang="en-US"/>
          </a:p>
        </p:txBody>
      </p:sp>
    </p:spTree>
    <p:extLst>
      <p:ext uri="{BB962C8B-B14F-4D97-AF65-F5344CB8AC3E}">
        <p14:creationId xmlns:p14="http://schemas.microsoft.com/office/powerpoint/2010/main" val="27346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10193-3655-4282-9789-3EED2AB7E79F}"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61301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7065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 action="ppaction://noaction"/>
              </a:rPr>
              <a:t>Click the purple box or here for video of SFES postcard.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 action="ppaction://noaction"/>
              </a:rPr>
              <a: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a:t>
            </a:r>
            <a:endParaRPr lang="en-US"/>
          </a:p>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19</a:t>
            </a:fld>
            <a:endParaRPr lang="en-US"/>
          </a:p>
        </p:txBody>
      </p:sp>
    </p:spTree>
    <p:extLst>
      <p:ext uri="{BB962C8B-B14F-4D97-AF65-F5344CB8AC3E}">
        <p14:creationId xmlns:p14="http://schemas.microsoft.com/office/powerpoint/2010/main" val="272877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95BABC-CB0F-4A14-878B-E3946BC1D0DE}" type="slidenum">
              <a:rPr lang="en-US" smtClean="0"/>
              <a:t>27</a:t>
            </a:fld>
            <a:endParaRPr lang="en-US"/>
          </a:p>
        </p:txBody>
      </p:sp>
    </p:spTree>
    <p:extLst>
      <p:ext uri="{BB962C8B-B14F-4D97-AF65-F5344CB8AC3E}">
        <p14:creationId xmlns:p14="http://schemas.microsoft.com/office/powerpoint/2010/main" val="102776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31</a:t>
            </a:fld>
            <a:endParaRPr lang="en-US"/>
          </a:p>
        </p:txBody>
      </p:sp>
    </p:spTree>
    <p:extLst>
      <p:ext uri="{BB962C8B-B14F-4D97-AF65-F5344CB8AC3E}">
        <p14:creationId xmlns:p14="http://schemas.microsoft.com/office/powerpoint/2010/main" val="220746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32</a:t>
            </a:fld>
            <a:endParaRPr lang="en-US"/>
          </a:p>
        </p:txBody>
      </p:sp>
    </p:spTree>
    <p:extLst>
      <p:ext uri="{BB962C8B-B14F-4D97-AF65-F5344CB8AC3E}">
        <p14:creationId xmlns:p14="http://schemas.microsoft.com/office/powerpoint/2010/main" val="146365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66529">
              <a:defRPr/>
            </a:pPr>
            <a:endParaRPr lang="en-US" altLang="en-US" baseline="0" dirty="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33</a:t>
            </a:fld>
            <a:endParaRPr lang="en-US" altLang="en-US"/>
          </a:p>
        </p:txBody>
      </p:sp>
    </p:spTree>
    <p:extLst>
      <p:ext uri="{BB962C8B-B14F-4D97-AF65-F5344CB8AC3E}">
        <p14:creationId xmlns:p14="http://schemas.microsoft.com/office/powerpoint/2010/main" val="282169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Master" Target="../slideMasters/slideMaster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emf"/><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r>
              <a:rPr lang="en-US" sz="4800" dirty="0">
                <a:solidFill>
                  <a:prstClr val="black"/>
                </a:solidFill>
                <a:latin typeface="Calibri" panose="020F0502020204030204"/>
              </a:rPr>
              <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2000224045"/>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pic>
        <p:nvPicPr>
          <p:cNvPr id="2" name="Picture 1" descr="A close up of a sign&#10;&#10;Description automatically generated">
            <a:extLst>
              <a:ext uri="{FF2B5EF4-FFF2-40B4-BE49-F238E27FC236}">
                <a16:creationId xmlns:a16="http://schemas.microsoft.com/office/drawing/2014/main" id="{78947C55-166D-4C7B-810F-E7EE0F8D6171}"/>
              </a:ext>
            </a:extLst>
          </p:cNvPr>
          <p:cNvPicPr>
            <a:picLocks noChangeAspect="1"/>
          </p:cNvPicPr>
          <p:nvPr userDrawn="1"/>
        </p:nvPicPr>
        <p:blipFill rotWithShape="1">
          <a:blip r:embed="rId7"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7369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684426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81288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7AAF5021-FBFC-45FF-913C-23EDB5AC806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00281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EF1D422E-28A5-4AAA-AB1F-A75C49C4330F}"/>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377770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6593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3251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F78F9C71-E299-4178-9EA1-8E330C85579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642377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9/21/2020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8C905720-EE12-48CF-B093-76B1AF1242C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11762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9/21/2020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5415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78573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29621413-6BD5-41C1-8B4A-D22E2D76AD8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86166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74257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779655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extLst>
              <p:ext uri="{D42A27DB-BD31-4B8C-83A1-F6EECF244321}">
                <p14:modId xmlns:p14="http://schemas.microsoft.com/office/powerpoint/2010/main" val="1936759901"/>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381964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extLst>
              <p:ext uri="{D42A27DB-BD31-4B8C-83A1-F6EECF244321}">
                <p14:modId xmlns:p14="http://schemas.microsoft.com/office/powerpoint/2010/main" val="3679626699"/>
              </p:ext>
            </p:extLst>
          </p:nvPr>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r>
              <a:rPr lang="en-US" sz="4800" dirty="0">
                <a:solidFill>
                  <a:prstClr val="black"/>
                </a:solidFill>
                <a:latin typeface="Calibri" panose="020F0502020204030204"/>
              </a:rPr>
              <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704230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dirty="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dirty="0"/>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dirty="0"/>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dirty="0"/>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dirty="0">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dirty="0">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dirty="0">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dirty="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dirty="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dirty="0">
                <a:solidFill>
                  <a:schemeClr val="tx1"/>
                </a:solidFill>
              </a:rPr>
              <a:t>Session 5</a:t>
            </a:r>
            <a:endParaRPr lang="en-US" sz="1400" u="sng" dirty="0">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dirty="0">
                <a:solidFill>
                  <a:schemeClr val="tx1"/>
                </a:solidFill>
              </a:rPr>
              <a:t>Session 1</a:t>
            </a:r>
            <a:endParaRPr lang="en-US" sz="1400" u="sng" dirty="0">
              <a:solidFill>
                <a:schemeClr val="tx1"/>
              </a:solidFill>
              <a:cs typeface="Calibri"/>
            </a:endParaRPr>
          </a:p>
          <a:p>
            <a:pPr marL="0" lvl="1" defTabSz="415608">
              <a:lnSpc>
                <a:spcPct val="90000"/>
              </a:lnSpc>
              <a:spcBef>
                <a:spcPct val="0"/>
              </a:spcBef>
              <a:spcAft>
                <a:spcPct val="15000"/>
              </a:spcAft>
            </a:pPr>
            <a:r>
              <a:rPr lang="en-US" sz="1400" dirty="0">
                <a:solidFill>
                  <a:schemeClr val="tx1"/>
                </a:solidFill>
              </a:rPr>
              <a:t>Welcome to Project ENHANCE!</a:t>
            </a:r>
            <a:endParaRPr lang="en-US" sz="1400" dirty="0">
              <a:solidFill>
                <a:schemeClr val="tx1"/>
              </a:solidFill>
              <a:cs typeface="Calibri"/>
            </a:endParaRPr>
          </a:p>
          <a:p>
            <a:pPr marL="48578" lvl="1" indent="-48578" defTabSz="415608">
              <a:lnSpc>
                <a:spcPct val="90000"/>
              </a:lnSpc>
              <a:spcBef>
                <a:spcPct val="0"/>
              </a:spcBef>
              <a:spcAft>
                <a:spcPct val="15000"/>
              </a:spcAft>
              <a:buChar char="•"/>
            </a:pPr>
            <a:endParaRPr lang="en-US" sz="1400" dirty="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dirty="0">
                <a:solidFill>
                  <a:schemeClr val="tx1"/>
                </a:solidFill>
              </a:rPr>
              <a:t>Session 2</a:t>
            </a:r>
            <a:endParaRPr lang="en-US" sz="1400" u="sng" dirty="0">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dirty="0">
                <a:solidFill>
                  <a:schemeClr val="tx1"/>
                </a:solidFill>
              </a:rPr>
              <a:t>Session 3</a:t>
            </a:r>
            <a:endParaRPr lang="en-US" sz="1400" u="sng" dirty="0">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dirty="0">
                <a:solidFill>
                  <a:schemeClr val="tx1"/>
                </a:solidFill>
              </a:rPr>
              <a:t>Session 4</a:t>
            </a:r>
            <a:endParaRPr lang="en-US" sz="1400" u="sng" dirty="0">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dirty="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dirty="0">
                <a:solidFill>
                  <a:schemeClr val="tx1"/>
                </a:solidFill>
              </a:rPr>
              <a:t>Module v2 Review</a:t>
            </a:r>
          </a:p>
          <a:p>
            <a:pPr marL="48578" lvl="1" indent="-48578" defTabSz="415608">
              <a:lnSpc>
                <a:spcPct val="90000"/>
              </a:lnSpc>
              <a:spcBef>
                <a:spcPct val="0"/>
              </a:spcBef>
              <a:spcAft>
                <a:spcPct val="15000"/>
              </a:spcAft>
              <a:buChar char="•"/>
            </a:pPr>
            <a:endParaRPr lang="en-US" sz="1400" dirty="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dirty="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dirty="0"/>
              <a:t>Stakeholder Field Testing</a:t>
            </a:r>
          </a:p>
          <a:p>
            <a:pPr marL="173038" indent="-112713">
              <a:lnSpc>
                <a:spcPct val="85000"/>
              </a:lnSpc>
              <a:buFont typeface="Arial" panose="020B0604020202020204" pitchFamily="34" charset="0"/>
              <a:buChar char="•"/>
              <a:tabLst>
                <a:tab pos="1597025" algn="l"/>
              </a:tabLst>
            </a:pPr>
            <a:r>
              <a:rPr lang="en-US" sz="1600" dirty="0"/>
              <a:t>Students	• Ci3T Leadership Teams</a:t>
            </a:r>
          </a:p>
          <a:p>
            <a:pPr marL="173038" indent="-112713">
              <a:lnSpc>
                <a:spcPct val="85000"/>
              </a:lnSpc>
              <a:buFont typeface="Arial" panose="020B0604020202020204" pitchFamily="34" charset="0"/>
              <a:buChar char="•"/>
              <a:tabLst>
                <a:tab pos="1597025" algn="l"/>
              </a:tabLst>
            </a:pPr>
            <a:r>
              <a:rPr lang="en-US" sz="1600" dirty="0"/>
              <a:t>Families	• Principal Leaders</a:t>
            </a:r>
          </a:p>
          <a:p>
            <a:pPr marL="173038" indent="-112713">
              <a:lnSpc>
                <a:spcPct val="85000"/>
              </a:lnSpc>
              <a:buFont typeface="Arial" panose="020B0604020202020204" pitchFamily="34" charset="0"/>
              <a:buChar char="•"/>
              <a:tabLst>
                <a:tab pos="1597025" algn="l"/>
              </a:tabLst>
            </a:pPr>
            <a:r>
              <a:rPr lang="en-US" sz="1600" dirty="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dirty="0">
                <a:ln w="6350">
                  <a:solidFill>
                    <a:schemeClr val="bg1"/>
                  </a:solidFill>
                </a:ln>
                <a:latin typeface="Calibri" panose="020F0502020204030204" pitchFamily="34" charset="0"/>
                <a:cs typeface="Calibri" panose="020F0502020204030204" pitchFamily="34" charset="0"/>
              </a:rPr>
              <a:t>Traditional</a:t>
            </a:r>
          </a:p>
          <a:p>
            <a:pPr algn="ctr"/>
            <a:endParaRPr lang="en-US" b="1" dirty="0">
              <a:ln w="6350">
                <a:solidFill>
                  <a:schemeClr val="bg1"/>
                </a:solidFill>
              </a:ln>
            </a:endParaRPr>
          </a:p>
          <a:p>
            <a:pPr algn="ctr"/>
            <a:endParaRPr lang="en-US" sz="2000" b="1" dirty="0">
              <a:ln w="6350">
                <a:solidFill>
                  <a:schemeClr val="bg1"/>
                </a:solidFill>
              </a:ln>
            </a:endParaRPr>
          </a:p>
          <a:p>
            <a:pPr algn="ctr"/>
            <a:endParaRPr lang="en-US" sz="1400" b="1" dirty="0">
              <a:ln w="6350">
                <a:solidFill>
                  <a:schemeClr val="bg1"/>
                </a:solidFill>
              </a:ln>
            </a:endParaRPr>
          </a:p>
          <a:p>
            <a:pPr algn="ctr"/>
            <a:r>
              <a:rPr lang="en-US" b="1" dirty="0">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dirty="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84928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5725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77639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1745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88873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229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27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81081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00897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3978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29424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lvl="0" indent="-285750">
              <a:buFont typeface="Arial" panose="020B0604020202020204" pitchFamily="34" charset="0"/>
              <a:buChar cha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439320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17584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9/21/2020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9/21/2020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723"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79894995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3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xml"/><Relationship Id="rId5" Type="http://schemas.openxmlformats.org/officeDocument/2006/relationships/image" Target="../media/image118.png"/><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www.ci3t.org/covid"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hyperlink" Target="http://www.ci3t.org/"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221673" y="686484"/>
            <a:ext cx="11674763" cy="2600849"/>
          </a:xfrm>
        </p:spPr>
        <p:txBody>
          <a:bodyPr anchor="ctr">
            <a:noAutofit/>
          </a:bodyPr>
          <a:lstStyle/>
          <a:p>
            <a:pPr>
              <a:lnSpc>
                <a:spcPct val="100000"/>
              </a:lnSpc>
              <a:spcBef>
                <a:spcPts val="0"/>
              </a:spcBef>
            </a:pPr>
            <a:r>
              <a:rPr lang="en-US" sz="4000" dirty="0"/>
              <a:t>Systematic Screening in PK-12:</a:t>
            </a:r>
            <a:br>
              <a:rPr lang="en-US" sz="4000" dirty="0"/>
            </a:br>
            <a:r>
              <a:rPr lang="en-US" sz="2800" b="0" dirty="0"/>
              <a:t>A Look at the </a:t>
            </a:r>
            <a:br>
              <a:rPr lang="en-US" sz="2800" b="0" dirty="0"/>
            </a:br>
            <a:r>
              <a:rPr lang="en-US" sz="2800" b="0" dirty="0"/>
              <a:t>Student Risk Screening Scale for Internalizing and Externalizing (SRSS-IE)</a:t>
            </a:r>
            <a:br>
              <a:rPr lang="en-US" sz="2800" b="0" dirty="0"/>
            </a:br>
            <a:r>
              <a:rPr lang="en-US" sz="2800" b="0" dirty="0"/>
              <a:t>&amp; </a:t>
            </a:r>
            <a:br>
              <a:rPr lang="en-US" sz="2800" b="0" dirty="0"/>
            </a:br>
            <a:r>
              <a:rPr lang="en-US" sz="2800" b="0" dirty="0"/>
              <a:t>Student Risk Screening Scale for Early Childhood (SRSS-EC)</a:t>
            </a:r>
            <a:endParaRPr lang="en-US" sz="3200" b="0" dirty="0"/>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720213" y="4501560"/>
            <a:ext cx="10515600" cy="1487483"/>
          </a:xfrm>
        </p:spPr>
        <p:txBody>
          <a:bodyPr anchor="ctr">
            <a:normAutofit/>
          </a:bodyPr>
          <a:lstStyle/>
          <a:p>
            <a:r>
              <a:rPr lang="en-US" dirty="0"/>
              <a:t>Kathleen Lynne Lane, Ph.D., BCBA-D, CF-L1, University of Kansas</a:t>
            </a:r>
          </a:p>
          <a:p>
            <a:r>
              <a:rPr lang="en-US" dirty="0"/>
              <a:t>Wendy Peia Oakes, Ph.D., Arizona State University</a:t>
            </a:r>
          </a:p>
          <a:p>
            <a:r>
              <a:rPr lang="en-US" dirty="0"/>
              <a:t>Mark M. Buckman, MS. Ed., University of Kansas</a:t>
            </a:r>
          </a:p>
        </p:txBody>
      </p:sp>
      <p:sp>
        <p:nvSpPr>
          <p:cNvPr id="6" name="Subtitle 4">
            <a:extLst>
              <a:ext uri="{FF2B5EF4-FFF2-40B4-BE49-F238E27FC236}">
                <a16:creationId xmlns:a16="http://schemas.microsoft.com/office/drawing/2014/main" id="{6F14E7DB-DE9B-8E48-A42B-E922B410B0C7}"/>
              </a:ext>
            </a:extLst>
          </p:cNvPr>
          <p:cNvSpPr txBox="1">
            <a:spLocks/>
          </p:cNvSpPr>
          <p:nvPr/>
        </p:nvSpPr>
        <p:spPr>
          <a:xfrm>
            <a:off x="838200" y="3429000"/>
            <a:ext cx="10515600" cy="77978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SzPct val="75000"/>
              <a:buFont typeface="Courier New" panose="02070309020205020404" pitchFamily="49"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State of South Carolina Department of Education: Social Emotional Learning (SEL) Screener Showcase hosted by the Office of Early Learning and Literacy (OELL)</a:t>
            </a:r>
          </a:p>
        </p:txBody>
      </p:sp>
    </p:spTree>
    <p:extLst>
      <p:ext uri="{BB962C8B-B14F-4D97-AF65-F5344CB8AC3E}">
        <p14:creationId xmlns:p14="http://schemas.microsoft.com/office/powerpoint/2010/main" val="25972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28648" y="65420"/>
            <a:ext cx="11109261"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The Five Social and Emotional Learning Core Competencies</a:t>
            </a:r>
          </a:p>
        </p:txBody>
      </p:sp>
      <p:sp>
        <p:nvSpPr>
          <p:cNvPr id="11" name="Rectangle 10"/>
          <p:cNvSpPr/>
          <p:nvPr/>
        </p:nvSpPr>
        <p:spPr>
          <a:xfrm>
            <a:off x="0" y="6488668"/>
            <a:ext cx="147861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charset="0"/>
                <a:ea typeface="MS PGothic" charset="-128"/>
                <a:cs typeface="+mn-cs"/>
              </a:rPr>
              <a:t>(CASEL, 2013)</a:t>
            </a:r>
          </a:p>
        </p:txBody>
      </p:sp>
      <p:sp>
        <p:nvSpPr>
          <p:cNvPr id="14" name="Pie 4"/>
          <p:cNvSpPr txBox="1"/>
          <p:nvPr/>
        </p:nvSpPr>
        <p:spPr>
          <a:xfrm>
            <a:off x="4243070" y="1610326"/>
            <a:ext cx="1775075" cy="1214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1" kern="1200" dirty="0"/>
              <a:t>Self-awareness</a:t>
            </a:r>
          </a:p>
        </p:txBody>
      </p:sp>
      <p:pic>
        <p:nvPicPr>
          <p:cNvPr id="18" name="Picture 17"/>
          <p:cNvPicPr>
            <a:picLocks noChangeAspect="1"/>
          </p:cNvPicPr>
          <p:nvPr/>
        </p:nvPicPr>
        <p:blipFill>
          <a:blip r:embed="rId2"/>
          <a:stretch>
            <a:fillRect/>
          </a:stretch>
        </p:blipFill>
        <p:spPr>
          <a:xfrm>
            <a:off x="3297031" y="1315052"/>
            <a:ext cx="5797808" cy="5463061"/>
          </a:xfrm>
          <a:prstGeom prst="rect">
            <a:avLst/>
          </a:prstGeom>
        </p:spPr>
      </p:pic>
    </p:spTree>
    <p:extLst>
      <p:ext uri="{BB962C8B-B14F-4D97-AF65-F5344CB8AC3E}">
        <p14:creationId xmlns:p14="http://schemas.microsoft.com/office/powerpoint/2010/main" val="515147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sz="3600" dirty="0"/>
              <a:t>Examples of Schoolwide Programs </a:t>
            </a:r>
            <a:endParaRPr lang="en-US" dirty="0"/>
          </a:p>
        </p:txBody>
      </p:sp>
      <p:graphicFrame>
        <p:nvGraphicFramePr>
          <p:cNvPr id="4" name="Diagram 3"/>
          <p:cNvGraphicFramePr/>
          <p:nvPr/>
        </p:nvGraphicFramePr>
        <p:xfrm>
          <a:off x="2152650" y="1690689"/>
          <a:ext cx="8153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686050" y="1714598"/>
            <a:ext cx="3352800" cy="441659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r>
              <a:rPr lang="en-US" sz="2200" dirty="0">
                <a:solidFill>
                  <a:prstClr val="white"/>
                </a:solidFill>
                <a:latin typeface="Verdana" charset="0"/>
                <a:ea typeface="MS PGothic" charset="-128"/>
              </a:rPr>
              <a:t/>
            </a:r>
            <a:br>
              <a:rPr lang="en-US" sz="2200" dirty="0">
                <a:solidFill>
                  <a:prstClr val="white"/>
                </a:solidFill>
                <a:latin typeface="Verdana" charset="0"/>
                <a:ea typeface="MS PGothic" charset="-128"/>
              </a:rPr>
            </a:br>
            <a:r>
              <a:rPr lang="en-US" sz="2000" dirty="0">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sz="1400"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sz="1400"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4271924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804A-3C02-3C41-8190-4C623AF2A313}"/>
              </a:ext>
            </a:extLst>
          </p:cNvPr>
          <p:cNvSpPr>
            <a:spLocks noGrp="1"/>
          </p:cNvSpPr>
          <p:nvPr>
            <p:ph type="title"/>
          </p:nvPr>
        </p:nvSpPr>
        <p:spPr/>
        <p:txBody>
          <a:bodyPr anchor="t"/>
          <a:lstStyle/>
          <a:p>
            <a:r>
              <a:rPr lang="en-US" dirty="0"/>
              <a:t>Top 10 School-related Social Skills</a:t>
            </a:r>
          </a:p>
        </p:txBody>
      </p:sp>
      <p:sp>
        <p:nvSpPr>
          <p:cNvPr id="6" name="Rectangle 5">
            <a:extLst>
              <a:ext uri="{FF2B5EF4-FFF2-40B4-BE49-F238E27FC236}">
                <a16:creationId xmlns:a16="http://schemas.microsoft.com/office/drawing/2014/main" id="{57D8AB9D-B74E-6149-91B2-2FC08054927D}"/>
              </a:ext>
            </a:extLst>
          </p:cNvPr>
          <p:cNvSpPr/>
          <p:nvPr/>
        </p:nvSpPr>
        <p:spPr>
          <a:xfrm>
            <a:off x="838200" y="6488668"/>
            <a:ext cx="6048737" cy="369332"/>
          </a:xfrm>
          <a:prstGeom prst="rect">
            <a:avLst/>
          </a:prstGeom>
        </p:spPr>
        <p:txBody>
          <a:bodyPr wrap="square">
            <a:spAutoFit/>
          </a:bodyPr>
          <a:lstStyle/>
          <a:p>
            <a:pPr eaLnBrk="0" fontAlgn="base" hangingPunct="0">
              <a:spcBef>
                <a:spcPct val="0"/>
              </a:spcBef>
              <a:spcAft>
                <a:spcPct val="0"/>
              </a:spcAft>
              <a:defRPr/>
            </a:pPr>
            <a:r>
              <a:rPr lang="en-US" dirty="0">
                <a:solidFill>
                  <a:schemeClr val="bg2"/>
                </a:solidFill>
                <a:ea typeface="MS PGothic" charset="-128"/>
              </a:rPr>
              <a:t>(Lane et al. 2004, 2007; Gresham &amp; Elliott, 2008)</a:t>
            </a:r>
          </a:p>
        </p:txBody>
      </p:sp>
      <p:graphicFrame>
        <p:nvGraphicFramePr>
          <p:cNvPr id="8" name="Content Placeholder 4">
            <a:extLst>
              <a:ext uri="{FF2B5EF4-FFF2-40B4-BE49-F238E27FC236}">
                <a16:creationId xmlns:a16="http://schemas.microsoft.com/office/drawing/2014/main" id="{EACBD043-F607-294E-9B0D-54854E7C28F0}"/>
              </a:ext>
            </a:extLst>
          </p:cNvPr>
          <p:cNvGraphicFramePr>
            <a:graphicFrameLocks/>
          </p:cNvGraphicFramePr>
          <p:nvPr/>
        </p:nvGraphicFramePr>
        <p:xfrm>
          <a:off x="968048" y="1132830"/>
          <a:ext cx="10065712"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288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507" t="10031" r="19325" b="15900"/>
          <a:stretch/>
        </p:blipFill>
        <p:spPr>
          <a:xfrm>
            <a:off x="83192" y="4286866"/>
            <a:ext cx="1978949" cy="25711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393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F461-B46E-9243-8082-B9A3B1E1FB64}"/>
              </a:ext>
            </a:extLst>
          </p:cNvPr>
          <p:cNvSpPr>
            <a:spLocks noGrp="1"/>
          </p:cNvSpPr>
          <p:nvPr>
            <p:ph type="title"/>
          </p:nvPr>
        </p:nvSpPr>
        <p:spPr>
          <a:xfrm>
            <a:off x="745671" y="365125"/>
            <a:ext cx="10700658" cy="589615"/>
          </a:xfrm>
        </p:spPr>
        <p:txBody>
          <a:bodyPr anchor="t">
            <a:normAutofit/>
          </a:bodyPr>
          <a:lstStyle/>
          <a:p>
            <a:r>
              <a:rPr lang="en-US" altLang="en-US" sz="3200" dirty="0"/>
              <a:t>Ci3T Training &amp; Implementation at Lawrence Public Schools</a:t>
            </a:r>
            <a:endParaRPr lang="en-US" sz="3200" dirty="0"/>
          </a:p>
        </p:txBody>
      </p:sp>
      <p:graphicFrame>
        <p:nvGraphicFramePr>
          <p:cNvPr id="3" name="Content Placeholder 7">
            <a:extLst>
              <a:ext uri="{FF2B5EF4-FFF2-40B4-BE49-F238E27FC236}">
                <a16:creationId xmlns:a16="http://schemas.microsoft.com/office/drawing/2014/main" id="{68B6A632-1C88-BB41-AB65-8E2684377205}"/>
              </a:ext>
            </a:extLst>
          </p:cNvPr>
          <p:cNvGraphicFramePr>
            <a:graphicFrameLocks/>
          </p:cNvGraphicFramePr>
          <p:nvPr>
            <p:extLst>
              <p:ext uri="{D42A27DB-BD31-4B8C-83A1-F6EECF244321}">
                <p14:modId xmlns:p14="http://schemas.microsoft.com/office/powerpoint/2010/main" val="1271112655"/>
              </p:ext>
            </p:extLst>
          </p:nvPr>
        </p:nvGraphicFramePr>
        <p:xfrm>
          <a:off x="952501" y="954740"/>
          <a:ext cx="10201273" cy="5670554"/>
        </p:xfrm>
        <a:graphic>
          <a:graphicData uri="http://schemas.openxmlformats.org/drawingml/2006/table">
            <a:tbl>
              <a:tblPr/>
              <a:tblGrid>
                <a:gridCol w="3676440">
                  <a:extLst>
                    <a:ext uri="{9D8B030D-6E8A-4147-A177-3AD203B41FA5}">
                      <a16:colId xmlns:a16="http://schemas.microsoft.com/office/drawing/2014/main" val="20000"/>
                    </a:ext>
                  </a:extLst>
                </a:gridCol>
                <a:gridCol w="950650">
                  <a:extLst>
                    <a:ext uri="{9D8B030D-6E8A-4147-A177-3AD203B41FA5}">
                      <a16:colId xmlns:a16="http://schemas.microsoft.com/office/drawing/2014/main" val="20001"/>
                    </a:ext>
                  </a:extLst>
                </a:gridCol>
                <a:gridCol w="968419">
                  <a:extLst>
                    <a:ext uri="{9D8B030D-6E8A-4147-A177-3AD203B41FA5}">
                      <a16:colId xmlns:a16="http://schemas.microsoft.com/office/drawing/2014/main" val="20002"/>
                    </a:ext>
                  </a:extLst>
                </a:gridCol>
                <a:gridCol w="966642">
                  <a:extLst>
                    <a:ext uri="{9D8B030D-6E8A-4147-A177-3AD203B41FA5}">
                      <a16:colId xmlns:a16="http://schemas.microsoft.com/office/drawing/2014/main" val="20003"/>
                    </a:ext>
                  </a:extLst>
                </a:gridCol>
                <a:gridCol w="968418">
                  <a:extLst>
                    <a:ext uri="{9D8B030D-6E8A-4147-A177-3AD203B41FA5}">
                      <a16:colId xmlns:a16="http://schemas.microsoft.com/office/drawing/2014/main" val="20004"/>
                    </a:ext>
                  </a:extLst>
                </a:gridCol>
                <a:gridCol w="966642">
                  <a:extLst>
                    <a:ext uri="{9D8B030D-6E8A-4147-A177-3AD203B41FA5}">
                      <a16:colId xmlns:a16="http://schemas.microsoft.com/office/drawing/2014/main" val="20005"/>
                    </a:ext>
                  </a:extLst>
                </a:gridCol>
                <a:gridCol w="968419">
                  <a:extLst>
                    <a:ext uri="{9D8B030D-6E8A-4147-A177-3AD203B41FA5}">
                      <a16:colId xmlns:a16="http://schemas.microsoft.com/office/drawing/2014/main" val="20006"/>
                    </a:ext>
                  </a:extLst>
                </a:gridCol>
                <a:gridCol w="735643">
                  <a:extLst>
                    <a:ext uri="{9D8B030D-6E8A-4147-A177-3AD203B41FA5}">
                      <a16:colId xmlns:a16="http://schemas.microsoft.com/office/drawing/2014/main" val="20007"/>
                    </a:ext>
                  </a:extLst>
                </a:gridCol>
              </a:tblGrid>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Calibri" charset="0"/>
                          <a:ea typeface="MS PGothic" charset="-128"/>
                        </a:rPr>
                        <a:t>Phase </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MS PGothic" charset="-128"/>
                        </a:rPr>
                        <a:t>Year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2013-14</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MS PGothic" charset="-128"/>
                        </a:rPr>
                        <a:t>14-15</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15-16</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MS PGothic" charset="-128"/>
                        </a:rPr>
                        <a:t>16-17</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17-18</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18-19</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19-20</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MS PGothic" charset="-128"/>
                        </a:rPr>
                        <a:t>Elementary School</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Middle and High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College and Career Center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55205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1A6396">
                <a:lumMod val="89000"/>
              </a:srgbClr>
            </a:gs>
            <a:gs pos="23000">
              <a:srgbClr val="1A6396">
                <a:lumMod val="89000"/>
              </a:srgbClr>
            </a:gs>
            <a:gs pos="69000">
              <a:srgbClr val="16537F">
                <a:lumMod val="75000"/>
              </a:srgbClr>
            </a:gs>
            <a:gs pos="97000">
              <a:srgbClr val="144E76">
                <a:lumMod val="70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CD637-81E8-0540-B482-BD131B0DC1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958192">
            <a:off x="552547" y="129965"/>
            <a:ext cx="3001003" cy="3954689"/>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84B4DB-BCBE-114B-9D97-DFC13D4E65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67904">
            <a:off x="434391" y="3329968"/>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D8A3C6-8067-2B44-A225-62257F44D1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60470">
            <a:off x="6372077" y="314180"/>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C28E3C11-F915-9249-A9BC-3A79CB1D1C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8472" y="417224"/>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50077FE-F8B2-3E4E-A163-98B142F015E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94024">
            <a:off x="8667758" y="735238"/>
            <a:ext cx="3175000" cy="3419475"/>
          </a:xfrm>
          <a:prstGeom prst="rect">
            <a:avLst/>
          </a:prstGeom>
          <a:solidFill>
            <a:schemeClr val="bg1"/>
          </a:solidFill>
          <a:ln w="12700">
            <a:solidFill>
              <a:schemeClr val="tx1"/>
            </a:solidFill>
            <a:miter lim="800000"/>
            <a:headEnd/>
            <a:tailEnd/>
          </a:ln>
        </p:spPr>
      </p:pic>
      <p:pic>
        <p:nvPicPr>
          <p:cNvPr id="7" name="Picture 2">
            <a:extLst>
              <a:ext uri="{FF2B5EF4-FFF2-40B4-BE49-F238E27FC236}">
                <a16:creationId xmlns:a16="http://schemas.microsoft.com/office/drawing/2014/main" id="{CB17F6FE-78B5-F444-B86C-171CCE8E818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0764304">
            <a:off x="8180865" y="3443285"/>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E33829-D050-1A4D-BDBC-1D904854BC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47418">
            <a:off x="5357282" y="3069910"/>
            <a:ext cx="2633663" cy="3443287"/>
          </a:xfrm>
          <a:prstGeom prst="rect">
            <a:avLst/>
          </a:prstGeom>
          <a:ln w="15875">
            <a:solidFill>
              <a:schemeClr val="accent1">
                <a:shade val="50000"/>
              </a:schemeClr>
            </a:solidFill>
          </a:ln>
        </p:spPr>
      </p:pic>
      <p:pic>
        <p:nvPicPr>
          <p:cNvPr id="9" name="Picture 8">
            <a:extLst>
              <a:ext uri="{FF2B5EF4-FFF2-40B4-BE49-F238E27FC236}">
                <a16:creationId xmlns:a16="http://schemas.microsoft.com/office/drawing/2014/main" id="{69B22235-DD37-0649-B316-3BE9E71366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171036">
            <a:off x="3304985" y="4263975"/>
            <a:ext cx="2174875" cy="2492375"/>
          </a:xfrm>
          <a:prstGeom prst="rect">
            <a:avLst/>
          </a:prstGeom>
          <a:ln w="19050">
            <a:solidFill>
              <a:schemeClr val="accent1">
                <a:shade val="50000"/>
              </a:schemeClr>
            </a:solidFill>
          </a:ln>
        </p:spPr>
      </p:pic>
    </p:spTree>
    <p:extLst>
      <p:ext uri="{BB962C8B-B14F-4D97-AF65-F5344CB8AC3E}">
        <p14:creationId xmlns:p14="http://schemas.microsoft.com/office/powerpoint/2010/main" val="637392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idx="4294967295"/>
          </p:nvPr>
        </p:nvSpPr>
        <p:spPr bwMode="auto">
          <a:xfrm>
            <a:off x="1905000" y="160338"/>
            <a:ext cx="8382000" cy="735012"/>
          </a:xfrm>
          <a:solidFill>
            <a:srgbClr val="A6A6A6"/>
          </a:solidFill>
        </p:spPr>
        <p:txBody>
          <a:bodyPr wrap="square" numCol="1" anchorCtr="0" compatLnSpc="1">
            <a:prstTxWarp prst="textNoShape">
              <a:avLst/>
            </a:prstTxWarp>
          </a:bodyPr>
          <a:lstStyle/>
          <a:p>
            <a:pPr algn="ct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3"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3200" dirty="0">
                <a:solidFill>
                  <a:prstClr val="white"/>
                </a:solidFill>
                <a:latin typeface="Calibri" panose="020F0502020204030204"/>
              </a:rPr>
              <a:t>all stakeholder groups</a:t>
            </a:r>
          </a:p>
        </p:txBody>
      </p:sp>
    </p:spTree>
    <p:extLst>
      <p:ext uri="{BB962C8B-B14F-4D97-AF65-F5344CB8AC3E}">
        <p14:creationId xmlns:p14="http://schemas.microsoft.com/office/powerpoint/2010/main" val="181112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A8022F2-4330-CE45-A4C8-B64ADC322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9183408" y="3134937"/>
            <a:ext cx="2646237" cy="3417588"/>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rgbClr val="0070C0"/>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dirty="0"/>
              <a:t>Planning for an Integrated Approach</a:t>
            </a:r>
          </a:p>
        </p:txBody>
      </p:sp>
      <p:pic>
        <p:nvPicPr>
          <p:cNvPr id="6" name="Picture 5"/>
          <p:cNvPicPr>
            <a:picLocks noChangeAspect="1"/>
          </p:cNvPicPr>
          <p:nvPr/>
        </p:nvPicPr>
        <p:blipFill rotWithShape="1">
          <a:blip r:embed="rId2"/>
          <a:srcRect b="9132"/>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590675" y="4533943"/>
            <a:ext cx="8972550" cy="2238332"/>
          </a:xfrm>
          <a:prstGeom prst="rect">
            <a:avLst/>
          </a:prstGeom>
          <a:ln>
            <a:solidFill>
              <a:srgbClr val="002060"/>
            </a:solid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608286" y="2933700"/>
            <a:ext cx="163021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6757B5-3293-4ACE-9002-1F2A8B312317}"/>
              </a:ext>
            </a:extLst>
          </p:cNvPr>
          <p:cNvSpPr/>
          <p:nvPr/>
        </p:nvSpPr>
        <p:spPr>
          <a:xfrm>
            <a:off x="8190061" y="1126030"/>
            <a:ext cx="237316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56758"/>
            <a:ext cx="5056300" cy="1028700"/>
          </a:xfrm>
          <a:prstGeom prst="rect">
            <a:avLst/>
          </a:prstGeom>
        </p:spPr>
      </p:pic>
      <p:sp>
        <p:nvSpPr>
          <p:cNvPr id="11" name="Rounded Rectangle 10"/>
          <p:cNvSpPr/>
          <p:nvPr/>
        </p:nvSpPr>
        <p:spPr>
          <a:xfrm>
            <a:off x="7806245" y="4756826"/>
            <a:ext cx="879273" cy="464946"/>
          </a:xfrm>
          <a:prstGeom prst="roundRect">
            <a:avLst/>
          </a:prstGeom>
          <a:solidFill>
            <a:schemeClr val="accent2"/>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tx1"/>
                </a:solidFill>
              </a:rPr>
              <a:t>OTR</a:t>
            </a:r>
          </a:p>
        </p:txBody>
      </p:sp>
      <p:sp>
        <p:nvSpPr>
          <p:cNvPr id="12" name="Rounded Rectangle 11"/>
          <p:cNvSpPr/>
          <p:nvPr/>
        </p:nvSpPr>
        <p:spPr>
          <a:xfrm>
            <a:off x="8573729" y="5174183"/>
            <a:ext cx="1794803" cy="683151"/>
          </a:xfrm>
          <a:prstGeom prst="roundRect">
            <a:avLst/>
          </a:prstGeom>
          <a:solidFill>
            <a:srgbClr val="FFFF00"/>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tx1"/>
                </a:solidFill>
              </a:rPr>
              <a:t>Active Supervision</a:t>
            </a:r>
          </a:p>
        </p:txBody>
      </p:sp>
      <p:sp>
        <p:nvSpPr>
          <p:cNvPr id="13" name="Rounded Rectangle 12"/>
          <p:cNvSpPr/>
          <p:nvPr/>
        </p:nvSpPr>
        <p:spPr>
          <a:xfrm>
            <a:off x="4289350" y="5484155"/>
            <a:ext cx="1171126" cy="433054"/>
          </a:xfrm>
          <a:prstGeom prst="roundRect">
            <a:avLst/>
          </a:prstGeom>
          <a:solidFill>
            <a:schemeClr val="accent2"/>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tx1"/>
                </a:solidFill>
              </a:rPr>
              <a:t>Choice</a:t>
            </a:r>
          </a:p>
        </p:txBody>
      </p:sp>
      <p:sp>
        <p:nvSpPr>
          <p:cNvPr id="14" name="Rounded Rectangle 13"/>
          <p:cNvSpPr/>
          <p:nvPr/>
        </p:nvSpPr>
        <p:spPr>
          <a:xfrm>
            <a:off x="5386336" y="4980731"/>
            <a:ext cx="847671" cy="411236"/>
          </a:xfrm>
          <a:prstGeom prst="roundRect">
            <a:avLst/>
          </a:prstGeom>
          <a:solidFill>
            <a:schemeClr val="accent2"/>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tx1"/>
                </a:solidFill>
              </a:rPr>
              <a:t>BSP</a:t>
            </a:r>
          </a:p>
        </p:txBody>
      </p:sp>
      <p:sp>
        <p:nvSpPr>
          <p:cNvPr id="15" name="Rounded Rectangle 14"/>
          <p:cNvSpPr/>
          <p:nvPr/>
        </p:nvSpPr>
        <p:spPr>
          <a:xfrm>
            <a:off x="6186116" y="5309419"/>
            <a:ext cx="1810995" cy="480207"/>
          </a:xfrm>
          <a:prstGeom prst="roundRect">
            <a:avLst/>
          </a:prstGeom>
          <a:solidFill>
            <a:schemeClr val="accent2"/>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tx1"/>
                </a:solidFill>
              </a:rPr>
              <a:t>Precorrection</a:t>
            </a:r>
          </a:p>
        </p:txBody>
      </p:sp>
    </p:spTree>
    <p:extLst>
      <p:ext uri="{BB962C8B-B14F-4D97-AF65-F5344CB8AC3E}">
        <p14:creationId xmlns:p14="http://schemas.microsoft.com/office/powerpoint/2010/main" val="24341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EC601F3E-5A2E-49E4-A17C-F29BD6F1B9AA}"/>
              </a:ext>
            </a:extLst>
          </p:cNvPr>
          <p:cNvPicPr>
            <a:picLocks noChangeAspect="1"/>
          </p:cNvPicPr>
          <p:nvPr/>
        </p:nvPicPr>
        <p:blipFill>
          <a:blip r:embed="rId3"/>
          <a:stretch>
            <a:fillRect/>
          </a:stretch>
        </p:blipFill>
        <p:spPr>
          <a:xfrm>
            <a:off x="324556" y="596036"/>
            <a:ext cx="4566470" cy="2431644"/>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7D290152-75EB-44E7-A2EC-D371D338A702}"/>
              </a:ext>
            </a:extLst>
          </p:cNvPr>
          <p:cNvPicPr>
            <a:picLocks noChangeAspect="1"/>
          </p:cNvPicPr>
          <p:nvPr/>
        </p:nvPicPr>
        <p:blipFill>
          <a:blip r:embed="rId4"/>
          <a:stretch>
            <a:fillRect/>
          </a:stretch>
        </p:blipFill>
        <p:spPr>
          <a:xfrm>
            <a:off x="5635731" y="301396"/>
            <a:ext cx="5311848" cy="3200386"/>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5"/>
            <a:extLst>
              <a:ext uri="{FF2B5EF4-FFF2-40B4-BE49-F238E27FC236}">
                <a16:creationId xmlns:a16="http://schemas.microsoft.com/office/drawing/2014/main" id="{6E616961-B66D-45B7-957B-596EC60260B3}"/>
              </a:ext>
            </a:extLst>
          </p:cNvPr>
          <p:cNvPicPr>
            <a:picLocks noChangeAspect="1"/>
          </p:cNvPicPr>
          <p:nvPr/>
        </p:nvPicPr>
        <p:blipFill>
          <a:blip r:embed="rId6"/>
          <a:stretch>
            <a:fillRect/>
          </a:stretch>
        </p:blipFill>
        <p:spPr>
          <a:xfrm>
            <a:off x="1264920" y="3946725"/>
            <a:ext cx="4482296" cy="2431644"/>
          </a:xfrm>
          <a:prstGeom prst="rect">
            <a:avLst/>
          </a:prstGeom>
          <a:ln w="76200">
            <a:solidFill>
              <a:srgbClr val="9966FF"/>
            </a:solidFill>
          </a:ln>
          <a:effectLst>
            <a:outerShdw blurRad="50800" dist="38100" dir="5400000" algn="t" rotWithShape="0">
              <a:prstClr val="black">
                <a:alpha val="40000"/>
              </a:prstClr>
            </a:outerShdw>
          </a:effectLst>
        </p:spPr>
      </p:pic>
      <p:sp>
        <p:nvSpPr>
          <p:cNvPr id="5" name="Arrow: Curved Left 4">
            <a:extLst>
              <a:ext uri="{FF2B5EF4-FFF2-40B4-BE49-F238E27FC236}">
                <a16:creationId xmlns:a16="http://schemas.microsoft.com/office/drawing/2014/main" id="{5539333D-144B-4DF1-A1F8-0662FCC4F435}"/>
              </a:ext>
            </a:extLst>
          </p:cNvPr>
          <p:cNvSpPr/>
          <p:nvPr/>
        </p:nvSpPr>
        <p:spPr>
          <a:xfrm>
            <a:off x="6098883" y="3184725"/>
            <a:ext cx="2317011" cy="2098380"/>
          </a:xfrm>
          <a:prstGeom prst="curvedLeftArrow">
            <a:avLst>
              <a:gd name="adj1" fmla="val 9476"/>
              <a:gd name="adj2" fmla="val 49392"/>
              <a:gd name="adj3" fmla="val 25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364077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4CE01-FD8B-4D0D-A36E-222816F4BF18}"/>
              </a:ext>
            </a:extLst>
          </p:cNvPr>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C31D768D-B42D-41DF-8321-2376B3D9047A}"/>
              </a:ext>
            </a:extLst>
          </p:cNvPr>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tx2">
                    <a:lumMod val="50000"/>
                  </a:schemeClr>
                </a:solidFill>
              </a:rPr>
              <a:t>ci3t.org</a:t>
            </a:r>
          </a:p>
        </p:txBody>
      </p:sp>
    </p:spTree>
    <p:extLst>
      <p:ext uri="{BB962C8B-B14F-4D97-AF65-F5344CB8AC3E}">
        <p14:creationId xmlns:p14="http://schemas.microsoft.com/office/powerpoint/2010/main" val="538280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algn="ctr">
              <a:spcBef>
                <a:spcPts val="0"/>
              </a:spcBef>
              <a:spcAft>
                <a:spcPts val="0"/>
              </a:spcAft>
            </a:pPr>
            <a:r>
              <a:rPr lang="en-US" sz="2000" b="1" dirty="0">
                <a:solidFill>
                  <a:srgbClr val="000000"/>
                </a:solidFill>
                <a:effectLst/>
                <a:latin typeface="Calibri"/>
                <a:ea typeface="Calibri" panose="020F0502020204030204" pitchFamily="34" charset="0"/>
                <a:cs typeface="Arial"/>
              </a:rPr>
              <a:t>Virtual Learning Incentives</a:t>
            </a:r>
            <a:endParaRPr lang="en-US" sz="2000" dirty="0">
              <a:effectLst/>
              <a:latin typeface="Calibri"/>
              <a:ea typeface="Calibri" panose="020F0502020204030204" pitchFamily="34" charset="0"/>
              <a:cs typeface="Arial"/>
            </a:endParaRPr>
          </a:p>
          <a:p>
            <a:pPr marL="0" marR="0">
              <a:spcBef>
                <a:spcPts val="0"/>
              </a:spcBef>
              <a:spcAft>
                <a:spcPts val="1200"/>
              </a:spcAft>
            </a:pPr>
            <a:endParaRPr lang="en-US" sz="2000" dirty="0">
              <a:effectLst/>
              <a:latin typeface="Calibri"/>
              <a:ea typeface="Calibri" panose="020F0502020204030204" pitchFamily="34" charset="0"/>
              <a:cs typeface="Times New Roman"/>
            </a:endParaRPr>
          </a:p>
          <a:p>
            <a:pPr marL="0" marR="0">
              <a:spcBef>
                <a:spcPts val="0"/>
              </a:spcBef>
              <a:spcAft>
                <a:spcPts val="0"/>
              </a:spcAft>
            </a:pPr>
            <a:r>
              <a:rPr lang="en-US" sz="2000" b="1" u="sng" dirty="0">
                <a:solidFill>
                  <a:srgbClr val="000000"/>
                </a:solidFill>
                <a:effectLst/>
                <a:latin typeface="Calibri"/>
                <a:ea typeface="Calibri" panose="020F0502020204030204" pitchFamily="34" charset="0"/>
                <a:cs typeface="Arial"/>
              </a:rPr>
              <a:t>FREE Incentives: </a:t>
            </a:r>
            <a:endParaRPr lang="en-US" sz="2000" dirty="0">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dirty="0">
                <a:solidFill>
                  <a:srgbClr val="000000"/>
                </a:solidFill>
                <a:effectLst/>
                <a:latin typeface="Calibri"/>
                <a:ea typeface="Times New Roman" panose="02020603050405020304" pitchFamily="18" charset="0"/>
                <a:cs typeface="Arial"/>
              </a:rPr>
              <a:t>Stay after on ZOOM with a friend for a chat</a:t>
            </a:r>
            <a:endParaRPr lang="en-US" sz="2000" dirty="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dirty="0">
                <a:solidFill>
                  <a:srgbClr val="000000"/>
                </a:solidFill>
                <a:effectLst/>
                <a:latin typeface="Calibri"/>
                <a:ea typeface="Times New Roman" panose="02020603050405020304" pitchFamily="18" charset="0"/>
                <a:cs typeface="Arial"/>
              </a:rPr>
              <a:t>Virtual lunch date with the teacher, </a:t>
            </a:r>
            <a:r>
              <a:rPr lang="en-US" sz="2000" dirty="0">
                <a:solidFill>
                  <a:srgbClr val="000000"/>
                </a:solidFill>
                <a:latin typeface="Calibri"/>
                <a:ea typeface="Times New Roman" panose="02020603050405020304" pitchFamily="18" charset="0"/>
                <a:cs typeface="Arial"/>
              </a:rPr>
              <a:t>principal, etc.</a:t>
            </a:r>
            <a:r>
              <a:rPr lang="en-US" sz="2000" dirty="0">
                <a:effectLst/>
                <a:latin typeface="Calibri"/>
                <a:ea typeface="Times New Roman" panose="02020603050405020304" pitchFamily="18" charset="0"/>
              </a:rPr>
              <a:t/>
            </a:r>
            <a:br>
              <a:rPr lang="en-US" sz="2000" dirty="0">
                <a:effectLst/>
                <a:latin typeface="Calibri"/>
                <a:ea typeface="Times New Roman" panose="02020603050405020304" pitchFamily="18" charset="0"/>
              </a:rPr>
            </a:br>
            <a:r>
              <a:rPr lang="en-US" sz="2000" i="1" dirty="0">
                <a:solidFill>
                  <a:srgbClr val="000000"/>
                </a:solidFill>
                <a:effectLst/>
                <a:latin typeface="Calibri"/>
                <a:ea typeface="Times New Roman" panose="02020603050405020304" pitchFamily="18" charset="0"/>
                <a:cs typeface="Arial"/>
              </a:rPr>
              <a:t>(check with that staff member before offering them up of course)</a:t>
            </a:r>
            <a:endParaRPr lang="en-US" sz="2000" dirty="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dirty="0">
                <a:solidFill>
                  <a:srgbClr val="000000"/>
                </a:solidFill>
                <a:effectLst/>
                <a:latin typeface="Calibri"/>
                <a:ea typeface="Times New Roman" panose="02020603050405020304" pitchFamily="18" charset="0"/>
                <a:cs typeface="Arial"/>
              </a:rPr>
              <a:t>Teacher wears stickers or has a sign with the student’s name</a:t>
            </a:r>
            <a:endParaRPr lang="en-US" sz="2000" dirty="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dirty="0">
                <a:solidFill>
                  <a:srgbClr val="000000"/>
                </a:solidFill>
                <a:effectLst/>
                <a:latin typeface="Calibri"/>
                <a:ea typeface="Times New Roman" panose="02020603050405020304" pitchFamily="18" charset="0"/>
                <a:cs typeface="Arial"/>
              </a:rPr>
              <a:t>Dress up ZOOM day (hats, PJs, costumes, etc.) </a:t>
            </a:r>
            <a:endParaRPr lang="en-US" sz="2000" dirty="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dirty="0">
                <a:solidFill>
                  <a:srgbClr val="000000"/>
                </a:solidFill>
                <a:effectLst/>
                <a:latin typeface="Calibri"/>
                <a:ea typeface="Times New Roman" panose="02020603050405020304" pitchFamily="18" charset="0"/>
                <a:cs typeface="Arial"/>
              </a:rPr>
              <a:t>Virtual Greeting Cards (sent via email)</a:t>
            </a:r>
            <a:endParaRPr lang="en-US" sz="2000" dirty="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dirty="0">
                <a:solidFill>
                  <a:srgbClr val="000000"/>
                </a:solidFill>
                <a:effectLst/>
                <a:latin typeface="Calibri"/>
                <a:ea typeface="Times New Roman" panose="02020603050405020304" pitchFamily="18" charset="0"/>
                <a:cs typeface="Arial"/>
              </a:rPr>
              <a:t>Show &amp; Tell Time (or some kind of star student spotlight time) </a:t>
            </a:r>
          </a:p>
          <a:p>
            <a:pPr marL="342900" indent="-342900">
              <a:buFont typeface="Symbol" panose="05050102010706020507" pitchFamily="18" charset="2"/>
              <a:buChar char=""/>
            </a:pPr>
            <a:endParaRPr lang="en-US" sz="2000" dirty="0">
              <a:cs typeface="Arial"/>
            </a:endParaRPr>
          </a:p>
          <a:p>
            <a:r>
              <a:rPr lang="en-US" sz="2000" dirty="0"/>
              <a:t>Personalized stickers in See Saw (2nd grade has been using this)</a:t>
            </a:r>
            <a:endParaRPr lang="en-US" dirty="0"/>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r>
              <a:rPr lang="en-US" dirty="0">
                <a:solidFill>
                  <a:schemeClr val="bg2"/>
                </a:solidFill>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Virtual Class Reinforcement Menu</a:t>
              </a:r>
            </a:p>
          </p:txBody>
        </p:sp>
      </p:grpSp>
    </p:spTree>
    <p:extLst>
      <p:ext uri="{BB962C8B-B14F-4D97-AF65-F5344CB8AC3E}">
        <p14:creationId xmlns:p14="http://schemas.microsoft.com/office/powerpoint/2010/main" val="2219702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extLst>
              <p:ext uri="{D42A27DB-BD31-4B8C-83A1-F6EECF244321}">
                <p14:modId xmlns:p14="http://schemas.microsoft.com/office/powerpoint/2010/main" val="3573373697"/>
              </p:ext>
            </p:extLst>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BD571196-E13B-4F32-8362-DAED3D102CAB}"/>
              </a:ext>
            </a:extLst>
          </p:cNvPr>
          <p:cNvSpPr/>
          <p:nvPr/>
        </p:nvSpPr>
        <p:spPr>
          <a:xfrm>
            <a:off x="5660953" y="5876925"/>
            <a:ext cx="4511444" cy="699452"/>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8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731602"/>
            <a:ext cx="4001729" cy="512639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dirty="0">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90916"/>
            <a:ext cx="5408389" cy="4567084"/>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621-7B09-4DC9-A70A-89FFE9A08F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02C2888-EF78-405E-BB7C-CA04AF7684D0}"/>
              </a:ext>
            </a:extLst>
          </p:cNvPr>
          <p:cNvSpPr>
            <a:spLocks noGrp="1"/>
          </p:cNvSpPr>
          <p:nvPr>
            <p:ph idx="1"/>
          </p:nvPr>
        </p:nvSpPr>
        <p:spPr/>
        <p:txBody>
          <a:bodyPr>
            <a:normAutofit fontScale="92500"/>
          </a:bodyPr>
          <a:lstStyle/>
          <a:p>
            <a:r>
              <a:rPr lang="en-US" dirty="0"/>
              <a:t>Introducing Ci3T … a Comprehensive, Integrated, Three-Tiered Model of Prevention  </a:t>
            </a:r>
          </a:p>
          <a:p>
            <a:r>
              <a:rPr lang="en-US" dirty="0">
                <a:solidFill>
                  <a:srgbClr val="00B050"/>
                </a:solidFill>
              </a:rPr>
              <a:t>A Look at … </a:t>
            </a:r>
          </a:p>
          <a:p>
            <a:pPr lvl="1"/>
            <a:r>
              <a:rPr lang="en-US" dirty="0"/>
              <a:t>Student Risk Screening Scale – Internalizing and Externalizing (SRSS-IE)</a:t>
            </a:r>
          </a:p>
          <a:p>
            <a:pPr lvl="1"/>
            <a:r>
              <a:rPr lang="en-US" dirty="0"/>
              <a:t>Student Risk Screening Scale for Early Childhood (SRSS-EC)</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endParaRPr lang="en-US" dirty="0">
              <a:solidFill>
                <a:srgbClr val="FF0000"/>
              </a:solidFill>
            </a:endParaRPr>
          </a:p>
          <a:p>
            <a:r>
              <a:rPr lang="en-US" dirty="0"/>
              <a:t>Planning for Next Steps</a:t>
            </a:r>
          </a:p>
        </p:txBody>
      </p:sp>
    </p:spTree>
    <p:extLst>
      <p:ext uri="{BB962C8B-B14F-4D97-AF65-F5344CB8AC3E}">
        <p14:creationId xmlns:p14="http://schemas.microsoft.com/office/powerpoint/2010/main" val="2161336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en-US" sz="4000" dirty="0"/>
              <a:t>Student Risk Screening Scale Internalizing and Externalizing SRSS-IE </a:t>
            </a:r>
            <a:r>
              <a:rPr lang="en-US" altLang="en-US" sz="3600" dirty="0"/>
              <a:t/>
            </a:r>
            <a:br>
              <a:rPr lang="en-US" altLang="en-US" sz="3600" dirty="0"/>
            </a:br>
            <a:r>
              <a:rPr lang="en-US" altLang="en-US" sz="2800" dirty="0"/>
              <a:t>Drummond, 1994; Lane &amp; Menzies, 2009</a:t>
            </a:r>
            <a:endParaRPr lang="en-US" sz="2800"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295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A939E53-2906-45AE-8852-88E5566988C4}"/>
              </a:ext>
            </a:extLst>
          </p:cNvPr>
          <p:cNvPicPr>
            <a:picLocks noChangeAspect="1"/>
          </p:cNvPicPr>
          <p:nvPr/>
        </p:nvPicPr>
        <p:blipFill>
          <a:blip r:embed="rId2"/>
          <a:stretch>
            <a:fillRect/>
          </a:stretch>
        </p:blipFill>
        <p:spPr>
          <a:xfrm>
            <a:off x="0" y="2187652"/>
            <a:ext cx="6559312" cy="4267017"/>
          </a:xfrm>
          <a:prstGeom prst="rect">
            <a:avLst/>
          </a:prstGeom>
        </p:spPr>
      </p:pic>
      <p:pic>
        <p:nvPicPr>
          <p:cNvPr id="4" name="Picture 3">
            <a:extLst>
              <a:ext uri="{FF2B5EF4-FFF2-40B4-BE49-F238E27FC236}">
                <a16:creationId xmlns:a16="http://schemas.microsoft.com/office/drawing/2014/main" id="{7873FE19-7FFC-4437-BD4B-D319A9D3C8FB}"/>
              </a:ext>
            </a:extLst>
          </p:cNvPr>
          <p:cNvPicPr>
            <a:picLocks/>
          </p:cNvPicPr>
          <p:nvPr/>
        </p:nvPicPr>
        <p:blipFill>
          <a:blip r:embed="rId3"/>
          <a:stretch>
            <a:fillRect/>
          </a:stretch>
        </p:blipFill>
        <p:spPr>
          <a:xfrm flipV="1">
            <a:off x="6170000" y="2187653"/>
            <a:ext cx="515935" cy="541234"/>
          </a:xfrm>
          <a:prstGeom prst="rect">
            <a:avLst/>
          </a:prstGeom>
        </p:spPr>
      </p:pic>
      <p:pic>
        <p:nvPicPr>
          <p:cNvPr id="6" name="Picture 5"/>
          <p:cNvPicPr>
            <a:picLocks noChangeAspect="1"/>
          </p:cNvPicPr>
          <p:nvPr/>
        </p:nvPicPr>
        <p:blipFill rotWithShape="1">
          <a:blip r:embed="rId4"/>
          <a:srcRect l="2166" t="2083" b="74636"/>
          <a:stretch/>
        </p:blipFill>
        <p:spPr>
          <a:xfrm>
            <a:off x="0" y="58316"/>
            <a:ext cx="9616666" cy="1632372"/>
          </a:xfrm>
          <a:prstGeom prst="rect">
            <a:avLst/>
          </a:prstGeom>
        </p:spPr>
      </p:pic>
      <p:pic>
        <p:nvPicPr>
          <p:cNvPr id="5" name="Picture 4"/>
          <p:cNvPicPr>
            <a:picLocks noChangeAspect="1"/>
          </p:cNvPicPr>
          <p:nvPr/>
        </p:nvPicPr>
        <p:blipFill>
          <a:blip r:embed="rId5"/>
          <a:stretch>
            <a:fillRect/>
          </a:stretch>
        </p:blipFill>
        <p:spPr>
          <a:xfrm>
            <a:off x="6965963" y="912807"/>
            <a:ext cx="5058890" cy="5824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514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8C9BED2-AD42-424E-8F8E-4AF31F2DACAA}"/>
              </a:ext>
            </a:extLst>
          </p:cNvPr>
          <p:cNvPicPr>
            <a:picLocks noChangeAspect="1"/>
          </p:cNvPicPr>
          <p:nvPr/>
        </p:nvPicPr>
        <p:blipFill>
          <a:blip r:embed="rId3"/>
          <a:stretch>
            <a:fillRect/>
          </a:stretch>
        </p:blipFill>
        <p:spPr>
          <a:xfrm>
            <a:off x="5633970" y="161290"/>
            <a:ext cx="5006090" cy="6477000"/>
          </a:xfrm>
          <a:prstGeom prst="rect">
            <a:avLst/>
          </a:prstGeom>
          <a:ln>
            <a:solidFill>
              <a:schemeClr val="tx1"/>
            </a:solidFill>
          </a:ln>
        </p:spPr>
      </p:pic>
      <p:pic>
        <p:nvPicPr>
          <p:cNvPr id="9" name="Picture 8">
            <a:extLst>
              <a:ext uri="{FF2B5EF4-FFF2-40B4-BE49-F238E27FC236}">
                <a16:creationId xmlns:a16="http://schemas.microsoft.com/office/drawing/2014/main" id="{0A65D2EB-3F21-4218-B903-13B5068F072A}"/>
              </a:ext>
            </a:extLst>
          </p:cNvPr>
          <p:cNvPicPr>
            <a:picLocks/>
          </p:cNvPicPr>
          <p:nvPr/>
        </p:nvPicPr>
        <p:blipFill rotWithShape="1">
          <a:blip r:embed="rId4"/>
          <a:srcRect l="32029"/>
          <a:stretch/>
        </p:blipFill>
        <p:spPr>
          <a:xfrm rot="15373359" flipV="1">
            <a:off x="3460032" y="1505720"/>
            <a:ext cx="2325118" cy="3420745"/>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F99DC9C0-95ED-4535-8700-5AB9F874FAD5}"/>
              </a:ext>
            </a:extLst>
          </p:cNvPr>
          <p:cNvPicPr>
            <a:picLocks noChangeAspect="1"/>
          </p:cNvPicPr>
          <p:nvPr/>
        </p:nvPicPr>
        <p:blipFill rotWithShape="1">
          <a:blip r:embed="rId5"/>
          <a:srcRect l="6095" t="16175" r="24570" b="9171"/>
          <a:stretch/>
        </p:blipFill>
        <p:spPr>
          <a:xfrm>
            <a:off x="485616" y="922397"/>
            <a:ext cx="3895511" cy="5427980"/>
          </a:xfrm>
          <a:prstGeom prst="rect">
            <a:avLst/>
          </a:prstGeom>
        </p:spPr>
      </p:pic>
      <p:sp>
        <p:nvSpPr>
          <p:cNvPr id="11" name="Title 1">
            <a:extLst>
              <a:ext uri="{FF2B5EF4-FFF2-40B4-BE49-F238E27FC236}">
                <a16:creationId xmlns:a16="http://schemas.microsoft.com/office/drawing/2014/main" id="{41FFB281-9038-4FF7-8A43-44045B6558E3}"/>
              </a:ext>
            </a:extLst>
          </p:cNvPr>
          <p:cNvSpPr txBox="1">
            <a:spLocks/>
          </p:cNvSpPr>
          <p:nvPr/>
        </p:nvSpPr>
        <p:spPr>
          <a:xfrm>
            <a:off x="485616" y="223064"/>
            <a:ext cx="4136976" cy="647881"/>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tx2">
                    <a:lumMod val="75000"/>
                  </a:schemeClr>
                </a:solidFill>
              </a:rPr>
              <a:t>ci3t.org/screening</a:t>
            </a:r>
          </a:p>
        </p:txBody>
      </p:sp>
    </p:spTree>
    <p:extLst>
      <p:ext uri="{BB962C8B-B14F-4D97-AF65-F5344CB8AC3E}">
        <p14:creationId xmlns:p14="http://schemas.microsoft.com/office/powerpoint/2010/main" val="3703235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a:xfrm>
            <a:off x="298391" y="350839"/>
            <a:ext cx="11595217" cy="1325563"/>
          </a:xfrm>
        </p:spPr>
        <p:txBody>
          <a:bodyPr wrap="square" numCol="1" anchorCtr="0" compatLnSpc="1">
            <a:prstTxWarp prst="textNoShape">
              <a:avLst/>
            </a:prstTxWarp>
            <a:noAutofit/>
          </a:bodyPr>
          <a:lstStyle/>
          <a:p>
            <a:r>
              <a:rPr lang="en-US" altLang="en-US" sz="3200" dirty="0"/>
              <a:t>Student Risk Screening Scale for Internalizing and Externalizing (SRSS-IE; Drummond, 1994; Lane &amp; Menzies, 2009)</a:t>
            </a:r>
            <a:br>
              <a:rPr lang="en-US" altLang="en-US" sz="3200" dirty="0"/>
            </a:br>
            <a:r>
              <a:rPr lang="en-US" altLang="en-US" sz="3200" dirty="0"/>
              <a:t>for Elementary Schools</a:t>
            </a:r>
          </a:p>
        </p:txBody>
      </p:sp>
      <p:pic>
        <p:nvPicPr>
          <p:cNvPr id="2" name="Picture 1"/>
          <p:cNvPicPr>
            <a:picLocks noChangeAspect="1"/>
          </p:cNvPicPr>
          <p:nvPr/>
        </p:nvPicPr>
        <p:blipFill>
          <a:blip r:embed="rId2"/>
          <a:stretch>
            <a:fillRect/>
          </a:stretch>
        </p:blipFill>
        <p:spPr>
          <a:xfrm>
            <a:off x="298391" y="2007879"/>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9428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8" y="409181"/>
            <a:ext cx="11527681" cy="1325563"/>
          </a:xfrm>
        </p:spPr>
        <p:txBody>
          <a:bodyPr>
            <a:normAutofit fontScale="90000"/>
          </a:bodyPr>
          <a:lstStyle/>
          <a:p>
            <a:r>
              <a:rPr lang="en-US" altLang="en-US" sz="3600" dirty="0"/>
              <a:t>Student Risk Screening Scale for Internalizing and Externalizing (SRSS-IE; Drummond, 1994; Lane &amp; Menzies, 2009)</a:t>
            </a:r>
            <a:br>
              <a:rPr lang="en-US" altLang="en-US" sz="3600" dirty="0"/>
            </a:br>
            <a:r>
              <a:rPr lang="en-US" altLang="en-US" sz="3600" dirty="0"/>
              <a:t>for Middle and High Schools</a:t>
            </a:r>
            <a:endParaRPr lang="en-US" sz="3600" dirty="0"/>
          </a:p>
        </p:txBody>
      </p:sp>
      <p:pic>
        <p:nvPicPr>
          <p:cNvPr id="4" name="Picture 3" title="SRSS-IE spreadsheet for MS HS"/>
          <p:cNvPicPr>
            <a:picLocks noChangeAspect="1"/>
          </p:cNvPicPr>
          <p:nvPr/>
        </p:nvPicPr>
        <p:blipFill>
          <a:blip r:embed="rId2"/>
          <a:stretch>
            <a:fillRect/>
          </a:stretch>
        </p:blipFill>
        <p:spPr>
          <a:xfrm>
            <a:off x="321418" y="1930940"/>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31897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C4939F6-5D74-4C9E-97F1-265663B7BD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17" name="Oval 16">
            <a:extLst>
              <a:ext uri="{FF2B5EF4-FFF2-40B4-BE49-F238E27FC236}">
                <a16:creationId xmlns:a16="http://schemas.microsoft.com/office/drawing/2014/main" id="{E84006DB-9035-4BA6-BF7A-364578821C27}"/>
              </a:ext>
            </a:extLst>
          </p:cNvPr>
          <p:cNvSpPr/>
          <p:nvPr/>
        </p:nvSpPr>
        <p:spPr>
          <a:xfrm>
            <a:off x="3175522" y="1686745"/>
            <a:ext cx="1440426" cy="348279"/>
          </a:xfrm>
          <a:prstGeom prst="ellipse">
            <a:avLst/>
          </a:prstGeom>
          <a:noFill/>
          <a:ln w="57150">
            <a:solidFill>
              <a:schemeClr val="accent2"/>
            </a:solidFill>
          </a:ln>
          <a:effectLst>
            <a:glow rad="101600">
              <a:schemeClr val="accent2">
                <a:lumMod val="40000"/>
                <a:lumOff val="6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D144FFF-5D86-49B1-B415-FCF1D0489667}"/>
              </a:ext>
            </a:extLst>
          </p:cNvPr>
          <p:cNvPicPr>
            <a:picLocks noChangeAspect="1"/>
          </p:cNvPicPr>
          <p:nvPr/>
        </p:nvPicPr>
        <p:blipFill>
          <a:blip r:embed="rId3"/>
          <a:stretch>
            <a:fillRect/>
          </a:stretch>
        </p:blipFill>
        <p:spPr>
          <a:xfrm>
            <a:off x="8155850" y="148110"/>
            <a:ext cx="3630607" cy="2722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1">
            <a:extLst>
              <a:ext uri="{FF2B5EF4-FFF2-40B4-BE49-F238E27FC236}">
                <a16:creationId xmlns:a16="http://schemas.microsoft.com/office/drawing/2014/main" id="{6CC34B42-EFA6-446A-A51F-08D8B09999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17660" y="3001551"/>
            <a:ext cx="2384413" cy="8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5C3C875B-C74D-4EC6-8EB5-6718FA69D1D3}"/>
              </a:ext>
            </a:extLst>
          </p:cNvPr>
          <p:cNvPicPr>
            <a:picLocks noChangeAspect="1"/>
          </p:cNvPicPr>
          <p:nvPr/>
        </p:nvPicPr>
        <p:blipFill rotWithShape="1">
          <a:blip r:embed="rId5"/>
          <a:srcRect b="18800"/>
          <a:stretch/>
        </p:blipFill>
        <p:spPr>
          <a:xfrm>
            <a:off x="254301" y="2202967"/>
            <a:ext cx="7087952" cy="4592449"/>
          </a:xfrm>
          <a:prstGeom prst="rect">
            <a:avLst/>
          </a:prstGeom>
        </p:spPr>
      </p:pic>
      <p:sp>
        <p:nvSpPr>
          <p:cNvPr id="25" name="Arrow: Right 24">
            <a:extLst>
              <a:ext uri="{FF2B5EF4-FFF2-40B4-BE49-F238E27FC236}">
                <a16:creationId xmlns:a16="http://schemas.microsoft.com/office/drawing/2014/main" id="{D46CCF4D-2D42-43E9-BFDD-5E7D0EAA585C}"/>
              </a:ext>
            </a:extLst>
          </p:cNvPr>
          <p:cNvSpPr/>
          <p:nvPr/>
        </p:nvSpPr>
        <p:spPr>
          <a:xfrm rot="5400000">
            <a:off x="3647770" y="2132155"/>
            <a:ext cx="495929" cy="260854"/>
          </a:xfrm>
          <a:prstGeom prst="rightArrow">
            <a:avLst/>
          </a:prstGeom>
          <a:solidFill>
            <a:schemeClr val="accent2"/>
          </a:solidFill>
          <a:ln w="12700">
            <a:noFill/>
          </a:ln>
          <a:effectLst>
            <a:glow rad="101600">
              <a:schemeClr val="accent2">
                <a:lumMod val="40000"/>
                <a:lumOff val="6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5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dirty="0"/>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473005"/>
            <a:ext cx="111001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Swogger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40,</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42</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dirty="0">
                          <a:solidFill>
                            <a:schemeClr val="bg1"/>
                          </a:solidFill>
                          <a:effectLst/>
                          <a:latin typeface="+mn-lt"/>
                        </a:rPr>
                        <a:t>Elementary School</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dirty="0">
                          <a:solidFill>
                            <a:schemeClr val="bg1"/>
                          </a:solidFill>
                          <a:effectLst/>
                          <a:latin typeface="+mn-lt"/>
                        </a:rPr>
                        <a:t>Middle and High School</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dirty="0">
                          <a:effectLst/>
                          <a:latin typeface="+mn-lt"/>
                        </a:rPr>
                        <a:t>SRSS-E7</a:t>
                      </a:r>
                      <a:endParaRPr lang="en-US" sz="2000" b="0" dirty="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SRSS-I5</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SRSS-E7</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SRSS-I6</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dirty="0">
                          <a:effectLst/>
                          <a:latin typeface="+mn-lt"/>
                          <a:ea typeface="+mn-ea"/>
                          <a:cs typeface="+mn-cs"/>
                        </a:rPr>
                        <a:t>Items</a:t>
                      </a:r>
                      <a:r>
                        <a:rPr lang="en-US" sz="2200" b="0" baseline="0" dirty="0">
                          <a:effectLst/>
                          <a:latin typeface="+mn-lt"/>
                          <a:ea typeface="+mn-ea"/>
                          <a:cs typeface="+mn-cs"/>
                        </a:rPr>
                        <a:t> 1-7</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Items</a:t>
                      </a:r>
                      <a:r>
                        <a:rPr lang="en-US" sz="2200" baseline="0" dirty="0">
                          <a:effectLst/>
                          <a:latin typeface="+mn-lt"/>
                        </a:rPr>
                        <a:t> 8-12</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dirty="0">
                          <a:effectLst/>
                          <a:latin typeface="+mn-lt"/>
                          <a:ea typeface="+mn-ea"/>
                          <a:cs typeface="+mn-cs"/>
                        </a:rPr>
                        <a:t>Items</a:t>
                      </a:r>
                      <a:r>
                        <a:rPr lang="en-US" sz="2200" b="0" baseline="0" dirty="0">
                          <a:effectLst/>
                          <a:latin typeface="+mn-lt"/>
                          <a:ea typeface="+mn-ea"/>
                          <a:cs typeface="+mn-cs"/>
                        </a:rPr>
                        <a:t> 1-7</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Items</a:t>
                      </a:r>
                      <a:r>
                        <a:rPr lang="en-US" sz="2200" baseline="0" dirty="0">
                          <a:effectLst/>
                          <a:latin typeface="+mn-lt"/>
                        </a:rPr>
                        <a:t> 4, 8-12</a:t>
                      </a:r>
                      <a:endParaRPr lang="en-US" sz="2000" dirty="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dirty="0">
                          <a:effectLst/>
                          <a:latin typeface="+mn-lt"/>
                        </a:rPr>
                        <a:t>0-3 = low risk</a:t>
                      </a:r>
                      <a:endParaRPr lang="en-US" sz="2000" b="0" dirty="0">
                        <a:effectLst/>
                        <a:latin typeface="+mn-lt"/>
                      </a:endParaRPr>
                    </a:p>
                    <a:p>
                      <a:pPr marL="0" marR="0">
                        <a:spcBef>
                          <a:spcPts val="0"/>
                        </a:spcBef>
                        <a:spcAft>
                          <a:spcPts val="0"/>
                        </a:spcAft>
                      </a:pPr>
                      <a:r>
                        <a:rPr lang="en-US" sz="2200" b="0" dirty="0">
                          <a:effectLst/>
                          <a:latin typeface="+mn-lt"/>
                        </a:rPr>
                        <a:t>4-8 = moderate risk</a:t>
                      </a:r>
                      <a:endParaRPr lang="en-US" sz="2000" b="0" dirty="0">
                        <a:effectLst/>
                        <a:latin typeface="+mn-lt"/>
                      </a:endParaRPr>
                    </a:p>
                    <a:p>
                      <a:pPr marL="0" marR="0">
                        <a:spcBef>
                          <a:spcPts val="0"/>
                        </a:spcBef>
                        <a:spcAft>
                          <a:spcPts val="0"/>
                        </a:spcAft>
                      </a:pPr>
                      <a:r>
                        <a:rPr lang="en-US" sz="2200" b="0" dirty="0">
                          <a:effectLst/>
                          <a:latin typeface="+mn-lt"/>
                        </a:rPr>
                        <a:t>9-21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0-1 = low risk</a:t>
                      </a:r>
                      <a:endParaRPr lang="en-US" sz="2000" dirty="0">
                        <a:effectLst/>
                        <a:latin typeface="+mn-lt"/>
                      </a:endParaRPr>
                    </a:p>
                    <a:p>
                      <a:pPr marL="0" marR="0">
                        <a:spcBef>
                          <a:spcPts val="0"/>
                        </a:spcBef>
                        <a:spcAft>
                          <a:spcPts val="0"/>
                        </a:spcAft>
                      </a:pPr>
                      <a:r>
                        <a:rPr lang="en-US" sz="2200" dirty="0">
                          <a:effectLst/>
                          <a:latin typeface="+mn-lt"/>
                        </a:rPr>
                        <a:t>2-3 = moderate risk</a:t>
                      </a:r>
                      <a:endParaRPr lang="en-US" sz="2000" dirty="0">
                        <a:effectLst/>
                        <a:latin typeface="+mn-lt"/>
                      </a:endParaRPr>
                    </a:p>
                    <a:p>
                      <a:pPr marL="0" marR="0">
                        <a:spcBef>
                          <a:spcPts val="0"/>
                        </a:spcBef>
                        <a:spcAft>
                          <a:spcPts val="0"/>
                        </a:spcAft>
                      </a:pPr>
                      <a:r>
                        <a:rPr lang="en-US" sz="2200" dirty="0">
                          <a:effectLst/>
                          <a:latin typeface="+mn-lt"/>
                        </a:rPr>
                        <a:t>4-15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0-3 = low risk</a:t>
                      </a:r>
                      <a:endParaRPr lang="en-US" sz="2000" dirty="0">
                        <a:effectLst/>
                        <a:latin typeface="+mn-lt"/>
                      </a:endParaRPr>
                    </a:p>
                    <a:p>
                      <a:pPr marL="0" marR="0">
                        <a:spcBef>
                          <a:spcPts val="0"/>
                        </a:spcBef>
                        <a:spcAft>
                          <a:spcPts val="0"/>
                        </a:spcAft>
                      </a:pPr>
                      <a:r>
                        <a:rPr lang="en-US" sz="2200" dirty="0">
                          <a:effectLst/>
                          <a:latin typeface="+mn-lt"/>
                        </a:rPr>
                        <a:t>4-8 = moderate risk</a:t>
                      </a:r>
                      <a:endParaRPr lang="en-US" sz="2000" dirty="0">
                        <a:effectLst/>
                        <a:latin typeface="+mn-lt"/>
                      </a:endParaRPr>
                    </a:p>
                    <a:p>
                      <a:pPr marL="0" marR="0">
                        <a:spcBef>
                          <a:spcPts val="0"/>
                        </a:spcBef>
                        <a:spcAft>
                          <a:spcPts val="0"/>
                        </a:spcAft>
                      </a:pPr>
                      <a:r>
                        <a:rPr lang="en-US" sz="2200" dirty="0">
                          <a:effectLst/>
                          <a:latin typeface="+mn-lt"/>
                        </a:rPr>
                        <a:t>9-21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0-3 = low risk</a:t>
                      </a:r>
                      <a:endParaRPr lang="en-US" sz="2000" dirty="0">
                        <a:effectLst/>
                        <a:latin typeface="+mn-lt"/>
                      </a:endParaRPr>
                    </a:p>
                    <a:p>
                      <a:pPr marL="0" marR="0">
                        <a:spcBef>
                          <a:spcPts val="0"/>
                        </a:spcBef>
                        <a:spcAft>
                          <a:spcPts val="0"/>
                        </a:spcAft>
                      </a:pPr>
                      <a:r>
                        <a:rPr lang="en-US" sz="2200" dirty="0">
                          <a:effectLst/>
                          <a:latin typeface="+mn-lt"/>
                        </a:rPr>
                        <a:t>4-5 = moderate risk</a:t>
                      </a:r>
                      <a:endParaRPr lang="en-US" sz="2000" dirty="0">
                        <a:effectLst/>
                        <a:latin typeface="+mn-lt"/>
                      </a:endParaRPr>
                    </a:p>
                    <a:p>
                      <a:pPr marL="0" marR="0">
                        <a:spcBef>
                          <a:spcPts val="0"/>
                        </a:spcBef>
                        <a:spcAft>
                          <a:spcPts val="0"/>
                        </a:spcAft>
                      </a:pPr>
                      <a:r>
                        <a:rPr lang="en-US" sz="2200" dirty="0">
                          <a:effectLst/>
                          <a:latin typeface="+mn-lt"/>
                        </a:rPr>
                        <a:t>6-18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extLst>
              <p:ext uri="{D42A27DB-BD31-4B8C-83A1-F6EECF244321}">
                <p14:modId xmlns:p14="http://schemas.microsoft.com/office/powerpoint/2010/main" val="387549612"/>
              </p:ext>
            </p:extLst>
          </p:nvPr>
        </p:nvGraphicFramePr>
        <p:xfrm>
          <a:off x="1558453" y="1344706"/>
          <a:ext cx="9190616" cy="520132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02974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25</a:t>
            </a:r>
          </a:p>
        </p:txBody>
      </p:sp>
      <p:sp>
        <p:nvSpPr>
          <p:cNvPr id="9" name="Rectangle 8"/>
          <p:cNvSpPr/>
          <p:nvPr/>
        </p:nvSpPr>
        <p:spPr>
          <a:xfrm>
            <a:off x="4032669"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solidFill>
                  <a:schemeClr val="tx1"/>
                </a:solidFill>
              </a:rPr>
              <a:t>n</a:t>
            </a:r>
            <a:r>
              <a:rPr lang="en-US" sz="1400" dirty="0">
                <a:solidFill>
                  <a:schemeClr val="tx1"/>
                </a:solidFill>
              </a:rPr>
              <a:t> = 86</a:t>
            </a:r>
          </a:p>
        </p:txBody>
      </p:sp>
      <p:sp>
        <p:nvSpPr>
          <p:cNvPr id="10" name="Rectangle 9"/>
          <p:cNvSpPr/>
          <p:nvPr/>
        </p:nvSpPr>
        <p:spPr>
          <a:xfrm>
            <a:off x="4035631" y="2830281"/>
            <a:ext cx="720090" cy="345202"/>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250</a:t>
            </a:r>
          </a:p>
        </p:txBody>
      </p:sp>
      <p:sp>
        <p:nvSpPr>
          <p:cNvPr id="12" name="Rectangle 11"/>
          <p:cNvSpPr/>
          <p:nvPr/>
        </p:nvSpPr>
        <p:spPr>
          <a:xfrm>
            <a:off x="5448966" y="181462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16</a:t>
            </a:r>
          </a:p>
        </p:txBody>
      </p:sp>
      <p:sp>
        <p:nvSpPr>
          <p:cNvPr id="13" name="Rectangle 12"/>
          <p:cNvSpPr/>
          <p:nvPr/>
        </p:nvSpPr>
        <p:spPr>
          <a:xfrm>
            <a:off x="5448966"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solidFill>
                  <a:schemeClr val="tx1"/>
                </a:solidFill>
              </a:rPr>
              <a:t>n</a:t>
            </a:r>
            <a:r>
              <a:rPr lang="en-US" sz="1400" dirty="0">
                <a:solidFill>
                  <a:schemeClr val="tx1"/>
                </a:solidFill>
              </a:rPr>
              <a:t> = 35</a:t>
            </a:r>
          </a:p>
        </p:txBody>
      </p:sp>
      <p:sp>
        <p:nvSpPr>
          <p:cNvPr id="14" name="Rectangle 13"/>
          <p:cNvSpPr/>
          <p:nvPr/>
        </p:nvSpPr>
        <p:spPr>
          <a:xfrm>
            <a:off x="5433671" y="2830281"/>
            <a:ext cx="720090" cy="30827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300</a:t>
            </a:r>
          </a:p>
        </p:txBody>
      </p:sp>
      <p:sp>
        <p:nvSpPr>
          <p:cNvPr id="11" name="Rectangle 10">
            <a:extLst>
              <a:ext uri="{FF2B5EF4-FFF2-40B4-BE49-F238E27FC236}">
                <a16:creationId xmlns:a16="http://schemas.microsoft.com/office/drawing/2014/main" id="{CF541242-7F4A-4987-87C0-0129B90F3B70}"/>
              </a:ext>
            </a:extLst>
          </p:cNvPr>
          <p:cNvSpPr/>
          <p:nvPr/>
        </p:nvSpPr>
        <p:spPr>
          <a:xfrm>
            <a:off x="6912391" y="1814004"/>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17</a:t>
            </a:r>
          </a:p>
        </p:txBody>
      </p:sp>
      <p:sp>
        <p:nvSpPr>
          <p:cNvPr id="15" name="Rectangle 14">
            <a:extLst>
              <a:ext uri="{FF2B5EF4-FFF2-40B4-BE49-F238E27FC236}">
                <a16:creationId xmlns:a16="http://schemas.microsoft.com/office/drawing/2014/main" id="{B7F03ED6-73B1-4E13-B212-94FD97E08BB3}"/>
              </a:ext>
            </a:extLst>
          </p:cNvPr>
          <p:cNvSpPr/>
          <p:nvPr/>
        </p:nvSpPr>
        <p:spPr>
          <a:xfrm>
            <a:off x="6957381" y="2302902"/>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solidFill>
                  <a:schemeClr val="tx1"/>
                </a:solidFill>
              </a:rPr>
              <a:t>n</a:t>
            </a:r>
            <a:r>
              <a:rPr lang="en-US" sz="1400" dirty="0">
                <a:solidFill>
                  <a:schemeClr val="tx1"/>
                </a:solidFill>
              </a:rPr>
              <a:t> = 57</a:t>
            </a:r>
          </a:p>
        </p:txBody>
      </p:sp>
      <p:sp>
        <p:nvSpPr>
          <p:cNvPr id="16" name="Rectangle 15">
            <a:extLst>
              <a:ext uri="{FF2B5EF4-FFF2-40B4-BE49-F238E27FC236}">
                <a16:creationId xmlns:a16="http://schemas.microsoft.com/office/drawing/2014/main" id="{18DB06C5-626D-444C-80FC-20136AB608D4}"/>
              </a:ext>
            </a:extLst>
          </p:cNvPr>
          <p:cNvSpPr/>
          <p:nvPr/>
        </p:nvSpPr>
        <p:spPr>
          <a:xfrm>
            <a:off x="6921252" y="2793354"/>
            <a:ext cx="811383" cy="308279"/>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250</a:t>
            </a:r>
          </a:p>
        </p:txBody>
      </p:sp>
      <p:sp>
        <p:nvSpPr>
          <p:cNvPr id="17" name="Rectangle 16">
            <a:extLst>
              <a:ext uri="{FF2B5EF4-FFF2-40B4-BE49-F238E27FC236}">
                <a16:creationId xmlns:a16="http://schemas.microsoft.com/office/drawing/2014/main" id="{D4811066-309D-42A2-AB4A-A901CF1C55E6}"/>
              </a:ext>
            </a:extLst>
          </p:cNvPr>
          <p:cNvSpPr/>
          <p:nvPr/>
        </p:nvSpPr>
        <p:spPr>
          <a:xfrm>
            <a:off x="8388336" y="1814004"/>
            <a:ext cx="640080" cy="311245"/>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12</a:t>
            </a:r>
          </a:p>
        </p:txBody>
      </p:sp>
      <p:sp>
        <p:nvSpPr>
          <p:cNvPr id="18" name="Rectangle 17">
            <a:extLst>
              <a:ext uri="{FF2B5EF4-FFF2-40B4-BE49-F238E27FC236}">
                <a16:creationId xmlns:a16="http://schemas.microsoft.com/office/drawing/2014/main" id="{04425D0E-DDF3-485E-8D95-0ECE816B87B7}"/>
              </a:ext>
            </a:extLst>
          </p:cNvPr>
          <p:cNvSpPr/>
          <p:nvPr/>
        </p:nvSpPr>
        <p:spPr>
          <a:xfrm>
            <a:off x="8388336" y="2281531"/>
            <a:ext cx="626572"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solidFill>
                  <a:schemeClr val="tx1"/>
                </a:solidFill>
              </a:rPr>
              <a:t>n</a:t>
            </a:r>
            <a:r>
              <a:rPr lang="en-US" sz="1400" dirty="0">
                <a:solidFill>
                  <a:schemeClr val="tx1"/>
                </a:solidFill>
              </a:rPr>
              <a:t> = 36</a:t>
            </a:r>
          </a:p>
        </p:txBody>
      </p:sp>
      <p:sp>
        <p:nvSpPr>
          <p:cNvPr id="19" name="Rectangle 18">
            <a:extLst>
              <a:ext uri="{FF2B5EF4-FFF2-40B4-BE49-F238E27FC236}">
                <a16:creationId xmlns:a16="http://schemas.microsoft.com/office/drawing/2014/main" id="{B8E012B7-A505-46AD-914A-4291D861CDF9}"/>
              </a:ext>
            </a:extLst>
          </p:cNvPr>
          <p:cNvSpPr/>
          <p:nvPr/>
        </p:nvSpPr>
        <p:spPr>
          <a:xfrm>
            <a:off x="8388335" y="2749057"/>
            <a:ext cx="811383" cy="369393"/>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255</a:t>
            </a:r>
          </a:p>
        </p:txBody>
      </p:sp>
      <p:sp>
        <p:nvSpPr>
          <p:cNvPr id="20" name="Rectangle 19">
            <a:extLst>
              <a:ext uri="{FF2B5EF4-FFF2-40B4-BE49-F238E27FC236}">
                <a16:creationId xmlns:a16="http://schemas.microsoft.com/office/drawing/2014/main" id="{A83F2AC5-AD4D-4A6E-BFB3-F93A98C177E7}"/>
              </a:ext>
            </a:extLst>
          </p:cNvPr>
          <p:cNvSpPr/>
          <p:nvPr/>
        </p:nvSpPr>
        <p:spPr>
          <a:xfrm>
            <a:off x="9881652" y="1814005"/>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12</a:t>
            </a:r>
          </a:p>
        </p:txBody>
      </p:sp>
      <p:sp>
        <p:nvSpPr>
          <p:cNvPr id="21" name="Rectangle 20">
            <a:extLst>
              <a:ext uri="{FF2B5EF4-FFF2-40B4-BE49-F238E27FC236}">
                <a16:creationId xmlns:a16="http://schemas.microsoft.com/office/drawing/2014/main" id="{12F9FE70-6312-4902-A655-04E72B24A40D}"/>
              </a:ext>
            </a:extLst>
          </p:cNvPr>
          <p:cNvSpPr/>
          <p:nvPr/>
        </p:nvSpPr>
        <p:spPr>
          <a:xfrm>
            <a:off x="9889573" y="2281531"/>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solidFill>
                  <a:schemeClr val="tx1"/>
                </a:solidFill>
              </a:rPr>
              <a:t>n</a:t>
            </a:r>
            <a:r>
              <a:rPr lang="en-US" sz="1400" dirty="0">
                <a:solidFill>
                  <a:schemeClr val="tx1"/>
                </a:solidFill>
              </a:rPr>
              <a:t> = 50</a:t>
            </a:r>
          </a:p>
        </p:txBody>
      </p:sp>
      <p:sp>
        <p:nvSpPr>
          <p:cNvPr id="22" name="Rectangle 21">
            <a:extLst>
              <a:ext uri="{FF2B5EF4-FFF2-40B4-BE49-F238E27FC236}">
                <a16:creationId xmlns:a16="http://schemas.microsoft.com/office/drawing/2014/main" id="{385DE437-77B0-47F2-8627-B98296290260}"/>
              </a:ext>
            </a:extLst>
          </p:cNvPr>
          <p:cNvSpPr/>
          <p:nvPr/>
        </p:nvSpPr>
        <p:spPr>
          <a:xfrm>
            <a:off x="9883580" y="2793356"/>
            <a:ext cx="811384" cy="345202"/>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i="1" dirty="0"/>
              <a:t>n</a:t>
            </a:r>
            <a:r>
              <a:rPr lang="en-US" sz="1400" dirty="0"/>
              <a:t>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2203837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extLst>
              <p:ext uri="{D42A27DB-BD31-4B8C-83A1-F6EECF244321}">
                <p14:modId xmlns:p14="http://schemas.microsoft.com/office/powerpoint/2010/main" val="224245427"/>
              </p:ext>
            </p:extLst>
          </p:nvPr>
        </p:nvGraphicFramePr>
        <p:xfrm>
          <a:off x="1403155" y="1371600"/>
          <a:ext cx="9160854"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876214" y="1758736"/>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white"/>
                </a:solidFill>
                <a:latin typeface="Calibri"/>
              </a:rPr>
              <a:t>n</a:t>
            </a:r>
            <a:r>
              <a:rPr lang="en-US" sz="1600" dirty="0">
                <a:solidFill>
                  <a:prstClr val="white"/>
                </a:solidFill>
                <a:latin typeface="Calibri"/>
              </a:rPr>
              <a:t> = 72</a:t>
            </a:r>
          </a:p>
        </p:txBody>
      </p:sp>
      <p:sp>
        <p:nvSpPr>
          <p:cNvPr id="9" name="Rectangle 8"/>
          <p:cNvSpPr/>
          <p:nvPr/>
        </p:nvSpPr>
        <p:spPr>
          <a:xfrm>
            <a:off x="3876214" y="2498435"/>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black"/>
                </a:solidFill>
                <a:latin typeface="Calibri"/>
              </a:rPr>
              <a:t>n</a:t>
            </a:r>
            <a:r>
              <a:rPr lang="en-US" sz="1600" dirty="0">
                <a:solidFill>
                  <a:prstClr val="black"/>
                </a:solidFill>
                <a:latin typeface="Calibri"/>
              </a:rPr>
              <a:t> = 85</a:t>
            </a:r>
          </a:p>
        </p:txBody>
      </p:sp>
      <p:sp>
        <p:nvSpPr>
          <p:cNvPr id="10" name="Rectangle 9"/>
          <p:cNvSpPr/>
          <p:nvPr/>
        </p:nvSpPr>
        <p:spPr>
          <a:xfrm>
            <a:off x="3947166" y="3119457"/>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white"/>
                </a:solidFill>
                <a:latin typeface="Calibri"/>
              </a:rPr>
              <a:t>n</a:t>
            </a:r>
            <a:r>
              <a:rPr lang="en-US" sz="1600" dirty="0">
                <a:solidFill>
                  <a:prstClr val="white"/>
                </a:solidFill>
                <a:latin typeface="Calibri"/>
              </a:rPr>
              <a:t> = 204</a:t>
            </a:r>
          </a:p>
        </p:txBody>
      </p:sp>
      <p:sp>
        <p:nvSpPr>
          <p:cNvPr id="11" name="Rectangle 10"/>
          <p:cNvSpPr/>
          <p:nvPr/>
        </p:nvSpPr>
        <p:spPr>
          <a:xfrm>
            <a:off x="5283349" y="2498435"/>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black"/>
                </a:solidFill>
                <a:latin typeface="Calibri"/>
              </a:rPr>
              <a:t>n </a:t>
            </a:r>
            <a:r>
              <a:rPr lang="en-US" sz="1600" dirty="0">
                <a:solidFill>
                  <a:prstClr val="black"/>
                </a:solidFill>
                <a:latin typeface="Calibri"/>
              </a:rPr>
              <a:t>= 43</a:t>
            </a:r>
          </a:p>
        </p:txBody>
      </p:sp>
      <p:sp>
        <p:nvSpPr>
          <p:cNvPr id="12" name="Rectangle 11"/>
          <p:cNvSpPr/>
          <p:nvPr/>
        </p:nvSpPr>
        <p:spPr>
          <a:xfrm>
            <a:off x="5278709" y="3122208"/>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white"/>
                </a:solidFill>
                <a:latin typeface="Calibri"/>
              </a:rPr>
              <a:t>n</a:t>
            </a:r>
            <a:r>
              <a:rPr lang="en-US" sz="1600" dirty="0">
                <a:solidFill>
                  <a:prstClr val="white"/>
                </a:solidFill>
                <a:latin typeface="Calibri"/>
              </a:rPr>
              <a:t>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667749" y="2481693"/>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black"/>
                </a:solidFill>
                <a:latin typeface="Calibri"/>
              </a:rPr>
              <a:t>n</a:t>
            </a:r>
            <a:r>
              <a:rPr lang="en-US" sz="1600" dirty="0">
                <a:solidFill>
                  <a:prstClr val="black"/>
                </a:solidFill>
                <a:latin typeface="Calibri"/>
              </a:rPr>
              <a:t> = 45</a:t>
            </a:r>
          </a:p>
        </p:txBody>
      </p:sp>
      <p:sp>
        <p:nvSpPr>
          <p:cNvPr id="17" name="Rectangle 16">
            <a:extLst>
              <a:ext uri="{FF2B5EF4-FFF2-40B4-BE49-F238E27FC236}">
                <a16:creationId xmlns:a16="http://schemas.microsoft.com/office/drawing/2014/main" id="{8208E2AA-C598-4723-880F-B07B45E5A905}"/>
              </a:ext>
            </a:extLst>
          </p:cNvPr>
          <p:cNvSpPr/>
          <p:nvPr/>
        </p:nvSpPr>
        <p:spPr>
          <a:xfrm>
            <a:off x="6754131" y="3138516"/>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white"/>
                </a:solidFill>
                <a:latin typeface="Calibri"/>
              </a:rPr>
              <a:t>n</a:t>
            </a:r>
            <a:r>
              <a:rPr lang="en-US" sz="1600" dirty="0">
                <a:solidFill>
                  <a:prstClr val="white"/>
                </a:solidFill>
                <a:latin typeface="Calibri"/>
              </a:rPr>
              <a:t>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754131" y="1746301"/>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600" i="1" dirty="0">
                <a:solidFill>
                  <a:prstClr val="white"/>
                </a:solidFill>
                <a:latin typeface="Calibri"/>
              </a:rPr>
              <a:t>n </a:t>
            </a:r>
            <a:r>
              <a:rPr lang="en-US" sz="1600" dirty="0">
                <a:solidFill>
                  <a:prstClr val="white"/>
                </a:solidFill>
                <a:latin typeface="Calibri"/>
              </a:rPr>
              <a:t>= 18</a:t>
            </a:r>
          </a:p>
        </p:txBody>
      </p:sp>
      <p:sp>
        <p:nvSpPr>
          <p:cNvPr id="19" name="Rectangle 18">
            <a:extLst>
              <a:ext uri="{FF2B5EF4-FFF2-40B4-BE49-F238E27FC236}">
                <a16:creationId xmlns:a16="http://schemas.microsoft.com/office/drawing/2014/main" id="{CB0BFFC7-81EE-4660-B1EF-D09882B020CB}"/>
              </a:ext>
            </a:extLst>
          </p:cNvPr>
          <p:cNvSpPr/>
          <p:nvPr/>
        </p:nvSpPr>
        <p:spPr>
          <a:xfrm>
            <a:off x="8097620" y="2498435"/>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black"/>
                </a:solidFill>
                <a:latin typeface="Calibri"/>
              </a:rPr>
              <a:t>n</a:t>
            </a:r>
            <a:r>
              <a:rPr lang="en-US" sz="1600" dirty="0">
                <a:solidFill>
                  <a:prstClr val="black"/>
                </a:solidFill>
                <a:latin typeface="Calibri"/>
              </a:rPr>
              <a:t> = 40</a:t>
            </a:r>
          </a:p>
        </p:txBody>
      </p:sp>
      <p:sp>
        <p:nvSpPr>
          <p:cNvPr id="20" name="Rectangle 19">
            <a:extLst>
              <a:ext uri="{FF2B5EF4-FFF2-40B4-BE49-F238E27FC236}">
                <a16:creationId xmlns:a16="http://schemas.microsoft.com/office/drawing/2014/main" id="{E70FCF9E-0BB8-4DF3-AB96-930218DCABBB}"/>
              </a:ext>
            </a:extLst>
          </p:cNvPr>
          <p:cNvSpPr/>
          <p:nvPr/>
        </p:nvSpPr>
        <p:spPr>
          <a:xfrm>
            <a:off x="8105489" y="3103753"/>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sz="1600" i="1" dirty="0">
                <a:solidFill>
                  <a:prstClr val="white"/>
                </a:solidFill>
                <a:latin typeface="Calibri"/>
              </a:rPr>
              <a:t>n</a:t>
            </a:r>
            <a:r>
              <a:rPr lang="en-US" sz="1600" dirty="0">
                <a:solidFill>
                  <a:prstClr val="white"/>
                </a:solidFill>
                <a:latin typeface="Calibri"/>
              </a:rPr>
              <a:t> = 231</a:t>
            </a:r>
          </a:p>
        </p:txBody>
      </p:sp>
      <p:sp>
        <p:nvSpPr>
          <p:cNvPr id="21" name="Rectangle 20">
            <a:extLst>
              <a:ext uri="{FF2B5EF4-FFF2-40B4-BE49-F238E27FC236}">
                <a16:creationId xmlns:a16="http://schemas.microsoft.com/office/drawing/2014/main" id="{33472A85-5FC8-4E26-A2CB-7CA5C942F2E9}"/>
              </a:ext>
            </a:extLst>
          </p:cNvPr>
          <p:cNvSpPr/>
          <p:nvPr/>
        </p:nvSpPr>
        <p:spPr>
          <a:xfrm>
            <a:off x="8184002" y="1746301"/>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600" i="1" dirty="0">
                <a:solidFill>
                  <a:prstClr val="white"/>
                </a:solidFill>
                <a:latin typeface="Calibri"/>
              </a:rPr>
              <a:t>n</a:t>
            </a:r>
            <a:r>
              <a:rPr lang="en-US" sz="1600" dirty="0">
                <a:solidFill>
                  <a:prstClr val="white"/>
                </a:solidFill>
                <a:latin typeface="Calibri"/>
              </a:rPr>
              <a:t>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360589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b="0" dirty="0"/>
              <a:t>Fall 2018</a:t>
            </a:r>
            <a:r>
              <a:rPr lang="en-US" dirty="0"/>
              <a:t/>
            </a:r>
            <a:br>
              <a:rPr lang="en-US" dirty="0"/>
            </a:br>
            <a:r>
              <a:rPr lang="en-US" altLang="en-US" dirty="0"/>
              <a:t>SRSS-Externalizing Results: Grade level</a:t>
            </a:r>
          </a:p>
        </p:txBody>
      </p:sp>
      <p:graphicFrame>
        <p:nvGraphicFramePr>
          <p:cNvPr id="6" name="Content Placeholder 5" title="SRSS-IE data table">
            <a:extLst>
              <a:ext uri="{FF2B5EF4-FFF2-40B4-BE49-F238E27FC236}">
                <a16:creationId xmlns:a16="http://schemas.microsoft.com/office/drawing/2014/main" id="{6675311B-37DB-424B-89E0-E796906AA061}"/>
              </a:ext>
            </a:extLst>
          </p:cNvPr>
          <p:cNvGraphicFramePr>
            <a:graphicFrameLocks noGrp="1"/>
          </p:cNvGraphicFramePr>
          <p:nvPr>
            <p:ph idx="1"/>
          </p:nvPr>
        </p:nvGraphicFramePr>
        <p:xfrm>
          <a:off x="896075" y="1825625"/>
          <a:ext cx="10099876" cy="4571809"/>
        </p:xfrm>
        <a:graphic>
          <a:graphicData uri="http://schemas.openxmlformats.org/drawingml/2006/table">
            <a:tbl>
              <a:tblPr firstRow="1" bandRow="1">
                <a:tableStyleId>{5C22544A-7EE6-4342-B048-85BDC9FD1C3A}</a:tableStyleId>
              </a:tblPr>
              <a:tblGrid>
                <a:gridCol w="1415870">
                  <a:extLst>
                    <a:ext uri="{9D8B030D-6E8A-4147-A177-3AD203B41FA5}">
                      <a16:colId xmlns:a16="http://schemas.microsoft.com/office/drawing/2014/main" val="20000"/>
                    </a:ext>
                  </a:extLst>
                </a:gridCol>
                <a:gridCol w="1604653">
                  <a:extLst>
                    <a:ext uri="{9D8B030D-6E8A-4147-A177-3AD203B41FA5}">
                      <a16:colId xmlns:a16="http://schemas.microsoft.com/office/drawing/2014/main" val="20001"/>
                    </a:ext>
                  </a:extLst>
                </a:gridCol>
                <a:gridCol w="2359784">
                  <a:extLst>
                    <a:ext uri="{9D8B030D-6E8A-4147-A177-3AD203B41FA5}">
                      <a16:colId xmlns:a16="http://schemas.microsoft.com/office/drawing/2014/main" val="20002"/>
                    </a:ext>
                  </a:extLst>
                </a:gridCol>
                <a:gridCol w="2454176">
                  <a:extLst>
                    <a:ext uri="{9D8B030D-6E8A-4147-A177-3AD203B41FA5}">
                      <a16:colId xmlns:a16="http://schemas.microsoft.com/office/drawing/2014/main" val="20003"/>
                    </a:ext>
                  </a:extLst>
                </a:gridCol>
                <a:gridCol w="226539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3758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824753" y="5995961"/>
            <a:ext cx="10542494" cy="769441"/>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Guilford Press.]</a:t>
            </a:r>
          </a:p>
        </p:txBody>
      </p:sp>
    </p:spTree>
    <p:extLst>
      <p:ext uri="{BB962C8B-B14F-4D97-AF65-F5344CB8AC3E}">
        <p14:creationId xmlns:p14="http://schemas.microsoft.com/office/powerpoint/2010/main" val="294093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p:txBody>
          <a:bodyPr>
            <a:noAutofit/>
          </a:bodyPr>
          <a:lstStyle/>
          <a:p>
            <a:r>
              <a:rPr lang="en-US" sz="4000" b="0" dirty="0"/>
              <a:t>Middle School</a:t>
            </a:r>
            <a:r>
              <a:rPr lang="en-US" dirty="0"/>
              <a:t/>
            </a:r>
            <a:br>
              <a:rPr lang="en-US" dirty="0"/>
            </a:br>
            <a:r>
              <a:rPr lang="en-US" dirty="0"/>
              <a:t>Behavior &amp; Academic Characteristics of SRSS Risk Groups</a:t>
            </a:r>
          </a:p>
        </p:txBody>
      </p:sp>
      <p:graphicFrame>
        <p:nvGraphicFramePr>
          <p:cNvPr id="260144" name="Group 48" title="SSRS data table showing predictive validity"/>
          <p:cNvGraphicFramePr>
            <a:graphicFrameLocks noGrp="1"/>
          </p:cNvGraphicFramePr>
          <p:nvPr>
            <p:ph idx="1"/>
          </p:nvPr>
        </p:nvGraphicFramePr>
        <p:xfrm>
          <a:off x="838200" y="2002420"/>
          <a:ext cx="10215623" cy="4583580"/>
        </p:xfrm>
        <a:graphic>
          <a:graphicData uri="http://schemas.openxmlformats.org/drawingml/2006/table">
            <a:tbl>
              <a:tblPr/>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41393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07051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a:t>
                      </a:r>
                      <a:r>
                        <a:rPr kumimoji="0" lang="en-US" sz="1800" b="0" i="1" u="none" strike="noStrike" cap="none" normalizeH="0" baseline="0" dirty="0">
                          <a:ln>
                            <a:noFill/>
                          </a:ln>
                          <a:solidFill>
                            <a:schemeClr val="bg1"/>
                          </a:solidFill>
                          <a:effectLst/>
                          <a:latin typeface="+mn-lt"/>
                        </a:rPr>
                        <a:t>n</a:t>
                      </a:r>
                      <a:r>
                        <a:rPr kumimoji="0" lang="en-US" sz="1800" b="0" i="0" u="none" strike="noStrike" cap="none" normalizeH="0" baseline="0" dirty="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a:t>
                      </a:r>
                      <a:r>
                        <a:rPr kumimoji="0" lang="en-US" sz="1800" b="0" i="1" u="none" strike="noStrike" cap="none" normalizeH="0" baseline="0" dirty="0">
                          <a:ln>
                            <a:noFill/>
                          </a:ln>
                          <a:solidFill>
                            <a:schemeClr val="bg1"/>
                          </a:solidFill>
                          <a:effectLst/>
                          <a:latin typeface="+mn-lt"/>
                        </a:rPr>
                        <a:t>n</a:t>
                      </a:r>
                      <a:r>
                        <a:rPr kumimoji="0" lang="en-US" sz="1800" b="0" i="0" u="none" strike="noStrike" cap="none" normalizeH="0" baseline="0" dirty="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bg1"/>
                          </a:solidFill>
                          <a:effectLst/>
                          <a:latin typeface="+mn-lt"/>
                        </a:rPr>
                        <a:t>M (SD)</a:t>
                      </a:r>
                      <a:endParaRPr kumimoji="0" lang="en-US" sz="1800" b="0" i="0" u="none" strike="noStrike" cap="none" normalizeH="0" baseline="0" dirty="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a:t>
                      </a:r>
                      <a:r>
                        <a:rPr kumimoji="0" lang="en-US" sz="1800" b="0" i="1" u="none" strike="noStrike" cap="none" normalizeH="0" baseline="0" dirty="0">
                          <a:ln>
                            <a:noFill/>
                          </a:ln>
                          <a:solidFill>
                            <a:schemeClr val="bg1"/>
                          </a:solidFill>
                          <a:effectLst/>
                          <a:latin typeface="+mn-lt"/>
                        </a:rPr>
                        <a:t>n</a:t>
                      </a:r>
                      <a:r>
                        <a:rPr kumimoji="0" lang="en-US" sz="1800" b="0" i="0" u="none" strike="noStrike" cap="none" normalizeH="0" baseline="0" dirty="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bg1"/>
                          </a:solidFill>
                          <a:effectLst/>
                          <a:latin typeface="+mn-lt"/>
                        </a:rPr>
                        <a:t>M (SD)</a:t>
                      </a:r>
                      <a:endParaRPr kumimoji="0" lang="en-US" sz="1800" b="0" i="0" u="none" strike="noStrike" cap="none" normalizeH="0" baseline="0" dirty="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ODR</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(2.85)</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(5.32)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(7.01)    </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7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In-School Suspensions</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(0.38)</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(1.04)</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(2.26)      </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(0.65)</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(0.59)       </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747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800" b="0" i="0" u="none" strike="noStrike" cap="none" normalizeH="0" baseline="0" dirty="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(1.50)</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(3.46)</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(3.49)      </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200">
                <a:solidFill>
                  <a:schemeClr val="bg2"/>
                </a:solidFill>
                <a:latin typeface="+mn-lt"/>
              </a:rPr>
              <a:t>(Lane, Parks, Kalberg, &amp; Carter, 2007)</a:t>
            </a:r>
          </a:p>
        </p:txBody>
      </p:sp>
    </p:spTree>
    <p:extLst>
      <p:ext uri="{BB962C8B-B14F-4D97-AF65-F5344CB8AC3E}">
        <p14:creationId xmlns:p14="http://schemas.microsoft.com/office/powerpoint/2010/main" val="165374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C169-6EEE-2E4E-ACDB-466E4BE7D5D2}"/>
              </a:ext>
            </a:extLst>
          </p:cNvPr>
          <p:cNvSpPr>
            <a:spLocks noGrp="1"/>
          </p:cNvSpPr>
          <p:nvPr>
            <p:ph type="title"/>
          </p:nvPr>
        </p:nvSpPr>
        <p:spPr>
          <a:xfrm>
            <a:off x="838200" y="402196"/>
            <a:ext cx="10515600" cy="1325563"/>
          </a:xfrm>
        </p:spPr>
        <p:txBody>
          <a:bodyPr anchor="t">
            <a:normAutofit/>
          </a:bodyPr>
          <a:lstStyle/>
          <a:p>
            <a:pPr lvl="0"/>
            <a:r>
              <a:rPr lang="en-US" sz="2200" b="0" spc="0" dirty="0"/>
              <a:t>Results: </a:t>
            </a:r>
            <a:r>
              <a:rPr lang="en-US" dirty="0"/>
              <a:t/>
            </a:r>
            <a:br>
              <a:rPr lang="en-US" dirty="0"/>
            </a:br>
            <a:r>
              <a:rPr lang="en-US" sz="3600" b="0" dirty="0"/>
              <a:t>SRSS-IE: </a:t>
            </a:r>
            <a:r>
              <a:rPr lang="en-US" sz="3600" b="0" u="sng" dirty="0"/>
              <a:t>Externalizing</a:t>
            </a:r>
            <a:r>
              <a:rPr lang="en-US" sz="3600" b="0" dirty="0"/>
              <a:t> Subscale </a:t>
            </a:r>
            <a:r>
              <a:rPr lang="en-US" sz="3600" dirty="0"/>
              <a:t>Elementary</a:t>
            </a:r>
          </a:p>
        </p:txBody>
      </p:sp>
      <p:sp>
        <p:nvSpPr>
          <p:cNvPr id="6" name="Footer Placeholder 1">
            <a:extLst>
              <a:ext uri="{FF2B5EF4-FFF2-40B4-BE49-F238E27FC236}">
                <a16:creationId xmlns:a16="http://schemas.microsoft.com/office/drawing/2014/main" id="{C17096D3-39C3-514E-946F-81448B83602A}"/>
              </a:ext>
            </a:extLst>
          </p:cNvPr>
          <p:cNvSpPr txBox="1">
            <a:spLocks/>
          </p:cNvSpPr>
          <p:nvPr/>
        </p:nvSpPr>
        <p:spPr bwMode="auto">
          <a:xfrm>
            <a:off x="1" y="6385335"/>
            <a:ext cx="12037806" cy="380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defTabSz="9144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S PGothic"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S PGothic"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9pPr>
          </a:lstStyle>
          <a:p>
            <a:pPr>
              <a:buNone/>
              <a:defRPr/>
            </a:pPr>
            <a:r>
              <a:rPr lang="en-US" sz="1200" dirty="0">
                <a:solidFill>
                  <a:schemeClr val="bg2"/>
                </a:solidFill>
              </a:rPr>
              <a:t>Lane, K. L., Oakes, W. P., Cantwell, E. D., Common, E. A., Royer, D. J., Leko, M. M., Schatschneider, C., Menzies, H. M., Buckman, M. M., &amp; Allen, G. E. (2019). Predictive validity of Student Risk Screening Scale—Internalizing and Externalizing (SRSS-IE) scores in elementary schools</a:t>
            </a:r>
            <a:r>
              <a:rPr lang="en-US" sz="1200" i="1" dirty="0">
                <a:solidFill>
                  <a:schemeClr val="bg2"/>
                </a:solidFill>
              </a:rPr>
              <a:t>. Journal of Emotional and Behavioral Disorders, 27</a:t>
            </a:r>
            <a:r>
              <a:rPr lang="en-US" sz="1200" dirty="0">
                <a:solidFill>
                  <a:schemeClr val="bg2"/>
                </a:solidFill>
              </a:rPr>
              <a:t>(4), 221–234. https://doi.org/10.1177/1063426618795443</a:t>
            </a:r>
            <a:endParaRPr lang="en-US" sz="1050" dirty="0">
              <a:solidFill>
                <a:schemeClr val="bg2"/>
              </a:solidFill>
            </a:endParaRPr>
          </a:p>
        </p:txBody>
      </p:sp>
      <p:graphicFrame>
        <p:nvGraphicFramePr>
          <p:cNvPr id="7" name="Group 48">
            <a:extLst>
              <a:ext uri="{FF2B5EF4-FFF2-40B4-BE49-F238E27FC236}">
                <a16:creationId xmlns:a16="http://schemas.microsoft.com/office/drawing/2014/main" id="{295B1546-666F-2249-961E-F11A8F299C2B}"/>
              </a:ext>
            </a:extLst>
          </p:cNvPr>
          <p:cNvGraphicFramePr>
            <a:graphicFrameLocks/>
          </p:cNvGraphicFramePr>
          <p:nvPr/>
        </p:nvGraphicFramePr>
        <p:xfrm>
          <a:off x="1" y="1477565"/>
          <a:ext cx="12192000" cy="475496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449213">
                  <a:extLst>
                    <a:ext uri="{9D8B030D-6E8A-4147-A177-3AD203B41FA5}">
                      <a16:colId xmlns:a16="http://schemas.microsoft.com/office/drawing/2014/main" val="20000"/>
                    </a:ext>
                  </a:extLst>
                </a:gridCol>
                <a:gridCol w="2449213">
                  <a:extLst>
                    <a:ext uri="{9D8B030D-6E8A-4147-A177-3AD203B41FA5}">
                      <a16:colId xmlns:a16="http://schemas.microsoft.com/office/drawing/2014/main" val="20001"/>
                    </a:ext>
                  </a:extLst>
                </a:gridCol>
                <a:gridCol w="2327049">
                  <a:extLst>
                    <a:ext uri="{9D8B030D-6E8A-4147-A177-3AD203B41FA5}">
                      <a16:colId xmlns:a16="http://schemas.microsoft.com/office/drawing/2014/main" val="20002"/>
                    </a:ext>
                  </a:extLst>
                </a:gridCol>
                <a:gridCol w="2677863">
                  <a:extLst>
                    <a:ext uri="{9D8B030D-6E8A-4147-A177-3AD203B41FA5}">
                      <a16:colId xmlns:a16="http://schemas.microsoft.com/office/drawing/2014/main" val="20003"/>
                    </a:ext>
                  </a:extLst>
                </a:gridCol>
                <a:gridCol w="2288662">
                  <a:extLst>
                    <a:ext uri="{9D8B030D-6E8A-4147-A177-3AD203B41FA5}">
                      <a16:colId xmlns:a16="http://schemas.microsoft.com/office/drawing/2014/main" val="20004"/>
                    </a:ext>
                  </a:extLst>
                </a:gridCol>
              </a:tblGrid>
              <a:tr h="44715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Variable</a:t>
                      </a:r>
                      <a:endParaRPr kumimoji="0" lang="en-US" sz="2100" b="0" i="0" u="none" strike="noStrike" cap="none" normalizeH="0" baseline="0" dirty="0">
                        <a:ln>
                          <a:noFill/>
                        </a:ln>
                        <a:solidFill>
                          <a:schemeClr val="bg1"/>
                        </a:solidFill>
                        <a:effectLst/>
                        <a:latin typeface="+mn-lt"/>
                        <a:cs typeface="Times New Roman" pitchFamily="18" charset="0"/>
                      </a:endParaRPr>
                    </a:p>
                  </a:txBody>
                  <a:tcPr marL="73152"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Risk</a:t>
                      </a:r>
                      <a:endParaRPr kumimoji="0" lang="en-US" sz="2100" b="0" i="0" u="none" strike="noStrike" cap="none" normalizeH="0" baseline="0" dirty="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Testing</a:t>
                      </a:r>
                      <a:endParaRPr kumimoji="0" lang="en-US" sz="2100" b="0" i="0" u="none" strike="noStrike" cap="none" normalizeH="0" baseline="0" dirty="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24030">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dirty="0">
                          <a:ln>
                            <a:noFill/>
                          </a:ln>
                          <a:effectLst/>
                          <a:latin typeface="+mn-lt"/>
                        </a:rPr>
                        <a:t>M</a:t>
                      </a:r>
                      <a:r>
                        <a:rPr kumimoji="0" lang="en-US" sz="2100" u="none" strike="noStrike" cap="none" normalizeH="0" baseline="0" dirty="0">
                          <a:ln>
                            <a:noFill/>
                          </a:ln>
                          <a:effectLst/>
                          <a:latin typeface="+mn-lt"/>
                        </a:rPr>
                        <a:t> (</a:t>
                      </a:r>
                      <a:r>
                        <a:rPr kumimoji="0" lang="en-US" sz="2100" i="1" u="none" strike="noStrike" cap="none" normalizeH="0" baseline="0" dirty="0">
                          <a:ln>
                            <a:noFill/>
                          </a:ln>
                          <a:effectLst/>
                          <a:latin typeface="+mn-lt"/>
                        </a:rPr>
                        <a:t>SD</a:t>
                      </a:r>
                      <a:r>
                        <a:rPr kumimoji="0" lang="en-US" sz="21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dirty="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dirty="0">
                          <a:ln>
                            <a:noFill/>
                          </a:ln>
                          <a:effectLst/>
                          <a:latin typeface="+mn-lt"/>
                        </a:rPr>
                        <a:t>M</a:t>
                      </a:r>
                      <a:r>
                        <a:rPr kumimoji="0" lang="en-US" sz="2100" u="none" strike="noStrike" cap="none" normalizeH="0" baseline="0" dirty="0">
                          <a:ln>
                            <a:noFill/>
                          </a:ln>
                          <a:effectLst/>
                          <a:latin typeface="+mn-lt"/>
                        </a:rPr>
                        <a:t> (</a:t>
                      </a:r>
                      <a:r>
                        <a:rPr kumimoji="0" lang="en-US" sz="2100" i="1" u="none" strike="noStrike" cap="none" normalizeH="0" baseline="0" dirty="0">
                          <a:ln>
                            <a:noFill/>
                          </a:ln>
                          <a:effectLst/>
                          <a:latin typeface="+mn-lt"/>
                        </a:rPr>
                        <a:t>SD</a:t>
                      </a:r>
                      <a:r>
                        <a:rPr kumimoji="0" lang="en-US" sz="21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b="0" i="1" u="none" strike="noStrike" cap="none" normalizeH="0" baseline="0" dirty="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dirty="0">
                          <a:ln>
                            <a:noFill/>
                          </a:ln>
                          <a:effectLst/>
                          <a:latin typeface="+mn-lt"/>
                        </a:rPr>
                        <a:t>M</a:t>
                      </a:r>
                      <a:r>
                        <a:rPr kumimoji="0" lang="en-US" sz="2100" u="none" strike="noStrike" cap="none" normalizeH="0" baseline="0" dirty="0">
                          <a:ln>
                            <a:noFill/>
                          </a:ln>
                          <a:effectLst/>
                          <a:latin typeface="+mn-lt"/>
                        </a:rPr>
                        <a:t> (</a:t>
                      </a:r>
                      <a:r>
                        <a:rPr kumimoji="0" lang="en-US" sz="2100" i="1" u="none" strike="noStrike" cap="none" normalizeH="0" baseline="0" dirty="0">
                          <a:ln>
                            <a:noFill/>
                          </a:ln>
                          <a:effectLst/>
                          <a:latin typeface="+mn-lt"/>
                        </a:rPr>
                        <a:t>SD</a:t>
                      </a:r>
                      <a:r>
                        <a:rPr kumimoji="0" lang="en-US" sz="21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dirty="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Oral Reading Fluency</a:t>
                      </a:r>
                      <a:endParaRPr kumimoji="0" lang="en-US" sz="2100" b="0" i="0" u="none" strike="noStrike" cap="none" normalizeH="0" baseline="0" dirty="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163.23 (39.66)</a:t>
                      </a:r>
                    </a:p>
                    <a:p>
                      <a:pPr algn="ctr"/>
                      <a:r>
                        <a:rPr lang="en-US" sz="1900" b="0" i="0" u="none" strike="noStrike" kern="1200" baseline="0" dirty="0">
                          <a:solidFill>
                            <a:schemeClr val="dk1"/>
                          </a:solidFill>
                          <a:latin typeface="+mn-lt"/>
                          <a:ea typeface="+mn-ea"/>
                          <a:cs typeface="+mn-cs"/>
                        </a:rPr>
                        <a:t>468</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138.62 (42.70)</a:t>
                      </a:r>
                    </a:p>
                    <a:p>
                      <a:pPr algn="ctr"/>
                      <a:r>
                        <a:rPr lang="en-US" sz="1900" b="0" i="0" u="none" strike="noStrike" kern="1200" baseline="0" dirty="0">
                          <a:solidFill>
                            <a:schemeClr val="dk1"/>
                          </a:solidFill>
                          <a:latin typeface="+mn-lt"/>
                          <a:ea typeface="+mn-ea"/>
                          <a:cs typeface="+mn-cs"/>
                        </a:rPr>
                        <a:t>107</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115.82 (46.21)</a:t>
                      </a:r>
                    </a:p>
                    <a:p>
                      <a:pPr algn="ctr"/>
                      <a:r>
                        <a:rPr lang="en-US" sz="1900" b="0" i="0" u="none" strike="noStrike" kern="1200" baseline="0" dirty="0">
                          <a:solidFill>
                            <a:schemeClr val="dk1"/>
                          </a:solidFill>
                          <a:latin typeface="+mn-lt"/>
                          <a:ea typeface="+mn-ea"/>
                          <a:cs typeface="+mn-cs"/>
                        </a:rPr>
                        <a:t>46</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dirty="0">
                          <a:solidFill>
                            <a:schemeClr val="dk1"/>
                          </a:solidFill>
                          <a:latin typeface="+mn-lt"/>
                          <a:ea typeface="+mn-ea"/>
                          <a:cs typeface="+mn-cs"/>
                        </a:rPr>
                        <a:t>L &gt; M &gt; H</a:t>
                      </a:r>
                      <a:r>
                        <a:rPr kumimoji="0" lang="en-US" sz="2100" u="none" strike="noStrike" cap="none" normalizeH="0" baseline="0" dirty="0">
                          <a:ln>
                            <a:noFill/>
                          </a:ln>
                          <a:effectLst/>
                          <a:latin typeface="+mn-lt"/>
                        </a:rPr>
                        <a:t>      </a:t>
                      </a:r>
                      <a:endParaRPr kumimoji="0" lang="en-US" sz="2100" b="0" i="0" u="none" strike="noStrike" cap="none" normalizeH="0" baseline="0" dirty="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9388" marR="0" lvl="0" indent="0" algn="l" defTabSz="914400" rtl="0" eaLnBrk="0" fontAlgn="base" latinLnBrk="0" hangingPunct="0">
                        <a:lnSpc>
                          <a:spcPct val="100000"/>
                        </a:lnSpc>
                        <a:spcBef>
                          <a:spcPct val="0"/>
                        </a:spcBef>
                        <a:spcAft>
                          <a:spcPct val="0"/>
                        </a:spcAft>
                        <a:buClrTx/>
                        <a:buSzTx/>
                        <a:buFontTx/>
                        <a:buNone/>
                        <a:tabLst/>
                        <a:defRPr/>
                      </a:pPr>
                      <a:r>
                        <a:rPr kumimoji="0" lang="en-US" sz="2100" u="none" strike="noStrike" kern="1200" cap="none" normalizeH="0" baseline="0" dirty="0">
                          <a:ln>
                            <a:noFill/>
                          </a:ln>
                          <a:solidFill>
                            <a:schemeClr val="dk1"/>
                          </a:solidFill>
                          <a:effectLst/>
                          <a:latin typeface="+mn-lt"/>
                          <a:ea typeface="+mn-ea"/>
                          <a:cs typeface="+mn-cs"/>
                        </a:rPr>
                        <a:t>MAP Reading</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66.54 (26.48)</a:t>
                      </a:r>
                    </a:p>
                    <a:p>
                      <a:pPr algn="ctr"/>
                      <a:r>
                        <a:rPr lang="en-US" sz="1900" b="0" i="0" u="none" strike="noStrike" kern="1200" baseline="0" dirty="0">
                          <a:solidFill>
                            <a:schemeClr val="dk1"/>
                          </a:solidFill>
                          <a:latin typeface="+mn-lt"/>
                          <a:ea typeface="+mn-ea"/>
                          <a:cs typeface="+mn-cs"/>
                        </a:rPr>
                        <a:t>2,047</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42.91 (30.37)</a:t>
                      </a:r>
                    </a:p>
                    <a:p>
                      <a:pPr algn="ctr"/>
                      <a:r>
                        <a:rPr lang="en-US" sz="1900" b="0" i="0" u="none" strike="noStrike" kern="1200" baseline="0" dirty="0">
                          <a:solidFill>
                            <a:schemeClr val="dk1"/>
                          </a:solidFill>
                          <a:latin typeface="+mn-lt"/>
                          <a:ea typeface="+mn-ea"/>
                          <a:cs typeface="+mn-cs"/>
                        </a:rPr>
                        <a:t>443</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33.32 (29.82)</a:t>
                      </a:r>
                    </a:p>
                    <a:p>
                      <a:pPr algn="ctr"/>
                      <a:r>
                        <a:rPr lang="en-US" sz="1900" b="0" i="0" u="none" strike="noStrike" kern="1200" baseline="0" dirty="0">
                          <a:solidFill>
                            <a:schemeClr val="dk1"/>
                          </a:solidFill>
                          <a:latin typeface="+mn-lt"/>
                          <a:ea typeface="+mn-ea"/>
                          <a:cs typeface="+mn-cs"/>
                        </a:rPr>
                        <a:t>199</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dirty="0">
                          <a:solidFill>
                            <a:schemeClr val="dk1"/>
                          </a:solidFill>
                          <a:latin typeface="+mn-lt"/>
                          <a:ea typeface="+mn-ea"/>
                          <a:cs typeface="+mn-cs"/>
                        </a:rPr>
                        <a:t>L &gt; M &gt; H</a:t>
                      </a:r>
                      <a:endParaRPr kumimoji="0" lang="en-US" sz="2100" b="0" i="0" u="none" strike="noStrike" cap="none" normalizeH="0" baseline="0" dirty="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274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kern="1200" cap="none" normalizeH="0" baseline="0" dirty="0">
                          <a:ln>
                            <a:noFill/>
                          </a:ln>
                          <a:solidFill>
                            <a:schemeClr val="dk1"/>
                          </a:solidFill>
                          <a:effectLst/>
                          <a:latin typeface="+mn-lt"/>
                          <a:ea typeface="+mn-ea"/>
                          <a:cs typeface="+mn-cs"/>
                        </a:rPr>
                        <a:t>Nurse Visits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6.14 (6.81)</a:t>
                      </a:r>
                    </a:p>
                    <a:p>
                      <a:pPr algn="ctr"/>
                      <a:r>
                        <a:rPr lang="en-US" sz="1900" b="0" i="0" u="none" strike="noStrike" kern="1200" baseline="0" dirty="0">
                          <a:solidFill>
                            <a:schemeClr val="dk1"/>
                          </a:solidFill>
                          <a:latin typeface="+mn-lt"/>
                          <a:ea typeface="+mn-ea"/>
                          <a:cs typeface="+mn-cs"/>
                        </a:rPr>
                        <a:t>3,256</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9.18 (9.59)</a:t>
                      </a:r>
                    </a:p>
                    <a:p>
                      <a:pPr algn="ctr"/>
                      <a:r>
                        <a:rPr lang="en-US" sz="1900" b="0" i="0" u="none" strike="noStrike" kern="1200" baseline="0" dirty="0">
                          <a:solidFill>
                            <a:schemeClr val="dk1"/>
                          </a:solidFill>
                          <a:latin typeface="+mn-lt"/>
                          <a:ea typeface="+mn-ea"/>
                          <a:cs typeface="+mn-cs"/>
                        </a:rPr>
                        <a:t>820</a:t>
                      </a:r>
                      <a:endParaRPr kumimoji="0" lang="en-US" sz="2100" u="none" strike="noStrike" kern="1200" cap="none" normalizeH="0" baseline="0" dirty="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11.83 (9.89)</a:t>
                      </a:r>
                    </a:p>
                    <a:p>
                      <a:pPr algn="ctr"/>
                      <a:r>
                        <a:rPr lang="en-US" sz="1900" b="0" i="0" u="none" strike="noStrike" kern="1200" baseline="0" dirty="0">
                          <a:solidFill>
                            <a:schemeClr val="dk1"/>
                          </a:solidFill>
                          <a:latin typeface="+mn-lt"/>
                          <a:ea typeface="+mn-ea"/>
                          <a:cs typeface="+mn-cs"/>
                        </a:rPr>
                        <a:t>389</a:t>
                      </a:r>
                      <a:endParaRPr kumimoji="0" lang="en-US" sz="2100" u="none" strike="noStrike" kern="1200" cap="none" normalizeH="0" baseline="0" dirty="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dirty="0">
                          <a:solidFill>
                            <a:schemeClr val="dk1"/>
                          </a:solidFill>
                          <a:latin typeface="+mn-lt"/>
                          <a:ea typeface="+mn-ea"/>
                          <a:cs typeface="+mn-cs"/>
                        </a:rPr>
                        <a:t>L &lt; M &lt; H</a:t>
                      </a:r>
                      <a:endParaRPr kumimoji="0" lang="en-US" sz="2100" b="0" i="0" u="none" strike="noStrike" cap="none" normalizeH="0" baseline="0" dirty="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8244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284163"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100" u="none" strike="noStrike" kern="1200" cap="none" normalizeH="0" baseline="0" dirty="0">
                          <a:ln>
                            <a:noFill/>
                          </a:ln>
                          <a:solidFill>
                            <a:schemeClr val="dk1"/>
                          </a:solidFill>
                          <a:effectLst/>
                          <a:latin typeface="+mn-lt"/>
                          <a:ea typeface="+mn-ea"/>
                          <a:cs typeface="+mn-cs"/>
                        </a:rPr>
                        <a:t>In-School Suspensions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0.0052 (0.08)</a:t>
                      </a:r>
                    </a:p>
                    <a:p>
                      <a:pPr algn="ctr"/>
                      <a:r>
                        <a:rPr lang="en-US" sz="1900" b="0" i="0" u="none" strike="noStrike" kern="1200" baseline="0" dirty="0">
                          <a:solidFill>
                            <a:schemeClr val="dk1"/>
                          </a:solidFill>
                          <a:latin typeface="+mn-lt"/>
                          <a:ea typeface="+mn-ea"/>
                          <a:cs typeface="+mn-cs"/>
                        </a:rPr>
                        <a:t>3,256</a:t>
                      </a:r>
                      <a:endParaRPr kumimoji="0" lang="en-US" sz="2100" u="none" strike="noStrike" cap="none" normalizeH="0" baseline="0" dirty="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0.0427 (0.30)</a:t>
                      </a:r>
                    </a:p>
                    <a:p>
                      <a:pPr algn="ctr"/>
                      <a:r>
                        <a:rPr lang="en-US" sz="1900" b="0" i="0" u="none" strike="noStrike" kern="1200" baseline="0" dirty="0">
                          <a:solidFill>
                            <a:schemeClr val="dk1"/>
                          </a:solidFill>
                          <a:latin typeface="+mn-lt"/>
                          <a:ea typeface="+mn-ea"/>
                          <a:cs typeface="+mn-cs"/>
                        </a:rPr>
                        <a:t>820</a:t>
                      </a:r>
                      <a:endParaRPr kumimoji="0" lang="en-US" sz="2100" u="none" strike="noStrike" kern="1200" cap="none" normalizeH="0" baseline="0" dirty="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dirty="0">
                          <a:solidFill>
                            <a:schemeClr val="dk1"/>
                          </a:solidFill>
                          <a:latin typeface="+mn-lt"/>
                          <a:ea typeface="+mn-ea"/>
                          <a:cs typeface="+mn-cs"/>
                        </a:rPr>
                        <a:t>0.1080 (0.46)</a:t>
                      </a:r>
                    </a:p>
                    <a:p>
                      <a:pPr algn="ctr"/>
                      <a:r>
                        <a:rPr lang="en-US" sz="1900" b="0" i="0" u="none" strike="noStrike" kern="1200" baseline="0" dirty="0">
                          <a:solidFill>
                            <a:schemeClr val="dk1"/>
                          </a:solidFill>
                          <a:latin typeface="+mn-lt"/>
                          <a:ea typeface="+mn-ea"/>
                          <a:cs typeface="+mn-cs"/>
                        </a:rPr>
                        <a:t>389</a:t>
                      </a:r>
                      <a:endParaRPr kumimoji="0" lang="en-US" sz="2100" u="none" strike="noStrike" kern="1200" cap="none" normalizeH="0" baseline="0" dirty="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dirty="0">
                          <a:solidFill>
                            <a:schemeClr val="dk1"/>
                          </a:solidFill>
                          <a:latin typeface="+mn-lt"/>
                          <a:ea typeface="+mn-ea"/>
                          <a:cs typeface="+mn-cs"/>
                        </a:rPr>
                        <a:t>L &lt; M &lt; H</a:t>
                      </a:r>
                      <a:endParaRPr kumimoji="0" lang="en-US" sz="2100" b="0" i="0" u="none" strike="noStrike" cap="none" normalizeH="0" baseline="0" dirty="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aphicFrame>
        <p:nvGraphicFramePr>
          <p:cNvPr id="13" name="Diagram 12">
            <a:extLst>
              <a:ext uri="{FF2B5EF4-FFF2-40B4-BE49-F238E27FC236}">
                <a16:creationId xmlns:a16="http://schemas.microsoft.com/office/drawing/2014/main" id="{AEE3F2DC-5DD9-3842-BCF8-632149F009C4}"/>
              </a:ext>
            </a:extLst>
          </p:cNvPr>
          <p:cNvGraphicFramePr/>
          <p:nvPr>
            <p:extLst>
              <p:ext uri="{D42A27DB-BD31-4B8C-83A1-F6EECF244321}">
                <p14:modId xmlns:p14="http://schemas.microsoft.com/office/powerpoint/2010/main" val="2657468755"/>
              </p:ext>
            </p:extLst>
          </p:nvPr>
        </p:nvGraphicFramePr>
        <p:xfrm>
          <a:off x="1003300" y="1820562"/>
          <a:ext cx="10401299" cy="424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32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2D07-2790-4E45-9B0C-355A5B8A9A69}"/>
              </a:ext>
            </a:extLst>
          </p:cNvPr>
          <p:cNvSpPr>
            <a:spLocks noGrp="1"/>
          </p:cNvSpPr>
          <p:nvPr>
            <p:ph type="title"/>
          </p:nvPr>
        </p:nvSpPr>
        <p:spPr>
          <a:xfrm>
            <a:off x="838200" y="377482"/>
            <a:ext cx="10515600" cy="1325563"/>
          </a:xfrm>
        </p:spPr>
        <p:txBody>
          <a:bodyPr anchor="t">
            <a:normAutofit/>
          </a:bodyPr>
          <a:lstStyle/>
          <a:p>
            <a:pPr lvl="0"/>
            <a:r>
              <a:rPr lang="en-US" sz="2200" b="0" spc="0" dirty="0"/>
              <a:t>Results:</a:t>
            </a:r>
            <a:r>
              <a:rPr lang="en-US" sz="2400" b="0" spc="0" dirty="0"/>
              <a:t> </a:t>
            </a:r>
            <a:r>
              <a:rPr lang="en-US" sz="2400" dirty="0"/>
              <a:t/>
            </a:r>
            <a:br>
              <a:rPr lang="en-US" sz="2400" dirty="0"/>
            </a:br>
            <a:r>
              <a:rPr lang="en-US" sz="3600" b="0" dirty="0"/>
              <a:t>SRSS-IE: </a:t>
            </a:r>
            <a:r>
              <a:rPr lang="en-US" sz="3600" b="0" u="sng" dirty="0"/>
              <a:t>Internalizing</a:t>
            </a:r>
            <a:r>
              <a:rPr lang="en-US" sz="3600" b="0" dirty="0"/>
              <a:t> Subscale </a:t>
            </a:r>
            <a:r>
              <a:rPr lang="en-US" sz="3600" dirty="0"/>
              <a:t>Elementary</a:t>
            </a:r>
          </a:p>
        </p:txBody>
      </p:sp>
      <p:graphicFrame>
        <p:nvGraphicFramePr>
          <p:cNvPr id="23" name="Group 48">
            <a:extLst>
              <a:ext uri="{FF2B5EF4-FFF2-40B4-BE49-F238E27FC236}">
                <a16:creationId xmlns:a16="http://schemas.microsoft.com/office/drawing/2014/main" id="{D3595E54-282F-484C-B523-CD1350F36429}"/>
              </a:ext>
            </a:extLst>
          </p:cNvPr>
          <p:cNvGraphicFramePr>
            <a:graphicFrameLocks/>
          </p:cNvGraphicFramePr>
          <p:nvPr>
            <p:extLst>
              <p:ext uri="{D42A27DB-BD31-4B8C-83A1-F6EECF244321}">
                <p14:modId xmlns:p14="http://schemas.microsoft.com/office/powerpoint/2010/main" val="506664875"/>
              </p:ext>
            </p:extLst>
          </p:nvPr>
        </p:nvGraphicFramePr>
        <p:xfrm>
          <a:off x="0" y="1473200"/>
          <a:ext cx="12192001" cy="478790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394858">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378832">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6244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59068">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1828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159.04 (41.45)</a:t>
                      </a:r>
                    </a:p>
                    <a:p>
                      <a:pPr algn="ctr"/>
                      <a:r>
                        <a:rPr lang="en-US" sz="1800" b="0" i="0" u="none" strike="noStrike" kern="1200" baseline="0" dirty="0">
                          <a:solidFill>
                            <a:schemeClr val="dk1"/>
                          </a:solidFill>
                          <a:latin typeface="+mn-lt"/>
                          <a:ea typeface="+mn-ea"/>
                          <a:cs typeface="+mn-cs"/>
                        </a:rPr>
                        <a:t>459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150.59 (45.76)</a:t>
                      </a:r>
                    </a:p>
                    <a:p>
                      <a:pPr algn="ctr"/>
                      <a:r>
                        <a:rPr lang="en-US" sz="1800" b="0" i="0" u="none" strike="noStrike" kern="1200" baseline="0" dirty="0">
                          <a:solidFill>
                            <a:schemeClr val="dk1"/>
                          </a:solidFill>
                          <a:latin typeface="+mn-lt"/>
                          <a:ea typeface="+mn-ea"/>
                          <a:cs typeface="+mn-cs"/>
                        </a:rPr>
                        <a:t>88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139.18 (46.53)</a:t>
                      </a:r>
                    </a:p>
                    <a:p>
                      <a:pPr algn="ctr"/>
                      <a:r>
                        <a:rPr lang="en-US" sz="1800" b="0" i="0" u="none" strike="noStrike" kern="1200" baseline="0" dirty="0">
                          <a:solidFill>
                            <a:schemeClr val="dk1"/>
                          </a:solidFill>
                          <a:latin typeface="+mn-lt"/>
                          <a:ea typeface="+mn-ea"/>
                          <a:cs typeface="+mn-cs"/>
                        </a:rPr>
                        <a:t>74</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L &gt; H</a:t>
                      </a:r>
                    </a:p>
                    <a:p>
                      <a:pPr algn="ctr"/>
                      <a:r>
                        <a:rPr lang="en-US" sz="1800" b="0" i="0" u="none" strike="noStrike" kern="1200" baseline="0" dirty="0">
                          <a:solidFill>
                            <a:schemeClr val="dk1"/>
                          </a:solidFill>
                          <a:latin typeface="+mn-lt"/>
                          <a:ea typeface="+mn-ea"/>
                          <a:cs typeface="+mn-cs"/>
                        </a:rPr>
                        <a:t>L = M; M =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63.38 (28.32)</a:t>
                      </a:r>
                    </a:p>
                    <a:p>
                      <a:pPr algn="ctr"/>
                      <a:r>
                        <a:rPr lang="en-US" sz="1800" b="0" i="0" u="none" strike="noStrike" kern="1200" baseline="0" dirty="0">
                          <a:solidFill>
                            <a:schemeClr val="dk1"/>
                          </a:solidFill>
                          <a:latin typeface="+mn-lt"/>
                          <a:ea typeface="+mn-ea"/>
                          <a:cs typeface="+mn-cs"/>
                        </a:rPr>
                        <a:t>2,070</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53.93 (32.15)</a:t>
                      </a:r>
                    </a:p>
                    <a:p>
                      <a:pPr algn="ctr"/>
                      <a:r>
                        <a:rPr lang="en-US" sz="1800" b="0" i="0" u="none" strike="noStrike" kern="1200" baseline="0" dirty="0">
                          <a:solidFill>
                            <a:schemeClr val="dk1"/>
                          </a:solidFill>
                          <a:latin typeface="+mn-lt"/>
                          <a:ea typeface="+mn-ea"/>
                          <a:cs typeface="+mn-cs"/>
                        </a:rPr>
                        <a:t>356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43.57 (30.47)</a:t>
                      </a:r>
                    </a:p>
                    <a:p>
                      <a:pPr algn="ctr"/>
                      <a:r>
                        <a:rPr lang="en-US" sz="1800" b="0" i="0" u="none" strike="noStrike" kern="1200" baseline="0" dirty="0">
                          <a:solidFill>
                            <a:schemeClr val="dk1"/>
                          </a:solidFill>
                          <a:latin typeface="+mn-lt"/>
                          <a:ea typeface="+mn-ea"/>
                          <a:cs typeface="+mn-cs"/>
                        </a:rPr>
                        <a:t>263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557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6.84 (7.37)</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7.59 (8.05)</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9.33 (10.81)</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306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0.0142 (0.15)</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0.0510 (0.36)</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0.0311 (0.20)</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pSp>
        <p:nvGrpSpPr>
          <p:cNvPr id="24" name="Group 23">
            <a:extLst>
              <a:ext uri="{FF2B5EF4-FFF2-40B4-BE49-F238E27FC236}">
                <a16:creationId xmlns:a16="http://schemas.microsoft.com/office/drawing/2014/main" id="{FE25BD50-CCF9-0943-82E1-1C5ABD592615}"/>
              </a:ext>
            </a:extLst>
          </p:cNvPr>
          <p:cNvGrpSpPr/>
          <p:nvPr/>
        </p:nvGrpSpPr>
        <p:grpSpPr>
          <a:xfrm>
            <a:off x="1333500" y="2836309"/>
            <a:ext cx="9423399" cy="2197093"/>
            <a:chOff x="475344" y="3095767"/>
            <a:chExt cx="8028939" cy="1949279"/>
          </a:xfrm>
          <a:solidFill>
            <a:srgbClr val="B44657"/>
          </a:solidFill>
        </p:grpSpPr>
        <p:sp>
          <p:nvSpPr>
            <p:cNvPr id="38" name="Rounded Rectangle 37">
              <a:extLst>
                <a:ext uri="{FF2B5EF4-FFF2-40B4-BE49-F238E27FC236}">
                  <a16:creationId xmlns:a16="http://schemas.microsoft.com/office/drawing/2014/main" id="{6964319F-BAFA-8146-BEB5-A431B40729B0}"/>
                </a:ext>
              </a:extLst>
            </p:cNvPr>
            <p:cNvSpPr/>
            <p:nvPr/>
          </p:nvSpPr>
          <p:spPr>
            <a:xfrm>
              <a:off x="475344" y="31242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Fall Internalizing</a:t>
              </a:r>
            </a:p>
          </p:txBody>
        </p:sp>
        <p:sp>
          <p:nvSpPr>
            <p:cNvPr id="36" name="Rounded Rectangle 35">
              <a:extLst>
                <a:ext uri="{FF2B5EF4-FFF2-40B4-BE49-F238E27FC236}">
                  <a16:creationId xmlns:a16="http://schemas.microsoft.com/office/drawing/2014/main" id="{AB7DE001-51F9-3B4F-B5EF-1173968FEB42}"/>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Spring</a:t>
              </a:r>
            </a:p>
            <a:p>
              <a:pPr lvl="0" algn="ctr" defTabSz="800100" eaLnBrk="0" fontAlgn="base" hangingPunct="0">
                <a:lnSpc>
                  <a:spcPct val="90000"/>
                </a:lnSpc>
                <a:spcBef>
                  <a:spcPct val="0"/>
                </a:spcBef>
                <a:spcAft>
                  <a:spcPct val="35000"/>
                </a:spcAft>
                <a:defRPr/>
              </a:pPr>
              <a:r>
                <a:rPr lang="en-US" kern="0" dirty="0">
                  <a:solidFill>
                    <a:prstClr val="white"/>
                  </a:solidFill>
                </a:rPr>
                <a:t>ORF*</a:t>
              </a:r>
            </a:p>
            <a:p>
              <a:pPr lvl="0" algn="ctr" defTabSz="800100" eaLnBrk="0" fontAlgn="base" hangingPunct="0">
                <a:lnSpc>
                  <a:spcPct val="90000"/>
                </a:lnSpc>
                <a:spcBef>
                  <a:spcPct val="0"/>
                </a:spcBef>
                <a:spcAft>
                  <a:spcPct val="35000"/>
                </a:spcAft>
                <a:defRPr/>
              </a:pPr>
              <a:r>
                <a:rPr lang="en-US" kern="0" dirty="0">
                  <a:solidFill>
                    <a:prstClr val="white"/>
                  </a:solidFill>
                </a:rPr>
                <a:t> MAP Reading</a:t>
              </a:r>
            </a:p>
            <a:p>
              <a:pPr lvl="0" algn="ctr" defTabSz="800100" eaLnBrk="0" fontAlgn="base" hangingPunct="0">
                <a:lnSpc>
                  <a:spcPct val="90000"/>
                </a:lnSpc>
                <a:spcBef>
                  <a:spcPct val="0"/>
                </a:spcBef>
                <a:spcAft>
                  <a:spcPct val="35000"/>
                </a:spcAft>
                <a:defRPr/>
              </a:pPr>
              <a:r>
                <a:rPr lang="en-US" kern="0" dirty="0">
                  <a:solidFill>
                    <a:prstClr val="white"/>
                  </a:solidFill>
                </a:rPr>
                <a:t>Nurse Visit</a:t>
              </a:r>
            </a:p>
            <a:p>
              <a:pPr lvl="0" algn="ctr" defTabSz="800100" eaLnBrk="0" fontAlgn="base" hangingPunct="0">
                <a:lnSpc>
                  <a:spcPct val="90000"/>
                </a:lnSpc>
                <a:spcBef>
                  <a:spcPct val="0"/>
                </a:spcBef>
                <a:spcAft>
                  <a:spcPct val="35000"/>
                </a:spcAft>
                <a:defRPr/>
              </a:pPr>
              <a:r>
                <a:rPr lang="en-US" kern="0" dirty="0">
                  <a:solidFill>
                    <a:prstClr val="white"/>
                  </a:solidFill>
                </a:rPr>
                <a:t>Suspensions*</a:t>
              </a:r>
            </a:p>
          </p:txBody>
        </p:sp>
        <p:sp>
          <p:nvSpPr>
            <p:cNvPr id="34" name="Rounded Rectangle 33">
              <a:extLst>
                <a:ext uri="{FF2B5EF4-FFF2-40B4-BE49-F238E27FC236}">
                  <a16:creationId xmlns:a16="http://schemas.microsoft.com/office/drawing/2014/main" id="{C68B298F-9283-6E48-A9FD-8F7A27B1F8A3}"/>
                </a:ext>
              </a:extLst>
            </p:cNvPr>
            <p:cNvSpPr/>
            <p:nvPr/>
          </p:nvSpPr>
          <p:spPr>
            <a:xfrm>
              <a:off x="3444046" y="3095767"/>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Winter Internalizing</a:t>
              </a:r>
            </a:p>
          </p:txBody>
        </p:sp>
        <p:sp>
          <p:nvSpPr>
            <p:cNvPr id="32" name="Right Arrow 31">
              <a:extLst>
                <a:ext uri="{FF2B5EF4-FFF2-40B4-BE49-F238E27FC236}">
                  <a16:creationId xmlns:a16="http://schemas.microsoft.com/office/drawing/2014/main" id="{BFC5CD4F-00D7-8C43-9550-24F780532D91}"/>
                </a:ext>
              </a:extLst>
            </p:cNvPr>
            <p:cNvSpPr/>
            <p:nvPr/>
          </p:nvSpPr>
          <p:spPr>
            <a:xfrm>
              <a:off x="2837546" y="3838434"/>
              <a:ext cx="462092" cy="540561"/>
            </a:xfrm>
            <a:prstGeom prst="rightArrow">
              <a:avLst>
                <a:gd name="adj1" fmla="val 60000"/>
                <a:gd name="adj2" fmla="val 50000"/>
              </a:avLst>
            </a:prstGeom>
            <a:solidFill>
              <a:srgbClr val="92D050"/>
            </a:solidFill>
            <a:ln>
              <a:solidFill>
                <a:schemeClr val="accent1"/>
              </a:solidFill>
            </a:ln>
            <a:effectLst/>
          </p:spPr>
        </p:sp>
        <p:sp>
          <p:nvSpPr>
            <p:cNvPr id="30" name="Right Arrow 29">
              <a:extLst>
                <a:ext uri="{FF2B5EF4-FFF2-40B4-BE49-F238E27FC236}">
                  <a16:creationId xmlns:a16="http://schemas.microsoft.com/office/drawing/2014/main" id="{C92ED435-DB3C-024B-8B2C-9D4559161C3C}"/>
                </a:ext>
              </a:extLst>
            </p:cNvPr>
            <p:cNvSpPr/>
            <p:nvPr/>
          </p:nvSpPr>
          <p:spPr>
            <a:xfrm>
              <a:off x="5747436" y="3838433"/>
              <a:ext cx="462092" cy="540561"/>
            </a:xfrm>
            <a:prstGeom prst="rightArrow">
              <a:avLst>
                <a:gd name="adj1" fmla="val 60000"/>
                <a:gd name="adj2" fmla="val 50000"/>
              </a:avLst>
            </a:prstGeom>
            <a:solidFill>
              <a:srgbClr val="92D050"/>
            </a:solidFill>
            <a:ln>
              <a:solidFill>
                <a:schemeClr val="accent1"/>
              </a:solidFill>
            </a:ln>
            <a:effectLst/>
          </p:spPr>
        </p:sp>
      </p:grpSp>
      <p:sp>
        <p:nvSpPr>
          <p:cNvPr id="12" name="Footer Placeholder 1">
            <a:extLst>
              <a:ext uri="{FF2B5EF4-FFF2-40B4-BE49-F238E27FC236}">
                <a16:creationId xmlns:a16="http://schemas.microsoft.com/office/drawing/2014/main" id="{499D8AC8-08E5-4163-A710-CF236E642B1A}"/>
              </a:ext>
            </a:extLst>
          </p:cNvPr>
          <p:cNvSpPr txBox="1">
            <a:spLocks/>
          </p:cNvSpPr>
          <p:nvPr/>
        </p:nvSpPr>
        <p:spPr bwMode="auto">
          <a:xfrm>
            <a:off x="1" y="6385335"/>
            <a:ext cx="12037806" cy="380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defTabSz="9144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S PGothic"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S PGothic"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9pPr>
          </a:lstStyle>
          <a:p>
            <a:pPr>
              <a:buNone/>
              <a:defRPr/>
            </a:pPr>
            <a:r>
              <a:rPr lang="en-US" sz="1200" dirty="0">
                <a:solidFill>
                  <a:schemeClr val="bg2"/>
                </a:solidFill>
              </a:rPr>
              <a:t>Lane, K. L., Oakes, W. P., Cantwell, E. D., Common, E. A., Royer, D. J., Leko, M. M., Schatschneider, C., Menzies, H. M., Buckman, M. M., &amp; Allen, G. E. (2019). Predictive validity of Student Risk Screening Scale—Internalizing and Externalizing (SRSS-IE) scores in elementary schools</a:t>
            </a:r>
            <a:r>
              <a:rPr lang="en-US" sz="1200" i="1" dirty="0">
                <a:solidFill>
                  <a:schemeClr val="bg2"/>
                </a:solidFill>
              </a:rPr>
              <a:t>. Journal of Emotional and Behavioral Disorders, 27</a:t>
            </a:r>
            <a:r>
              <a:rPr lang="en-US" sz="1200" dirty="0">
                <a:solidFill>
                  <a:schemeClr val="bg2"/>
                </a:solidFill>
              </a:rPr>
              <a:t>(4), 221–234. https://doi.org/10.1177/1063426618795443</a:t>
            </a:r>
            <a:endParaRPr lang="en-US" sz="1050" dirty="0">
              <a:solidFill>
                <a:schemeClr val="bg2"/>
              </a:solidFill>
            </a:endParaRPr>
          </a:p>
        </p:txBody>
      </p:sp>
    </p:spTree>
    <p:extLst>
      <p:ext uri="{BB962C8B-B14F-4D97-AF65-F5344CB8AC3E}">
        <p14:creationId xmlns:p14="http://schemas.microsoft.com/office/powerpoint/2010/main" val="41302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30F6-8837-BA4F-A486-9864F9D07F4E}"/>
              </a:ext>
            </a:extLst>
          </p:cNvPr>
          <p:cNvSpPr>
            <a:spLocks noGrp="1"/>
          </p:cNvSpPr>
          <p:nvPr>
            <p:ph type="title"/>
          </p:nvPr>
        </p:nvSpPr>
        <p:spPr>
          <a:xfrm>
            <a:off x="838199" y="365125"/>
            <a:ext cx="11353799" cy="1325563"/>
          </a:xfrm>
        </p:spPr>
        <p:txBody>
          <a:bodyPr anchor="t">
            <a:normAutofit/>
          </a:bodyPr>
          <a:lstStyle/>
          <a:p>
            <a:pPr lvl="0"/>
            <a:r>
              <a:rPr lang="en-US" sz="3600" b="0" dirty="0"/>
              <a:t>SRSS-IE: </a:t>
            </a:r>
            <a:r>
              <a:rPr lang="en-US" sz="3600" b="0" u="sng" dirty="0"/>
              <a:t>Externalizing</a:t>
            </a:r>
            <a:r>
              <a:rPr lang="en-US" sz="3600" b="0" dirty="0"/>
              <a:t> Subscale </a:t>
            </a:r>
            <a:r>
              <a:rPr lang="en-US" sz="3600" dirty="0"/>
              <a:t>Middle school </a:t>
            </a:r>
          </a:p>
        </p:txBody>
      </p:sp>
      <p:graphicFrame>
        <p:nvGraphicFramePr>
          <p:cNvPr id="8" name="Group 48">
            <a:extLst>
              <a:ext uri="{FF2B5EF4-FFF2-40B4-BE49-F238E27FC236}">
                <a16:creationId xmlns:a16="http://schemas.microsoft.com/office/drawing/2014/main" id="{DEDF947F-58E2-6D49-B300-BD7AB64B6374}"/>
              </a:ext>
            </a:extLst>
          </p:cNvPr>
          <p:cNvGraphicFramePr>
            <a:graphicFrameLocks/>
          </p:cNvGraphicFramePr>
          <p:nvPr/>
        </p:nvGraphicFramePr>
        <p:xfrm>
          <a:off x="-1" y="1220246"/>
          <a:ext cx="12192000" cy="484581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5">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381066">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0282">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21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1,670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279</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84</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6921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051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025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dirty="0">
                          <a:ln>
                            <a:noFill/>
                          </a:ln>
                          <a:solidFill>
                            <a:schemeClr val="dk1"/>
                          </a:solidFill>
                          <a:effectLst/>
                          <a:latin typeface="+mn-lt"/>
                          <a:ea typeface="+mn-ea"/>
                          <a:cs typeface="+mn-cs"/>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6897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noFill/>
                          </a:ln>
                          <a:solidFill>
                            <a:schemeClr val="dk1"/>
                          </a:solidFill>
                          <a:effectLst/>
                          <a:latin typeface="+mn-lt"/>
                          <a:ea typeface="+mn-ea"/>
                          <a:cs typeface="+mn-cs"/>
                        </a:rPr>
                        <a:t>93</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graphicFrame>
        <p:nvGraphicFramePr>
          <p:cNvPr id="9" name="Diagram 8">
            <a:extLst>
              <a:ext uri="{FF2B5EF4-FFF2-40B4-BE49-F238E27FC236}">
                <a16:creationId xmlns:a16="http://schemas.microsoft.com/office/drawing/2014/main" id="{AEE3F2DC-5DD9-3842-BCF8-632149F009C4}"/>
              </a:ext>
            </a:extLst>
          </p:cNvPr>
          <p:cNvGraphicFramePr/>
          <p:nvPr/>
        </p:nvGraphicFramePr>
        <p:xfrm>
          <a:off x="1003300" y="1820562"/>
          <a:ext cx="10401299" cy="424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1">
            <a:extLst>
              <a:ext uri="{FF2B5EF4-FFF2-40B4-BE49-F238E27FC236}">
                <a16:creationId xmlns:a16="http://schemas.microsoft.com/office/drawing/2014/main" id="{3D426E51-8CFC-A944-BFBB-92FAB73143AE}"/>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Font typeface="Arial" panose="020B0604020202020204" pitchFamily="34" charset="0"/>
              <a:buNone/>
              <a:defRPr/>
            </a:pPr>
            <a:r>
              <a:rPr lang="en-US" sz="1200" dirty="0">
                <a:solidFill>
                  <a:schemeClr val="bg2"/>
                </a:solidFill>
                <a:latin typeface="+mn-lt"/>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dirty="0">
                <a:solidFill>
                  <a:schemeClr val="bg2"/>
                </a:solidFill>
                <a:latin typeface="+mn-lt"/>
                <a:ea typeface="MS PGothic" panose="020B0600070205080204" pitchFamily="34" charset="-128"/>
              </a:rPr>
              <a:t>Journal of Emotional and Behavioral Disorders, 27</a:t>
            </a:r>
            <a:r>
              <a:rPr lang="en-US" sz="1200" dirty="0">
                <a:solidFill>
                  <a:schemeClr val="bg2"/>
                </a:solidFill>
                <a:latin typeface="+mn-lt"/>
                <a:ea typeface="MS PGothic" panose="020B0600070205080204" pitchFamily="34" charset="-128"/>
              </a:rPr>
              <a:t>(2)</a:t>
            </a:r>
            <a:r>
              <a:rPr lang="en-US" sz="1200" i="1" dirty="0">
                <a:solidFill>
                  <a:schemeClr val="bg2"/>
                </a:solidFill>
                <a:latin typeface="+mn-lt"/>
                <a:ea typeface="MS PGothic" panose="020B0600070205080204" pitchFamily="34" charset="-128"/>
              </a:rPr>
              <a:t>,</a:t>
            </a:r>
            <a:r>
              <a:rPr lang="en-US" sz="1200" dirty="0">
                <a:solidFill>
                  <a:schemeClr val="bg2"/>
                </a:solidFill>
                <a:latin typeface="+mn-lt"/>
                <a:ea typeface="MS PGothic" panose="020B0600070205080204" pitchFamily="34" charset="-128"/>
              </a:rPr>
              <a:t> 86-100.</a:t>
            </a:r>
            <a:r>
              <a:rPr lang="en-US" sz="1200" i="1" dirty="0">
                <a:solidFill>
                  <a:schemeClr val="bg2"/>
                </a:solidFill>
                <a:latin typeface="+mn-lt"/>
                <a:ea typeface="MS PGothic" panose="020B0600070205080204" pitchFamily="34" charset="-128"/>
              </a:rPr>
              <a:t> </a:t>
            </a:r>
            <a:r>
              <a:rPr lang="en-US" sz="1200" dirty="0">
                <a:solidFill>
                  <a:schemeClr val="bg2"/>
                </a:solidFill>
                <a:latin typeface="+mn-lt"/>
                <a:ea typeface="MS PGothic" panose="020B0600070205080204" pitchFamily="34" charset="-128"/>
              </a:rPr>
              <a:t>doi:10.1177/1063426617744746</a:t>
            </a:r>
            <a:endParaRPr lang="en-US" sz="1050" dirty="0">
              <a:solidFill>
                <a:schemeClr val="bg2"/>
              </a:solidFill>
              <a:latin typeface="+mn-lt"/>
              <a:ea typeface="MS PGothic" panose="020B0600070205080204" pitchFamily="34" charset="-128"/>
            </a:endParaRPr>
          </a:p>
        </p:txBody>
      </p:sp>
    </p:spTree>
    <p:extLst>
      <p:ext uri="{BB962C8B-B14F-4D97-AF65-F5344CB8AC3E}">
        <p14:creationId xmlns:p14="http://schemas.microsoft.com/office/powerpoint/2010/main" val="13812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93A9-904F-8441-B72E-AA1738E35708}"/>
              </a:ext>
            </a:extLst>
          </p:cNvPr>
          <p:cNvSpPr>
            <a:spLocks noGrp="1"/>
          </p:cNvSpPr>
          <p:nvPr>
            <p:ph type="title"/>
          </p:nvPr>
        </p:nvSpPr>
        <p:spPr/>
        <p:txBody>
          <a:bodyPr anchor="t">
            <a:normAutofit/>
          </a:bodyPr>
          <a:lstStyle/>
          <a:p>
            <a:r>
              <a:rPr lang="en-US" sz="3600" b="0" dirty="0"/>
              <a:t>SRSS-IE: </a:t>
            </a:r>
            <a:r>
              <a:rPr lang="en-US" sz="3600" b="0" u="sng" dirty="0"/>
              <a:t>Internalizing</a:t>
            </a:r>
            <a:r>
              <a:rPr lang="en-US" sz="3600" b="0" dirty="0"/>
              <a:t> Subscale </a:t>
            </a:r>
            <a:r>
              <a:rPr lang="en-US" sz="3600" dirty="0"/>
              <a:t>Middle school </a:t>
            </a:r>
            <a:br>
              <a:rPr lang="en-US" sz="3600" dirty="0"/>
            </a:br>
            <a:endParaRPr lang="en-US" sz="3600" dirty="0"/>
          </a:p>
        </p:txBody>
      </p:sp>
      <p:graphicFrame>
        <p:nvGraphicFramePr>
          <p:cNvPr id="21" name="Group 48">
            <a:extLst>
              <a:ext uri="{FF2B5EF4-FFF2-40B4-BE49-F238E27FC236}">
                <a16:creationId xmlns:a16="http://schemas.microsoft.com/office/drawing/2014/main" id="{81FC598B-4FD7-524B-8DD7-CF849D44C72D}"/>
              </a:ext>
            </a:extLst>
          </p:cNvPr>
          <p:cNvGraphicFramePr>
            <a:graphicFrameLocks/>
          </p:cNvGraphicFramePr>
          <p:nvPr/>
        </p:nvGraphicFramePr>
        <p:xfrm>
          <a:off x="0" y="1199796"/>
          <a:ext cx="12191999" cy="5056632"/>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332162">
                  <a:extLst>
                    <a:ext uri="{9D8B030D-6E8A-4147-A177-3AD203B41FA5}">
                      <a16:colId xmlns:a16="http://schemas.microsoft.com/office/drawing/2014/main" val="20002"/>
                    </a:ext>
                  </a:extLst>
                </a:gridCol>
                <a:gridCol w="2177143">
                  <a:extLst>
                    <a:ext uri="{9D8B030D-6E8A-4147-A177-3AD203B41FA5}">
                      <a16:colId xmlns:a16="http://schemas.microsoft.com/office/drawing/2014/main" val="20003"/>
                    </a:ext>
                  </a:extLst>
                </a:gridCol>
                <a:gridCol w="2394857">
                  <a:extLst>
                    <a:ext uri="{9D8B030D-6E8A-4147-A177-3AD203B41FA5}">
                      <a16:colId xmlns:a16="http://schemas.microsoft.com/office/drawing/2014/main" val="20004"/>
                    </a:ext>
                  </a:extLst>
                </a:gridCol>
              </a:tblGrid>
              <a:tr h="37354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8341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1,642</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167</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224</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&gt; M &gt;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9834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 </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N.S.</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6808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grpSp>
        <p:nvGrpSpPr>
          <p:cNvPr id="22" name="Group 21">
            <a:extLst>
              <a:ext uri="{FF2B5EF4-FFF2-40B4-BE49-F238E27FC236}">
                <a16:creationId xmlns:a16="http://schemas.microsoft.com/office/drawing/2014/main" id="{1BD43EC5-4F0A-E74A-9539-AD568F4B566B}"/>
              </a:ext>
            </a:extLst>
          </p:cNvPr>
          <p:cNvGrpSpPr/>
          <p:nvPr/>
        </p:nvGrpSpPr>
        <p:grpSpPr>
          <a:xfrm>
            <a:off x="1287131" y="2479797"/>
            <a:ext cx="9617735" cy="2367972"/>
            <a:chOff x="533400" y="3429000"/>
            <a:chExt cx="8047083" cy="1920846"/>
          </a:xfrm>
          <a:solidFill>
            <a:srgbClr val="B44657"/>
          </a:solidFill>
        </p:grpSpPr>
        <p:sp>
          <p:nvSpPr>
            <p:cNvPr id="36" name="Rounded Rectangle 35">
              <a:extLst>
                <a:ext uri="{FF2B5EF4-FFF2-40B4-BE49-F238E27FC236}">
                  <a16:creationId xmlns:a16="http://schemas.microsoft.com/office/drawing/2014/main" id="{FB73A517-602D-7C43-9481-468937BA825A}"/>
                </a:ext>
              </a:extLst>
            </p:cNvPr>
            <p:cNvSpPr/>
            <p:nvPr/>
          </p:nvSpPr>
          <p:spPr>
            <a:xfrm>
              <a:off x="533400"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Fall Internalizing</a:t>
              </a:r>
            </a:p>
          </p:txBody>
        </p:sp>
        <p:sp>
          <p:nvSpPr>
            <p:cNvPr id="34" name="Rounded Rectangle 33">
              <a:extLst>
                <a:ext uri="{FF2B5EF4-FFF2-40B4-BE49-F238E27FC236}">
                  <a16:creationId xmlns:a16="http://schemas.microsoft.com/office/drawing/2014/main" id="{C7082FC3-2417-874A-B261-C896DAB23E5F}"/>
                </a:ext>
              </a:extLst>
            </p:cNvPr>
            <p:cNvSpPr/>
            <p:nvPr/>
          </p:nvSpPr>
          <p:spPr>
            <a:xfrm>
              <a:off x="3558357"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Winter Internalizing</a:t>
              </a:r>
            </a:p>
          </p:txBody>
        </p:sp>
        <p:sp>
          <p:nvSpPr>
            <p:cNvPr id="32" name="Rounded Rectangle 31">
              <a:extLst>
                <a:ext uri="{FF2B5EF4-FFF2-40B4-BE49-F238E27FC236}">
                  <a16:creationId xmlns:a16="http://schemas.microsoft.com/office/drawing/2014/main" id="{EC52D2C3-FF19-2341-8E4C-78A5F46BCBCF}"/>
                </a:ext>
              </a:extLst>
            </p:cNvPr>
            <p:cNvSpPr/>
            <p:nvPr/>
          </p:nvSpPr>
          <p:spPr>
            <a:xfrm>
              <a:off x="6400800"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Spring</a:t>
              </a:r>
            </a:p>
            <a:p>
              <a:pPr lvl="0" algn="ctr" eaLnBrk="0" fontAlgn="base" hangingPunct="0">
                <a:spcBef>
                  <a:spcPct val="0"/>
                </a:spcBef>
                <a:spcAft>
                  <a:spcPct val="0"/>
                </a:spcAft>
                <a:defRPr/>
              </a:pPr>
              <a:r>
                <a:rPr lang="en-US" kern="0" dirty="0">
                  <a:solidFill>
                    <a:prstClr val="white"/>
                  </a:solidFill>
                </a:rPr>
                <a:t>GPA</a:t>
              </a:r>
            </a:p>
            <a:p>
              <a:pPr lvl="0" algn="ctr" eaLnBrk="0" fontAlgn="base" hangingPunct="0">
                <a:spcBef>
                  <a:spcPct val="0"/>
                </a:spcBef>
                <a:spcAft>
                  <a:spcPct val="0"/>
                </a:spcAft>
                <a:defRPr/>
              </a:pPr>
              <a:r>
                <a:rPr lang="en-US" kern="0" dirty="0">
                  <a:solidFill>
                    <a:prstClr val="white"/>
                  </a:solidFill>
                </a:rPr>
                <a:t>Course Failures*</a:t>
              </a:r>
            </a:p>
            <a:p>
              <a:pPr lvl="0" algn="ctr" eaLnBrk="0" fontAlgn="base" hangingPunct="0">
                <a:spcBef>
                  <a:spcPct val="0"/>
                </a:spcBef>
                <a:spcAft>
                  <a:spcPct val="0"/>
                </a:spcAft>
                <a:defRPr/>
              </a:pPr>
              <a:r>
                <a:rPr lang="en-US" kern="0" dirty="0">
                  <a:solidFill>
                    <a:prstClr val="white"/>
                  </a:solidFill>
                </a:rPr>
                <a:t>Nurse Visit*</a:t>
              </a:r>
            </a:p>
            <a:p>
              <a:pPr lvl="0" algn="ctr" eaLnBrk="0" fontAlgn="base" hangingPunct="0">
                <a:spcBef>
                  <a:spcPct val="0"/>
                </a:spcBef>
                <a:spcAft>
                  <a:spcPct val="0"/>
                </a:spcAft>
                <a:defRPr/>
              </a:pPr>
              <a:r>
                <a:rPr lang="en-US" kern="0" dirty="0">
                  <a:solidFill>
                    <a:prstClr val="white"/>
                  </a:solidFill>
                </a:rPr>
                <a:t>Suspensions*</a:t>
              </a:r>
            </a:p>
          </p:txBody>
        </p:sp>
        <p:sp>
          <p:nvSpPr>
            <p:cNvPr id="30" name="Right Arrow 29">
              <a:extLst>
                <a:ext uri="{FF2B5EF4-FFF2-40B4-BE49-F238E27FC236}">
                  <a16:creationId xmlns:a16="http://schemas.microsoft.com/office/drawing/2014/main" id="{BAA38FDB-CAF6-1945-A478-5D5A32A3FC69}"/>
                </a:ext>
              </a:extLst>
            </p:cNvPr>
            <p:cNvSpPr/>
            <p:nvPr/>
          </p:nvSpPr>
          <p:spPr>
            <a:xfrm>
              <a:off x="2857491" y="4119142"/>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sp>
          <p:nvSpPr>
            <p:cNvPr id="28" name="Right Arrow 27">
              <a:extLst>
                <a:ext uri="{FF2B5EF4-FFF2-40B4-BE49-F238E27FC236}">
                  <a16:creationId xmlns:a16="http://schemas.microsoft.com/office/drawing/2014/main" id="{DF76564C-A6A1-5A4D-820B-0DD51E2AAD85}"/>
                </a:ext>
              </a:extLst>
            </p:cNvPr>
            <p:cNvSpPr/>
            <p:nvPr/>
          </p:nvSpPr>
          <p:spPr>
            <a:xfrm>
              <a:off x="5863448" y="4119142"/>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grpSp>
      <p:sp>
        <p:nvSpPr>
          <p:cNvPr id="39" name="Rectangle 1">
            <a:extLst>
              <a:ext uri="{FF2B5EF4-FFF2-40B4-BE49-F238E27FC236}">
                <a16:creationId xmlns:a16="http://schemas.microsoft.com/office/drawing/2014/main" id="{97A0E7E5-9623-4C4D-ABCF-2108A85D7690}"/>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dirty="0">
                <a:solidFill>
                  <a:schemeClr val="bg2"/>
                </a:solidFill>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dirty="0">
                <a:solidFill>
                  <a:schemeClr val="bg2"/>
                </a:solidFill>
                <a:ea typeface="MS PGothic" panose="020B0600070205080204" pitchFamily="34" charset="-128"/>
              </a:rPr>
              <a:t>Journal of Emotional and Behavioral Disorders, 27</a:t>
            </a:r>
            <a:r>
              <a:rPr lang="en-US" sz="1200" dirty="0">
                <a:solidFill>
                  <a:schemeClr val="bg2"/>
                </a:solidFill>
                <a:ea typeface="MS PGothic" panose="020B0600070205080204" pitchFamily="34" charset="-128"/>
              </a:rPr>
              <a:t>(2)</a:t>
            </a:r>
            <a:r>
              <a:rPr lang="en-US" sz="1200" i="1" dirty="0">
                <a:solidFill>
                  <a:schemeClr val="bg2"/>
                </a:solidFill>
                <a:ea typeface="MS PGothic" panose="020B0600070205080204" pitchFamily="34" charset="-128"/>
              </a:rPr>
              <a:t>,</a:t>
            </a:r>
            <a:r>
              <a:rPr lang="en-US" sz="1200" dirty="0">
                <a:solidFill>
                  <a:schemeClr val="bg2"/>
                </a:solidFill>
                <a:ea typeface="MS PGothic" panose="020B0600070205080204" pitchFamily="34" charset="-128"/>
              </a:rPr>
              <a:t> 86-100.</a:t>
            </a:r>
            <a:r>
              <a:rPr lang="en-US" sz="1200" i="1" dirty="0">
                <a:solidFill>
                  <a:schemeClr val="bg2"/>
                </a:solidFill>
                <a:ea typeface="MS PGothic" panose="020B0600070205080204" pitchFamily="34" charset="-128"/>
              </a:rPr>
              <a:t> </a:t>
            </a:r>
            <a:r>
              <a:rPr lang="en-US" sz="1200" dirty="0">
                <a:solidFill>
                  <a:schemeClr val="bg2"/>
                </a:solidFill>
                <a:ea typeface="MS PGothic" panose="020B0600070205080204" pitchFamily="34" charset="-128"/>
              </a:rPr>
              <a:t>doi:10.1177/1063426617744746</a:t>
            </a:r>
            <a:endParaRPr lang="en-US" sz="1050" dirty="0">
              <a:solidFill>
                <a:schemeClr val="bg2"/>
              </a:solidFill>
              <a:ea typeface="MS PGothic" panose="020B0600070205080204" pitchFamily="34" charset="-128"/>
            </a:endParaRPr>
          </a:p>
        </p:txBody>
      </p:sp>
    </p:spTree>
    <p:extLst>
      <p:ext uri="{BB962C8B-B14F-4D97-AF65-F5344CB8AC3E}">
        <p14:creationId xmlns:p14="http://schemas.microsoft.com/office/powerpoint/2010/main" val="320234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109042" y="3949813"/>
            <a:ext cx="3946136" cy="275470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b="8189"/>
          <a:stretch/>
        </p:blipFill>
        <p:spPr>
          <a:xfrm>
            <a:off x="5446143" y="3003751"/>
            <a:ext cx="4095024" cy="295135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srcRect l="2865" t="1350" r="1961" b="1445"/>
          <a:stretch/>
        </p:blipFill>
        <p:spPr>
          <a:xfrm>
            <a:off x="8571737" y="1152659"/>
            <a:ext cx="3471628" cy="45526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0" y="1903915"/>
            <a:ext cx="4626519" cy="2045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20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8D3-A805-0B42-BF5C-1EAF027067DD}"/>
              </a:ext>
            </a:extLst>
          </p:cNvPr>
          <p:cNvSpPr>
            <a:spLocks noGrp="1"/>
          </p:cNvSpPr>
          <p:nvPr>
            <p:ph type="title"/>
          </p:nvPr>
        </p:nvSpPr>
        <p:spPr/>
        <p:txBody>
          <a:bodyPr anchor="t">
            <a:normAutofit fontScale="90000"/>
          </a:bodyPr>
          <a:lstStyle/>
          <a:p>
            <a:r>
              <a:rPr lang="en-US" b="0" dirty="0"/>
              <a:t>SRSS-IE: </a:t>
            </a:r>
            <a:r>
              <a:rPr lang="en-US" b="0" u="sng" dirty="0"/>
              <a:t>Externalizing</a:t>
            </a:r>
            <a:r>
              <a:rPr lang="en-US" b="0" dirty="0"/>
              <a:t> Subscale </a:t>
            </a:r>
            <a:r>
              <a:rPr lang="en-US" dirty="0"/>
              <a:t>High school </a:t>
            </a:r>
            <a:br>
              <a:rPr lang="en-US" dirty="0"/>
            </a:br>
            <a:endParaRPr lang="en-US" dirty="0"/>
          </a:p>
        </p:txBody>
      </p:sp>
      <p:graphicFrame>
        <p:nvGraphicFramePr>
          <p:cNvPr id="7" name="Group 48">
            <a:extLst>
              <a:ext uri="{FF2B5EF4-FFF2-40B4-BE49-F238E27FC236}">
                <a16:creationId xmlns:a16="http://schemas.microsoft.com/office/drawing/2014/main" id="{69F51485-AE29-F640-A3EF-EB7FFE522E85}"/>
              </a:ext>
            </a:extLst>
          </p:cNvPr>
          <p:cNvGraphicFramePr>
            <a:graphicFrameLocks/>
          </p:cNvGraphicFramePr>
          <p:nvPr/>
        </p:nvGraphicFramePr>
        <p:xfrm>
          <a:off x="0" y="1323753"/>
          <a:ext cx="121919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2,363</a:t>
                      </a:r>
                      <a:endParaRPr kumimoji="0" lang="en-US" sz="2000" b="0" i="1" u="none" strike="noStrike" cap="none" normalizeH="0" baseline="0" dirty="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212</a:t>
                      </a:r>
                      <a:endParaRPr kumimoji="0" lang="en-US" sz="2000" b="0" i="1" u="none" strike="noStrike" cap="none" normalizeH="0" baseline="0" dirty="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59</a:t>
                      </a:r>
                      <a:endParaRPr kumimoji="0" lang="en-US" sz="2000" b="0" i="1" u="none" strike="noStrike" cap="none" normalizeH="0" baseline="0" dirty="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3.07 (0.79)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2.08 (0.81)</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1.96 (0.89)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dirty="0">
                          <a:ln>
                            <a:noFill/>
                          </a:ln>
                          <a:solidFill>
                            <a:schemeClr val="dk1"/>
                          </a:solidFill>
                          <a:effectLst/>
                          <a:latin typeface="+mn-lt"/>
                          <a:ea typeface="+mn-ea"/>
                          <a:cs typeface="+mn-cs"/>
                        </a:rPr>
                        <a:t>L &gt;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1.16 (2.07)</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3.45 (3.18)</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3.08 (2.84)</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1.34 (3.19)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4.00 (5.62)</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5.85 (7.66)</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0.07 (0.44)</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0.67 (1.48)</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1.03 (1.86)</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aphicFrame>
        <p:nvGraphicFramePr>
          <p:cNvPr id="8" name="Diagram 7">
            <a:extLst>
              <a:ext uri="{FF2B5EF4-FFF2-40B4-BE49-F238E27FC236}">
                <a16:creationId xmlns:a16="http://schemas.microsoft.com/office/drawing/2014/main" id="{9DBD1C30-C3F1-294B-A467-755468858991}"/>
              </a:ext>
            </a:extLst>
          </p:cNvPr>
          <p:cNvGraphicFramePr/>
          <p:nvPr/>
        </p:nvGraphicFramePr>
        <p:xfrm>
          <a:off x="1047749" y="1767439"/>
          <a:ext cx="10096500" cy="2539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B2DA0AB9-AAE0-7540-B524-342D104FCECB}"/>
              </a:ext>
            </a:extLst>
          </p:cNvPr>
          <p:cNvSpPr/>
          <p:nvPr/>
        </p:nvSpPr>
        <p:spPr>
          <a:xfrm>
            <a:off x="4571999" y="4612028"/>
            <a:ext cx="3048000" cy="914400"/>
          </a:xfrm>
          <a:prstGeom prst="rect">
            <a:avLst/>
          </a:prstGeom>
          <a:solidFill>
            <a:srgbClr val="5B9BD5"/>
          </a:solidFill>
          <a:ln w="12700" cap="flat" cmpd="sng" algn="ctr">
            <a:solidFill>
              <a:schemeClr val="tx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M = H</a:t>
            </a:r>
          </a:p>
        </p:txBody>
      </p:sp>
      <p:sp>
        <p:nvSpPr>
          <p:cNvPr id="11" name="Rectangle 1">
            <a:extLst>
              <a:ext uri="{FF2B5EF4-FFF2-40B4-BE49-F238E27FC236}">
                <a16:creationId xmlns:a16="http://schemas.microsoft.com/office/drawing/2014/main" id="{26E8F5BB-74EA-E74B-9B60-AEAAFC39EED2}"/>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dirty="0">
                <a:solidFill>
                  <a:schemeClr val="bg2"/>
                </a:solidFill>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dirty="0">
                <a:solidFill>
                  <a:schemeClr val="bg2"/>
                </a:solidFill>
                <a:ea typeface="MS PGothic" panose="020B0600070205080204" pitchFamily="34" charset="-128"/>
              </a:rPr>
              <a:t>Journal of Emotional and Behavioral Disorders, 27</a:t>
            </a:r>
            <a:r>
              <a:rPr lang="en-US" sz="1200" dirty="0">
                <a:solidFill>
                  <a:schemeClr val="bg2"/>
                </a:solidFill>
                <a:ea typeface="MS PGothic" panose="020B0600070205080204" pitchFamily="34" charset="-128"/>
              </a:rPr>
              <a:t>(2)</a:t>
            </a:r>
            <a:r>
              <a:rPr lang="en-US" sz="1200" i="1" dirty="0">
                <a:solidFill>
                  <a:schemeClr val="bg2"/>
                </a:solidFill>
                <a:ea typeface="MS PGothic" panose="020B0600070205080204" pitchFamily="34" charset="-128"/>
              </a:rPr>
              <a:t>,</a:t>
            </a:r>
            <a:r>
              <a:rPr lang="en-US" sz="1200" dirty="0">
                <a:solidFill>
                  <a:schemeClr val="bg2"/>
                </a:solidFill>
                <a:ea typeface="MS PGothic" panose="020B0600070205080204" pitchFamily="34" charset="-128"/>
              </a:rPr>
              <a:t> 86-100.</a:t>
            </a:r>
            <a:r>
              <a:rPr lang="en-US" sz="1200" i="1" dirty="0">
                <a:solidFill>
                  <a:schemeClr val="bg2"/>
                </a:solidFill>
                <a:ea typeface="MS PGothic" panose="020B0600070205080204" pitchFamily="34" charset="-128"/>
              </a:rPr>
              <a:t> </a:t>
            </a:r>
            <a:r>
              <a:rPr lang="en-US" sz="1200" dirty="0">
                <a:solidFill>
                  <a:schemeClr val="bg2"/>
                </a:solidFill>
                <a:ea typeface="MS PGothic" panose="020B0600070205080204" pitchFamily="34" charset="-128"/>
              </a:rPr>
              <a:t>doi:10.1177/1063426617744746</a:t>
            </a:r>
            <a:endParaRPr lang="en-US" sz="1050" dirty="0">
              <a:solidFill>
                <a:schemeClr val="bg2"/>
              </a:solidFill>
              <a:ea typeface="MS PGothic" panose="020B0600070205080204" pitchFamily="34" charset="-128"/>
            </a:endParaRPr>
          </a:p>
        </p:txBody>
      </p:sp>
    </p:spTree>
    <p:extLst>
      <p:ext uri="{BB962C8B-B14F-4D97-AF65-F5344CB8AC3E}">
        <p14:creationId xmlns:p14="http://schemas.microsoft.com/office/powerpoint/2010/main" val="17398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E15C-D642-DB40-B2BC-3F6765E11385}"/>
              </a:ext>
            </a:extLst>
          </p:cNvPr>
          <p:cNvSpPr>
            <a:spLocks noGrp="1"/>
          </p:cNvSpPr>
          <p:nvPr>
            <p:ph type="title"/>
          </p:nvPr>
        </p:nvSpPr>
        <p:spPr/>
        <p:txBody>
          <a:bodyPr anchor="t">
            <a:normAutofit fontScale="90000"/>
          </a:bodyPr>
          <a:lstStyle/>
          <a:p>
            <a:r>
              <a:rPr lang="en-US" b="0" dirty="0"/>
              <a:t>SRSS-IE: </a:t>
            </a:r>
            <a:r>
              <a:rPr lang="en-US" b="0" u="sng" dirty="0"/>
              <a:t>Internalizing</a:t>
            </a:r>
            <a:r>
              <a:rPr lang="en-US" b="0" dirty="0"/>
              <a:t> Subscale  </a:t>
            </a:r>
            <a:r>
              <a:rPr lang="en-US" dirty="0"/>
              <a:t>High school </a:t>
            </a:r>
            <a:br>
              <a:rPr lang="en-US" dirty="0"/>
            </a:br>
            <a:endParaRPr lang="en-US" dirty="0"/>
          </a:p>
        </p:txBody>
      </p:sp>
      <p:graphicFrame>
        <p:nvGraphicFramePr>
          <p:cNvPr id="22" name="Group 48">
            <a:extLst>
              <a:ext uri="{FF2B5EF4-FFF2-40B4-BE49-F238E27FC236}">
                <a16:creationId xmlns:a16="http://schemas.microsoft.com/office/drawing/2014/main" id="{A0BE50BE-745A-7641-8176-7BD28A5B4F78}"/>
              </a:ext>
            </a:extLst>
          </p:cNvPr>
          <p:cNvGraphicFramePr>
            <a:graphicFrameLocks/>
          </p:cNvGraphicFramePr>
          <p:nvPr/>
        </p:nvGraphicFramePr>
        <p:xfrm>
          <a:off x="0" y="1253895"/>
          <a:ext cx="12192000"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2">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a:t>
                      </a:r>
                      <a:r>
                        <a:rPr lang="en-US" sz="2000" b="0" i="0" u="none" strike="noStrike" kern="1200" baseline="0" dirty="0">
                          <a:solidFill>
                            <a:schemeClr val="dk1"/>
                          </a:solidFill>
                          <a:latin typeface="+mn-lt"/>
                          <a:ea typeface="+mn-ea"/>
                          <a:cs typeface="+mn-cs"/>
                        </a:rPr>
                        <a:t>2,379</a:t>
                      </a:r>
                      <a:endParaRPr kumimoji="0" lang="en-US" sz="2000" b="0" i="1" u="none" strike="noStrike" cap="none" normalizeH="0" baseline="0" dirty="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123</a:t>
                      </a: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132</a:t>
                      </a: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3.04 (0.82)</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2.44 (0.83)</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2.27 (0.98)</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&gt;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1.25 (2.17)</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2.59 (2.66)</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2.83 (3.21)</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1.43 (3.33)</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3.54 (6.05)</a:t>
                      </a:r>
                      <a:endParaRPr kumimoji="0" lang="en-US" sz="2000" u="none" strike="noStrike" kern="1200" cap="none" normalizeH="0" baseline="0" dirty="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4.04 (5.80)</a:t>
                      </a:r>
                      <a:endParaRPr kumimoji="0" lang="en-US" sz="2000" u="none" strike="noStrike" kern="1200" cap="none" normalizeH="0" baseline="0" dirty="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0.11 (0.57)</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0.41 (1.36)</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0.42 (1.28)</a:t>
                      </a:r>
                      <a:endParaRPr kumimoji="0" lang="en-US" sz="2000" u="none" strike="noStrike" cap="none" normalizeH="0" baseline="0" dirty="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23" name="Group 22">
            <a:extLst>
              <a:ext uri="{FF2B5EF4-FFF2-40B4-BE49-F238E27FC236}">
                <a16:creationId xmlns:a16="http://schemas.microsoft.com/office/drawing/2014/main" id="{5A8F2EF2-7F63-D546-AD92-453FF6A64E6B}"/>
              </a:ext>
            </a:extLst>
          </p:cNvPr>
          <p:cNvGrpSpPr/>
          <p:nvPr/>
        </p:nvGrpSpPr>
        <p:grpSpPr>
          <a:xfrm>
            <a:off x="1782718" y="1843089"/>
            <a:ext cx="8593182" cy="3484899"/>
            <a:chOff x="609600" y="3048000"/>
            <a:chExt cx="7894683" cy="3047308"/>
          </a:xfrm>
          <a:solidFill>
            <a:srgbClr val="B44657"/>
          </a:solidFill>
        </p:grpSpPr>
        <p:sp>
          <p:nvSpPr>
            <p:cNvPr id="38" name="Rounded Rectangle 37">
              <a:extLst>
                <a:ext uri="{FF2B5EF4-FFF2-40B4-BE49-F238E27FC236}">
                  <a16:creationId xmlns:a16="http://schemas.microsoft.com/office/drawing/2014/main" id="{B70E40E6-E71D-5B42-BF52-8ECE844100E7}"/>
                </a:ext>
              </a:extLst>
            </p:cNvPr>
            <p:cNvSpPr/>
            <p:nvPr/>
          </p:nvSpPr>
          <p:spPr>
            <a:xfrm>
              <a:off x="609600" y="3048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Fall Internalizing</a:t>
              </a:r>
            </a:p>
          </p:txBody>
        </p:sp>
        <p:sp>
          <p:nvSpPr>
            <p:cNvPr id="36" name="Rounded Rectangle 35">
              <a:extLst>
                <a:ext uri="{FF2B5EF4-FFF2-40B4-BE49-F238E27FC236}">
                  <a16:creationId xmlns:a16="http://schemas.microsoft.com/office/drawing/2014/main" id="{558789A4-7B1E-D244-B68B-FFD96889033D}"/>
                </a:ext>
              </a:extLst>
            </p:cNvPr>
            <p:cNvSpPr/>
            <p:nvPr/>
          </p:nvSpPr>
          <p:spPr>
            <a:xfrm>
              <a:off x="3482158" y="3092032"/>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Winter Internalizing</a:t>
              </a:r>
            </a:p>
          </p:txBody>
        </p:sp>
        <p:sp>
          <p:nvSpPr>
            <p:cNvPr id="34" name="Rounded Rectangle 33">
              <a:extLst>
                <a:ext uri="{FF2B5EF4-FFF2-40B4-BE49-F238E27FC236}">
                  <a16:creationId xmlns:a16="http://schemas.microsoft.com/office/drawing/2014/main" id="{9435136B-BF7D-734F-BD67-4A8AA2F9A61E}"/>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dirty="0">
                  <a:solidFill>
                    <a:prstClr val="white"/>
                  </a:solidFill>
                </a:rPr>
                <a:t>Spring</a:t>
              </a:r>
            </a:p>
            <a:p>
              <a:pPr lvl="0" algn="ctr" eaLnBrk="0" fontAlgn="base" hangingPunct="0">
                <a:spcBef>
                  <a:spcPct val="0"/>
                </a:spcBef>
                <a:spcAft>
                  <a:spcPct val="0"/>
                </a:spcAft>
                <a:defRPr/>
              </a:pPr>
              <a:r>
                <a:rPr lang="en-US" kern="0" dirty="0">
                  <a:solidFill>
                    <a:prstClr val="white"/>
                  </a:solidFill>
                </a:rPr>
                <a:t>GPA</a:t>
              </a:r>
            </a:p>
            <a:p>
              <a:pPr lvl="0" algn="ctr" eaLnBrk="0" fontAlgn="base" hangingPunct="0">
                <a:spcBef>
                  <a:spcPct val="0"/>
                </a:spcBef>
                <a:spcAft>
                  <a:spcPct val="0"/>
                </a:spcAft>
                <a:defRPr/>
              </a:pPr>
              <a:r>
                <a:rPr lang="en-US" kern="0" dirty="0">
                  <a:solidFill>
                    <a:prstClr val="white"/>
                  </a:solidFill>
                </a:rPr>
                <a:t>Course Failures</a:t>
              </a:r>
            </a:p>
            <a:p>
              <a:pPr lvl="0" algn="ctr" eaLnBrk="0" fontAlgn="base" hangingPunct="0">
                <a:spcBef>
                  <a:spcPct val="0"/>
                </a:spcBef>
                <a:spcAft>
                  <a:spcPct val="0"/>
                </a:spcAft>
                <a:defRPr/>
              </a:pPr>
              <a:r>
                <a:rPr lang="en-US" kern="0" dirty="0">
                  <a:solidFill>
                    <a:prstClr val="white"/>
                  </a:solidFill>
                </a:rPr>
                <a:t>Nurse Visit</a:t>
              </a:r>
            </a:p>
            <a:p>
              <a:pPr lvl="0" algn="ctr" eaLnBrk="0" fontAlgn="base" hangingPunct="0">
                <a:spcBef>
                  <a:spcPct val="0"/>
                </a:spcBef>
                <a:spcAft>
                  <a:spcPct val="0"/>
                </a:spcAft>
                <a:defRPr/>
              </a:pPr>
              <a:r>
                <a:rPr lang="en-US" kern="0" dirty="0">
                  <a:solidFill>
                    <a:prstClr val="white"/>
                  </a:solidFill>
                </a:rPr>
                <a:t>ODR</a:t>
              </a:r>
            </a:p>
            <a:p>
              <a:pPr lvl="0" algn="ctr" eaLnBrk="0" fontAlgn="base" hangingPunct="0">
                <a:spcBef>
                  <a:spcPct val="0"/>
                </a:spcBef>
                <a:spcAft>
                  <a:spcPct val="0"/>
                </a:spcAft>
                <a:defRPr/>
              </a:pPr>
              <a:r>
                <a:rPr lang="en-US" kern="0" dirty="0">
                  <a:solidFill>
                    <a:prstClr val="white"/>
                  </a:solidFill>
                </a:rPr>
                <a:t>Suspensions</a:t>
              </a:r>
            </a:p>
          </p:txBody>
        </p:sp>
        <p:sp>
          <p:nvSpPr>
            <p:cNvPr id="27" name="Rectangle 26">
              <a:extLst>
                <a:ext uri="{FF2B5EF4-FFF2-40B4-BE49-F238E27FC236}">
                  <a16:creationId xmlns:a16="http://schemas.microsoft.com/office/drawing/2014/main" id="{B8DDB1E2-53C1-AC48-9254-370F6288B484}"/>
                </a:ext>
              </a:extLst>
            </p:cNvPr>
            <p:cNvSpPr/>
            <p:nvPr/>
          </p:nvSpPr>
          <p:spPr>
            <a:xfrm>
              <a:off x="3047999" y="5180908"/>
              <a:ext cx="3048000" cy="914400"/>
            </a:xfrm>
            <a:prstGeom prst="rect">
              <a:avLst/>
            </a:prstGeom>
            <a:solidFill>
              <a:srgbClr val="92D050"/>
            </a:solidFill>
            <a:ln w="19050" cap="flat" cmpd="sng" algn="ctr">
              <a:solidFill>
                <a:schemeClr val="accent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ea typeface="+mn-ea"/>
                  <a:cs typeface="+mn-cs"/>
                </a:rPr>
                <a:t>M = H</a:t>
              </a:r>
            </a:p>
          </p:txBody>
        </p:sp>
        <p:sp>
          <p:nvSpPr>
            <p:cNvPr id="32" name="Right Arrow 31">
              <a:extLst>
                <a:ext uri="{FF2B5EF4-FFF2-40B4-BE49-F238E27FC236}">
                  <a16:creationId xmlns:a16="http://schemas.microsoft.com/office/drawing/2014/main" id="{85F3AB12-51E3-3D42-965F-50C7D9C25DEB}"/>
                </a:ext>
              </a:extLst>
            </p:cNvPr>
            <p:cNvSpPr/>
            <p:nvPr/>
          </p:nvSpPr>
          <p:spPr>
            <a:xfrm>
              <a:off x="2900064" y="3838434"/>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sp>
          <p:nvSpPr>
            <p:cNvPr id="30" name="Right Arrow 29">
              <a:extLst>
                <a:ext uri="{FF2B5EF4-FFF2-40B4-BE49-F238E27FC236}">
                  <a16:creationId xmlns:a16="http://schemas.microsoft.com/office/drawing/2014/main" id="{0F48D69D-7667-E243-A9E9-E356ACFC3964}"/>
                </a:ext>
              </a:extLst>
            </p:cNvPr>
            <p:cNvSpPr/>
            <p:nvPr/>
          </p:nvSpPr>
          <p:spPr>
            <a:xfrm>
              <a:off x="5774098" y="3799583"/>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grpSp>
      <p:sp>
        <p:nvSpPr>
          <p:cNvPr id="41" name="Rectangle 1">
            <a:extLst>
              <a:ext uri="{FF2B5EF4-FFF2-40B4-BE49-F238E27FC236}">
                <a16:creationId xmlns:a16="http://schemas.microsoft.com/office/drawing/2014/main" id="{3069A75A-8D22-7C48-83DC-B3DB21A5C586}"/>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dirty="0">
                <a:solidFill>
                  <a:schemeClr val="bg2"/>
                </a:solidFill>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dirty="0">
                <a:solidFill>
                  <a:schemeClr val="bg2"/>
                </a:solidFill>
                <a:ea typeface="MS PGothic" panose="020B0600070205080204" pitchFamily="34" charset="-128"/>
              </a:rPr>
              <a:t>Journal of Emotional and Behavioral Disorders, 27</a:t>
            </a:r>
            <a:r>
              <a:rPr lang="en-US" sz="1200" dirty="0">
                <a:solidFill>
                  <a:schemeClr val="bg2"/>
                </a:solidFill>
                <a:ea typeface="MS PGothic" panose="020B0600070205080204" pitchFamily="34" charset="-128"/>
              </a:rPr>
              <a:t>(2)</a:t>
            </a:r>
            <a:r>
              <a:rPr lang="en-US" sz="1200" i="1" dirty="0">
                <a:solidFill>
                  <a:schemeClr val="bg2"/>
                </a:solidFill>
                <a:ea typeface="MS PGothic" panose="020B0600070205080204" pitchFamily="34" charset="-128"/>
              </a:rPr>
              <a:t>,</a:t>
            </a:r>
            <a:r>
              <a:rPr lang="en-US" sz="1200" dirty="0">
                <a:solidFill>
                  <a:schemeClr val="bg2"/>
                </a:solidFill>
                <a:ea typeface="MS PGothic" panose="020B0600070205080204" pitchFamily="34" charset="-128"/>
              </a:rPr>
              <a:t> 86-100.</a:t>
            </a:r>
            <a:r>
              <a:rPr lang="en-US" sz="1200" i="1" dirty="0">
                <a:solidFill>
                  <a:schemeClr val="bg2"/>
                </a:solidFill>
                <a:ea typeface="MS PGothic" panose="020B0600070205080204" pitchFamily="34" charset="-128"/>
              </a:rPr>
              <a:t> </a:t>
            </a:r>
            <a:r>
              <a:rPr lang="en-US" sz="1200" dirty="0">
                <a:solidFill>
                  <a:schemeClr val="bg2"/>
                </a:solidFill>
                <a:ea typeface="MS PGothic" panose="020B0600070205080204" pitchFamily="34" charset="-128"/>
              </a:rPr>
              <a:t>doi:10.1177/1063426617744746</a:t>
            </a:r>
            <a:endParaRPr lang="en-US" sz="1050" dirty="0">
              <a:solidFill>
                <a:schemeClr val="bg2"/>
              </a:solidFill>
              <a:ea typeface="MS PGothic" panose="020B0600070205080204" pitchFamily="34" charset="-128"/>
            </a:endParaRPr>
          </a:p>
        </p:txBody>
      </p:sp>
    </p:spTree>
    <p:extLst>
      <p:ext uri="{BB962C8B-B14F-4D97-AF65-F5344CB8AC3E}">
        <p14:creationId xmlns:p14="http://schemas.microsoft.com/office/powerpoint/2010/main" val="165928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9A18-172B-3845-A5A8-1298BD8CC209}"/>
              </a:ext>
            </a:extLst>
          </p:cNvPr>
          <p:cNvSpPr>
            <a:spLocks noGrp="1"/>
          </p:cNvSpPr>
          <p:nvPr>
            <p:ph type="title"/>
          </p:nvPr>
        </p:nvSpPr>
        <p:spPr>
          <a:xfrm>
            <a:off x="794014" y="109861"/>
            <a:ext cx="10515600" cy="1325563"/>
          </a:xfrm>
        </p:spPr>
        <p:txBody>
          <a:bodyPr>
            <a:normAutofit/>
          </a:bodyPr>
          <a:lstStyle/>
          <a:p>
            <a:r>
              <a:rPr lang="en-US" sz="4000" dirty="0"/>
              <a:t>Screening Data: High School Years 1-3</a:t>
            </a:r>
          </a:p>
        </p:txBody>
      </p:sp>
      <p:graphicFrame>
        <p:nvGraphicFramePr>
          <p:cNvPr id="10" name="Content Placeholder 3">
            <a:extLst>
              <a:ext uri="{FF2B5EF4-FFF2-40B4-BE49-F238E27FC236}">
                <a16:creationId xmlns:a16="http://schemas.microsoft.com/office/drawing/2014/main" id="{EA3D74EE-79F4-3840-89C5-743CD43F6015}"/>
              </a:ext>
            </a:extLst>
          </p:cNvPr>
          <p:cNvGraphicFramePr>
            <a:graphicFrameLocks/>
          </p:cNvGraphicFramePr>
          <p:nvPr>
            <p:extLst>
              <p:ext uri="{D42A27DB-BD31-4B8C-83A1-F6EECF244321}">
                <p14:modId xmlns:p14="http://schemas.microsoft.com/office/powerpoint/2010/main" val="2092785605"/>
              </p:ext>
            </p:extLst>
          </p:nvPr>
        </p:nvGraphicFramePr>
        <p:xfrm>
          <a:off x="443107" y="1336060"/>
          <a:ext cx="11305786" cy="4659668"/>
        </p:xfrm>
        <a:graphic>
          <a:graphicData uri="http://schemas.openxmlformats.org/drawingml/2006/table">
            <a:tbl>
              <a:tblPr/>
              <a:tblGrid>
                <a:gridCol w="1586533">
                  <a:extLst>
                    <a:ext uri="{9D8B030D-6E8A-4147-A177-3AD203B41FA5}">
                      <a16:colId xmlns:a16="http://schemas.microsoft.com/office/drawing/2014/main" val="1056750294"/>
                    </a:ext>
                  </a:extLst>
                </a:gridCol>
                <a:gridCol w="162206">
                  <a:extLst>
                    <a:ext uri="{9D8B030D-6E8A-4147-A177-3AD203B41FA5}">
                      <a16:colId xmlns:a16="http://schemas.microsoft.com/office/drawing/2014/main" val="1950753568"/>
                    </a:ext>
                  </a:extLst>
                </a:gridCol>
                <a:gridCol w="976038">
                  <a:extLst>
                    <a:ext uri="{9D8B030D-6E8A-4147-A177-3AD203B41FA5}">
                      <a16:colId xmlns:a16="http://schemas.microsoft.com/office/drawing/2014/main" val="2303916736"/>
                    </a:ext>
                  </a:extLst>
                </a:gridCol>
                <a:gridCol w="203344">
                  <a:extLst>
                    <a:ext uri="{9D8B030D-6E8A-4147-A177-3AD203B41FA5}">
                      <a16:colId xmlns:a16="http://schemas.microsoft.com/office/drawing/2014/main" val="4033499267"/>
                    </a:ext>
                  </a:extLst>
                </a:gridCol>
                <a:gridCol w="1138712">
                  <a:extLst>
                    <a:ext uri="{9D8B030D-6E8A-4147-A177-3AD203B41FA5}">
                      <a16:colId xmlns:a16="http://schemas.microsoft.com/office/drawing/2014/main" val="4126822333"/>
                    </a:ext>
                  </a:extLst>
                </a:gridCol>
                <a:gridCol w="223675">
                  <a:extLst>
                    <a:ext uri="{9D8B030D-6E8A-4147-A177-3AD203B41FA5}">
                      <a16:colId xmlns:a16="http://schemas.microsoft.com/office/drawing/2014/main" val="3193263845"/>
                    </a:ext>
                  </a:extLst>
                </a:gridCol>
                <a:gridCol w="976038">
                  <a:extLst>
                    <a:ext uri="{9D8B030D-6E8A-4147-A177-3AD203B41FA5}">
                      <a16:colId xmlns:a16="http://schemas.microsoft.com/office/drawing/2014/main" val="39159406"/>
                    </a:ext>
                  </a:extLst>
                </a:gridCol>
                <a:gridCol w="976038">
                  <a:extLst>
                    <a:ext uri="{9D8B030D-6E8A-4147-A177-3AD203B41FA5}">
                      <a16:colId xmlns:a16="http://schemas.microsoft.com/office/drawing/2014/main" val="1464967292"/>
                    </a:ext>
                  </a:extLst>
                </a:gridCol>
                <a:gridCol w="1685786">
                  <a:extLst>
                    <a:ext uri="{9D8B030D-6E8A-4147-A177-3AD203B41FA5}">
                      <a16:colId xmlns:a16="http://schemas.microsoft.com/office/drawing/2014/main" val="3980837974"/>
                    </a:ext>
                  </a:extLst>
                </a:gridCol>
                <a:gridCol w="42614">
                  <a:extLst>
                    <a:ext uri="{9D8B030D-6E8A-4147-A177-3AD203B41FA5}">
                      <a16:colId xmlns:a16="http://schemas.microsoft.com/office/drawing/2014/main" val="926034521"/>
                    </a:ext>
                  </a:extLst>
                </a:gridCol>
                <a:gridCol w="976038">
                  <a:extLst>
                    <a:ext uri="{9D8B030D-6E8A-4147-A177-3AD203B41FA5}">
                      <a16:colId xmlns:a16="http://schemas.microsoft.com/office/drawing/2014/main" val="3544225464"/>
                    </a:ext>
                  </a:extLst>
                </a:gridCol>
                <a:gridCol w="203344">
                  <a:extLst>
                    <a:ext uri="{9D8B030D-6E8A-4147-A177-3AD203B41FA5}">
                      <a16:colId xmlns:a16="http://schemas.microsoft.com/office/drawing/2014/main" val="1079807211"/>
                    </a:ext>
                  </a:extLst>
                </a:gridCol>
                <a:gridCol w="1029857">
                  <a:extLst>
                    <a:ext uri="{9D8B030D-6E8A-4147-A177-3AD203B41FA5}">
                      <a16:colId xmlns:a16="http://schemas.microsoft.com/office/drawing/2014/main" val="2223351235"/>
                    </a:ext>
                  </a:extLst>
                </a:gridCol>
                <a:gridCol w="149525">
                  <a:extLst>
                    <a:ext uri="{9D8B030D-6E8A-4147-A177-3AD203B41FA5}">
                      <a16:colId xmlns:a16="http://schemas.microsoft.com/office/drawing/2014/main" val="2473418679"/>
                    </a:ext>
                  </a:extLst>
                </a:gridCol>
                <a:gridCol w="976038">
                  <a:extLst>
                    <a:ext uri="{9D8B030D-6E8A-4147-A177-3AD203B41FA5}">
                      <a16:colId xmlns:a16="http://schemas.microsoft.com/office/drawing/2014/main" val="1265854495"/>
                    </a:ext>
                  </a:extLst>
                </a:gridCol>
              </a:tblGrid>
              <a:tr h="593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Fall SRSSIE-I</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Low</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Moderate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High</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Fall SRSSIE-E</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 </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Low</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 </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Moderate</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 </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High</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695392436"/>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2016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80.28%</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10.36%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9.36%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2016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89.56%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8.02%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2.42%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21851691"/>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2017</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90.18%</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4.16%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5.66%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2017</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91.29%</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6.18%</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2.54%</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588050003"/>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90.91%</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3.86%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5.23%</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92.22%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6.20%</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1.58%</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07683206"/>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726827064"/>
                  </a:ext>
                </a:extLst>
              </a:tr>
              <a:tr h="593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Winter SRSSIE-I</a:t>
                      </a:r>
                      <a:endParaRPr lang="en-US" sz="1900" b="1"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Low</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Moderate</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High</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Winter SRSSIE-E</a:t>
                      </a:r>
                      <a:endParaRPr lang="en-US" sz="1900" b="1" i="0" u="none" strike="noStrike" dirty="0">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Low</a:t>
                      </a:r>
                      <a:endParaRPr lang="en-US" sz="1900" b="1" i="0" u="none" strike="noStrike" dirty="0">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 </a:t>
                      </a:r>
                      <a:endParaRPr lang="en-US" sz="1900" b="1" i="0" u="none" strike="noStrike" dirty="0">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Moderate</a:t>
                      </a:r>
                      <a:endParaRPr lang="en-US" sz="1900" b="1" i="0" u="none" strike="noStrike" dirty="0">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 </a:t>
                      </a:r>
                      <a:endParaRPr lang="en-US" sz="1900" b="1" i="0" u="none" strike="noStrike" dirty="0">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dirty="0">
                          <a:effectLst/>
                        </a:rPr>
                        <a:t>High</a:t>
                      </a:r>
                      <a:endParaRPr lang="en-US" sz="1900" b="1" i="0" u="none" strike="noStrike" dirty="0">
                        <a:solidFill>
                          <a:srgbClr val="000000"/>
                        </a:solidFill>
                        <a:effectLst/>
                        <a:latin typeface="Calibri" panose="020F0502020204030204" pitchFamily="34" charset="0"/>
                      </a:endParaRPr>
                    </a:p>
                  </a:txBody>
                  <a:tcPr marL="7984" marR="7984" marT="7984"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38795069"/>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2016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87.25%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9.49%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3.26%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2016</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87.25%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9.49%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3.26%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954273705"/>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2017</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86.14%</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4.85%</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2017</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86.14%</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4.85%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153413424"/>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88.79%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8.52%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2.69%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88.79%</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8.52%</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 </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dirty="0">
                          <a:effectLst/>
                        </a:rPr>
                        <a:t>2.69%</a:t>
                      </a:r>
                      <a:endParaRPr lang="en-US" sz="2500" b="0" i="0" u="none" strike="noStrike" dirty="0">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797622295"/>
                  </a:ext>
                </a:extLst>
              </a:tr>
            </a:tbl>
          </a:graphicData>
        </a:graphic>
      </p:graphicFrame>
      <p:sp>
        <p:nvSpPr>
          <p:cNvPr id="11" name="Rectangle 10">
            <a:extLst>
              <a:ext uri="{FF2B5EF4-FFF2-40B4-BE49-F238E27FC236}">
                <a16:creationId xmlns:a16="http://schemas.microsoft.com/office/drawing/2014/main" id="{8BA2E73A-BD7F-434F-B365-7B16B5CEE096}"/>
              </a:ext>
            </a:extLst>
          </p:cNvPr>
          <p:cNvSpPr/>
          <p:nvPr/>
        </p:nvSpPr>
        <p:spPr>
          <a:xfrm>
            <a:off x="3302509" y="1587358"/>
            <a:ext cx="1151547" cy="1814516"/>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B11D425-A77D-AD4E-9860-49C1C7D5DB3C}"/>
              </a:ext>
            </a:extLst>
          </p:cNvPr>
          <p:cNvSpPr/>
          <p:nvPr/>
        </p:nvSpPr>
        <p:spPr>
          <a:xfrm>
            <a:off x="9555644" y="1574408"/>
            <a:ext cx="1041928" cy="1840416"/>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9FD1110-E27C-A047-914E-4A3E88812D96}"/>
              </a:ext>
            </a:extLst>
          </p:cNvPr>
          <p:cNvSpPr/>
          <p:nvPr/>
        </p:nvSpPr>
        <p:spPr>
          <a:xfrm>
            <a:off x="2136100" y="1619199"/>
            <a:ext cx="1091097" cy="1814516"/>
          </a:xfrm>
          <a:prstGeom prst="rect">
            <a:avLst/>
          </a:prstGeom>
          <a:noFill/>
          <a:ln w="76200" cap="flat" cmpd="sng" algn="ctr">
            <a:solidFill>
              <a:srgbClr val="00B05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42E9705-21C9-FD4F-A727-FCBCD6A8F12E}"/>
              </a:ext>
            </a:extLst>
          </p:cNvPr>
          <p:cNvSpPr/>
          <p:nvPr/>
        </p:nvSpPr>
        <p:spPr>
          <a:xfrm>
            <a:off x="8328787" y="1592073"/>
            <a:ext cx="1151546" cy="1814516"/>
          </a:xfrm>
          <a:prstGeom prst="rect">
            <a:avLst/>
          </a:prstGeom>
          <a:noFill/>
          <a:ln w="76200" cap="flat" cmpd="sng" algn="ctr">
            <a:solidFill>
              <a:srgbClr val="00B05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2B1DF02-2648-A44F-9004-C294859C9237}"/>
              </a:ext>
            </a:extLst>
          </p:cNvPr>
          <p:cNvSpPr/>
          <p:nvPr/>
        </p:nvSpPr>
        <p:spPr>
          <a:xfrm>
            <a:off x="4529367" y="1587358"/>
            <a:ext cx="1069697" cy="1814516"/>
          </a:xfrm>
          <a:prstGeom prst="rect">
            <a:avLst/>
          </a:prstGeom>
          <a:noFill/>
          <a:ln w="7620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828F95-597F-1D40-8CA7-42CC0C976CE4}"/>
              </a:ext>
            </a:extLst>
          </p:cNvPr>
          <p:cNvSpPr/>
          <p:nvPr/>
        </p:nvSpPr>
        <p:spPr>
          <a:xfrm>
            <a:off x="10687314" y="1619199"/>
            <a:ext cx="914400" cy="1814516"/>
          </a:xfrm>
          <a:prstGeom prst="rect">
            <a:avLst/>
          </a:prstGeom>
          <a:noFill/>
          <a:ln w="7620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0328418-4B67-49C4-BBC7-52FEF0CBD904}"/>
              </a:ext>
            </a:extLst>
          </p:cNvPr>
          <p:cNvSpPr/>
          <p:nvPr/>
        </p:nvSpPr>
        <p:spPr>
          <a:xfrm>
            <a:off x="443107" y="6391844"/>
            <a:ext cx="8482723" cy="307777"/>
          </a:xfrm>
          <a:prstGeom prst="rect">
            <a:avLst/>
          </a:prstGeom>
        </p:spPr>
        <p:txBody>
          <a:bodyPr wrap="square">
            <a:spAutoFit/>
          </a:bodyPr>
          <a:lstStyle/>
          <a:p>
            <a:pPr eaLnBrk="0" fontAlgn="base" hangingPunct="0">
              <a:spcAft>
                <a:spcPct val="0"/>
              </a:spcAft>
              <a:buFont typeface="Arial" panose="020B0604020202020204" pitchFamily="34" charset="0"/>
              <a:buNone/>
              <a:defRPr/>
            </a:pPr>
            <a:r>
              <a:rPr lang="en-US" sz="1400" dirty="0">
                <a:solidFill>
                  <a:schemeClr val="bg2"/>
                </a:solidFill>
                <a:ea typeface="MS PGothic" panose="020B0600070205080204" pitchFamily="34" charset="-128"/>
              </a:rPr>
              <a:t>Shared with permission from district partner.</a:t>
            </a:r>
            <a:endParaRPr lang="en-US" sz="1100" dirty="0">
              <a:solidFill>
                <a:schemeClr val="bg2"/>
              </a:solidFill>
              <a:ea typeface="MS PGothic" panose="020B0600070205080204" pitchFamily="34" charset="-128"/>
            </a:endParaRPr>
          </a:p>
        </p:txBody>
      </p:sp>
    </p:spTree>
    <p:extLst>
      <p:ext uri="{BB962C8B-B14F-4D97-AF65-F5344CB8AC3E}">
        <p14:creationId xmlns:p14="http://schemas.microsoft.com/office/powerpoint/2010/main" val="12399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en-US" sz="4000" dirty="0"/>
              <a:t>Student Risk Screening Scale for Early Childhood</a:t>
            </a:r>
            <a:br>
              <a:rPr lang="en-US" altLang="en-US" sz="4000" dirty="0"/>
            </a:br>
            <a:r>
              <a:rPr lang="en-US" altLang="en-US" sz="4000" dirty="0"/>
              <a:t>SRSS-EC</a:t>
            </a:r>
            <a:br>
              <a:rPr lang="en-US" altLang="en-US" sz="4000" dirty="0"/>
            </a:br>
            <a:r>
              <a:rPr lang="en-US" altLang="en-US" sz="2800" dirty="0"/>
              <a:t>Lane &amp; Menzies, 2009</a:t>
            </a:r>
            <a:endParaRPr lang="en-US" sz="2800"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4523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rotWithShape="1">
          <a:blip r:embed="rId2"/>
          <a:srcRect l="2166" t="2083" b="74636"/>
          <a:stretch/>
        </p:blipFill>
        <p:spPr>
          <a:xfrm>
            <a:off x="0" y="58316"/>
            <a:ext cx="9616666" cy="1632372"/>
          </a:xfrm>
          <a:prstGeom prst="rect">
            <a:avLst/>
          </a:prstGeom>
        </p:spPr>
      </p:pic>
      <p:pic>
        <p:nvPicPr>
          <p:cNvPr id="7" name="Picture 6">
            <a:extLst>
              <a:ext uri="{FF2B5EF4-FFF2-40B4-BE49-F238E27FC236}">
                <a16:creationId xmlns:a16="http://schemas.microsoft.com/office/drawing/2014/main" id="{7A939E53-2906-45AE-8852-88E5566988C4}"/>
              </a:ext>
            </a:extLst>
          </p:cNvPr>
          <p:cNvPicPr>
            <a:picLocks noChangeAspect="1"/>
          </p:cNvPicPr>
          <p:nvPr/>
        </p:nvPicPr>
        <p:blipFill>
          <a:blip r:embed="rId3"/>
          <a:stretch>
            <a:fillRect/>
          </a:stretch>
        </p:blipFill>
        <p:spPr>
          <a:xfrm>
            <a:off x="0" y="2920181"/>
            <a:ext cx="5867612" cy="3817047"/>
          </a:xfrm>
          <a:prstGeom prst="rect">
            <a:avLst/>
          </a:prstGeom>
        </p:spPr>
      </p:pic>
      <p:pic>
        <p:nvPicPr>
          <p:cNvPr id="4" name="Picture 3">
            <a:extLst>
              <a:ext uri="{FF2B5EF4-FFF2-40B4-BE49-F238E27FC236}">
                <a16:creationId xmlns:a16="http://schemas.microsoft.com/office/drawing/2014/main" id="{7873FE19-7FFC-4437-BD4B-D319A9D3C8FB}"/>
              </a:ext>
            </a:extLst>
          </p:cNvPr>
          <p:cNvPicPr>
            <a:picLocks/>
          </p:cNvPicPr>
          <p:nvPr/>
        </p:nvPicPr>
        <p:blipFill>
          <a:blip r:embed="rId4"/>
          <a:stretch>
            <a:fillRect/>
          </a:stretch>
        </p:blipFill>
        <p:spPr>
          <a:xfrm rot="5897074" flipV="1">
            <a:off x="5533069" y="4017537"/>
            <a:ext cx="515935" cy="541234"/>
          </a:xfrm>
          <a:prstGeom prst="rect">
            <a:avLst/>
          </a:prstGeom>
        </p:spPr>
      </p:pic>
      <p:pic>
        <p:nvPicPr>
          <p:cNvPr id="8" name="Picture 7">
            <a:extLst>
              <a:ext uri="{FF2B5EF4-FFF2-40B4-BE49-F238E27FC236}">
                <a16:creationId xmlns:a16="http://schemas.microsoft.com/office/drawing/2014/main" id="{50D4BF23-6FC0-457C-A91B-2BB42AB89F57}"/>
              </a:ext>
            </a:extLst>
          </p:cNvPr>
          <p:cNvPicPr>
            <a:picLocks noChangeAspect="1"/>
          </p:cNvPicPr>
          <p:nvPr/>
        </p:nvPicPr>
        <p:blipFill>
          <a:blip r:embed="rId5"/>
          <a:stretch>
            <a:fillRect/>
          </a:stretch>
        </p:blipFill>
        <p:spPr>
          <a:xfrm>
            <a:off x="6096000" y="1720184"/>
            <a:ext cx="6085562" cy="4035689"/>
          </a:xfrm>
          <a:prstGeom prst="rect">
            <a:avLst/>
          </a:prstGeom>
          <a:ln>
            <a:solidFill>
              <a:schemeClr val="tx1"/>
            </a:solidFill>
          </a:ln>
        </p:spPr>
      </p:pic>
      <p:sp>
        <p:nvSpPr>
          <p:cNvPr id="3" name="Rectangle 2">
            <a:extLst>
              <a:ext uri="{FF2B5EF4-FFF2-40B4-BE49-F238E27FC236}">
                <a16:creationId xmlns:a16="http://schemas.microsoft.com/office/drawing/2014/main" id="{A8E6DE95-3633-4FB8-85C9-1CD71ED505B5}"/>
              </a:ext>
            </a:extLst>
          </p:cNvPr>
          <p:cNvSpPr/>
          <p:nvPr/>
        </p:nvSpPr>
        <p:spPr>
          <a:xfrm>
            <a:off x="6096000" y="4917882"/>
            <a:ext cx="3220720" cy="294640"/>
          </a:xfrm>
          <a:prstGeom prst="rect">
            <a:avLst/>
          </a:prstGeom>
          <a:solidFill>
            <a:schemeClr val="accent2">
              <a:alpha val="24000"/>
            </a:schemeClr>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36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39238-84C3-4FDD-BFA7-3CAEAE19AC25}"/>
              </a:ext>
            </a:extLst>
          </p:cNvPr>
          <p:cNvPicPr>
            <a:picLocks noChangeAspect="1"/>
          </p:cNvPicPr>
          <p:nvPr/>
        </p:nvPicPr>
        <p:blipFill rotWithShape="1">
          <a:blip r:embed="rId2"/>
          <a:srcRect t="21706"/>
          <a:stretch/>
        </p:blipFill>
        <p:spPr>
          <a:xfrm>
            <a:off x="519425" y="1782618"/>
            <a:ext cx="8980454" cy="4567525"/>
          </a:xfrm>
          <a:prstGeom prst="rect">
            <a:avLst/>
          </a:prstGeom>
        </p:spPr>
      </p:pic>
      <p:sp>
        <p:nvSpPr>
          <p:cNvPr id="4" name="Title 3">
            <a:extLst>
              <a:ext uri="{FF2B5EF4-FFF2-40B4-BE49-F238E27FC236}">
                <a16:creationId xmlns:a16="http://schemas.microsoft.com/office/drawing/2014/main" id="{E2C8DB4B-1E55-4C9E-9485-DFBF7606E732}"/>
              </a:ext>
            </a:extLst>
          </p:cNvPr>
          <p:cNvSpPr txBox="1">
            <a:spLocks/>
          </p:cNvSpPr>
          <p:nvPr/>
        </p:nvSpPr>
        <p:spPr bwMode="auto">
          <a:xfrm>
            <a:off x="298391" y="350839"/>
            <a:ext cx="11595217" cy="1325563"/>
          </a:xfrm>
          <a:prstGeom prst="rect">
            <a:avLst/>
          </a:prstGeom>
        </p:spPr>
        <p:txBody>
          <a:bodyPr wrap="square" numCol="1" anchorCtr="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sz="3200" dirty="0"/>
              <a:t>Student Risk Screening Scale for Early Childhood</a:t>
            </a:r>
          </a:p>
          <a:p>
            <a:r>
              <a:rPr lang="en-US" altLang="en-US" sz="3200" dirty="0"/>
              <a:t>(SRSS-EC; Lane &amp; Menzies, 2009)</a:t>
            </a:r>
            <a:br>
              <a:rPr lang="en-US" altLang="en-US" sz="3200" dirty="0"/>
            </a:br>
            <a:endParaRPr lang="en-US" altLang="en-US" sz="3200" dirty="0"/>
          </a:p>
        </p:txBody>
      </p:sp>
    </p:spTree>
    <p:extLst>
      <p:ext uri="{BB962C8B-B14F-4D97-AF65-F5344CB8AC3E}">
        <p14:creationId xmlns:p14="http://schemas.microsoft.com/office/powerpoint/2010/main" val="38609801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C8443C-9E66-48A8-BF64-077ABBB856A5}"/>
              </a:ext>
            </a:extLst>
          </p:cNvPr>
          <p:cNvPicPr>
            <a:picLocks/>
          </p:cNvPicPr>
          <p:nvPr/>
        </p:nvPicPr>
        <p:blipFill>
          <a:blip r:embed="rId2"/>
          <a:stretch>
            <a:fillRect/>
          </a:stretch>
        </p:blipFill>
        <p:spPr>
          <a:xfrm rot="7454548">
            <a:off x="3809" y="3107083"/>
            <a:ext cx="3810000" cy="3810000"/>
          </a:xfrm>
          <a:prstGeom prst="rect">
            <a:avLst/>
          </a:prstGeom>
        </p:spPr>
      </p:pic>
      <p:sp>
        <p:nvSpPr>
          <p:cNvPr id="2" name="Title 3">
            <a:extLst>
              <a:ext uri="{FF2B5EF4-FFF2-40B4-BE49-F238E27FC236}">
                <a16:creationId xmlns:a16="http://schemas.microsoft.com/office/drawing/2014/main" id="{212D3183-72DD-4AD4-9387-03855975EA08}"/>
              </a:ext>
            </a:extLst>
          </p:cNvPr>
          <p:cNvSpPr txBox="1">
            <a:spLocks/>
          </p:cNvSpPr>
          <p:nvPr/>
        </p:nvSpPr>
        <p:spPr bwMode="auto">
          <a:xfrm>
            <a:off x="298391" y="350839"/>
            <a:ext cx="11595217" cy="1325563"/>
          </a:xfrm>
          <a:prstGeom prst="rect">
            <a:avLst/>
          </a:prstGeom>
        </p:spPr>
        <p:txBody>
          <a:bodyPr wrap="square" numCol="1" anchorCtr="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sz="3200" dirty="0"/>
              <a:t>SRSS-EC: Initial Evidence</a:t>
            </a:r>
            <a:br>
              <a:rPr lang="en-US" altLang="en-US" sz="3200" dirty="0"/>
            </a:br>
            <a:endParaRPr lang="en-US" altLang="en-US" sz="3200" dirty="0"/>
          </a:p>
        </p:txBody>
      </p:sp>
      <p:pic>
        <p:nvPicPr>
          <p:cNvPr id="10" name="Picture 9" descr="A close up of text on a white background&#10;&#10;Description automatically generated">
            <a:extLst>
              <a:ext uri="{FF2B5EF4-FFF2-40B4-BE49-F238E27FC236}">
                <a16:creationId xmlns:a16="http://schemas.microsoft.com/office/drawing/2014/main" id="{E845E4A5-FDB5-4F16-B197-6956CDA086E9}"/>
              </a:ext>
            </a:extLst>
          </p:cNvPr>
          <p:cNvPicPr>
            <a:picLocks noChangeAspect="1"/>
          </p:cNvPicPr>
          <p:nvPr/>
        </p:nvPicPr>
        <p:blipFill>
          <a:blip r:embed="rId3"/>
          <a:stretch>
            <a:fillRect/>
          </a:stretch>
        </p:blipFill>
        <p:spPr>
          <a:xfrm>
            <a:off x="6263166" y="237425"/>
            <a:ext cx="4915758" cy="638314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F69A77A6-5FD1-42F8-8329-4B8FEF897E0E}"/>
              </a:ext>
            </a:extLst>
          </p:cNvPr>
          <p:cNvSpPr/>
          <p:nvPr/>
        </p:nvSpPr>
        <p:spPr>
          <a:xfrm>
            <a:off x="336565" y="1522988"/>
            <a:ext cx="4318561" cy="954107"/>
          </a:xfrm>
          <a:prstGeom prst="rect">
            <a:avLst/>
          </a:prstGeom>
          <a:noFill/>
        </p:spPr>
        <p:txBody>
          <a:bodyPr wrap="square" lIns="91440" tIns="45720" rIns="91440" bIns="45720">
            <a:spAutoFit/>
          </a:bodyPr>
          <a:lstStyle/>
          <a:p>
            <a:r>
              <a:rPr lang="en-US" sz="2800" b="0" cap="none" spc="0" dirty="0">
                <a:ln w="0"/>
                <a:solidFill>
                  <a:schemeClr val="tx2">
                    <a:lumMod val="75000"/>
                  </a:schemeClr>
                </a:solidFill>
                <a:effectLst>
                  <a:outerShdw blurRad="38100" dist="25400" dir="5400000" algn="ctr" rotWithShape="0">
                    <a:srgbClr val="6E747A">
                      <a:alpha val="43000"/>
                    </a:srgbClr>
                  </a:outerShdw>
                </a:effectLst>
              </a:rPr>
              <a:t>Research brief available on ci3t.org/screening</a:t>
            </a:r>
          </a:p>
        </p:txBody>
      </p:sp>
      <p:pic>
        <p:nvPicPr>
          <p:cNvPr id="12" name="Picture 11">
            <a:extLst>
              <a:ext uri="{FF2B5EF4-FFF2-40B4-BE49-F238E27FC236}">
                <a16:creationId xmlns:a16="http://schemas.microsoft.com/office/drawing/2014/main" id="{EFB4FE30-1CC9-4A01-AB15-5DF949038592}"/>
              </a:ext>
            </a:extLst>
          </p:cNvPr>
          <p:cNvPicPr>
            <a:picLocks noChangeAspect="1"/>
          </p:cNvPicPr>
          <p:nvPr/>
        </p:nvPicPr>
        <p:blipFill>
          <a:blip r:embed="rId4"/>
          <a:stretch>
            <a:fillRect/>
          </a:stretch>
        </p:blipFill>
        <p:spPr>
          <a:xfrm>
            <a:off x="407822" y="2556712"/>
            <a:ext cx="3222383" cy="2096251"/>
          </a:xfrm>
          <a:prstGeom prst="rect">
            <a:avLst/>
          </a:prstGeom>
          <a:ln>
            <a:solidFill>
              <a:schemeClr val="tx1"/>
            </a:solidFill>
          </a:ln>
        </p:spPr>
      </p:pic>
      <p:pic>
        <p:nvPicPr>
          <p:cNvPr id="13" name="Picture 12">
            <a:extLst>
              <a:ext uri="{FF2B5EF4-FFF2-40B4-BE49-F238E27FC236}">
                <a16:creationId xmlns:a16="http://schemas.microsoft.com/office/drawing/2014/main" id="{6D3BC255-1C5C-4FF6-B738-E3E880E72236}"/>
              </a:ext>
            </a:extLst>
          </p:cNvPr>
          <p:cNvPicPr>
            <a:picLocks/>
          </p:cNvPicPr>
          <p:nvPr/>
        </p:nvPicPr>
        <p:blipFill>
          <a:blip r:embed="rId5"/>
          <a:stretch>
            <a:fillRect/>
          </a:stretch>
        </p:blipFill>
        <p:spPr>
          <a:xfrm>
            <a:off x="1080341" y="3113636"/>
            <a:ext cx="177353" cy="17735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71CB888-C257-49A7-B687-D5696CDE3BF5}"/>
              </a:ext>
            </a:extLst>
          </p:cNvPr>
          <p:cNvPicPr>
            <a:picLocks noChangeAspect="1"/>
          </p:cNvPicPr>
          <p:nvPr/>
        </p:nvPicPr>
        <p:blipFill>
          <a:blip r:embed="rId6"/>
          <a:stretch>
            <a:fillRect/>
          </a:stretch>
        </p:blipFill>
        <p:spPr>
          <a:xfrm>
            <a:off x="2965319" y="2875280"/>
            <a:ext cx="2944653" cy="3810726"/>
          </a:xfrm>
          <a:prstGeom prst="rect">
            <a:avLst/>
          </a:prstGeom>
          <a:ln>
            <a:solidFill>
              <a:schemeClr val="tx1"/>
            </a:solidFill>
          </a:ln>
        </p:spPr>
      </p:pic>
    </p:spTree>
    <p:extLst>
      <p:ext uri="{BB962C8B-B14F-4D97-AF65-F5344CB8AC3E}">
        <p14:creationId xmlns:p14="http://schemas.microsoft.com/office/powerpoint/2010/main" val="28409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BBDA66-F47A-49F6-A0A1-3A00449AE784}"/>
              </a:ext>
            </a:extLst>
          </p:cNvPr>
          <p:cNvPicPr>
            <a:picLocks noChangeAspect="1"/>
          </p:cNvPicPr>
          <p:nvPr/>
        </p:nvPicPr>
        <p:blipFill>
          <a:blip r:embed="rId2"/>
          <a:stretch>
            <a:fillRect/>
          </a:stretch>
        </p:blipFill>
        <p:spPr>
          <a:xfrm>
            <a:off x="218843" y="2247923"/>
            <a:ext cx="6559312" cy="4267017"/>
          </a:xfrm>
          <a:prstGeom prst="rect">
            <a:avLst/>
          </a:prstGeom>
        </p:spPr>
      </p:pic>
      <p:pic>
        <p:nvPicPr>
          <p:cNvPr id="6" name="Picture 5">
            <a:extLst>
              <a:ext uri="{FF2B5EF4-FFF2-40B4-BE49-F238E27FC236}">
                <a16:creationId xmlns:a16="http://schemas.microsoft.com/office/drawing/2014/main" id="{7873FE19-7FFC-4437-BD4B-D319A9D3C8FB}"/>
              </a:ext>
            </a:extLst>
          </p:cNvPr>
          <p:cNvPicPr>
            <a:picLocks/>
          </p:cNvPicPr>
          <p:nvPr/>
        </p:nvPicPr>
        <p:blipFill>
          <a:blip r:embed="rId3"/>
          <a:stretch>
            <a:fillRect/>
          </a:stretch>
        </p:blipFill>
        <p:spPr>
          <a:xfrm>
            <a:off x="1580045" y="3429000"/>
            <a:ext cx="361011" cy="361011"/>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2C1AD61A-6263-4605-BBE9-A65B0FEF5E5C}"/>
              </a:ext>
            </a:extLst>
          </p:cNvPr>
          <p:cNvPicPr>
            <a:picLocks noChangeAspect="1"/>
          </p:cNvPicPr>
          <p:nvPr/>
        </p:nvPicPr>
        <p:blipFill>
          <a:blip r:embed="rId4">
            <a:alphaModFix/>
          </a:blip>
          <a:stretch>
            <a:fillRect/>
          </a:stretch>
        </p:blipFill>
        <p:spPr>
          <a:xfrm>
            <a:off x="5604570" y="141300"/>
            <a:ext cx="5811519" cy="7519084"/>
          </a:xfrm>
          <a:prstGeom prst="rect">
            <a:avLst/>
          </a:prstGeom>
          <a:ln>
            <a:solidFill>
              <a:schemeClr val="tx1"/>
            </a:solidFill>
          </a:ln>
        </p:spPr>
      </p:pic>
      <p:sp>
        <p:nvSpPr>
          <p:cNvPr id="8" name="Title 3">
            <a:extLst>
              <a:ext uri="{FF2B5EF4-FFF2-40B4-BE49-F238E27FC236}">
                <a16:creationId xmlns:a16="http://schemas.microsoft.com/office/drawing/2014/main" id="{9487D597-F4A4-403A-B647-A0FD73049705}"/>
              </a:ext>
            </a:extLst>
          </p:cNvPr>
          <p:cNvSpPr txBox="1">
            <a:spLocks/>
          </p:cNvSpPr>
          <p:nvPr/>
        </p:nvSpPr>
        <p:spPr bwMode="auto">
          <a:xfrm>
            <a:off x="298391" y="350839"/>
            <a:ext cx="6275129" cy="1325563"/>
          </a:xfrm>
          <a:prstGeom prst="rect">
            <a:avLst/>
          </a:prstGeom>
        </p:spPr>
        <p:txBody>
          <a:bodyPr wrap="square" numCol="1" anchorCtr="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sz="3200" dirty="0"/>
              <a:t>SRSS-EC Protocol:</a:t>
            </a:r>
          </a:p>
          <a:p>
            <a:r>
              <a:rPr lang="en-US" altLang="en-US" sz="3200" dirty="0"/>
              <a:t>Setting up to Screen in your District or Center</a:t>
            </a:r>
            <a:br>
              <a:rPr lang="en-US" altLang="en-US" sz="3200" dirty="0"/>
            </a:br>
            <a:endParaRPr lang="en-US" altLang="en-US" sz="3200" dirty="0"/>
          </a:p>
        </p:txBody>
      </p:sp>
    </p:spTree>
    <p:extLst>
      <p:ext uri="{BB962C8B-B14F-4D97-AF65-F5344CB8AC3E}">
        <p14:creationId xmlns:p14="http://schemas.microsoft.com/office/powerpoint/2010/main" val="26428141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Diagram 6"/>
          <p:cNvGraphicFramePr/>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059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621-7B09-4DC9-A70A-89FFE9A08F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02C2888-EF78-405E-BB7C-CA04AF7684D0}"/>
              </a:ext>
            </a:extLst>
          </p:cNvPr>
          <p:cNvSpPr>
            <a:spLocks noGrp="1"/>
          </p:cNvSpPr>
          <p:nvPr>
            <p:ph idx="1"/>
          </p:nvPr>
        </p:nvSpPr>
        <p:spPr/>
        <p:txBody>
          <a:bodyPr>
            <a:normAutofit fontScale="92500"/>
          </a:bodyPr>
          <a:lstStyle/>
          <a:p>
            <a:r>
              <a:rPr lang="en-US" dirty="0"/>
              <a:t>Introducing Ci3T … a Comprehensive, Integrated, Three-Tiered Model of Prevention  </a:t>
            </a:r>
          </a:p>
          <a:p>
            <a:r>
              <a:rPr lang="en-US" dirty="0"/>
              <a:t>A Look at … </a:t>
            </a:r>
          </a:p>
          <a:p>
            <a:pPr lvl="1"/>
            <a:r>
              <a:rPr lang="en-US" dirty="0"/>
              <a:t>Student Risk Screening Scale – Internalizing and Externalizing (SRSS-IE)</a:t>
            </a:r>
          </a:p>
          <a:p>
            <a:pPr lvl="1"/>
            <a:r>
              <a:rPr lang="en-US" dirty="0"/>
              <a:t>Student Risk Screening Scale for Early Childhood (SRSS-EC)</a:t>
            </a:r>
          </a:p>
          <a:p>
            <a:r>
              <a:rPr lang="en-US" dirty="0">
                <a:solidFill>
                  <a:srgbClr val="00B050"/>
                </a:solidFill>
              </a:rPr>
              <a:t>The Role of Screening: Using Screening Data to Shape Instruction  </a:t>
            </a:r>
          </a:p>
          <a:p>
            <a:pPr lvl="1"/>
            <a:r>
              <a:rPr lang="en-US" dirty="0">
                <a:solidFill>
                  <a:srgbClr val="00B050"/>
                </a:solidFill>
              </a:rPr>
              <a:t>At Tier 1: Primary Preventions Efforts </a:t>
            </a:r>
          </a:p>
          <a:p>
            <a:pPr lvl="1"/>
            <a:r>
              <a:rPr lang="en-US" dirty="0"/>
              <a:t>At all Tiers: Teacher-delivered Strategies  </a:t>
            </a:r>
          </a:p>
          <a:p>
            <a:pPr lvl="1"/>
            <a:r>
              <a:rPr lang="en-US" dirty="0"/>
              <a:t>At Tiers 2 &amp; 3: Secondary &amp; Tertiary Prevention Efforts  </a:t>
            </a:r>
            <a:endParaRPr lang="en-US" dirty="0">
              <a:solidFill>
                <a:srgbClr val="FF0000"/>
              </a:solidFill>
            </a:endParaRPr>
          </a:p>
          <a:p>
            <a:r>
              <a:rPr lang="en-US" dirty="0"/>
              <a:t>Planning for Next Steps</a:t>
            </a:r>
          </a:p>
        </p:txBody>
      </p:sp>
    </p:spTree>
    <p:extLst>
      <p:ext uri="{BB962C8B-B14F-4D97-AF65-F5344CB8AC3E}">
        <p14:creationId xmlns:p14="http://schemas.microsoft.com/office/powerpoint/2010/main" val="430834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621-7B09-4DC9-A70A-89FFE9A08F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02C2888-EF78-405E-BB7C-CA04AF7684D0}"/>
              </a:ext>
            </a:extLst>
          </p:cNvPr>
          <p:cNvSpPr>
            <a:spLocks noGrp="1"/>
          </p:cNvSpPr>
          <p:nvPr>
            <p:ph idx="1"/>
          </p:nvPr>
        </p:nvSpPr>
        <p:spPr/>
        <p:txBody>
          <a:bodyPr>
            <a:normAutofit fontScale="92500"/>
          </a:bodyPr>
          <a:lstStyle/>
          <a:p>
            <a:r>
              <a:rPr lang="en-US" dirty="0"/>
              <a:t>Introducing Ci3T … a Comprehensive, Integrated, Three-Tiered Model of Prevention  </a:t>
            </a:r>
          </a:p>
          <a:p>
            <a:r>
              <a:rPr lang="en-US" dirty="0"/>
              <a:t>A Look at … </a:t>
            </a:r>
          </a:p>
          <a:p>
            <a:pPr lvl="1"/>
            <a:r>
              <a:rPr lang="en-US" dirty="0"/>
              <a:t>Student Risk Screening Scale – Internalizing and Externalizing (SRSS-IE)</a:t>
            </a:r>
          </a:p>
          <a:p>
            <a:pPr lvl="1"/>
            <a:r>
              <a:rPr lang="en-US" dirty="0"/>
              <a:t>Student Risk Screening Scale for Early Childhood (SRSS-EC)</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endParaRPr lang="en-US" dirty="0">
              <a:solidFill>
                <a:srgbClr val="FF0000"/>
              </a:solidFill>
            </a:endParaRPr>
          </a:p>
          <a:p>
            <a:r>
              <a:rPr lang="en-US" dirty="0"/>
              <a:t>Planning for Next Steps</a:t>
            </a:r>
          </a:p>
        </p:txBody>
      </p:sp>
    </p:spTree>
    <p:extLst>
      <p:ext uri="{BB962C8B-B14F-4D97-AF65-F5344CB8AC3E}">
        <p14:creationId xmlns:p14="http://schemas.microsoft.com/office/powerpoint/2010/main" val="1103352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extLst>
              <p:ext uri="{D42A27DB-BD31-4B8C-83A1-F6EECF244321}">
                <p14:modId xmlns:p14="http://schemas.microsoft.com/office/powerpoint/2010/main" val="410774419"/>
              </p:ext>
            </p:extLst>
          </p:nvPr>
        </p:nvGraphicFramePr>
        <p:xfrm>
          <a:off x="1183341" y="1290918"/>
          <a:ext cx="9574306" cy="510988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799327" y="1735280"/>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prstClr val="white"/>
                </a:solidFill>
                <a:latin typeface="Calibri"/>
              </a:rPr>
              <a:t>n </a:t>
            </a:r>
            <a:r>
              <a:rPr lang="en-US" dirty="0">
                <a:solidFill>
                  <a:prstClr val="white"/>
                </a:solidFill>
                <a:latin typeface="Calibri"/>
              </a:rPr>
              <a:t>= 72</a:t>
            </a:r>
          </a:p>
        </p:txBody>
      </p:sp>
      <p:sp>
        <p:nvSpPr>
          <p:cNvPr id="9" name="Rectangle 8"/>
          <p:cNvSpPr/>
          <p:nvPr/>
        </p:nvSpPr>
        <p:spPr>
          <a:xfrm>
            <a:off x="3822872" y="2393784"/>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schemeClr val="tx1"/>
                </a:solidFill>
                <a:latin typeface="Calibri"/>
              </a:rPr>
              <a:t>n</a:t>
            </a:r>
            <a:r>
              <a:rPr lang="en-US" dirty="0">
                <a:solidFill>
                  <a:prstClr val="black"/>
                </a:solidFill>
                <a:latin typeface="Calibri"/>
              </a:rPr>
              <a:t> = 85</a:t>
            </a:r>
          </a:p>
        </p:txBody>
      </p:sp>
      <p:sp>
        <p:nvSpPr>
          <p:cNvPr id="10" name="Rectangle 9"/>
          <p:cNvSpPr/>
          <p:nvPr/>
        </p:nvSpPr>
        <p:spPr>
          <a:xfrm>
            <a:off x="3822872" y="3078048"/>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prstClr val="white"/>
                </a:solidFill>
                <a:latin typeface="Calibri"/>
              </a:rPr>
              <a:t>n </a:t>
            </a:r>
            <a:r>
              <a:rPr lang="en-US" dirty="0">
                <a:solidFill>
                  <a:prstClr val="white"/>
                </a:solidFill>
                <a:latin typeface="Calibri"/>
              </a:rPr>
              <a:t>= 204</a:t>
            </a:r>
          </a:p>
        </p:txBody>
      </p:sp>
      <p:sp>
        <p:nvSpPr>
          <p:cNvPr id="11" name="Rectangle 10"/>
          <p:cNvSpPr/>
          <p:nvPr/>
        </p:nvSpPr>
        <p:spPr>
          <a:xfrm>
            <a:off x="5248164"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schemeClr val="tx1"/>
                </a:solidFill>
                <a:latin typeface="Calibri"/>
              </a:rPr>
              <a:t>n</a:t>
            </a:r>
            <a:r>
              <a:rPr lang="en-US" dirty="0">
                <a:solidFill>
                  <a:prstClr val="black"/>
                </a:solidFill>
                <a:latin typeface="Calibri"/>
              </a:rPr>
              <a:t> = 43</a:t>
            </a:r>
          </a:p>
        </p:txBody>
      </p:sp>
      <p:sp>
        <p:nvSpPr>
          <p:cNvPr id="12" name="Rectangle 11"/>
          <p:cNvSpPr/>
          <p:nvPr/>
        </p:nvSpPr>
        <p:spPr>
          <a:xfrm>
            <a:off x="5275776" y="3080591"/>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prstClr val="white"/>
                </a:solidFill>
                <a:latin typeface="Calibri"/>
              </a:rPr>
              <a:t>n</a:t>
            </a:r>
            <a:r>
              <a:rPr lang="en-US" dirty="0">
                <a:solidFill>
                  <a:prstClr val="white"/>
                </a:solidFill>
                <a:latin typeface="Calibri"/>
              </a:rPr>
              <a:t>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740249" y="2420319"/>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schemeClr val="tx1"/>
                </a:solidFill>
                <a:latin typeface="Calibri"/>
              </a:rPr>
              <a:t>n</a:t>
            </a:r>
            <a:r>
              <a:rPr lang="en-US" dirty="0">
                <a:solidFill>
                  <a:prstClr val="black"/>
                </a:solidFill>
                <a:latin typeface="Calibri"/>
              </a:rPr>
              <a:t> = 45</a:t>
            </a:r>
          </a:p>
        </p:txBody>
      </p:sp>
      <p:sp>
        <p:nvSpPr>
          <p:cNvPr id="17" name="Rectangle 16">
            <a:extLst>
              <a:ext uri="{FF2B5EF4-FFF2-40B4-BE49-F238E27FC236}">
                <a16:creationId xmlns:a16="http://schemas.microsoft.com/office/drawing/2014/main" id="{8208E2AA-C598-4723-880F-B07B45E5A905}"/>
              </a:ext>
            </a:extLst>
          </p:cNvPr>
          <p:cNvSpPr/>
          <p:nvPr/>
        </p:nvSpPr>
        <p:spPr>
          <a:xfrm>
            <a:off x="6740249" y="3090672"/>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prstClr val="white"/>
                </a:solidFill>
                <a:latin typeface="Calibri"/>
              </a:rPr>
              <a:t>n</a:t>
            </a:r>
            <a:r>
              <a:rPr lang="en-US" dirty="0">
                <a:solidFill>
                  <a:prstClr val="white"/>
                </a:solidFill>
                <a:latin typeface="Calibri"/>
              </a:rPr>
              <a:t>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740249"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i="1" dirty="0">
                <a:solidFill>
                  <a:prstClr val="white"/>
                </a:solidFill>
                <a:latin typeface="Calibri"/>
              </a:rPr>
              <a:t>n</a:t>
            </a:r>
            <a:r>
              <a:rPr lang="en-US" sz="1800" dirty="0">
                <a:solidFill>
                  <a:prstClr val="white"/>
                </a:solidFill>
                <a:latin typeface="Calibri"/>
              </a:rPr>
              <a:t> = 18</a:t>
            </a:r>
          </a:p>
        </p:txBody>
      </p:sp>
      <p:sp>
        <p:nvSpPr>
          <p:cNvPr id="19" name="Rectangle 18">
            <a:extLst>
              <a:ext uri="{FF2B5EF4-FFF2-40B4-BE49-F238E27FC236}">
                <a16:creationId xmlns:a16="http://schemas.microsoft.com/office/drawing/2014/main" id="{CB0BFFC7-81EE-4660-B1EF-D09882B020CB}"/>
              </a:ext>
            </a:extLst>
          </p:cNvPr>
          <p:cNvSpPr/>
          <p:nvPr/>
        </p:nvSpPr>
        <p:spPr>
          <a:xfrm>
            <a:off x="8211859" y="2468445"/>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schemeClr val="tx1"/>
                </a:solidFill>
                <a:latin typeface="Calibri"/>
              </a:rPr>
              <a:t>n </a:t>
            </a:r>
            <a:r>
              <a:rPr lang="en-US" dirty="0">
                <a:solidFill>
                  <a:prstClr val="black"/>
                </a:solidFill>
                <a:latin typeface="Calibri"/>
              </a:rPr>
              <a:t>= 40</a:t>
            </a:r>
          </a:p>
        </p:txBody>
      </p:sp>
      <p:sp>
        <p:nvSpPr>
          <p:cNvPr id="20" name="Rectangle 19">
            <a:extLst>
              <a:ext uri="{FF2B5EF4-FFF2-40B4-BE49-F238E27FC236}">
                <a16:creationId xmlns:a16="http://schemas.microsoft.com/office/drawing/2014/main" id="{E70FCF9E-0BB8-4DF3-AB96-930218DCABBB}"/>
              </a:ext>
            </a:extLst>
          </p:cNvPr>
          <p:cNvSpPr/>
          <p:nvPr/>
        </p:nvSpPr>
        <p:spPr>
          <a:xfrm>
            <a:off x="8232832" y="3068501"/>
            <a:ext cx="731520" cy="338328"/>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i="1" dirty="0">
                <a:solidFill>
                  <a:prstClr val="white"/>
                </a:solidFill>
                <a:latin typeface="Calibri"/>
              </a:rPr>
              <a:t>n</a:t>
            </a:r>
            <a:r>
              <a:rPr lang="en-US" dirty="0">
                <a:solidFill>
                  <a:prstClr val="white"/>
                </a:solidFill>
                <a:latin typeface="Calibri"/>
              </a:rPr>
              <a:t> = 231</a:t>
            </a:r>
          </a:p>
        </p:txBody>
      </p:sp>
      <p:sp>
        <p:nvSpPr>
          <p:cNvPr id="21" name="Rectangle 20">
            <a:extLst>
              <a:ext uri="{FF2B5EF4-FFF2-40B4-BE49-F238E27FC236}">
                <a16:creationId xmlns:a16="http://schemas.microsoft.com/office/drawing/2014/main" id="{33472A85-5FC8-4E26-A2CB-7CA5C942F2E9}"/>
              </a:ext>
            </a:extLst>
          </p:cNvPr>
          <p:cNvSpPr/>
          <p:nvPr/>
        </p:nvSpPr>
        <p:spPr>
          <a:xfrm>
            <a:off x="8232832" y="1770669"/>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i="1" dirty="0">
                <a:solidFill>
                  <a:prstClr val="white"/>
                </a:solidFill>
                <a:latin typeface="Calibri"/>
              </a:rPr>
              <a:t>n</a:t>
            </a:r>
            <a:r>
              <a:rPr lang="en-US" sz="1800" dirty="0">
                <a:solidFill>
                  <a:prstClr val="white"/>
                </a:solidFill>
                <a:latin typeface="Calibri"/>
              </a:rPr>
              <a:t>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3648911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065007" y="5842338"/>
            <a:ext cx="10510221" cy="769441"/>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Guilford Press.]</a:t>
            </a:r>
          </a:p>
        </p:txBody>
      </p:sp>
    </p:spTree>
    <p:extLst>
      <p:ext uri="{BB962C8B-B14F-4D97-AF65-F5344CB8AC3E}">
        <p14:creationId xmlns:p14="http://schemas.microsoft.com/office/powerpoint/2010/main" val="30066348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621-7B09-4DC9-A70A-89FFE9A08F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02C2888-EF78-405E-BB7C-CA04AF7684D0}"/>
              </a:ext>
            </a:extLst>
          </p:cNvPr>
          <p:cNvSpPr>
            <a:spLocks noGrp="1"/>
          </p:cNvSpPr>
          <p:nvPr>
            <p:ph idx="1"/>
          </p:nvPr>
        </p:nvSpPr>
        <p:spPr/>
        <p:txBody>
          <a:bodyPr>
            <a:normAutofit fontScale="92500"/>
          </a:bodyPr>
          <a:lstStyle/>
          <a:p>
            <a:r>
              <a:rPr lang="en-US" dirty="0"/>
              <a:t>Introducing Ci3T … a Comprehensive, Integrated, Three-Tiered Model of Prevention  </a:t>
            </a:r>
          </a:p>
          <a:p>
            <a:r>
              <a:rPr lang="en-US" dirty="0"/>
              <a:t>A Look at … </a:t>
            </a:r>
          </a:p>
          <a:p>
            <a:pPr lvl="1"/>
            <a:r>
              <a:rPr lang="en-US" dirty="0"/>
              <a:t>Student Risk Screening Scale – Internalizing and Externalizing (SRSS-IE)</a:t>
            </a:r>
          </a:p>
          <a:p>
            <a:pPr lvl="1"/>
            <a:r>
              <a:rPr lang="en-US" dirty="0"/>
              <a:t>Student Risk Screening Scale for Early Childhood (SRSS-EC)</a:t>
            </a:r>
          </a:p>
          <a:p>
            <a:r>
              <a:rPr lang="en-US" dirty="0">
                <a:solidFill>
                  <a:srgbClr val="00B050"/>
                </a:solidFill>
              </a:rPr>
              <a:t>The Role of Screening: Using Screening Data to Shape Instruction  </a:t>
            </a:r>
          </a:p>
          <a:p>
            <a:pPr lvl="1"/>
            <a:r>
              <a:rPr lang="en-US" dirty="0">
                <a:solidFill>
                  <a:schemeClr val="tx1"/>
                </a:solidFill>
              </a:rPr>
              <a:t>At Tier 1: Primary Preventions Efforts </a:t>
            </a:r>
          </a:p>
          <a:p>
            <a:pPr lvl="1"/>
            <a:r>
              <a:rPr lang="en-US" dirty="0">
                <a:solidFill>
                  <a:srgbClr val="00B050"/>
                </a:solidFill>
              </a:rPr>
              <a:t>At all Tiers: Teacher-delivered Strategies  </a:t>
            </a:r>
          </a:p>
          <a:p>
            <a:pPr lvl="1"/>
            <a:r>
              <a:rPr lang="en-US" dirty="0"/>
              <a:t>At Tiers 2 &amp; 3: Secondary &amp; Tertiary Prevention Efforts  </a:t>
            </a:r>
            <a:endParaRPr lang="en-US" dirty="0">
              <a:solidFill>
                <a:srgbClr val="FF0000"/>
              </a:solidFill>
            </a:endParaRPr>
          </a:p>
          <a:p>
            <a:r>
              <a:rPr lang="en-US" dirty="0"/>
              <a:t>Planning for Next Steps</a:t>
            </a:r>
          </a:p>
        </p:txBody>
      </p:sp>
    </p:spTree>
    <p:extLst>
      <p:ext uri="{BB962C8B-B14F-4D97-AF65-F5344CB8AC3E}">
        <p14:creationId xmlns:p14="http://schemas.microsoft.com/office/powerpoint/2010/main" val="41049194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5" y="1506894"/>
            <a:ext cx="8890831" cy="479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9952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 name="Down Arrow 5"/>
          <p:cNvSpPr/>
          <p:nvPr/>
        </p:nvSpPr>
        <p:spPr>
          <a:xfrm>
            <a:off x="7037657"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 name="Down Arrow 6"/>
          <p:cNvSpPr/>
          <p:nvPr/>
        </p:nvSpPr>
        <p:spPr>
          <a:xfrm>
            <a:off x="790792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3" name="Down Arrow 12"/>
          <p:cNvSpPr/>
          <p:nvPr/>
        </p:nvSpPr>
        <p:spPr>
          <a:xfrm>
            <a:off x="8833642"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14" name="Down Arrow 13"/>
          <p:cNvSpPr/>
          <p:nvPr/>
        </p:nvSpPr>
        <p:spPr>
          <a:xfrm>
            <a:off x="4591812"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1" name="Down Arrow 10"/>
          <p:cNvSpPr/>
          <p:nvPr/>
        </p:nvSpPr>
        <p:spPr>
          <a:xfrm>
            <a:off x="980269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5" name="Rectangle 14"/>
          <p:cNvSpPr/>
          <p:nvPr/>
        </p:nvSpPr>
        <p:spPr>
          <a:xfrm>
            <a:off x="1322761" y="6503314"/>
            <a:ext cx="9411148" cy="261610"/>
          </a:xfrm>
          <a:prstGeom prst="rect">
            <a:avLst/>
          </a:prstGeom>
          <a:noFill/>
        </p:spPr>
        <p:txBody>
          <a:bodyPr wrap="square">
            <a:spAutoFit/>
          </a:bodyPr>
          <a:lstStyle/>
          <a:p>
            <a:pPr hangingPunct="0"/>
            <a:r>
              <a:rPr lang="en-US" sz="1100" dirty="0">
                <a:solidFill>
                  <a:prstClr val="black"/>
                </a:solidFill>
                <a:latin typeface="Calibri" panose="020F0502020204030204" pitchFamily="34" charset="0"/>
                <a:ea typeface="MS PGothic" charset="-128"/>
              </a:rPr>
              <a:t>Lane, K. L., Menzies, H. M., Ennis, R. P., &amp; Oakes, W. P. (2015)</a:t>
            </a:r>
            <a:r>
              <a:rPr lang="en-US" sz="1100" i="1" dirty="0">
                <a:solidFill>
                  <a:prstClr val="black"/>
                </a:solidFill>
                <a:latin typeface="Calibri" panose="020F0502020204030204" pitchFamily="34" charset="0"/>
                <a:ea typeface="MS PGothic" charset="-128"/>
              </a:rPr>
              <a:t>. Supporting Behavior for School Success: A Step-by-Step Guide to Key Strategies. </a:t>
            </a:r>
            <a:r>
              <a:rPr lang="en-US" sz="1100" dirty="0">
                <a:solidFill>
                  <a:prstClr val="black"/>
                </a:solidFill>
                <a:latin typeface="Calibri" panose="020F0502020204030204" pitchFamily="34" charset="0"/>
                <a:ea typeface="MS PGothic" charset="-128"/>
              </a:rPr>
              <a:t>Guilford Press. </a:t>
            </a:r>
            <a:r>
              <a:rPr lang="en-US" sz="1100" i="1" dirty="0">
                <a:solidFill>
                  <a:prstClr val="black"/>
                </a:solidFill>
                <a:latin typeface="Calibri" panose="020F0502020204030204" pitchFamily="34" charset="0"/>
                <a:ea typeface="MS PGothic" charset="-128"/>
              </a:rPr>
              <a:t>  </a:t>
            </a:r>
            <a:endParaRPr lang="en-US" sz="1100" dirty="0">
              <a:solidFill>
                <a:prstClr val="black"/>
              </a:solidFill>
              <a:latin typeface="Calibri" panose="020F0502020204030204" pitchFamily="34" charset="0"/>
              <a:ea typeface="MS PGothic" charset="-128"/>
            </a:endParaRPr>
          </a:p>
        </p:txBody>
      </p:sp>
      <p:sp>
        <p:nvSpPr>
          <p:cNvPr id="12" name="Rectangle 11"/>
          <p:cNvSpPr/>
          <p:nvPr/>
        </p:nvSpPr>
        <p:spPr>
          <a:xfrm>
            <a:off x="1485900" y="202163"/>
            <a:ext cx="8686800" cy="990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libri Light" panose="020F0302020204030204"/>
                <a:cs typeface="Times New Roman" panose="02020603050405020304" pitchFamily="18" charset="0"/>
              </a:rPr>
              <a:t>Examining Academic and Behavioral Data:   </a:t>
            </a:r>
          </a:p>
          <a:p>
            <a:pPr algn="ctr"/>
            <a:r>
              <a:rPr lang="en-US" sz="3200" dirty="0">
                <a:solidFill>
                  <a:schemeClr val="bg1"/>
                </a:solidFill>
                <a:latin typeface="Calibri Light" panose="020F0302020204030204"/>
                <a:cs typeface="Times New Roman" panose="02020603050405020304" pitchFamily="18" charset="0"/>
              </a:rPr>
              <a:t>Elementary School Level</a:t>
            </a:r>
          </a:p>
        </p:txBody>
      </p:sp>
    </p:spTree>
    <p:extLst>
      <p:ext uri="{BB962C8B-B14F-4D97-AF65-F5344CB8AC3E}">
        <p14:creationId xmlns:p14="http://schemas.microsoft.com/office/powerpoint/2010/main" val="38923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856138BA-AF80-D744-9FBA-02590BF148D7}"/>
              </a:ext>
            </a:extLst>
          </p:cNvPr>
          <p:cNvPicPr>
            <a:picLocks noChangeAspect="1"/>
          </p:cNvPicPr>
          <p:nvPr/>
        </p:nvPicPr>
        <p:blipFill>
          <a:blip r:embed="rId2"/>
          <a:srcRect/>
          <a:stretch>
            <a:fillRect/>
          </a:stretch>
        </p:blipFill>
        <p:spPr bwMode="auto">
          <a:xfrm>
            <a:off x="7543959" y="47438"/>
            <a:ext cx="4552189" cy="3470618"/>
          </a:xfrm>
          <a:prstGeom prst="rect">
            <a:avLst/>
          </a:prstGeom>
          <a:ln w="9525">
            <a:solidFill>
              <a:schemeClr val="bg2"/>
            </a:solid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16">
            <a:extLst>
              <a:ext uri="{FF2B5EF4-FFF2-40B4-BE49-F238E27FC236}">
                <a16:creationId xmlns:a16="http://schemas.microsoft.com/office/drawing/2014/main" id="{0A8AFEB0-74B7-EC46-B481-1DC3415ADE8D}"/>
              </a:ext>
            </a:extLst>
          </p:cNvPr>
          <p:cNvPicPr>
            <a:picLocks noChangeAspect="1"/>
          </p:cNvPicPr>
          <p:nvPr/>
        </p:nvPicPr>
        <p:blipFill>
          <a:blip r:embed="rId3"/>
          <a:srcRect/>
          <a:stretch>
            <a:fillRect/>
          </a:stretch>
        </p:blipFill>
        <p:spPr bwMode="auto">
          <a:xfrm>
            <a:off x="180562" y="1086896"/>
            <a:ext cx="2667855" cy="324257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5">
            <a:extLst>
              <a:ext uri="{FF2B5EF4-FFF2-40B4-BE49-F238E27FC236}">
                <a16:creationId xmlns:a16="http://schemas.microsoft.com/office/drawing/2014/main" id="{9E3A333F-13B2-1E49-91D6-9AE2268CD2AD}"/>
              </a:ext>
            </a:extLst>
          </p:cNvPr>
          <p:cNvPicPr>
            <a:picLocks noChangeAspect="1"/>
          </p:cNvPicPr>
          <p:nvPr/>
        </p:nvPicPr>
        <p:blipFill rotWithShape="1">
          <a:blip r:embed="rId4"/>
          <a:srcRect l="-3497" r="-2172"/>
          <a:stretch/>
        </p:blipFill>
        <p:spPr>
          <a:xfrm>
            <a:off x="957635" y="342971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Picture 24">
            <a:extLst>
              <a:ext uri="{FF2B5EF4-FFF2-40B4-BE49-F238E27FC236}">
                <a16:creationId xmlns:a16="http://schemas.microsoft.com/office/drawing/2014/main" id="{21D805CF-7CED-9F4D-8F4C-C2C4FFD3C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580" y="3384422"/>
            <a:ext cx="2286000" cy="30108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B932CE3D-1E55-084D-A196-08FF29C890B7}"/>
              </a:ext>
            </a:extLst>
          </p:cNvPr>
          <p:cNvSpPr>
            <a:spLocks noGrp="1"/>
          </p:cNvSpPr>
          <p:nvPr>
            <p:ph type="title"/>
          </p:nvPr>
        </p:nvSpPr>
        <p:spPr/>
        <p:txBody>
          <a:bodyPr/>
          <a:lstStyle/>
          <a:p>
            <a:r>
              <a:rPr lang="en-US" dirty="0"/>
              <a:t>Low-Intensity Strategies</a:t>
            </a:r>
            <a:br>
              <a:rPr lang="en-US" dirty="0"/>
            </a:br>
            <a:endParaRPr lang="en-US" dirty="0"/>
          </a:p>
        </p:txBody>
      </p:sp>
      <p:pic>
        <p:nvPicPr>
          <p:cNvPr id="4" name="Content Placeholder 8">
            <a:extLst>
              <a:ext uri="{FF2B5EF4-FFF2-40B4-BE49-F238E27FC236}">
                <a16:creationId xmlns:a16="http://schemas.microsoft.com/office/drawing/2014/main" id="{8D02BCFA-31AE-A04F-8803-F3C54DB115F5}"/>
              </a:ext>
            </a:extLst>
          </p:cNvPr>
          <p:cNvPicPr>
            <a:picLocks noChangeAspect="1"/>
          </p:cNvPicPr>
          <p:nvPr/>
        </p:nvPicPr>
        <p:blipFill>
          <a:blip r:embed="rId6"/>
          <a:srcRect/>
          <a:stretch>
            <a:fillRect/>
          </a:stretch>
        </p:blipFill>
        <p:spPr bwMode="auto">
          <a:xfrm>
            <a:off x="10670054" y="202174"/>
            <a:ext cx="1510371" cy="2170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a:extLst>
              <a:ext uri="{FF2B5EF4-FFF2-40B4-BE49-F238E27FC236}">
                <a16:creationId xmlns:a16="http://schemas.microsoft.com/office/drawing/2014/main" id="{C521FC04-B80D-C249-BFF2-09F61113250E}"/>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High-</a:t>
            </a:r>
            <a:r>
              <a:rPr lang="en-US" sz="2000" i="1" kern="1200" dirty="0">
                <a:latin typeface="Arial" panose="020B0604020202020204" pitchFamily="34" charset="0"/>
                <a:cs typeface="Arial" panose="020B0604020202020204" pitchFamily="34" charset="0"/>
              </a:rPr>
              <a:t>p</a:t>
            </a:r>
            <a:r>
              <a:rPr lang="en-US" sz="2000" kern="1200" dirty="0">
                <a:latin typeface="Arial" panose="020B0604020202020204" pitchFamily="34" charset="0"/>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Precorrection</a:t>
            </a:r>
          </a:p>
        </p:txBody>
      </p:sp>
      <p:sp>
        <p:nvSpPr>
          <p:cNvPr id="22" name="Freeform 21">
            <a:extLst>
              <a:ext uri="{FF2B5EF4-FFF2-40B4-BE49-F238E27FC236}">
                <a16:creationId xmlns:a16="http://schemas.microsoft.com/office/drawing/2014/main" id="{B379A350-4D5C-8C4F-A0B9-15ADEB79C6D8}"/>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Incorporating Choice</a:t>
            </a:r>
          </a:p>
        </p:txBody>
      </p:sp>
      <p:sp>
        <p:nvSpPr>
          <p:cNvPr id="8" name="Rounded Rectangle 7">
            <a:extLst>
              <a:ext uri="{FF2B5EF4-FFF2-40B4-BE49-F238E27FC236}">
                <a16:creationId xmlns:a16="http://schemas.microsoft.com/office/drawing/2014/main" id="{40FB8B29-0E89-EF4B-8FFF-CFE54C5929FB}"/>
              </a:ext>
            </a:extLst>
          </p:cNvPr>
          <p:cNvSpPr/>
          <p:nvPr/>
        </p:nvSpPr>
        <p:spPr bwMode="auto">
          <a:xfrm>
            <a:off x="6340606" y="5517010"/>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latin typeface="Arial" panose="020B0604020202020204" pitchFamily="34" charset="0"/>
                <a:cs typeface="Arial" panose="020B0604020202020204" pitchFamily="34" charset="0"/>
              </a:rPr>
              <a:t>Self-Monitoring</a:t>
            </a:r>
          </a:p>
        </p:txBody>
      </p:sp>
      <p:sp>
        <p:nvSpPr>
          <p:cNvPr id="9" name="Rounded Rectangle 8">
            <a:extLst>
              <a:ext uri="{FF2B5EF4-FFF2-40B4-BE49-F238E27FC236}">
                <a16:creationId xmlns:a16="http://schemas.microsoft.com/office/drawing/2014/main" id="{14D4102F-6F1D-0042-A523-DB7E010F9221}"/>
              </a:ext>
            </a:extLst>
          </p:cNvPr>
          <p:cNvSpPr/>
          <p:nvPr/>
        </p:nvSpPr>
        <p:spPr bwMode="auto">
          <a:xfrm>
            <a:off x="6340606" y="6110783"/>
            <a:ext cx="2528996" cy="571165"/>
          </a:xfrm>
          <a:prstGeom prst="roundRect">
            <a:avLst/>
          </a:prstGeom>
          <a:solidFill>
            <a:srgbClr val="5A0B0E"/>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latin typeface="Arial" panose="020B0604020202020204" pitchFamily="34" charset="0"/>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24B6D731-58D4-FF4F-BC07-FC6E450CA2F0}"/>
              </a:ext>
            </a:extLst>
          </p:cNvPr>
          <p:cNvSpPr/>
          <p:nvPr/>
        </p:nvSpPr>
        <p:spPr bwMode="auto">
          <a:xfrm>
            <a:off x="6340606" y="3141926"/>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latin typeface="Arial" panose="020B0604020202020204" pitchFamily="34" charset="0"/>
                <a:cs typeface="Arial" panose="020B0604020202020204" pitchFamily="34" charset="0"/>
              </a:rPr>
              <a:t>Proximity</a:t>
            </a:r>
          </a:p>
        </p:txBody>
      </p:sp>
      <p:sp>
        <p:nvSpPr>
          <p:cNvPr id="12" name="Rounded Rectangle 11">
            <a:extLst>
              <a:ext uri="{FF2B5EF4-FFF2-40B4-BE49-F238E27FC236}">
                <a16:creationId xmlns:a16="http://schemas.microsoft.com/office/drawing/2014/main" id="{61FE3EF5-EA9D-F442-867F-C5F1AB668F3B}"/>
              </a:ext>
            </a:extLst>
          </p:cNvPr>
          <p:cNvSpPr/>
          <p:nvPr/>
        </p:nvSpPr>
        <p:spPr bwMode="auto">
          <a:xfrm>
            <a:off x="6340606" y="3735697"/>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err="1">
                <a:latin typeface="Arial" panose="020B0604020202020204" pitchFamily="34" charset="0"/>
                <a:cs typeface="Arial" panose="020B0604020202020204" pitchFamily="34" charset="0"/>
              </a:rPr>
              <a:t>Overlappingness</a:t>
            </a:r>
            <a:endParaRPr lang="en-US"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9B460904-C972-EC4B-A2D2-F48EFA547A31}"/>
              </a:ext>
            </a:extLst>
          </p:cNvPr>
          <p:cNvSpPr/>
          <p:nvPr/>
        </p:nvSpPr>
        <p:spPr bwMode="auto">
          <a:xfrm>
            <a:off x="6340606" y="4329468"/>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latin typeface="Arial" panose="020B0604020202020204" pitchFamily="34" charset="0"/>
                <a:cs typeface="Arial" panose="020B0604020202020204" pitchFamily="34" charset="0"/>
              </a:rPr>
              <a:t>With-it-ness</a:t>
            </a:r>
          </a:p>
        </p:txBody>
      </p:sp>
      <p:sp>
        <p:nvSpPr>
          <p:cNvPr id="14" name="Rounded Rectangle 13">
            <a:extLst>
              <a:ext uri="{FF2B5EF4-FFF2-40B4-BE49-F238E27FC236}">
                <a16:creationId xmlns:a16="http://schemas.microsoft.com/office/drawing/2014/main" id="{26424CF9-3CAE-1448-A8E5-755D6C363E6F}"/>
              </a:ext>
            </a:extLst>
          </p:cNvPr>
          <p:cNvSpPr/>
          <p:nvPr/>
        </p:nvSpPr>
        <p:spPr bwMode="auto">
          <a:xfrm>
            <a:off x="6340606" y="4923239"/>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latin typeface="Arial" panose="020B0604020202020204" pitchFamily="34" charset="0"/>
                <a:cs typeface="Arial" panose="020B0604020202020204" pitchFamily="34" charset="0"/>
              </a:rPr>
              <a:t>Pacing</a:t>
            </a:r>
          </a:p>
        </p:txBody>
      </p:sp>
    </p:spTree>
    <p:extLst>
      <p:ext uri="{BB962C8B-B14F-4D97-AF65-F5344CB8AC3E}">
        <p14:creationId xmlns:p14="http://schemas.microsoft.com/office/powerpoint/2010/main" val="1358655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9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3214"/>
            <a:ext cx="7057768" cy="6844787"/>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41691" y="3809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3945" y="1423320"/>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7909" y="2754499"/>
            <a:ext cx="3931773" cy="4788991"/>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7656283" y="132792"/>
            <a:ext cx="4263775" cy="1117579"/>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2400" dirty="0">
                <a:solidFill>
                  <a:prstClr val="white"/>
                </a:solidFill>
              </a:rPr>
              <a:t>ci3t.org</a:t>
            </a:r>
          </a:p>
          <a:p>
            <a:pPr algn="ctr">
              <a:defRPr/>
            </a:pPr>
            <a:r>
              <a:rPr lang="en-US" sz="2400" dirty="0">
                <a:solidFill>
                  <a:prstClr val="white"/>
                </a:solidFill>
              </a:rPr>
              <a:t>Professional Learning tab</a:t>
            </a:r>
          </a:p>
        </p:txBody>
      </p:sp>
    </p:spTree>
    <p:extLst>
      <p:ext uri="{BB962C8B-B14F-4D97-AF65-F5344CB8AC3E}">
        <p14:creationId xmlns:p14="http://schemas.microsoft.com/office/powerpoint/2010/main" val="29003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621-7B09-4DC9-A70A-89FFE9A08F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02C2888-EF78-405E-BB7C-CA04AF7684D0}"/>
              </a:ext>
            </a:extLst>
          </p:cNvPr>
          <p:cNvSpPr>
            <a:spLocks noGrp="1"/>
          </p:cNvSpPr>
          <p:nvPr>
            <p:ph idx="1"/>
          </p:nvPr>
        </p:nvSpPr>
        <p:spPr/>
        <p:txBody>
          <a:bodyPr>
            <a:normAutofit fontScale="92500"/>
          </a:bodyPr>
          <a:lstStyle/>
          <a:p>
            <a:r>
              <a:rPr lang="en-US" dirty="0"/>
              <a:t>Introducing Ci3T … a Comprehensive, Integrated, Three-Tiered Model of Prevention  </a:t>
            </a:r>
          </a:p>
          <a:p>
            <a:r>
              <a:rPr lang="en-US" dirty="0"/>
              <a:t>A Look at … </a:t>
            </a:r>
          </a:p>
          <a:p>
            <a:pPr lvl="1"/>
            <a:r>
              <a:rPr lang="en-US" dirty="0"/>
              <a:t>Student Risk Screening Scale – Internalizing and Externalizing (SRSS-IE)</a:t>
            </a:r>
          </a:p>
          <a:p>
            <a:pPr lvl="1"/>
            <a:r>
              <a:rPr lang="en-US" dirty="0"/>
              <a:t>Student Risk Screening Scale for Early Childhood (SRSS-EC)</a:t>
            </a:r>
          </a:p>
          <a:p>
            <a:r>
              <a:rPr lang="en-US" dirty="0">
                <a:solidFill>
                  <a:srgbClr val="00B050"/>
                </a:solidFill>
              </a:rPr>
              <a:t>The Role of Screening: Using Screening Data to Shape Instruction  </a:t>
            </a:r>
          </a:p>
          <a:p>
            <a:pPr lvl="1"/>
            <a:r>
              <a:rPr lang="en-US" dirty="0">
                <a:solidFill>
                  <a:schemeClr val="tx1"/>
                </a:solidFill>
              </a:rPr>
              <a:t>At Tier 1: Primary Preventions Efforts </a:t>
            </a:r>
          </a:p>
          <a:p>
            <a:pPr lvl="1"/>
            <a:r>
              <a:rPr lang="en-US" dirty="0"/>
              <a:t>At all Tiers: Teacher-delivered Strategies  </a:t>
            </a:r>
          </a:p>
          <a:p>
            <a:pPr lvl="1"/>
            <a:r>
              <a:rPr lang="en-US" dirty="0">
                <a:solidFill>
                  <a:srgbClr val="00B050"/>
                </a:solidFill>
              </a:rPr>
              <a:t>At Tiers 2 &amp; 3: Secondary &amp; Tertiary Prevention Efforts  </a:t>
            </a:r>
          </a:p>
          <a:p>
            <a:r>
              <a:rPr lang="en-US" dirty="0"/>
              <a:t>Planning for Next Steps</a:t>
            </a:r>
          </a:p>
        </p:txBody>
      </p:sp>
    </p:spTree>
    <p:extLst>
      <p:ext uri="{BB962C8B-B14F-4D97-AF65-F5344CB8AC3E}">
        <p14:creationId xmlns:p14="http://schemas.microsoft.com/office/powerpoint/2010/main" val="2503363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1098698"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dirty="0">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2856471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l="1216" t="4087" b="555"/>
          <a:stretch/>
        </p:blipFill>
        <p:spPr>
          <a:xfrm>
            <a:off x="-75969" y="-190501"/>
            <a:ext cx="12343938" cy="7943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335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dirty="0"/>
              <a:t>Thank you for your commitment</a:t>
            </a:r>
          </a:p>
        </p:txBody>
      </p:sp>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dirty="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dirty="0">
                <a:solidFill>
                  <a:prstClr val="black"/>
                </a:solidFill>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dirty="0">
                <a:solidFill>
                  <a:schemeClr val="bg2"/>
                </a:solidFill>
                <a:ea typeface="ＭＳ Ｐゴシック" pitchFamily="34" charset="-128"/>
              </a:rPr>
              <a:t>Source: Forness, S.R., Freeman, S.F., </a:t>
            </a:r>
            <a:r>
              <a:rPr lang="en-US" sz="1200" dirty="0" err="1">
                <a:solidFill>
                  <a:schemeClr val="bg2"/>
                </a:solidFill>
                <a:ea typeface="ＭＳ Ｐゴシック" pitchFamily="34" charset="-128"/>
              </a:rPr>
              <a:t>Paparella</a:t>
            </a:r>
            <a:r>
              <a:rPr lang="en-US" sz="1200" dirty="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dirty="0">
                <a:solidFill>
                  <a:schemeClr val="bg2"/>
                </a:solidFill>
                <a:ea typeface="ＭＳ Ｐゴシック" pitchFamily="34" charset="-128"/>
              </a:rPr>
              <a:t>Journal of Emotional and Behavioral Disorders, 20</a:t>
            </a:r>
            <a:r>
              <a:rPr lang="en-US" sz="1200" dirty="0">
                <a:solidFill>
                  <a:schemeClr val="bg2"/>
                </a:solidFill>
                <a:ea typeface="ＭＳ Ｐゴシック" pitchFamily="34" charset="-128"/>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3040" y="575757"/>
            <a:ext cx="8814667" cy="625727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284202" y="575757"/>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1" name="Curved Up Arrow 10"/>
          <p:cNvSpPr/>
          <p:nvPr/>
        </p:nvSpPr>
        <p:spPr>
          <a:xfrm flipV="1">
            <a:off x="4052227" y="575757"/>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2" name="Curved Up Arrow 11"/>
          <p:cNvSpPr/>
          <p:nvPr/>
        </p:nvSpPr>
        <p:spPr>
          <a:xfrm flipV="1">
            <a:off x="5870373" y="573594"/>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3" name="Curved Up Arrow 12"/>
          <p:cNvSpPr/>
          <p:nvPr/>
        </p:nvSpPr>
        <p:spPr>
          <a:xfrm flipV="1">
            <a:off x="7782310" y="575757"/>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6709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1119963" y="3791013"/>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9870330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084059" y="1064418"/>
            <a:ext cx="1731079" cy="250451"/>
          </a:xfrm>
          <a:prstGeom prst="rect">
            <a:avLst/>
          </a:prstGeom>
          <a:noFill/>
          <a:ln w="190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07943" y="2132070"/>
            <a:ext cx="3799544" cy="3674895"/>
          </a:xfrm>
          <a:prstGeom prst="rect">
            <a:avLst/>
          </a:prstGeom>
          <a:noFill/>
          <a:ln w="190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201892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621-7B09-4DC9-A70A-89FFE9A08F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02C2888-EF78-405E-BB7C-CA04AF7684D0}"/>
              </a:ext>
            </a:extLst>
          </p:cNvPr>
          <p:cNvSpPr>
            <a:spLocks noGrp="1"/>
          </p:cNvSpPr>
          <p:nvPr>
            <p:ph idx="1"/>
          </p:nvPr>
        </p:nvSpPr>
        <p:spPr/>
        <p:txBody>
          <a:bodyPr>
            <a:normAutofit fontScale="92500"/>
          </a:bodyPr>
          <a:lstStyle/>
          <a:p>
            <a:r>
              <a:rPr lang="en-US" dirty="0"/>
              <a:t>Introducing Ci3T … a Comprehensive, Integrated, Three-Tiered Model of Prevention  </a:t>
            </a:r>
          </a:p>
          <a:p>
            <a:r>
              <a:rPr lang="en-US" dirty="0"/>
              <a:t>A Look at … </a:t>
            </a:r>
          </a:p>
          <a:p>
            <a:pPr lvl="1"/>
            <a:r>
              <a:rPr lang="en-US" dirty="0"/>
              <a:t>Student Risk Screening Scale – Internalizing and Externalizing (SRSS-IE)</a:t>
            </a:r>
          </a:p>
          <a:p>
            <a:pPr lvl="1"/>
            <a:r>
              <a:rPr lang="en-US" dirty="0"/>
              <a:t>Student Risk Screening Scale for Early Childhood (SRSS-EC)</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endParaRPr lang="en-US" dirty="0">
              <a:solidFill>
                <a:srgbClr val="FF0000"/>
              </a:solidFill>
            </a:endParaRPr>
          </a:p>
          <a:p>
            <a:r>
              <a:rPr lang="en-US" dirty="0">
                <a:solidFill>
                  <a:srgbClr val="00B050"/>
                </a:solidFill>
              </a:rPr>
              <a:t>Planning for Next Steps</a:t>
            </a:r>
          </a:p>
        </p:txBody>
      </p:sp>
    </p:spTree>
    <p:extLst>
      <p:ext uri="{BB962C8B-B14F-4D97-AF65-F5344CB8AC3E}">
        <p14:creationId xmlns:p14="http://schemas.microsoft.com/office/powerpoint/2010/main" val="1514367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DF4CFD-493A-4B47-ADE6-7A5B59CE9C1E}"/>
              </a:ext>
            </a:extLst>
          </p:cNvPr>
          <p:cNvSpPr txBox="1">
            <a:spLocks noGrp="1"/>
          </p:cNvSpPr>
          <p:nvPr>
            <p:ph type="title" idx="4294967295"/>
          </p:nvPr>
        </p:nvSpPr>
        <p:spPr>
          <a:xfrm>
            <a:off x="445354" y="2646133"/>
            <a:ext cx="9047018" cy="923330"/>
          </a:xfrm>
          <a:prstGeom prst="rect">
            <a:avLst/>
          </a:prstGeom>
          <a:noFill/>
        </p:spPr>
        <p:txBody>
          <a:bodyPr wrap="square" rtlCol="0">
            <a:spAutoFit/>
          </a:bodyPr>
          <a:lstStyle/>
          <a:p>
            <a:r>
              <a:rPr lang="en-US" sz="6000" dirty="0">
                <a:solidFill>
                  <a:schemeClr val="tx2">
                    <a:lumMod val="50000"/>
                  </a:schemeClr>
                </a:solidFill>
              </a:rPr>
              <a:t>Action Planning</a:t>
            </a:r>
            <a:endParaRPr lang="en-US" dirty="0">
              <a:solidFill>
                <a:schemeClr val="tx2">
                  <a:lumMod val="50000"/>
                </a:schemeClr>
              </a:solidFill>
            </a:endParaRPr>
          </a:p>
        </p:txBody>
      </p:sp>
      <p:pic>
        <p:nvPicPr>
          <p:cNvPr id="5"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a:blip r:embed="rId2"/>
          <a:stretch>
            <a:fillRect/>
          </a:stretch>
        </p:blipFill>
        <p:spPr>
          <a:xfrm>
            <a:off x="7791450" y="2394200"/>
            <a:ext cx="4400550" cy="4048125"/>
          </a:xfrm>
          <a:prstGeom prst="rect">
            <a:avLst/>
          </a:prstGeom>
        </p:spPr>
      </p:pic>
    </p:spTree>
    <p:extLst>
      <p:ext uri="{BB962C8B-B14F-4D97-AF65-F5344CB8AC3E}">
        <p14:creationId xmlns:p14="http://schemas.microsoft.com/office/powerpoint/2010/main" val="279994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374032" y="2024469"/>
            <a:ext cx="8255617" cy="2308324"/>
          </a:xfrm>
          <a:prstGeom prst="rect">
            <a:avLst/>
          </a:prstGeom>
          <a:solidFill>
            <a:schemeClr val="tx2">
              <a:lumMod val="50000"/>
            </a:schemeClr>
          </a:solidFill>
          <a:ln>
            <a:solidFill>
              <a:srgbClr val="3C7271"/>
            </a:solidFill>
          </a:ln>
        </p:spPr>
        <p:txBody>
          <a:bodyPr wrap="square" rtlCol="0" anchor="ctr">
            <a:spAutoFit/>
          </a:bodyPr>
          <a:lstStyle/>
          <a:p>
            <a:r>
              <a:rPr lang="en-US" sz="4800" dirty="0">
                <a:solidFill>
                  <a:schemeClr val="bg1"/>
                </a:solidFill>
              </a:rPr>
              <a:t>Considerations for Systematic Screening PK-12 in the COVID-19 Era</a:t>
            </a:r>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9373370" y="756558"/>
            <a:ext cx="1998133" cy="4844142"/>
          </a:xfrm>
          <a:prstGeom prst="rect">
            <a:avLst/>
          </a:prstGeom>
        </p:spPr>
      </p:pic>
      <p:sp>
        <p:nvSpPr>
          <p:cNvPr id="3" name="TextBox 2"/>
          <p:cNvSpPr txBox="1"/>
          <p:nvPr/>
        </p:nvSpPr>
        <p:spPr>
          <a:xfrm>
            <a:off x="132243" y="6101442"/>
            <a:ext cx="11650182" cy="646331"/>
          </a:xfrm>
          <a:prstGeom prst="rect">
            <a:avLst/>
          </a:prstGeom>
          <a:noFill/>
        </p:spPr>
        <p:txBody>
          <a:bodyPr wrap="square" rtlCol="0">
            <a:spAutoFit/>
          </a:bodyPr>
          <a:lstStyle/>
          <a:p>
            <a:r>
              <a:rPr lang="en-US" dirty="0"/>
              <a:t>Lane, K. L., Oakes, W. P., &amp; Menzies, H. M. (2020). Considerations for systematic screening PK-12: Universal screening for internalizing and externalizing behaviors in the COVID-19 era. </a:t>
            </a:r>
            <a:r>
              <a:rPr lang="en-US" i="1" dirty="0"/>
              <a:t>Manuscript in review</a:t>
            </a:r>
            <a:endParaRPr lang="en-US" dirty="0"/>
          </a:p>
        </p:txBody>
      </p:sp>
    </p:spTree>
    <p:extLst>
      <p:ext uri="{BB962C8B-B14F-4D97-AF65-F5344CB8AC3E}">
        <p14:creationId xmlns:p14="http://schemas.microsoft.com/office/powerpoint/2010/main" val="6791369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75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bg1"/>
                </a:solidFill>
                <a:latin typeface="+mj-lt"/>
              </a:rPr>
              <a:t>Recommendations to Consider:</a:t>
            </a:r>
            <a:br>
              <a:rPr lang="en-US" sz="3600" dirty="0">
                <a:solidFill>
                  <a:schemeClr val="bg1"/>
                </a:solidFill>
                <a:latin typeface="+mj-lt"/>
              </a:rPr>
            </a:br>
            <a:r>
              <a:rPr lang="en-US" sz="3600" dirty="0">
                <a:solidFill>
                  <a:schemeClr val="bg1"/>
                </a:solidFill>
                <a:latin typeface="+mj-lt"/>
              </a:rPr>
              <a:t>Pre-COVID-19</a:t>
            </a:r>
          </a:p>
        </p:txBody>
      </p:sp>
      <p:sp>
        <p:nvSpPr>
          <p:cNvPr id="181251" name="Content Placeholder 2"/>
          <p:cNvSpPr>
            <a:spLocks noGrp="1"/>
          </p:cNvSpPr>
          <p:nvPr>
            <p:ph idx="1"/>
          </p:nvPr>
        </p:nvSpPr>
        <p:spPr>
          <a:xfrm>
            <a:off x="741934" y="2209801"/>
            <a:ext cx="9713630" cy="3886200"/>
          </a:xfrm>
        </p:spPr>
        <p:txBody>
          <a:bodyPr>
            <a:normAutofit/>
          </a:bodyPr>
          <a:lstStyle/>
          <a:p>
            <a:pPr>
              <a:spcAft>
                <a:spcPts val="1200"/>
              </a:spcAft>
            </a:pPr>
            <a:r>
              <a:rPr lang="en-US" dirty="0"/>
              <a:t>Recommendation #1: Build stakeholders’ expertise</a:t>
            </a:r>
          </a:p>
          <a:p>
            <a:pPr>
              <a:spcAft>
                <a:spcPts val="1200"/>
              </a:spcAft>
            </a:pPr>
            <a:r>
              <a:rPr lang="en-US" dirty="0"/>
              <a:t>Recommendation #2: Develop the structures to sustain and improve practices</a:t>
            </a:r>
          </a:p>
          <a:p>
            <a:pPr>
              <a:spcAft>
                <a:spcPts val="1200"/>
              </a:spcAft>
            </a:pPr>
            <a:r>
              <a:rPr lang="en-US" dirty="0"/>
              <a:t>Recommendation #3: Conduct screenings in a responsible fashion</a:t>
            </a:r>
          </a:p>
          <a:p>
            <a:pPr>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7293366" y="6096001"/>
            <a:ext cx="35021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9199" y="105424"/>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6919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969036" cy="1143000"/>
          </a:xfrm>
          <a:solidFill>
            <a:schemeClr val="tx2">
              <a:lumMod val="75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bg1"/>
                </a:solidFill>
                <a:latin typeface="+mj-lt"/>
              </a:rPr>
              <a:t>Recommendations to Consider:</a:t>
            </a:r>
            <a:br>
              <a:rPr lang="en-US" sz="3600" dirty="0">
                <a:solidFill>
                  <a:schemeClr val="bg1"/>
                </a:solidFill>
                <a:latin typeface="+mj-lt"/>
              </a:rPr>
            </a:br>
            <a:r>
              <a:rPr lang="en-US" sz="3600" dirty="0">
                <a:solidFill>
                  <a:schemeClr val="bg1"/>
                </a:solidFill>
                <a:latin typeface="+mj-lt"/>
              </a:rPr>
              <a:t>Screening in the COVID-19 Era</a:t>
            </a:r>
          </a:p>
        </p:txBody>
      </p:sp>
      <p:sp>
        <p:nvSpPr>
          <p:cNvPr id="181251" name="Content Placeholder 2"/>
          <p:cNvSpPr>
            <a:spLocks noGrp="1"/>
          </p:cNvSpPr>
          <p:nvPr>
            <p:ph idx="1"/>
          </p:nvPr>
        </p:nvSpPr>
        <p:spPr>
          <a:xfrm>
            <a:off x="999617" y="1959429"/>
            <a:ext cx="9619862" cy="3886200"/>
          </a:xfrm>
        </p:spPr>
        <p:txBody>
          <a:bodyPr>
            <a:normAutofit/>
          </a:bodyPr>
          <a:lstStyle/>
          <a:p>
            <a:pPr>
              <a:spcAft>
                <a:spcPts val="1200"/>
              </a:spcAft>
            </a:pPr>
            <a:r>
              <a:rPr lang="en-US" dirty="0"/>
              <a:t>Recommendation 1: Continue screening and engage in professional learning opportunities</a:t>
            </a:r>
          </a:p>
          <a:p>
            <a:pPr>
              <a:spcAft>
                <a:spcPts val="1200"/>
              </a:spcAft>
            </a:pPr>
            <a:r>
              <a:rPr lang="en-US" dirty="0"/>
              <a:t>Recommendation 2: Use multiple sources of data to inform instruction</a:t>
            </a:r>
          </a:p>
          <a:p>
            <a:pPr>
              <a:spcAft>
                <a:spcPts val="1200"/>
              </a:spcAft>
            </a:pPr>
            <a:r>
              <a:rPr lang="en-US" dirty="0"/>
              <a:t>Recommendation 3: Screen responsibly </a:t>
            </a:r>
          </a:p>
        </p:txBody>
      </p:sp>
      <p:sp>
        <p:nvSpPr>
          <p:cNvPr id="5" name="TextBox 4"/>
          <p:cNvSpPr txBox="1"/>
          <p:nvPr/>
        </p:nvSpPr>
        <p:spPr>
          <a:xfrm>
            <a:off x="423188" y="5910498"/>
            <a:ext cx="10087794" cy="646331"/>
          </a:xfrm>
          <a:prstGeom prst="rect">
            <a:avLst/>
          </a:prstGeom>
          <a:noFill/>
        </p:spPr>
        <p:txBody>
          <a:bodyPr wrap="square" rtlCol="0">
            <a:spAutoFit/>
          </a:bodyPr>
          <a:lstStyle/>
          <a:p>
            <a:r>
              <a:rPr lang="en-US" dirty="0"/>
              <a:t>Lane, K. L., Oakes, W. P., &amp; Menzies, H. M. (2020). Considerations for systematic screening PK-12: Universal screening for internalizing and externalizing behaviors in the COVID-19 era. </a:t>
            </a:r>
            <a:r>
              <a:rPr lang="en-US" i="1" dirty="0"/>
              <a:t>Manuscript in review</a:t>
            </a:r>
            <a:endParaRPr lang="en-US" dirty="0"/>
          </a:p>
        </p:txBody>
      </p:sp>
    </p:spTree>
    <p:extLst>
      <p:ext uri="{BB962C8B-B14F-4D97-AF65-F5344CB8AC3E}">
        <p14:creationId xmlns:p14="http://schemas.microsoft.com/office/powerpoint/2010/main" val="27787183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8856414" cy="631767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1690" y="939573"/>
            <a:ext cx="7051154" cy="555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845844" y="778669"/>
            <a:ext cx="1477765" cy="373856"/>
          </a:xfrm>
          <a:prstGeom prst="rect">
            <a:avLst/>
          </a:prstGeom>
          <a:noFill/>
          <a:ln w="190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339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471" y="1333412"/>
            <a:ext cx="7113371" cy="5565167"/>
          </a:xfrm>
          <a:prstGeom prst="rect">
            <a:avLst/>
          </a:prstGeom>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2700338" y="1764506"/>
            <a:ext cx="1414462" cy="330994"/>
          </a:xfrm>
          <a:prstGeom prst="rect">
            <a:avLst/>
          </a:prstGeom>
          <a:noFill/>
          <a:ln w="190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690223" y="0"/>
            <a:ext cx="6501777" cy="7160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37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p:txBody>
          <a:bodyPr anchor="t"/>
          <a:lstStyle/>
          <a:p>
            <a:r>
              <a:rPr lang="en-US" altLang="en-US" dirty="0"/>
              <a:t>The Journey of Ci3T</a:t>
            </a:r>
            <a:endParaRPr lang="en-US" dirty="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1840098" y="2724150"/>
            <a:ext cx="1257300" cy="1577975"/>
            <a:chOff x="161877" y="2638997"/>
            <a:chExt cx="1257348" cy="1577973"/>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1877" y="2638997"/>
              <a:ext cx="1257348" cy="125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3" y="3141663"/>
            <a:ext cx="1890713" cy="1147762"/>
            <a:chOff x="6350000" y="3047822"/>
            <a:chExt cx="1890673" cy="1148704"/>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pic>
          <p:nvPicPr>
            <p:cNvPr id="10" name="Picture 20">
              <a:extLst>
                <a:ext uri="{FF2B5EF4-FFF2-40B4-BE49-F238E27FC236}">
                  <a16:creationId xmlns:a16="http://schemas.microsoft.com/office/drawing/2014/main" id="{E27B9D6C-C127-514C-927A-049D6797913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11276" y="3047822"/>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BA99000-8BFD-7D41-AF6B-0C3CB37E2781}"/>
              </a:ext>
            </a:extLst>
          </p:cNvPr>
          <p:cNvGrpSpPr>
            <a:grpSpLocks/>
          </p:cNvGrpSpPr>
          <p:nvPr/>
        </p:nvGrpSpPr>
        <p:grpSpPr bwMode="auto">
          <a:xfrm>
            <a:off x="6146986" y="2868613"/>
            <a:ext cx="3036887" cy="1281112"/>
            <a:chOff x="4468797" y="2783582"/>
            <a:chExt cx="3037601" cy="1281910"/>
          </a:xfrm>
        </p:grpSpPr>
        <p:pic>
          <p:nvPicPr>
            <p:cNvPr id="12" name="Picture 11">
              <a:extLst>
                <a:ext uri="{FF2B5EF4-FFF2-40B4-BE49-F238E27FC236}">
                  <a16:creationId xmlns:a16="http://schemas.microsoft.com/office/drawing/2014/main" id="{7F1249A2-E36A-D74C-A2A9-E4EFA8785188}"/>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468797" y="3340308"/>
              <a:ext cx="380301" cy="543287"/>
            </a:xfrm>
            <a:prstGeom prst="rect">
              <a:avLst/>
            </a:prstGeom>
          </p:spPr>
        </p:pic>
        <p:pic>
          <p:nvPicPr>
            <p:cNvPr id="13" name="Picture 23">
              <a:extLst>
                <a:ext uri="{FF2B5EF4-FFF2-40B4-BE49-F238E27FC236}">
                  <a16:creationId xmlns:a16="http://schemas.microsoft.com/office/drawing/2014/main" id="{11137496-B479-7D44-9543-B72F049499D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4255" y="2783582"/>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014B8FE8-0FEA-6E41-9FCC-CF813F3B2EF9}"/>
                </a:ext>
              </a:extLst>
            </p:cNvPr>
            <p:cNvCxnSpPr/>
            <p:nvPr/>
          </p:nvCxnSpPr>
          <p:spPr>
            <a:xfrm flipH="1" flipV="1">
              <a:off x="4659342" y="3838339"/>
              <a:ext cx="2847056" cy="227153"/>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194050"/>
            <a:ext cx="5522912" cy="1108075"/>
            <a:chOff x="1318339" y="3133431"/>
            <a:chExt cx="5523828" cy="1107646"/>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Picture 12">
              <a:extLst>
                <a:ext uri="{FF2B5EF4-FFF2-40B4-BE49-F238E27FC236}">
                  <a16:creationId xmlns:a16="http://schemas.microsoft.com/office/drawing/2014/main" id="{968FB7FD-D676-1944-BA7A-1FC417FD302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12770" y="3133431"/>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043238"/>
            <a:ext cx="1592262" cy="1128712"/>
            <a:chOff x="1372936" y="3027377"/>
            <a:chExt cx="1592351" cy="1127862"/>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pic>
          <p:nvPicPr>
            <p:cNvPr id="21" name="Picture 10">
              <a:extLst>
                <a:ext uri="{FF2B5EF4-FFF2-40B4-BE49-F238E27FC236}">
                  <a16:creationId xmlns:a16="http://schemas.microsoft.com/office/drawing/2014/main" id="{0774BB3F-89AD-A44E-822F-2B37D417220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35890" y="3027377"/>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3" name="Group 22">
            <a:extLst>
              <a:ext uri="{FF2B5EF4-FFF2-40B4-BE49-F238E27FC236}">
                <a16:creationId xmlns:a16="http://schemas.microsoft.com/office/drawing/2014/main" id="{8DBDD29E-FC71-4F40-A51F-3FAD1D236063}"/>
              </a:ext>
            </a:extLst>
          </p:cNvPr>
          <p:cNvGrpSpPr>
            <a:grpSpLocks/>
          </p:cNvGrpSpPr>
          <p:nvPr/>
        </p:nvGrpSpPr>
        <p:grpSpPr bwMode="auto">
          <a:xfrm>
            <a:off x="3586348" y="1800225"/>
            <a:ext cx="6494463" cy="2393950"/>
            <a:chOff x="1936921" y="1720308"/>
            <a:chExt cx="6493902" cy="2393644"/>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222295" y="3345994"/>
              <a:ext cx="380301" cy="543287"/>
            </a:xfrm>
            <a:prstGeom prst="rect">
              <a:avLst/>
            </a:prstGeom>
          </p:spPr>
        </p:pic>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050522" y="1720308"/>
              <a:ext cx="380301" cy="543287"/>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936921" y="3570665"/>
              <a:ext cx="380301" cy="543287"/>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088363" y="3435096"/>
              <a:ext cx="380301" cy="543287"/>
            </a:xfrm>
            <a:prstGeom prst="rect">
              <a:avLst/>
            </a:prstGeom>
          </p:spPr>
        </p:pic>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97498" y="1259520"/>
            <a:ext cx="59602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868796" y="121529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65800" y="4906758"/>
            <a:ext cx="59602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n HI">
            <a:extLst>
              <a:ext uri="{FF2B5EF4-FFF2-40B4-BE49-F238E27FC236}">
                <a16:creationId xmlns:a16="http://schemas.microsoft.com/office/drawing/2014/main" id="{63B48CB3-CDE6-0F46-A0EE-A190CDDCA08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2155697" y="5203336"/>
            <a:ext cx="412256" cy="588961"/>
          </a:xfrm>
          <a:prstGeom prst="rect">
            <a:avLst/>
          </a:prstGeom>
        </p:spPr>
      </p:pic>
    </p:spTree>
    <p:extLst>
      <p:ext uri="{BB962C8B-B14F-4D97-AF65-F5344CB8AC3E}">
        <p14:creationId xmlns:p14="http://schemas.microsoft.com/office/powerpoint/2010/main" val="1795670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High-</a:t>
            </a:r>
            <a:r>
              <a:rPr lang="en-US" sz="2000" i="1" kern="1200" dirty="0">
                <a:latin typeface="Arial" panose="020B0604020202020204" pitchFamily="34" charset="0"/>
                <a:cs typeface="Arial" panose="020B0604020202020204" pitchFamily="34" charset="0"/>
              </a:rPr>
              <a:t>p</a:t>
            </a:r>
            <a:r>
              <a:rPr lang="en-US" sz="2000" kern="1200" dirty="0">
                <a:latin typeface="Arial" panose="020B0604020202020204" pitchFamily="34" charset="0"/>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Precorrection</a:t>
            </a: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Incorporating Choice</a:t>
            </a:r>
          </a:p>
        </p:txBody>
      </p:sp>
    </p:spTree>
    <p:extLst>
      <p:ext uri="{BB962C8B-B14F-4D97-AF65-F5344CB8AC3E}">
        <p14:creationId xmlns:p14="http://schemas.microsoft.com/office/powerpoint/2010/main" val="7221748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28512675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38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fontScale="90000"/>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a:defRPr/>
            </a:pPr>
            <a:r>
              <a:rPr lang="en-US" sz="2800" b="1">
                <a:latin typeface="Calibri" panose="020F0502020204030204"/>
                <a:hlinkClick r:id="rId4"/>
              </a:rPr>
              <a:t>http://www.ci3t.org/covid</a:t>
            </a:r>
            <a:endParaRPr lang="en-US" sz="2800" b="1">
              <a:latin typeface="Calibri" panose="020F0502020204030204"/>
            </a:endParaRPr>
          </a:p>
        </p:txBody>
      </p:sp>
      <p:sp>
        <p:nvSpPr>
          <p:cNvPr id="6" name="Rectangle 5">
            <a:extLst>
              <a:ext uri="{FF2B5EF4-FFF2-40B4-BE49-F238E27FC236}">
                <a16:creationId xmlns:a16="http://schemas.microsoft.com/office/drawing/2014/main" id="{FC2C501B-3B31-204E-B893-5C76D3F47728}"/>
              </a:ext>
            </a:extLst>
          </p:cNvPr>
          <p:cNvSpPr/>
          <p:nvPr/>
        </p:nvSpPr>
        <p:spPr>
          <a:xfrm>
            <a:off x="662380" y="2576643"/>
            <a:ext cx="4898519" cy="288649"/>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5"/>
          <a:stretch>
            <a:fillRect/>
          </a:stretch>
        </p:blipFill>
        <p:spPr>
          <a:xfrm>
            <a:off x="5857612" y="1051125"/>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101893" y="2086451"/>
            <a:ext cx="1993990" cy="1344663"/>
          </a:xfrm>
          <a:prstGeom prst="curvedLeftArrow">
            <a:avLst>
              <a:gd name="adj1" fmla="val 9476"/>
              <a:gd name="adj2" fmla="val 49392"/>
              <a:gd name="adj3" fmla="val 25000"/>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
        <p:nvSpPr>
          <p:cNvPr id="10" name="Rectangle 9"/>
          <p:cNvSpPr/>
          <p:nvPr/>
        </p:nvSpPr>
        <p:spPr>
          <a:xfrm>
            <a:off x="6186467" y="3411"/>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9683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5" name="Picture 4"/>
          <p:cNvPicPr>
            <a:picLocks noChangeAspect="1"/>
          </p:cNvPicPr>
          <p:nvPr/>
        </p:nvPicPr>
        <p:blipFill>
          <a:blip r:embed="rId3"/>
          <a:stretch>
            <a:fillRect/>
          </a:stretch>
        </p:blipFill>
        <p:spPr>
          <a:xfrm>
            <a:off x="11329" y="710375"/>
            <a:ext cx="8023375" cy="6147625"/>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4302232" y="2208584"/>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2" name="Picture 1"/>
          <p:cNvPicPr>
            <a:picLocks noChangeAspect="1"/>
          </p:cNvPicPr>
          <p:nvPr/>
        </p:nvPicPr>
        <p:blipFill>
          <a:blip r:embed="rId4"/>
          <a:stretch>
            <a:fillRect/>
          </a:stretch>
        </p:blipFill>
        <p:spPr>
          <a:xfrm>
            <a:off x="0" y="624477"/>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4454632" y="799334"/>
            <a:ext cx="7616704" cy="5348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76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66418" y="3504488"/>
            <a:ext cx="2508828" cy="1077218"/>
          </a:xfrm>
          <a:prstGeom prst="rect">
            <a:avLst/>
          </a:prstGeom>
        </p:spPr>
        <p:txBody>
          <a:bodyPr wrap="none">
            <a:spAutoFit/>
          </a:bodyPr>
          <a:lstStyle/>
          <a:p>
            <a:r>
              <a:rPr lang="en-US" sz="3200" dirty="0">
                <a:hlinkClick r:id="rId3"/>
              </a:rPr>
              <a:t>www.ci3t.org</a:t>
            </a:r>
            <a:endParaRPr lang="en-US" sz="3200" dirty="0"/>
          </a:p>
          <a:p>
            <a:endParaRPr lang="en-US" sz="3200" dirty="0"/>
          </a:p>
        </p:txBody>
      </p:sp>
      <p:pic>
        <p:nvPicPr>
          <p:cNvPr id="5" name="Picture 4"/>
          <p:cNvPicPr>
            <a:picLocks noChangeAspect="1"/>
          </p:cNvPicPr>
          <p:nvPr/>
        </p:nvPicPr>
        <p:blipFill>
          <a:blip r:embed="rId4"/>
          <a:stretch>
            <a:fillRect/>
          </a:stretch>
        </p:blipFill>
        <p:spPr>
          <a:xfrm>
            <a:off x="185916" y="209993"/>
            <a:ext cx="7192809" cy="4965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477309" y="4204411"/>
            <a:ext cx="4472699" cy="584775"/>
          </a:xfrm>
          <a:prstGeom prst="rect">
            <a:avLst/>
          </a:prstGeom>
        </p:spPr>
        <p:txBody>
          <a:bodyPr wrap="none">
            <a:spAutoFit/>
          </a:bodyPr>
          <a:lstStyle/>
          <a:p>
            <a:r>
              <a:rPr lang="en-US" sz="3200" dirty="0"/>
              <a:t>Kathleen.Lane@ku.edu</a:t>
            </a:r>
          </a:p>
        </p:txBody>
      </p:sp>
      <p:sp>
        <p:nvSpPr>
          <p:cNvPr id="7" name="Rectangle 6"/>
          <p:cNvSpPr/>
          <p:nvPr/>
        </p:nvSpPr>
        <p:spPr>
          <a:xfrm>
            <a:off x="7477309" y="4757150"/>
            <a:ext cx="4595104" cy="584775"/>
          </a:xfrm>
          <a:prstGeom prst="rect">
            <a:avLst/>
          </a:prstGeom>
        </p:spPr>
        <p:txBody>
          <a:bodyPr wrap="none">
            <a:spAutoFit/>
          </a:bodyPr>
          <a:lstStyle/>
          <a:p>
            <a:r>
              <a:rPr lang="en-US" sz="3200" dirty="0"/>
              <a:t>Wendy.Oakes@asu.edu</a:t>
            </a:r>
          </a:p>
        </p:txBody>
      </p:sp>
      <p:sp>
        <p:nvSpPr>
          <p:cNvPr id="8" name="Rectangle 7"/>
          <p:cNvSpPr/>
          <p:nvPr/>
        </p:nvSpPr>
        <p:spPr>
          <a:xfrm>
            <a:off x="7477309" y="5257018"/>
            <a:ext cx="3539752" cy="584775"/>
          </a:xfrm>
          <a:prstGeom prst="rect">
            <a:avLst/>
          </a:prstGeom>
        </p:spPr>
        <p:txBody>
          <a:bodyPr wrap="none">
            <a:spAutoFit/>
          </a:bodyPr>
          <a:lstStyle/>
          <a:p>
            <a:r>
              <a:rPr lang="en-US" sz="3200" dirty="0"/>
              <a:t>Buckman@ku.edu</a:t>
            </a:r>
          </a:p>
        </p:txBody>
      </p:sp>
    </p:spTree>
    <p:extLst>
      <p:ext uri="{BB962C8B-B14F-4D97-AF65-F5344CB8AC3E}">
        <p14:creationId xmlns:p14="http://schemas.microsoft.com/office/powerpoint/2010/main" val="1177408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54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D96E123-EA1F-42E0-A187-142FF59B9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55" y="-19844"/>
            <a:ext cx="11889264" cy="6877844"/>
          </a:xfrm>
          <a:prstGeom prst="rect">
            <a:avLst/>
          </a:prstGeom>
          <a:ln w="9525">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Picture 10"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35" y="-185505"/>
            <a:ext cx="11272524" cy="7655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069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2238355-E96B-4433-BD93-FB8B69F8D996}">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9" ma:contentTypeDescription="Create a new document." ma:contentTypeScope="" ma:versionID="88c85101689e37c8b68d88b7fc79f170">
  <xsd:schema xmlns:xsd="http://www.w3.org/2001/XMLSchema" xmlns:xs="http://www.w3.org/2001/XMLSchema" xmlns:p="http://schemas.microsoft.com/office/2006/metadata/properties" xmlns:ns2="f117d89c-0b9e-4b5f-a216-a1782ae2e190" targetNamespace="http://schemas.microsoft.com/office/2006/metadata/properties" ma:root="true" ma:fieldsID="6fa57905ea4db52b36f182ce39dfd208" ns2:_="">
    <xsd:import namespace="f117d89c-0b9e-4b5f-a216-a1782ae2e1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EC15E9-876B-46C6-83B3-C9DA38D40A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7d89c-0b9e-4b5f-a216-a1782ae2e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http://schemas.microsoft.com/office/2006/documentManagement/types"/>
    <ds:schemaRef ds:uri="http://purl.org/dc/elements/1.1/"/>
    <ds:schemaRef ds:uri="http://schemas.microsoft.com/office/2006/metadata/properties"/>
    <ds:schemaRef ds:uri="f117d89c-0b9e-4b5f-a216-a1782ae2e190"/>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1050</TotalTime>
  <Words>4554</Words>
  <Application>Microsoft Office PowerPoint</Application>
  <PresentationFormat>Widescreen</PresentationFormat>
  <Paragraphs>1003</Paragraphs>
  <Slides>75</Slides>
  <Notes>27</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75</vt:i4>
      </vt:variant>
    </vt:vector>
  </HeadingPairs>
  <TitlesOfParts>
    <vt:vector size="91" baseType="lpstr">
      <vt:lpstr>ＭＳ Ｐゴシック</vt:lpstr>
      <vt:lpstr>ＭＳ Ｐゴシック</vt:lpstr>
      <vt:lpstr>Arial</vt:lpstr>
      <vt:lpstr>Book Antiqua</vt:lpstr>
      <vt:lpstr>Calibri</vt:lpstr>
      <vt:lpstr>Calibri Light</vt:lpstr>
      <vt:lpstr>Century Gothic</vt:lpstr>
      <vt:lpstr>Courier New</vt:lpstr>
      <vt:lpstr>Franklin Gothic Demi</vt:lpstr>
      <vt:lpstr>Symbol</vt:lpstr>
      <vt:lpstr>System Font Regular</vt:lpstr>
      <vt:lpstr>Times New Roman</vt:lpstr>
      <vt:lpstr>Verdana</vt:lpstr>
      <vt:lpstr>Wingdings</vt:lpstr>
      <vt:lpstr>Ci3T</vt:lpstr>
      <vt:lpstr>1_Ci3T</vt:lpstr>
      <vt:lpstr>Systematic Screening in PK-12: A Look at the  Student Risk Screening Scale for Internalizing and Externalizing (SRSS-IE) &amp;  Student Risk Screening Scale for Early Childhood (SRSS-EC)</vt:lpstr>
      <vt:lpstr>PowerPoint Presentation</vt:lpstr>
      <vt:lpstr>PowerPoint Presentation</vt:lpstr>
      <vt:lpstr>PowerPoint Presentation</vt:lpstr>
      <vt:lpstr>Agenda</vt:lpstr>
      <vt:lpstr>Thank you for your commitment</vt:lpstr>
      <vt:lpstr>The Journey of Ci3T</vt:lpstr>
      <vt:lpstr>PowerPoint Presentation</vt:lpstr>
      <vt:lpstr>PowerPoint Presentation</vt:lpstr>
      <vt:lpstr>PowerPoint Presentation</vt:lpstr>
      <vt:lpstr>Social Component:  Examples of Schoolwide Programs </vt:lpstr>
      <vt:lpstr>Top 10 School-related Social Skills</vt:lpstr>
      <vt:lpstr>PowerPoint Presentation</vt:lpstr>
      <vt:lpstr>Ci3T Training &amp; Implementation at Lawrence Public Schools</vt:lpstr>
      <vt:lpstr>PowerPoint Presentation</vt:lpstr>
      <vt:lpstr>Ci3T Primary Plan: Roles and Responsibilities</vt:lpstr>
      <vt:lpstr>PowerPoint Presentation</vt:lpstr>
      <vt:lpstr>Planning for an Integrated Approach</vt:lpstr>
      <vt:lpstr>PowerPoint Presentation</vt:lpstr>
      <vt:lpstr>PowerPoint Presentation</vt:lpstr>
      <vt:lpstr>Essential Components of  Primary Prevention Efforts</vt:lpstr>
      <vt:lpstr>PowerPoint Presentation</vt:lpstr>
      <vt:lpstr>PowerPoint Presentation</vt:lpstr>
      <vt:lpstr>Agenda</vt:lpstr>
      <vt:lpstr>Student Risk Screening Scale Internalizing and Externalizing SRSS-IE  Drummond, 1994; Lane &amp; Menzies, 2009</vt:lpstr>
      <vt:lpstr>PowerPoint Presentation</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 for Middle and High Schools</vt:lpstr>
      <vt:lpstr>SRSS-IE: Cut Scores</vt:lpstr>
      <vt:lpstr>SRSS-E7 (externalizing) Results – All Students</vt:lpstr>
      <vt:lpstr>SRSS-I5 (internalizing) Results – All Students</vt:lpstr>
      <vt:lpstr>Fall 2018 SRSS-Externalizing Results: Grade level</vt:lpstr>
      <vt:lpstr>Student Risk Screening Scale Fall 2004 – 2012 Middle School</vt:lpstr>
      <vt:lpstr>Middle School Behavior &amp; Academic Characteristics of SRSS Risk Groups</vt:lpstr>
      <vt:lpstr>Results:  SRSS-IE: Externalizing Subscale Elementary</vt:lpstr>
      <vt:lpstr>Results:  SRSS-IE: Internalizing Subscale Elementary</vt:lpstr>
      <vt:lpstr>SRSS-IE: Externalizing Subscale Middle school </vt:lpstr>
      <vt:lpstr>SRSS-IE: Internalizing Subscale Middle school  </vt:lpstr>
      <vt:lpstr>SRSS-IE: Externalizing Subscale High school  </vt:lpstr>
      <vt:lpstr>SRSS-IE: Internalizing Subscale  High school  </vt:lpstr>
      <vt:lpstr>Screening Data: High School Years 1-3</vt:lpstr>
      <vt:lpstr>Student Risk Screening Scale for Early Childhood SRSS-EC Lane &amp; Menzies, 2009</vt:lpstr>
      <vt:lpstr>PowerPoint Presentation</vt:lpstr>
      <vt:lpstr>PowerPoint Presentation</vt:lpstr>
      <vt:lpstr>PowerPoint Presentation</vt:lpstr>
      <vt:lpstr>PowerPoint Presentation</vt:lpstr>
      <vt:lpstr>PowerPoint Presentation</vt:lpstr>
      <vt:lpstr>Agenda</vt:lpstr>
      <vt:lpstr>SRSS-I5 (internalizing) Results – All Students</vt:lpstr>
      <vt:lpstr>Student Risk Screening Scale Fall 2004 – 2012 Middle School</vt:lpstr>
      <vt:lpstr>Agenda</vt:lpstr>
      <vt:lpstr>PowerPoint Presentation</vt:lpstr>
      <vt:lpstr>Low-Intensity Strategies </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Agenda</vt:lpstr>
      <vt:lpstr>Action Planning</vt:lpstr>
      <vt:lpstr>PowerPoint Presentation</vt:lpstr>
      <vt:lpstr>Recommendations to Consider: Pre-COVID-19</vt:lpstr>
      <vt:lpstr>Recommendations to Consider: Screening in the COVID-19 Era</vt:lpstr>
      <vt:lpstr>PowerPoint Presentation</vt:lpstr>
      <vt:lpstr>PowerPoint Presentation</vt:lpstr>
      <vt:lpstr>PowerPoint Presentation</vt:lpstr>
      <vt:lpstr>PowerPoint Presentation</vt:lpstr>
      <vt:lpstr>PowerPoint Presentation</vt:lpstr>
      <vt:lpstr>Setting up for Success at Home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Lane, Kathleen</cp:lastModifiedBy>
  <cp:revision>86</cp:revision>
  <dcterms:created xsi:type="dcterms:W3CDTF">2020-08-09T02:04:37Z</dcterms:created>
  <dcterms:modified xsi:type="dcterms:W3CDTF">2020-09-21T16:06:29Z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ies>
</file>