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7" r:id="rId2"/>
    <p:sldMasterId id="2147483721" r:id="rId3"/>
    <p:sldMasterId id="2147483735" r:id="rId4"/>
    <p:sldMasterId id="2147483779" r:id="rId5"/>
    <p:sldMasterId id="2147483805" r:id="rId6"/>
    <p:sldMasterId id="2147483822" r:id="rId7"/>
    <p:sldMasterId id="2147483837" r:id="rId8"/>
    <p:sldMasterId id="2147483853" r:id="rId9"/>
  </p:sldMasterIdLst>
  <p:notesMasterIdLst>
    <p:notesMasterId r:id="rId103"/>
  </p:notesMasterIdLst>
  <p:sldIdLst>
    <p:sldId id="382" r:id="rId10"/>
    <p:sldId id="457" r:id="rId11"/>
    <p:sldId id="385" r:id="rId12"/>
    <p:sldId id="459" r:id="rId13"/>
    <p:sldId id="458" r:id="rId14"/>
    <p:sldId id="446" r:id="rId15"/>
    <p:sldId id="447" r:id="rId16"/>
    <p:sldId id="404" r:id="rId17"/>
    <p:sldId id="405" r:id="rId18"/>
    <p:sldId id="448" r:id="rId19"/>
    <p:sldId id="429" r:id="rId20"/>
    <p:sldId id="430" r:id="rId21"/>
    <p:sldId id="418" r:id="rId22"/>
    <p:sldId id="410" r:id="rId23"/>
    <p:sldId id="424" r:id="rId24"/>
    <p:sldId id="425" r:id="rId25"/>
    <p:sldId id="433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68" r:id="rId36"/>
    <p:sldId id="369" r:id="rId37"/>
    <p:sldId id="370" r:id="rId38"/>
    <p:sldId id="371" r:id="rId39"/>
    <p:sldId id="372" r:id="rId40"/>
    <p:sldId id="373" r:id="rId41"/>
    <p:sldId id="374" r:id="rId42"/>
    <p:sldId id="375" r:id="rId43"/>
    <p:sldId id="376" r:id="rId44"/>
    <p:sldId id="377" r:id="rId45"/>
    <p:sldId id="378" r:id="rId46"/>
    <p:sldId id="436" r:id="rId47"/>
    <p:sldId id="339" r:id="rId48"/>
    <p:sldId id="340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435" r:id="rId67"/>
    <p:sldId id="461" r:id="rId68"/>
    <p:sldId id="462" r:id="rId69"/>
    <p:sldId id="463" r:id="rId70"/>
    <p:sldId id="464" r:id="rId71"/>
    <p:sldId id="465" r:id="rId72"/>
    <p:sldId id="466" r:id="rId73"/>
    <p:sldId id="467" r:id="rId74"/>
    <p:sldId id="468" r:id="rId75"/>
    <p:sldId id="469" r:id="rId76"/>
    <p:sldId id="470" r:id="rId77"/>
    <p:sldId id="471" r:id="rId78"/>
    <p:sldId id="472" r:id="rId79"/>
    <p:sldId id="473" r:id="rId80"/>
    <p:sldId id="474" r:id="rId81"/>
    <p:sldId id="475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483" r:id="rId90"/>
    <p:sldId id="484" r:id="rId91"/>
    <p:sldId id="485" r:id="rId92"/>
    <p:sldId id="486" r:id="rId93"/>
    <p:sldId id="441" r:id="rId94"/>
    <p:sldId id="421" r:id="rId95"/>
    <p:sldId id="420" r:id="rId96"/>
    <p:sldId id="422" r:id="rId97"/>
    <p:sldId id="450" r:id="rId98"/>
    <p:sldId id="451" r:id="rId99"/>
    <p:sldId id="452" r:id="rId100"/>
    <p:sldId id="454" r:id="rId101"/>
    <p:sldId id="456" r:id="rId10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CS DCS" initials="" lastIdx="6" clrIdx="0"/>
  <p:cmAuthor id="1" name="Microsoft Office User" initials="Office" lastIdx="1" clrIdx="1">
    <p:extLst/>
  </p:cmAuthor>
  <p:cmAuthor id="2" name="Microsoft Office User" initials="Office [2]" lastIdx="1" clrIdx="2">
    <p:extLst/>
  </p:cmAuthor>
  <p:cmAuthor id="3" name="Microsoft Office User" initials="Office [3]" lastIdx="1" clrIdx="3">
    <p:extLst/>
  </p:cmAuthor>
  <p:cmAuthor id="4" name="Microsoft Office User" initials="Office [4]" lastIdx="1" clrIdx="4">
    <p:extLst/>
  </p:cmAuthor>
  <p:cmAuthor id="5" name="Wendy Oakes" initials="WO" lastIdx="1" clrIdx="5">
    <p:extLst>
      <p:ext uri="{19B8F6BF-5375-455C-9EA6-DF929625EA0E}">
        <p15:presenceInfo xmlns:p15="http://schemas.microsoft.com/office/powerpoint/2012/main" userId="S-1-5-21-1864253520-1647712531-16515117-220217" providerId="AD"/>
      </p:ext>
    </p:extLst>
  </p:cmAuthor>
  <p:cmAuthor id="6" name="Common, Eric Alan" initials="CEA" lastIdx="5" clrIdx="6">
    <p:extLst>
      <p:ext uri="{19B8F6BF-5375-455C-9EA6-DF929625EA0E}">
        <p15:presenceInfo xmlns:p15="http://schemas.microsoft.com/office/powerpoint/2012/main" userId="S-1-5-21-57989841-1078081533-682003330-2514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FFFF00"/>
    <a:srgbClr val="ADB9CA"/>
    <a:srgbClr val="98DDDE"/>
    <a:srgbClr val="A5A7B3"/>
    <a:srgbClr val="E7E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47" autoAdjust="0"/>
    <p:restoredTop sz="87711" autoAdjust="0"/>
  </p:normalViewPr>
  <p:slideViewPr>
    <p:cSldViewPr snapToGrid="0">
      <p:cViewPr varScale="1">
        <p:scale>
          <a:sx n="60" d="100"/>
          <a:sy n="60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6" d="100"/>
        <a:sy n="76" d="100"/>
      </p:scale>
      <p:origin x="0" y="-18652"/>
    </p:cViewPr>
  </p:sorterViewPr>
  <p:notesViewPr>
    <p:cSldViewPr snapToGrid="0">
      <p:cViewPr varScale="1">
        <p:scale>
          <a:sx n="70" d="100"/>
          <a:sy n="70" d="100"/>
        </p:scale>
        <p:origin x="262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theme" Target="theme/theme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04746-6672-4ECE-AEA4-03DD2252B9E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CC9DE9-04AF-4604-8D00-C27239E393F4}">
      <dgm:prSet phldrT="[Text]" custT="1"/>
      <dgm:spPr>
        <a:ln w="28575">
          <a:solidFill>
            <a:schemeClr val="bg1"/>
          </a:solidFill>
        </a:ln>
      </dgm:spPr>
      <dgm:t>
        <a:bodyPr/>
        <a:lstStyle/>
        <a:p>
          <a:r>
            <a:rPr lang="en-US" sz="2000" smtClean="0"/>
            <a:t>Treatment Integrity</a:t>
          </a:r>
          <a:endParaRPr lang="en-US" sz="2000"/>
        </a:p>
      </dgm:t>
    </dgm:pt>
    <dgm:pt modelId="{A4FBA140-BDEC-4E4E-BDDD-9C660097CDB3}" type="parTrans" cxnId="{6B5B4A68-D73D-458D-B9DF-AA666170CF6C}">
      <dgm:prSet/>
      <dgm:spPr/>
      <dgm:t>
        <a:bodyPr/>
        <a:lstStyle/>
        <a:p>
          <a:endParaRPr lang="en-US"/>
        </a:p>
      </dgm:t>
    </dgm:pt>
    <dgm:pt modelId="{C301461B-B425-4487-9243-6DEA7852ECEB}" type="sibTrans" cxnId="{6B5B4A68-D73D-458D-B9DF-AA666170CF6C}">
      <dgm:prSet/>
      <dgm:spPr/>
      <dgm:t>
        <a:bodyPr/>
        <a:lstStyle/>
        <a:p>
          <a:endParaRPr lang="en-US"/>
        </a:p>
      </dgm:t>
    </dgm:pt>
    <dgm:pt modelId="{987BFBFD-7B60-4600-A70B-857A8937B977}">
      <dgm:prSet phldrT="[Text]" custT="1"/>
      <dgm:spPr>
        <a:solidFill>
          <a:srgbClr val="FFFF00"/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en-US" sz="2200" smtClean="0"/>
            <a:t>Is it happening?</a:t>
          </a:r>
          <a:endParaRPr lang="en-US" sz="2200"/>
        </a:p>
      </dgm:t>
    </dgm:pt>
    <dgm:pt modelId="{864863D4-A7A6-4C55-8CF0-0560276E5AAF}" type="parTrans" cxnId="{6A7D60B1-5AED-494C-89E3-595C78E77F2E}">
      <dgm:prSet/>
      <dgm:spPr/>
      <dgm:t>
        <a:bodyPr/>
        <a:lstStyle/>
        <a:p>
          <a:endParaRPr lang="en-US"/>
        </a:p>
      </dgm:t>
    </dgm:pt>
    <dgm:pt modelId="{71E5CB91-7CF7-4C93-BEC0-FEC242FB0C20}" type="sibTrans" cxnId="{6A7D60B1-5AED-494C-89E3-595C78E77F2E}">
      <dgm:prSet/>
      <dgm:spPr/>
      <dgm:t>
        <a:bodyPr/>
        <a:lstStyle/>
        <a:p>
          <a:endParaRPr lang="en-US"/>
        </a:p>
      </dgm:t>
    </dgm:pt>
    <dgm:pt modelId="{67F8AE74-8D6A-408D-9D27-6D8B1D2C0312}">
      <dgm:prSet phldrT="[Text]" custT="1"/>
      <dgm:spPr>
        <a:ln w="28575">
          <a:solidFill>
            <a:schemeClr val="bg1"/>
          </a:solidFill>
        </a:ln>
      </dgm:spPr>
      <dgm:t>
        <a:bodyPr/>
        <a:lstStyle/>
        <a:p>
          <a:r>
            <a:rPr lang="en-US" sz="2000" smtClean="0"/>
            <a:t>Social Validity</a:t>
          </a:r>
          <a:endParaRPr lang="en-US" sz="2000"/>
        </a:p>
      </dgm:t>
    </dgm:pt>
    <dgm:pt modelId="{3B9366DE-6E7A-4AFA-9359-D0E8CEA4F965}" type="parTrans" cxnId="{7D6E054B-516E-4EB9-A3B4-8DAEBA90917E}">
      <dgm:prSet/>
      <dgm:spPr/>
      <dgm:t>
        <a:bodyPr/>
        <a:lstStyle/>
        <a:p>
          <a:endParaRPr lang="en-US"/>
        </a:p>
      </dgm:t>
    </dgm:pt>
    <dgm:pt modelId="{F7742CB5-CF56-42DE-AA4E-F96ECBE6CDBC}" type="sibTrans" cxnId="{7D6E054B-516E-4EB9-A3B4-8DAEBA90917E}">
      <dgm:prSet/>
      <dgm:spPr/>
      <dgm:t>
        <a:bodyPr/>
        <a:lstStyle/>
        <a:p>
          <a:endParaRPr lang="en-US"/>
        </a:p>
      </dgm:t>
    </dgm:pt>
    <dgm:pt modelId="{1CA95D44-3934-4D0A-9322-BDA886190AB3}">
      <dgm:prSet phldrT="[Text]" custT="1"/>
      <dgm:spPr>
        <a:solidFill>
          <a:schemeClr val="accent3">
            <a:lumMod val="60000"/>
            <a:lumOff val="40000"/>
          </a:schemeClr>
        </a:solidFill>
        <a:ln w="28575">
          <a:solidFill>
            <a:schemeClr val="bg1"/>
          </a:solidFill>
        </a:ln>
      </dgm:spPr>
      <dgm:t>
        <a:bodyPr/>
        <a:lstStyle/>
        <a:p>
          <a:r>
            <a:rPr lang="en-US" sz="2200" smtClean="0"/>
            <a:t>What do </a:t>
          </a:r>
          <a:r>
            <a:rPr lang="en-US" sz="2100" smtClean="0"/>
            <a:t>stakeholders</a:t>
          </a:r>
          <a:r>
            <a:rPr lang="en-US" sz="2200" smtClean="0"/>
            <a:t> think about the goals, procedures, and outcomes?</a:t>
          </a:r>
          <a:endParaRPr lang="en-US" sz="2200"/>
        </a:p>
      </dgm:t>
    </dgm:pt>
    <dgm:pt modelId="{BAB135BB-8174-41CD-83CB-A36D0CB63389}" type="parTrans" cxnId="{4F5BB108-1381-44C5-84FA-B27F9E0B7E16}">
      <dgm:prSet/>
      <dgm:spPr/>
      <dgm:t>
        <a:bodyPr/>
        <a:lstStyle/>
        <a:p>
          <a:endParaRPr lang="en-US"/>
        </a:p>
      </dgm:t>
    </dgm:pt>
    <dgm:pt modelId="{FAA27485-28A7-47F1-A1BC-AD7C36D50286}" type="sibTrans" cxnId="{4F5BB108-1381-44C5-84FA-B27F9E0B7E16}">
      <dgm:prSet/>
      <dgm:spPr/>
      <dgm:t>
        <a:bodyPr/>
        <a:lstStyle/>
        <a:p>
          <a:endParaRPr lang="en-US"/>
        </a:p>
      </dgm:t>
    </dgm:pt>
    <dgm:pt modelId="{E2AE58D7-547E-4546-BCCD-7A2A46D87E75}">
      <dgm:prSet phldrT="[Text]" custT="1"/>
      <dgm:spPr>
        <a:ln w="28575">
          <a:solidFill>
            <a:schemeClr val="bg1"/>
          </a:solidFill>
        </a:ln>
      </dgm:spPr>
      <dgm:t>
        <a:bodyPr/>
        <a:lstStyle/>
        <a:p>
          <a:r>
            <a:rPr lang="en-US" sz="2000" smtClean="0"/>
            <a:t>Experimental Design</a:t>
          </a:r>
          <a:endParaRPr lang="en-US" sz="2000"/>
        </a:p>
      </dgm:t>
    </dgm:pt>
    <dgm:pt modelId="{B36E996C-C72F-470B-BD86-6106CEBEE25D}" type="parTrans" cxnId="{4B1F1827-F59B-4950-9B56-ACCD31338FB3}">
      <dgm:prSet/>
      <dgm:spPr/>
      <dgm:t>
        <a:bodyPr/>
        <a:lstStyle/>
        <a:p>
          <a:endParaRPr lang="en-US"/>
        </a:p>
      </dgm:t>
    </dgm:pt>
    <dgm:pt modelId="{3CB64316-2658-483B-8923-F4E19C359BC0}" type="sibTrans" cxnId="{4B1F1827-F59B-4950-9B56-ACCD31338FB3}">
      <dgm:prSet/>
      <dgm:spPr/>
      <dgm:t>
        <a:bodyPr/>
        <a:lstStyle/>
        <a:p>
          <a:endParaRPr lang="en-US"/>
        </a:p>
      </dgm:t>
    </dgm:pt>
    <dgm:pt modelId="{4F96EB44-9425-4F87-9B87-2D124131D47E}">
      <dgm:prSet phldrT="[Text]" custT="1"/>
      <dgm:spPr>
        <a:ln w="28575">
          <a:solidFill>
            <a:schemeClr val="bg1"/>
          </a:solidFill>
        </a:ln>
      </dgm:spPr>
      <dgm:t>
        <a:bodyPr/>
        <a:lstStyle/>
        <a:p>
          <a:r>
            <a:rPr lang="en-US" sz="2200" smtClean="0"/>
            <a:t>How well did this support work for this student?</a:t>
          </a:r>
          <a:endParaRPr lang="en-US" sz="2200"/>
        </a:p>
      </dgm:t>
    </dgm:pt>
    <dgm:pt modelId="{C7734059-E9C9-4E0D-8936-7C29E9585A01}" type="parTrans" cxnId="{78929002-7148-4115-A9B5-C32D1ED42362}">
      <dgm:prSet/>
      <dgm:spPr/>
      <dgm:t>
        <a:bodyPr/>
        <a:lstStyle/>
        <a:p>
          <a:endParaRPr lang="en-US"/>
        </a:p>
      </dgm:t>
    </dgm:pt>
    <dgm:pt modelId="{8D7B3BCB-A31F-4172-8D2D-B5B54C90F96B}" type="sibTrans" cxnId="{78929002-7148-4115-A9B5-C32D1ED42362}">
      <dgm:prSet/>
      <dgm:spPr/>
      <dgm:t>
        <a:bodyPr/>
        <a:lstStyle/>
        <a:p>
          <a:endParaRPr lang="en-US"/>
        </a:p>
      </dgm:t>
    </dgm:pt>
    <dgm:pt modelId="{F337F1AD-6A51-4985-9F77-7B506E71ED86}" type="pres">
      <dgm:prSet presAssocID="{E1204746-6672-4ECE-AEA4-03DD2252B9E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DE1394-3B5B-4E09-9AEF-FBC1484F14E0}" type="pres">
      <dgm:prSet presAssocID="{E2AE58D7-547E-4546-BCCD-7A2A46D87E75}" presName="ChildAccent3" presStyleCnt="0"/>
      <dgm:spPr/>
      <dgm:t>
        <a:bodyPr/>
        <a:lstStyle/>
        <a:p>
          <a:endParaRPr lang="en-US"/>
        </a:p>
      </dgm:t>
    </dgm:pt>
    <dgm:pt modelId="{A4FE34E6-FB3E-4864-86A5-01B38B58407A}" type="pres">
      <dgm:prSet presAssocID="{E2AE58D7-547E-4546-BCCD-7A2A46D87E75}" presName="ChildAccent" presStyleLbl="alignImgPlace1" presStyleIdx="0" presStyleCnt="3"/>
      <dgm:spPr/>
      <dgm:t>
        <a:bodyPr/>
        <a:lstStyle/>
        <a:p>
          <a:endParaRPr lang="en-US"/>
        </a:p>
      </dgm:t>
    </dgm:pt>
    <dgm:pt modelId="{3CA05E8E-0A66-49F2-B91F-E317C93DA4F9}" type="pres">
      <dgm:prSet presAssocID="{E2AE58D7-547E-4546-BCCD-7A2A46D87E75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931B7-2913-4993-B72C-B4B09AC3EC12}" type="pres">
      <dgm:prSet presAssocID="{E2AE58D7-547E-4546-BCCD-7A2A46D87E75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08920-F9AB-4B74-AFAE-0CA0B9A46671}" type="pres">
      <dgm:prSet presAssocID="{67F8AE74-8D6A-408D-9D27-6D8B1D2C0312}" presName="ChildAccent2" presStyleCnt="0"/>
      <dgm:spPr/>
      <dgm:t>
        <a:bodyPr/>
        <a:lstStyle/>
        <a:p>
          <a:endParaRPr lang="en-US"/>
        </a:p>
      </dgm:t>
    </dgm:pt>
    <dgm:pt modelId="{B97DAC85-4698-4EF8-B243-22AE730CF5F9}" type="pres">
      <dgm:prSet presAssocID="{67F8AE74-8D6A-408D-9D27-6D8B1D2C0312}" presName="ChildAccent" presStyleLbl="alignImgPlace1" presStyleIdx="1" presStyleCnt="3"/>
      <dgm:spPr/>
      <dgm:t>
        <a:bodyPr/>
        <a:lstStyle/>
        <a:p>
          <a:endParaRPr lang="en-US"/>
        </a:p>
      </dgm:t>
    </dgm:pt>
    <dgm:pt modelId="{74284AA0-30AE-4A95-ABC2-20BE9F6420E1}" type="pres">
      <dgm:prSet presAssocID="{67F8AE74-8D6A-408D-9D27-6D8B1D2C031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E1ACC-5448-4E67-AD04-7EC81D10806C}" type="pres">
      <dgm:prSet presAssocID="{67F8AE74-8D6A-408D-9D27-6D8B1D2C0312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2F647-D72A-4127-826F-6DE40062D791}" type="pres">
      <dgm:prSet presAssocID="{D0CC9DE9-04AF-4604-8D00-C27239E393F4}" presName="ChildAccent1" presStyleCnt="0"/>
      <dgm:spPr/>
      <dgm:t>
        <a:bodyPr/>
        <a:lstStyle/>
        <a:p>
          <a:endParaRPr lang="en-US"/>
        </a:p>
      </dgm:t>
    </dgm:pt>
    <dgm:pt modelId="{4F12341F-7109-47E8-861E-AC535665D77A}" type="pres">
      <dgm:prSet presAssocID="{D0CC9DE9-04AF-4604-8D00-C27239E393F4}" presName="ChildAccent" presStyleLbl="alignImgPlace1" presStyleIdx="2" presStyleCnt="3"/>
      <dgm:spPr/>
      <dgm:t>
        <a:bodyPr/>
        <a:lstStyle/>
        <a:p>
          <a:endParaRPr lang="en-US"/>
        </a:p>
      </dgm:t>
    </dgm:pt>
    <dgm:pt modelId="{6F2B7BCA-336B-4736-81A5-B624DB5C4E3F}" type="pres">
      <dgm:prSet presAssocID="{D0CC9DE9-04AF-4604-8D00-C27239E393F4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A2E34-2038-48AE-BF22-F23376063780}" type="pres">
      <dgm:prSet presAssocID="{D0CC9DE9-04AF-4604-8D00-C27239E393F4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802993-9A22-4C0A-BECD-3612418A922A}" type="presOf" srcId="{E1204746-6672-4ECE-AEA4-03DD2252B9E5}" destId="{F337F1AD-6A51-4985-9F77-7B506E71ED86}" srcOrd="0" destOrd="0" presId="urn:microsoft.com/office/officeart/2011/layout/InterconnectedBlockProcess"/>
    <dgm:cxn modelId="{F1F30DA9-BE9B-4E7D-A1E0-BC18507B0C24}" type="presOf" srcId="{4F96EB44-9425-4F87-9B87-2D124131D47E}" destId="{3CA05E8E-0A66-49F2-B91F-E317C93DA4F9}" srcOrd="1" destOrd="0" presId="urn:microsoft.com/office/officeart/2011/layout/InterconnectedBlockProcess"/>
    <dgm:cxn modelId="{2C45E770-7DB8-4453-9D7C-C8E630DFA1DE}" type="presOf" srcId="{987BFBFD-7B60-4600-A70B-857A8937B977}" destId="{6F2B7BCA-336B-4736-81A5-B624DB5C4E3F}" srcOrd="1" destOrd="0" presId="urn:microsoft.com/office/officeart/2011/layout/InterconnectedBlockProcess"/>
    <dgm:cxn modelId="{11D8B06C-3F2C-4180-90F8-FD0DDBB24E92}" type="presOf" srcId="{67F8AE74-8D6A-408D-9D27-6D8B1D2C0312}" destId="{1DDE1ACC-5448-4E67-AD04-7EC81D10806C}" srcOrd="0" destOrd="0" presId="urn:microsoft.com/office/officeart/2011/layout/InterconnectedBlockProcess"/>
    <dgm:cxn modelId="{5C80D56C-1542-432F-9E78-B165B29CFD20}" type="presOf" srcId="{1CA95D44-3934-4D0A-9322-BDA886190AB3}" destId="{B97DAC85-4698-4EF8-B243-22AE730CF5F9}" srcOrd="0" destOrd="0" presId="urn:microsoft.com/office/officeart/2011/layout/InterconnectedBlockProcess"/>
    <dgm:cxn modelId="{D345B87A-06BB-41FD-801C-C46C53A3A95C}" type="presOf" srcId="{1CA95D44-3934-4D0A-9322-BDA886190AB3}" destId="{74284AA0-30AE-4A95-ABC2-20BE9F6420E1}" srcOrd="1" destOrd="0" presId="urn:microsoft.com/office/officeart/2011/layout/InterconnectedBlockProcess"/>
    <dgm:cxn modelId="{7D6E054B-516E-4EB9-A3B4-8DAEBA90917E}" srcId="{E1204746-6672-4ECE-AEA4-03DD2252B9E5}" destId="{67F8AE74-8D6A-408D-9D27-6D8B1D2C0312}" srcOrd="1" destOrd="0" parTransId="{3B9366DE-6E7A-4AFA-9359-D0E8CEA4F965}" sibTransId="{F7742CB5-CF56-42DE-AA4E-F96ECBE6CDBC}"/>
    <dgm:cxn modelId="{6B5B4A68-D73D-458D-B9DF-AA666170CF6C}" srcId="{E1204746-6672-4ECE-AEA4-03DD2252B9E5}" destId="{D0CC9DE9-04AF-4604-8D00-C27239E393F4}" srcOrd="0" destOrd="0" parTransId="{A4FBA140-BDEC-4E4E-BDDD-9C660097CDB3}" sibTransId="{C301461B-B425-4487-9243-6DEA7852ECEB}"/>
    <dgm:cxn modelId="{6A7D60B1-5AED-494C-89E3-595C78E77F2E}" srcId="{D0CC9DE9-04AF-4604-8D00-C27239E393F4}" destId="{987BFBFD-7B60-4600-A70B-857A8937B977}" srcOrd="0" destOrd="0" parTransId="{864863D4-A7A6-4C55-8CF0-0560276E5AAF}" sibTransId="{71E5CB91-7CF7-4C93-BEC0-FEC242FB0C20}"/>
    <dgm:cxn modelId="{78929002-7148-4115-A9B5-C32D1ED42362}" srcId="{E2AE58D7-547E-4546-BCCD-7A2A46D87E75}" destId="{4F96EB44-9425-4F87-9B87-2D124131D47E}" srcOrd="0" destOrd="0" parTransId="{C7734059-E9C9-4E0D-8936-7C29E9585A01}" sibTransId="{8D7B3BCB-A31F-4172-8D2D-B5B54C90F96B}"/>
    <dgm:cxn modelId="{7E2E6D7F-C009-40DB-91F4-324BD7EF3203}" type="presOf" srcId="{987BFBFD-7B60-4600-A70B-857A8937B977}" destId="{4F12341F-7109-47E8-861E-AC535665D77A}" srcOrd="0" destOrd="0" presId="urn:microsoft.com/office/officeart/2011/layout/InterconnectedBlockProcess"/>
    <dgm:cxn modelId="{4F5BB108-1381-44C5-84FA-B27F9E0B7E16}" srcId="{67F8AE74-8D6A-408D-9D27-6D8B1D2C0312}" destId="{1CA95D44-3934-4D0A-9322-BDA886190AB3}" srcOrd="0" destOrd="0" parTransId="{BAB135BB-8174-41CD-83CB-A36D0CB63389}" sibTransId="{FAA27485-28A7-47F1-A1BC-AD7C36D50286}"/>
    <dgm:cxn modelId="{4B1F1827-F59B-4950-9B56-ACCD31338FB3}" srcId="{E1204746-6672-4ECE-AEA4-03DD2252B9E5}" destId="{E2AE58D7-547E-4546-BCCD-7A2A46D87E75}" srcOrd="2" destOrd="0" parTransId="{B36E996C-C72F-470B-BD86-6106CEBEE25D}" sibTransId="{3CB64316-2658-483B-8923-F4E19C359BC0}"/>
    <dgm:cxn modelId="{D5E37EDE-FD1E-4044-86D8-3FCDA1189F32}" type="presOf" srcId="{4F96EB44-9425-4F87-9B87-2D124131D47E}" destId="{A4FE34E6-FB3E-4864-86A5-01B38B58407A}" srcOrd="0" destOrd="0" presId="urn:microsoft.com/office/officeart/2011/layout/InterconnectedBlockProcess"/>
    <dgm:cxn modelId="{FAB939A4-F837-463E-9EBB-AFCADFDA9160}" type="presOf" srcId="{E2AE58D7-547E-4546-BCCD-7A2A46D87E75}" destId="{0CB931B7-2913-4993-B72C-B4B09AC3EC12}" srcOrd="0" destOrd="0" presId="urn:microsoft.com/office/officeart/2011/layout/InterconnectedBlockProcess"/>
    <dgm:cxn modelId="{E50E3B81-AF3F-4579-ABB4-FFC26F4B3A6B}" type="presOf" srcId="{D0CC9DE9-04AF-4604-8D00-C27239E393F4}" destId="{203A2E34-2038-48AE-BF22-F23376063780}" srcOrd="0" destOrd="0" presId="urn:microsoft.com/office/officeart/2011/layout/InterconnectedBlockProcess"/>
    <dgm:cxn modelId="{B9B1DBC1-D6F8-4EC4-B9D5-F3454EBD0CF0}" type="presParOf" srcId="{F337F1AD-6A51-4985-9F77-7B506E71ED86}" destId="{86DE1394-3B5B-4E09-9AEF-FBC1484F14E0}" srcOrd="0" destOrd="0" presId="urn:microsoft.com/office/officeart/2011/layout/InterconnectedBlockProcess"/>
    <dgm:cxn modelId="{05E0077F-30EE-4F6D-99DD-3325FA3D5CEF}" type="presParOf" srcId="{86DE1394-3B5B-4E09-9AEF-FBC1484F14E0}" destId="{A4FE34E6-FB3E-4864-86A5-01B38B58407A}" srcOrd="0" destOrd="0" presId="urn:microsoft.com/office/officeart/2011/layout/InterconnectedBlockProcess"/>
    <dgm:cxn modelId="{89A6CF8A-7766-4171-9387-24ABB72EDC07}" type="presParOf" srcId="{F337F1AD-6A51-4985-9F77-7B506E71ED86}" destId="{3CA05E8E-0A66-49F2-B91F-E317C93DA4F9}" srcOrd="1" destOrd="0" presId="urn:microsoft.com/office/officeart/2011/layout/InterconnectedBlockProcess"/>
    <dgm:cxn modelId="{4596A564-F31D-4B36-B052-5C4BFC1199C9}" type="presParOf" srcId="{F337F1AD-6A51-4985-9F77-7B506E71ED86}" destId="{0CB931B7-2913-4993-B72C-B4B09AC3EC12}" srcOrd="2" destOrd="0" presId="urn:microsoft.com/office/officeart/2011/layout/InterconnectedBlockProcess"/>
    <dgm:cxn modelId="{D8E3190E-F7ED-4C1C-B2F8-6E066ACAA689}" type="presParOf" srcId="{F337F1AD-6A51-4985-9F77-7B506E71ED86}" destId="{70C08920-F9AB-4B74-AFAE-0CA0B9A46671}" srcOrd="3" destOrd="0" presId="urn:microsoft.com/office/officeart/2011/layout/InterconnectedBlockProcess"/>
    <dgm:cxn modelId="{3DC102F0-8757-4566-8E5B-C9DEACC0F91B}" type="presParOf" srcId="{70C08920-F9AB-4B74-AFAE-0CA0B9A46671}" destId="{B97DAC85-4698-4EF8-B243-22AE730CF5F9}" srcOrd="0" destOrd="0" presId="urn:microsoft.com/office/officeart/2011/layout/InterconnectedBlockProcess"/>
    <dgm:cxn modelId="{460637A7-3E6E-4A88-A5E8-4D1F41A0808F}" type="presParOf" srcId="{F337F1AD-6A51-4985-9F77-7B506E71ED86}" destId="{74284AA0-30AE-4A95-ABC2-20BE9F6420E1}" srcOrd="4" destOrd="0" presId="urn:microsoft.com/office/officeart/2011/layout/InterconnectedBlockProcess"/>
    <dgm:cxn modelId="{C405D715-4542-4683-ABB2-006F47BEB1DE}" type="presParOf" srcId="{F337F1AD-6A51-4985-9F77-7B506E71ED86}" destId="{1DDE1ACC-5448-4E67-AD04-7EC81D10806C}" srcOrd="5" destOrd="0" presId="urn:microsoft.com/office/officeart/2011/layout/InterconnectedBlockProcess"/>
    <dgm:cxn modelId="{52B46403-5E9F-42B5-8967-72CF134CB997}" type="presParOf" srcId="{F337F1AD-6A51-4985-9F77-7B506E71ED86}" destId="{AB72F647-D72A-4127-826F-6DE40062D791}" srcOrd="6" destOrd="0" presId="urn:microsoft.com/office/officeart/2011/layout/InterconnectedBlockProcess"/>
    <dgm:cxn modelId="{48CF842D-9078-46E4-877F-7031D2FE75F3}" type="presParOf" srcId="{AB72F647-D72A-4127-826F-6DE40062D791}" destId="{4F12341F-7109-47E8-861E-AC535665D77A}" srcOrd="0" destOrd="0" presId="urn:microsoft.com/office/officeart/2011/layout/InterconnectedBlockProcess"/>
    <dgm:cxn modelId="{630F590A-43AA-4EB1-825F-553A6D120DC6}" type="presParOf" srcId="{F337F1AD-6A51-4985-9F77-7B506E71ED86}" destId="{6F2B7BCA-336B-4736-81A5-B624DB5C4E3F}" srcOrd="7" destOrd="0" presId="urn:microsoft.com/office/officeart/2011/layout/InterconnectedBlockProcess"/>
    <dgm:cxn modelId="{F319A74D-1048-4323-BDCC-8D9C6A1197CE}" type="presParOf" srcId="{F337F1AD-6A51-4985-9F77-7B506E71ED86}" destId="{203A2E34-2038-48AE-BF22-F23376063780}" srcOrd="8" destOrd="0" presId="urn:microsoft.com/office/officeart/2011/layout/InterconnectedBlockProcess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04746-6672-4ECE-AEA4-03DD2252B9E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CC9DE9-04AF-4604-8D00-C27239E393F4}">
      <dgm:prSet phldrT="[Text]" custT="1"/>
      <dgm:spPr/>
      <dgm:t>
        <a:bodyPr/>
        <a:lstStyle/>
        <a:p>
          <a:r>
            <a:rPr lang="en-US" sz="2000" smtClean="0"/>
            <a:t>Treatment Integrity</a:t>
          </a:r>
          <a:endParaRPr lang="en-US" sz="2000"/>
        </a:p>
      </dgm:t>
    </dgm:pt>
    <dgm:pt modelId="{A4FBA140-BDEC-4E4E-BDDD-9C660097CDB3}" type="parTrans" cxnId="{6B5B4A68-D73D-458D-B9DF-AA666170CF6C}">
      <dgm:prSet/>
      <dgm:spPr/>
      <dgm:t>
        <a:bodyPr/>
        <a:lstStyle/>
        <a:p>
          <a:endParaRPr lang="en-US"/>
        </a:p>
      </dgm:t>
    </dgm:pt>
    <dgm:pt modelId="{C301461B-B425-4487-9243-6DEA7852ECEB}" type="sibTrans" cxnId="{6B5B4A68-D73D-458D-B9DF-AA666170CF6C}">
      <dgm:prSet/>
      <dgm:spPr/>
      <dgm:t>
        <a:bodyPr/>
        <a:lstStyle/>
        <a:p>
          <a:endParaRPr lang="en-US"/>
        </a:p>
      </dgm:t>
    </dgm:pt>
    <dgm:pt modelId="{987BFBFD-7B60-4600-A70B-857A8937B97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000" smtClean="0"/>
            <a:t>Is it happening?</a:t>
          </a:r>
          <a:endParaRPr lang="en-US" sz="2000"/>
        </a:p>
      </dgm:t>
    </dgm:pt>
    <dgm:pt modelId="{864863D4-A7A6-4C55-8CF0-0560276E5AAF}" type="parTrans" cxnId="{6A7D60B1-5AED-494C-89E3-595C78E77F2E}">
      <dgm:prSet/>
      <dgm:spPr/>
      <dgm:t>
        <a:bodyPr/>
        <a:lstStyle/>
        <a:p>
          <a:endParaRPr lang="en-US"/>
        </a:p>
      </dgm:t>
    </dgm:pt>
    <dgm:pt modelId="{71E5CB91-7CF7-4C93-BEC0-FEC242FB0C20}" type="sibTrans" cxnId="{6A7D60B1-5AED-494C-89E3-595C78E77F2E}">
      <dgm:prSet/>
      <dgm:spPr/>
      <dgm:t>
        <a:bodyPr/>
        <a:lstStyle/>
        <a:p>
          <a:endParaRPr lang="en-US"/>
        </a:p>
      </dgm:t>
    </dgm:pt>
    <dgm:pt modelId="{67F8AE74-8D6A-408D-9D27-6D8B1D2C0312}">
      <dgm:prSet phldrT="[Text]" custT="1"/>
      <dgm:spPr/>
      <dgm:t>
        <a:bodyPr/>
        <a:lstStyle/>
        <a:p>
          <a:r>
            <a:rPr lang="en-US" sz="2000" smtClean="0"/>
            <a:t>Social Validity</a:t>
          </a:r>
          <a:endParaRPr lang="en-US" sz="2000"/>
        </a:p>
      </dgm:t>
    </dgm:pt>
    <dgm:pt modelId="{3B9366DE-6E7A-4AFA-9359-D0E8CEA4F965}" type="parTrans" cxnId="{7D6E054B-516E-4EB9-A3B4-8DAEBA90917E}">
      <dgm:prSet/>
      <dgm:spPr/>
      <dgm:t>
        <a:bodyPr/>
        <a:lstStyle/>
        <a:p>
          <a:endParaRPr lang="en-US"/>
        </a:p>
      </dgm:t>
    </dgm:pt>
    <dgm:pt modelId="{F7742CB5-CF56-42DE-AA4E-F96ECBE6CDBC}" type="sibTrans" cxnId="{7D6E054B-516E-4EB9-A3B4-8DAEBA90917E}">
      <dgm:prSet/>
      <dgm:spPr/>
      <dgm:t>
        <a:bodyPr/>
        <a:lstStyle/>
        <a:p>
          <a:endParaRPr lang="en-US"/>
        </a:p>
      </dgm:t>
    </dgm:pt>
    <dgm:pt modelId="{1CA95D44-3934-4D0A-9322-BDA886190AB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000" smtClean="0"/>
            <a:t>What do stakeholders think about the goals, procedures, and outcomes</a:t>
          </a:r>
          <a:r>
            <a:rPr lang="en-US" sz="2200" smtClean="0"/>
            <a:t>?</a:t>
          </a:r>
          <a:endParaRPr lang="en-US" sz="2200"/>
        </a:p>
      </dgm:t>
    </dgm:pt>
    <dgm:pt modelId="{BAB135BB-8174-41CD-83CB-A36D0CB63389}" type="parTrans" cxnId="{4F5BB108-1381-44C5-84FA-B27F9E0B7E16}">
      <dgm:prSet/>
      <dgm:spPr/>
      <dgm:t>
        <a:bodyPr/>
        <a:lstStyle/>
        <a:p>
          <a:endParaRPr lang="en-US"/>
        </a:p>
      </dgm:t>
    </dgm:pt>
    <dgm:pt modelId="{FAA27485-28A7-47F1-A1BC-AD7C36D50286}" type="sibTrans" cxnId="{4F5BB108-1381-44C5-84FA-B27F9E0B7E16}">
      <dgm:prSet/>
      <dgm:spPr/>
      <dgm:t>
        <a:bodyPr/>
        <a:lstStyle/>
        <a:p>
          <a:endParaRPr lang="en-US"/>
        </a:p>
      </dgm:t>
    </dgm:pt>
    <dgm:pt modelId="{E2AE58D7-547E-4546-BCCD-7A2A46D87E75}">
      <dgm:prSet phldrT="[Text]" custT="1"/>
      <dgm:spPr/>
      <dgm:t>
        <a:bodyPr/>
        <a:lstStyle/>
        <a:p>
          <a:r>
            <a:rPr lang="en-US" sz="2000" smtClean="0"/>
            <a:t>Experimental Design</a:t>
          </a:r>
          <a:endParaRPr lang="en-US" sz="2000"/>
        </a:p>
      </dgm:t>
    </dgm:pt>
    <dgm:pt modelId="{B36E996C-C72F-470B-BD86-6106CEBEE25D}" type="parTrans" cxnId="{4B1F1827-F59B-4950-9B56-ACCD31338FB3}">
      <dgm:prSet/>
      <dgm:spPr/>
      <dgm:t>
        <a:bodyPr/>
        <a:lstStyle/>
        <a:p>
          <a:endParaRPr lang="en-US"/>
        </a:p>
      </dgm:t>
    </dgm:pt>
    <dgm:pt modelId="{3CB64316-2658-483B-8923-F4E19C359BC0}" type="sibTrans" cxnId="{4B1F1827-F59B-4950-9B56-ACCD31338FB3}">
      <dgm:prSet/>
      <dgm:spPr/>
      <dgm:t>
        <a:bodyPr/>
        <a:lstStyle/>
        <a:p>
          <a:endParaRPr lang="en-US"/>
        </a:p>
      </dgm:t>
    </dgm:pt>
    <dgm:pt modelId="{4F96EB44-9425-4F87-9B87-2D124131D47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200" smtClean="0"/>
            <a:t>How well did this support work for this student?</a:t>
          </a:r>
          <a:endParaRPr lang="en-US" sz="2200"/>
        </a:p>
      </dgm:t>
    </dgm:pt>
    <dgm:pt modelId="{C7734059-E9C9-4E0D-8936-7C29E9585A01}" type="parTrans" cxnId="{78929002-7148-4115-A9B5-C32D1ED42362}">
      <dgm:prSet/>
      <dgm:spPr/>
      <dgm:t>
        <a:bodyPr/>
        <a:lstStyle/>
        <a:p>
          <a:endParaRPr lang="en-US"/>
        </a:p>
      </dgm:t>
    </dgm:pt>
    <dgm:pt modelId="{8D7B3BCB-A31F-4172-8D2D-B5B54C90F96B}" type="sibTrans" cxnId="{78929002-7148-4115-A9B5-C32D1ED42362}">
      <dgm:prSet/>
      <dgm:spPr/>
      <dgm:t>
        <a:bodyPr/>
        <a:lstStyle/>
        <a:p>
          <a:endParaRPr lang="en-US"/>
        </a:p>
      </dgm:t>
    </dgm:pt>
    <dgm:pt modelId="{F337F1AD-6A51-4985-9F77-7B506E71ED86}" type="pres">
      <dgm:prSet presAssocID="{E1204746-6672-4ECE-AEA4-03DD2252B9E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DE1394-3B5B-4E09-9AEF-FBC1484F14E0}" type="pres">
      <dgm:prSet presAssocID="{E2AE58D7-547E-4546-BCCD-7A2A46D87E75}" presName="ChildAccent3" presStyleCnt="0"/>
      <dgm:spPr/>
    </dgm:pt>
    <dgm:pt modelId="{A4FE34E6-FB3E-4864-86A5-01B38B58407A}" type="pres">
      <dgm:prSet presAssocID="{E2AE58D7-547E-4546-BCCD-7A2A46D87E75}" presName="ChildAccent" presStyleLbl="alignImgPlace1" presStyleIdx="0" presStyleCnt="3"/>
      <dgm:spPr/>
      <dgm:t>
        <a:bodyPr/>
        <a:lstStyle/>
        <a:p>
          <a:endParaRPr lang="en-US"/>
        </a:p>
      </dgm:t>
    </dgm:pt>
    <dgm:pt modelId="{3CA05E8E-0A66-49F2-B91F-E317C93DA4F9}" type="pres">
      <dgm:prSet presAssocID="{E2AE58D7-547E-4546-BCCD-7A2A46D87E75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931B7-2913-4993-B72C-B4B09AC3EC12}" type="pres">
      <dgm:prSet presAssocID="{E2AE58D7-547E-4546-BCCD-7A2A46D87E75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08920-F9AB-4B74-AFAE-0CA0B9A46671}" type="pres">
      <dgm:prSet presAssocID="{67F8AE74-8D6A-408D-9D27-6D8B1D2C0312}" presName="ChildAccent2" presStyleCnt="0"/>
      <dgm:spPr/>
    </dgm:pt>
    <dgm:pt modelId="{B97DAC85-4698-4EF8-B243-22AE730CF5F9}" type="pres">
      <dgm:prSet presAssocID="{67F8AE74-8D6A-408D-9D27-6D8B1D2C0312}" presName="ChildAccent" presStyleLbl="alignImgPlace1" presStyleIdx="1" presStyleCnt="3"/>
      <dgm:spPr/>
      <dgm:t>
        <a:bodyPr/>
        <a:lstStyle/>
        <a:p>
          <a:endParaRPr lang="en-US"/>
        </a:p>
      </dgm:t>
    </dgm:pt>
    <dgm:pt modelId="{74284AA0-30AE-4A95-ABC2-20BE9F6420E1}" type="pres">
      <dgm:prSet presAssocID="{67F8AE74-8D6A-408D-9D27-6D8B1D2C031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E1ACC-5448-4E67-AD04-7EC81D10806C}" type="pres">
      <dgm:prSet presAssocID="{67F8AE74-8D6A-408D-9D27-6D8B1D2C0312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2F647-D72A-4127-826F-6DE40062D791}" type="pres">
      <dgm:prSet presAssocID="{D0CC9DE9-04AF-4604-8D00-C27239E393F4}" presName="ChildAccent1" presStyleCnt="0"/>
      <dgm:spPr/>
    </dgm:pt>
    <dgm:pt modelId="{4F12341F-7109-47E8-861E-AC535665D77A}" type="pres">
      <dgm:prSet presAssocID="{D0CC9DE9-04AF-4604-8D00-C27239E393F4}" presName="ChildAccent" presStyleLbl="alignImgPlace1" presStyleIdx="2" presStyleCnt="3"/>
      <dgm:spPr/>
      <dgm:t>
        <a:bodyPr/>
        <a:lstStyle/>
        <a:p>
          <a:endParaRPr lang="en-US"/>
        </a:p>
      </dgm:t>
    </dgm:pt>
    <dgm:pt modelId="{6F2B7BCA-336B-4736-81A5-B624DB5C4E3F}" type="pres">
      <dgm:prSet presAssocID="{D0CC9DE9-04AF-4604-8D00-C27239E393F4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A2E34-2038-48AE-BF22-F23376063780}" type="pres">
      <dgm:prSet presAssocID="{D0CC9DE9-04AF-4604-8D00-C27239E393F4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E3D30B-5634-4024-8251-71C09696FBD1}" type="presOf" srcId="{D0CC9DE9-04AF-4604-8D00-C27239E393F4}" destId="{203A2E34-2038-48AE-BF22-F23376063780}" srcOrd="0" destOrd="0" presId="urn:microsoft.com/office/officeart/2011/layout/InterconnectedBlockProcess"/>
    <dgm:cxn modelId="{FE983952-03AD-4DFD-A2A4-C94B9528F85B}" type="presOf" srcId="{987BFBFD-7B60-4600-A70B-857A8937B977}" destId="{4F12341F-7109-47E8-861E-AC535665D77A}" srcOrd="0" destOrd="0" presId="urn:microsoft.com/office/officeart/2011/layout/InterconnectedBlockProcess"/>
    <dgm:cxn modelId="{C97F87B2-13C4-4646-83AA-E26782906FDF}" type="presOf" srcId="{1CA95D44-3934-4D0A-9322-BDA886190AB3}" destId="{74284AA0-30AE-4A95-ABC2-20BE9F6420E1}" srcOrd="1" destOrd="0" presId="urn:microsoft.com/office/officeart/2011/layout/InterconnectedBlockProcess"/>
    <dgm:cxn modelId="{F77575D2-3C7A-4334-8B24-26512255C03F}" type="presOf" srcId="{E2AE58D7-547E-4546-BCCD-7A2A46D87E75}" destId="{0CB931B7-2913-4993-B72C-B4B09AC3EC12}" srcOrd="0" destOrd="0" presId="urn:microsoft.com/office/officeart/2011/layout/InterconnectedBlockProcess"/>
    <dgm:cxn modelId="{D0E477E8-E821-4036-AD20-084765AABEDE}" type="presOf" srcId="{987BFBFD-7B60-4600-A70B-857A8937B977}" destId="{6F2B7BCA-336B-4736-81A5-B624DB5C4E3F}" srcOrd="1" destOrd="0" presId="urn:microsoft.com/office/officeart/2011/layout/InterconnectedBlockProcess"/>
    <dgm:cxn modelId="{29644D0F-E12E-46E4-9B61-077A473F7BEC}" type="presOf" srcId="{4F96EB44-9425-4F87-9B87-2D124131D47E}" destId="{A4FE34E6-FB3E-4864-86A5-01B38B58407A}" srcOrd="0" destOrd="0" presId="urn:microsoft.com/office/officeart/2011/layout/InterconnectedBlockProcess"/>
    <dgm:cxn modelId="{7D6E054B-516E-4EB9-A3B4-8DAEBA90917E}" srcId="{E1204746-6672-4ECE-AEA4-03DD2252B9E5}" destId="{67F8AE74-8D6A-408D-9D27-6D8B1D2C0312}" srcOrd="1" destOrd="0" parTransId="{3B9366DE-6E7A-4AFA-9359-D0E8CEA4F965}" sibTransId="{F7742CB5-CF56-42DE-AA4E-F96ECBE6CDBC}"/>
    <dgm:cxn modelId="{6B5B4A68-D73D-458D-B9DF-AA666170CF6C}" srcId="{E1204746-6672-4ECE-AEA4-03DD2252B9E5}" destId="{D0CC9DE9-04AF-4604-8D00-C27239E393F4}" srcOrd="0" destOrd="0" parTransId="{A4FBA140-BDEC-4E4E-BDDD-9C660097CDB3}" sibTransId="{C301461B-B425-4487-9243-6DEA7852ECEB}"/>
    <dgm:cxn modelId="{6A7D60B1-5AED-494C-89E3-595C78E77F2E}" srcId="{D0CC9DE9-04AF-4604-8D00-C27239E393F4}" destId="{987BFBFD-7B60-4600-A70B-857A8937B977}" srcOrd="0" destOrd="0" parTransId="{864863D4-A7A6-4C55-8CF0-0560276E5AAF}" sibTransId="{71E5CB91-7CF7-4C93-BEC0-FEC242FB0C20}"/>
    <dgm:cxn modelId="{78929002-7148-4115-A9B5-C32D1ED42362}" srcId="{E2AE58D7-547E-4546-BCCD-7A2A46D87E75}" destId="{4F96EB44-9425-4F87-9B87-2D124131D47E}" srcOrd="0" destOrd="0" parTransId="{C7734059-E9C9-4E0D-8936-7C29E9585A01}" sibTransId="{8D7B3BCB-A31F-4172-8D2D-B5B54C90F96B}"/>
    <dgm:cxn modelId="{4F5BB108-1381-44C5-84FA-B27F9E0B7E16}" srcId="{67F8AE74-8D6A-408D-9D27-6D8B1D2C0312}" destId="{1CA95D44-3934-4D0A-9322-BDA886190AB3}" srcOrd="0" destOrd="0" parTransId="{BAB135BB-8174-41CD-83CB-A36D0CB63389}" sibTransId="{FAA27485-28A7-47F1-A1BC-AD7C36D50286}"/>
    <dgm:cxn modelId="{4B1F1827-F59B-4950-9B56-ACCD31338FB3}" srcId="{E1204746-6672-4ECE-AEA4-03DD2252B9E5}" destId="{E2AE58D7-547E-4546-BCCD-7A2A46D87E75}" srcOrd="2" destOrd="0" parTransId="{B36E996C-C72F-470B-BD86-6106CEBEE25D}" sibTransId="{3CB64316-2658-483B-8923-F4E19C359BC0}"/>
    <dgm:cxn modelId="{ABF1DEEB-8DE7-4F04-B8DB-D961F4E12172}" type="presOf" srcId="{1CA95D44-3934-4D0A-9322-BDA886190AB3}" destId="{B97DAC85-4698-4EF8-B243-22AE730CF5F9}" srcOrd="0" destOrd="0" presId="urn:microsoft.com/office/officeart/2011/layout/InterconnectedBlockProcess"/>
    <dgm:cxn modelId="{86AE087D-868E-4306-BC2E-419461A8D25A}" type="presOf" srcId="{67F8AE74-8D6A-408D-9D27-6D8B1D2C0312}" destId="{1DDE1ACC-5448-4E67-AD04-7EC81D10806C}" srcOrd="0" destOrd="0" presId="urn:microsoft.com/office/officeart/2011/layout/InterconnectedBlockProcess"/>
    <dgm:cxn modelId="{594C6601-5A1D-4F8D-B8BF-52588CDFF00E}" type="presOf" srcId="{E1204746-6672-4ECE-AEA4-03DD2252B9E5}" destId="{F337F1AD-6A51-4985-9F77-7B506E71ED86}" srcOrd="0" destOrd="0" presId="urn:microsoft.com/office/officeart/2011/layout/InterconnectedBlockProcess"/>
    <dgm:cxn modelId="{12EEF165-E63D-4A5E-97F8-3E25E039D52A}" type="presOf" srcId="{4F96EB44-9425-4F87-9B87-2D124131D47E}" destId="{3CA05E8E-0A66-49F2-B91F-E317C93DA4F9}" srcOrd="1" destOrd="0" presId="urn:microsoft.com/office/officeart/2011/layout/InterconnectedBlockProcess"/>
    <dgm:cxn modelId="{8B8521D9-427B-422D-9727-B6D45717A946}" type="presParOf" srcId="{F337F1AD-6A51-4985-9F77-7B506E71ED86}" destId="{86DE1394-3B5B-4E09-9AEF-FBC1484F14E0}" srcOrd="0" destOrd="0" presId="urn:microsoft.com/office/officeart/2011/layout/InterconnectedBlockProcess"/>
    <dgm:cxn modelId="{27267AD1-E7A7-4207-AD03-061517D90EB4}" type="presParOf" srcId="{86DE1394-3B5B-4E09-9AEF-FBC1484F14E0}" destId="{A4FE34E6-FB3E-4864-86A5-01B38B58407A}" srcOrd="0" destOrd="0" presId="urn:microsoft.com/office/officeart/2011/layout/InterconnectedBlockProcess"/>
    <dgm:cxn modelId="{93424531-AA71-4E7A-A1D8-21B5114AA4A0}" type="presParOf" srcId="{F337F1AD-6A51-4985-9F77-7B506E71ED86}" destId="{3CA05E8E-0A66-49F2-B91F-E317C93DA4F9}" srcOrd="1" destOrd="0" presId="urn:microsoft.com/office/officeart/2011/layout/InterconnectedBlockProcess"/>
    <dgm:cxn modelId="{F591FF79-219C-44F5-A2D9-C7F0B7CEF317}" type="presParOf" srcId="{F337F1AD-6A51-4985-9F77-7B506E71ED86}" destId="{0CB931B7-2913-4993-B72C-B4B09AC3EC12}" srcOrd="2" destOrd="0" presId="urn:microsoft.com/office/officeart/2011/layout/InterconnectedBlockProcess"/>
    <dgm:cxn modelId="{F457790F-1676-443F-B80E-417173133BC2}" type="presParOf" srcId="{F337F1AD-6A51-4985-9F77-7B506E71ED86}" destId="{70C08920-F9AB-4B74-AFAE-0CA0B9A46671}" srcOrd="3" destOrd="0" presId="urn:microsoft.com/office/officeart/2011/layout/InterconnectedBlockProcess"/>
    <dgm:cxn modelId="{E59722DD-D109-4BDE-87C3-C677A3D4F9EB}" type="presParOf" srcId="{70C08920-F9AB-4B74-AFAE-0CA0B9A46671}" destId="{B97DAC85-4698-4EF8-B243-22AE730CF5F9}" srcOrd="0" destOrd="0" presId="urn:microsoft.com/office/officeart/2011/layout/InterconnectedBlockProcess"/>
    <dgm:cxn modelId="{0A12750E-1417-4A27-BC16-EDDBCB6973F6}" type="presParOf" srcId="{F337F1AD-6A51-4985-9F77-7B506E71ED86}" destId="{74284AA0-30AE-4A95-ABC2-20BE9F6420E1}" srcOrd="4" destOrd="0" presId="urn:microsoft.com/office/officeart/2011/layout/InterconnectedBlockProcess"/>
    <dgm:cxn modelId="{1A7FBF01-FA95-48DA-8C5D-E17E3D91A6B2}" type="presParOf" srcId="{F337F1AD-6A51-4985-9F77-7B506E71ED86}" destId="{1DDE1ACC-5448-4E67-AD04-7EC81D10806C}" srcOrd="5" destOrd="0" presId="urn:microsoft.com/office/officeart/2011/layout/InterconnectedBlockProcess"/>
    <dgm:cxn modelId="{FF7C5584-9145-48C4-9B4A-1D233AB2464C}" type="presParOf" srcId="{F337F1AD-6A51-4985-9F77-7B506E71ED86}" destId="{AB72F647-D72A-4127-826F-6DE40062D791}" srcOrd="6" destOrd="0" presId="urn:microsoft.com/office/officeart/2011/layout/InterconnectedBlockProcess"/>
    <dgm:cxn modelId="{BE334C50-4BE8-48A6-B0D5-A50910D5FDDB}" type="presParOf" srcId="{AB72F647-D72A-4127-826F-6DE40062D791}" destId="{4F12341F-7109-47E8-861E-AC535665D77A}" srcOrd="0" destOrd="0" presId="urn:microsoft.com/office/officeart/2011/layout/InterconnectedBlockProcess"/>
    <dgm:cxn modelId="{9C359A1E-9577-49C0-B12E-42F8CC3EE467}" type="presParOf" srcId="{F337F1AD-6A51-4985-9F77-7B506E71ED86}" destId="{6F2B7BCA-336B-4736-81A5-B624DB5C4E3F}" srcOrd="7" destOrd="0" presId="urn:microsoft.com/office/officeart/2011/layout/InterconnectedBlockProcess"/>
    <dgm:cxn modelId="{EAFA4A3E-FCD8-4D2C-8BC6-2055D01D6499}" type="presParOf" srcId="{F337F1AD-6A51-4985-9F77-7B506E71ED86}" destId="{203A2E34-2038-48AE-BF22-F23376063780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8A1B50-3C60-42D6-8D02-C73DE18D8CBF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990625-6C20-4B99-98B7-20438CB2CB41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Opportunities to Respond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059EAB-4ACF-45DB-94AF-7014090EA0A5}" type="parTrans" cxnId="{309BE202-B8FF-45E7-ABB0-4C1987E7ED9B}">
      <dgm:prSet/>
      <dgm:spPr/>
      <dgm:t>
        <a:bodyPr/>
        <a:lstStyle/>
        <a:p>
          <a:endParaRPr lang="en-US"/>
        </a:p>
      </dgm:t>
    </dgm:pt>
    <dgm:pt modelId="{3B51C525-4EAD-4F79-A9BE-2B60C86CC7F7}" type="sibTrans" cxnId="{309BE202-B8FF-45E7-ABB0-4C1987E7ED9B}">
      <dgm:prSet/>
      <dgm:spPr/>
      <dgm:t>
        <a:bodyPr/>
        <a:lstStyle/>
        <a:p>
          <a:endParaRPr lang="en-US"/>
        </a:p>
      </dgm:t>
    </dgm:pt>
    <dgm:pt modelId="{BC9FEE50-A49E-47FB-A380-9F865D875D29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Behavior Specific Praise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FF4C08-44F6-4583-9B2F-4B9A6EE4BF90}" type="parTrans" cxnId="{D2C2593F-8752-4A47-AC13-C26618E4839B}">
      <dgm:prSet/>
      <dgm:spPr/>
      <dgm:t>
        <a:bodyPr/>
        <a:lstStyle/>
        <a:p>
          <a:endParaRPr lang="en-US"/>
        </a:p>
      </dgm:t>
    </dgm:pt>
    <dgm:pt modelId="{0039BB32-578E-476E-BE0D-FBC07E1CB52B}" type="sibTrans" cxnId="{D2C2593F-8752-4A47-AC13-C26618E4839B}">
      <dgm:prSet/>
      <dgm:spPr/>
      <dgm:t>
        <a:bodyPr/>
        <a:lstStyle/>
        <a:p>
          <a:endParaRPr lang="en-US"/>
        </a:p>
      </dgm:t>
    </dgm:pt>
    <dgm:pt modelId="{9A114D5B-8704-42C2-A740-F6889778B042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Active Supervision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988CDD-8DA8-4488-BC58-EA68ADEC5125}" type="parTrans" cxnId="{9D55DFE7-5C8A-45D6-BF05-0A58D585D1AA}">
      <dgm:prSet/>
      <dgm:spPr/>
      <dgm:t>
        <a:bodyPr/>
        <a:lstStyle/>
        <a:p>
          <a:endParaRPr lang="en-US"/>
        </a:p>
      </dgm:t>
    </dgm:pt>
    <dgm:pt modelId="{5D4488A3-77DD-4726-B219-8E90BDC101A3}" type="sibTrans" cxnId="{9D55DFE7-5C8A-45D6-BF05-0A58D585D1AA}">
      <dgm:prSet/>
      <dgm:spPr/>
      <dgm:t>
        <a:bodyPr/>
        <a:lstStyle/>
        <a:p>
          <a:endParaRPr lang="en-US"/>
        </a:p>
      </dgm:t>
    </dgm:pt>
    <dgm:pt modelId="{5A9C3794-08DF-4C1F-83CA-9792A3EB4232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Instructional Feedback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68E33-9C2E-4DF7-886A-4AD5B60ED874}" type="parTrans" cxnId="{2DF9F160-6C22-4F0F-BAEE-7BDD4395C785}">
      <dgm:prSet/>
      <dgm:spPr/>
      <dgm:t>
        <a:bodyPr/>
        <a:lstStyle/>
        <a:p>
          <a:endParaRPr lang="en-US"/>
        </a:p>
      </dgm:t>
    </dgm:pt>
    <dgm:pt modelId="{123265CC-44EF-42A4-924E-868630532188}" type="sibTrans" cxnId="{2DF9F160-6C22-4F0F-BAEE-7BDD4395C785}">
      <dgm:prSet/>
      <dgm:spPr/>
      <dgm:t>
        <a:bodyPr/>
        <a:lstStyle/>
        <a:p>
          <a:endParaRPr lang="en-US"/>
        </a:p>
      </dgm:t>
    </dgm:pt>
    <dgm:pt modelId="{97C19854-8D93-4D5B-AD38-11B3F90931C7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High </a:t>
          </a:r>
          <a:r>
            <a:rPr lang="en-US" i="1" smtClean="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 Requests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5FF2C6-D878-4C8B-854F-C5609E8EE5FB}" type="parTrans" cxnId="{B8E2C50C-0671-4E38-B717-07F28877A277}">
      <dgm:prSet/>
      <dgm:spPr/>
      <dgm:t>
        <a:bodyPr/>
        <a:lstStyle/>
        <a:p>
          <a:endParaRPr lang="en-US"/>
        </a:p>
      </dgm:t>
    </dgm:pt>
    <dgm:pt modelId="{39501ED1-A945-4652-AD0E-F672107BE88A}" type="sibTrans" cxnId="{B8E2C50C-0671-4E38-B717-07F28877A277}">
      <dgm:prSet/>
      <dgm:spPr/>
      <dgm:t>
        <a:bodyPr/>
        <a:lstStyle/>
        <a:p>
          <a:endParaRPr lang="en-US"/>
        </a:p>
      </dgm:t>
    </dgm:pt>
    <dgm:pt modelId="{7834EA0E-144B-4EE3-8D88-368ADC64C68D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err="1" smtClean="0">
              <a:latin typeface="Arial" panose="020B0604020202020204" pitchFamily="34" charset="0"/>
              <a:cs typeface="Arial" panose="020B0604020202020204" pitchFamily="34" charset="0"/>
            </a:rPr>
            <a:t>Precorrection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F5BAC7-2B74-4A09-A91E-45B7C26EC758}" type="parTrans" cxnId="{AEC99D75-83DB-42EF-8257-0EE4A64710CF}">
      <dgm:prSet/>
      <dgm:spPr/>
      <dgm:t>
        <a:bodyPr/>
        <a:lstStyle/>
        <a:p>
          <a:endParaRPr lang="en-US"/>
        </a:p>
      </dgm:t>
    </dgm:pt>
    <dgm:pt modelId="{2EBAC7FA-0F56-4A60-80CF-CCDBE31AA75C}" type="sibTrans" cxnId="{AEC99D75-83DB-42EF-8257-0EE4A64710CF}">
      <dgm:prSet/>
      <dgm:spPr/>
      <dgm:t>
        <a:bodyPr/>
        <a:lstStyle/>
        <a:p>
          <a:endParaRPr lang="en-US"/>
        </a:p>
      </dgm:t>
    </dgm:pt>
    <dgm:pt modelId="{86BC630E-598B-4B57-A045-93214A5EAE4F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US" smtClean="0">
              <a:latin typeface="Arial" panose="020B0604020202020204" pitchFamily="34" charset="0"/>
              <a:cs typeface="Arial" panose="020B0604020202020204" pitchFamily="34" charset="0"/>
            </a:rPr>
            <a:t>Incorporating Choice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E52C9B-F9E0-4788-B850-157DC9581252}" type="parTrans" cxnId="{96654E5D-689A-472D-93DE-28E039C7EF48}">
      <dgm:prSet/>
      <dgm:spPr/>
      <dgm:t>
        <a:bodyPr/>
        <a:lstStyle/>
        <a:p>
          <a:endParaRPr lang="en-US"/>
        </a:p>
      </dgm:t>
    </dgm:pt>
    <dgm:pt modelId="{2AB24083-DA11-4F52-8304-8B96154A2D8C}" type="sibTrans" cxnId="{96654E5D-689A-472D-93DE-28E039C7EF48}">
      <dgm:prSet/>
      <dgm:spPr/>
      <dgm:t>
        <a:bodyPr/>
        <a:lstStyle/>
        <a:p>
          <a:endParaRPr lang="en-US"/>
        </a:p>
      </dgm:t>
    </dgm:pt>
    <dgm:pt modelId="{B6149209-5B9C-4EAF-B18F-8B3D291FCA10}" type="pres">
      <dgm:prSet presAssocID="{478A1B50-3C60-42D6-8D02-C73DE18D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23ADDF-B7E2-4971-B18C-3757ED81CFD1}" type="pres">
      <dgm:prSet presAssocID="{C0990625-6C20-4B99-98B7-20438CB2CB41}" presName="linNode" presStyleCnt="0"/>
      <dgm:spPr/>
    </dgm:pt>
    <dgm:pt modelId="{27971B27-75AC-4129-B5BB-DA351481B1E2}" type="pres">
      <dgm:prSet presAssocID="{C0990625-6C20-4B99-98B7-20438CB2CB41}" presName="parentText" presStyleLbl="node1" presStyleIdx="0" presStyleCnt="7" custAng="0" custLinFactNeighborX="638" custLinFactNeighborY="-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2FD17-6073-4C09-90CF-034C32B5EA33}" type="pres">
      <dgm:prSet presAssocID="{3B51C525-4EAD-4F79-A9BE-2B60C86CC7F7}" presName="sp" presStyleCnt="0"/>
      <dgm:spPr/>
    </dgm:pt>
    <dgm:pt modelId="{BFF9C82D-6BF2-42A9-B826-4BC4BEAC507F}" type="pres">
      <dgm:prSet presAssocID="{BC9FEE50-A49E-47FB-A380-9F865D875D29}" presName="linNode" presStyleCnt="0"/>
      <dgm:spPr/>
    </dgm:pt>
    <dgm:pt modelId="{56EA9667-E871-4288-8F4B-014EDE7B9C5A}" type="pres">
      <dgm:prSet presAssocID="{BC9FEE50-A49E-47FB-A380-9F865D875D29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BADD8-59EE-4978-A560-803B9DA8D193}" type="pres">
      <dgm:prSet presAssocID="{0039BB32-578E-476E-BE0D-FBC07E1CB52B}" presName="sp" presStyleCnt="0"/>
      <dgm:spPr/>
    </dgm:pt>
    <dgm:pt modelId="{2E14501C-744A-4A20-B5A2-71330A2FE753}" type="pres">
      <dgm:prSet presAssocID="{9A114D5B-8704-42C2-A740-F6889778B042}" presName="linNode" presStyleCnt="0"/>
      <dgm:spPr/>
    </dgm:pt>
    <dgm:pt modelId="{762B536A-87C4-4D69-B2F0-1832EBB0EB7F}" type="pres">
      <dgm:prSet presAssocID="{9A114D5B-8704-42C2-A740-F6889778B042}" presName="parentText" presStyleLbl="node1" presStyleIdx="2" presStyleCnt="7" custLinFactNeighborX="1028" custLinFactNeighborY="-108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B16AA-7DCE-4582-B7C5-4F0FA59B40DB}" type="pres">
      <dgm:prSet presAssocID="{5D4488A3-77DD-4726-B219-8E90BDC101A3}" presName="sp" presStyleCnt="0"/>
      <dgm:spPr/>
    </dgm:pt>
    <dgm:pt modelId="{6C0F202A-B764-4E0E-88EF-D213FFFBCB08}" type="pres">
      <dgm:prSet presAssocID="{5A9C3794-08DF-4C1F-83CA-9792A3EB4232}" presName="linNode" presStyleCnt="0"/>
      <dgm:spPr/>
    </dgm:pt>
    <dgm:pt modelId="{88030163-1A97-4855-9793-1A9D116F0034}" type="pres">
      <dgm:prSet presAssocID="{5A9C3794-08DF-4C1F-83CA-9792A3EB4232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79C5A-9FD8-460C-B641-6F69662B3E8C}" type="pres">
      <dgm:prSet presAssocID="{123265CC-44EF-42A4-924E-868630532188}" presName="sp" presStyleCnt="0"/>
      <dgm:spPr/>
    </dgm:pt>
    <dgm:pt modelId="{E724F6F5-A2F1-4506-929B-B4DD351D269A}" type="pres">
      <dgm:prSet presAssocID="{97C19854-8D93-4D5B-AD38-11B3F90931C7}" presName="linNode" presStyleCnt="0"/>
      <dgm:spPr/>
    </dgm:pt>
    <dgm:pt modelId="{34DA06A9-F990-4119-8C56-60C2A50109B7}" type="pres">
      <dgm:prSet presAssocID="{97C19854-8D93-4D5B-AD38-11B3F90931C7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80838-233C-45DC-9153-DCA6B7FDC25F}" type="pres">
      <dgm:prSet presAssocID="{39501ED1-A945-4652-AD0E-F672107BE88A}" presName="sp" presStyleCnt="0"/>
      <dgm:spPr/>
    </dgm:pt>
    <dgm:pt modelId="{A5A6A282-E32C-4790-88AA-F888A115FF45}" type="pres">
      <dgm:prSet presAssocID="{7834EA0E-144B-4EE3-8D88-368ADC64C68D}" presName="linNode" presStyleCnt="0"/>
      <dgm:spPr/>
    </dgm:pt>
    <dgm:pt modelId="{C99B2676-3A44-4F02-A869-1B1DF990413D}" type="pres">
      <dgm:prSet presAssocID="{7834EA0E-144B-4EE3-8D88-368ADC64C68D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95BF2C-B7AF-4A80-9C93-03778B0F80A2}" type="pres">
      <dgm:prSet presAssocID="{2EBAC7FA-0F56-4A60-80CF-CCDBE31AA75C}" presName="sp" presStyleCnt="0"/>
      <dgm:spPr/>
    </dgm:pt>
    <dgm:pt modelId="{E545D386-D1A1-429B-AB98-EA618BD7CE1F}" type="pres">
      <dgm:prSet presAssocID="{86BC630E-598B-4B57-A045-93214A5EAE4F}" presName="linNode" presStyleCnt="0"/>
      <dgm:spPr/>
    </dgm:pt>
    <dgm:pt modelId="{3D8C4CD1-9262-4F70-A5E0-2A21FAFA4975}" type="pres">
      <dgm:prSet presAssocID="{86BC630E-598B-4B57-A045-93214A5EAE4F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54E5D-689A-472D-93DE-28E039C7EF48}" srcId="{478A1B50-3C60-42D6-8D02-C73DE18D8CBF}" destId="{86BC630E-598B-4B57-A045-93214A5EAE4F}" srcOrd="6" destOrd="0" parTransId="{ABE52C9B-F9E0-4788-B850-157DC9581252}" sibTransId="{2AB24083-DA11-4F52-8304-8B96154A2D8C}"/>
    <dgm:cxn modelId="{309BE202-B8FF-45E7-ABB0-4C1987E7ED9B}" srcId="{478A1B50-3C60-42D6-8D02-C73DE18D8CBF}" destId="{C0990625-6C20-4B99-98B7-20438CB2CB41}" srcOrd="0" destOrd="0" parTransId="{6D059EAB-4ACF-45DB-94AF-7014090EA0A5}" sibTransId="{3B51C525-4EAD-4F79-A9BE-2B60C86CC7F7}"/>
    <dgm:cxn modelId="{88B8C8C3-E3CD-479E-89AE-41345C3C572A}" type="presOf" srcId="{478A1B50-3C60-42D6-8D02-C73DE18D8CBF}" destId="{B6149209-5B9C-4EAF-B18F-8B3D291FCA10}" srcOrd="0" destOrd="0" presId="urn:microsoft.com/office/officeart/2005/8/layout/vList5"/>
    <dgm:cxn modelId="{15F3B3F9-6EB7-4D8A-A180-60F2A86ED77F}" type="presOf" srcId="{BC9FEE50-A49E-47FB-A380-9F865D875D29}" destId="{56EA9667-E871-4288-8F4B-014EDE7B9C5A}" srcOrd="0" destOrd="0" presId="urn:microsoft.com/office/officeart/2005/8/layout/vList5"/>
    <dgm:cxn modelId="{AE66D557-D2D0-4D22-BB6A-E952F397545A}" type="presOf" srcId="{5A9C3794-08DF-4C1F-83CA-9792A3EB4232}" destId="{88030163-1A97-4855-9793-1A9D116F0034}" srcOrd="0" destOrd="0" presId="urn:microsoft.com/office/officeart/2005/8/layout/vList5"/>
    <dgm:cxn modelId="{D2C2593F-8752-4A47-AC13-C26618E4839B}" srcId="{478A1B50-3C60-42D6-8D02-C73DE18D8CBF}" destId="{BC9FEE50-A49E-47FB-A380-9F865D875D29}" srcOrd="1" destOrd="0" parTransId="{F7FF4C08-44F6-4583-9B2F-4B9A6EE4BF90}" sibTransId="{0039BB32-578E-476E-BE0D-FBC07E1CB52B}"/>
    <dgm:cxn modelId="{57D03342-76DF-45D8-B0E2-599A1A11A52B}" type="presOf" srcId="{7834EA0E-144B-4EE3-8D88-368ADC64C68D}" destId="{C99B2676-3A44-4F02-A869-1B1DF990413D}" srcOrd="0" destOrd="0" presId="urn:microsoft.com/office/officeart/2005/8/layout/vList5"/>
    <dgm:cxn modelId="{9CC01415-7B3D-4C95-B40C-FC98CD648D43}" type="presOf" srcId="{9A114D5B-8704-42C2-A740-F6889778B042}" destId="{762B536A-87C4-4D69-B2F0-1832EBB0EB7F}" srcOrd="0" destOrd="0" presId="urn:microsoft.com/office/officeart/2005/8/layout/vList5"/>
    <dgm:cxn modelId="{10C80286-C14C-4B10-8A27-86E77A96A301}" type="presOf" srcId="{97C19854-8D93-4D5B-AD38-11B3F90931C7}" destId="{34DA06A9-F990-4119-8C56-60C2A50109B7}" srcOrd="0" destOrd="0" presId="urn:microsoft.com/office/officeart/2005/8/layout/vList5"/>
    <dgm:cxn modelId="{9D55DFE7-5C8A-45D6-BF05-0A58D585D1AA}" srcId="{478A1B50-3C60-42D6-8D02-C73DE18D8CBF}" destId="{9A114D5B-8704-42C2-A740-F6889778B042}" srcOrd="2" destOrd="0" parTransId="{C7988CDD-8DA8-4488-BC58-EA68ADEC5125}" sibTransId="{5D4488A3-77DD-4726-B219-8E90BDC101A3}"/>
    <dgm:cxn modelId="{AEC99D75-83DB-42EF-8257-0EE4A64710CF}" srcId="{478A1B50-3C60-42D6-8D02-C73DE18D8CBF}" destId="{7834EA0E-144B-4EE3-8D88-368ADC64C68D}" srcOrd="5" destOrd="0" parTransId="{FCF5BAC7-2B74-4A09-A91E-45B7C26EC758}" sibTransId="{2EBAC7FA-0F56-4A60-80CF-CCDBE31AA75C}"/>
    <dgm:cxn modelId="{59F899E7-9E00-4371-84FB-47CB3860CBAF}" type="presOf" srcId="{86BC630E-598B-4B57-A045-93214A5EAE4F}" destId="{3D8C4CD1-9262-4F70-A5E0-2A21FAFA4975}" srcOrd="0" destOrd="0" presId="urn:microsoft.com/office/officeart/2005/8/layout/vList5"/>
    <dgm:cxn modelId="{2DF9F160-6C22-4F0F-BAEE-7BDD4395C785}" srcId="{478A1B50-3C60-42D6-8D02-C73DE18D8CBF}" destId="{5A9C3794-08DF-4C1F-83CA-9792A3EB4232}" srcOrd="3" destOrd="0" parTransId="{55F68E33-9C2E-4DF7-886A-4AD5B60ED874}" sibTransId="{123265CC-44EF-42A4-924E-868630532188}"/>
    <dgm:cxn modelId="{B8E2C50C-0671-4E38-B717-07F28877A277}" srcId="{478A1B50-3C60-42D6-8D02-C73DE18D8CBF}" destId="{97C19854-8D93-4D5B-AD38-11B3F90931C7}" srcOrd="4" destOrd="0" parTransId="{065FF2C6-D878-4C8B-854F-C5609E8EE5FB}" sibTransId="{39501ED1-A945-4652-AD0E-F672107BE88A}"/>
    <dgm:cxn modelId="{59B1E1EC-5CD6-4CCE-AA7E-CF9C573955E3}" type="presOf" srcId="{C0990625-6C20-4B99-98B7-20438CB2CB41}" destId="{27971B27-75AC-4129-B5BB-DA351481B1E2}" srcOrd="0" destOrd="0" presId="urn:microsoft.com/office/officeart/2005/8/layout/vList5"/>
    <dgm:cxn modelId="{D859978E-FB33-45D0-81D3-D078E8397529}" type="presParOf" srcId="{B6149209-5B9C-4EAF-B18F-8B3D291FCA10}" destId="{1E23ADDF-B7E2-4971-B18C-3757ED81CFD1}" srcOrd="0" destOrd="0" presId="urn:microsoft.com/office/officeart/2005/8/layout/vList5"/>
    <dgm:cxn modelId="{B096B2BC-2F7D-4DC9-8C8E-788E25622B84}" type="presParOf" srcId="{1E23ADDF-B7E2-4971-B18C-3757ED81CFD1}" destId="{27971B27-75AC-4129-B5BB-DA351481B1E2}" srcOrd="0" destOrd="0" presId="urn:microsoft.com/office/officeart/2005/8/layout/vList5"/>
    <dgm:cxn modelId="{96B93600-C6CD-4F89-9D87-B32ECA2AB913}" type="presParOf" srcId="{B6149209-5B9C-4EAF-B18F-8B3D291FCA10}" destId="{7CB2FD17-6073-4C09-90CF-034C32B5EA33}" srcOrd="1" destOrd="0" presId="urn:microsoft.com/office/officeart/2005/8/layout/vList5"/>
    <dgm:cxn modelId="{6D3CAF3C-D8FE-4557-9764-FCD9E394941C}" type="presParOf" srcId="{B6149209-5B9C-4EAF-B18F-8B3D291FCA10}" destId="{BFF9C82D-6BF2-42A9-B826-4BC4BEAC507F}" srcOrd="2" destOrd="0" presId="urn:microsoft.com/office/officeart/2005/8/layout/vList5"/>
    <dgm:cxn modelId="{FFF393B6-26F7-4B4B-B823-2182F0761E22}" type="presParOf" srcId="{BFF9C82D-6BF2-42A9-B826-4BC4BEAC507F}" destId="{56EA9667-E871-4288-8F4B-014EDE7B9C5A}" srcOrd="0" destOrd="0" presId="urn:microsoft.com/office/officeart/2005/8/layout/vList5"/>
    <dgm:cxn modelId="{69503B22-72F8-4C62-802B-191B59352F04}" type="presParOf" srcId="{B6149209-5B9C-4EAF-B18F-8B3D291FCA10}" destId="{DE8BADD8-59EE-4978-A560-803B9DA8D193}" srcOrd="3" destOrd="0" presId="urn:microsoft.com/office/officeart/2005/8/layout/vList5"/>
    <dgm:cxn modelId="{CDDB0F1C-666D-4E06-B3EA-8A9701E6A4EB}" type="presParOf" srcId="{B6149209-5B9C-4EAF-B18F-8B3D291FCA10}" destId="{2E14501C-744A-4A20-B5A2-71330A2FE753}" srcOrd="4" destOrd="0" presId="urn:microsoft.com/office/officeart/2005/8/layout/vList5"/>
    <dgm:cxn modelId="{5BA96474-8B2B-4A80-BFD7-C4FB1C1E1968}" type="presParOf" srcId="{2E14501C-744A-4A20-B5A2-71330A2FE753}" destId="{762B536A-87C4-4D69-B2F0-1832EBB0EB7F}" srcOrd="0" destOrd="0" presId="urn:microsoft.com/office/officeart/2005/8/layout/vList5"/>
    <dgm:cxn modelId="{1F507534-151E-4951-848B-9BF27220A8A5}" type="presParOf" srcId="{B6149209-5B9C-4EAF-B18F-8B3D291FCA10}" destId="{462B16AA-7DCE-4582-B7C5-4F0FA59B40DB}" srcOrd="5" destOrd="0" presId="urn:microsoft.com/office/officeart/2005/8/layout/vList5"/>
    <dgm:cxn modelId="{5F2190C5-304E-44AD-96D5-BCC0E50E9688}" type="presParOf" srcId="{B6149209-5B9C-4EAF-B18F-8B3D291FCA10}" destId="{6C0F202A-B764-4E0E-88EF-D213FFFBCB08}" srcOrd="6" destOrd="0" presId="urn:microsoft.com/office/officeart/2005/8/layout/vList5"/>
    <dgm:cxn modelId="{841FFACA-0835-44B2-B2EA-5721972165B0}" type="presParOf" srcId="{6C0F202A-B764-4E0E-88EF-D213FFFBCB08}" destId="{88030163-1A97-4855-9793-1A9D116F0034}" srcOrd="0" destOrd="0" presId="urn:microsoft.com/office/officeart/2005/8/layout/vList5"/>
    <dgm:cxn modelId="{833F2E60-2B0A-45B4-9861-A4282F2BA724}" type="presParOf" srcId="{B6149209-5B9C-4EAF-B18F-8B3D291FCA10}" destId="{7DC79C5A-9FD8-460C-B641-6F69662B3E8C}" srcOrd="7" destOrd="0" presId="urn:microsoft.com/office/officeart/2005/8/layout/vList5"/>
    <dgm:cxn modelId="{D2EF3866-540A-4C6F-A935-761C0D34555F}" type="presParOf" srcId="{B6149209-5B9C-4EAF-B18F-8B3D291FCA10}" destId="{E724F6F5-A2F1-4506-929B-B4DD351D269A}" srcOrd="8" destOrd="0" presId="urn:microsoft.com/office/officeart/2005/8/layout/vList5"/>
    <dgm:cxn modelId="{A0808E23-1C99-4185-9DE7-392F635C7569}" type="presParOf" srcId="{E724F6F5-A2F1-4506-929B-B4DD351D269A}" destId="{34DA06A9-F990-4119-8C56-60C2A50109B7}" srcOrd="0" destOrd="0" presId="urn:microsoft.com/office/officeart/2005/8/layout/vList5"/>
    <dgm:cxn modelId="{A0258AC1-8860-4AE8-A7BC-D8C2BA840F67}" type="presParOf" srcId="{B6149209-5B9C-4EAF-B18F-8B3D291FCA10}" destId="{4D680838-233C-45DC-9153-DCA6B7FDC25F}" srcOrd="9" destOrd="0" presId="urn:microsoft.com/office/officeart/2005/8/layout/vList5"/>
    <dgm:cxn modelId="{FA842CF4-4C97-4D4A-8A88-641664A742BB}" type="presParOf" srcId="{B6149209-5B9C-4EAF-B18F-8B3D291FCA10}" destId="{A5A6A282-E32C-4790-88AA-F888A115FF45}" srcOrd="10" destOrd="0" presId="urn:microsoft.com/office/officeart/2005/8/layout/vList5"/>
    <dgm:cxn modelId="{EE8C73BC-7C34-47C9-AC4A-501783E43AAD}" type="presParOf" srcId="{A5A6A282-E32C-4790-88AA-F888A115FF45}" destId="{C99B2676-3A44-4F02-A869-1B1DF990413D}" srcOrd="0" destOrd="0" presId="urn:microsoft.com/office/officeart/2005/8/layout/vList5"/>
    <dgm:cxn modelId="{E79536DB-DB5B-4079-81A5-DBD7ED2CE02D}" type="presParOf" srcId="{B6149209-5B9C-4EAF-B18F-8B3D291FCA10}" destId="{A195BF2C-B7AF-4A80-9C93-03778B0F80A2}" srcOrd="11" destOrd="0" presId="urn:microsoft.com/office/officeart/2005/8/layout/vList5"/>
    <dgm:cxn modelId="{E4A86DAD-D7A3-4D17-BDC6-DE8B3B9B57F4}" type="presParOf" srcId="{B6149209-5B9C-4EAF-B18F-8B3D291FCA10}" destId="{E545D386-D1A1-429B-AB98-EA618BD7CE1F}" srcOrd="12" destOrd="0" presId="urn:microsoft.com/office/officeart/2005/8/layout/vList5"/>
    <dgm:cxn modelId="{1F9D49F0-6169-465A-A3A6-70C69FE9B36D}" type="presParOf" srcId="{E545D386-D1A1-429B-AB98-EA618BD7CE1F}" destId="{3D8C4CD1-9262-4F70-A5E0-2A21FAFA497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204746-6672-4ECE-AEA4-03DD2252B9E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CC9DE9-04AF-4604-8D00-C27239E393F4}">
      <dgm:prSet phldrT="[Text]" custT="1"/>
      <dgm:spPr/>
      <dgm:t>
        <a:bodyPr/>
        <a:lstStyle/>
        <a:p>
          <a:r>
            <a:rPr lang="en-US" sz="2000" smtClean="0"/>
            <a:t>Treatment Integrity</a:t>
          </a:r>
          <a:endParaRPr lang="en-US" sz="2000"/>
        </a:p>
      </dgm:t>
    </dgm:pt>
    <dgm:pt modelId="{A4FBA140-BDEC-4E4E-BDDD-9C660097CDB3}" type="parTrans" cxnId="{6B5B4A68-D73D-458D-B9DF-AA666170CF6C}">
      <dgm:prSet/>
      <dgm:spPr/>
      <dgm:t>
        <a:bodyPr/>
        <a:lstStyle/>
        <a:p>
          <a:endParaRPr lang="en-US"/>
        </a:p>
      </dgm:t>
    </dgm:pt>
    <dgm:pt modelId="{C301461B-B425-4487-9243-6DEA7852ECEB}" type="sibTrans" cxnId="{6B5B4A68-D73D-458D-B9DF-AA666170CF6C}">
      <dgm:prSet/>
      <dgm:spPr/>
      <dgm:t>
        <a:bodyPr/>
        <a:lstStyle/>
        <a:p>
          <a:endParaRPr lang="en-US"/>
        </a:p>
      </dgm:t>
    </dgm:pt>
    <dgm:pt modelId="{987BFBFD-7B60-4600-A70B-857A8937B97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smtClean="0"/>
            <a:t>Is it happening?</a:t>
          </a:r>
          <a:endParaRPr lang="en-US" sz="2200"/>
        </a:p>
      </dgm:t>
    </dgm:pt>
    <dgm:pt modelId="{864863D4-A7A6-4C55-8CF0-0560276E5AAF}" type="parTrans" cxnId="{6A7D60B1-5AED-494C-89E3-595C78E77F2E}">
      <dgm:prSet/>
      <dgm:spPr/>
      <dgm:t>
        <a:bodyPr/>
        <a:lstStyle/>
        <a:p>
          <a:endParaRPr lang="en-US"/>
        </a:p>
      </dgm:t>
    </dgm:pt>
    <dgm:pt modelId="{71E5CB91-7CF7-4C93-BEC0-FEC242FB0C20}" type="sibTrans" cxnId="{6A7D60B1-5AED-494C-89E3-595C78E77F2E}">
      <dgm:prSet/>
      <dgm:spPr/>
      <dgm:t>
        <a:bodyPr/>
        <a:lstStyle/>
        <a:p>
          <a:endParaRPr lang="en-US"/>
        </a:p>
      </dgm:t>
    </dgm:pt>
    <dgm:pt modelId="{67F8AE74-8D6A-408D-9D27-6D8B1D2C0312}">
      <dgm:prSet phldrT="[Text]" custT="1"/>
      <dgm:spPr/>
      <dgm:t>
        <a:bodyPr/>
        <a:lstStyle/>
        <a:p>
          <a:r>
            <a:rPr lang="en-US" sz="2000" smtClean="0"/>
            <a:t>Social Validity</a:t>
          </a:r>
          <a:endParaRPr lang="en-US" sz="2000"/>
        </a:p>
      </dgm:t>
    </dgm:pt>
    <dgm:pt modelId="{3B9366DE-6E7A-4AFA-9359-D0E8CEA4F965}" type="parTrans" cxnId="{7D6E054B-516E-4EB9-A3B4-8DAEBA90917E}">
      <dgm:prSet/>
      <dgm:spPr/>
      <dgm:t>
        <a:bodyPr/>
        <a:lstStyle/>
        <a:p>
          <a:endParaRPr lang="en-US"/>
        </a:p>
      </dgm:t>
    </dgm:pt>
    <dgm:pt modelId="{F7742CB5-CF56-42DE-AA4E-F96ECBE6CDBC}" type="sibTrans" cxnId="{7D6E054B-516E-4EB9-A3B4-8DAEBA90917E}">
      <dgm:prSet/>
      <dgm:spPr/>
      <dgm:t>
        <a:bodyPr/>
        <a:lstStyle/>
        <a:p>
          <a:endParaRPr lang="en-US"/>
        </a:p>
      </dgm:t>
    </dgm:pt>
    <dgm:pt modelId="{1CA95D44-3934-4D0A-9322-BDA886190AB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200" smtClean="0"/>
            <a:t>What do </a:t>
          </a:r>
          <a:r>
            <a:rPr lang="en-US" sz="2000" smtClean="0"/>
            <a:t>stakeholders</a:t>
          </a:r>
          <a:r>
            <a:rPr lang="en-US" sz="2200" smtClean="0"/>
            <a:t> think about the goals, procedures, and outcomes?</a:t>
          </a:r>
          <a:endParaRPr lang="en-US" sz="2200"/>
        </a:p>
      </dgm:t>
    </dgm:pt>
    <dgm:pt modelId="{BAB135BB-8174-41CD-83CB-A36D0CB63389}" type="parTrans" cxnId="{4F5BB108-1381-44C5-84FA-B27F9E0B7E16}">
      <dgm:prSet/>
      <dgm:spPr/>
      <dgm:t>
        <a:bodyPr/>
        <a:lstStyle/>
        <a:p>
          <a:endParaRPr lang="en-US"/>
        </a:p>
      </dgm:t>
    </dgm:pt>
    <dgm:pt modelId="{FAA27485-28A7-47F1-A1BC-AD7C36D50286}" type="sibTrans" cxnId="{4F5BB108-1381-44C5-84FA-B27F9E0B7E16}">
      <dgm:prSet/>
      <dgm:spPr/>
      <dgm:t>
        <a:bodyPr/>
        <a:lstStyle/>
        <a:p>
          <a:endParaRPr lang="en-US"/>
        </a:p>
      </dgm:t>
    </dgm:pt>
    <dgm:pt modelId="{E2AE58D7-547E-4546-BCCD-7A2A46D87E75}">
      <dgm:prSet phldrT="[Text]" custT="1"/>
      <dgm:spPr/>
      <dgm:t>
        <a:bodyPr/>
        <a:lstStyle/>
        <a:p>
          <a:r>
            <a:rPr lang="en-US" sz="2000" smtClean="0"/>
            <a:t>Experimental Design</a:t>
          </a:r>
          <a:endParaRPr lang="en-US" sz="2000"/>
        </a:p>
      </dgm:t>
    </dgm:pt>
    <dgm:pt modelId="{B36E996C-C72F-470B-BD86-6106CEBEE25D}" type="parTrans" cxnId="{4B1F1827-F59B-4950-9B56-ACCD31338FB3}">
      <dgm:prSet/>
      <dgm:spPr/>
      <dgm:t>
        <a:bodyPr/>
        <a:lstStyle/>
        <a:p>
          <a:endParaRPr lang="en-US"/>
        </a:p>
      </dgm:t>
    </dgm:pt>
    <dgm:pt modelId="{3CB64316-2658-483B-8923-F4E19C359BC0}" type="sibTrans" cxnId="{4B1F1827-F59B-4950-9B56-ACCD31338FB3}">
      <dgm:prSet/>
      <dgm:spPr/>
      <dgm:t>
        <a:bodyPr/>
        <a:lstStyle/>
        <a:p>
          <a:endParaRPr lang="en-US"/>
        </a:p>
      </dgm:t>
    </dgm:pt>
    <dgm:pt modelId="{4F96EB44-9425-4F87-9B87-2D124131D47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200" smtClean="0"/>
            <a:t>How well did this support work for this student?</a:t>
          </a:r>
          <a:endParaRPr lang="en-US" sz="2200"/>
        </a:p>
      </dgm:t>
    </dgm:pt>
    <dgm:pt modelId="{C7734059-E9C9-4E0D-8936-7C29E9585A01}" type="parTrans" cxnId="{78929002-7148-4115-A9B5-C32D1ED42362}">
      <dgm:prSet/>
      <dgm:spPr/>
      <dgm:t>
        <a:bodyPr/>
        <a:lstStyle/>
        <a:p>
          <a:endParaRPr lang="en-US"/>
        </a:p>
      </dgm:t>
    </dgm:pt>
    <dgm:pt modelId="{8D7B3BCB-A31F-4172-8D2D-B5B54C90F96B}" type="sibTrans" cxnId="{78929002-7148-4115-A9B5-C32D1ED42362}">
      <dgm:prSet/>
      <dgm:spPr/>
      <dgm:t>
        <a:bodyPr/>
        <a:lstStyle/>
        <a:p>
          <a:endParaRPr lang="en-US"/>
        </a:p>
      </dgm:t>
    </dgm:pt>
    <dgm:pt modelId="{F337F1AD-6A51-4985-9F77-7B506E71ED86}" type="pres">
      <dgm:prSet presAssocID="{E1204746-6672-4ECE-AEA4-03DD2252B9E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DE1394-3B5B-4E09-9AEF-FBC1484F14E0}" type="pres">
      <dgm:prSet presAssocID="{E2AE58D7-547E-4546-BCCD-7A2A46D87E75}" presName="ChildAccent3" presStyleCnt="0"/>
      <dgm:spPr/>
    </dgm:pt>
    <dgm:pt modelId="{A4FE34E6-FB3E-4864-86A5-01B38B58407A}" type="pres">
      <dgm:prSet presAssocID="{E2AE58D7-547E-4546-BCCD-7A2A46D87E75}" presName="ChildAccent" presStyleLbl="alignImgPlace1" presStyleIdx="0" presStyleCnt="3"/>
      <dgm:spPr/>
      <dgm:t>
        <a:bodyPr/>
        <a:lstStyle/>
        <a:p>
          <a:endParaRPr lang="en-US"/>
        </a:p>
      </dgm:t>
    </dgm:pt>
    <dgm:pt modelId="{3CA05E8E-0A66-49F2-B91F-E317C93DA4F9}" type="pres">
      <dgm:prSet presAssocID="{E2AE58D7-547E-4546-BCCD-7A2A46D87E75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931B7-2913-4993-B72C-B4B09AC3EC12}" type="pres">
      <dgm:prSet presAssocID="{E2AE58D7-547E-4546-BCCD-7A2A46D87E75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08920-F9AB-4B74-AFAE-0CA0B9A46671}" type="pres">
      <dgm:prSet presAssocID="{67F8AE74-8D6A-408D-9D27-6D8B1D2C0312}" presName="ChildAccent2" presStyleCnt="0"/>
      <dgm:spPr/>
    </dgm:pt>
    <dgm:pt modelId="{B97DAC85-4698-4EF8-B243-22AE730CF5F9}" type="pres">
      <dgm:prSet presAssocID="{67F8AE74-8D6A-408D-9D27-6D8B1D2C0312}" presName="ChildAccent" presStyleLbl="alignImgPlace1" presStyleIdx="1" presStyleCnt="3"/>
      <dgm:spPr/>
      <dgm:t>
        <a:bodyPr/>
        <a:lstStyle/>
        <a:p>
          <a:endParaRPr lang="en-US"/>
        </a:p>
      </dgm:t>
    </dgm:pt>
    <dgm:pt modelId="{74284AA0-30AE-4A95-ABC2-20BE9F6420E1}" type="pres">
      <dgm:prSet presAssocID="{67F8AE74-8D6A-408D-9D27-6D8B1D2C031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E1ACC-5448-4E67-AD04-7EC81D10806C}" type="pres">
      <dgm:prSet presAssocID="{67F8AE74-8D6A-408D-9D27-6D8B1D2C0312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2F647-D72A-4127-826F-6DE40062D791}" type="pres">
      <dgm:prSet presAssocID="{D0CC9DE9-04AF-4604-8D00-C27239E393F4}" presName="ChildAccent1" presStyleCnt="0"/>
      <dgm:spPr/>
    </dgm:pt>
    <dgm:pt modelId="{4F12341F-7109-47E8-861E-AC535665D77A}" type="pres">
      <dgm:prSet presAssocID="{D0CC9DE9-04AF-4604-8D00-C27239E393F4}" presName="ChildAccent" presStyleLbl="alignImgPlace1" presStyleIdx="2" presStyleCnt="3"/>
      <dgm:spPr/>
      <dgm:t>
        <a:bodyPr/>
        <a:lstStyle/>
        <a:p>
          <a:endParaRPr lang="en-US"/>
        </a:p>
      </dgm:t>
    </dgm:pt>
    <dgm:pt modelId="{6F2B7BCA-336B-4736-81A5-B624DB5C4E3F}" type="pres">
      <dgm:prSet presAssocID="{D0CC9DE9-04AF-4604-8D00-C27239E393F4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A2E34-2038-48AE-BF22-F23376063780}" type="pres">
      <dgm:prSet presAssocID="{D0CC9DE9-04AF-4604-8D00-C27239E393F4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75C545-1100-4D8A-94D7-19D1FBBF47B1}" type="presOf" srcId="{D0CC9DE9-04AF-4604-8D00-C27239E393F4}" destId="{203A2E34-2038-48AE-BF22-F23376063780}" srcOrd="0" destOrd="0" presId="urn:microsoft.com/office/officeart/2011/layout/InterconnectedBlockProcess"/>
    <dgm:cxn modelId="{79B31BBA-AAD4-4EE6-817C-B6A87D27ECEA}" type="presOf" srcId="{E1204746-6672-4ECE-AEA4-03DD2252B9E5}" destId="{F337F1AD-6A51-4985-9F77-7B506E71ED86}" srcOrd="0" destOrd="0" presId="urn:microsoft.com/office/officeart/2011/layout/InterconnectedBlockProcess"/>
    <dgm:cxn modelId="{7D6E054B-516E-4EB9-A3B4-8DAEBA90917E}" srcId="{E1204746-6672-4ECE-AEA4-03DD2252B9E5}" destId="{67F8AE74-8D6A-408D-9D27-6D8B1D2C0312}" srcOrd="1" destOrd="0" parTransId="{3B9366DE-6E7A-4AFA-9359-D0E8CEA4F965}" sibTransId="{F7742CB5-CF56-42DE-AA4E-F96ECBE6CDBC}"/>
    <dgm:cxn modelId="{6B5B4A68-D73D-458D-B9DF-AA666170CF6C}" srcId="{E1204746-6672-4ECE-AEA4-03DD2252B9E5}" destId="{D0CC9DE9-04AF-4604-8D00-C27239E393F4}" srcOrd="0" destOrd="0" parTransId="{A4FBA140-BDEC-4E4E-BDDD-9C660097CDB3}" sibTransId="{C301461B-B425-4487-9243-6DEA7852ECEB}"/>
    <dgm:cxn modelId="{9E394D5F-B46A-42B9-B633-715C37A73290}" type="presOf" srcId="{987BFBFD-7B60-4600-A70B-857A8937B977}" destId="{6F2B7BCA-336B-4736-81A5-B624DB5C4E3F}" srcOrd="1" destOrd="0" presId="urn:microsoft.com/office/officeart/2011/layout/InterconnectedBlockProcess"/>
    <dgm:cxn modelId="{6A7D60B1-5AED-494C-89E3-595C78E77F2E}" srcId="{D0CC9DE9-04AF-4604-8D00-C27239E393F4}" destId="{987BFBFD-7B60-4600-A70B-857A8937B977}" srcOrd="0" destOrd="0" parTransId="{864863D4-A7A6-4C55-8CF0-0560276E5AAF}" sibTransId="{71E5CB91-7CF7-4C93-BEC0-FEC242FB0C20}"/>
    <dgm:cxn modelId="{49693A30-AB02-4AA5-B25F-F9199F606D42}" type="presOf" srcId="{4F96EB44-9425-4F87-9B87-2D124131D47E}" destId="{3CA05E8E-0A66-49F2-B91F-E317C93DA4F9}" srcOrd="1" destOrd="0" presId="urn:microsoft.com/office/officeart/2011/layout/InterconnectedBlockProcess"/>
    <dgm:cxn modelId="{78929002-7148-4115-A9B5-C32D1ED42362}" srcId="{E2AE58D7-547E-4546-BCCD-7A2A46D87E75}" destId="{4F96EB44-9425-4F87-9B87-2D124131D47E}" srcOrd="0" destOrd="0" parTransId="{C7734059-E9C9-4E0D-8936-7C29E9585A01}" sibTransId="{8D7B3BCB-A31F-4172-8D2D-B5B54C90F96B}"/>
    <dgm:cxn modelId="{08D0E410-615D-479E-B768-9B2F535F1746}" type="presOf" srcId="{4F96EB44-9425-4F87-9B87-2D124131D47E}" destId="{A4FE34E6-FB3E-4864-86A5-01B38B58407A}" srcOrd="0" destOrd="0" presId="urn:microsoft.com/office/officeart/2011/layout/InterconnectedBlockProcess"/>
    <dgm:cxn modelId="{C91D67B5-7C2A-4EA7-8392-BDDD2915C7E4}" type="presOf" srcId="{67F8AE74-8D6A-408D-9D27-6D8B1D2C0312}" destId="{1DDE1ACC-5448-4E67-AD04-7EC81D10806C}" srcOrd="0" destOrd="0" presId="urn:microsoft.com/office/officeart/2011/layout/InterconnectedBlockProcess"/>
    <dgm:cxn modelId="{4F5BB108-1381-44C5-84FA-B27F9E0B7E16}" srcId="{67F8AE74-8D6A-408D-9D27-6D8B1D2C0312}" destId="{1CA95D44-3934-4D0A-9322-BDA886190AB3}" srcOrd="0" destOrd="0" parTransId="{BAB135BB-8174-41CD-83CB-A36D0CB63389}" sibTransId="{FAA27485-28A7-47F1-A1BC-AD7C36D50286}"/>
    <dgm:cxn modelId="{4B1F1827-F59B-4950-9B56-ACCD31338FB3}" srcId="{E1204746-6672-4ECE-AEA4-03DD2252B9E5}" destId="{E2AE58D7-547E-4546-BCCD-7A2A46D87E75}" srcOrd="2" destOrd="0" parTransId="{B36E996C-C72F-470B-BD86-6106CEBEE25D}" sibTransId="{3CB64316-2658-483B-8923-F4E19C359BC0}"/>
    <dgm:cxn modelId="{C09D4200-1839-4E97-93D9-CCCC48108B8F}" type="presOf" srcId="{1CA95D44-3934-4D0A-9322-BDA886190AB3}" destId="{B97DAC85-4698-4EF8-B243-22AE730CF5F9}" srcOrd="0" destOrd="0" presId="urn:microsoft.com/office/officeart/2011/layout/InterconnectedBlockProcess"/>
    <dgm:cxn modelId="{53B08F43-68A7-48D3-8258-71AA5BA2B9CC}" type="presOf" srcId="{987BFBFD-7B60-4600-A70B-857A8937B977}" destId="{4F12341F-7109-47E8-861E-AC535665D77A}" srcOrd="0" destOrd="0" presId="urn:microsoft.com/office/officeart/2011/layout/InterconnectedBlockProcess"/>
    <dgm:cxn modelId="{C07B75F1-14D9-47FD-9496-D56B41D2C599}" type="presOf" srcId="{1CA95D44-3934-4D0A-9322-BDA886190AB3}" destId="{74284AA0-30AE-4A95-ABC2-20BE9F6420E1}" srcOrd="1" destOrd="0" presId="urn:microsoft.com/office/officeart/2011/layout/InterconnectedBlockProcess"/>
    <dgm:cxn modelId="{52BE3B8B-A2F4-47D4-B5B6-5055CFF2D5DD}" type="presOf" srcId="{E2AE58D7-547E-4546-BCCD-7A2A46D87E75}" destId="{0CB931B7-2913-4993-B72C-B4B09AC3EC12}" srcOrd="0" destOrd="0" presId="urn:microsoft.com/office/officeart/2011/layout/InterconnectedBlockProcess"/>
    <dgm:cxn modelId="{33ABE901-84CE-4658-96AD-8397100430DC}" type="presParOf" srcId="{F337F1AD-6A51-4985-9F77-7B506E71ED86}" destId="{86DE1394-3B5B-4E09-9AEF-FBC1484F14E0}" srcOrd="0" destOrd="0" presId="urn:microsoft.com/office/officeart/2011/layout/InterconnectedBlockProcess"/>
    <dgm:cxn modelId="{212DE67F-CA77-447B-A20A-3B9E2CBC7591}" type="presParOf" srcId="{86DE1394-3B5B-4E09-9AEF-FBC1484F14E0}" destId="{A4FE34E6-FB3E-4864-86A5-01B38B58407A}" srcOrd="0" destOrd="0" presId="urn:microsoft.com/office/officeart/2011/layout/InterconnectedBlockProcess"/>
    <dgm:cxn modelId="{D5DD92EF-3BA9-4850-8062-66E76EC49C1B}" type="presParOf" srcId="{F337F1AD-6A51-4985-9F77-7B506E71ED86}" destId="{3CA05E8E-0A66-49F2-B91F-E317C93DA4F9}" srcOrd="1" destOrd="0" presId="urn:microsoft.com/office/officeart/2011/layout/InterconnectedBlockProcess"/>
    <dgm:cxn modelId="{E138554F-3644-4281-8033-44760EA732B0}" type="presParOf" srcId="{F337F1AD-6A51-4985-9F77-7B506E71ED86}" destId="{0CB931B7-2913-4993-B72C-B4B09AC3EC12}" srcOrd="2" destOrd="0" presId="urn:microsoft.com/office/officeart/2011/layout/InterconnectedBlockProcess"/>
    <dgm:cxn modelId="{E826ACAA-0266-4926-90B5-56226B704636}" type="presParOf" srcId="{F337F1AD-6A51-4985-9F77-7B506E71ED86}" destId="{70C08920-F9AB-4B74-AFAE-0CA0B9A46671}" srcOrd="3" destOrd="0" presId="urn:microsoft.com/office/officeart/2011/layout/InterconnectedBlockProcess"/>
    <dgm:cxn modelId="{8A55A174-A405-4BED-9FBD-CF01EA1B5609}" type="presParOf" srcId="{70C08920-F9AB-4B74-AFAE-0CA0B9A46671}" destId="{B97DAC85-4698-4EF8-B243-22AE730CF5F9}" srcOrd="0" destOrd="0" presId="urn:microsoft.com/office/officeart/2011/layout/InterconnectedBlockProcess"/>
    <dgm:cxn modelId="{799A711D-FFE1-4AE0-9F78-9E6C98554B9C}" type="presParOf" srcId="{F337F1AD-6A51-4985-9F77-7B506E71ED86}" destId="{74284AA0-30AE-4A95-ABC2-20BE9F6420E1}" srcOrd="4" destOrd="0" presId="urn:microsoft.com/office/officeart/2011/layout/InterconnectedBlockProcess"/>
    <dgm:cxn modelId="{FB274675-CDAC-431B-B9AA-491FF8A65263}" type="presParOf" srcId="{F337F1AD-6A51-4985-9F77-7B506E71ED86}" destId="{1DDE1ACC-5448-4E67-AD04-7EC81D10806C}" srcOrd="5" destOrd="0" presId="urn:microsoft.com/office/officeart/2011/layout/InterconnectedBlockProcess"/>
    <dgm:cxn modelId="{4493F7AB-8E37-45F5-A7BF-D9C663B8A5D2}" type="presParOf" srcId="{F337F1AD-6A51-4985-9F77-7B506E71ED86}" destId="{AB72F647-D72A-4127-826F-6DE40062D791}" srcOrd="6" destOrd="0" presId="urn:microsoft.com/office/officeart/2011/layout/InterconnectedBlockProcess"/>
    <dgm:cxn modelId="{529D0D1A-6EA9-4983-AE50-BE5A7F9FB4ED}" type="presParOf" srcId="{AB72F647-D72A-4127-826F-6DE40062D791}" destId="{4F12341F-7109-47E8-861E-AC535665D77A}" srcOrd="0" destOrd="0" presId="urn:microsoft.com/office/officeart/2011/layout/InterconnectedBlockProcess"/>
    <dgm:cxn modelId="{B0327E48-AD4A-45E4-946E-8AB67E024410}" type="presParOf" srcId="{F337F1AD-6A51-4985-9F77-7B506E71ED86}" destId="{6F2B7BCA-336B-4736-81A5-B624DB5C4E3F}" srcOrd="7" destOrd="0" presId="urn:microsoft.com/office/officeart/2011/layout/InterconnectedBlockProcess"/>
    <dgm:cxn modelId="{53B3AD3D-54CC-4B5C-8F72-33FB223E4CE9}" type="presParOf" srcId="{F337F1AD-6A51-4985-9F77-7B506E71ED86}" destId="{203A2E34-2038-48AE-BF22-F23376063780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7E0FB4-18BA-42BE-8FE6-F242FEBF6B6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92761E-AF35-4C43-A002-8473F8234448}">
      <dgm:prSet/>
      <dgm:spPr/>
      <dgm:t>
        <a:bodyPr/>
        <a:lstStyle/>
        <a:p>
          <a:pPr rtl="0"/>
          <a:r>
            <a:rPr lang="en-US" dirty="0" smtClean="0">
              <a:solidFill>
                <a:srgbClr val="FFFF00"/>
              </a:solidFill>
            </a:rPr>
            <a:t>A</a:t>
          </a:r>
          <a:endParaRPr lang="en-US" dirty="0">
            <a:solidFill>
              <a:srgbClr val="FFFF00"/>
            </a:solidFill>
          </a:endParaRPr>
        </a:p>
      </dgm:t>
    </dgm:pt>
    <dgm:pt modelId="{AC28820A-CEBE-481D-AAEA-85B9326EB73F}" type="parTrans" cxnId="{89A7D769-A2C3-4B03-A9C3-BA3DBBB0AE3A}">
      <dgm:prSet/>
      <dgm:spPr/>
      <dgm:t>
        <a:bodyPr/>
        <a:lstStyle/>
        <a:p>
          <a:endParaRPr lang="en-US"/>
        </a:p>
      </dgm:t>
    </dgm:pt>
    <dgm:pt modelId="{0742196C-2865-4B3A-8690-8C683780EBAC}" type="sibTrans" cxnId="{89A7D769-A2C3-4B03-A9C3-BA3DBBB0AE3A}">
      <dgm:prSet/>
      <dgm:spPr/>
      <dgm:t>
        <a:bodyPr/>
        <a:lstStyle/>
        <a:p>
          <a:endParaRPr lang="en-US"/>
        </a:p>
      </dgm:t>
    </dgm:pt>
    <dgm:pt modelId="{29B9CF9F-AB53-485B-ABF6-CA4D24248B5F}">
      <dgm:prSet/>
      <dgm:spPr/>
      <dgm:t>
        <a:bodyPr/>
        <a:lstStyle/>
        <a:p>
          <a:pPr rtl="0"/>
          <a:r>
            <a:rPr lang="en-US" dirty="0" smtClean="0"/>
            <a:t>B</a:t>
          </a:r>
          <a:endParaRPr lang="en-US" dirty="0"/>
        </a:p>
      </dgm:t>
    </dgm:pt>
    <dgm:pt modelId="{24EDE08D-9177-47C5-87C4-D30EB921BCD4}" type="parTrans" cxnId="{8DB0E89F-3539-45E0-A878-3EF42381439D}">
      <dgm:prSet/>
      <dgm:spPr/>
      <dgm:t>
        <a:bodyPr/>
        <a:lstStyle/>
        <a:p>
          <a:endParaRPr lang="en-US"/>
        </a:p>
      </dgm:t>
    </dgm:pt>
    <dgm:pt modelId="{CB50EDFE-CF63-46B2-A20D-E965F45AE274}" type="sibTrans" cxnId="{8DB0E89F-3539-45E0-A878-3EF42381439D}">
      <dgm:prSet/>
      <dgm:spPr/>
      <dgm:t>
        <a:bodyPr/>
        <a:lstStyle/>
        <a:p>
          <a:endParaRPr lang="en-US"/>
        </a:p>
      </dgm:t>
    </dgm:pt>
    <dgm:pt modelId="{C77B2836-53E3-48A2-8E03-E769AE41BCC1}">
      <dgm:prSet/>
      <dgm:spPr/>
      <dgm:t>
        <a:bodyPr/>
        <a:lstStyle/>
        <a:p>
          <a:pPr rtl="0"/>
          <a:r>
            <a:rPr lang="en-US" dirty="0" smtClean="0"/>
            <a:t>C</a:t>
          </a:r>
          <a:endParaRPr lang="en-US" dirty="0"/>
        </a:p>
      </dgm:t>
    </dgm:pt>
    <dgm:pt modelId="{26434683-8742-4FDB-8195-BD023CC06C50}" type="parTrans" cxnId="{769A2BB3-1F24-4B29-8C27-AF3267B6BDF3}">
      <dgm:prSet/>
      <dgm:spPr/>
      <dgm:t>
        <a:bodyPr/>
        <a:lstStyle/>
        <a:p>
          <a:endParaRPr lang="en-US"/>
        </a:p>
      </dgm:t>
    </dgm:pt>
    <dgm:pt modelId="{586CFD86-9F41-4FD0-805C-C5E4738887D9}" type="sibTrans" cxnId="{769A2BB3-1F24-4B29-8C27-AF3267B6BDF3}">
      <dgm:prSet/>
      <dgm:spPr/>
      <dgm:t>
        <a:bodyPr/>
        <a:lstStyle/>
        <a:p>
          <a:endParaRPr lang="en-US"/>
        </a:p>
      </dgm:t>
    </dgm:pt>
    <dgm:pt modelId="{45B98964-995D-4568-8F96-27456C92A668}" type="pres">
      <dgm:prSet presAssocID="{927E0FB4-18BA-42BE-8FE6-F242FEBF6B6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57443A-46EF-4549-BC7D-86ABBD0784B6}" type="pres">
      <dgm:prSet presAssocID="{927E0FB4-18BA-42BE-8FE6-F242FEBF6B6D}" presName="arrow" presStyleLbl="bgShp" presStyleIdx="0" presStyleCnt="1"/>
      <dgm:spPr/>
    </dgm:pt>
    <dgm:pt modelId="{67D68169-DB4C-4A85-801E-A8EB74455352}" type="pres">
      <dgm:prSet presAssocID="{927E0FB4-18BA-42BE-8FE6-F242FEBF6B6D}" presName="linearProcess" presStyleCnt="0"/>
      <dgm:spPr/>
    </dgm:pt>
    <dgm:pt modelId="{6B94074D-FFCE-4899-B4AF-74F0DC344816}" type="pres">
      <dgm:prSet presAssocID="{D292761E-AF35-4C43-A002-8473F823444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53277-D1C6-464F-989F-B6893A180D69}" type="pres">
      <dgm:prSet presAssocID="{0742196C-2865-4B3A-8690-8C683780EBAC}" presName="sibTrans" presStyleCnt="0"/>
      <dgm:spPr/>
    </dgm:pt>
    <dgm:pt modelId="{A97D351E-DE50-4CF6-909F-0F412218AF7E}" type="pres">
      <dgm:prSet presAssocID="{29B9CF9F-AB53-485B-ABF6-CA4D24248B5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CA4D32-0108-4EE7-9072-807993E30FD0}" type="pres">
      <dgm:prSet presAssocID="{CB50EDFE-CF63-46B2-A20D-E965F45AE274}" presName="sibTrans" presStyleCnt="0"/>
      <dgm:spPr/>
    </dgm:pt>
    <dgm:pt modelId="{F984329C-E97B-4E89-B5C5-4A58DA58D4FD}" type="pres">
      <dgm:prSet presAssocID="{C77B2836-53E3-48A2-8E03-E769AE41BCC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7D769-A2C3-4B03-A9C3-BA3DBBB0AE3A}" srcId="{927E0FB4-18BA-42BE-8FE6-F242FEBF6B6D}" destId="{D292761E-AF35-4C43-A002-8473F8234448}" srcOrd="0" destOrd="0" parTransId="{AC28820A-CEBE-481D-AAEA-85B9326EB73F}" sibTransId="{0742196C-2865-4B3A-8690-8C683780EBAC}"/>
    <dgm:cxn modelId="{C3473134-A9C1-46C7-8BF7-2F74ECFCCBB8}" type="presOf" srcId="{29B9CF9F-AB53-485B-ABF6-CA4D24248B5F}" destId="{A97D351E-DE50-4CF6-909F-0F412218AF7E}" srcOrd="0" destOrd="0" presId="urn:microsoft.com/office/officeart/2005/8/layout/hProcess9"/>
    <dgm:cxn modelId="{8DB0E89F-3539-45E0-A878-3EF42381439D}" srcId="{927E0FB4-18BA-42BE-8FE6-F242FEBF6B6D}" destId="{29B9CF9F-AB53-485B-ABF6-CA4D24248B5F}" srcOrd="1" destOrd="0" parTransId="{24EDE08D-9177-47C5-87C4-D30EB921BCD4}" sibTransId="{CB50EDFE-CF63-46B2-A20D-E965F45AE274}"/>
    <dgm:cxn modelId="{A8B47B69-42E1-453F-A25F-753203022D97}" type="presOf" srcId="{927E0FB4-18BA-42BE-8FE6-F242FEBF6B6D}" destId="{45B98964-995D-4568-8F96-27456C92A668}" srcOrd="0" destOrd="0" presId="urn:microsoft.com/office/officeart/2005/8/layout/hProcess9"/>
    <dgm:cxn modelId="{769A2BB3-1F24-4B29-8C27-AF3267B6BDF3}" srcId="{927E0FB4-18BA-42BE-8FE6-F242FEBF6B6D}" destId="{C77B2836-53E3-48A2-8E03-E769AE41BCC1}" srcOrd="2" destOrd="0" parTransId="{26434683-8742-4FDB-8195-BD023CC06C50}" sibTransId="{586CFD86-9F41-4FD0-805C-C5E4738887D9}"/>
    <dgm:cxn modelId="{CE2C925A-83B0-41CF-995A-BBA9A0061609}" type="presOf" srcId="{D292761E-AF35-4C43-A002-8473F8234448}" destId="{6B94074D-FFCE-4899-B4AF-74F0DC344816}" srcOrd="0" destOrd="0" presId="urn:microsoft.com/office/officeart/2005/8/layout/hProcess9"/>
    <dgm:cxn modelId="{250A9940-7749-4680-B45E-D0E3ADA9E50E}" type="presOf" srcId="{C77B2836-53E3-48A2-8E03-E769AE41BCC1}" destId="{F984329C-E97B-4E89-B5C5-4A58DA58D4FD}" srcOrd="0" destOrd="0" presId="urn:microsoft.com/office/officeart/2005/8/layout/hProcess9"/>
    <dgm:cxn modelId="{F23A2313-A360-4EF1-AEE0-6AA6064C6EA2}" type="presParOf" srcId="{45B98964-995D-4568-8F96-27456C92A668}" destId="{4257443A-46EF-4549-BC7D-86ABBD0784B6}" srcOrd="0" destOrd="0" presId="urn:microsoft.com/office/officeart/2005/8/layout/hProcess9"/>
    <dgm:cxn modelId="{E3E854E2-1C9C-4F1A-A2D3-6A39A06F4CAD}" type="presParOf" srcId="{45B98964-995D-4568-8F96-27456C92A668}" destId="{67D68169-DB4C-4A85-801E-A8EB74455352}" srcOrd="1" destOrd="0" presId="urn:microsoft.com/office/officeart/2005/8/layout/hProcess9"/>
    <dgm:cxn modelId="{3CBF64E6-8E39-423C-A1AD-107EB5D4A909}" type="presParOf" srcId="{67D68169-DB4C-4A85-801E-A8EB74455352}" destId="{6B94074D-FFCE-4899-B4AF-74F0DC344816}" srcOrd="0" destOrd="0" presId="urn:microsoft.com/office/officeart/2005/8/layout/hProcess9"/>
    <dgm:cxn modelId="{F3CD6476-8EF4-4FFC-A780-5904B60EA8C3}" type="presParOf" srcId="{67D68169-DB4C-4A85-801E-A8EB74455352}" destId="{6CF53277-D1C6-464F-989F-B6893A180D69}" srcOrd="1" destOrd="0" presId="urn:microsoft.com/office/officeart/2005/8/layout/hProcess9"/>
    <dgm:cxn modelId="{2A5DC83E-BA0C-4F94-898F-D9AE8843A745}" type="presParOf" srcId="{67D68169-DB4C-4A85-801E-A8EB74455352}" destId="{A97D351E-DE50-4CF6-909F-0F412218AF7E}" srcOrd="2" destOrd="0" presId="urn:microsoft.com/office/officeart/2005/8/layout/hProcess9"/>
    <dgm:cxn modelId="{39C1A74D-9BD0-43F7-A4DD-7CC757403366}" type="presParOf" srcId="{67D68169-DB4C-4A85-801E-A8EB74455352}" destId="{EACA4D32-0108-4EE7-9072-807993E30FD0}" srcOrd="3" destOrd="0" presId="urn:microsoft.com/office/officeart/2005/8/layout/hProcess9"/>
    <dgm:cxn modelId="{E548D279-2716-4A1E-85B4-91F28DA28598}" type="presParOf" srcId="{67D68169-DB4C-4A85-801E-A8EB74455352}" destId="{F984329C-E97B-4E89-B5C5-4A58DA58D4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9CCA65-CCF2-4EBF-8D78-777D6FC9E7E4}" type="doc">
      <dgm:prSet loTypeId="urn:microsoft.com/office/officeart/2005/8/layout/process4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FA0FD64-2252-4580-96BE-73C9B0691B1C}">
      <dgm:prSet phldrT="[Text]" custT="1"/>
      <dgm:spPr>
        <a:solidFill>
          <a:schemeClr val="tx2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800" dirty="0" smtClean="0"/>
            <a:t>Identify the context and predictably challenging behaviors</a:t>
          </a:r>
          <a:endParaRPr lang="en-US" sz="1800" dirty="0"/>
        </a:p>
      </dgm:t>
    </dgm:pt>
    <dgm:pt modelId="{2A8551BD-6335-4C3F-A7F4-39F28D26BB3F}" type="parTrans" cxnId="{692C1FD3-E1C3-440C-B5CF-5AEEAA2A3AE3}">
      <dgm:prSet/>
      <dgm:spPr/>
      <dgm:t>
        <a:bodyPr/>
        <a:lstStyle/>
        <a:p>
          <a:endParaRPr lang="en-US" sz="2000"/>
        </a:p>
      </dgm:t>
    </dgm:pt>
    <dgm:pt modelId="{78087253-ED48-4E27-A2A0-3B61AC58BF01}" type="sibTrans" cxnId="{692C1FD3-E1C3-440C-B5CF-5AEEAA2A3AE3}">
      <dgm:prSet/>
      <dgm:spPr/>
      <dgm:t>
        <a:bodyPr/>
        <a:lstStyle/>
        <a:p>
          <a:endParaRPr lang="en-US" sz="2000"/>
        </a:p>
      </dgm:t>
    </dgm:pt>
    <dgm:pt modelId="{1C1826D2-02EA-498E-B8B7-C057A911A537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 smtClean="0"/>
            <a:t>Define the expected behavior</a:t>
          </a:r>
          <a:endParaRPr lang="en-US" sz="1800" dirty="0"/>
        </a:p>
      </dgm:t>
    </dgm:pt>
    <dgm:pt modelId="{F6D5932C-4D9A-410C-A7E6-912E82B76699}" type="parTrans" cxnId="{A8E42BF6-6F7F-404E-9D3F-9D2D060C3D45}">
      <dgm:prSet/>
      <dgm:spPr/>
      <dgm:t>
        <a:bodyPr/>
        <a:lstStyle/>
        <a:p>
          <a:endParaRPr lang="en-US" sz="2000"/>
        </a:p>
      </dgm:t>
    </dgm:pt>
    <dgm:pt modelId="{443D3EC4-793A-4190-A206-26E2956F3648}" type="sibTrans" cxnId="{A8E42BF6-6F7F-404E-9D3F-9D2D060C3D45}">
      <dgm:prSet/>
      <dgm:spPr/>
      <dgm:t>
        <a:bodyPr/>
        <a:lstStyle/>
        <a:p>
          <a:endParaRPr lang="en-US" sz="2000"/>
        </a:p>
      </dgm:t>
    </dgm:pt>
    <dgm:pt modelId="{9CC92A77-E07E-4B51-9E7B-C62BDA3D6495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 smtClean="0"/>
            <a:t>Modify the context to support student success	</a:t>
          </a:r>
          <a:endParaRPr lang="en-US" sz="1800" dirty="0"/>
        </a:p>
      </dgm:t>
    </dgm:pt>
    <dgm:pt modelId="{37E7BFC0-EDE2-4228-A8C6-F1A3609E5768}" type="parTrans" cxnId="{378970C8-02DE-4805-82DC-636BB7600310}">
      <dgm:prSet/>
      <dgm:spPr/>
      <dgm:t>
        <a:bodyPr/>
        <a:lstStyle/>
        <a:p>
          <a:endParaRPr lang="en-US" sz="2000"/>
        </a:p>
      </dgm:t>
    </dgm:pt>
    <dgm:pt modelId="{7BB42E5F-5696-4DBD-8351-678DCD8E9F69}" type="sibTrans" cxnId="{378970C8-02DE-4805-82DC-636BB7600310}">
      <dgm:prSet/>
      <dgm:spPr/>
      <dgm:t>
        <a:bodyPr/>
        <a:lstStyle/>
        <a:p>
          <a:endParaRPr lang="en-US" sz="2000"/>
        </a:p>
      </dgm:t>
    </dgm:pt>
    <dgm:pt modelId="{A616B781-9BDB-4123-A291-B21EF7446F8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 smtClean="0"/>
            <a:t>Provide students with an opportunity to practice the expected behavior</a:t>
          </a:r>
          <a:endParaRPr lang="en-US" sz="1800" dirty="0"/>
        </a:p>
      </dgm:t>
    </dgm:pt>
    <dgm:pt modelId="{42338AE5-4911-4382-8CCC-502104716928}" type="parTrans" cxnId="{5FA47683-5FFA-45A3-B099-0A6C69399A89}">
      <dgm:prSet/>
      <dgm:spPr/>
      <dgm:t>
        <a:bodyPr/>
        <a:lstStyle/>
        <a:p>
          <a:endParaRPr lang="en-US" sz="2000"/>
        </a:p>
      </dgm:t>
    </dgm:pt>
    <dgm:pt modelId="{F74DDB8A-52BE-4528-A16D-98564ECDD6B1}" type="sibTrans" cxnId="{5FA47683-5FFA-45A3-B099-0A6C69399A89}">
      <dgm:prSet/>
      <dgm:spPr/>
      <dgm:t>
        <a:bodyPr/>
        <a:lstStyle/>
        <a:p>
          <a:endParaRPr lang="en-US" sz="2000"/>
        </a:p>
      </dgm:t>
    </dgm:pt>
    <dgm:pt modelId="{E08CC554-2DE2-4AB4-A8FC-2803E096BDE9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 smtClean="0"/>
            <a:t>Provide students with strong reinforcement for completing the expected behavior </a:t>
          </a:r>
          <a:endParaRPr lang="en-US" sz="1800" dirty="0"/>
        </a:p>
      </dgm:t>
    </dgm:pt>
    <dgm:pt modelId="{D00F0939-98BF-4E79-96E5-ADA26310E0AE}" type="parTrans" cxnId="{6E8DB231-BCE4-4AAF-B79A-5E292E8CE76A}">
      <dgm:prSet/>
      <dgm:spPr/>
      <dgm:t>
        <a:bodyPr/>
        <a:lstStyle/>
        <a:p>
          <a:endParaRPr lang="en-US" sz="2000"/>
        </a:p>
      </dgm:t>
    </dgm:pt>
    <dgm:pt modelId="{73E077CA-593F-4A46-8D19-B84EC0B9DED2}" type="sibTrans" cxnId="{6E8DB231-BCE4-4AAF-B79A-5E292E8CE76A}">
      <dgm:prSet/>
      <dgm:spPr/>
      <dgm:t>
        <a:bodyPr/>
        <a:lstStyle/>
        <a:p>
          <a:endParaRPr lang="en-US" sz="2000"/>
        </a:p>
      </dgm:t>
    </dgm:pt>
    <dgm:pt modelId="{804A4253-43E6-4394-852A-6F1467990AB4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 smtClean="0"/>
            <a:t>Create a prompting plan to remind students to engage in the expected behavior</a:t>
          </a:r>
          <a:endParaRPr lang="en-US" sz="1800" dirty="0"/>
        </a:p>
      </dgm:t>
    </dgm:pt>
    <dgm:pt modelId="{14B03C08-E38F-4024-B6DF-6C06FA6181A7}" type="parTrans" cxnId="{28828502-1F77-44EC-8430-B4B2BCEE5C56}">
      <dgm:prSet/>
      <dgm:spPr/>
      <dgm:t>
        <a:bodyPr/>
        <a:lstStyle/>
        <a:p>
          <a:endParaRPr lang="en-US" sz="2000"/>
        </a:p>
      </dgm:t>
    </dgm:pt>
    <dgm:pt modelId="{5DC7735B-12EC-4C0B-B6FD-CE4938FF8BBB}" type="sibTrans" cxnId="{28828502-1F77-44EC-8430-B4B2BCEE5C56}">
      <dgm:prSet/>
      <dgm:spPr/>
      <dgm:t>
        <a:bodyPr/>
        <a:lstStyle/>
        <a:p>
          <a:endParaRPr lang="en-US" sz="2000"/>
        </a:p>
      </dgm:t>
    </dgm:pt>
    <dgm:pt modelId="{6C195D41-0AA7-4DDD-8893-7B9BD727AD53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800" dirty="0" smtClean="0"/>
            <a:t>Develop a monitoring plan to determine the effectiveness of the </a:t>
          </a:r>
          <a:r>
            <a:rPr lang="en-US" sz="1800" dirty="0" err="1" smtClean="0"/>
            <a:t>precorrection</a:t>
          </a:r>
          <a:r>
            <a:rPr lang="en-US" sz="1800" dirty="0" smtClean="0"/>
            <a:t> plan </a:t>
          </a:r>
          <a:endParaRPr lang="en-US" sz="1800" dirty="0"/>
        </a:p>
      </dgm:t>
    </dgm:pt>
    <dgm:pt modelId="{5DA9B495-6390-4CA4-A08E-6482FECA503C}" type="parTrans" cxnId="{C1DD0A17-0F2D-416C-8AEA-2A6381BC2349}">
      <dgm:prSet/>
      <dgm:spPr/>
      <dgm:t>
        <a:bodyPr/>
        <a:lstStyle/>
        <a:p>
          <a:endParaRPr lang="en-US" sz="2000"/>
        </a:p>
      </dgm:t>
    </dgm:pt>
    <dgm:pt modelId="{6F1B9656-C215-427D-913C-9FFDCA2EE368}" type="sibTrans" cxnId="{C1DD0A17-0F2D-416C-8AEA-2A6381BC2349}">
      <dgm:prSet/>
      <dgm:spPr/>
      <dgm:t>
        <a:bodyPr/>
        <a:lstStyle/>
        <a:p>
          <a:endParaRPr lang="en-US" sz="2000"/>
        </a:p>
      </dgm:t>
    </dgm:pt>
    <dgm:pt modelId="{BBE81DE0-6D46-4DC8-9989-EB78D1A08B8F}" type="pres">
      <dgm:prSet presAssocID="{509CCA65-CCF2-4EBF-8D78-777D6FC9E7E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3F6864-C771-4E12-88F8-BE3CE30BCC72}" type="pres">
      <dgm:prSet presAssocID="{6C195D41-0AA7-4DDD-8893-7B9BD727AD53}" presName="boxAndChildren" presStyleCnt="0"/>
      <dgm:spPr/>
      <dgm:t>
        <a:bodyPr/>
        <a:lstStyle/>
        <a:p>
          <a:endParaRPr lang="en-US"/>
        </a:p>
      </dgm:t>
    </dgm:pt>
    <dgm:pt modelId="{A1E23A0B-2EEB-4AF8-93BF-A85601492B8F}" type="pres">
      <dgm:prSet presAssocID="{6C195D41-0AA7-4DDD-8893-7B9BD727AD53}" presName="parentTextBox" presStyleLbl="node1" presStyleIdx="0" presStyleCnt="7"/>
      <dgm:spPr/>
      <dgm:t>
        <a:bodyPr/>
        <a:lstStyle/>
        <a:p>
          <a:endParaRPr lang="en-US"/>
        </a:p>
      </dgm:t>
    </dgm:pt>
    <dgm:pt modelId="{510240FF-7B9A-4A3D-B16F-FDE21093A5E4}" type="pres">
      <dgm:prSet presAssocID="{5DC7735B-12EC-4C0B-B6FD-CE4938FF8BBB}" presName="sp" presStyleCnt="0"/>
      <dgm:spPr/>
      <dgm:t>
        <a:bodyPr/>
        <a:lstStyle/>
        <a:p>
          <a:endParaRPr lang="en-US"/>
        </a:p>
      </dgm:t>
    </dgm:pt>
    <dgm:pt modelId="{5975884C-F773-4A07-B4DA-8CF82A81C3DD}" type="pres">
      <dgm:prSet presAssocID="{804A4253-43E6-4394-852A-6F1467990AB4}" presName="arrowAndChildren" presStyleCnt="0"/>
      <dgm:spPr/>
      <dgm:t>
        <a:bodyPr/>
        <a:lstStyle/>
        <a:p>
          <a:endParaRPr lang="en-US"/>
        </a:p>
      </dgm:t>
    </dgm:pt>
    <dgm:pt modelId="{D412BB55-0250-47E6-878F-6FBB6793CE3C}" type="pres">
      <dgm:prSet presAssocID="{804A4253-43E6-4394-852A-6F1467990AB4}" presName="parentTextArrow" presStyleLbl="node1" presStyleIdx="1" presStyleCnt="7"/>
      <dgm:spPr/>
      <dgm:t>
        <a:bodyPr/>
        <a:lstStyle/>
        <a:p>
          <a:endParaRPr lang="en-US"/>
        </a:p>
      </dgm:t>
    </dgm:pt>
    <dgm:pt modelId="{46D766DB-6A22-4D32-B0C4-66343DFDAA44}" type="pres">
      <dgm:prSet presAssocID="{73E077CA-593F-4A46-8D19-B84EC0B9DED2}" presName="sp" presStyleCnt="0"/>
      <dgm:spPr/>
      <dgm:t>
        <a:bodyPr/>
        <a:lstStyle/>
        <a:p>
          <a:endParaRPr lang="en-US"/>
        </a:p>
      </dgm:t>
    </dgm:pt>
    <dgm:pt modelId="{BDA09AA6-348C-4F09-BD28-37E7AE1398B3}" type="pres">
      <dgm:prSet presAssocID="{E08CC554-2DE2-4AB4-A8FC-2803E096BDE9}" presName="arrowAndChildren" presStyleCnt="0"/>
      <dgm:spPr/>
      <dgm:t>
        <a:bodyPr/>
        <a:lstStyle/>
        <a:p>
          <a:endParaRPr lang="en-US"/>
        </a:p>
      </dgm:t>
    </dgm:pt>
    <dgm:pt modelId="{103F41A3-A369-4F57-8955-EC58AE15E9A3}" type="pres">
      <dgm:prSet presAssocID="{E08CC554-2DE2-4AB4-A8FC-2803E096BDE9}" presName="parentTextArrow" presStyleLbl="node1" presStyleIdx="2" presStyleCnt="7"/>
      <dgm:spPr/>
      <dgm:t>
        <a:bodyPr/>
        <a:lstStyle/>
        <a:p>
          <a:endParaRPr lang="en-US"/>
        </a:p>
      </dgm:t>
    </dgm:pt>
    <dgm:pt modelId="{14C197C8-AEDF-43CB-B38A-3B9B5BB5700B}" type="pres">
      <dgm:prSet presAssocID="{F74DDB8A-52BE-4528-A16D-98564ECDD6B1}" presName="sp" presStyleCnt="0"/>
      <dgm:spPr/>
      <dgm:t>
        <a:bodyPr/>
        <a:lstStyle/>
        <a:p>
          <a:endParaRPr lang="en-US"/>
        </a:p>
      </dgm:t>
    </dgm:pt>
    <dgm:pt modelId="{6DC879DC-9A59-4982-8A71-CA195F3FBB46}" type="pres">
      <dgm:prSet presAssocID="{A616B781-9BDB-4123-A291-B21EF7446F88}" presName="arrowAndChildren" presStyleCnt="0"/>
      <dgm:spPr/>
      <dgm:t>
        <a:bodyPr/>
        <a:lstStyle/>
        <a:p>
          <a:endParaRPr lang="en-US"/>
        </a:p>
      </dgm:t>
    </dgm:pt>
    <dgm:pt modelId="{7EDA727F-4E97-47F0-AC38-71855758680C}" type="pres">
      <dgm:prSet presAssocID="{A616B781-9BDB-4123-A291-B21EF7446F88}" presName="parentTextArrow" presStyleLbl="node1" presStyleIdx="3" presStyleCnt="7"/>
      <dgm:spPr/>
      <dgm:t>
        <a:bodyPr/>
        <a:lstStyle/>
        <a:p>
          <a:endParaRPr lang="en-US"/>
        </a:p>
      </dgm:t>
    </dgm:pt>
    <dgm:pt modelId="{843C5BE5-6B8B-467F-ABAC-5E39B6C6ACA3}" type="pres">
      <dgm:prSet presAssocID="{7BB42E5F-5696-4DBD-8351-678DCD8E9F69}" presName="sp" presStyleCnt="0"/>
      <dgm:spPr/>
      <dgm:t>
        <a:bodyPr/>
        <a:lstStyle/>
        <a:p>
          <a:endParaRPr lang="en-US"/>
        </a:p>
      </dgm:t>
    </dgm:pt>
    <dgm:pt modelId="{99C40DF9-A000-4CD6-A9C4-0481CAA6E256}" type="pres">
      <dgm:prSet presAssocID="{9CC92A77-E07E-4B51-9E7B-C62BDA3D6495}" presName="arrowAndChildren" presStyleCnt="0"/>
      <dgm:spPr/>
      <dgm:t>
        <a:bodyPr/>
        <a:lstStyle/>
        <a:p>
          <a:endParaRPr lang="en-US"/>
        </a:p>
      </dgm:t>
    </dgm:pt>
    <dgm:pt modelId="{219C34AC-0D41-4B1A-8B3B-C3CC933F913F}" type="pres">
      <dgm:prSet presAssocID="{9CC92A77-E07E-4B51-9E7B-C62BDA3D6495}" presName="parentTextArrow" presStyleLbl="node1" presStyleIdx="4" presStyleCnt="7"/>
      <dgm:spPr/>
      <dgm:t>
        <a:bodyPr/>
        <a:lstStyle/>
        <a:p>
          <a:endParaRPr lang="en-US"/>
        </a:p>
      </dgm:t>
    </dgm:pt>
    <dgm:pt modelId="{BB0E7775-FB62-4C45-94C0-19C32C6D2BF0}" type="pres">
      <dgm:prSet presAssocID="{443D3EC4-793A-4190-A206-26E2956F3648}" presName="sp" presStyleCnt="0"/>
      <dgm:spPr/>
      <dgm:t>
        <a:bodyPr/>
        <a:lstStyle/>
        <a:p>
          <a:endParaRPr lang="en-US"/>
        </a:p>
      </dgm:t>
    </dgm:pt>
    <dgm:pt modelId="{2799BD03-CD42-47B0-B147-9BD75E3C390E}" type="pres">
      <dgm:prSet presAssocID="{1C1826D2-02EA-498E-B8B7-C057A911A537}" presName="arrowAndChildren" presStyleCnt="0"/>
      <dgm:spPr/>
      <dgm:t>
        <a:bodyPr/>
        <a:lstStyle/>
        <a:p>
          <a:endParaRPr lang="en-US"/>
        </a:p>
      </dgm:t>
    </dgm:pt>
    <dgm:pt modelId="{BB62E08E-322A-4ED2-9C6E-027630C32DEB}" type="pres">
      <dgm:prSet presAssocID="{1C1826D2-02EA-498E-B8B7-C057A911A537}" presName="parentTextArrow" presStyleLbl="node1" presStyleIdx="5" presStyleCnt="7"/>
      <dgm:spPr/>
      <dgm:t>
        <a:bodyPr/>
        <a:lstStyle/>
        <a:p>
          <a:endParaRPr lang="en-US"/>
        </a:p>
      </dgm:t>
    </dgm:pt>
    <dgm:pt modelId="{153BF1C0-A9EC-4D56-B83D-45B63DA7921C}" type="pres">
      <dgm:prSet presAssocID="{78087253-ED48-4E27-A2A0-3B61AC58BF01}" presName="sp" presStyleCnt="0"/>
      <dgm:spPr/>
      <dgm:t>
        <a:bodyPr/>
        <a:lstStyle/>
        <a:p>
          <a:endParaRPr lang="en-US"/>
        </a:p>
      </dgm:t>
    </dgm:pt>
    <dgm:pt modelId="{45788376-2995-402D-856E-26E0EA0B1AC9}" type="pres">
      <dgm:prSet presAssocID="{7FA0FD64-2252-4580-96BE-73C9B0691B1C}" presName="arrowAndChildren" presStyleCnt="0"/>
      <dgm:spPr/>
      <dgm:t>
        <a:bodyPr/>
        <a:lstStyle/>
        <a:p>
          <a:endParaRPr lang="en-US"/>
        </a:p>
      </dgm:t>
    </dgm:pt>
    <dgm:pt modelId="{E871CAFC-1637-49CB-9B7E-7EBF5B878FD3}" type="pres">
      <dgm:prSet presAssocID="{7FA0FD64-2252-4580-96BE-73C9B0691B1C}" presName="parentTextArrow" presStyleLbl="node1" presStyleIdx="6" presStyleCnt="7" custLinFactNeighborY="-20"/>
      <dgm:spPr/>
      <dgm:t>
        <a:bodyPr/>
        <a:lstStyle/>
        <a:p>
          <a:endParaRPr lang="en-US"/>
        </a:p>
      </dgm:t>
    </dgm:pt>
  </dgm:ptLst>
  <dgm:cxnLst>
    <dgm:cxn modelId="{692C1FD3-E1C3-440C-B5CF-5AEEAA2A3AE3}" srcId="{509CCA65-CCF2-4EBF-8D78-777D6FC9E7E4}" destId="{7FA0FD64-2252-4580-96BE-73C9B0691B1C}" srcOrd="0" destOrd="0" parTransId="{2A8551BD-6335-4C3F-A7F4-39F28D26BB3F}" sibTransId="{78087253-ED48-4E27-A2A0-3B61AC58BF01}"/>
    <dgm:cxn modelId="{7F6C68EF-DE04-4971-B4D1-20087B4AD9B2}" type="presOf" srcId="{1C1826D2-02EA-498E-B8B7-C057A911A537}" destId="{BB62E08E-322A-4ED2-9C6E-027630C32DEB}" srcOrd="0" destOrd="0" presId="urn:microsoft.com/office/officeart/2005/8/layout/process4"/>
    <dgm:cxn modelId="{5FA47683-5FFA-45A3-B099-0A6C69399A89}" srcId="{509CCA65-CCF2-4EBF-8D78-777D6FC9E7E4}" destId="{A616B781-9BDB-4123-A291-B21EF7446F88}" srcOrd="3" destOrd="0" parTransId="{42338AE5-4911-4382-8CCC-502104716928}" sibTransId="{F74DDB8A-52BE-4528-A16D-98564ECDD6B1}"/>
    <dgm:cxn modelId="{8FCCA641-8AD7-4F37-9F53-D59262578417}" type="presOf" srcId="{E08CC554-2DE2-4AB4-A8FC-2803E096BDE9}" destId="{103F41A3-A369-4F57-8955-EC58AE15E9A3}" srcOrd="0" destOrd="0" presId="urn:microsoft.com/office/officeart/2005/8/layout/process4"/>
    <dgm:cxn modelId="{B49FF130-C194-44A2-85C6-27C76CD89051}" type="presOf" srcId="{804A4253-43E6-4394-852A-6F1467990AB4}" destId="{D412BB55-0250-47E6-878F-6FBB6793CE3C}" srcOrd="0" destOrd="0" presId="urn:microsoft.com/office/officeart/2005/8/layout/process4"/>
    <dgm:cxn modelId="{89054C2C-0BEE-4F61-8465-40CEF2DF5291}" type="presOf" srcId="{A616B781-9BDB-4123-A291-B21EF7446F88}" destId="{7EDA727F-4E97-47F0-AC38-71855758680C}" srcOrd="0" destOrd="0" presId="urn:microsoft.com/office/officeart/2005/8/layout/process4"/>
    <dgm:cxn modelId="{CD6FACB8-93A8-4F88-AD8D-66C6E18F535E}" type="presOf" srcId="{509CCA65-CCF2-4EBF-8D78-777D6FC9E7E4}" destId="{BBE81DE0-6D46-4DC8-9989-EB78D1A08B8F}" srcOrd="0" destOrd="0" presId="urn:microsoft.com/office/officeart/2005/8/layout/process4"/>
    <dgm:cxn modelId="{CA3A149B-BCE6-4A78-9A58-8C1254E59669}" type="presOf" srcId="{9CC92A77-E07E-4B51-9E7B-C62BDA3D6495}" destId="{219C34AC-0D41-4B1A-8B3B-C3CC933F913F}" srcOrd="0" destOrd="0" presId="urn:microsoft.com/office/officeart/2005/8/layout/process4"/>
    <dgm:cxn modelId="{6E8DB231-BCE4-4AAF-B79A-5E292E8CE76A}" srcId="{509CCA65-CCF2-4EBF-8D78-777D6FC9E7E4}" destId="{E08CC554-2DE2-4AB4-A8FC-2803E096BDE9}" srcOrd="4" destOrd="0" parTransId="{D00F0939-98BF-4E79-96E5-ADA26310E0AE}" sibTransId="{73E077CA-593F-4A46-8D19-B84EC0B9DED2}"/>
    <dgm:cxn modelId="{28828502-1F77-44EC-8430-B4B2BCEE5C56}" srcId="{509CCA65-CCF2-4EBF-8D78-777D6FC9E7E4}" destId="{804A4253-43E6-4394-852A-6F1467990AB4}" srcOrd="5" destOrd="0" parTransId="{14B03C08-E38F-4024-B6DF-6C06FA6181A7}" sibTransId="{5DC7735B-12EC-4C0B-B6FD-CE4938FF8BBB}"/>
    <dgm:cxn modelId="{C1B2D3F6-AC79-4EDF-9833-E171596291CF}" type="presOf" srcId="{7FA0FD64-2252-4580-96BE-73C9B0691B1C}" destId="{E871CAFC-1637-49CB-9B7E-7EBF5B878FD3}" srcOrd="0" destOrd="0" presId="urn:microsoft.com/office/officeart/2005/8/layout/process4"/>
    <dgm:cxn modelId="{71B2FC4C-2931-4C38-A27A-A4F3B16E5583}" type="presOf" srcId="{6C195D41-0AA7-4DDD-8893-7B9BD727AD53}" destId="{A1E23A0B-2EEB-4AF8-93BF-A85601492B8F}" srcOrd="0" destOrd="0" presId="urn:microsoft.com/office/officeart/2005/8/layout/process4"/>
    <dgm:cxn modelId="{A8E42BF6-6F7F-404E-9D3F-9D2D060C3D45}" srcId="{509CCA65-CCF2-4EBF-8D78-777D6FC9E7E4}" destId="{1C1826D2-02EA-498E-B8B7-C057A911A537}" srcOrd="1" destOrd="0" parTransId="{F6D5932C-4D9A-410C-A7E6-912E82B76699}" sibTransId="{443D3EC4-793A-4190-A206-26E2956F3648}"/>
    <dgm:cxn modelId="{C1DD0A17-0F2D-416C-8AEA-2A6381BC2349}" srcId="{509CCA65-CCF2-4EBF-8D78-777D6FC9E7E4}" destId="{6C195D41-0AA7-4DDD-8893-7B9BD727AD53}" srcOrd="6" destOrd="0" parTransId="{5DA9B495-6390-4CA4-A08E-6482FECA503C}" sibTransId="{6F1B9656-C215-427D-913C-9FFDCA2EE368}"/>
    <dgm:cxn modelId="{378970C8-02DE-4805-82DC-636BB7600310}" srcId="{509CCA65-CCF2-4EBF-8D78-777D6FC9E7E4}" destId="{9CC92A77-E07E-4B51-9E7B-C62BDA3D6495}" srcOrd="2" destOrd="0" parTransId="{37E7BFC0-EDE2-4228-A8C6-F1A3609E5768}" sibTransId="{7BB42E5F-5696-4DBD-8351-678DCD8E9F69}"/>
    <dgm:cxn modelId="{843262D6-EC87-4A78-8CD1-F40E1C9740C2}" type="presParOf" srcId="{BBE81DE0-6D46-4DC8-9989-EB78D1A08B8F}" destId="{5D3F6864-C771-4E12-88F8-BE3CE30BCC72}" srcOrd="0" destOrd="0" presId="urn:microsoft.com/office/officeart/2005/8/layout/process4"/>
    <dgm:cxn modelId="{7BFD9211-A375-4742-9078-AF7756FFAC48}" type="presParOf" srcId="{5D3F6864-C771-4E12-88F8-BE3CE30BCC72}" destId="{A1E23A0B-2EEB-4AF8-93BF-A85601492B8F}" srcOrd="0" destOrd="0" presId="urn:microsoft.com/office/officeart/2005/8/layout/process4"/>
    <dgm:cxn modelId="{78A487C4-1000-4FF4-BEB3-0033049CA769}" type="presParOf" srcId="{BBE81DE0-6D46-4DC8-9989-EB78D1A08B8F}" destId="{510240FF-7B9A-4A3D-B16F-FDE21093A5E4}" srcOrd="1" destOrd="0" presId="urn:microsoft.com/office/officeart/2005/8/layout/process4"/>
    <dgm:cxn modelId="{14A4F67F-9CD6-4DFC-9149-6635F93881C1}" type="presParOf" srcId="{BBE81DE0-6D46-4DC8-9989-EB78D1A08B8F}" destId="{5975884C-F773-4A07-B4DA-8CF82A81C3DD}" srcOrd="2" destOrd="0" presId="urn:microsoft.com/office/officeart/2005/8/layout/process4"/>
    <dgm:cxn modelId="{4CE3E246-C337-4917-9C74-879A7C57C741}" type="presParOf" srcId="{5975884C-F773-4A07-B4DA-8CF82A81C3DD}" destId="{D412BB55-0250-47E6-878F-6FBB6793CE3C}" srcOrd="0" destOrd="0" presId="urn:microsoft.com/office/officeart/2005/8/layout/process4"/>
    <dgm:cxn modelId="{9C4EBDF4-CA77-4497-AFDE-4B512F688C1E}" type="presParOf" srcId="{BBE81DE0-6D46-4DC8-9989-EB78D1A08B8F}" destId="{46D766DB-6A22-4D32-B0C4-66343DFDAA44}" srcOrd="3" destOrd="0" presId="urn:microsoft.com/office/officeart/2005/8/layout/process4"/>
    <dgm:cxn modelId="{D25F078A-C081-4F5A-988F-9DA0792D79F3}" type="presParOf" srcId="{BBE81DE0-6D46-4DC8-9989-EB78D1A08B8F}" destId="{BDA09AA6-348C-4F09-BD28-37E7AE1398B3}" srcOrd="4" destOrd="0" presId="urn:microsoft.com/office/officeart/2005/8/layout/process4"/>
    <dgm:cxn modelId="{9F9DFC79-D71F-4E19-B44F-E0EE34386A17}" type="presParOf" srcId="{BDA09AA6-348C-4F09-BD28-37E7AE1398B3}" destId="{103F41A3-A369-4F57-8955-EC58AE15E9A3}" srcOrd="0" destOrd="0" presId="urn:microsoft.com/office/officeart/2005/8/layout/process4"/>
    <dgm:cxn modelId="{00F94987-F2F6-4D28-BBFD-6056DB9029F7}" type="presParOf" srcId="{BBE81DE0-6D46-4DC8-9989-EB78D1A08B8F}" destId="{14C197C8-AEDF-43CB-B38A-3B9B5BB5700B}" srcOrd="5" destOrd="0" presId="urn:microsoft.com/office/officeart/2005/8/layout/process4"/>
    <dgm:cxn modelId="{70383EB1-CEC4-4CED-80E4-08B8E22B08E3}" type="presParOf" srcId="{BBE81DE0-6D46-4DC8-9989-EB78D1A08B8F}" destId="{6DC879DC-9A59-4982-8A71-CA195F3FBB46}" srcOrd="6" destOrd="0" presId="urn:microsoft.com/office/officeart/2005/8/layout/process4"/>
    <dgm:cxn modelId="{41DE042D-8ACD-4D8D-AEC0-F4049B704D2E}" type="presParOf" srcId="{6DC879DC-9A59-4982-8A71-CA195F3FBB46}" destId="{7EDA727F-4E97-47F0-AC38-71855758680C}" srcOrd="0" destOrd="0" presId="urn:microsoft.com/office/officeart/2005/8/layout/process4"/>
    <dgm:cxn modelId="{40D549BE-54FB-4BDA-B9D8-672F8035B320}" type="presParOf" srcId="{BBE81DE0-6D46-4DC8-9989-EB78D1A08B8F}" destId="{843C5BE5-6B8B-467F-ABAC-5E39B6C6ACA3}" srcOrd="7" destOrd="0" presId="urn:microsoft.com/office/officeart/2005/8/layout/process4"/>
    <dgm:cxn modelId="{C051BD0B-6746-43A2-ACD7-3110FD77D7B3}" type="presParOf" srcId="{BBE81DE0-6D46-4DC8-9989-EB78D1A08B8F}" destId="{99C40DF9-A000-4CD6-A9C4-0481CAA6E256}" srcOrd="8" destOrd="0" presId="urn:microsoft.com/office/officeart/2005/8/layout/process4"/>
    <dgm:cxn modelId="{29ED583C-ACA5-4FDD-9B3E-EB3CDBEA8D0D}" type="presParOf" srcId="{99C40DF9-A000-4CD6-A9C4-0481CAA6E256}" destId="{219C34AC-0D41-4B1A-8B3B-C3CC933F913F}" srcOrd="0" destOrd="0" presId="urn:microsoft.com/office/officeart/2005/8/layout/process4"/>
    <dgm:cxn modelId="{F3D80311-D52C-4A90-8313-D8B762516BC4}" type="presParOf" srcId="{BBE81DE0-6D46-4DC8-9989-EB78D1A08B8F}" destId="{BB0E7775-FB62-4C45-94C0-19C32C6D2BF0}" srcOrd="9" destOrd="0" presId="urn:microsoft.com/office/officeart/2005/8/layout/process4"/>
    <dgm:cxn modelId="{98B2CA34-BFF1-42E2-922C-84A35CBB3FA2}" type="presParOf" srcId="{BBE81DE0-6D46-4DC8-9989-EB78D1A08B8F}" destId="{2799BD03-CD42-47B0-B147-9BD75E3C390E}" srcOrd="10" destOrd="0" presId="urn:microsoft.com/office/officeart/2005/8/layout/process4"/>
    <dgm:cxn modelId="{06B32B13-B7D3-4A41-8CDB-373593C6F123}" type="presParOf" srcId="{2799BD03-CD42-47B0-B147-9BD75E3C390E}" destId="{BB62E08E-322A-4ED2-9C6E-027630C32DEB}" srcOrd="0" destOrd="0" presId="urn:microsoft.com/office/officeart/2005/8/layout/process4"/>
    <dgm:cxn modelId="{0D01E957-2B6C-4AA7-822D-5ABC793E3F6B}" type="presParOf" srcId="{BBE81DE0-6D46-4DC8-9989-EB78D1A08B8F}" destId="{153BF1C0-A9EC-4D56-B83D-45B63DA7921C}" srcOrd="11" destOrd="0" presId="urn:microsoft.com/office/officeart/2005/8/layout/process4"/>
    <dgm:cxn modelId="{7AF74379-70E5-44EA-B119-B3C8A122C842}" type="presParOf" srcId="{BBE81DE0-6D46-4DC8-9989-EB78D1A08B8F}" destId="{45788376-2995-402D-856E-26E0EA0B1AC9}" srcOrd="12" destOrd="0" presId="urn:microsoft.com/office/officeart/2005/8/layout/process4"/>
    <dgm:cxn modelId="{B99160B5-8283-4C8C-BE35-E7E15F5D5C13}" type="presParOf" srcId="{45788376-2995-402D-856E-26E0EA0B1AC9}" destId="{E871CAFC-1637-49CB-9B7E-7EBF5B878FD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204746-6672-4ECE-AEA4-03DD2252B9E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CC9DE9-04AF-4604-8D00-C27239E393F4}">
      <dgm:prSet phldrT="[Text]" custT="1"/>
      <dgm:spPr/>
      <dgm:t>
        <a:bodyPr/>
        <a:lstStyle/>
        <a:p>
          <a:r>
            <a:rPr lang="en-US" sz="2000" dirty="0" smtClean="0"/>
            <a:t>Treatment Integrity</a:t>
          </a:r>
          <a:endParaRPr lang="en-US" sz="2000" dirty="0"/>
        </a:p>
      </dgm:t>
    </dgm:pt>
    <dgm:pt modelId="{A4FBA140-BDEC-4E4E-BDDD-9C660097CDB3}" type="parTrans" cxnId="{6B5B4A68-D73D-458D-B9DF-AA666170CF6C}">
      <dgm:prSet/>
      <dgm:spPr/>
      <dgm:t>
        <a:bodyPr/>
        <a:lstStyle/>
        <a:p>
          <a:endParaRPr lang="en-US"/>
        </a:p>
      </dgm:t>
    </dgm:pt>
    <dgm:pt modelId="{C301461B-B425-4487-9243-6DEA7852ECEB}" type="sibTrans" cxnId="{6B5B4A68-D73D-458D-B9DF-AA666170CF6C}">
      <dgm:prSet/>
      <dgm:spPr/>
      <dgm:t>
        <a:bodyPr/>
        <a:lstStyle/>
        <a:p>
          <a:endParaRPr lang="en-US"/>
        </a:p>
      </dgm:t>
    </dgm:pt>
    <dgm:pt modelId="{987BFBFD-7B60-4600-A70B-857A8937B977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2200" dirty="0" smtClean="0"/>
            <a:t>Is it happening?</a:t>
          </a:r>
          <a:endParaRPr lang="en-US" sz="2200" dirty="0"/>
        </a:p>
      </dgm:t>
    </dgm:pt>
    <dgm:pt modelId="{864863D4-A7A6-4C55-8CF0-0560276E5AAF}" type="parTrans" cxnId="{6A7D60B1-5AED-494C-89E3-595C78E77F2E}">
      <dgm:prSet/>
      <dgm:spPr/>
      <dgm:t>
        <a:bodyPr/>
        <a:lstStyle/>
        <a:p>
          <a:endParaRPr lang="en-US"/>
        </a:p>
      </dgm:t>
    </dgm:pt>
    <dgm:pt modelId="{71E5CB91-7CF7-4C93-BEC0-FEC242FB0C20}" type="sibTrans" cxnId="{6A7D60B1-5AED-494C-89E3-595C78E77F2E}">
      <dgm:prSet/>
      <dgm:spPr/>
      <dgm:t>
        <a:bodyPr/>
        <a:lstStyle/>
        <a:p>
          <a:endParaRPr lang="en-US"/>
        </a:p>
      </dgm:t>
    </dgm:pt>
    <dgm:pt modelId="{67F8AE74-8D6A-408D-9D27-6D8B1D2C0312}">
      <dgm:prSet phldrT="[Text]" custT="1"/>
      <dgm:spPr/>
      <dgm:t>
        <a:bodyPr/>
        <a:lstStyle/>
        <a:p>
          <a:r>
            <a:rPr lang="en-US" sz="2000" dirty="0" smtClean="0"/>
            <a:t>Social Validity</a:t>
          </a:r>
          <a:endParaRPr lang="en-US" sz="2000" dirty="0"/>
        </a:p>
      </dgm:t>
    </dgm:pt>
    <dgm:pt modelId="{3B9366DE-6E7A-4AFA-9359-D0E8CEA4F965}" type="parTrans" cxnId="{7D6E054B-516E-4EB9-A3B4-8DAEBA90917E}">
      <dgm:prSet/>
      <dgm:spPr/>
      <dgm:t>
        <a:bodyPr/>
        <a:lstStyle/>
        <a:p>
          <a:endParaRPr lang="en-US"/>
        </a:p>
      </dgm:t>
    </dgm:pt>
    <dgm:pt modelId="{F7742CB5-CF56-42DE-AA4E-F96ECBE6CDBC}" type="sibTrans" cxnId="{7D6E054B-516E-4EB9-A3B4-8DAEBA90917E}">
      <dgm:prSet/>
      <dgm:spPr/>
      <dgm:t>
        <a:bodyPr/>
        <a:lstStyle/>
        <a:p>
          <a:endParaRPr lang="en-US"/>
        </a:p>
      </dgm:t>
    </dgm:pt>
    <dgm:pt modelId="{1CA95D44-3934-4D0A-9322-BDA886190AB3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2200" dirty="0" smtClean="0"/>
            <a:t>What do stakeholders think about the goals, procedures, and outcomes?</a:t>
          </a:r>
          <a:endParaRPr lang="en-US" sz="2200" dirty="0"/>
        </a:p>
      </dgm:t>
    </dgm:pt>
    <dgm:pt modelId="{BAB135BB-8174-41CD-83CB-A36D0CB63389}" type="parTrans" cxnId="{4F5BB108-1381-44C5-84FA-B27F9E0B7E16}">
      <dgm:prSet/>
      <dgm:spPr/>
      <dgm:t>
        <a:bodyPr/>
        <a:lstStyle/>
        <a:p>
          <a:endParaRPr lang="en-US"/>
        </a:p>
      </dgm:t>
    </dgm:pt>
    <dgm:pt modelId="{FAA27485-28A7-47F1-A1BC-AD7C36D50286}" type="sibTrans" cxnId="{4F5BB108-1381-44C5-84FA-B27F9E0B7E16}">
      <dgm:prSet/>
      <dgm:spPr/>
      <dgm:t>
        <a:bodyPr/>
        <a:lstStyle/>
        <a:p>
          <a:endParaRPr lang="en-US"/>
        </a:p>
      </dgm:t>
    </dgm:pt>
    <dgm:pt modelId="{E2AE58D7-547E-4546-BCCD-7A2A46D87E75}">
      <dgm:prSet phldrT="[Text]" custT="1"/>
      <dgm:spPr/>
      <dgm:t>
        <a:bodyPr/>
        <a:lstStyle/>
        <a:p>
          <a:r>
            <a:rPr lang="en-US" sz="2000" dirty="0" smtClean="0"/>
            <a:t>Experimental Design</a:t>
          </a:r>
          <a:endParaRPr lang="en-US" sz="2000" dirty="0"/>
        </a:p>
      </dgm:t>
    </dgm:pt>
    <dgm:pt modelId="{B36E996C-C72F-470B-BD86-6106CEBEE25D}" type="parTrans" cxnId="{4B1F1827-F59B-4950-9B56-ACCD31338FB3}">
      <dgm:prSet/>
      <dgm:spPr/>
      <dgm:t>
        <a:bodyPr/>
        <a:lstStyle/>
        <a:p>
          <a:endParaRPr lang="en-US"/>
        </a:p>
      </dgm:t>
    </dgm:pt>
    <dgm:pt modelId="{3CB64316-2658-483B-8923-F4E19C359BC0}" type="sibTrans" cxnId="{4B1F1827-F59B-4950-9B56-ACCD31338FB3}">
      <dgm:prSet/>
      <dgm:spPr/>
      <dgm:t>
        <a:bodyPr/>
        <a:lstStyle/>
        <a:p>
          <a:endParaRPr lang="en-US"/>
        </a:p>
      </dgm:t>
    </dgm:pt>
    <dgm:pt modelId="{4F96EB44-9425-4F87-9B87-2D124131D47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2200" dirty="0" smtClean="0"/>
            <a:t>How well did this support work for this student?</a:t>
          </a:r>
          <a:endParaRPr lang="en-US" sz="2200" dirty="0"/>
        </a:p>
      </dgm:t>
    </dgm:pt>
    <dgm:pt modelId="{C7734059-E9C9-4E0D-8936-7C29E9585A01}" type="parTrans" cxnId="{78929002-7148-4115-A9B5-C32D1ED42362}">
      <dgm:prSet/>
      <dgm:spPr/>
      <dgm:t>
        <a:bodyPr/>
        <a:lstStyle/>
        <a:p>
          <a:endParaRPr lang="en-US"/>
        </a:p>
      </dgm:t>
    </dgm:pt>
    <dgm:pt modelId="{8D7B3BCB-A31F-4172-8D2D-B5B54C90F96B}" type="sibTrans" cxnId="{78929002-7148-4115-A9B5-C32D1ED42362}">
      <dgm:prSet/>
      <dgm:spPr/>
      <dgm:t>
        <a:bodyPr/>
        <a:lstStyle/>
        <a:p>
          <a:endParaRPr lang="en-US"/>
        </a:p>
      </dgm:t>
    </dgm:pt>
    <dgm:pt modelId="{F337F1AD-6A51-4985-9F77-7B506E71ED86}" type="pres">
      <dgm:prSet presAssocID="{E1204746-6672-4ECE-AEA4-03DD2252B9E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DE1394-3B5B-4E09-9AEF-FBC1484F14E0}" type="pres">
      <dgm:prSet presAssocID="{E2AE58D7-547E-4546-BCCD-7A2A46D87E75}" presName="ChildAccent3" presStyleCnt="0"/>
      <dgm:spPr/>
    </dgm:pt>
    <dgm:pt modelId="{A4FE34E6-FB3E-4864-86A5-01B38B58407A}" type="pres">
      <dgm:prSet presAssocID="{E2AE58D7-547E-4546-BCCD-7A2A46D87E75}" presName="ChildAccent" presStyleLbl="alignImgPlace1" presStyleIdx="0" presStyleCnt="3"/>
      <dgm:spPr/>
      <dgm:t>
        <a:bodyPr/>
        <a:lstStyle/>
        <a:p>
          <a:endParaRPr lang="en-US"/>
        </a:p>
      </dgm:t>
    </dgm:pt>
    <dgm:pt modelId="{3CA05E8E-0A66-49F2-B91F-E317C93DA4F9}" type="pres">
      <dgm:prSet presAssocID="{E2AE58D7-547E-4546-BCCD-7A2A46D87E75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931B7-2913-4993-B72C-B4B09AC3EC12}" type="pres">
      <dgm:prSet presAssocID="{E2AE58D7-547E-4546-BCCD-7A2A46D87E75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08920-F9AB-4B74-AFAE-0CA0B9A46671}" type="pres">
      <dgm:prSet presAssocID="{67F8AE74-8D6A-408D-9D27-6D8B1D2C0312}" presName="ChildAccent2" presStyleCnt="0"/>
      <dgm:spPr/>
    </dgm:pt>
    <dgm:pt modelId="{B97DAC85-4698-4EF8-B243-22AE730CF5F9}" type="pres">
      <dgm:prSet presAssocID="{67F8AE74-8D6A-408D-9D27-6D8B1D2C0312}" presName="ChildAccent" presStyleLbl="alignImgPlace1" presStyleIdx="1" presStyleCnt="3" custScaleX="111564"/>
      <dgm:spPr/>
      <dgm:t>
        <a:bodyPr/>
        <a:lstStyle/>
        <a:p>
          <a:endParaRPr lang="en-US"/>
        </a:p>
      </dgm:t>
    </dgm:pt>
    <dgm:pt modelId="{74284AA0-30AE-4A95-ABC2-20BE9F6420E1}" type="pres">
      <dgm:prSet presAssocID="{67F8AE74-8D6A-408D-9D27-6D8B1D2C031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E1ACC-5448-4E67-AD04-7EC81D10806C}" type="pres">
      <dgm:prSet presAssocID="{67F8AE74-8D6A-408D-9D27-6D8B1D2C0312}" presName="Parent2" presStyleLbl="node1" presStyleIdx="1" presStyleCnt="3" custScaleX="108698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2F647-D72A-4127-826F-6DE40062D791}" type="pres">
      <dgm:prSet presAssocID="{D0CC9DE9-04AF-4604-8D00-C27239E393F4}" presName="ChildAccent1" presStyleCnt="0"/>
      <dgm:spPr/>
    </dgm:pt>
    <dgm:pt modelId="{4F12341F-7109-47E8-861E-AC535665D77A}" type="pres">
      <dgm:prSet presAssocID="{D0CC9DE9-04AF-4604-8D00-C27239E393F4}" presName="ChildAccent" presStyleLbl="alignImgPlace1" presStyleIdx="2" presStyleCnt="3"/>
      <dgm:spPr/>
      <dgm:t>
        <a:bodyPr/>
        <a:lstStyle/>
        <a:p>
          <a:endParaRPr lang="en-US"/>
        </a:p>
      </dgm:t>
    </dgm:pt>
    <dgm:pt modelId="{6F2B7BCA-336B-4736-81A5-B624DB5C4E3F}" type="pres">
      <dgm:prSet presAssocID="{D0CC9DE9-04AF-4604-8D00-C27239E393F4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A2E34-2038-48AE-BF22-F23376063780}" type="pres">
      <dgm:prSet presAssocID="{D0CC9DE9-04AF-4604-8D00-C27239E393F4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F61F31-DD51-4035-8AD2-4FC6DD74FBEC}" type="presOf" srcId="{1CA95D44-3934-4D0A-9322-BDA886190AB3}" destId="{74284AA0-30AE-4A95-ABC2-20BE9F6420E1}" srcOrd="1" destOrd="0" presId="urn:microsoft.com/office/officeart/2011/layout/InterconnectedBlockProcess"/>
    <dgm:cxn modelId="{B4AABAE9-4875-4AE8-BEA2-375C7949A16E}" type="presOf" srcId="{4F96EB44-9425-4F87-9B87-2D124131D47E}" destId="{3CA05E8E-0A66-49F2-B91F-E317C93DA4F9}" srcOrd="1" destOrd="0" presId="urn:microsoft.com/office/officeart/2011/layout/InterconnectedBlockProcess"/>
    <dgm:cxn modelId="{ED867201-CA15-41A8-A3FE-1A879A26DF56}" type="presOf" srcId="{987BFBFD-7B60-4600-A70B-857A8937B977}" destId="{6F2B7BCA-336B-4736-81A5-B624DB5C4E3F}" srcOrd="1" destOrd="0" presId="urn:microsoft.com/office/officeart/2011/layout/InterconnectedBlockProcess"/>
    <dgm:cxn modelId="{789942BB-77EA-49D4-BC26-A252A105DF06}" type="presOf" srcId="{E1204746-6672-4ECE-AEA4-03DD2252B9E5}" destId="{F337F1AD-6A51-4985-9F77-7B506E71ED86}" srcOrd="0" destOrd="0" presId="urn:microsoft.com/office/officeart/2011/layout/InterconnectedBlockProcess"/>
    <dgm:cxn modelId="{94E31651-727A-4486-9037-433808A420AC}" type="presOf" srcId="{1CA95D44-3934-4D0A-9322-BDA886190AB3}" destId="{B97DAC85-4698-4EF8-B243-22AE730CF5F9}" srcOrd="0" destOrd="0" presId="urn:microsoft.com/office/officeart/2011/layout/InterconnectedBlockProcess"/>
    <dgm:cxn modelId="{56DDB50E-B723-4A61-B2FF-9F7A9BA2F0E4}" type="presOf" srcId="{4F96EB44-9425-4F87-9B87-2D124131D47E}" destId="{A4FE34E6-FB3E-4864-86A5-01B38B58407A}" srcOrd="0" destOrd="0" presId="urn:microsoft.com/office/officeart/2011/layout/InterconnectedBlockProcess"/>
    <dgm:cxn modelId="{DB79C32C-743A-4C5C-B08D-26691BF500CC}" type="presOf" srcId="{67F8AE74-8D6A-408D-9D27-6D8B1D2C0312}" destId="{1DDE1ACC-5448-4E67-AD04-7EC81D10806C}" srcOrd="0" destOrd="0" presId="urn:microsoft.com/office/officeart/2011/layout/InterconnectedBlockProcess"/>
    <dgm:cxn modelId="{7D6E054B-516E-4EB9-A3B4-8DAEBA90917E}" srcId="{E1204746-6672-4ECE-AEA4-03DD2252B9E5}" destId="{67F8AE74-8D6A-408D-9D27-6D8B1D2C0312}" srcOrd="1" destOrd="0" parTransId="{3B9366DE-6E7A-4AFA-9359-D0E8CEA4F965}" sibTransId="{F7742CB5-CF56-42DE-AA4E-F96ECBE6CDBC}"/>
    <dgm:cxn modelId="{E604F83F-80B5-4D73-8D4E-3629AC7529BC}" type="presOf" srcId="{987BFBFD-7B60-4600-A70B-857A8937B977}" destId="{4F12341F-7109-47E8-861E-AC535665D77A}" srcOrd="0" destOrd="0" presId="urn:microsoft.com/office/officeart/2011/layout/InterconnectedBlockProcess"/>
    <dgm:cxn modelId="{6B5B4A68-D73D-458D-B9DF-AA666170CF6C}" srcId="{E1204746-6672-4ECE-AEA4-03DD2252B9E5}" destId="{D0CC9DE9-04AF-4604-8D00-C27239E393F4}" srcOrd="0" destOrd="0" parTransId="{A4FBA140-BDEC-4E4E-BDDD-9C660097CDB3}" sibTransId="{C301461B-B425-4487-9243-6DEA7852ECEB}"/>
    <dgm:cxn modelId="{6A7D60B1-5AED-494C-89E3-595C78E77F2E}" srcId="{D0CC9DE9-04AF-4604-8D00-C27239E393F4}" destId="{987BFBFD-7B60-4600-A70B-857A8937B977}" srcOrd="0" destOrd="0" parTransId="{864863D4-A7A6-4C55-8CF0-0560276E5AAF}" sibTransId="{71E5CB91-7CF7-4C93-BEC0-FEC242FB0C20}"/>
    <dgm:cxn modelId="{78929002-7148-4115-A9B5-C32D1ED42362}" srcId="{E2AE58D7-547E-4546-BCCD-7A2A46D87E75}" destId="{4F96EB44-9425-4F87-9B87-2D124131D47E}" srcOrd="0" destOrd="0" parTransId="{C7734059-E9C9-4E0D-8936-7C29E9585A01}" sibTransId="{8D7B3BCB-A31F-4172-8D2D-B5B54C90F96B}"/>
    <dgm:cxn modelId="{4B1F1827-F59B-4950-9B56-ACCD31338FB3}" srcId="{E1204746-6672-4ECE-AEA4-03DD2252B9E5}" destId="{E2AE58D7-547E-4546-BCCD-7A2A46D87E75}" srcOrd="2" destOrd="0" parTransId="{B36E996C-C72F-470B-BD86-6106CEBEE25D}" sibTransId="{3CB64316-2658-483B-8923-F4E19C359BC0}"/>
    <dgm:cxn modelId="{4F5BB108-1381-44C5-84FA-B27F9E0B7E16}" srcId="{67F8AE74-8D6A-408D-9D27-6D8B1D2C0312}" destId="{1CA95D44-3934-4D0A-9322-BDA886190AB3}" srcOrd="0" destOrd="0" parTransId="{BAB135BB-8174-41CD-83CB-A36D0CB63389}" sibTransId="{FAA27485-28A7-47F1-A1BC-AD7C36D50286}"/>
    <dgm:cxn modelId="{645E3385-301E-4C30-93C6-98E04C2F0949}" type="presOf" srcId="{D0CC9DE9-04AF-4604-8D00-C27239E393F4}" destId="{203A2E34-2038-48AE-BF22-F23376063780}" srcOrd="0" destOrd="0" presId="urn:microsoft.com/office/officeart/2011/layout/InterconnectedBlockProcess"/>
    <dgm:cxn modelId="{88F359CC-DAF0-4D9C-B31B-C3D545C78FD8}" type="presOf" srcId="{E2AE58D7-547E-4546-BCCD-7A2A46D87E75}" destId="{0CB931B7-2913-4993-B72C-B4B09AC3EC12}" srcOrd="0" destOrd="0" presId="urn:microsoft.com/office/officeart/2011/layout/InterconnectedBlockProcess"/>
    <dgm:cxn modelId="{5E9159AE-43F7-4A28-8997-A3BAE8DB5372}" type="presParOf" srcId="{F337F1AD-6A51-4985-9F77-7B506E71ED86}" destId="{86DE1394-3B5B-4E09-9AEF-FBC1484F14E0}" srcOrd="0" destOrd="0" presId="urn:microsoft.com/office/officeart/2011/layout/InterconnectedBlockProcess"/>
    <dgm:cxn modelId="{B5104B80-3590-4840-B34F-C1C324C77BEF}" type="presParOf" srcId="{86DE1394-3B5B-4E09-9AEF-FBC1484F14E0}" destId="{A4FE34E6-FB3E-4864-86A5-01B38B58407A}" srcOrd="0" destOrd="0" presId="urn:microsoft.com/office/officeart/2011/layout/InterconnectedBlockProcess"/>
    <dgm:cxn modelId="{78CD5A42-CF49-4140-98F6-C93E1F73270C}" type="presParOf" srcId="{F337F1AD-6A51-4985-9F77-7B506E71ED86}" destId="{3CA05E8E-0A66-49F2-B91F-E317C93DA4F9}" srcOrd="1" destOrd="0" presId="urn:microsoft.com/office/officeart/2011/layout/InterconnectedBlockProcess"/>
    <dgm:cxn modelId="{9774AE59-B10F-4D95-B995-52DE4A548A0E}" type="presParOf" srcId="{F337F1AD-6A51-4985-9F77-7B506E71ED86}" destId="{0CB931B7-2913-4993-B72C-B4B09AC3EC12}" srcOrd="2" destOrd="0" presId="urn:microsoft.com/office/officeart/2011/layout/InterconnectedBlockProcess"/>
    <dgm:cxn modelId="{AD90FE71-7979-4C33-8B0D-F3D8E8B1337E}" type="presParOf" srcId="{F337F1AD-6A51-4985-9F77-7B506E71ED86}" destId="{70C08920-F9AB-4B74-AFAE-0CA0B9A46671}" srcOrd="3" destOrd="0" presId="urn:microsoft.com/office/officeart/2011/layout/InterconnectedBlockProcess"/>
    <dgm:cxn modelId="{A99F7732-70C6-40EE-920B-7943D1E3E062}" type="presParOf" srcId="{70C08920-F9AB-4B74-AFAE-0CA0B9A46671}" destId="{B97DAC85-4698-4EF8-B243-22AE730CF5F9}" srcOrd="0" destOrd="0" presId="urn:microsoft.com/office/officeart/2011/layout/InterconnectedBlockProcess"/>
    <dgm:cxn modelId="{C975C006-C0DF-4195-8F3A-0D40E93B9A88}" type="presParOf" srcId="{F337F1AD-6A51-4985-9F77-7B506E71ED86}" destId="{74284AA0-30AE-4A95-ABC2-20BE9F6420E1}" srcOrd="4" destOrd="0" presId="urn:microsoft.com/office/officeart/2011/layout/InterconnectedBlockProcess"/>
    <dgm:cxn modelId="{B9CE6BC9-EE65-4BFC-BA61-25A014608CC6}" type="presParOf" srcId="{F337F1AD-6A51-4985-9F77-7B506E71ED86}" destId="{1DDE1ACC-5448-4E67-AD04-7EC81D10806C}" srcOrd="5" destOrd="0" presId="urn:microsoft.com/office/officeart/2011/layout/InterconnectedBlockProcess"/>
    <dgm:cxn modelId="{1F47CEEB-C9B5-4991-A295-2D725EE17B48}" type="presParOf" srcId="{F337F1AD-6A51-4985-9F77-7B506E71ED86}" destId="{AB72F647-D72A-4127-826F-6DE40062D791}" srcOrd="6" destOrd="0" presId="urn:microsoft.com/office/officeart/2011/layout/InterconnectedBlockProcess"/>
    <dgm:cxn modelId="{9233CB06-FFF3-410F-8B5B-1C236022A204}" type="presParOf" srcId="{AB72F647-D72A-4127-826F-6DE40062D791}" destId="{4F12341F-7109-47E8-861E-AC535665D77A}" srcOrd="0" destOrd="0" presId="urn:microsoft.com/office/officeart/2011/layout/InterconnectedBlockProcess"/>
    <dgm:cxn modelId="{A7F5219C-888F-4712-A023-E2D7C78F0144}" type="presParOf" srcId="{F337F1AD-6A51-4985-9F77-7B506E71ED86}" destId="{6F2B7BCA-336B-4736-81A5-B624DB5C4E3F}" srcOrd="7" destOrd="0" presId="urn:microsoft.com/office/officeart/2011/layout/InterconnectedBlockProcess"/>
    <dgm:cxn modelId="{7A50B6C9-4B64-4257-A34C-59EA85F70907}" type="presParOf" srcId="{F337F1AD-6A51-4985-9F77-7B506E71ED86}" destId="{203A2E34-2038-48AE-BF22-F23376063780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34E6-FB3E-4864-86A5-01B38B58407A}">
      <dsp:nvSpPr>
        <dsp:cNvPr id="0" name=""/>
        <dsp:cNvSpPr/>
      </dsp:nvSpPr>
      <dsp:spPr>
        <a:xfrm>
          <a:off x="5166868" y="861065"/>
          <a:ext cx="1817841" cy="4039707"/>
        </a:xfrm>
        <a:prstGeom prst="wedgeRectCallout">
          <a:avLst>
            <a:gd name="adj1" fmla="val 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How well did this support work for this student?</a:t>
          </a:r>
          <a:endParaRPr lang="en-US" sz="2200" kern="1200"/>
        </a:p>
      </dsp:txBody>
      <dsp:txXfrm>
        <a:off x="5397575" y="861065"/>
        <a:ext cx="1587134" cy="4039707"/>
      </dsp:txXfrm>
    </dsp:sp>
    <dsp:sp modelId="{0CB931B7-2913-4993-B72C-B4B09AC3EC12}">
      <dsp:nvSpPr>
        <dsp:cNvPr id="0" name=""/>
        <dsp:cNvSpPr/>
      </dsp:nvSpPr>
      <dsp:spPr>
        <a:xfrm>
          <a:off x="5166868" y="0"/>
          <a:ext cx="1817841" cy="862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Experimental Design</a:t>
          </a:r>
          <a:endParaRPr lang="en-US" sz="2000" kern="1200"/>
        </a:p>
      </dsp:txBody>
      <dsp:txXfrm>
        <a:off x="5166868" y="0"/>
        <a:ext cx="1817841" cy="862536"/>
      </dsp:txXfrm>
    </dsp:sp>
    <dsp:sp modelId="{B97DAC85-4698-4EF8-B243-22AE730CF5F9}">
      <dsp:nvSpPr>
        <dsp:cNvPr id="0" name=""/>
        <dsp:cNvSpPr/>
      </dsp:nvSpPr>
      <dsp:spPr>
        <a:xfrm>
          <a:off x="3348481" y="861065"/>
          <a:ext cx="1817841" cy="3751541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3">
            <a:lumMod val="60000"/>
            <a:lumOff val="4000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What do </a:t>
          </a:r>
          <a:r>
            <a:rPr lang="en-US" sz="2100" kern="1200" smtClean="0"/>
            <a:t>stakeholders</a:t>
          </a:r>
          <a:r>
            <a:rPr lang="en-US" sz="2200" kern="1200" smtClean="0"/>
            <a:t> think about the goals, procedures, and outcomes?</a:t>
          </a:r>
          <a:endParaRPr lang="en-US" sz="2200" kern="1200"/>
        </a:p>
      </dsp:txBody>
      <dsp:txXfrm>
        <a:off x="3579188" y="861065"/>
        <a:ext cx="1587134" cy="3751541"/>
      </dsp:txXfrm>
    </dsp:sp>
    <dsp:sp modelId="{1DDE1ACC-5448-4E67-AD04-7EC81D10806C}">
      <dsp:nvSpPr>
        <dsp:cNvPr id="0" name=""/>
        <dsp:cNvSpPr/>
      </dsp:nvSpPr>
      <dsp:spPr>
        <a:xfrm>
          <a:off x="3348481" y="139672"/>
          <a:ext cx="1817841" cy="7213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Social Validity</a:t>
          </a:r>
          <a:endParaRPr lang="en-US" sz="2000" kern="1200"/>
        </a:p>
      </dsp:txBody>
      <dsp:txXfrm>
        <a:off x="3348481" y="139672"/>
        <a:ext cx="1817841" cy="721393"/>
      </dsp:txXfrm>
    </dsp:sp>
    <dsp:sp modelId="{4F12341F-7109-47E8-861E-AC535665D77A}">
      <dsp:nvSpPr>
        <dsp:cNvPr id="0" name=""/>
        <dsp:cNvSpPr/>
      </dsp:nvSpPr>
      <dsp:spPr>
        <a:xfrm>
          <a:off x="1530639" y="861065"/>
          <a:ext cx="1817841" cy="3462886"/>
        </a:xfrm>
        <a:prstGeom prst="wedgeRectCallout">
          <a:avLst>
            <a:gd name="adj1" fmla="val 62500"/>
            <a:gd name="adj2" fmla="val 20830"/>
          </a:avLst>
        </a:prstGeom>
        <a:solidFill>
          <a:srgbClr val="FFFF00"/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Is it happening?</a:t>
          </a:r>
          <a:endParaRPr lang="en-US" sz="2200" kern="1200"/>
        </a:p>
      </dsp:txBody>
      <dsp:txXfrm>
        <a:off x="1761347" y="861065"/>
        <a:ext cx="1587134" cy="3462886"/>
      </dsp:txXfrm>
    </dsp:sp>
    <dsp:sp modelId="{203A2E34-2038-48AE-BF22-F23376063780}">
      <dsp:nvSpPr>
        <dsp:cNvPr id="0" name=""/>
        <dsp:cNvSpPr/>
      </dsp:nvSpPr>
      <dsp:spPr>
        <a:xfrm>
          <a:off x="1530639" y="283754"/>
          <a:ext cx="1817841" cy="57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Treatment Integrity</a:t>
          </a:r>
          <a:endParaRPr lang="en-US" sz="2000" kern="1200"/>
        </a:p>
      </dsp:txBody>
      <dsp:txXfrm>
        <a:off x="1530639" y="283754"/>
        <a:ext cx="1817841" cy="577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34E6-FB3E-4864-86A5-01B38B58407A}">
      <dsp:nvSpPr>
        <dsp:cNvPr id="0" name=""/>
        <dsp:cNvSpPr/>
      </dsp:nvSpPr>
      <dsp:spPr>
        <a:xfrm>
          <a:off x="4610272" y="830077"/>
          <a:ext cx="1752419" cy="3894322"/>
        </a:xfrm>
        <a:prstGeom prst="wedgeRectCallout">
          <a:avLst>
            <a:gd name="adj1" fmla="val 0"/>
            <a:gd name="adj2" fmla="val 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How well did this support work for this student?</a:t>
          </a:r>
          <a:endParaRPr lang="en-US" sz="2200" kern="1200"/>
        </a:p>
      </dsp:txBody>
      <dsp:txXfrm>
        <a:off x="4832677" y="830077"/>
        <a:ext cx="1530015" cy="3894322"/>
      </dsp:txXfrm>
    </dsp:sp>
    <dsp:sp modelId="{0CB931B7-2913-4993-B72C-B4B09AC3EC12}">
      <dsp:nvSpPr>
        <dsp:cNvPr id="0" name=""/>
        <dsp:cNvSpPr/>
      </dsp:nvSpPr>
      <dsp:spPr>
        <a:xfrm>
          <a:off x="4610272" y="0"/>
          <a:ext cx="1752419" cy="831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Experimental Design</a:t>
          </a:r>
          <a:endParaRPr lang="en-US" sz="2000" kern="1200"/>
        </a:p>
      </dsp:txBody>
      <dsp:txXfrm>
        <a:off x="4610272" y="0"/>
        <a:ext cx="1752419" cy="831494"/>
      </dsp:txXfrm>
    </dsp:sp>
    <dsp:sp modelId="{B97DAC85-4698-4EF8-B243-22AE730CF5F9}">
      <dsp:nvSpPr>
        <dsp:cNvPr id="0" name=""/>
        <dsp:cNvSpPr/>
      </dsp:nvSpPr>
      <dsp:spPr>
        <a:xfrm>
          <a:off x="2857327" y="830077"/>
          <a:ext cx="1752419" cy="3616528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What do stakeholders think about the goals, procedures, and outcomes</a:t>
          </a:r>
          <a:r>
            <a:rPr lang="en-US" sz="2200" kern="1200" smtClean="0"/>
            <a:t>?</a:t>
          </a:r>
          <a:endParaRPr lang="en-US" sz="2200" kern="1200"/>
        </a:p>
      </dsp:txBody>
      <dsp:txXfrm>
        <a:off x="3079731" y="830077"/>
        <a:ext cx="1530015" cy="3616528"/>
      </dsp:txXfrm>
    </dsp:sp>
    <dsp:sp modelId="{1DDE1ACC-5448-4E67-AD04-7EC81D10806C}">
      <dsp:nvSpPr>
        <dsp:cNvPr id="0" name=""/>
        <dsp:cNvSpPr/>
      </dsp:nvSpPr>
      <dsp:spPr>
        <a:xfrm>
          <a:off x="2857327" y="134645"/>
          <a:ext cx="1752419" cy="695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Social Validity</a:t>
          </a:r>
          <a:endParaRPr lang="en-US" sz="2000" kern="1200"/>
        </a:p>
      </dsp:txBody>
      <dsp:txXfrm>
        <a:off x="2857327" y="134645"/>
        <a:ext cx="1752419" cy="695431"/>
      </dsp:txXfrm>
    </dsp:sp>
    <dsp:sp modelId="{4F12341F-7109-47E8-861E-AC535665D77A}">
      <dsp:nvSpPr>
        <dsp:cNvPr id="0" name=""/>
        <dsp:cNvSpPr/>
      </dsp:nvSpPr>
      <dsp:spPr>
        <a:xfrm>
          <a:off x="1104907" y="830077"/>
          <a:ext cx="1752419" cy="3338261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Is it happening?</a:t>
          </a:r>
          <a:endParaRPr lang="en-US" sz="2000" kern="1200"/>
        </a:p>
      </dsp:txBody>
      <dsp:txXfrm>
        <a:off x="1327311" y="830077"/>
        <a:ext cx="1530015" cy="3338261"/>
      </dsp:txXfrm>
    </dsp:sp>
    <dsp:sp modelId="{203A2E34-2038-48AE-BF22-F23376063780}">
      <dsp:nvSpPr>
        <dsp:cNvPr id="0" name=""/>
        <dsp:cNvSpPr/>
      </dsp:nvSpPr>
      <dsp:spPr>
        <a:xfrm>
          <a:off x="1104907" y="273542"/>
          <a:ext cx="1752419" cy="5565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Treatment Integrity</a:t>
          </a:r>
          <a:endParaRPr lang="en-US" sz="2000" kern="1200"/>
        </a:p>
      </dsp:txBody>
      <dsp:txXfrm>
        <a:off x="1104907" y="273542"/>
        <a:ext cx="1752419" cy="556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71B27-75AC-4129-B5BB-DA351481B1E2}">
      <dsp:nvSpPr>
        <dsp:cNvPr id="0" name=""/>
        <dsp:cNvSpPr/>
      </dsp:nvSpPr>
      <dsp:spPr>
        <a:xfrm>
          <a:off x="2652373" y="2"/>
          <a:ext cx="2962656" cy="61988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Arial" panose="020B0604020202020204" pitchFamily="34" charset="0"/>
              <a:cs typeface="Arial" panose="020B0604020202020204" pitchFamily="34" charset="0"/>
            </a:rPr>
            <a:t>Opportunities to Respond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2633" y="30262"/>
        <a:ext cx="2902136" cy="559368"/>
      </dsp:txXfrm>
    </dsp:sp>
    <dsp:sp modelId="{56EA9667-E871-4288-8F4B-014EDE7B9C5A}">
      <dsp:nvSpPr>
        <dsp:cNvPr id="0" name=""/>
        <dsp:cNvSpPr/>
      </dsp:nvSpPr>
      <dsp:spPr>
        <a:xfrm>
          <a:off x="2633471" y="651270"/>
          <a:ext cx="2962656" cy="61988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Arial" panose="020B0604020202020204" pitchFamily="34" charset="0"/>
              <a:cs typeface="Arial" panose="020B0604020202020204" pitchFamily="34" charset="0"/>
            </a:rPr>
            <a:t>Behavior Specific Praise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3731" y="681530"/>
        <a:ext cx="2902136" cy="559368"/>
      </dsp:txXfrm>
    </dsp:sp>
    <dsp:sp modelId="{762B536A-87C4-4D69-B2F0-1832EBB0EB7F}">
      <dsp:nvSpPr>
        <dsp:cNvPr id="0" name=""/>
        <dsp:cNvSpPr/>
      </dsp:nvSpPr>
      <dsp:spPr>
        <a:xfrm>
          <a:off x="2663928" y="1295402"/>
          <a:ext cx="2962656" cy="61988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Arial" panose="020B0604020202020204" pitchFamily="34" charset="0"/>
              <a:cs typeface="Arial" panose="020B0604020202020204" pitchFamily="34" charset="0"/>
            </a:rPr>
            <a:t>Active Supervision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4188" y="1325662"/>
        <a:ext cx="2902136" cy="559368"/>
      </dsp:txXfrm>
    </dsp:sp>
    <dsp:sp modelId="{88030163-1A97-4855-9793-1A9D116F0034}">
      <dsp:nvSpPr>
        <dsp:cNvPr id="0" name=""/>
        <dsp:cNvSpPr/>
      </dsp:nvSpPr>
      <dsp:spPr>
        <a:xfrm>
          <a:off x="2633471" y="1953037"/>
          <a:ext cx="2962656" cy="61988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Arial" panose="020B0604020202020204" pitchFamily="34" charset="0"/>
              <a:cs typeface="Arial" panose="020B0604020202020204" pitchFamily="34" charset="0"/>
            </a:rPr>
            <a:t>Instructional Feedback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3731" y="1983297"/>
        <a:ext cx="2902136" cy="559368"/>
      </dsp:txXfrm>
    </dsp:sp>
    <dsp:sp modelId="{34DA06A9-F990-4119-8C56-60C2A50109B7}">
      <dsp:nvSpPr>
        <dsp:cNvPr id="0" name=""/>
        <dsp:cNvSpPr/>
      </dsp:nvSpPr>
      <dsp:spPr>
        <a:xfrm>
          <a:off x="2633471" y="2603920"/>
          <a:ext cx="2962656" cy="61988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Arial" panose="020B0604020202020204" pitchFamily="34" charset="0"/>
              <a:cs typeface="Arial" panose="020B0604020202020204" pitchFamily="34" charset="0"/>
            </a:rPr>
            <a:t>High </a:t>
          </a:r>
          <a:r>
            <a:rPr lang="en-US" sz="1900" i="1" kern="1200" smtClean="0"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en-US" sz="1900" kern="1200" smtClean="0">
              <a:latin typeface="Arial" panose="020B0604020202020204" pitchFamily="34" charset="0"/>
              <a:cs typeface="Arial" panose="020B0604020202020204" pitchFamily="34" charset="0"/>
            </a:rPr>
            <a:t> Requests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3731" y="2634180"/>
        <a:ext cx="2902136" cy="559368"/>
      </dsp:txXfrm>
    </dsp:sp>
    <dsp:sp modelId="{C99B2676-3A44-4F02-A869-1B1DF990413D}">
      <dsp:nvSpPr>
        <dsp:cNvPr id="0" name=""/>
        <dsp:cNvSpPr/>
      </dsp:nvSpPr>
      <dsp:spPr>
        <a:xfrm>
          <a:off x="2633471" y="3254803"/>
          <a:ext cx="2962656" cy="61988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err="1" smtClean="0">
              <a:latin typeface="Arial" panose="020B0604020202020204" pitchFamily="34" charset="0"/>
              <a:cs typeface="Arial" panose="020B0604020202020204" pitchFamily="34" charset="0"/>
            </a:rPr>
            <a:t>Precorrection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3731" y="3285063"/>
        <a:ext cx="2902136" cy="559368"/>
      </dsp:txXfrm>
    </dsp:sp>
    <dsp:sp modelId="{3D8C4CD1-9262-4F70-A5E0-2A21FAFA4975}">
      <dsp:nvSpPr>
        <dsp:cNvPr id="0" name=""/>
        <dsp:cNvSpPr/>
      </dsp:nvSpPr>
      <dsp:spPr>
        <a:xfrm>
          <a:off x="2633471" y="3905687"/>
          <a:ext cx="2962656" cy="61988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>
              <a:latin typeface="Arial" panose="020B0604020202020204" pitchFamily="34" charset="0"/>
              <a:cs typeface="Arial" panose="020B0604020202020204" pitchFamily="34" charset="0"/>
            </a:rPr>
            <a:t>Incorporating Choice</a:t>
          </a:r>
          <a:endParaRPr lang="en-US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3731" y="3935947"/>
        <a:ext cx="2902136" cy="559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34E6-FB3E-4864-86A5-01B38B58407A}">
      <dsp:nvSpPr>
        <dsp:cNvPr id="0" name=""/>
        <dsp:cNvSpPr/>
      </dsp:nvSpPr>
      <dsp:spPr>
        <a:xfrm>
          <a:off x="4625695" y="808600"/>
          <a:ext cx="1707078" cy="3793562"/>
        </a:xfrm>
        <a:prstGeom prst="wedgeRectCallout">
          <a:avLst>
            <a:gd name="adj1" fmla="val 0"/>
            <a:gd name="adj2" fmla="val 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How well did this support work for this student?</a:t>
          </a:r>
          <a:endParaRPr lang="en-US" sz="2200" kern="1200"/>
        </a:p>
      </dsp:txBody>
      <dsp:txXfrm>
        <a:off x="4842345" y="808600"/>
        <a:ext cx="1490428" cy="3793562"/>
      </dsp:txXfrm>
    </dsp:sp>
    <dsp:sp modelId="{0CB931B7-2913-4993-B72C-B4B09AC3EC12}">
      <dsp:nvSpPr>
        <dsp:cNvPr id="0" name=""/>
        <dsp:cNvSpPr/>
      </dsp:nvSpPr>
      <dsp:spPr>
        <a:xfrm>
          <a:off x="4625695" y="0"/>
          <a:ext cx="1707078" cy="809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Experimental Design</a:t>
          </a:r>
          <a:endParaRPr lang="en-US" sz="2000" kern="1200"/>
        </a:p>
      </dsp:txBody>
      <dsp:txXfrm>
        <a:off x="4625695" y="0"/>
        <a:ext cx="1707078" cy="809980"/>
      </dsp:txXfrm>
    </dsp:sp>
    <dsp:sp modelId="{B97DAC85-4698-4EF8-B243-22AE730CF5F9}">
      <dsp:nvSpPr>
        <dsp:cNvPr id="0" name=""/>
        <dsp:cNvSpPr/>
      </dsp:nvSpPr>
      <dsp:spPr>
        <a:xfrm>
          <a:off x="2918104" y="808600"/>
          <a:ext cx="1707078" cy="3522955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What do </a:t>
          </a:r>
          <a:r>
            <a:rPr lang="en-US" sz="2000" kern="1200" smtClean="0"/>
            <a:t>stakeholders</a:t>
          </a:r>
          <a:r>
            <a:rPr lang="en-US" sz="2200" kern="1200" smtClean="0"/>
            <a:t> think about the goals, procedures, and outcomes?</a:t>
          </a:r>
          <a:endParaRPr lang="en-US" sz="2200" kern="1200"/>
        </a:p>
      </dsp:txBody>
      <dsp:txXfrm>
        <a:off x="3134754" y="808600"/>
        <a:ext cx="1490428" cy="3522955"/>
      </dsp:txXfrm>
    </dsp:sp>
    <dsp:sp modelId="{1DDE1ACC-5448-4E67-AD04-7EC81D10806C}">
      <dsp:nvSpPr>
        <dsp:cNvPr id="0" name=""/>
        <dsp:cNvSpPr/>
      </dsp:nvSpPr>
      <dsp:spPr>
        <a:xfrm>
          <a:off x="2918104" y="131161"/>
          <a:ext cx="1707078" cy="6774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Social Validity</a:t>
          </a:r>
          <a:endParaRPr lang="en-US" sz="2000" kern="1200"/>
        </a:p>
      </dsp:txBody>
      <dsp:txXfrm>
        <a:off x="2918104" y="131161"/>
        <a:ext cx="1707078" cy="677438"/>
      </dsp:txXfrm>
    </dsp:sp>
    <dsp:sp modelId="{4F12341F-7109-47E8-861E-AC535665D77A}">
      <dsp:nvSpPr>
        <dsp:cNvPr id="0" name=""/>
        <dsp:cNvSpPr/>
      </dsp:nvSpPr>
      <dsp:spPr>
        <a:xfrm>
          <a:off x="1211026" y="808600"/>
          <a:ext cx="1707078" cy="3251888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Is it happening?</a:t>
          </a:r>
          <a:endParaRPr lang="en-US" sz="2200" kern="1200"/>
        </a:p>
      </dsp:txBody>
      <dsp:txXfrm>
        <a:off x="1427676" y="808600"/>
        <a:ext cx="1490428" cy="3251888"/>
      </dsp:txXfrm>
    </dsp:sp>
    <dsp:sp modelId="{203A2E34-2038-48AE-BF22-F23376063780}">
      <dsp:nvSpPr>
        <dsp:cNvPr id="0" name=""/>
        <dsp:cNvSpPr/>
      </dsp:nvSpPr>
      <dsp:spPr>
        <a:xfrm>
          <a:off x="1211026" y="266465"/>
          <a:ext cx="1707078" cy="542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Treatment Integrity</a:t>
          </a:r>
          <a:endParaRPr lang="en-US" sz="2000" kern="1200"/>
        </a:p>
      </dsp:txBody>
      <dsp:txXfrm>
        <a:off x="1211026" y="266465"/>
        <a:ext cx="1707078" cy="5421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7443A-46EF-4549-BC7D-86ABBD0784B6}">
      <dsp:nvSpPr>
        <dsp:cNvPr id="0" name=""/>
        <dsp:cNvSpPr/>
      </dsp:nvSpPr>
      <dsp:spPr>
        <a:xfrm>
          <a:off x="628649" y="0"/>
          <a:ext cx="7124700" cy="48006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4074D-FFCE-4899-B4AF-74F0DC344816}">
      <dsp:nvSpPr>
        <dsp:cNvPr id="0" name=""/>
        <dsp:cNvSpPr/>
      </dsp:nvSpPr>
      <dsp:spPr>
        <a:xfrm>
          <a:off x="0" y="1440179"/>
          <a:ext cx="2514600" cy="1920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solidFill>
                <a:srgbClr val="FFFF00"/>
              </a:solidFill>
            </a:rPr>
            <a:t>A</a:t>
          </a:r>
          <a:endParaRPr lang="en-US" sz="6500" kern="1200" dirty="0">
            <a:solidFill>
              <a:srgbClr val="FFFF00"/>
            </a:solidFill>
          </a:endParaRPr>
        </a:p>
      </dsp:txBody>
      <dsp:txXfrm>
        <a:off x="93738" y="1533917"/>
        <a:ext cx="2327124" cy="1732764"/>
      </dsp:txXfrm>
    </dsp:sp>
    <dsp:sp modelId="{A97D351E-DE50-4CF6-909F-0F412218AF7E}">
      <dsp:nvSpPr>
        <dsp:cNvPr id="0" name=""/>
        <dsp:cNvSpPr/>
      </dsp:nvSpPr>
      <dsp:spPr>
        <a:xfrm>
          <a:off x="2933699" y="1440179"/>
          <a:ext cx="2514600" cy="1920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B</a:t>
          </a:r>
          <a:endParaRPr lang="en-US" sz="6500" kern="1200" dirty="0"/>
        </a:p>
      </dsp:txBody>
      <dsp:txXfrm>
        <a:off x="3027437" y="1533917"/>
        <a:ext cx="2327124" cy="1732764"/>
      </dsp:txXfrm>
    </dsp:sp>
    <dsp:sp modelId="{F984329C-E97B-4E89-B5C5-4A58DA58D4FD}">
      <dsp:nvSpPr>
        <dsp:cNvPr id="0" name=""/>
        <dsp:cNvSpPr/>
      </dsp:nvSpPr>
      <dsp:spPr>
        <a:xfrm>
          <a:off x="5867400" y="1440179"/>
          <a:ext cx="2514600" cy="1920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C</a:t>
          </a:r>
          <a:endParaRPr lang="en-US" sz="6500" kern="1200" dirty="0"/>
        </a:p>
      </dsp:txBody>
      <dsp:txXfrm>
        <a:off x="5961138" y="1533917"/>
        <a:ext cx="2327124" cy="17327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23A0B-2EEB-4AF8-93BF-A85601492B8F}">
      <dsp:nvSpPr>
        <dsp:cNvPr id="0" name=""/>
        <dsp:cNvSpPr/>
      </dsp:nvSpPr>
      <dsp:spPr>
        <a:xfrm>
          <a:off x="0" y="4670367"/>
          <a:ext cx="8305800" cy="51107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Develop a monitoring plan to determine the effectiveness of the </a:t>
          </a:r>
          <a:r>
            <a:rPr lang="en-US" sz="1800" kern="1200" dirty="0" err="1" smtClean="0"/>
            <a:t>precorrection</a:t>
          </a:r>
          <a:r>
            <a:rPr lang="en-US" sz="1800" kern="1200" dirty="0" smtClean="0"/>
            <a:t> plan </a:t>
          </a:r>
          <a:endParaRPr lang="en-US" sz="1800" kern="1200" dirty="0"/>
        </a:p>
      </dsp:txBody>
      <dsp:txXfrm>
        <a:off x="0" y="4670367"/>
        <a:ext cx="8305800" cy="511075"/>
      </dsp:txXfrm>
    </dsp:sp>
    <dsp:sp modelId="{D412BB55-0250-47E6-878F-6FBB6793CE3C}">
      <dsp:nvSpPr>
        <dsp:cNvPr id="0" name=""/>
        <dsp:cNvSpPr/>
      </dsp:nvSpPr>
      <dsp:spPr>
        <a:xfrm rot="10800000">
          <a:off x="0" y="3891998"/>
          <a:ext cx="8305800" cy="786034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Create a prompting plan to remind students to engage in the expected behavior</a:t>
          </a:r>
          <a:endParaRPr lang="en-US" sz="1800" kern="1200" dirty="0"/>
        </a:p>
      </dsp:txBody>
      <dsp:txXfrm rot="10800000">
        <a:off x="0" y="3891998"/>
        <a:ext cx="8305800" cy="510741"/>
      </dsp:txXfrm>
    </dsp:sp>
    <dsp:sp modelId="{103F41A3-A369-4F57-8955-EC58AE15E9A3}">
      <dsp:nvSpPr>
        <dsp:cNvPr id="0" name=""/>
        <dsp:cNvSpPr/>
      </dsp:nvSpPr>
      <dsp:spPr>
        <a:xfrm rot="10800000">
          <a:off x="0" y="3113630"/>
          <a:ext cx="8305800" cy="786034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Provide students with strong reinforcement for completing the expected behavior </a:t>
          </a:r>
          <a:endParaRPr lang="en-US" sz="1800" kern="1200" dirty="0"/>
        </a:p>
      </dsp:txBody>
      <dsp:txXfrm rot="10800000">
        <a:off x="0" y="3113630"/>
        <a:ext cx="8305800" cy="510741"/>
      </dsp:txXfrm>
    </dsp:sp>
    <dsp:sp modelId="{7EDA727F-4E97-47F0-AC38-71855758680C}">
      <dsp:nvSpPr>
        <dsp:cNvPr id="0" name=""/>
        <dsp:cNvSpPr/>
      </dsp:nvSpPr>
      <dsp:spPr>
        <a:xfrm rot="10800000">
          <a:off x="0" y="2335262"/>
          <a:ext cx="8305800" cy="786034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Provide students with an opportunity to practice the expected behavior</a:t>
          </a:r>
          <a:endParaRPr lang="en-US" sz="1800" kern="1200" dirty="0"/>
        </a:p>
      </dsp:txBody>
      <dsp:txXfrm rot="10800000">
        <a:off x="0" y="2335262"/>
        <a:ext cx="8305800" cy="510741"/>
      </dsp:txXfrm>
    </dsp:sp>
    <dsp:sp modelId="{219C34AC-0D41-4B1A-8B3B-C3CC933F913F}">
      <dsp:nvSpPr>
        <dsp:cNvPr id="0" name=""/>
        <dsp:cNvSpPr/>
      </dsp:nvSpPr>
      <dsp:spPr>
        <a:xfrm rot="10800000">
          <a:off x="0" y="1556893"/>
          <a:ext cx="8305800" cy="786034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Modify the context to support student success	</a:t>
          </a:r>
          <a:endParaRPr lang="en-US" sz="1800" kern="1200" dirty="0"/>
        </a:p>
      </dsp:txBody>
      <dsp:txXfrm rot="10800000">
        <a:off x="0" y="1556893"/>
        <a:ext cx="8305800" cy="510741"/>
      </dsp:txXfrm>
    </dsp:sp>
    <dsp:sp modelId="{BB62E08E-322A-4ED2-9C6E-027630C32DEB}">
      <dsp:nvSpPr>
        <dsp:cNvPr id="0" name=""/>
        <dsp:cNvSpPr/>
      </dsp:nvSpPr>
      <dsp:spPr>
        <a:xfrm rot="10800000">
          <a:off x="0" y="778525"/>
          <a:ext cx="8305800" cy="786034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Define the expected behavior</a:t>
          </a:r>
          <a:endParaRPr lang="en-US" sz="1800" kern="1200" dirty="0"/>
        </a:p>
      </dsp:txBody>
      <dsp:txXfrm rot="10800000">
        <a:off x="0" y="778525"/>
        <a:ext cx="8305800" cy="510741"/>
      </dsp:txXfrm>
    </dsp:sp>
    <dsp:sp modelId="{E871CAFC-1637-49CB-9B7E-7EBF5B878FD3}">
      <dsp:nvSpPr>
        <dsp:cNvPr id="0" name=""/>
        <dsp:cNvSpPr/>
      </dsp:nvSpPr>
      <dsp:spPr>
        <a:xfrm rot="10800000">
          <a:off x="0" y="0"/>
          <a:ext cx="8305800" cy="786034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Identify the context and predictably challenging behaviors</a:t>
          </a:r>
          <a:endParaRPr lang="en-US" sz="1800" kern="1200" dirty="0"/>
        </a:p>
      </dsp:txBody>
      <dsp:txXfrm rot="10800000">
        <a:off x="0" y="0"/>
        <a:ext cx="8305800" cy="5107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34E6-FB3E-4864-86A5-01B38B58407A}">
      <dsp:nvSpPr>
        <dsp:cNvPr id="0" name=""/>
        <dsp:cNvSpPr/>
      </dsp:nvSpPr>
      <dsp:spPr>
        <a:xfrm>
          <a:off x="4625695" y="808600"/>
          <a:ext cx="1707078" cy="3793562"/>
        </a:xfrm>
        <a:prstGeom prst="wedgeRectCallout">
          <a:avLst>
            <a:gd name="adj1" fmla="val 0"/>
            <a:gd name="adj2" fmla="val 0"/>
          </a:avLst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How well did this support work for this student?</a:t>
          </a:r>
          <a:endParaRPr lang="en-US" sz="2200" kern="1200" dirty="0"/>
        </a:p>
      </dsp:txBody>
      <dsp:txXfrm>
        <a:off x="4842345" y="808600"/>
        <a:ext cx="1490428" cy="3793562"/>
      </dsp:txXfrm>
    </dsp:sp>
    <dsp:sp modelId="{0CB931B7-2913-4993-B72C-B4B09AC3EC12}">
      <dsp:nvSpPr>
        <dsp:cNvPr id="0" name=""/>
        <dsp:cNvSpPr/>
      </dsp:nvSpPr>
      <dsp:spPr>
        <a:xfrm>
          <a:off x="4625695" y="0"/>
          <a:ext cx="1707078" cy="809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Experimental Design</a:t>
          </a:r>
          <a:endParaRPr lang="en-US" sz="2000" kern="1200" dirty="0"/>
        </a:p>
      </dsp:txBody>
      <dsp:txXfrm>
        <a:off x="4625695" y="0"/>
        <a:ext cx="1707078" cy="809980"/>
      </dsp:txXfrm>
    </dsp:sp>
    <dsp:sp modelId="{B97DAC85-4698-4EF8-B243-22AE730CF5F9}">
      <dsp:nvSpPr>
        <dsp:cNvPr id="0" name=""/>
        <dsp:cNvSpPr/>
      </dsp:nvSpPr>
      <dsp:spPr>
        <a:xfrm>
          <a:off x="2819401" y="808600"/>
          <a:ext cx="1904484" cy="3522955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What do stakeholders think about the goals, procedures, and outcomes?</a:t>
          </a:r>
          <a:endParaRPr lang="en-US" sz="2200" kern="1200" dirty="0"/>
        </a:p>
      </dsp:txBody>
      <dsp:txXfrm>
        <a:off x="3061104" y="808600"/>
        <a:ext cx="1662781" cy="3522955"/>
      </dsp:txXfrm>
    </dsp:sp>
    <dsp:sp modelId="{1DDE1ACC-5448-4E67-AD04-7EC81D10806C}">
      <dsp:nvSpPr>
        <dsp:cNvPr id="0" name=""/>
        <dsp:cNvSpPr/>
      </dsp:nvSpPr>
      <dsp:spPr>
        <a:xfrm>
          <a:off x="2843863" y="131161"/>
          <a:ext cx="1855560" cy="6774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Social Validity</a:t>
          </a:r>
          <a:endParaRPr lang="en-US" sz="2000" kern="1200" dirty="0"/>
        </a:p>
      </dsp:txBody>
      <dsp:txXfrm>
        <a:off x="2843863" y="131161"/>
        <a:ext cx="1855560" cy="677438"/>
      </dsp:txXfrm>
    </dsp:sp>
    <dsp:sp modelId="{4F12341F-7109-47E8-861E-AC535665D77A}">
      <dsp:nvSpPr>
        <dsp:cNvPr id="0" name=""/>
        <dsp:cNvSpPr/>
      </dsp:nvSpPr>
      <dsp:spPr>
        <a:xfrm>
          <a:off x="1211026" y="808600"/>
          <a:ext cx="1707078" cy="3251888"/>
        </a:xfrm>
        <a:prstGeom prst="wedgeRectCallout">
          <a:avLst>
            <a:gd name="adj1" fmla="val 62500"/>
            <a:gd name="adj2" fmla="val 2083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0" tIns="69850" rIns="69850" bIns="6985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Is it happening?</a:t>
          </a:r>
          <a:endParaRPr lang="en-US" sz="2200" kern="1200" dirty="0"/>
        </a:p>
      </dsp:txBody>
      <dsp:txXfrm>
        <a:off x="1427676" y="808600"/>
        <a:ext cx="1490428" cy="3251888"/>
      </dsp:txXfrm>
    </dsp:sp>
    <dsp:sp modelId="{203A2E34-2038-48AE-BF22-F23376063780}">
      <dsp:nvSpPr>
        <dsp:cNvPr id="0" name=""/>
        <dsp:cNvSpPr/>
      </dsp:nvSpPr>
      <dsp:spPr>
        <a:xfrm>
          <a:off x="1211026" y="266465"/>
          <a:ext cx="1707078" cy="542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Treatment Integrity</a:t>
          </a:r>
          <a:endParaRPr lang="en-US" sz="2000" kern="1200" dirty="0"/>
        </a:p>
      </dsp:txBody>
      <dsp:txXfrm>
        <a:off x="1211026" y="266465"/>
        <a:ext cx="1707078" cy="542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2D061-5C6E-4356-94CB-95A0540AD120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5594E-49B8-4D6F-976E-47E35F211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72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0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16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41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39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10-min timer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5594E-49B8-4D6F-976E-47E35F2111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81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6968">
              <a:defRPr/>
            </a:pPr>
            <a:r>
              <a:rPr 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/>
              <a:t>Preventing School Failure, 58, </a:t>
            </a:r>
            <a:r>
              <a:rPr lang="en-US"/>
              <a:t>171-182, DOI: 10.1080/1045988X.2014.895573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84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30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94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3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05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8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50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94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10-min timer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5594E-49B8-4D6F-976E-47E35F2111C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71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31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E49B4-EC0A-4049-9686-12B5F89B4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78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sz="1200" i="1" dirty="0" smtClean="0"/>
              <a:t>Preventing School Failure, 58, </a:t>
            </a:r>
            <a:r>
              <a:rPr lang="en-US" sz="1200" dirty="0" smtClean="0"/>
              <a:t>171-182, DOI: 10.1080/1045988X.2014.895573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90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D6C31-021E-4E27-8660-9F983533C4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71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Managing behavior with </a:t>
            </a:r>
            <a:r>
              <a:rPr lang="en-US" b="1" dirty="0" err="1" smtClean="0"/>
              <a:t>precorrections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An antecedent-based strategy: anticipate what activities may cause inappropriate behaviors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Identifies predictable contexts that often result in problem behavior and provides students with supports, prompts, and reinforcement for engaging in appropriate behavior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shift from controlling behavior with consequence alone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30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42564">
              <a:defRPr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91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F34BE-A71F-4799-B5C6-EC34E2F5FB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948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60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r>
              <a:rPr 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/>
              <a:t>Preventing School Failure, 58, </a:t>
            </a:r>
            <a:r>
              <a:rPr lang="en-US"/>
              <a:t>171-182, DOI: 10.1080/1045988X.2014.895573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1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3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135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5556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E49B4-EC0A-4049-9686-12B5F89B4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68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48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60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10-min timer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5594E-49B8-4D6F-976E-47E35F2111C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898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69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r>
              <a:rPr lang="en-US" dirty="0" smtClean="0"/>
              <a:t>Lane</a:t>
            </a:r>
            <a:r>
              <a:rPr lang="en-US" dirty="0"/>
              <a:t>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 dirty="0"/>
              <a:t>Preventing School Failure, 58, </a:t>
            </a:r>
            <a:r>
              <a:rPr lang="en-US" dirty="0"/>
              <a:t>171-182, DOI: 10.1080/1045988X.2014.895573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74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4/23/2015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8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minute timer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5594E-49B8-4D6F-976E-47E35F2111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8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457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D6C31-021E-4E27-8660-9F983533C4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3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/>
              <a:t>Lane, K. L., Oakes, W. P., Ennis, R. P., &amp; Hirsch, S. E. (2014). Identifying students for secondary and tertiary prevention efforts: How do we determine which students have Tier 2 and Tier 3 needs? </a:t>
            </a:r>
            <a:r>
              <a:rPr lang="en-US" i="1"/>
              <a:t>Preventing School Failure, 58, </a:t>
            </a:r>
            <a:r>
              <a:rPr lang="en-US"/>
              <a:t>171-182, DOI: 10.1080/1045988X.2014.895573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78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Lane and Oakes 2013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2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98E34-06C9-4575-BF79-5E5F5BE167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33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399"/>
            <a:ext cx="64008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96" y="3810000"/>
            <a:ext cx="4412107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16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52B53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0" name="Rectangle 9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043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05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203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499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870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500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State of Tennessee DOE Technical Assistance Grant IRB # 100863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FC083-65F1-49FB-B99A-649F57E202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5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E12B-0D1A-4255-B0EE-3EAD72ADEA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CI3T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60" y="3810000"/>
            <a:ext cx="4480580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52B53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707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52B53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8" name="Rectangle 7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1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81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96" y="3810000"/>
            <a:ext cx="4412107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78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8" name="Rectangle 7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9519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5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793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05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8DDDE"/>
          </a:solidFill>
        </p:spPr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  <a:lvl2pPr>
              <a:defRPr>
                <a:solidFill>
                  <a:srgbClr val="505153"/>
                </a:solidFill>
              </a:defRPr>
            </a:lvl2pPr>
            <a:lvl3pPr>
              <a:defRPr>
                <a:solidFill>
                  <a:srgbClr val="505153"/>
                </a:solidFill>
              </a:defRPr>
            </a:lvl3pPr>
            <a:lvl4pPr>
              <a:defRPr>
                <a:solidFill>
                  <a:srgbClr val="505153"/>
                </a:solidFill>
              </a:defRPr>
            </a:lvl4pPr>
            <a:lvl5pPr>
              <a:defRPr>
                <a:solidFill>
                  <a:srgbClr val="5051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7" name="Rectangle 6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444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8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1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09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80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DB9CA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smtClean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smtClean="0">
                <a:solidFill>
                  <a:prstClr val="black"/>
                </a:solidFill>
              </a:rPr>
              <a:t>(Lane, Kalberg, &amp; Menzies, 2009)</a:t>
            </a:r>
            <a:endParaRPr lang="en-US" sz="2800" b="1" smtClean="0">
              <a:solidFill>
                <a:prstClr val="black"/>
              </a:solidFill>
            </a:endParaRPr>
          </a:p>
        </p:txBody>
      </p:sp>
      <p:grpSp>
        <p:nvGrpSpPr>
          <p:cNvPr id="36" name="Triangle"/>
          <p:cNvGrpSpPr/>
          <p:nvPr userDrawn="1"/>
        </p:nvGrpSpPr>
        <p:grpSpPr>
          <a:xfrm>
            <a:off x="423333" y="1059255"/>
            <a:ext cx="8297334" cy="5722545"/>
            <a:chOff x="423333" y="1059255"/>
            <a:chExt cx="8297334" cy="5722545"/>
          </a:xfrm>
        </p:grpSpPr>
        <p:sp>
          <p:nvSpPr>
            <p:cNvPr id="10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11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	Academic	Behavioral	Social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26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5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4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Tertiary Prevention  (Tier 3)</a:t>
            </a:r>
          </a:p>
        </p:txBody>
      </p:sp>
      <p:sp>
        <p:nvSpPr>
          <p:cNvPr id="2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7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232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660376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4946"/>
            <a:ext cx="660376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6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6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504870"/>
            <a:ext cx="6665675" cy="20845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66656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7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8DDDE"/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0" name="Rectangle 9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05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smtClean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smtClean="0">
                <a:solidFill>
                  <a:prstClr val="black"/>
                </a:solidFill>
              </a:rPr>
              <a:t>(Lane, Kalberg, &amp; Menzies, 2009)</a:t>
            </a:r>
            <a:endParaRPr lang="en-US" sz="2800" b="1" smtClean="0">
              <a:solidFill>
                <a:prstClr val="black"/>
              </a:solidFill>
            </a:endParaRPr>
          </a:p>
        </p:txBody>
      </p:sp>
      <p:grpSp>
        <p:nvGrpSpPr>
          <p:cNvPr id="6" name="Triangle"/>
          <p:cNvGrpSpPr/>
          <p:nvPr userDrawn="1"/>
        </p:nvGrpSpPr>
        <p:grpSpPr>
          <a:xfrm>
            <a:off x="423333" y="1059255"/>
            <a:ext cx="8466403" cy="5722545"/>
            <a:chOff x="423333" y="1059255"/>
            <a:chExt cx="8466403" cy="5722545"/>
          </a:xfrm>
        </p:grpSpPr>
        <p:sp>
          <p:nvSpPr>
            <p:cNvPr id="7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	Academic	Behavioral	Social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Behavior Arrow"/>
            <p:cNvSpPr>
              <a:spLocks noChangeShapeType="1"/>
            </p:cNvSpPr>
            <p:nvPr userDrawn="1"/>
          </p:nvSpPr>
          <p:spPr bwMode="auto">
            <a:xfrm flipH="1">
              <a:off x="4593768" y="4106963"/>
              <a:ext cx="2213536" cy="20793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Social Arrow"/>
            <p:cNvSpPr>
              <a:spLocks noChangeShapeType="1"/>
            </p:cNvSpPr>
            <p:nvPr userDrawn="1"/>
          </p:nvSpPr>
          <p:spPr bwMode="auto">
            <a:xfrm flipH="1">
              <a:off x="7096742" y="5486399"/>
              <a:ext cx="690665" cy="69994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PBIS Framework"/>
            <p:cNvSpPr txBox="1">
              <a:spLocks noChangeArrowheads="1"/>
            </p:cNvSpPr>
            <p:nvPr userDrawn="1"/>
          </p:nvSpPr>
          <p:spPr bwMode="auto">
            <a:xfrm>
              <a:off x="6638572" y="3740744"/>
              <a:ext cx="1905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prstClr val="black"/>
                  </a:solidFill>
                </a:rPr>
                <a:t>PBIS Framework</a:t>
              </a:r>
            </a:p>
          </p:txBody>
        </p:sp>
        <p:sp>
          <p:nvSpPr>
            <p:cNvPr id="17" name="Validated Curricula"/>
            <p:cNvSpPr txBox="1">
              <a:spLocks noChangeArrowheads="1"/>
            </p:cNvSpPr>
            <p:nvPr userDrawn="1"/>
          </p:nvSpPr>
          <p:spPr bwMode="auto">
            <a:xfrm>
              <a:off x="7702611" y="4884936"/>
              <a:ext cx="1187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prstClr val="black"/>
                  </a:solidFill>
                </a:rPr>
                <a:t>Validated Curricula</a:t>
              </a:r>
            </a:p>
          </p:txBody>
        </p: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≈5%</a:t>
              </a:r>
            </a:p>
          </p:txBody>
        </p:sp>
      </p:grpSp>
      <p:grpSp>
        <p:nvGrpSpPr>
          <p:cNvPr id="21" name="Arrows"/>
          <p:cNvGrpSpPr/>
          <p:nvPr userDrawn="1"/>
        </p:nvGrpSpPr>
        <p:grpSpPr>
          <a:xfrm>
            <a:off x="0" y="533400"/>
            <a:ext cx="9137191" cy="4648200"/>
            <a:chOff x="0" y="533400"/>
            <a:chExt cx="9137191" cy="4648200"/>
          </a:xfrm>
        </p:grpSpPr>
        <p:sp>
          <p:nvSpPr>
            <p:cNvPr id="22" name="Arrow Tier 1"/>
            <p:cNvSpPr/>
            <p:nvPr userDrawn="1"/>
          </p:nvSpPr>
          <p:spPr bwMode="auto">
            <a:xfrm>
              <a:off x="0" y="3200400"/>
              <a:ext cx="3810000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prstClr val="black"/>
                  </a:solidFill>
                </a:rPr>
                <a:t>Goal: Prevent Harm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</a:rPr>
                <a:t>School/classroom-wide systems for all students, staff, &amp; settings</a:t>
              </a:r>
            </a:p>
          </p:txBody>
        </p:sp>
        <p:sp>
          <p:nvSpPr>
            <p:cNvPr id="23" name="Arrow Tier 2"/>
            <p:cNvSpPr/>
            <p:nvPr userDrawn="1"/>
          </p:nvSpPr>
          <p:spPr bwMode="auto">
            <a:xfrm flipH="1">
              <a:off x="6046519" y="1358106"/>
              <a:ext cx="3090672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prstClr val="black"/>
                  </a:solidFill>
                  <a:cs typeface="Arial" charset="0"/>
                </a:rPr>
                <a:t>Goal: Reverse Harm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  <a:cs typeface="Arial" charset="0"/>
                </a:rPr>
                <a:t>Specialized group systems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  <a:cs typeface="Arial" charset="0"/>
                </a:rPr>
                <a:t>for students at-risk</a:t>
              </a: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Arrow Tier 3"/>
            <p:cNvSpPr/>
            <p:nvPr userDrawn="1"/>
          </p:nvSpPr>
          <p:spPr bwMode="auto">
            <a:xfrm>
              <a:off x="0" y="533400"/>
              <a:ext cx="3200400" cy="1981200"/>
            </a:xfrm>
            <a:prstGeom prst="rightArrow">
              <a:avLst>
                <a:gd name="adj1" fmla="val 57912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prstClr val="black"/>
                  </a:solidFill>
                </a:rPr>
                <a:t>Goal: Reduce Harm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</a:rPr>
                <a:t>Specialized individual systems for students with high-risk</a:t>
              </a:r>
            </a:p>
          </p:txBody>
        </p:sp>
      </p:grpSp>
      <p:sp>
        <p:nvSpPr>
          <p:cNvPr id="25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6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7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Tertiary Prevention  (Tier 3)</a:t>
            </a:r>
          </a:p>
        </p:txBody>
      </p:sp>
    </p:spTree>
    <p:extLst>
      <p:ext uri="{BB962C8B-B14F-4D97-AF65-F5344CB8AC3E}">
        <p14:creationId xmlns:p14="http://schemas.microsoft.com/office/powerpoint/2010/main" val="3355763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NEW_Ci3T_Model">
    <p:bg>
      <p:bgPr>
        <a:gradFill>
          <a:gsLst>
            <a:gs pos="0">
              <a:srgbClr val="F5FAFE"/>
            </a:gs>
            <a:gs pos="100000">
              <a:srgbClr val="AABED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27200" cy="6858000"/>
          </a:xfrm>
          <a:prstGeom prst="rect">
            <a:avLst/>
          </a:prstGeom>
          <a:gradFill>
            <a:gsLst>
              <a:gs pos="0">
                <a:srgbClr val="F5FAFE"/>
              </a:gs>
              <a:gs pos="100000">
                <a:srgbClr val="AABED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Triangle"/>
          <p:cNvGrpSpPr/>
          <p:nvPr userDrawn="1"/>
        </p:nvGrpSpPr>
        <p:grpSpPr>
          <a:xfrm>
            <a:off x="423333" y="1059255"/>
            <a:ext cx="8297334" cy="5714079"/>
            <a:chOff x="423333" y="1059255"/>
            <a:chExt cx="8297334" cy="5714079"/>
          </a:xfrm>
        </p:grpSpPr>
        <p:sp>
          <p:nvSpPr>
            <p:cNvPr id="6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7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" name="Domains"/>
            <p:cNvSpPr txBox="1"/>
            <p:nvPr userDrawn="1"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</a:t>
              </a: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Validated Curricula	PBIS Framework	Validated Curricula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endParaRPr>
            </a:p>
          </p:txBody>
        </p:sp>
      </p:grpSp>
      <p:sp>
        <p:nvSpPr>
          <p:cNvPr id="10" name="Goal 3"/>
          <p:cNvSpPr/>
          <p:nvPr userDrawn="1"/>
        </p:nvSpPr>
        <p:spPr>
          <a:xfrm flipH="1">
            <a:off x="5641879" y="905375"/>
            <a:ext cx="3485321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AABED7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Goal: Reduce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Specialized individual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systems</a:t>
            </a:r>
            <a:b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   for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students with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high risk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Goal 2"/>
          <p:cNvSpPr/>
          <p:nvPr userDrawn="1"/>
        </p:nvSpPr>
        <p:spPr>
          <a:xfrm rot="10800000" flipH="1" flipV="1">
            <a:off x="13625" y="1858317"/>
            <a:ext cx="307238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AABED7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Goal: Reverse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for students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at risk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Goal 1"/>
          <p:cNvSpPr/>
          <p:nvPr userDrawn="1"/>
        </p:nvSpPr>
        <p:spPr>
          <a:xfrm flipH="1">
            <a:off x="5314152" y="3740744"/>
            <a:ext cx="3813048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AABED7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Goal: Prevent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School/classroom-wide systems for all students, staff, &amp;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settings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ier 3"/>
          <p:cNvSpPr txBox="1">
            <a:spLocks noChangeArrowheads="1"/>
          </p:cNvSpPr>
          <p:nvPr userDrawn="1"/>
        </p:nvSpPr>
        <p:spPr bwMode="auto">
          <a:xfrm>
            <a:off x="2667000" y="1064685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Tier 3</a:t>
            </a:r>
          </a:p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Tertiary Prevention  (</a:t>
            </a:r>
            <a:r>
              <a:rPr kumimoji="0" lang="en-US" sz="2400" b="1" i="0" u="none" strike="noStrike" kern="120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≈5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4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Tier 2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Secondary Prevention (</a:t>
            </a:r>
            <a:r>
              <a:rPr kumimoji="0" lang="en-US" sz="2400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≈15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) </a:t>
            </a:r>
          </a:p>
        </p:txBody>
      </p:sp>
      <p:sp>
        <p:nvSpPr>
          <p:cNvPr id="15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Tier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Primary Prevention (</a:t>
            </a:r>
            <a:r>
              <a:rPr kumimoji="0" lang="en-US" sz="2400" b="1" i="0" u="none" strike="noStrike" kern="120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≈80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) </a:t>
            </a:r>
          </a:p>
        </p:txBody>
      </p:sp>
      <p:sp>
        <p:nvSpPr>
          <p:cNvPr id="16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2009)</a:t>
            </a:r>
          </a:p>
        </p:txBody>
      </p:sp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86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52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28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4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smtClean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smtClean="0">
                <a:solidFill>
                  <a:prstClr val="black"/>
                </a:solidFill>
              </a:rPr>
              <a:t>(Lane, Kalberg, &amp; Menzies, 2009)</a:t>
            </a:r>
            <a:endParaRPr lang="en-US" sz="2800" b="1" smtClean="0">
              <a:solidFill>
                <a:prstClr val="black"/>
              </a:solidFill>
            </a:endParaRPr>
          </a:p>
        </p:txBody>
      </p:sp>
      <p:grpSp>
        <p:nvGrpSpPr>
          <p:cNvPr id="6" name="Triangle"/>
          <p:cNvGrpSpPr/>
          <p:nvPr userDrawn="1"/>
        </p:nvGrpSpPr>
        <p:grpSpPr>
          <a:xfrm>
            <a:off x="423333" y="1059255"/>
            <a:ext cx="8466403" cy="5722545"/>
            <a:chOff x="423333" y="1059255"/>
            <a:chExt cx="8466403" cy="5722545"/>
          </a:xfrm>
        </p:grpSpPr>
        <p:sp>
          <p:nvSpPr>
            <p:cNvPr id="7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	Academic	Behavioral	Social</a:t>
              </a:r>
              <a:endPara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Behavior Arrow"/>
            <p:cNvSpPr>
              <a:spLocks noChangeShapeType="1"/>
            </p:cNvSpPr>
            <p:nvPr userDrawn="1"/>
          </p:nvSpPr>
          <p:spPr bwMode="auto">
            <a:xfrm flipH="1">
              <a:off x="4593768" y="4106963"/>
              <a:ext cx="2213536" cy="20793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5" name="Social Arrow"/>
            <p:cNvSpPr>
              <a:spLocks noChangeShapeType="1"/>
            </p:cNvSpPr>
            <p:nvPr userDrawn="1"/>
          </p:nvSpPr>
          <p:spPr bwMode="auto">
            <a:xfrm flipH="1">
              <a:off x="7096742" y="5486399"/>
              <a:ext cx="690665" cy="69994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6" name="PBIS Framework"/>
            <p:cNvSpPr txBox="1">
              <a:spLocks noChangeArrowheads="1"/>
            </p:cNvSpPr>
            <p:nvPr userDrawn="1"/>
          </p:nvSpPr>
          <p:spPr bwMode="auto">
            <a:xfrm>
              <a:off x="6638572" y="3740744"/>
              <a:ext cx="1905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prstClr val="black"/>
                  </a:solidFill>
                </a:rPr>
                <a:t>PBIS Framework</a:t>
              </a:r>
            </a:p>
          </p:txBody>
        </p:sp>
        <p:sp>
          <p:nvSpPr>
            <p:cNvPr id="17" name="Validated Curricula"/>
            <p:cNvSpPr txBox="1">
              <a:spLocks noChangeArrowheads="1"/>
            </p:cNvSpPr>
            <p:nvPr userDrawn="1"/>
          </p:nvSpPr>
          <p:spPr bwMode="auto">
            <a:xfrm>
              <a:off x="7702611" y="4884936"/>
              <a:ext cx="1187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prstClr val="black"/>
                  </a:solidFill>
                </a:rPr>
                <a:t>Validated Curricula</a:t>
              </a:r>
            </a:p>
          </p:txBody>
        </p: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black"/>
                  </a:solidFill>
                  <a:latin typeface="+mn-lt"/>
                  <a:cs typeface="Arial" panose="020B0604020202020204" pitchFamily="34" charset="0"/>
                </a:rPr>
                <a:t>≈5%</a:t>
              </a:r>
            </a:p>
          </p:txBody>
        </p:sp>
      </p:grpSp>
      <p:grpSp>
        <p:nvGrpSpPr>
          <p:cNvPr id="21" name="Arrows"/>
          <p:cNvGrpSpPr/>
          <p:nvPr userDrawn="1"/>
        </p:nvGrpSpPr>
        <p:grpSpPr>
          <a:xfrm>
            <a:off x="0" y="533400"/>
            <a:ext cx="9137191" cy="4648200"/>
            <a:chOff x="0" y="533400"/>
            <a:chExt cx="9137191" cy="4648200"/>
          </a:xfrm>
        </p:grpSpPr>
        <p:sp>
          <p:nvSpPr>
            <p:cNvPr id="22" name="Arrow Tier 1"/>
            <p:cNvSpPr/>
            <p:nvPr userDrawn="1"/>
          </p:nvSpPr>
          <p:spPr bwMode="auto">
            <a:xfrm>
              <a:off x="0" y="3200400"/>
              <a:ext cx="3810000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prstClr val="black"/>
                  </a:solidFill>
                </a:rPr>
                <a:t>Goal: Prevent Harm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</a:rPr>
                <a:t>School/classroom-wide systems for all students, staff, &amp; settings</a:t>
              </a:r>
            </a:p>
          </p:txBody>
        </p:sp>
        <p:sp>
          <p:nvSpPr>
            <p:cNvPr id="23" name="Arrow Tier 2"/>
            <p:cNvSpPr/>
            <p:nvPr userDrawn="1"/>
          </p:nvSpPr>
          <p:spPr bwMode="auto">
            <a:xfrm flipH="1">
              <a:off x="6046519" y="1358106"/>
              <a:ext cx="3090672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prstClr val="black"/>
                  </a:solidFill>
                  <a:cs typeface="Arial" charset="0"/>
                </a:rPr>
                <a:t>Goal: Reverse Harm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  <a:cs typeface="Arial" charset="0"/>
                </a:rPr>
                <a:t>Specialized group systems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  <a:cs typeface="Arial" charset="0"/>
                </a:rPr>
                <a:t>for students at-risk</a:t>
              </a: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Arrow Tier 3"/>
            <p:cNvSpPr/>
            <p:nvPr userDrawn="1"/>
          </p:nvSpPr>
          <p:spPr bwMode="auto">
            <a:xfrm>
              <a:off x="0" y="533400"/>
              <a:ext cx="3200400" cy="1981200"/>
            </a:xfrm>
            <a:prstGeom prst="rightArrow">
              <a:avLst>
                <a:gd name="adj1" fmla="val 57912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 smtClean="0">
                  <a:solidFill>
                    <a:prstClr val="black"/>
                  </a:solidFill>
                </a:rPr>
                <a:t>Goal: Reduce Harm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prstClr val="black"/>
                  </a:solidFill>
                </a:rPr>
                <a:t>Specialized individual systems for students with high-risk</a:t>
              </a:r>
            </a:p>
          </p:txBody>
        </p:sp>
      </p:grpSp>
      <p:sp>
        <p:nvSpPr>
          <p:cNvPr id="25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6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7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Tertiary Prevention  (Tier 3)</a:t>
            </a:r>
          </a:p>
        </p:txBody>
      </p:sp>
    </p:spTree>
    <p:extLst>
      <p:ext uri="{BB962C8B-B14F-4D97-AF65-F5344CB8AC3E}">
        <p14:creationId xmlns:p14="http://schemas.microsoft.com/office/powerpoint/2010/main" val="4267992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W_Ci3T_Model">
    <p:bg>
      <p:bgPr>
        <a:gradFill>
          <a:gsLst>
            <a:gs pos="0">
              <a:srgbClr val="F5FAFE"/>
            </a:gs>
            <a:gs pos="100000">
              <a:srgbClr val="AABED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27200" cy="6858000"/>
          </a:xfrm>
          <a:prstGeom prst="rect">
            <a:avLst/>
          </a:prstGeom>
          <a:gradFill>
            <a:gsLst>
              <a:gs pos="0">
                <a:srgbClr val="F5FAFE"/>
              </a:gs>
              <a:gs pos="100000">
                <a:srgbClr val="AABED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Triangle"/>
          <p:cNvGrpSpPr/>
          <p:nvPr userDrawn="1"/>
        </p:nvGrpSpPr>
        <p:grpSpPr>
          <a:xfrm>
            <a:off x="423333" y="1059255"/>
            <a:ext cx="8297334" cy="5714079"/>
            <a:chOff x="423333" y="1059255"/>
            <a:chExt cx="8297334" cy="5714079"/>
          </a:xfrm>
        </p:grpSpPr>
        <p:sp>
          <p:nvSpPr>
            <p:cNvPr id="6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7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" name="Domains"/>
            <p:cNvSpPr txBox="1"/>
            <p:nvPr userDrawn="1"/>
          </p:nvSpPr>
          <p:spPr>
            <a:xfrm>
              <a:off x="423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Academic	</a:t>
              </a:r>
              <a:r>
                <a:rPr kumimoji="0" lang="en-US" sz="1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Behavioral	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◇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Social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	</a:t>
              </a: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Arial" charset="0"/>
                </a:rPr>
                <a:t>Validated Curricula	PBIS Framework	Validated Curricula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endParaRPr>
            </a:p>
          </p:txBody>
        </p:sp>
      </p:grpSp>
      <p:sp>
        <p:nvSpPr>
          <p:cNvPr id="10" name="Goal 3"/>
          <p:cNvSpPr/>
          <p:nvPr userDrawn="1"/>
        </p:nvSpPr>
        <p:spPr>
          <a:xfrm flipH="1">
            <a:off x="5641879" y="905375"/>
            <a:ext cx="3485321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AABED7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Goal: Reduce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Specialized individual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systems</a:t>
            </a:r>
            <a:b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   for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students with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high risk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Goal 2"/>
          <p:cNvSpPr/>
          <p:nvPr userDrawn="1"/>
        </p:nvSpPr>
        <p:spPr>
          <a:xfrm rot="10800000" flipH="1" flipV="1">
            <a:off x="13625" y="1858317"/>
            <a:ext cx="307238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AABED7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Goal: Reverse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for students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charset="0"/>
              </a:rPr>
              <a:t>at risk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Goal 1"/>
          <p:cNvSpPr/>
          <p:nvPr userDrawn="1"/>
        </p:nvSpPr>
        <p:spPr>
          <a:xfrm flipH="1">
            <a:off x="5314152" y="3740744"/>
            <a:ext cx="3813048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AABED7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Goal: Prevent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School/classroom-wide systems for all students, staff, &amp;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settings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ier 3"/>
          <p:cNvSpPr txBox="1">
            <a:spLocks noChangeArrowheads="1"/>
          </p:cNvSpPr>
          <p:nvPr userDrawn="1"/>
        </p:nvSpPr>
        <p:spPr bwMode="auto">
          <a:xfrm>
            <a:off x="2667000" y="1064685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Tier 3</a:t>
            </a:r>
          </a:p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Tertiary Prevention  (</a:t>
            </a:r>
            <a:r>
              <a:rPr kumimoji="0" lang="en-US" sz="2400" b="1" i="0" u="none" strike="noStrike" kern="120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≈5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4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Tier 2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Secondary Prevention (</a:t>
            </a:r>
            <a:r>
              <a:rPr kumimoji="0" lang="en-US" sz="2400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≈15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) </a:t>
            </a:r>
          </a:p>
        </p:txBody>
      </p:sp>
      <p:sp>
        <p:nvSpPr>
          <p:cNvPr id="15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Tier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Primary Prevention (</a:t>
            </a:r>
            <a:r>
              <a:rPr kumimoji="0" lang="en-US" sz="2400" b="1" i="0" u="none" strike="noStrike" kern="120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≈80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en-US" sz="2400" b="1" i="0" u="none" strike="noStrike" kern="1200" cap="none" spc="0" normalizeH="0" baseline="0" noProof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) </a:t>
            </a:r>
          </a:p>
        </p:txBody>
      </p:sp>
      <p:sp>
        <p:nvSpPr>
          <p:cNvPr id="16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(Lane,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Kalberg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&amp;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Menzies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2009)</a:t>
            </a:r>
          </a:p>
        </p:txBody>
      </p:sp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725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81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5" name="Rectangle 4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302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31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40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78215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Ci3T II 2014-2015 </a:t>
            </a:r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4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4A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6464A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Ci3T II 2014-2015 </a:t>
            </a:r>
            <a:fld id="{F37D365C-14BA-4E89-A6F0-6574D271F140}" type="slidenum">
              <a:rPr lang="en-US" smtClean="0">
                <a:solidFill>
                  <a:srgbClr val="46464A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6464A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37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80772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Rectangle 9"/>
          <p:cNvSpPr>
            <a:spLocks noGrp="1"/>
          </p:cNvSpPr>
          <p:nvPr>
            <p:ph type="dt" sz="half" idx="16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/>
          </p:cNvSpPr>
          <p:nvPr>
            <p:ph type="sldNum" sz="quarter" idx="17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 MTSS:Ci3T II 2014-2015 </a:t>
            </a:r>
            <a:fld id="{DD9A9FE0-D006-4324-B3B9-B12B2E47A9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48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609600"/>
            <a:ext cx="39624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Rectangle 13"/>
          <p:cNvSpPr>
            <a:spLocks noGrp="1"/>
          </p:cNvSpPr>
          <p:nvPr>
            <p:ph type="dt" sz="half" idx="18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9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 MTSS:Ci3T II 2014-2015 </a:t>
            </a:r>
            <a:fld id="{041AAB7B-AAFA-4E6A-84F2-7B3B85B850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7"/>
          <p:cNvSpPr>
            <a:spLocks noGrp="1"/>
          </p:cNvSpPr>
          <p:nvPr>
            <p:ph type="ftr" sz="quarter" idx="2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09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1600200"/>
            <a:ext cx="8077200" cy="4648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Rectangle 9"/>
          <p:cNvSpPr>
            <a:spLocks noGrp="1"/>
          </p:cNvSpPr>
          <p:nvPr>
            <p:ph type="dt" sz="half" idx="16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/>
          </p:cNvSpPr>
          <p:nvPr>
            <p:ph type="ftr" sz="quarter" idx="18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Ci3T_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0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Academic	</a:t>
            </a:r>
            <a:r>
              <a:rPr lang="en-US" sz="1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◇</a:t>
            </a:r>
            <a:r>
              <a:rPr lang="en-US" sz="2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	</a:t>
            </a:r>
            <a:r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  <a:cs typeface="Arial" charset="0"/>
              </a:rPr>
              <a:t>Validated Curricula	PBIS Framework	Validated Curricula</a:t>
            </a:r>
            <a:endParaRPr lang="en-US">
              <a:solidFill>
                <a:prstClr val="black">
                  <a:lumMod val="85000"/>
                  <a:lumOff val="15000"/>
                </a:prstClr>
              </a:solidFill>
              <a:cs typeface="Arial" charset="0"/>
            </a:endParaRPr>
          </a:p>
        </p:txBody>
      </p:sp>
      <p:sp>
        <p:nvSpPr>
          <p:cNvPr id="26" name="Goal 3"/>
          <p:cNvSpPr/>
          <p:nvPr userDrawn="1"/>
        </p:nvSpPr>
        <p:spPr>
          <a:xfrm flipH="1">
            <a:off x="5640572" y="805649"/>
            <a:ext cx="3485321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E7E6E6"/>
                </a:solidFill>
              </a:rPr>
              <a:t>Goal: Reduce Harm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</a:rPr>
              <a:t>Specialized individual </a:t>
            </a:r>
            <a:r>
              <a:rPr lang="en-US" b="1" smtClean="0">
                <a:solidFill>
                  <a:prstClr val="white"/>
                </a:solidFill>
              </a:rPr>
              <a:t>systems</a:t>
            </a:r>
            <a:br>
              <a:rPr lang="en-US" b="1" smtClean="0">
                <a:solidFill>
                  <a:prstClr val="white"/>
                </a:solidFill>
              </a:rPr>
            </a:br>
            <a:r>
              <a:rPr lang="en-US" b="1" smtClean="0">
                <a:solidFill>
                  <a:prstClr val="white"/>
                </a:solidFill>
              </a:rPr>
              <a:t>       for </a:t>
            </a:r>
            <a:r>
              <a:rPr lang="en-US" b="1">
                <a:solidFill>
                  <a:prstClr val="white"/>
                </a:solidFill>
              </a:rPr>
              <a:t>students with </a:t>
            </a:r>
            <a:r>
              <a:rPr lang="en-US" b="1" smtClean="0">
                <a:solidFill>
                  <a:prstClr val="white"/>
                </a:solidFill>
              </a:rPr>
              <a:t>high risk</a:t>
            </a: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7" name="Goal 2"/>
          <p:cNvSpPr/>
          <p:nvPr userDrawn="1"/>
        </p:nvSpPr>
        <p:spPr>
          <a:xfrm rot="10800000" flipH="1" flipV="1">
            <a:off x="13625" y="1858317"/>
            <a:ext cx="3072384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E7E6E6"/>
                </a:solidFill>
                <a:cs typeface="Arial" charset="0"/>
              </a:rPr>
              <a:t>Goal: Reverse Harm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cs typeface="Arial" charset="0"/>
              </a:rPr>
              <a:t>Specialized group systems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  <a:cs typeface="Arial" charset="0"/>
              </a:rPr>
              <a:t>for students </a:t>
            </a:r>
            <a:r>
              <a:rPr lang="en-US" b="1" smtClean="0">
                <a:solidFill>
                  <a:prstClr val="white"/>
                </a:solidFill>
                <a:cs typeface="Arial" charset="0"/>
              </a:rPr>
              <a:t>at risk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Goal 1"/>
          <p:cNvSpPr/>
          <p:nvPr userDrawn="1"/>
        </p:nvSpPr>
        <p:spPr>
          <a:xfrm flipH="1">
            <a:off x="5314152" y="3740744"/>
            <a:ext cx="3813048" cy="914400"/>
          </a:xfrm>
          <a:prstGeom prst="homePlat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srgbClr val="E7E6E6"/>
                </a:solidFill>
              </a:rPr>
              <a:t>Goal: Prevent Harm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white"/>
                </a:solidFill>
              </a:rPr>
              <a:t>School/classroom-wide systems for all students, staff, &amp; </a:t>
            </a:r>
            <a:r>
              <a:rPr lang="en-US" b="1" smtClean="0">
                <a:solidFill>
                  <a:prstClr val="white"/>
                </a:solidFill>
              </a:rPr>
              <a:t>settings</a:t>
            </a: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9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3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Tertiary Prevention 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≈5</a:t>
            </a:r>
            <a:r>
              <a:rPr lang="en-US" sz="24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0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Tier 2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Secondary Prevention (</a:t>
            </a:r>
            <a:r>
              <a:rPr lang="en-US" sz="2400" b="1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≈15</a:t>
            </a:r>
            <a:r>
              <a:rPr lang="en-US" sz="2400" b="1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1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Tier 1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Primary Prevention (</a:t>
            </a:r>
            <a:r>
              <a:rPr lang="en-US" sz="2400" b="1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≈80</a:t>
            </a:r>
            <a:r>
              <a:rPr lang="en-US" sz="24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cs typeface="Arial" panose="020B0604020202020204" pitchFamily="34" charset="0"/>
              </a:rPr>
              <a:t>%</a:t>
            </a:r>
            <a:r>
              <a:rPr lang="en-US" sz="2400" b="1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32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(Lane, </a:t>
            </a:r>
            <a:r>
              <a:rPr lang="en-US" sz="2000" err="1">
                <a:solidFill>
                  <a:prstClr val="black"/>
                </a:solidFill>
              </a:rPr>
              <a:t>Kalberg</a:t>
            </a:r>
            <a:r>
              <a:rPr lang="en-US" sz="2000">
                <a:solidFill>
                  <a:prstClr val="black"/>
                </a:solidFill>
              </a:rPr>
              <a:t>, &amp; </a:t>
            </a:r>
            <a:r>
              <a:rPr lang="en-US" sz="2000" err="1">
                <a:solidFill>
                  <a:prstClr val="black"/>
                </a:solidFill>
              </a:rPr>
              <a:t>Menzies</a:t>
            </a:r>
            <a:r>
              <a:rPr lang="en-US" sz="2000">
                <a:solidFill>
                  <a:prstClr val="black"/>
                </a:solidFill>
              </a:rPr>
              <a:t>, 2009)</a:t>
            </a:r>
          </a:p>
        </p:txBody>
      </p:sp>
      <p:sp>
        <p:nvSpPr>
          <p:cNvPr id="33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smtClean="0">
                <a:solidFill>
                  <a:prstClr val="black"/>
                </a:solidFill>
              </a:rPr>
              <a:t>Comprehensive, Integrated, Three-Tiered Model of Prevention</a:t>
            </a:r>
            <a:endParaRPr lang="en-US" sz="2800" b="1" smtClean="0">
              <a:solidFill>
                <a:prstClr val="black"/>
              </a:solidFill>
            </a:endParaRPr>
          </a:p>
        </p:txBody>
      </p:sp>
      <p:sp>
        <p:nvSpPr>
          <p:cNvPr id="34" name="Border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3T_PL_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415142" y="410998"/>
            <a:ext cx="6313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solidFill>
                  <a:prstClr val="black"/>
                </a:solidFill>
                <a:ea typeface="Calibri" charset="0"/>
                <a:cs typeface="Calibri" charset="0"/>
              </a:rPr>
              <a:t>Ci3T Professional Learning Series</a:t>
            </a:r>
            <a:endParaRPr lang="en-US" sz="360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291" r="3781"/>
          <a:stretch/>
        </p:blipFill>
        <p:spPr>
          <a:xfrm>
            <a:off x="150222" y="1226635"/>
            <a:ext cx="8897823" cy="47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2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  <a:lvl2pPr>
              <a:defRPr>
                <a:solidFill>
                  <a:srgbClr val="505153"/>
                </a:solidFill>
              </a:defRPr>
            </a:lvl2pPr>
            <a:lvl3pPr>
              <a:defRPr>
                <a:solidFill>
                  <a:srgbClr val="505153"/>
                </a:solidFill>
              </a:defRPr>
            </a:lvl3pPr>
            <a:lvl4pPr>
              <a:defRPr>
                <a:solidFill>
                  <a:srgbClr val="505153"/>
                </a:solidFill>
              </a:defRPr>
            </a:lvl4pPr>
            <a:lvl5pPr>
              <a:defRPr>
                <a:solidFill>
                  <a:srgbClr val="5051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12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DB9CA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600" b="1" dirty="0" smtClean="0">
                <a:solidFill>
                  <a:prstClr val="black"/>
                </a:solidFill>
              </a:rPr>
              <a:t>Comprehensive, Integrated, Three-Tiered Model of Prevention </a:t>
            </a:r>
            <a:r>
              <a:rPr lang="en-US" sz="2000" b="1" dirty="0" smtClean="0">
                <a:solidFill>
                  <a:prstClr val="black"/>
                </a:solidFill>
              </a:rPr>
              <a:t>(Lane, Kalberg, &amp; Menzies, 2009)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grpSp>
        <p:nvGrpSpPr>
          <p:cNvPr id="36" name="Triangle"/>
          <p:cNvGrpSpPr/>
          <p:nvPr userDrawn="1"/>
        </p:nvGrpSpPr>
        <p:grpSpPr>
          <a:xfrm>
            <a:off x="423333" y="1059255"/>
            <a:ext cx="8297334" cy="5722545"/>
            <a:chOff x="423333" y="1059255"/>
            <a:chExt cx="8297334" cy="5722545"/>
          </a:xfrm>
        </p:grpSpPr>
        <p:sp>
          <p:nvSpPr>
            <p:cNvPr id="10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457200"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	Academic	Behavioral	Social</a:t>
              </a:r>
              <a:endPara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dirty="0" smtClean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9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smtClean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20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26" name="Tier 1"/>
          <p:cNvSpPr txBox="1">
            <a:spLocks noChangeArrowheads="1"/>
          </p:cNvSpPr>
          <p:nvPr userDrawn="1"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Primary Prevention (Tier 1) </a:t>
            </a:r>
          </a:p>
        </p:txBody>
      </p:sp>
      <p:sp>
        <p:nvSpPr>
          <p:cNvPr id="25" name="Tier 2"/>
          <p:cNvSpPr txBox="1">
            <a:spLocks noChangeArrowheads="1"/>
          </p:cNvSpPr>
          <p:nvPr userDrawn="1"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Secondary Prevention (Tier 2) </a:t>
            </a:r>
          </a:p>
        </p:txBody>
      </p:sp>
      <p:sp>
        <p:nvSpPr>
          <p:cNvPr id="24" name="Tier 3"/>
          <p:cNvSpPr txBox="1">
            <a:spLocks noChangeArrowheads="1"/>
          </p:cNvSpPr>
          <p:nvPr userDrawn="1"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Tertiary Prevention  (Tier 3)</a:t>
            </a:r>
          </a:p>
        </p:txBody>
      </p:sp>
      <p:sp>
        <p:nvSpPr>
          <p:cNvPr id="2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6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3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9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54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4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4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4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72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9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979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885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14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0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7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6694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639445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4191000" y="5953125"/>
            <a:ext cx="762000" cy="809625"/>
            <a:chOff x="4191000" y="5953478"/>
            <a:chExt cx="762000" cy="808962"/>
          </a:xfrm>
        </p:grpSpPr>
        <p:sp>
          <p:nvSpPr>
            <p:cNvPr id="5" name="Rectangle 4"/>
            <p:cNvSpPr/>
            <p:nvPr userDrawn="1"/>
          </p:nvSpPr>
          <p:spPr>
            <a:xfrm>
              <a:off x="4191000" y="6324649"/>
              <a:ext cx="762000" cy="152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" name="Picture 8" descr="CI3T_icon_color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420" y="5953478"/>
              <a:ext cx="561420" cy="808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612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78507" y="762000"/>
            <a:ext cx="2823499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842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2694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1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685800" y="381000"/>
            <a:ext cx="7772400" cy="1143000"/>
          </a:xfrm>
          <a:prstGeom prst="homePlat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101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9786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18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96" y="3810000"/>
            <a:ext cx="4412107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1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325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2667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667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3238500" y="1524000"/>
            <a:ext cx="2667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238500" y="2174875"/>
            <a:ext cx="2667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5"/>
          </p:nvPr>
        </p:nvSpPr>
        <p:spPr>
          <a:xfrm>
            <a:off x="6019800" y="1524000"/>
            <a:ext cx="2667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019800" y="2174875"/>
            <a:ext cx="2667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392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761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4384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2238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134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9537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1177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49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iangle No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een Triangle"/>
          <p:cNvSpPr/>
          <p:nvPr userDrawn="1"/>
        </p:nvSpPr>
        <p:spPr>
          <a:xfrm>
            <a:off x="423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white"/>
              </a:solidFill>
            </a:endParaRPr>
          </a:p>
        </p:txBody>
      </p:sp>
      <p:sp>
        <p:nvSpPr>
          <p:cNvPr id="19" name="Yellow Triangle"/>
          <p:cNvSpPr/>
          <p:nvPr userDrawn="1"/>
        </p:nvSpPr>
        <p:spPr>
          <a:xfrm>
            <a:off x="3066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d Triangle"/>
          <p:cNvSpPr/>
          <p:nvPr userDrawn="1"/>
        </p:nvSpPr>
        <p:spPr>
          <a:xfrm>
            <a:off x="3995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1083406" y="5947646"/>
            <a:ext cx="6995160" cy="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3365942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5762778" y="6008511"/>
            <a:ext cx="2444" cy="731520"/>
          </a:xfrm>
          <a:prstGeom prst="line">
            <a:avLst/>
          </a:prstGeom>
          <a:ln w="38100">
            <a:solidFill>
              <a:srgbClr val="008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mains"/>
          <p:cNvSpPr txBox="1"/>
          <p:nvPr userDrawn="1"/>
        </p:nvSpPr>
        <p:spPr>
          <a:xfrm>
            <a:off x="423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Academic	</a:t>
            </a:r>
            <a:r>
              <a:rPr lang="en-US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Behavioral	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◇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Arial" charset="0"/>
              </a:rPr>
              <a:t>	Social</a:t>
            </a:r>
          </a:p>
          <a:p>
            <a:pPr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	</a:t>
            </a:r>
            <a:r>
              <a:rPr lang="en-US" sz="1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Arial" charset="0"/>
              </a:rPr>
              <a:t>Validated Curricula	PBIS Framework	Validated Curricula</a:t>
            </a:r>
            <a:endParaRPr lang="en-US" sz="18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8" name="Tier 3"/>
          <p:cNvSpPr txBox="1">
            <a:spLocks noChangeArrowheads="1"/>
          </p:cNvSpPr>
          <p:nvPr userDrawn="1"/>
        </p:nvSpPr>
        <p:spPr bwMode="auto">
          <a:xfrm>
            <a:off x="2635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3</a:t>
            </a:r>
          </a:p>
          <a:p>
            <a:pPr algn="ctr" eaLnBrk="1" hangingPunct="1">
              <a:lnSpc>
                <a:spcPct val="75000"/>
              </a:lnSpc>
            </a:pPr>
            <a:r>
              <a:rPr lang="en-US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Tertiary Prevention  (</a:t>
            </a:r>
            <a:r>
              <a:rPr lang="en-US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≈5</a:t>
            </a:r>
            <a:r>
              <a:rPr lang="en-US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%</a:t>
            </a:r>
            <a:r>
              <a:rPr lang="en-US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</a:t>
            </a:r>
          </a:p>
        </p:txBody>
      </p:sp>
      <p:sp>
        <p:nvSpPr>
          <p:cNvPr id="29" name="Tier 2"/>
          <p:cNvSpPr txBox="1">
            <a:spLocks noChangeArrowheads="1"/>
          </p:cNvSpPr>
          <p:nvPr userDrawn="1"/>
        </p:nvSpPr>
        <p:spPr bwMode="auto">
          <a:xfrm>
            <a:off x="2476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Tier 2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Secondary Prevention (</a:t>
            </a:r>
            <a:r>
              <a:rPr lang="en-US" b="1" dirty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≈15</a:t>
            </a:r>
            <a:r>
              <a:rPr lang="en-US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%</a:t>
            </a:r>
            <a:r>
              <a:rPr lang="en-US" b="1" dirty="0" smtClean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0" name="Tier 1"/>
          <p:cNvSpPr txBox="1">
            <a:spLocks noChangeArrowheads="1"/>
          </p:cNvSpPr>
          <p:nvPr userDrawn="1"/>
        </p:nvSpPr>
        <p:spPr bwMode="auto">
          <a:xfrm>
            <a:off x="2476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Tier 1</a:t>
            </a:r>
          </a:p>
          <a:p>
            <a:pPr algn="ctr" eaLnBrk="1" hangingPunct="1"/>
            <a:r>
              <a:rPr lang="en-US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Primary Prevention (</a:t>
            </a:r>
            <a:r>
              <a:rPr lang="en-US" b="1" dirty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≈80</a:t>
            </a:r>
            <a:r>
              <a:rPr lang="en-US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%</a:t>
            </a:r>
            <a:r>
              <a:rPr lang="en-US" b="1" dirty="0" smtClean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a typeface="+mn-ea"/>
              </a:rPr>
              <a:t>) </a:t>
            </a:r>
          </a:p>
        </p:txBody>
      </p:sp>
      <p:sp>
        <p:nvSpPr>
          <p:cNvPr id="31" name="Reference"/>
          <p:cNvSpPr txBox="1"/>
          <p:nvPr userDrawn="1"/>
        </p:nvSpPr>
        <p:spPr>
          <a:xfrm>
            <a:off x="2698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(Lane,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Kalberg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&amp; 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Menzies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2009)</a:t>
            </a:r>
          </a:p>
        </p:txBody>
      </p:sp>
      <p:sp>
        <p:nvSpPr>
          <p:cNvPr id="32" name="Title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 dirty="0" smtClean="0">
                <a:solidFill>
                  <a:prstClr val="black"/>
                </a:solidFill>
                <a:ea typeface="+mn-ea"/>
              </a:rPr>
              <a:t>Comprehensive, Integrated, Three-Tiered Model of Prevention</a:t>
            </a:r>
            <a:endParaRPr lang="en-US" sz="2800" b="1" dirty="0" smtClean="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Watermark Coverin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8343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5" name="Rectangle 4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990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AACD2CC-082D-4943-9AFD-898E4CA557BA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564C778-E5B8-6C43-9ED1-E2A71CB33F00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20478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E64F748-BA4F-7141-B73E-A75892040684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4F598E8-4058-414D-91E1-AE5237EF5213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25196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4949E8C-D233-8844-B374-4F4616606F48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4BA32E1-8618-AA44-A40E-A904B71F9027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3981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B5F36BE-5A91-C945-8A1A-FEF6915A97B7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156DA49F-DFFA-5C49-9D38-562CE57BDF27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06354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179D452-8676-4E44-B73F-1F81BD356850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3FF7732A-3945-314A-ABEA-A7DFE8836B07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36817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207B9EA-58E3-CF4D-808F-EF9A755AD548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2644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ECF117F-4BE9-0143-8B38-D709E7F768A5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045C9E6B-C4D7-9744-BF32-6ED425C3C696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05989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FBFE4D21-397B-044D-8EF3-017DE99BD7C6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6D508678-5C29-2649-B481-42E885A529C5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321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1A1D6BE-33A2-594E-939E-1A5C014A9F7E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4541B08F-3F98-9B4E-956A-C1E5588E419E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107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0BB050F-05A9-7E4D-AAE8-6767C10EF61E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AD7E8638-E168-2E48-9A64-10AD376D9D46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174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52B5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  <a:lvl2pPr>
              <a:defRPr>
                <a:solidFill>
                  <a:srgbClr val="505153"/>
                </a:solidFill>
              </a:defRPr>
            </a:lvl2pPr>
            <a:lvl3pPr>
              <a:defRPr>
                <a:solidFill>
                  <a:srgbClr val="505153"/>
                </a:solidFill>
              </a:defRPr>
            </a:lvl3pPr>
            <a:lvl4pPr>
              <a:defRPr>
                <a:solidFill>
                  <a:srgbClr val="505153"/>
                </a:solidFill>
              </a:defRPr>
            </a:lvl4pPr>
            <a:lvl5pPr>
              <a:defRPr>
                <a:solidFill>
                  <a:srgbClr val="50515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3" name="Rectangle 12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529" y="5953478"/>
              <a:ext cx="537201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62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7263DB47-DB9E-1742-8201-B72934E3E674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C8CDE78B-66B6-BC45-92DB-E58EC3C7D831}" type="slidenum">
              <a:rPr lang="en-US" sz="1800">
                <a:cs typeface="+mn-cs"/>
              </a:rPr>
              <a:pPr>
                <a:defRPr/>
              </a:pPr>
              <a:t>‹#›</a:t>
            </a:fld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232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DCE1720-FADA-1448-BF8B-7D4BBC53C10D}" type="datetime1">
              <a:rPr lang="en-US" altLang="en-US" smtClean="0"/>
              <a:pPr>
                <a:defRPr/>
              </a:pPr>
              <a:t>5/6/2019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83ADB909-E6F2-AD44-B087-28F4D3D2B98F}" type="slidenum">
              <a:rPr lang="en-US" altLang="en-US" sz="1800">
                <a:cs typeface="+mn-cs"/>
              </a:rPr>
              <a:pPr>
                <a:defRPr/>
              </a:pPr>
              <a:t>‹#›</a:t>
            </a:fld>
            <a:endParaRPr lang="en-US" alt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969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D5BE4E97-4DAA-1B4B-B6FC-5B0687C6C877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9D2512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A21330EB-9F75-DA47-A93C-F70C6C7196A0}" type="slidenum">
              <a:rPr lang="en-US" altLang="en-US" sz="1800">
                <a:cs typeface="+mn-cs"/>
              </a:rPr>
              <a:pPr>
                <a:defRPr/>
              </a:pPr>
              <a:t>‹#›</a:t>
            </a:fld>
            <a:endParaRPr lang="en-US" alt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84171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933010FF-FE7F-D647-B2F5-9050C97EAA07}" type="datetime1">
              <a:rPr lang="en-US" smtClean="0"/>
              <a:pPr>
                <a:defRPr/>
              </a:pPr>
              <a:t>5/6/2019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6464A">
                    <a:shade val="90000"/>
                  </a:srgbClr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424246"/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F82231C3-A9D6-454B-AFF0-44A4F3308835}" type="slidenum">
              <a:rPr lang="en-US" altLang="en-US" sz="1800">
                <a:cs typeface="+mn-cs"/>
              </a:rPr>
              <a:pPr>
                <a:defRPr/>
              </a:pPr>
              <a:t>‹#›</a:t>
            </a:fld>
            <a:endParaRPr lang="en-US" alt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73691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/>
          <a:lstStyle>
            <a:lvl1pPr>
              <a:defRPr>
                <a:solidFill>
                  <a:srgbClr val="505153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399"/>
            <a:ext cx="64008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172200"/>
            <a:ext cx="2133600" cy="365125"/>
          </a:xfrm>
        </p:spPr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1722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2133600" cy="365125"/>
          </a:xfrm>
        </p:spPr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CI3T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60" y="3810000"/>
            <a:ext cx="4480580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17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948A54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05153"/>
                </a:solidFill>
              </a:defRPr>
            </a:lvl1pPr>
            <a:lvl2pPr>
              <a:defRPr>
                <a:solidFill>
                  <a:srgbClr val="505153"/>
                </a:solidFill>
              </a:defRPr>
            </a:lvl2pPr>
            <a:lvl3pPr>
              <a:defRPr>
                <a:solidFill>
                  <a:srgbClr val="505153"/>
                </a:solidFill>
              </a:defRPr>
            </a:lvl3pPr>
            <a:lvl4pPr>
              <a:defRPr>
                <a:solidFill>
                  <a:srgbClr val="505153"/>
                </a:solidFill>
              </a:defRPr>
            </a:lvl4pPr>
            <a:lvl5pPr>
              <a:defRPr>
                <a:solidFill>
                  <a:srgbClr val="50515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2133600" cy="365125"/>
          </a:xfrm>
        </p:spPr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1722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6340475"/>
            <a:ext cx="2133600" cy="365125"/>
          </a:xfrm>
        </p:spPr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 descr="CI3T_icon_color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0" y="5953478"/>
              <a:ext cx="561420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29659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0515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7965" y="6096000"/>
            <a:ext cx="2133600" cy="365125"/>
          </a:xfrm>
        </p:spPr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2133600" cy="365125"/>
          </a:xfrm>
        </p:spPr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52401" y="152400"/>
            <a:ext cx="8839200" cy="6553200"/>
          </a:xfrm>
          <a:prstGeom prst="rect">
            <a:avLst/>
          </a:prstGeom>
          <a:noFill/>
          <a:ln w="9525" cmpd="sng">
            <a:gradFill flip="none" rotWithShape="1">
              <a:gsLst>
                <a:gs pos="23000">
                  <a:srgbClr val="5BAC35"/>
                </a:gs>
                <a:gs pos="100000">
                  <a:srgbClr val="FF0000"/>
                </a:gs>
                <a:gs pos="59000">
                  <a:srgbClr val="FFFF00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CI3T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60" y="762000"/>
            <a:ext cx="4480580" cy="17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81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48A54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0" name="Rectangle 9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CI3T_icon_color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0" y="5953478"/>
              <a:ext cx="561420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7816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48A54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 descr="CI3T_icon_color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0" y="5953478"/>
              <a:ext cx="561420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7637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48A54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4191000" y="5953478"/>
            <a:ext cx="762000" cy="808962"/>
            <a:chOff x="4191000" y="5953478"/>
            <a:chExt cx="762000" cy="808962"/>
          </a:xfrm>
        </p:grpSpPr>
        <p:sp>
          <p:nvSpPr>
            <p:cNvPr id="8" name="Rectangle 7"/>
            <p:cNvSpPr/>
            <p:nvPr userDrawn="1"/>
          </p:nvSpPr>
          <p:spPr>
            <a:xfrm>
              <a:off x="4191000" y="6324600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 descr="CI3T_icon_color.jp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0" y="5953478"/>
              <a:ext cx="561420" cy="80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02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98DDDE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8" r:id="rId3"/>
    <p:sldLayoutId id="2147483700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0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2" r:id="rId2"/>
    <p:sldLayoutId id="2147483720" r:id="rId3"/>
    <p:sldLayoutId id="2147483804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0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33" r:id="rId6"/>
    <p:sldLayoutId id="214748373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438400"/>
            <a:ext cx="16891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2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9" r:id="rId8"/>
    <p:sldLayoutId id="2147483752" r:id="rId9"/>
    <p:sldLayoutId id="2147483821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6137128" y="3662793"/>
            <a:ext cx="4023360" cy="1581912"/>
          </a:xfrm>
          <a:prstGeom prst="rect">
            <a:avLst/>
          </a:prstGeom>
          <a:blipFill dpi="0" rotWithShape="1">
            <a:blip r:embed="rId26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623EA-52A2-482C-BBF7-A5570470E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1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1F1F20">
                  <a:alpha val="31373"/>
                </a:srgbClr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00000"/>
                    </a14:imgEffect>
                    <a14:imgEffect>
                      <a14:saturation sat="2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5513" y="3735387"/>
            <a:ext cx="4283075" cy="1689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40509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72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399"/>
            <a:ext cx="8229600" cy="45720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400800"/>
            <a:ext cx="82296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rgbClr val="5BAC35"/>
                </a:gs>
                <a:gs pos="100000">
                  <a:srgbClr val="FF0000"/>
                </a:gs>
                <a:gs pos="50000">
                  <a:srgbClr val="FFFF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297680" y="6145620"/>
            <a:ext cx="548640" cy="608993"/>
            <a:chOff x="4297680" y="6145620"/>
            <a:chExt cx="548640" cy="60899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297680" y="6324600"/>
              <a:ext cx="54864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6510" y="6145620"/>
              <a:ext cx="430979" cy="60899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824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9305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404F5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727677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404F5C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404F5C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04F5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1F1F20"/>
              </a:clrFrom>
              <a:clrTo>
                <a:srgbClr val="1F1F2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00" y="2438400"/>
            <a:ext cx="16891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7399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fld id="{905486A7-2927-3E40-A4A7-5DB4AA177516}" type="datetime1">
              <a:rPr lang="en-US" smtClean="0">
                <a:cs typeface="+mn-cs"/>
              </a:rPr>
              <a:pPr>
                <a:defRPr/>
              </a:pPr>
              <a:t>5/6/2019</a:t>
            </a:fld>
            <a:endParaRPr lang="en-US" dirty="0"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45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D6842-5288-47EC-AC5D-3E99719A83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D8484-BC40-4D68-9C59-73C520390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image" Target="../media/image33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image" Target="../media/image63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64.png"/><Relationship Id="rId10" Type="http://schemas.openxmlformats.org/officeDocument/2006/relationships/image" Target="../media/image37.png"/><Relationship Id="rId19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8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image" Target="../media/image33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microsoft.com/office/2007/relationships/hdphoto" Target="../media/hdphoto13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image" Target="../media/image33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37.png"/><Relationship Id="rId19" Type="http://schemas.microsoft.com/office/2007/relationships/hdphoto" Target="../media/hdphoto9.wdp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microsoft.com/office/2007/relationships/hdphoto" Target="../media/hdphoto13.wdp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mailto:eric.common@ku.edu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29465"/>
            <a:ext cx="7772400" cy="2780498"/>
          </a:xfrm>
          <a:prstGeom prst="roundRect">
            <a:avLst>
              <a:gd name="adj" fmla="val 6321"/>
            </a:avLst>
          </a:prstGeom>
          <a:solidFill>
            <a:srgbClr val="ADB9CA">
              <a:alpha val="69804"/>
            </a:srgbClr>
          </a:solidFill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400" dirty="0"/>
              <a:t>Supporting School Success! </a:t>
            </a:r>
            <a:r>
              <a:rPr lang="en-US" sz="3600" dirty="0"/>
              <a:t>Feasible Strategies for Supporting Engagement and Reducing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Challenging </a:t>
            </a:r>
            <a:r>
              <a:rPr lang="en-US" sz="3600" dirty="0"/>
              <a:t>Behavior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77" r="1506"/>
          <a:stretch/>
        </p:blipFill>
        <p:spPr>
          <a:xfrm>
            <a:off x="142103" y="4209466"/>
            <a:ext cx="2197060" cy="2607663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/>
          <a:srcRect l="-269" r="-271"/>
          <a:stretch/>
        </p:blipFill>
        <p:spPr>
          <a:xfrm>
            <a:off x="6964327" y="4096713"/>
            <a:ext cx="1921258" cy="272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113" y="5257800"/>
            <a:ext cx="2951773" cy="151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Kathleen </a:t>
            </a:r>
            <a:r>
              <a:rPr lang="en-US" altLang="en-US" dirty="0"/>
              <a:t>Lynne Lane, Ph.D., </a:t>
            </a:r>
            <a:r>
              <a:rPr lang="en-US" altLang="en-US" dirty="0" smtClean="0"/>
              <a:t>BCBA-D, CF-L1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2019 Pennsylvania Positive Behavior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 Implementers’ Forum</a:t>
            </a: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www.ci3t.org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231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" y="353925"/>
            <a:ext cx="9108960" cy="65040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5400000">
            <a:off x="805286" y="2162092"/>
            <a:ext cx="1616598" cy="3002807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3"/>
          <p:cNvSpPr>
            <a:spLocks noChangeArrowheads="1"/>
          </p:cNvSpPr>
          <p:nvPr/>
        </p:nvSpPr>
        <p:spPr bwMode="auto">
          <a:xfrm rot="1802482">
            <a:off x="3308439" y="1265406"/>
            <a:ext cx="1371600" cy="4572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5" name="AutoShape 35"/>
          <p:cNvSpPr>
            <a:spLocks noChangeArrowheads="1"/>
          </p:cNvSpPr>
          <p:nvPr/>
        </p:nvSpPr>
        <p:spPr bwMode="auto">
          <a:xfrm rot="3883708">
            <a:off x="2703910" y="3468292"/>
            <a:ext cx="1428750" cy="550069"/>
          </a:xfrm>
          <a:prstGeom prst="curvedUpArrow">
            <a:avLst>
              <a:gd name="adj1" fmla="val 51948"/>
              <a:gd name="adj2" fmla="val 10389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6" name="AutoShape 36"/>
          <p:cNvSpPr>
            <a:spLocks noChangeArrowheads="1"/>
          </p:cNvSpPr>
          <p:nvPr/>
        </p:nvSpPr>
        <p:spPr bwMode="auto">
          <a:xfrm>
            <a:off x="208615" y="744734"/>
            <a:ext cx="3354512" cy="11450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Comprehensive,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Integrated,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Three-Tiered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Ci3T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Models of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Prevention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7" name="AutoShape 39"/>
          <p:cNvSpPr>
            <a:spLocks noChangeArrowheads="1"/>
          </p:cNvSpPr>
          <p:nvPr/>
        </p:nvSpPr>
        <p:spPr bwMode="auto">
          <a:xfrm>
            <a:off x="5616754" y="5518307"/>
            <a:ext cx="3373134" cy="971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Assess, Design,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Implement,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and Evaluate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8" name="AutoShape 40"/>
          <p:cNvSpPr>
            <a:spLocks noChangeArrowheads="1"/>
          </p:cNvSpPr>
          <p:nvPr/>
        </p:nvSpPr>
        <p:spPr bwMode="auto">
          <a:xfrm rot="1802482">
            <a:off x="7420507" y="4798895"/>
            <a:ext cx="1371600" cy="4572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9" name="AutoShape 37"/>
          <p:cNvSpPr>
            <a:spLocks noChangeArrowheads="1"/>
          </p:cNvSpPr>
          <p:nvPr/>
        </p:nvSpPr>
        <p:spPr bwMode="auto">
          <a:xfrm>
            <a:off x="1885871" y="1982129"/>
            <a:ext cx="3947845" cy="127947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Basic Classroom Management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Effective Instruction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Low-Intensity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Strategies</a:t>
            </a:r>
          </a:p>
        </p:txBody>
      </p:sp>
      <p:sp>
        <p:nvSpPr>
          <p:cNvPr id="23560" name="AutoShape 38"/>
          <p:cNvSpPr>
            <a:spLocks noChangeArrowheads="1"/>
          </p:cNvSpPr>
          <p:nvPr/>
        </p:nvSpPr>
        <p:spPr bwMode="auto">
          <a:xfrm>
            <a:off x="3943349" y="3543300"/>
            <a:ext cx="3700623" cy="16842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Behavior Contracts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Self-Monitoring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-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Functional Assessment-Based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Interventions</a:t>
            </a:r>
          </a:p>
        </p:txBody>
      </p:sp>
      <p:sp>
        <p:nvSpPr>
          <p:cNvPr id="23561" name="AutoShape 41"/>
          <p:cNvSpPr>
            <a:spLocks noChangeArrowheads="1"/>
          </p:cNvSpPr>
          <p:nvPr/>
        </p:nvSpPr>
        <p:spPr bwMode="auto">
          <a:xfrm>
            <a:off x="2392594" y="170637"/>
            <a:ext cx="4000500" cy="636756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Schoolwide Positive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Behavioral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Interventions and Supports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62" name="AutoShape 42"/>
          <p:cNvSpPr>
            <a:spLocks noChangeArrowheads="1"/>
          </p:cNvSpPr>
          <p:nvPr/>
        </p:nvSpPr>
        <p:spPr bwMode="auto">
          <a:xfrm>
            <a:off x="5154815" y="1705207"/>
            <a:ext cx="3200401" cy="44499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Low-Intensity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Strategies</a:t>
            </a:r>
          </a:p>
        </p:txBody>
      </p:sp>
      <p:sp>
        <p:nvSpPr>
          <p:cNvPr id="23563" name="AutoShape 43"/>
          <p:cNvSpPr>
            <a:spLocks noChangeArrowheads="1"/>
          </p:cNvSpPr>
          <p:nvPr/>
        </p:nvSpPr>
        <p:spPr bwMode="auto">
          <a:xfrm>
            <a:off x="1040936" y="5027495"/>
            <a:ext cx="3319195" cy="4000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Higher-Intensity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Strategies</a:t>
            </a:r>
          </a:p>
        </p:txBody>
      </p:sp>
      <p:sp>
        <p:nvSpPr>
          <p:cNvPr id="23564" name="AutoShape 44"/>
          <p:cNvSpPr>
            <a:spLocks noChangeArrowheads="1"/>
          </p:cNvSpPr>
          <p:nvPr/>
        </p:nvSpPr>
        <p:spPr bwMode="auto">
          <a:xfrm>
            <a:off x="4702354" y="6261257"/>
            <a:ext cx="1714500" cy="40005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Assessment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Adapted from Lane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, K. L., Menzies, H. M., Bruhn, A. L., &amp;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Crnobori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, M. (2011).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</a:rPr>
              <a:t>Managing challenging behaviors in schools: Research-based strategies that work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. New York, NY: Guilford Press</a:t>
            </a:r>
            <a:r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Low-Intensity Strategies for Academics and Behavior</a:t>
            </a: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88298" y="4454422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900" i="1" kern="120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900" kern="1200" smtClean="0">
                <a:latin typeface="Arial" panose="020B0604020202020204" pitchFamily="34" charset="0"/>
                <a:cs typeface="Arial" panose="020B0604020202020204" pitchFamily="34" charset="0"/>
              </a:rPr>
              <a:t> Requests</a:t>
            </a:r>
            <a:endParaRPr lang="en-US" sz="19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03046" y="5105305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err="1" smtClean="0">
                <a:latin typeface="Arial" panose="020B0604020202020204" pitchFamily="34" charset="0"/>
                <a:cs typeface="Arial" panose="020B0604020202020204" pitchFamily="34" charset="0"/>
              </a:rPr>
              <a:t>Precorrection</a:t>
            </a:r>
            <a:endParaRPr lang="en-US" sz="19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03046" y="5756189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smtClean="0">
                <a:latin typeface="Arial" panose="020B0604020202020204" pitchFamily="34" charset="0"/>
                <a:cs typeface="Arial" panose="020B0604020202020204" pitchFamily="34" charset="0"/>
              </a:rPr>
              <a:t>Incorporating Choice</a:t>
            </a:r>
            <a:endParaRPr lang="en-US" sz="19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98134" y="5946876"/>
            <a:ext cx="533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Lane, K. L., Menzies, H. M., Ennis, R. P., &amp; Oakes, W. P. (2015). 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</a:rPr>
              <a:t>Supporting behavior for school success: A step-by-step guide to key strategies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. New York, NY: Guildford Press.</a:t>
            </a:r>
            <a:endParaRPr lang="en-US" sz="160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29" name="Content Placeholder 5"/>
          <p:cNvPicPr>
            <a:picLocks noChangeAspect="1"/>
          </p:cNvPicPr>
          <p:nvPr/>
        </p:nvPicPr>
        <p:blipFill rotWithShape="1">
          <a:blip r:embed="rId2"/>
          <a:srcRect l="-3497" r="-2172"/>
          <a:stretch/>
        </p:blipFill>
        <p:spPr>
          <a:xfrm>
            <a:off x="3918857" y="1882200"/>
            <a:ext cx="2883160" cy="3886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Freeform 12"/>
          <p:cNvSpPr/>
          <p:nvPr/>
        </p:nvSpPr>
        <p:spPr>
          <a:xfrm>
            <a:off x="703046" y="1860439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smtClean="0">
                <a:latin typeface="Arial" panose="020B0604020202020204" pitchFamily="34" charset="0"/>
                <a:cs typeface="Arial" panose="020B0604020202020204" pitchFamily="34" charset="0"/>
              </a:rPr>
              <a:t>Opportunities to Respond</a:t>
            </a:r>
            <a:endParaRPr lang="en-US" sz="19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03046" y="2511707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smtClean="0">
                <a:latin typeface="Arial" panose="020B0604020202020204" pitchFamily="34" charset="0"/>
                <a:cs typeface="Arial" panose="020B0604020202020204" pitchFamily="34" charset="0"/>
              </a:rPr>
              <a:t>Behavior-Specific Praise</a:t>
            </a:r>
            <a:endParaRPr lang="en-US" sz="19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703046" y="3155839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smtClean="0">
                <a:latin typeface="Arial" panose="020B0604020202020204" pitchFamily="34" charset="0"/>
                <a:cs typeface="Arial" panose="020B0604020202020204" pitchFamily="34" charset="0"/>
              </a:rPr>
              <a:t>Active Supervision</a:t>
            </a:r>
            <a:endParaRPr lang="en-US" sz="19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03046" y="3813474"/>
            <a:ext cx="2971800" cy="594360"/>
          </a:xfrm>
          <a:custGeom>
            <a:avLst/>
            <a:gdLst>
              <a:gd name="connsiteX0" fmla="*/ 0 w 2962656"/>
              <a:gd name="connsiteY0" fmla="*/ 103317 h 619888"/>
              <a:gd name="connsiteX1" fmla="*/ 103317 w 2962656"/>
              <a:gd name="connsiteY1" fmla="*/ 0 h 619888"/>
              <a:gd name="connsiteX2" fmla="*/ 2859339 w 2962656"/>
              <a:gd name="connsiteY2" fmla="*/ 0 h 619888"/>
              <a:gd name="connsiteX3" fmla="*/ 2962656 w 2962656"/>
              <a:gd name="connsiteY3" fmla="*/ 103317 h 619888"/>
              <a:gd name="connsiteX4" fmla="*/ 2962656 w 2962656"/>
              <a:gd name="connsiteY4" fmla="*/ 516571 h 619888"/>
              <a:gd name="connsiteX5" fmla="*/ 2859339 w 2962656"/>
              <a:gd name="connsiteY5" fmla="*/ 619888 h 619888"/>
              <a:gd name="connsiteX6" fmla="*/ 103317 w 2962656"/>
              <a:gd name="connsiteY6" fmla="*/ 619888 h 619888"/>
              <a:gd name="connsiteX7" fmla="*/ 0 w 2962656"/>
              <a:gd name="connsiteY7" fmla="*/ 516571 h 619888"/>
              <a:gd name="connsiteX8" fmla="*/ 0 w 2962656"/>
              <a:gd name="connsiteY8" fmla="*/ 103317 h 61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656" h="619888">
                <a:moveTo>
                  <a:pt x="0" y="103317"/>
                </a:moveTo>
                <a:cubicBezTo>
                  <a:pt x="0" y="46257"/>
                  <a:pt x="46257" y="0"/>
                  <a:pt x="103317" y="0"/>
                </a:cubicBezTo>
                <a:lnTo>
                  <a:pt x="2859339" y="0"/>
                </a:lnTo>
                <a:cubicBezTo>
                  <a:pt x="2916399" y="0"/>
                  <a:pt x="2962656" y="46257"/>
                  <a:pt x="2962656" y="103317"/>
                </a:cubicBezTo>
                <a:lnTo>
                  <a:pt x="2962656" y="516571"/>
                </a:lnTo>
                <a:cubicBezTo>
                  <a:pt x="2962656" y="573631"/>
                  <a:pt x="2916399" y="619888"/>
                  <a:pt x="2859339" y="619888"/>
                </a:cubicBezTo>
                <a:lnTo>
                  <a:pt x="103317" y="619888"/>
                </a:lnTo>
                <a:cubicBezTo>
                  <a:pt x="46257" y="619888"/>
                  <a:pt x="0" y="573631"/>
                  <a:pt x="0" y="516571"/>
                </a:cubicBezTo>
                <a:lnTo>
                  <a:pt x="0" y="103317"/>
                </a:lnTo>
                <a:close/>
              </a:path>
            </a:pathLst>
          </a:custGeom>
          <a:solidFill>
            <a:srgbClr val="133A6A"/>
          </a:solidFill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2650" tIns="66455" rIns="102650" bIns="66455" numCol="1" spcCol="1270" anchor="ctr" anchorCtr="0">
            <a:noAutofit/>
          </a:bodyPr>
          <a:lstStyle/>
          <a:p>
            <a:pPr lvl="0" algn="ctr" defTabSz="8445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smtClean="0">
                <a:latin typeface="Arial" panose="020B0604020202020204" pitchFamily="34" charset="0"/>
                <a:cs typeface="Arial" panose="020B0604020202020204" pitchFamily="34" charset="0"/>
              </a:rPr>
              <a:t>Instructional Feedback</a:t>
            </a:r>
            <a:endParaRPr lang="en-US" sz="19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51" y="0"/>
            <a:ext cx="718134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16200000">
            <a:off x="-2447458" y="2776228"/>
            <a:ext cx="6858001" cy="13055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/>
              <a:t>ci3t.org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6716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3"/>
            <a:ext cx="7057768" cy="6844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13"/>
            <a:ext cx="7886700" cy="967213"/>
          </a:xfrm>
          <a:noFill/>
        </p:spPr>
        <p:txBody>
          <a:bodyPr/>
          <a:lstStyle/>
          <a:p>
            <a:r>
              <a:rPr lang="en-US" smtClean="0"/>
              <a:t>Ci3T.org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808307" y="132791"/>
            <a:ext cx="4263775" cy="11175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smtClean="0">
                <a:solidFill>
                  <a:prstClr val="white"/>
                </a:solidFill>
                <a:latin typeface="Calibri"/>
              </a:rPr>
              <a:t>ci3t.org</a:t>
            </a:r>
            <a:endParaRPr lang="en-US" sz="3000">
              <a:solidFill>
                <a:prstClr val="white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Professional Learning</a:t>
            </a:r>
            <a:r>
              <a:rPr lang="en-US" sz="3000" noProof="0" smtClean="0">
                <a:solidFill>
                  <a:prstClr val="white"/>
                </a:solidFill>
                <a:latin typeface="Calibri"/>
              </a:rPr>
              <a:t> tab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3304"/>
          <a:stretch/>
        </p:blipFill>
        <p:spPr>
          <a:xfrm>
            <a:off x="3943350" y="1828799"/>
            <a:ext cx="4832434" cy="591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711" y="3524036"/>
            <a:ext cx="3896113" cy="521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160" y="4463504"/>
            <a:ext cx="3931773" cy="478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61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Monitoring Progress</a:t>
            </a:r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229351"/>
              </p:ext>
            </p:extLst>
          </p:nvPr>
        </p:nvGraphicFramePr>
        <p:xfrm>
          <a:off x="1" y="1767154"/>
          <a:ext cx="8515350" cy="490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89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Building Your Toolbox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Instructional </a:t>
            </a:r>
            <a:r>
              <a:rPr lang="en-US" dirty="0" smtClean="0"/>
              <a:t>choice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Opportunities to respond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Precorrection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57" y="3593923"/>
            <a:ext cx="5714286" cy="29523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064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"/>
          <a:stretch/>
        </p:blipFill>
        <p:spPr>
          <a:xfrm>
            <a:off x="0" y="0"/>
            <a:ext cx="9149587" cy="687341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21" name="Picture 38" descr="10gre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2" descr="9gre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1" descr="8gre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0" descr="7grey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 descr="6gre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 descr="5gre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7" descr="4grey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6" descr="3grey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2grey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1grey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30seconds_grey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00seconds_grey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703687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910992" y="467293"/>
            <a:ext cx="5291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Explore “Professional Learning” on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ci3t.org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Download	</a:t>
            </a:r>
            <a:r>
              <a:rPr lang="en-US" sz="2000" dirty="0" smtClean="0">
                <a:solidFill>
                  <a:schemeClr val="accent6"/>
                </a:solidFill>
              </a:rPr>
              <a:t>Instructional Choice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accent6"/>
                </a:solidFill>
              </a:rPr>
              <a:t>Opportunities to Respond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	</a:t>
            </a:r>
            <a:r>
              <a:rPr lang="en-US" sz="2000" dirty="0" smtClean="0">
                <a:solidFill>
                  <a:schemeClr val="accent6"/>
                </a:solidFill>
              </a:rPr>
              <a:t>	</a:t>
            </a:r>
            <a:r>
              <a:rPr lang="en-US" sz="2000" dirty="0" err="1" smtClean="0">
                <a:solidFill>
                  <a:schemeClr val="accent6"/>
                </a:solidFill>
              </a:rPr>
              <a:t>Precorrection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smtClean="0"/>
              <a:t>Low Intensity Strategies:</a:t>
            </a:r>
            <a:br>
              <a:rPr lang="en-US" sz="3600" b="1" smtClean="0"/>
            </a:br>
            <a:r>
              <a:rPr lang="en-US" sz="3600" b="1" smtClean="0"/>
              <a:t> A </a:t>
            </a:r>
            <a:r>
              <a:rPr lang="en-US" sz="3600" b="1"/>
              <a:t>Look at </a:t>
            </a:r>
            <a:r>
              <a:rPr lang="en-US" sz="3600" b="1">
                <a:solidFill>
                  <a:schemeClr val="bg1">
                    <a:lumMod val="65000"/>
                  </a:schemeClr>
                </a:solidFill>
              </a:rPr>
              <a:t>Instructional Choice</a:t>
            </a:r>
            <a:endParaRPr lang="en-US" sz="36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04800" y="5915025"/>
            <a:ext cx="8610600" cy="638175"/>
          </a:xfrm>
        </p:spPr>
        <p:txBody>
          <a:bodyPr>
            <a:noAutofit/>
          </a:bodyPr>
          <a:lstStyle/>
          <a:p>
            <a:endParaRPr lang="en-US" sz="1200"/>
          </a:p>
        </p:txBody>
      </p:sp>
      <p:pic>
        <p:nvPicPr>
          <p:cNvPr id="4" name="Picture 2" descr="C:\Users\Jessica\AppData\Local\Microsoft\Windows\Temporary Internet Files\Content.IE5\A3NIT4A9\MC90007871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0425" y="1905000"/>
            <a:ext cx="1905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2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mtClean="0"/>
              <a:t>Agenda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Comprehensive, Integrated, Three-Tiered (CI3T) Models of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A Look at </a:t>
            </a:r>
            <a:r>
              <a:rPr lang="en-US" sz="2800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Instructional Choice </a:t>
            </a:r>
            <a:endParaRPr lang="en-US" sz="2800" smtClean="0"/>
          </a:p>
          <a:p>
            <a:pPr lvl="1"/>
            <a:r>
              <a:rPr lang="en-US" sz="2400" smtClean="0"/>
              <a:t>What </a:t>
            </a:r>
            <a:r>
              <a:rPr lang="en-US" sz="2400"/>
              <a:t>is instructional choice</a:t>
            </a:r>
            <a:r>
              <a:rPr lang="en-US" sz="2400" smtClean="0"/>
              <a:t>?</a:t>
            </a:r>
          </a:p>
          <a:p>
            <a:pPr lvl="1"/>
            <a:r>
              <a:rPr lang="en-US" sz="2400"/>
              <a:t>Why is instructional choice effective?</a:t>
            </a:r>
          </a:p>
          <a:p>
            <a:pPr lvl="1"/>
            <a:r>
              <a:rPr lang="en-US" sz="2400" smtClean="0"/>
              <a:t>What does the supporting </a:t>
            </a:r>
            <a:r>
              <a:rPr lang="en-US" sz="2400"/>
              <a:t>r</a:t>
            </a:r>
            <a:r>
              <a:rPr lang="en-US" sz="2400" smtClean="0"/>
              <a:t>esearch </a:t>
            </a:r>
            <a:r>
              <a:rPr lang="en-US" sz="2400"/>
              <a:t>for </a:t>
            </a:r>
            <a:r>
              <a:rPr lang="en-US" sz="2400" smtClean="0"/>
              <a:t>instructional choice say?</a:t>
            </a:r>
            <a:endParaRPr lang="en-US" sz="2400"/>
          </a:p>
          <a:p>
            <a:pPr lvl="1"/>
            <a:r>
              <a:rPr lang="en-US" sz="2400" smtClean="0"/>
              <a:t>What are the benefits </a:t>
            </a:r>
            <a:r>
              <a:rPr lang="en-US" sz="2400"/>
              <a:t>and </a:t>
            </a:r>
            <a:r>
              <a:rPr lang="en-US" sz="2400" smtClean="0"/>
              <a:t>challenges?</a:t>
            </a:r>
            <a:endParaRPr lang="en-US" sz="2400"/>
          </a:p>
          <a:p>
            <a:pPr lvl="1"/>
            <a:r>
              <a:rPr lang="en-US" sz="2400" smtClean="0"/>
              <a:t>How do I implement instructional choice </a:t>
            </a:r>
            <a:r>
              <a:rPr lang="en-US" sz="2400"/>
              <a:t>in </a:t>
            </a:r>
            <a:r>
              <a:rPr lang="en-US" sz="2400" smtClean="0"/>
              <a:t>my classroom?</a:t>
            </a:r>
          </a:p>
          <a:p>
            <a:pPr marL="0" indent="0">
              <a:buNone/>
            </a:pPr>
            <a:r>
              <a:rPr lang="en-US" sz="2800" smtClean="0"/>
              <a:t>                </a:t>
            </a:r>
            <a:r>
              <a:rPr lang="en-US" sz="2400" smtClean="0"/>
              <a:t>Implementation Checklist</a:t>
            </a:r>
          </a:p>
          <a:p>
            <a:pPr lvl="1"/>
            <a:r>
              <a:rPr lang="en-US" sz="2400"/>
              <a:t>How well is it </a:t>
            </a:r>
            <a:r>
              <a:rPr lang="en-US" sz="2400" smtClean="0"/>
              <a:t>working?         Examining </a:t>
            </a:r>
            <a:r>
              <a:rPr lang="en-US" sz="2400"/>
              <a:t>the </a:t>
            </a:r>
            <a:r>
              <a:rPr lang="en-US" sz="2400" smtClean="0"/>
              <a:t>Effects</a:t>
            </a:r>
            <a:endParaRPr lang="en-US"/>
          </a:p>
        </p:txBody>
      </p:sp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99" y="4800600"/>
            <a:ext cx="679668" cy="67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:\Users\woakes\AppData\Local\Microsoft\Windows\Temporary Internet Files\Content.IE5\A1F62JCO\MC900431608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02" y="5334000"/>
            <a:ext cx="637195" cy="6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7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414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riangle"/>
          <p:cNvGrpSpPr/>
          <p:nvPr/>
        </p:nvGrpSpPr>
        <p:grpSpPr>
          <a:xfrm>
            <a:off x="423333" y="1059255"/>
            <a:ext cx="8466403" cy="5722545"/>
            <a:chOff x="423333" y="1059255"/>
            <a:chExt cx="8466403" cy="5722545"/>
          </a:xfrm>
        </p:grpSpPr>
        <p:sp>
          <p:nvSpPr>
            <p:cNvPr id="33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charset="0"/>
                </a:rPr>
                <a:t>	Academic	Behavioral	Social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cxnSp>
          <p:nvCxnSpPr>
            <p:cNvPr id="37" name="Straight Connector 36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Behavior Arrow"/>
            <p:cNvSpPr>
              <a:spLocks noChangeShapeType="1"/>
            </p:cNvSpPr>
            <p:nvPr userDrawn="1"/>
          </p:nvSpPr>
          <p:spPr bwMode="auto">
            <a:xfrm flipH="1">
              <a:off x="4593768" y="4106963"/>
              <a:ext cx="2213536" cy="20793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41" name="Social Arrow"/>
            <p:cNvSpPr>
              <a:spLocks noChangeShapeType="1"/>
            </p:cNvSpPr>
            <p:nvPr userDrawn="1"/>
          </p:nvSpPr>
          <p:spPr bwMode="auto">
            <a:xfrm flipH="1">
              <a:off x="7096742" y="5486399"/>
              <a:ext cx="690665" cy="69994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42" name="PBIS Framework"/>
            <p:cNvSpPr txBox="1">
              <a:spLocks noChangeArrowheads="1"/>
            </p:cNvSpPr>
            <p:nvPr userDrawn="1"/>
          </p:nvSpPr>
          <p:spPr bwMode="auto">
            <a:xfrm>
              <a:off x="6638572" y="3740744"/>
              <a:ext cx="1905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PBIS Framework</a:t>
              </a:r>
            </a:p>
          </p:txBody>
        </p:sp>
        <p:sp>
          <p:nvSpPr>
            <p:cNvPr id="43" name="Validated Curricula"/>
            <p:cNvSpPr txBox="1">
              <a:spLocks noChangeArrowheads="1"/>
            </p:cNvSpPr>
            <p:nvPr userDrawn="1"/>
          </p:nvSpPr>
          <p:spPr bwMode="auto">
            <a:xfrm>
              <a:off x="7702611" y="4884936"/>
              <a:ext cx="1187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Validated Curricula</a:t>
              </a:r>
            </a:p>
          </p:txBody>
        </p:sp>
        <p:sp>
          <p:nvSpPr>
            <p:cNvPr id="44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45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46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≈5%</a:t>
              </a:r>
            </a:p>
          </p:txBody>
        </p:sp>
      </p:grpSp>
      <p:sp>
        <p:nvSpPr>
          <p:cNvPr id="47" name="Tier 1"/>
          <p:cNvSpPr txBox="1">
            <a:spLocks noChangeArrowheads="1"/>
          </p:cNvSpPr>
          <p:nvPr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Primary Prevention (Tier 1) </a:t>
            </a:r>
          </a:p>
        </p:txBody>
      </p:sp>
      <p:sp>
        <p:nvSpPr>
          <p:cNvPr id="48" name="Tier 2"/>
          <p:cNvSpPr txBox="1">
            <a:spLocks noChangeArrowheads="1"/>
          </p:cNvSpPr>
          <p:nvPr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Secondary Prevention (Tier 2) </a:t>
            </a:r>
          </a:p>
        </p:txBody>
      </p:sp>
      <p:sp>
        <p:nvSpPr>
          <p:cNvPr id="49" name="Tier 3"/>
          <p:cNvSpPr txBox="1">
            <a:spLocks noChangeArrowheads="1"/>
          </p:cNvSpPr>
          <p:nvPr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Tertiary Prevention  (Tier 3)</a:t>
            </a:r>
          </a:p>
        </p:txBody>
      </p:sp>
      <p:grpSp>
        <p:nvGrpSpPr>
          <p:cNvPr id="72708" name="Group 29"/>
          <p:cNvGrpSpPr>
            <a:grpSpLocks/>
          </p:cNvGrpSpPr>
          <p:nvPr/>
        </p:nvGrpSpPr>
        <p:grpSpPr bwMode="auto">
          <a:xfrm>
            <a:off x="5791200" y="1371600"/>
            <a:ext cx="3948113" cy="1981200"/>
            <a:chOff x="5133471" y="1828800"/>
            <a:chExt cx="4571999" cy="1981200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5486436" y="1828800"/>
              <a:ext cx="3581123" cy="1981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34" name="Rectangle 8"/>
            <p:cNvSpPr>
              <a:spLocks noChangeArrowheads="1"/>
            </p:cNvSpPr>
            <p:nvPr/>
          </p:nvSpPr>
          <p:spPr bwMode="auto">
            <a:xfrm>
              <a:off x="5133471" y="2322493"/>
              <a:ext cx="457199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</a:t>
              </a:r>
              <a:r>
                <a:rPr kumimoji="0" lang="en-US" sz="1800" b="1" i="0" u="sng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Specialized Group Systems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            for Students At-Risk</a:t>
              </a:r>
            </a:p>
          </p:txBody>
        </p:sp>
      </p:grpSp>
      <p:grpSp>
        <p:nvGrpSpPr>
          <p:cNvPr id="72709" name="Group 30"/>
          <p:cNvGrpSpPr>
            <a:grpSpLocks/>
          </p:cNvGrpSpPr>
          <p:nvPr/>
        </p:nvGrpSpPr>
        <p:grpSpPr bwMode="auto">
          <a:xfrm>
            <a:off x="0" y="3200400"/>
            <a:ext cx="3810000" cy="1981200"/>
            <a:chOff x="304800" y="3505200"/>
            <a:chExt cx="3581400" cy="1981200"/>
          </a:xfrm>
        </p:grpSpPr>
        <p:sp>
          <p:nvSpPr>
            <p:cNvPr id="10" name="Right Arrow 9"/>
            <p:cNvSpPr/>
            <p:nvPr/>
          </p:nvSpPr>
          <p:spPr>
            <a:xfrm>
              <a:off x="304800" y="3505200"/>
              <a:ext cx="3581400" cy="1981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32" name="TextBox 10"/>
            <p:cNvSpPr txBox="1">
              <a:spLocks noChangeArrowheads="1"/>
            </p:cNvSpPr>
            <p:nvPr/>
          </p:nvSpPr>
          <p:spPr bwMode="auto">
            <a:xfrm>
              <a:off x="304800" y="3998913"/>
              <a:ext cx="358140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Goal: Prevent Harm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School/Classroom-Wide Systems for All Students, Staff, &amp; Settings</a:t>
              </a:r>
            </a:p>
          </p:txBody>
        </p:sp>
      </p:grpSp>
      <p:sp>
        <p:nvSpPr>
          <p:cNvPr id="72716" name="TextBox 26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Comprehensive, Integrated, Three-Tiered  Model of Prevention (Lane, Kalberg, &amp; Menzies, 2009)</a:t>
            </a:r>
          </a:p>
        </p:txBody>
      </p:sp>
      <p:sp>
        <p:nvSpPr>
          <p:cNvPr id="2" name="Up Arrow 1"/>
          <p:cNvSpPr/>
          <p:nvPr/>
        </p:nvSpPr>
        <p:spPr>
          <a:xfrm>
            <a:off x="4241800" y="2967038"/>
            <a:ext cx="660400" cy="977900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4241006" y="1538288"/>
            <a:ext cx="661988" cy="977900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2707" name="Group 28"/>
          <p:cNvGrpSpPr>
            <a:grpSpLocks/>
          </p:cNvGrpSpPr>
          <p:nvPr/>
        </p:nvGrpSpPr>
        <p:grpSpPr bwMode="auto">
          <a:xfrm>
            <a:off x="0" y="614362"/>
            <a:ext cx="3200400" cy="1900237"/>
            <a:chOff x="228600" y="762000"/>
            <a:chExt cx="3581400" cy="1981200"/>
          </a:xfrm>
        </p:grpSpPr>
        <p:sp>
          <p:nvSpPr>
            <p:cNvPr id="6" name="Right Arrow 5"/>
            <p:cNvSpPr/>
            <p:nvPr/>
          </p:nvSpPr>
          <p:spPr>
            <a:xfrm>
              <a:off x="228600" y="762000"/>
              <a:ext cx="3581400" cy="198120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36" name="TextBox 6"/>
            <p:cNvSpPr txBox="1">
              <a:spLocks noChangeArrowheads="1"/>
            </p:cNvSpPr>
            <p:nvPr/>
          </p:nvSpPr>
          <p:spPr bwMode="auto">
            <a:xfrm>
              <a:off x="228600" y="1219200"/>
              <a:ext cx="3505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Goal: Reduce Harm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Specialized Individual Systems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for Students with High-Risk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3565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3"/>
          <p:cNvSpPr>
            <a:spLocks noChangeArrowheads="1"/>
          </p:cNvSpPr>
          <p:nvPr/>
        </p:nvSpPr>
        <p:spPr bwMode="auto">
          <a:xfrm rot="1802482">
            <a:off x="2514600" y="1066800"/>
            <a:ext cx="1828800" cy="6096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5" name="AutoShape 35"/>
          <p:cNvSpPr>
            <a:spLocks noChangeArrowheads="1"/>
          </p:cNvSpPr>
          <p:nvPr/>
        </p:nvSpPr>
        <p:spPr bwMode="auto">
          <a:xfrm rot="3883708">
            <a:off x="2081213" y="3481387"/>
            <a:ext cx="1905000" cy="733425"/>
          </a:xfrm>
          <a:prstGeom prst="curvedUpArrow">
            <a:avLst>
              <a:gd name="adj1" fmla="val 51948"/>
              <a:gd name="adj2" fmla="val 10389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6" name="AutoShape 36"/>
          <p:cNvSpPr>
            <a:spLocks noChangeArrowheads="1"/>
          </p:cNvSpPr>
          <p:nvPr/>
        </p:nvSpPr>
        <p:spPr bwMode="auto">
          <a:xfrm>
            <a:off x="228600" y="6096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Comprehensive, Integrative,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Three-tiered (CI3T)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Models of Support</a:t>
            </a:r>
          </a:p>
        </p:txBody>
      </p:sp>
      <p:sp>
        <p:nvSpPr>
          <p:cNvPr id="23557" name="AutoShape 39"/>
          <p:cNvSpPr>
            <a:spLocks noChangeArrowheads="1"/>
          </p:cNvSpPr>
          <p:nvPr/>
        </p:nvSpPr>
        <p:spPr bwMode="auto">
          <a:xfrm>
            <a:off x="6019800" y="50292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Assess, Design, Implement,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Evaluate </a:t>
            </a:r>
          </a:p>
        </p:txBody>
      </p:sp>
      <p:sp>
        <p:nvSpPr>
          <p:cNvPr id="23558" name="AutoShape 40"/>
          <p:cNvSpPr>
            <a:spLocks noChangeArrowheads="1"/>
          </p:cNvSpPr>
          <p:nvPr/>
        </p:nvSpPr>
        <p:spPr bwMode="auto">
          <a:xfrm rot="1802482">
            <a:off x="6096000" y="4114800"/>
            <a:ext cx="1828800" cy="6096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9" name="AutoShape 37"/>
          <p:cNvSpPr>
            <a:spLocks noChangeArrowheads="1"/>
          </p:cNvSpPr>
          <p:nvPr/>
        </p:nvSpPr>
        <p:spPr bwMode="auto">
          <a:xfrm>
            <a:off x="2209800" y="19812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Basic Classroom Management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Effective Instruction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Low Intensity Strategies</a:t>
            </a:r>
          </a:p>
        </p:txBody>
      </p:sp>
      <p:sp>
        <p:nvSpPr>
          <p:cNvPr id="23560" name="AutoShape 38"/>
          <p:cNvSpPr>
            <a:spLocks noChangeArrowheads="1"/>
          </p:cNvSpPr>
          <p:nvPr/>
        </p:nvSpPr>
        <p:spPr bwMode="auto">
          <a:xfrm>
            <a:off x="3733800" y="3581400"/>
            <a:ext cx="2514600" cy="1219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Behavior Contracts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Self-Monitoring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-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Functional Assessment-Based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Interventions</a:t>
            </a:r>
          </a:p>
        </p:txBody>
      </p:sp>
      <p:sp>
        <p:nvSpPr>
          <p:cNvPr id="23561" name="AutoShape 41"/>
          <p:cNvSpPr>
            <a:spLocks noChangeArrowheads="1"/>
          </p:cNvSpPr>
          <p:nvPr/>
        </p:nvSpPr>
        <p:spPr bwMode="auto">
          <a:xfrm>
            <a:off x="1752600" y="2286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Schoolwide Positive Behavior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Support</a:t>
            </a:r>
          </a:p>
        </p:txBody>
      </p:sp>
      <p:sp>
        <p:nvSpPr>
          <p:cNvPr id="23562" name="AutoShape 42"/>
          <p:cNvSpPr>
            <a:spLocks noChangeArrowheads="1"/>
          </p:cNvSpPr>
          <p:nvPr/>
        </p:nvSpPr>
        <p:spPr bwMode="auto">
          <a:xfrm>
            <a:off x="4267200" y="17526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Low Intensity Strategies</a:t>
            </a:r>
          </a:p>
        </p:txBody>
      </p:sp>
      <p:sp>
        <p:nvSpPr>
          <p:cNvPr id="23563" name="AutoShape 43"/>
          <p:cNvSpPr>
            <a:spLocks noChangeArrowheads="1"/>
          </p:cNvSpPr>
          <p:nvPr/>
        </p:nvSpPr>
        <p:spPr bwMode="auto">
          <a:xfrm>
            <a:off x="1828800" y="4648200"/>
            <a:ext cx="22098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Higher Intensity Strategies</a:t>
            </a:r>
          </a:p>
        </p:txBody>
      </p:sp>
      <p:sp>
        <p:nvSpPr>
          <p:cNvPr id="23564" name="AutoShape 44"/>
          <p:cNvSpPr>
            <a:spLocks noChangeArrowheads="1"/>
          </p:cNvSpPr>
          <p:nvPr/>
        </p:nvSpPr>
        <p:spPr bwMode="auto">
          <a:xfrm>
            <a:off x="4800600" y="60198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2962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mtClean="0"/>
              <a:t>What is </a:t>
            </a:r>
            <a:r>
              <a:rPr lang="en-US"/>
              <a:t>i</a:t>
            </a:r>
            <a:r>
              <a:rPr lang="en-US" smtClean="0"/>
              <a:t>nstructional choice?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smtClean="0"/>
              <a:t>Instructional Choice </a:t>
            </a:r>
          </a:p>
          <a:p>
            <a:pPr lvl="1"/>
            <a:r>
              <a:rPr lang="en-US" smtClean="0"/>
              <a:t>“…</a:t>
            </a:r>
            <a:r>
              <a:rPr lang="en-US"/>
              <a:t>opportunities to make choices means that the student is provided with two or more options, is allowed to independently select an option, and is provided with the selected option" </a:t>
            </a:r>
            <a:r>
              <a:rPr lang="en-US" sz="2600" smtClean="0"/>
              <a:t>(Jolivette, Stichter, &amp; McCormick, 2002, p. 28</a:t>
            </a:r>
            <a:r>
              <a:rPr lang="en-US" sz="2600"/>
              <a:t>). </a:t>
            </a:r>
            <a:endParaRPr lang="en-US" sz="260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000" smtClean="0"/>
              <a:t>Types of instructional </a:t>
            </a:r>
            <a:r>
              <a:rPr lang="en-US" sz="3000"/>
              <a:t>choices </a:t>
            </a:r>
            <a:r>
              <a:rPr lang="en-US" sz="2600"/>
              <a:t>(Rispoli et al., </a:t>
            </a:r>
            <a:r>
              <a:rPr lang="en-US" sz="2600" smtClean="0"/>
              <a:t>2013)</a:t>
            </a:r>
            <a:endParaRPr lang="en-US" sz="3000" smtClean="0"/>
          </a:p>
          <a:p>
            <a:pPr lvl="1"/>
            <a:r>
              <a:rPr lang="en-US" smtClean="0"/>
              <a:t>Across-activity </a:t>
            </a:r>
            <a:r>
              <a:rPr lang="en-US"/>
              <a:t>choices </a:t>
            </a:r>
            <a:endParaRPr lang="en-US" smtClean="0"/>
          </a:p>
          <a:p>
            <a:pPr lvl="1"/>
            <a:r>
              <a:rPr lang="en-US" smtClean="0"/>
              <a:t>Within-activity choices</a:t>
            </a:r>
            <a:endParaRPr lang="en-US"/>
          </a:p>
        </p:txBody>
      </p:sp>
      <p:pic>
        <p:nvPicPr>
          <p:cNvPr id="6147" name="Picture 3" descr="C:\Users\k923l138\AppData\Local\Microsoft\Windows\Temporary Internet Files\Content.IE5\17PB97J1\MP900408982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48200"/>
            <a:ext cx="16763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k923l138\AppData\Local\Microsoft\Windows\Temporary Internet Files\Content.IE5\N0KMUEJ5\MP900402247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60" y="4648200"/>
            <a:ext cx="1453924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6418" y="304800"/>
            <a:ext cx="8229600" cy="1143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mtClean="0"/>
              <a:t>Examples of instructional </a:t>
            </a:r>
            <a:r>
              <a:rPr lang="en-US"/>
              <a:t>c</a:t>
            </a:r>
            <a:r>
              <a:rPr lang="en-US" smtClean="0"/>
              <a:t>hoice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Across-activities Choices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smtClean="0"/>
              <a:t>Paper, presentation, or YouTube video to show me what you know?</a:t>
            </a:r>
          </a:p>
          <a:p>
            <a:r>
              <a:rPr lang="en-US" sz="2000" smtClean="0"/>
              <a:t>Which activity would you like to do first?</a:t>
            </a:r>
          </a:p>
          <a:p>
            <a:r>
              <a:rPr lang="en-US" sz="2000" smtClean="0"/>
              <a:t>Pick a learning center?</a:t>
            </a:r>
          </a:p>
          <a:p>
            <a:r>
              <a:rPr lang="en-US" sz="2000" smtClean="0"/>
              <a:t>Make your schedule for the day.</a:t>
            </a:r>
          </a:p>
          <a:p>
            <a:r>
              <a:rPr lang="en-US" sz="2000" smtClean="0"/>
              <a:t>Think-</a:t>
            </a:r>
            <a:r>
              <a:rPr lang="en-US" sz="2000" err="1" smtClean="0"/>
              <a:t>Tac</a:t>
            </a:r>
            <a:r>
              <a:rPr lang="en-US" sz="2000" smtClean="0"/>
              <a:t>-Toe Boards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Within-activity Choices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8200" y="2209800"/>
            <a:ext cx="4041775" cy="3951288"/>
          </a:xfrm>
        </p:spPr>
        <p:txBody>
          <a:bodyPr>
            <a:normAutofit/>
          </a:bodyPr>
          <a:lstStyle/>
          <a:p>
            <a:r>
              <a:rPr lang="en-US" sz="2000" smtClean="0"/>
              <a:t>Crayons or sparkly markers?</a:t>
            </a:r>
          </a:p>
          <a:p>
            <a:r>
              <a:rPr lang="en-US" sz="2000" smtClean="0"/>
              <a:t>At your desk or in the library?</a:t>
            </a:r>
          </a:p>
          <a:p>
            <a:r>
              <a:rPr lang="en-US" sz="2000" smtClean="0"/>
              <a:t>In the reading corner or at your desk?</a:t>
            </a:r>
          </a:p>
          <a:p>
            <a:r>
              <a:rPr lang="en-US" sz="2000" smtClean="0"/>
              <a:t>Work independently or with a partner?</a:t>
            </a:r>
          </a:p>
          <a:p>
            <a:r>
              <a:rPr lang="en-US" sz="2000"/>
              <a:t>Which book would you like to read?</a:t>
            </a:r>
          </a:p>
          <a:p>
            <a:r>
              <a:rPr lang="en-US" sz="2000" smtClean="0"/>
              <a:t>Finish in class or at home?</a:t>
            </a:r>
          </a:p>
          <a:p>
            <a:r>
              <a:rPr lang="en-US" sz="2000" smtClean="0"/>
              <a:t>Typed or handwritten?</a:t>
            </a:r>
          </a:p>
          <a:p>
            <a:r>
              <a:rPr lang="en-US" sz="2000" smtClean="0"/>
              <a:t>Even or odds?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4880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29200" cy="4525963"/>
          </a:xfrm>
        </p:spPr>
        <p:txBody>
          <a:bodyPr/>
          <a:lstStyle/>
          <a:p>
            <a:r>
              <a:rPr lang="en-US" smtClean="0"/>
              <a:t>Easy</a:t>
            </a:r>
          </a:p>
          <a:p>
            <a:r>
              <a:rPr lang="en-US" smtClean="0"/>
              <a:t>Little time</a:t>
            </a:r>
          </a:p>
          <a:p>
            <a:r>
              <a:rPr lang="en-US" smtClean="0"/>
              <a:t>Offers students control</a:t>
            </a:r>
          </a:p>
          <a:p>
            <a:r>
              <a:rPr lang="en-US" smtClean="0"/>
              <a:t>Promotes decision making and other self-determined behaviors</a:t>
            </a:r>
            <a:endParaRPr lang="en-US"/>
          </a:p>
        </p:txBody>
      </p:sp>
      <p:pic>
        <p:nvPicPr>
          <p:cNvPr id="4098" name="Picture 2" descr="C:\Users\k923l138\AppData\Local\Microsoft\Windows\Temporary Internet Files\Content.IE5\C16BPSGT\MP900402268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31" y="2667000"/>
            <a:ext cx="2587289" cy="17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923l138\AppData\Local\Microsoft\Windows\Temporary Internet Files\Content.IE5\N0KMUEJ5\MP900401195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9600"/>
            <a:ext cx="2522220" cy="20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923l138\AppData\Local\Microsoft\Windows\Temporary Internet Files\Content.IE5\17PB97J1\MP900442339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2674620" cy="225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mtClean="0"/>
              <a:t>Why is instructional choice effective?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/>
              <a:t>What does the supporting research for instructional choice say</a:t>
            </a:r>
            <a:r>
              <a:rPr lang="en-US" sz="4000" smtClean="0"/>
              <a:t>?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mtClean="0"/>
              <a:t>Increasing </a:t>
            </a:r>
            <a:r>
              <a:rPr lang="en-US" sz="2800"/>
              <a:t>Engagement and Decreasing Disruption in Elementary Self-Contained </a:t>
            </a:r>
            <a:r>
              <a:rPr lang="en-US" sz="2800" smtClean="0"/>
              <a:t>Classrooms (Dunlap et al., 1994</a:t>
            </a:r>
            <a:r>
              <a:rPr lang="en-US" sz="2800"/>
              <a:t>) </a:t>
            </a:r>
          </a:p>
          <a:p>
            <a:r>
              <a:rPr lang="en-US" sz="2800"/>
              <a:t>Increasing Time On-Task, Task Completion, and Accuracy in Residential </a:t>
            </a:r>
            <a:r>
              <a:rPr lang="en-US" sz="2800" smtClean="0"/>
              <a:t>Facilities (</a:t>
            </a:r>
            <a:r>
              <a:rPr lang="en-US" sz="2800"/>
              <a:t>Ramsey, Jolivette, </a:t>
            </a:r>
            <a:r>
              <a:rPr lang="en-US" sz="2800" smtClean="0"/>
              <a:t>Patterson,&amp; Kennedy, 2010</a:t>
            </a:r>
            <a:r>
              <a:rPr lang="en-US" sz="2800"/>
              <a:t>) </a:t>
            </a:r>
          </a:p>
          <a:p>
            <a:r>
              <a:rPr lang="en-US" sz="2800"/>
              <a:t>Increasing Task Engagement and Improving Academic Performance in an Inclusive </a:t>
            </a:r>
            <a:r>
              <a:rPr lang="en-US" sz="2800" smtClean="0"/>
              <a:t>Setting (</a:t>
            </a:r>
            <a:r>
              <a:rPr lang="en-US" sz="2800" err="1" smtClean="0"/>
              <a:t>Skerbetz</a:t>
            </a:r>
            <a:r>
              <a:rPr lang="en-US" sz="2800" smtClean="0"/>
              <a:t> &amp; </a:t>
            </a:r>
            <a:r>
              <a:rPr lang="en-US" sz="2800" err="1" smtClean="0"/>
              <a:t>Kostweicz</a:t>
            </a:r>
            <a:r>
              <a:rPr lang="en-US" sz="2800" smtClean="0"/>
              <a:t>, 2013</a:t>
            </a:r>
            <a:r>
              <a:rPr lang="en-US" sz="2800"/>
              <a:t>) </a:t>
            </a:r>
          </a:p>
          <a:p>
            <a:endParaRPr lang="en-US"/>
          </a:p>
        </p:txBody>
      </p:sp>
      <p:pic>
        <p:nvPicPr>
          <p:cNvPr id="5" name="Picture 2" descr="C:\Users\k923l138\AppData\Local\Microsoft\Windows\Temporary Internet Files\Content.IE5\N0KMUEJ5\MC90043478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838200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572000" y="2514600"/>
            <a:ext cx="4419600" cy="1676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“Instructional Choice Resource Guide” for additional supporting research and information.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57634"/>
            <a:ext cx="3844637" cy="498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339436" y="79998"/>
            <a:ext cx="8229600" cy="1143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Supporting Research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6" name="Picture 2" descr="C:\Users\k923l138\AppData\Local\Microsoft\Windows\Temporary Internet Files\Content.IE5\N0KMUEJ5\MC900434784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14457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92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mtClean="0"/>
              <a:t>What are the benefits &amp; challenges?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feasible</a:t>
            </a:r>
            <a:r>
              <a:rPr lang="en-US"/>
              <a:t>, does not require excessive preparation, is easy to implement, and supports content instruction (Kern &amp; State, 2008; Morgan, 2006; Ramsey et al., 2010). </a:t>
            </a:r>
            <a:endParaRPr lang="en-US" smtClean="0"/>
          </a:p>
          <a:p>
            <a:r>
              <a:rPr lang="en-US" smtClean="0"/>
              <a:t>teaches </a:t>
            </a:r>
            <a:r>
              <a:rPr lang="en-US"/>
              <a:t>self-determined behaviors</a:t>
            </a:r>
            <a:endParaRPr lang="en-US" smtClean="0"/>
          </a:p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Challenges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challenges in preparing independent tasks for the time </a:t>
            </a:r>
            <a:r>
              <a:rPr lang="en-US" smtClean="0"/>
              <a:t>provided</a:t>
            </a:r>
          </a:p>
          <a:p>
            <a:r>
              <a:rPr lang="en-US"/>
              <a:t>important to think about procedures for collecting and evaluating different types of assignments</a:t>
            </a:r>
          </a:p>
        </p:txBody>
      </p:sp>
    </p:spTree>
    <p:extLst>
      <p:ext uri="{BB962C8B-B14F-4D97-AF65-F5344CB8AC3E}">
        <p14:creationId xmlns:p14="http://schemas.microsoft.com/office/powerpoint/2010/main" val="37501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838200"/>
          </a:xfrm>
          <a:noFill/>
        </p:spPr>
        <p:txBody>
          <a:bodyPr>
            <a:normAutofit fontScale="90000"/>
          </a:bodyPr>
          <a:lstStyle/>
          <a:p>
            <a:r>
              <a:rPr lang="en-US" sz="2400" b="1" smtClean="0">
                <a:solidFill>
                  <a:schemeClr val="tx1"/>
                </a:solidFill>
              </a:rPr>
              <a:t>How do I implement instructional choice in my classroom?        </a:t>
            </a:r>
            <a:br>
              <a:rPr lang="en-US" sz="2400" b="1" smtClean="0">
                <a:solidFill>
                  <a:schemeClr val="tx1"/>
                </a:solidFill>
              </a:rPr>
            </a:br>
            <a:r>
              <a:rPr lang="en-US" sz="2400" b="1" smtClean="0">
                <a:solidFill>
                  <a:schemeClr val="tx1"/>
                </a:solidFill>
              </a:rPr>
              <a:t> Implementation Checklist</a:t>
            </a:r>
            <a:r>
              <a:rPr lang="en-US" sz="2400" b="1">
                <a:solidFill>
                  <a:schemeClr val="tx1"/>
                </a:solidFill>
              </a:rPr>
              <a:t/>
            </a:r>
            <a:br>
              <a:rPr lang="en-US" sz="2400" b="1">
                <a:solidFill>
                  <a:schemeClr val="tx1"/>
                </a:solidFill>
              </a:rPr>
            </a:br>
            <a:r>
              <a:rPr lang="en-US" altLang="en-US" sz="2800" smtClean="0"/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57400" y="873495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which type of choices you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feel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comfortable offering and create a menu of choices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057400" y="2352165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the menu to determine which type of choice to add to a particular lesson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057400" y="3783180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choice is built into the lesson, offer the established choices.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57400" y="5235311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Ask the student to make his or her choice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685800"/>
            <a:ext cx="1981200" cy="5693938"/>
            <a:chOff x="152400" y="685800"/>
            <a:chExt cx="1981200" cy="5693938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152400" y="2173415"/>
              <a:ext cx="1981200" cy="13020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2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152400" y="3643140"/>
              <a:ext cx="1981200" cy="12246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3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152400" y="5035447"/>
              <a:ext cx="1981200" cy="134429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4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>
              <a:spLocks noChangeArrowheads="1"/>
            </p:cNvSpPr>
            <p:nvPr/>
          </p:nvSpPr>
          <p:spPr bwMode="auto">
            <a:xfrm>
              <a:off x="152400" y="685800"/>
              <a:ext cx="1981200" cy="13199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1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807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7" y="376184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7" y="1625546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7" y="3067217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7" y="4592328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44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38100" y="45686"/>
            <a:ext cx="9067800" cy="838200"/>
          </a:xfrm>
          <a:noFill/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How do I implement instructional choice in my classroom?         </a:t>
            </a:r>
            <a:r>
              <a:rPr lang="en-US" sz="2400" b="1" smtClean="0">
                <a:solidFill>
                  <a:schemeClr val="tx1"/>
                </a:solidFill>
              </a:rPr>
              <a:t/>
            </a:r>
            <a:br>
              <a:rPr lang="en-US" sz="2400" b="1" smtClean="0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Implementation Checklist</a:t>
            </a:r>
            <a:endParaRPr lang="en-US" altLang="en-US" sz="2800" smtClean="0"/>
          </a:p>
        </p:txBody>
      </p:sp>
      <p:sp>
        <p:nvSpPr>
          <p:cNvPr id="5" name="Rounded Rectangle 4"/>
          <p:cNvSpPr/>
          <p:nvPr/>
        </p:nvSpPr>
        <p:spPr>
          <a:xfrm>
            <a:off x="2057400" y="873495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wait time for the student to select their choice.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057400" y="2340320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 to (or observe) the student’s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response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057400" y="3744994"/>
            <a:ext cx="6858000" cy="103896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Prompt the student to make a choice from one of the available options if the student has not made a choice within the time allotted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57400" y="5235311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Reinforce the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student’s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choice, providing them with the option they selected.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3748" y="685800"/>
            <a:ext cx="1981200" cy="5693938"/>
            <a:chOff x="163748" y="685800"/>
            <a:chExt cx="1981200" cy="5693938"/>
          </a:xfrm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163748" y="2173415"/>
              <a:ext cx="1981200" cy="13020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6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163748" y="3643140"/>
              <a:ext cx="1981200" cy="12246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7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163748" y="5035447"/>
              <a:ext cx="1981200" cy="134429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8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>
              <a:spLocks noChangeArrowheads="1"/>
            </p:cNvSpPr>
            <p:nvPr/>
          </p:nvSpPr>
          <p:spPr bwMode="auto">
            <a:xfrm>
              <a:off x="163748" y="685800"/>
              <a:ext cx="1981200" cy="13199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5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304800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609946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3124200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4648200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6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900719"/>
            <a:ext cx="7886700" cy="2661757"/>
          </a:xfrm>
          <a:solidFill>
            <a:srgbClr val="ADB9CA">
              <a:alpha val="50196"/>
            </a:srgbClr>
          </a:solidFill>
        </p:spPr>
        <p:txBody>
          <a:bodyPr/>
          <a:lstStyle/>
          <a:p>
            <a:r>
              <a:rPr lang="en-US" smtClean="0"/>
              <a:t>Working collaboratively to support learning for </a:t>
            </a:r>
            <a:r>
              <a:rPr lang="en-US" i="1" smtClean="0"/>
              <a:t>all</a:t>
            </a:r>
            <a:r>
              <a:rPr lang="en-US" smtClean="0"/>
              <a:t> </a:t>
            </a:r>
            <a:r>
              <a:rPr lang="en-US"/>
              <a:t>s</a:t>
            </a:r>
            <a:r>
              <a:rPr lang="en-US" smtClean="0"/>
              <a:t>tudents 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838200"/>
          </a:xfrm>
          <a:noFill/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tx1"/>
                </a:solidFill>
              </a:rPr>
              <a:t>How do I implement instructional choice in my classroom?         </a:t>
            </a:r>
            <a:r>
              <a:rPr lang="en-US" sz="2400" b="1" smtClean="0">
                <a:solidFill>
                  <a:schemeClr val="tx1"/>
                </a:solidFill>
              </a:rPr>
              <a:t/>
            </a:r>
            <a:br>
              <a:rPr lang="en-US" sz="2400" b="1" smtClean="0">
                <a:solidFill>
                  <a:schemeClr val="tx1"/>
                </a:solidFill>
              </a:rPr>
            </a:br>
            <a:r>
              <a:rPr lang="en-US" sz="2400" b="1">
                <a:solidFill>
                  <a:schemeClr val="tx1"/>
                </a:solidFill>
              </a:rPr>
              <a:t>Implementation Checklist</a:t>
            </a:r>
            <a:endParaRPr lang="en-US" altLang="en-US" sz="2800" smtClean="0"/>
          </a:p>
        </p:txBody>
      </p:sp>
      <p:sp>
        <p:nvSpPr>
          <p:cNvPr id="5" name="Rounded Rectangle 4"/>
          <p:cNvSpPr/>
          <p:nvPr/>
        </p:nvSpPr>
        <p:spPr>
          <a:xfrm>
            <a:off x="2066453" y="1427532"/>
            <a:ext cx="6858000" cy="944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Offer students an opportunity to give feedback on the choice they selected.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213333" y="1239837"/>
            <a:ext cx="1981200" cy="13199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9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53" y="838200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114300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/>
              <a:t>How do I implement instructional choice in my classroom?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5211" y="1523999"/>
            <a:ext cx="3622338" cy="467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381000" y="1600200"/>
            <a:ext cx="46482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1: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Determine which type of choices you would feel comfortable offering to students in your classroom and create a menu of choices.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within activity or across activity choices.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50515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2: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the menu to determine which type of choices to add to a particular lesson.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3: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choice is built into the lesson, offer the established choices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4: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Ask the student to make his or her choice.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91200" y="5783262"/>
            <a:ext cx="3048000" cy="838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“Instructional Choice Implementation Checklist”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10600" cy="1143000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/>
              <a:t>How do I implement instructional choice in my classroom?         </a:t>
            </a:r>
          </a:p>
        </p:txBody>
      </p:sp>
      <p:sp>
        <p:nvSpPr>
          <p:cNvPr id="8" name="Content Placeholder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smtClean="0">
                <a:latin typeface="Arial" panose="020B0604020202020204" pitchFamily="34" charset="0"/>
                <a:cs typeface="Arial" panose="020B0604020202020204" pitchFamily="34" charset="0"/>
              </a:rPr>
              <a:t>Step 5: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Provide wait time for the student to select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heir choice. </a:t>
            </a:r>
          </a:p>
          <a:p>
            <a:r>
              <a:rPr lang="en-US" sz="2600" b="1" smtClean="0">
                <a:latin typeface="Arial" panose="020B0604020202020204" pitchFamily="34" charset="0"/>
                <a:cs typeface="Arial" panose="020B0604020202020204" pitchFamily="34" charset="0"/>
              </a:rPr>
              <a:t>Step 6: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Listen to (or observe) the student’s response.</a:t>
            </a:r>
          </a:p>
          <a:p>
            <a:r>
              <a:rPr lang="en-US" sz="2600" b="1" smtClean="0">
                <a:latin typeface="Arial" panose="020B0604020202020204" pitchFamily="34" charset="0"/>
                <a:cs typeface="Arial" panose="020B0604020202020204" pitchFamily="34" charset="0"/>
              </a:rPr>
              <a:t>Step 7: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Prompt the student to make a choice from one of the available options if the student has not made a choice within the time allotted.</a:t>
            </a:r>
          </a:p>
          <a:p>
            <a:r>
              <a:rPr lang="en-US" sz="2600" b="1" smtClean="0">
                <a:latin typeface="Arial" panose="020B0604020202020204" pitchFamily="34" charset="0"/>
                <a:cs typeface="Arial" panose="020B0604020202020204" pitchFamily="34" charset="0"/>
              </a:rPr>
              <a:t>Step 8: 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Reinforce the student’s choice, providing them with the option they selected. </a:t>
            </a:r>
          </a:p>
          <a:p>
            <a:r>
              <a:rPr lang="en-US" sz="2600" b="1" smtClean="0">
                <a:latin typeface="Arial" panose="020B0604020202020204" pitchFamily="34" charset="0"/>
                <a:cs typeface="Arial" panose="020B0604020202020204" pitchFamily="34" charset="0"/>
              </a:rPr>
              <a:t>Step 9</a:t>
            </a:r>
            <a:r>
              <a:rPr lang="en-US" sz="2600" smtClean="0">
                <a:latin typeface="Arial" panose="020B0604020202020204" pitchFamily="34" charset="0"/>
                <a:cs typeface="Arial" panose="020B0604020202020204" pitchFamily="34" charset="0"/>
              </a:rPr>
              <a:t>: Offer students an opportunity to give feedback on the choice they selected. </a:t>
            </a:r>
          </a:p>
          <a:p>
            <a:pPr marL="0" indent="0">
              <a:buNone/>
            </a:pPr>
            <a:endParaRPr lang="en-US" sz="18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/>
              <a:t>How well is it working?     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Examining </a:t>
            </a:r>
            <a:r>
              <a:rPr lang="en-US"/>
              <a:t>the Effects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447800"/>
          <a:ext cx="7467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Jessica\AppData\Local\Microsoft\Windows\Temporary Internet Files\Content.IE5\A3NIT4A9\MC900078711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1524000"/>
            <a:ext cx="1905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08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/>
              <a:t>Making Certain the Strategy is in Place: Treatment Integrity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403062"/>
            <a:ext cx="3877861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64808" y="5715000"/>
            <a:ext cx="3158836" cy="989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en-US" sz="1600" smtClean="0">
                <a:solidFill>
                  <a:schemeClr val="bg1"/>
                </a:solidFill>
              </a:rPr>
              <a:t>See “Instructional Choice Treatment Integrity Checklist”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04707" y="1448811"/>
            <a:ext cx="4623602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Have structures in place to monitor whether instructional choice is carried out as intended: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4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 integrity checklist</a:t>
            </a:r>
          </a:p>
          <a:p>
            <a:pPr marL="40005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Example items:</a:t>
            </a:r>
            <a:endParaRPr kumimoji="0" lang="en-US" sz="2200" b="0" i="1" u="none" strike="noStrike" kern="1200" cap="none" spc="0" normalizeH="0" baseline="0" noProof="0" smtClean="0">
              <a:ln>
                <a:noFill/>
              </a:ln>
              <a:solidFill>
                <a:srgbClr val="50515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144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offered _______ the established choices</a:t>
            </a:r>
            <a:r>
              <a:rPr kumimoji="0" lang="en-US" sz="29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13144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9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asked _______ to make their choice</a:t>
            </a:r>
            <a:r>
              <a:rPr kumimoji="0" lang="en-US" sz="29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13144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9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provided ______ wait time to select their choice</a:t>
            </a:r>
            <a:r>
              <a:rPr kumimoji="0" lang="en-US" sz="29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13144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en-US" sz="29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listened or observed _______’s response</a:t>
            </a:r>
            <a:r>
              <a:rPr kumimoji="0" lang="en-US" sz="2900" b="0" i="0" u="none" strike="noStrike" kern="1200" cap="none" spc="0" normalizeH="0" baseline="0" noProof="0" smtClean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  <a:p>
            <a:pPr marL="13144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 prompted _______ to make a choice from one of the available options if they had not made a choice within the time allotted. </a:t>
            </a:r>
            <a:endParaRPr kumimoji="0" lang="en-US" sz="2900" b="0" i="0" u="none" strike="noStrike" kern="1200" cap="none" spc="0" normalizeH="0" baseline="0" noProof="0" smtClean="0">
              <a:ln>
                <a:noFill/>
              </a:ln>
              <a:solidFill>
                <a:srgbClr val="50515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1445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50515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 praised _______’s choice and provided them with the option selected. </a:t>
            </a:r>
            <a:endParaRPr kumimoji="0" lang="en-US" sz="2900" b="0" i="0" u="none" strike="noStrike" kern="1200" cap="none" spc="0" normalizeH="0" baseline="0" noProof="0" smtClean="0">
              <a:ln>
                <a:noFill/>
              </a:ln>
              <a:solidFill>
                <a:srgbClr val="50515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71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/>
              <a:t>What </a:t>
            </a:r>
            <a:r>
              <a:rPr lang="en-US" smtClean="0"/>
              <a:t>does the student think about it?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3514867" cy="452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0" y="1752600"/>
            <a:ext cx="348852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020844" y="2652304"/>
            <a:ext cx="3419145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“Instructional Choice Social Validity Student”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5639" y="3801908"/>
            <a:ext cx="3229553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by the student participating in the intervention at two time points: Pre and Post Intervention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/>
              <a:t>What </a:t>
            </a:r>
            <a:r>
              <a:rPr lang="en-US" smtClean="0"/>
              <a:t>does the teacher think about it?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8" y="1828797"/>
            <a:ext cx="3282394" cy="426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38798" y="1828800"/>
            <a:ext cx="3352800" cy="4263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219448" y="2076407"/>
            <a:ext cx="2705100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“Social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Validity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Adapted-IRP15 Adult”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9448" y="3159958"/>
            <a:ext cx="2705100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by the teacher and/or parent participating in the intervention at two time points: Pre and post intervention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6200" y="1097542"/>
          <a:ext cx="8991599" cy="5760458"/>
        </p:xfrm>
        <a:graphic>
          <a:graphicData uri="http://schemas.openxmlformats.org/drawingml/2006/table">
            <a:tbl>
              <a:tblPr firstRow="1" bandCol="1">
                <a:tableStyleId>{B301B821-A1FF-4177-AEE7-76D212191A09}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4619613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648625429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43791125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794380585"/>
                    </a:ext>
                  </a:extLst>
                </a:gridCol>
                <a:gridCol w="1676399">
                  <a:extLst>
                    <a:ext uri="{9D8B030D-6E8A-4147-A177-3AD203B41FA5}">
                      <a16:colId xmlns:a16="http://schemas.microsoft.com/office/drawing/2014/main" val="1782359445"/>
                    </a:ext>
                  </a:extLst>
                </a:gridCol>
              </a:tblGrid>
              <a:tr h="517530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Support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Description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Schoolwide Data:  Entry Criteria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Data to Monitor Progress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Exit Criteria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extLst>
                  <a:ext uri="{0D108BD9-81ED-4DB2-BD59-A6C34878D82A}">
                    <a16:rowId xmlns:a16="http://schemas.microsoft.com/office/drawing/2014/main" val="72687653"/>
                  </a:ext>
                </a:extLst>
              </a:tr>
              <a:tr h="400843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Instructional Choice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Within- and across-task choices offered during instruction (e.g., language arts assignments, math lessons, etc.)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One or more of the following: 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Behavior:</a:t>
                      </a:r>
                      <a:endParaRPr lang="en-US" sz="1800" b="1">
                        <a:effectLst/>
                      </a:endParaRPr>
                    </a:p>
                    <a:p>
                      <a:pPr marL="285750" marR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o"/>
                      </a:pPr>
                      <a:r>
                        <a:rPr lang="en-US" sz="1800" kern="1200" smtClean="0">
                          <a:effectLst/>
                        </a:rPr>
                        <a:t>SRSS-E7 </a:t>
                      </a:r>
                      <a:r>
                        <a:rPr lang="en-US" sz="1800" kern="1200">
                          <a:effectLst/>
                        </a:rPr>
                        <a:t>Score: Moderate (4-8</a:t>
                      </a:r>
                      <a:r>
                        <a:rPr lang="en-US" sz="1800" kern="1200" smtClean="0">
                          <a:effectLst/>
                        </a:rPr>
                        <a:t>)</a:t>
                      </a:r>
                    </a:p>
                    <a:p>
                      <a:pPr marL="285750" marR="0" indent="-28575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o"/>
                      </a:pPr>
                      <a:r>
                        <a:rPr lang="en-US" sz="1800" kern="1200" smtClean="0">
                          <a:effectLst/>
                        </a:rPr>
                        <a:t>SRSS-I5 </a:t>
                      </a:r>
                      <a:r>
                        <a:rPr lang="en-US" sz="1800" kern="1200">
                          <a:effectLst/>
                        </a:rPr>
                        <a:t>Score: Moderate (2-3) </a:t>
                      </a:r>
                      <a:endParaRPr lang="en-US" sz="1800">
                        <a:effectLst/>
                      </a:endParaRPr>
                    </a:p>
                    <a:p>
                      <a:pPr marL="284163" marR="0" indent="-284163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>
                          <a:effectLst/>
                        </a:rPr>
                        <a:t>___ AND   ___ OR</a:t>
                      </a:r>
                    </a:p>
                    <a:p>
                      <a:pPr marL="284163" marR="0" indent="-284163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Academic:</a:t>
                      </a:r>
                      <a:endParaRPr lang="en-US" sz="1800" b="1">
                        <a:effectLst/>
                      </a:endParaRPr>
                    </a:p>
                    <a:p>
                      <a:pPr marL="284163" marR="0" indent="-284163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smtClean="0">
                          <a:effectLst/>
                          <a:sym typeface="Wingdings" panose="05000000000000000000" pitchFamily="2" charset="2"/>
                        </a:rPr>
                        <a:t></a:t>
                      </a:r>
                      <a:r>
                        <a:rPr lang="en-US" sz="1800" kern="1200" smtClean="0">
                          <a:effectLst/>
                        </a:rPr>
                        <a:t> </a:t>
                      </a:r>
                      <a:r>
                        <a:rPr lang="en-US" sz="1800" kern="1200">
                          <a:effectLst/>
                        </a:rPr>
                        <a:t>Progress </a:t>
                      </a:r>
                      <a:r>
                        <a:rPr lang="en-US" sz="1800" kern="1200" smtClean="0">
                          <a:effectLst/>
                        </a:rPr>
                        <a:t>Reports;</a:t>
                      </a:r>
                      <a:r>
                        <a:rPr lang="en-US" sz="1800" kern="1200" baseline="0" smtClean="0">
                          <a:effectLst/>
                        </a:rPr>
                        <a:t> </a:t>
                      </a:r>
                      <a:r>
                        <a:rPr lang="en-US" sz="1800" kern="1200" smtClean="0">
                          <a:effectLst/>
                        </a:rPr>
                        <a:t>Successful </a:t>
                      </a:r>
                      <a:r>
                        <a:rPr lang="en-US" sz="1800" kern="1200">
                          <a:effectLst/>
                        </a:rPr>
                        <a:t>Learning Behaviors - Targeted for growth </a:t>
                      </a:r>
                      <a:endParaRPr lang="en-US" sz="1800">
                        <a:effectLst/>
                      </a:endParaRPr>
                    </a:p>
                    <a:p>
                      <a:pPr marL="284163" marR="0" indent="-284163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smtClean="0">
                          <a:effectLst/>
                          <a:sym typeface="Wingdings" panose="05000000000000000000" pitchFamily="2" charset="2"/>
                        </a:rPr>
                        <a:t></a:t>
                      </a:r>
                      <a:r>
                        <a:rPr lang="en-US" sz="1800" kern="1200" smtClean="0">
                          <a:effectLst/>
                        </a:rPr>
                        <a:t> </a:t>
                      </a:r>
                      <a:r>
                        <a:rPr lang="en-US" sz="1800" kern="1200">
                          <a:effectLst/>
                        </a:rPr>
                        <a:t>Gradebook: 2+  incomplete assignments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Student </a:t>
                      </a:r>
                      <a:r>
                        <a:rPr lang="en-US" sz="1800" b="1" kern="1200" smtClean="0">
                          <a:effectLst/>
                        </a:rPr>
                        <a:t>Performance</a:t>
                      </a:r>
                      <a:endParaRPr lang="en-US" sz="1800" b="1">
                        <a:effectLst/>
                      </a:endParaRP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Academic </a:t>
                      </a:r>
                      <a:r>
                        <a:rPr lang="en-US" sz="1800" smtClean="0">
                          <a:effectLst/>
                        </a:rPr>
                        <a:t>engaged time</a:t>
                      </a:r>
                      <a:endParaRPr lang="en-US" sz="1800">
                        <a:effectLst/>
                      </a:endParaRP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Percentage of work </a:t>
                      </a:r>
                      <a:r>
                        <a:rPr lang="en-US" sz="1800" smtClean="0">
                          <a:effectLst/>
                        </a:rPr>
                        <a:t>completed</a:t>
                      </a:r>
                    </a:p>
                    <a:p>
                      <a:pPr marL="0" marR="0" lvl="0" indent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None/>
                      </a:pPr>
                      <a:endParaRPr lang="en-US" sz="1800">
                        <a:effectLst/>
                      </a:endParaRPr>
                    </a:p>
                    <a:p>
                      <a:pPr marL="173038" marR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Treatment </a:t>
                      </a:r>
                      <a:r>
                        <a:rPr lang="en-US" sz="1800" b="1" smtClean="0">
                          <a:effectLst/>
                        </a:rPr>
                        <a:t>Integrity</a:t>
                      </a:r>
                      <a:endParaRPr lang="en-US" sz="1800" b="1">
                        <a:effectLst/>
                      </a:endParaRP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 Implementation &amp; TI </a:t>
                      </a:r>
                      <a:r>
                        <a:rPr lang="en-US" sz="1800" smtClean="0">
                          <a:effectLst/>
                        </a:rPr>
                        <a:t>checklist</a:t>
                      </a:r>
                    </a:p>
                    <a:p>
                      <a:pPr marL="0" marR="0" lvl="0" indent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None/>
                      </a:pPr>
                      <a:endParaRPr lang="en-US" sz="1800">
                        <a:effectLst/>
                      </a:endParaRPr>
                    </a:p>
                    <a:p>
                      <a:pPr marL="173038" marR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Social </a:t>
                      </a:r>
                      <a:r>
                        <a:rPr lang="en-US" sz="1800" b="1" smtClean="0">
                          <a:effectLst/>
                        </a:rPr>
                        <a:t>Validity</a:t>
                      </a:r>
                      <a:endParaRPr lang="en-US" sz="1800" b="1">
                        <a:effectLst/>
                      </a:endParaRPr>
                    </a:p>
                    <a:p>
                      <a:pPr marL="173038" marR="0" lvl="0" indent="-173038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 panose="020F0502020204030204" pitchFamily="34" charset="0"/>
                        <a:buChar char="-"/>
                      </a:pPr>
                      <a:r>
                        <a:rPr lang="en-US" sz="1800">
                          <a:effectLst/>
                        </a:rPr>
                        <a:t>Student &amp; </a:t>
                      </a:r>
                      <a:r>
                        <a:rPr lang="en-US" sz="1800" smtClean="0">
                          <a:effectLst/>
                        </a:rPr>
                        <a:t>teacher pre/post survey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86355" marR="86355" marT="43178" marB="43178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Progress Reports: Five consecutive weeks of daily academic engagement 80% or better and work completion at 90% or better.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355" marR="86355" marT="43178" marB="43178"/>
                </a:tc>
                <a:extLst>
                  <a:ext uri="{0D108BD9-81ED-4DB2-BD59-A6C34878D82A}">
                    <a16:rowId xmlns:a16="http://schemas.microsoft.com/office/drawing/2014/main" val="14448112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019800" y="6553200"/>
            <a:ext cx="3124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(Lane, Menzies, Ennis, &amp; Oakes, 2015)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199"/>
            <a:ext cx="8229600" cy="85946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mtClean="0"/>
              <a:t>Sample Primary Intervention Grid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3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" b="2171"/>
          <a:stretch/>
        </p:blipFill>
        <p:spPr>
          <a:xfrm>
            <a:off x="0" y="-10274"/>
            <a:ext cx="9154665" cy="687341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21" name="Picture 38" descr="10gre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2" descr="9gre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1" descr="8gre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0" descr="7grey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 descr="6gre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 descr="5gre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7" descr="4grey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6" descr="3grey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2grey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1grey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30seconds_grey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00seconds_grey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969585" y="528937"/>
            <a:ext cx="5076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Work with a neighbor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review the </a:t>
            </a:r>
            <a:r>
              <a:rPr lang="en-US" sz="2000" dirty="0">
                <a:solidFill>
                  <a:schemeClr val="accent1"/>
                </a:solidFill>
              </a:rPr>
              <a:t>Instructional Choice</a:t>
            </a:r>
            <a:r>
              <a:rPr lang="en-US" sz="2000" i="1" dirty="0">
                <a:solidFill>
                  <a:schemeClr val="accent6"/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Checklist for Success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ci3t.org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0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813">
            <a:off x="2845127" y="3376100"/>
            <a:ext cx="3691263" cy="33685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14309">
            <a:off x="3036588" y="3582074"/>
            <a:ext cx="345439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b="1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</a:t>
            </a:r>
            <a:r>
              <a:rPr lang="en-US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which type of choices you would feel comfortable offering to students in your classroom and create a menu of choices. </a:t>
            </a:r>
            <a:r>
              <a:rPr lang="en-US" dirty="0" smtClean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within-activity</a:t>
            </a:r>
            <a:r>
              <a:rPr lang="en-US" dirty="0" smtClean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across-activity</a:t>
            </a:r>
            <a:r>
              <a:rPr lang="en-US" dirty="0" smtClean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choices. </a:t>
            </a:r>
            <a:endParaRPr lang="en-US" dirty="0">
              <a:solidFill>
                <a:srgbClr val="505153"/>
              </a:solidFill>
              <a:latin typeface="Arial"/>
              <a:cs typeface="Arial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</a:t>
            </a:r>
            <a:r>
              <a:rPr lang="en-US" dirty="0">
                <a:solidFill>
                  <a:srgbClr val="5051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menu to determine which type of choices to add to a particular lesson. 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813">
            <a:off x="3884011" y="3237483"/>
            <a:ext cx="1066993" cy="100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1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/>
              <a:t>Low-Intensity Strategies: </a:t>
            </a:r>
            <a:br>
              <a:rPr lang="en-US" sz="3600" b="1"/>
            </a:br>
            <a:r>
              <a:rPr lang="en-US" sz="3600" b="1"/>
              <a:t>Using</a:t>
            </a:r>
            <a:r>
              <a:rPr lang="en-US" sz="3600" b="1">
                <a:solidFill>
                  <a:srgbClr val="00B050"/>
                </a:solidFill>
              </a:rPr>
              <a:t> </a:t>
            </a:r>
            <a:r>
              <a:rPr lang="en-US" sz="3600">
                <a:solidFill>
                  <a:schemeClr val="accent3"/>
                </a:solidFill>
                <a:effectLst>
                  <a:glow rad="127000">
                    <a:schemeClr val="tx1"/>
                  </a:glow>
                </a:effectLst>
              </a:rPr>
              <a:t>Opportunities to Respond </a:t>
            </a:r>
            <a:r>
              <a:rPr lang="en-US" sz="3600" b="1" smtClean="0"/>
              <a:t>to </a:t>
            </a:r>
            <a:r>
              <a:rPr lang="en-US" sz="3600" b="1"/>
              <a:t>Support </a:t>
            </a:r>
            <a:r>
              <a:rPr lang="en-US" sz="3600" b="1" smtClean="0"/>
              <a:t>Instruction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567796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" y="234950"/>
            <a:ext cx="3149600" cy="3721100"/>
          </a:xfrm>
          <a:prstGeom prst="rect">
            <a:avLst/>
          </a:prstGeom>
          <a:noFill/>
          <a:ln w="15875">
            <a:solidFill>
              <a:srgbClr val="7D6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1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4024">
            <a:off x="3709988" y="385763"/>
            <a:ext cx="3175000" cy="34194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138">
            <a:off x="1254125" y="3271838"/>
            <a:ext cx="2633663" cy="3443287"/>
          </a:xfrm>
          <a:prstGeom prst="rect">
            <a:avLst/>
          </a:prstGeom>
          <a:ln w="15875">
            <a:solidFill>
              <a:schemeClr val="accent1">
                <a:shade val="50000"/>
              </a:schemeClr>
            </a:solidFill>
          </a:ln>
        </p:spPr>
      </p:pic>
      <p:pic>
        <p:nvPicPr>
          <p:cNvPr id="26317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19812">
            <a:off x="2890838" y="2314575"/>
            <a:ext cx="2882900" cy="3343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3617">
            <a:off x="4518557" y="4261408"/>
            <a:ext cx="2174875" cy="2492375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67904">
            <a:off x="-109538" y="1958975"/>
            <a:ext cx="2366963" cy="329088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6975">
            <a:off x="5845175" y="1290638"/>
            <a:ext cx="2371725" cy="3074987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2946">
            <a:off x="5281109" y="2011842"/>
            <a:ext cx="3676650" cy="484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19245"/>
            <a:ext cx="4109330" cy="73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2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91"/>
            <a:ext cx="7886700" cy="1325563"/>
          </a:xfrm>
          <a:solidFill>
            <a:schemeClr val="accent3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/>
              <a:t>Low-Intensity Strategies for Academics and Behavior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-1873082" y="209373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ontent Placeholder 4" descr="Cover Graph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09" y="2549731"/>
            <a:ext cx="2182238" cy="2849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9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935543"/>
            <a:ext cx="908271" cy="90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86791" y="5475272"/>
            <a:ext cx="2962656" cy="619888"/>
            <a:chOff x="1758856" y="3188128"/>
            <a:chExt cx="2962656" cy="619888"/>
          </a:xfrm>
        </p:grpSpPr>
        <p:sp>
          <p:nvSpPr>
            <p:cNvPr id="9" name="Rounded Rectangle 8"/>
            <p:cNvSpPr/>
            <p:nvPr/>
          </p:nvSpPr>
          <p:spPr>
            <a:xfrm>
              <a:off x="1758856" y="3188128"/>
              <a:ext cx="2962656" cy="61988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758856" y="3188128"/>
              <a:ext cx="2902136" cy="5593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Self-monitoring</a:t>
              </a: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86791" y="6188262"/>
            <a:ext cx="2962656" cy="619888"/>
            <a:chOff x="2633471" y="3254803"/>
            <a:chExt cx="2962656" cy="619888"/>
          </a:xfrm>
        </p:grpSpPr>
        <p:sp>
          <p:nvSpPr>
            <p:cNvPr id="13" name="Rounded Rectangle 12"/>
            <p:cNvSpPr/>
            <p:nvPr/>
          </p:nvSpPr>
          <p:spPr>
            <a:xfrm>
              <a:off x="2633471" y="3254803"/>
              <a:ext cx="2962656" cy="61988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663731" y="3285063"/>
              <a:ext cx="2902136" cy="5593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Behavior Contracts</a:t>
              </a: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142499888448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2204" y="2093735"/>
            <a:ext cx="2243898" cy="32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5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417638"/>
            <a:ext cx="8536075" cy="5354637"/>
          </a:xfrm>
        </p:spPr>
        <p:txBody>
          <a:bodyPr>
            <a:normAutofit/>
          </a:bodyPr>
          <a:lstStyle/>
          <a:p>
            <a:r>
              <a:rPr lang="en-US" smtClean="0"/>
              <a:t>Introduction: </a:t>
            </a:r>
          </a:p>
          <a:p>
            <a:pPr lvl="1"/>
            <a:r>
              <a:rPr lang="en-US" smtClean="0"/>
              <a:t>What </a:t>
            </a:r>
            <a:r>
              <a:rPr lang="en-US"/>
              <a:t>is </a:t>
            </a:r>
            <a:r>
              <a:rPr lang="en-US" smtClean="0"/>
              <a:t>OTR?</a:t>
            </a:r>
            <a:endParaRPr lang="en-US"/>
          </a:p>
          <a:p>
            <a:pPr lvl="1"/>
            <a:r>
              <a:rPr lang="en-US"/>
              <a:t>Why is </a:t>
            </a:r>
            <a:r>
              <a:rPr lang="en-US" smtClean="0"/>
              <a:t>OTR effective</a:t>
            </a:r>
            <a:r>
              <a:rPr lang="en-US"/>
              <a:t>?</a:t>
            </a:r>
          </a:p>
          <a:p>
            <a:pPr lvl="1"/>
            <a:r>
              <a:rPr lang="en-US"/>
              <a:t>What does the supporting research for </a:t>
            </a:r>
            <a:r>
              <a:rPr lang="en-US" smtClean="0"/>
              <a:t>OTR say</a:t>
            </a:r>
            <a:r>
              <a:rPr lang="en-US"/>
              <a:t>?</a:t>
            </a:r>
          </a:p>
          <a:p>
            <a:pPr lvl="1"/>
            <a:r>
              <a:rPr lang="en-US"/>
              <a:t>What are the benefits and challenges?</a:t>
            </a:r>
          </a:p>
          <a:p>
            <a:pPr lvl="1"/>
            <a:r>
              <a:rPr lang="en-US"/>
              <a:t>How do I </a:t>
            </a:r>
            <a:r>
              <a:rPr lang="en-US" smtClean="0"/>
              <a:t>OTR in </a:t>
            </a:r>
            <a:r>
              <a:rPr lang="en-US"/>
              <a:t>my </a:t>
            </a:r>
            <a:r>
              <a:rPr lang="en-US" smtClean="0"/>
              <a:t>classroom?</a:t>
            </a:r>
          </a:p>
          <a:p>
            <a:pPr lvl="1"/>
            <a:r>
              <a:rPr lang="en-US" smtClean="0"/>
              <a:t>        Implementation Checklist</a:t>
            </a:r>
          </a:p>
          <a:p>
            <a:pPr lvl="1"/>
            <a:r>
              <a:rPr lang="en-US" smtClean="0"/>
              <a:t>How </a:t>
            </a:r>
            <a:r>
              <a:rPr lang="en-US"/>
              <a:t>well is it working</a:t>
            </a:r>
            <a:r>
              <a:rPr lang="en-US" smtClean="0"/>
              <a:t>?     Examining the Effects</a:t>
            </a:r>
          </a:p>
        </p:txBody>
      </p:sp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56" y="5006697"/>
            <a:ext cx="657288" cy="6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woakes\AppData\Local\Microsoft\Windows\Temporary Internet Files\Content.IE5\A1F62JCO\MC900431608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57" y="5565030"/>
            <a:ext cx="539553" cy="539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OTR?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100"/>
              <a:t>O</a:t>
            </a:r>
            <a:r>
              <a:rPr lang="en-US" sz="2100" smtClean="0"/>
              <a:t>pportunities to respond (OTR) is a strategy for students to:</a:t>
            </a:r>
          </a:p>
          <a:p>
            <a:pPr marL="0" indent="0">
              <a:buNone/>
            </a:pPr>
            <a:r>
              <a:rPr lang="en-US" sz="2100"/>
              <a:t>	</a:t>
            </a:r>
            <a:r>
              <a:rPr lang="en-US" sz="2100" smtClean="0"/>
              <a:t>review material, acquire skill fluency, </a:t>
            </a:r>
          </a:p>
          <a:p>
            <a:pPr marL="0" indent="0">
              <a:buNone/>
            </a:pPr>
            <a:r>
              <a:rPr lang="en-US" sz="2100"/>
              <a:t>	</a:t>
            </a:r>
            <a:r>
              <a:rPr lang="en-US" sz="2100" smtClean="0"/>
              <a:t>commit information to memory, and</a:t>
            </a:r>
          </a:p>
          <a:p>
            <a:pPr marL="0" indent="0">
              <a:buNone/>
            </a:pPr>
            <a:r>
              <a:rPr lang="en-US" sz="2100"/>
              <a:t>	</a:t>
            </a:r>
            <a:r>
              <a:rPr lang="en-US" sz="2100" smtClean="0"/>
              <a:t>increase on-task behavior and reduce misbehavior.</a:t>
            </a:r>
            <a:endParaRPr lang="en-US" sz="2100"/>
          </a:p>
          <a:p>
            <a:r>
              <a:rPr lang="en-US" sz="2100" smtClean="0"/>
              <a:t>Allows for frequent </a:t>
            </a:r>
            <a:r>
              <a:rPr lang="en-US" sz="2100"/>
              <a:t>opportunities, within a set time period, to respond to teacher questions or prompts about targeted academic </a:t>
            </a:r>
            <a:r>
              <a:rPr lang="en-US" sz="2100" smtClean="0"/>
              <a:t>materials.</a:t>
            </a:r>
            <a:endParaRPr lang="en-US" sz="2100"/>
          </a:p>
          <a:p>
            <a:r>
              <a:rPr lang="en-US" sz="2100" smtClean="0"/>
              <a:t>Best used when material </a:t>
            </a:r>
            <a:r>
              <a:rPr lang="en-US" sz="2100"/>
              <a:t>or concepts </a:t>
            </a:r>
            <a:r>
              <a:rPr lang="en-US" sz="2100" smtClean="0"/>
              <a:t>have been taught… </a:t>
            </a:r>
            <a:r>
              <a:rPr lang="en-US" sz="2100"/>
              <a:t>promotes </a:t>
            </a:r>
            <a:r>
              <a:rPr lang="en-US" sz="2100" smtClean="0"/>
              <a:t>student engagement </a:t>
            </a:r>
            <a:r>
              <a:rPr lang="en-US" sz="2100"/>
              <a:t>as they practice the information or </a:t>
            </a:r>
            <a:r>
              <a:rPr lang="en-US" sz="2100" smtClean="0"/>
              <a:t>skill.</a:t>
            </a:r>
          </a:p>
          <a:p>
            <a:r>
              <a:rPr lang="en-US" sz="2100" smtClean="0"/>
              <a:t>Students </a:t>
            </a:r>
            <a:r>
              <a:rPr lang="en-US" sz="2100"/>
              <a:t>respond individually or in unison (choral</a:t>
            </a:r>
            <a:r>
              <a:rPr lang="en-US" sz="2100" smtClean="0"/>
              <a:t>)</a:t>
            </a:r>
            <a:endParaRPr lang="en-US" sz="2100"/>
          </a:p>
        </p:txBody>
      </p:sp>
      <p:sp>
        <p:nvSpPr>
          <p:cNvPr id="5" name="Rectangle 4"/>
          <p:cNvSpPr/>
          <p:nvPr/>
        </p:nvSpPr>
        <p:spPr>
          <a:xfrm>
            <a:off x="191589" y="6488668"/>
            <a:ext cx="6039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(Lane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Menzies, Ennis, &amp; Oakes, 2015)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OTR? </a:t>
            </a:r>
            <a:r>
              <a:rPr lang="en-US" sz="2000">
                <a:solidFill>
                  <a:srgbClr val="000000"/>
                </a:solidFill>
              </a:rPr>
              <a:t>(cont.)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Verbal Responding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>
                <a:cs typeface="Arial" panose="020B0604020202020204" pitchFamily="34" charset="0"/>
              </a:rPr>
              <a:t>Choral Response </a:t>
            </a:r>
            <a:r>
              <a:rPr lang="en-US" sz="2200" smtClean="0">
                <a:cs typeface="Arial" panose="020B0604020202020204" pitchFamily="34" charset="0"/>
              </a:rPr>
              <a:t>(Haydon et al., 2009)</a:t>
            </a:r>
          </a:p>
          <a:p>
            <a:pPr lvl="1"/>
            <a:r>
              <a:rPr lang="en-US" sz="2200" smtClean="0">
                <a:cs typeface="Arial" panose="020B0604020202020204" pitchFamily="34" charset="0"/>
              </a:rPr>
              <a:t>Every student answers question/prompt</a:t>
            </a:r>
          </a:p>
          <a:p>
            <a:r>
              <a:rPr lang="en-US" sz="2200" smtClean="0">
                <a:cs typeface="Arial" panose="020B0604020202020204" pitchFamily="34" charset="0"/>
              </a:rPr>
              <a:t>Questioning</a:t>
            </a:r>
            <a:endParaRPr lang="en-US" sz="2200">
              <a:cs typeface="Arial" panose="020B0604020202020204" pitchFamily="34" charset="0"/>
            </a:endParaRPr>
          </a:p>
          <a:p>
            <a:pPr lvl="1"/>
            <a:r>
              <a:rPr lang="en-US" sz="2200">
                <a:cs typeface="Arial" panose="020B0604020202020204" pitchFamily="34" charset="0"/>
              </a:rPr>
              <a:t>Think, Pair, Share </a:t>
            </a:r>
          </a:p>
          <a:p>
            <a:pPr lvl="1"/>
            <a:r>
              <a:rPr lang="en-US" sz="2200">
                <a:cs typeface="Arial" panose="020B0604020202020204" pitchFamily="34" charset="0"/>
              </a:rPr>
              <a:t>Partners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Non-Verbal </a:t>
            </a:r>
            <a:r>
              <a:rPr lang="en-US" smtClean="0"/>
              <a:t>Responding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200" kern="0">
                <a:cs typeface="Arial"/>
              </a:rPr>
              <a:t>Signal</a:t>
            </a:r>
          </a:p>
          <a:p>
            <a:pPr lvl="1"/>
            <a:r>
              <a:rPr lang="en-US" sz="2200" kern="0">
                <a:cs typeface="Arial"/>
              </a:rPr>
              <a:t>Thumbs up/down </a:t>
            </a:r>
          </a:p>
          <a:p>
            <a:r>
              <a:rPr lang="en-US" sz="2200" kern="0">
                <a:cs typeface="Arial"/>
              </a:rPr>
              <a:t>Response Card</a:t>
            </a:r>
          </a:p>
          <a:p>
            <a:pPr lvl="1"/>
            <a:r>
              <a:rPr lang="en-US" sz="2200" kern="0">
                <a:cs typeface="Arial"/>
              </a:rPr>
              <a:t>Agree/Disagree, A/B/C/D, True/False</a:t>
            </a:r>
          </a:p>
          <a:p>
            <a:r>
              <a:rPr lang="en-US" sz="2200" kern="0">
                <a:cs typeface="Arial"/>
              </a:rPr>
              <a:t>Individual white boards</a:t>
            </a:r>
          </a:p>
          <a:p>
            <a:r>
              <a:rPr lang="en-US" sz="2200" kern="0">
                <a:cs typeface="Arial"/>
              </a:rPr>
              <a:t>Guided Notes</a:t>
            </a:r>
          </a:p>
          <a:p>
            <a:r>
              <a:rPr lang="en-US" sz="2200" kern="0">
                <a:cs typeface="Arial"/>
              </a:rPr>
              <a:t>Student Response Systems (Clickers; Blood &amp; </a:t>
            </a:r>
            <a:r>
              <a:rPr lang="en-US" sz="2200" kern="0" err="1">
                <a:cs typeface="Arial"/>
              </a:rPr>
              <a:t>Gulchak</a:t>
            </a:r>
            <a:r>
              <a:rPr lang="en-US" sz="2200" kern="0">
                <a:cs typeface="Arial"/>
              </a:rPr>
              <a:t>, 2013)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017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4850" y="139337"/>
            <a:ext cx="7886700" cy="1055597"/>
          </a:xfrm>
        </p:spPr>
        <p:txBody>
          <a:bodyPr/>
          <a:lstStyle/>
          <a:p>
            <a:r>
              <a:rPr lang="en-US" smtClean="0"/>
              <a:t>Example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5181600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2800" smtClean="0">
                <a:cs typeface="Arial" panose="020B0604020202020204" pitchFamily="34" charset="0"/>
              </a:rPr>
              <a:t>Illustration: Activities to demonstrate knowledge using white boards: 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80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accent2"/>
                </a:solidFill>
                <a:cs typeface="Arial" panose="020B0604020202020204" pitchFamily="34" charset="0"/>
              </a:rPr>
              <a:t>Cue: </a:t>
            </a:r>
            <a:r>
              <a:rPr lang="en-US" sz="2800" smtClean="0">
                <a:cs typeface="Arial" panose="020B0604020202020204" pitchFamily="34" charset="0"/>
              </a:rPr>
              <a:t>“</a:t>
            </a:r>
            <a:r>
              <a:rPr lang="en-US" sz="2800" i="1" smtClean="0">
                <a:cs typeface="Arial" panose="020B0604020202020204" pitchFamily="34" charset="0"/>
              </a:rPr>
              <a:t>Class</a:t>
            </a:r>
            <a:r>
              <a:rPr lang="en-US" sz="2800" smtClean="0">
                <a:cs typeface="Arial" panose="020B0604020202020204" pitchFamily="34" charset="0"/>
              </a:rPr>
              <a:t>, please </a:t>
            </a:r>
            <a:r>
              <a:rPr lang="en-US" sz="2800">
                <a:cs typeface="Arial" panose="020B0604020202020204" pitchFamily="34" charset="0"/>
              </a:rPr>
              <a:t>solve for the product of 28 X 4.” </a:t>
            </a:r>
            <a:endParaRPr lang="en-US" sz="2800" smtClean="0"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80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chemeClr val="accent2"/>
                </a:solidFill>
                <a:cs typeface="Arial" panose="020B0604020202020204" pitchFamily="34" charset="0"/>
              </a:rPr>
              <a:t>Wait</a:t>
            </a:r>
            <a:r>
              <a:rPr lang="en-US" sz="2800" smtClean="0">
                <a:cs typeface="Arial" panose="020B0604020202020204" pitchFamily="34" charset="0"/>
              </a:rPr>
              <a:t>: After </a:t>
            </a:r>
            <a:r>
              <a:rPr lang="en-US" sz="2800">
                <a:cs typeface="Arial" panose="020B0604020202020204" pitchFamily="34" charset="0"/>
              </a:rPr>
              <a:t>10 seconds: “Hold up your whiteboards</a:t>
            </a:r>
            <a:r>
              <a:rPr lang="en-US" sz="2800" smtClean="0">
                <a:cs typeface="Arial" panose="020B0604020202020204" pitchFamily="34" charset="0"/>
              </a:rPr>
              <a:t>.” 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>
                <a:cs typeface="Arial" panose="020B0604020202020204" pitchFamily="34" charset="0"/>
              </a:rPr>
              <a:t> </a:t>
            </a:r>
            <a:r>
              <a:rPr lang="en-US" smtClean="0">
                <a:cs typeface="Arial" panose="020B0604020202020204" pitchFamily="34" charset="0"/>
              </a:rPr>
              <a:t>           </a:t>
            </a:r>
            <a:r>
              <a:rPr lang="en-US" sz="2800" smtClean="0">
                <a:cs typeface="Arial" panose="020B0604020202020204" pitchFamily="34" charset="0"/>
              </a:rPr>
              <a:t>Prompt “What is the answer?”</a:t>
            </a:r>
          </a:p>
          <a:p>
            <a:pPr>
              <a:buClr>
                <a:schemeClr val="tx1"/>
              </a:buClr>
            </a:pPr>
            <a:endParaRPr lang="en-US" sz="280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accent2"/>
                </a:solidFill>
                <a:cs typeface="Arial" panose="020B0604020202020204" pitchFamily="34" charset="0"/>
              </a:rPr>
              <a:t>Feedback: </a:t>
            </a:r>
            <a:r>
              <a:rPr lang="en-US" sz="2800" smtClean="0">
                <a:cs typeface="Arial" panose="020B0604020202020204" pitchFamily="34" charset="0"/>
              </a:rPr>
              <a:t>“I </a:t>
            </a:r>
            <a:r>
              <a:rPr lang="en-US" sz="2800">
                <a:cs typeface="Arial" panose="020B0604020202020204" pitchFamily="34" charset="0"/>
              </a:rPr>
              <a:t>see almost all of you found the correct answer </a:t>
            </a:r>
            <a:endParaRPr lang="en-US" sz="2800" smtClean="0"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mtClean="0">
                <a:cs typeface="Arial" panose="020B0604020202020204" pitchFamily="34" charset="0"/>
              </a:rPr>
              <a:t>                      </a:t>
            </a:r>
            <a:r>
              <a:rPr lang="en-US" sz="2800" smtClean="0">
                <a:cs typeface="Arial" panose="020B0604020202020204" pitchFamily="34" charset="0"/>
              </a:rPr>
              <a:t>is </a:t>
            </a:r>
            <a:r>
              <a:rPr lang="en-US" sz="2800">
                <a:cs typeface="Arial" panose="020B0604020202020204" pitchFamily="34" charset="0"/>
              </a:rPr>
              <a:t>112. Nice work!” </a:t>
            </a:r>
            <a:endParaRPr lang="en-US" sz="2800" smtClean="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en-US" sz="280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sz="2800" smtClean="0">
                <a:solidFill>
                  <a:schemeClr val="accent2"/>
                </a:solidFill>
                <a:cs typeface="Arial" panose="020B0604020202020204" pitchFamily="34" charset="0"/>
              </a:rPr>
              <a:t>Next Question</a:t>
            </a:r>
            <a:r>
              <a:rPr lang="en-US" sz="2800" smtClean="0">
                <a:cs typeface="Arial" panose="020B0604020202020204" pitchFamily="34" charset="0"/>
              </a:rPr>
              <a:t>: “This is </a:t>
            </a:r>
            <a:r>
              <a:rPr lang="en-US" sz="2800" i="1" smtClean="0">
                <a:cs typeface="Arial" panose="020B0604020202020204" pitchFamily="34" charset="0"/>
              </a:rPr>
              <a:t>individual</a:t>
            </a:r>
            <a:r>
              <a:rPr lang="en-US" sz="2800" smtClean="0">
                <a:cs typeface="Arial" panose="020B0604020202020204" pitchFamily="34" charset="0"/>
              </a:rPr>
              <a:t>, </a:t>
            </a:r>
            <a:r>
              <a:rPr lang="en-US" sz="2800">
                <a:cs typeface="Arial" panose="020B0604020202020204" pitchFamily="34" charset="0"/>
              </a:rPr>
              <a:t>solve for the product </a:t>
            </a:r>
            <a:endParaRPr lang="en-US" sz="2800" smtClean="0"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>
                <a:cs typeface="Arial" panose="020B0604020202020204" pitchFamily="34" charset="0"/>
              </a:rPr>
              <a:t> </a:t>
            </a:r>
            <a:r>
              <a:rPr lang="en-US" smtClean="0">
                <a:cs typeface="Arial" panose="020B0604020202020204" pitchFamily="34" charset="0"/>
              </a:rPr>
              <a:t>                             </a:t>
            </a:r>
            <a:r>
              <a:rPr lang="en-US" sz="2800" smtClean="0">
                <a:cs typeface="Arial" panose="020B0604020202020204" pitchFamily="34" charset="0"/>
              </a:rPr>
              <a:t>of </a:t>
            </a:r>
            <a:r>
              <a:rPr lang="en-US" sz="2800">
                <a:cs typeface="Arial" panose="020B0604020202020204" pitchFamily="34" charset="0"/>
              </a:rPr>
              <a:t>32 X 3.”</a:t>
            </a:r>
          </a:p>
          <a:p>
            <a:endParaRPr lang="en-US" sz="20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is OTR effective?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smtClean="0"/>
              <a:t>Whole-group OTR allows teacher to quickly determine:</a:t>
            </a:r>
          </a:p>
          <a:p>
            <a:pPr lvl="1"/>
            <a:r>
              <a:rPr lang="en-US" sz="2000" smtClean="0"/>
              <a:t>students’ proficiency with the material,</a:t>
            </a:r>
          </a:p>
          <a:p>
            <a:pPr lvl="1"/>
            <a:r>
              <a:rPr lang="en-US" sz="2000" smtClean="0"/>
              <a:t>if more practice is needed, and </a:t>
            </a:r>
          </a:p>
          <a:p>
            <a:pPr lvl="1"/>
            <a:r>
              <a:rPr lang="en-US" sz="2000" smtClean="0"/>
              <a:t>which students may require more intensive supports.</a:t>
            </a:r>
          </a:p>
          <a:p>
            <a:r>
              <a:rPr lang="en-US" sz="2400" smtClean="0"/>
              <a:t>Promotes fluency and automaticity, freeing students to tackle more complex concepts.</a:t>
            </a:r>
            <a:endParaRPr lang="en-US" sz="2400"/>
          </a:p>
          <a:p>
            <a:r>
              <a:rPr lang="en-US" sz="2400" smtClean="0"/>
              <a:t>Increases active participation, even during whole-group delivery.</a:t>
            </a:r>
            <a:endParaRPr lang="en-US" sz="2400"/>
          </a:p>
          <a:p>
            <a:r>
              <a:rPr lang="en-US" sz="2400" smtClean="0"/>
              <a:t>Feedback is rapid and matter-of-fact, which reduces the pressure of answering correctly. “Correct” or “That is not correct, the answer is X”  (Haydon et al., 2010)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91589" y="6488668"/>
            <a:ext cx="6039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(Lane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Menzies, Ennis, &amp; Oakes, 2015)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4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does the supporting </a:t>
            </a:r>
            <a:br>
              <a:rPr lang="en-US" smtClean="0"/>
            </a:br>
            <a:r>
              <a:rPr lang="en-US" smtClean="0"/>
              <a:t>research for OTR say?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Effectiveness demonstrated </a:t>
            </a:r>
            <a:r>
              <a:rPr lang="en-US" smtClean="0"/>
              <a:t>from preschool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(Godfrey et al., 2003) </a:t>
            </a:r>
            <a:r>
              <a:rPr lang="en-US"/>
              <a:t>to middle school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(Haydon &amp; Hunter, 2011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smtClean="0"/>
              <a:t>.</a:t>
            </a:r>
          </a:p>
          <a:p>
            <a:r>
              <a:rPr lang="en-US" smtClean="0"/>
              <a:t>Increasing participation in elementary </a:t>
            </a:r>
            <a:r>
              <a:rPr lang="en-US"/>
              <a:t>and </a:t>
            </a:r>
            <a:r>
              <a:rPr lang="en-US" smtClean="0"/>
              <a:t>secondary classrooms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Haydon &amp; Hunter, 2011;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</a:rPr>
              <a:t>Maheady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 et al.,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2002; Narayan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et al., 1990;  Wood et al.,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2009)</a:t>
            </a:r>
            <a:r>
              <a:rPr lang="en-US" smtClean="0"/>
              <a:t>.</a:t>
            </a:r>
          </a:p>
          <a:p>
            <a:r>
              <a:rPr lang="en-US" smtClean="0"/>
              <a:t>Decreasing disruptive behavior in elementary </a:t>
            </a:r>
            <a:r>
              <a:rPr lang="en-US"/>
              <a:t>classrooms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Haydon et al., 2010; Haydon et al., 2009)</a:t>
            </a:r>
            <a:r>
              <a:rPr lang="en-US" smtClean="0"/>
              <a:t>.</a:t>
            </a:r>
          </a:p>
          <a:p>
            <a:r>
              <a:rPr lang="en-US" smtClean="0"/>
              <a:t>Improving academic outcomes for students with emotional and behavioral disorders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(Sutherland et al., 2003)</a:t>
            </a:r>
            <a:r>
              <a:rPr lang="en-US" smtClean="0"/>
              <a:t>.</a:t>
            </a:r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 smtClean="0"/>
          </a:p>
          <a:p>
            <a:endParaRPr lang="en-US" smtClean="0"/>
          </a:p>
        </p:txBody>
      </p:sp>
      <p:sp>
        <p:nvSpPr>
          <p:cNvPr id="5" name="Rectangle 4"/>
          <p:cNvSpPr/>
          <p:nvPr/>
        </p:nvSpPr>
        <p:spPr>
          <a:xfrm>
            <a:off x="191589" y="6488668"/>
            <a:ext cx="6039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(Lane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Menzies, Ennis, &amp; Oakes, 2015)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C:\Users\k923l138\AppData\Local\Microsoft\Windows\Temporary Internet Files\Content.IE5\N0KMUEJ5\MC90043478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25" y="113621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15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572000" y="2514600"/>
            <a:ext cx="4419600" cy="1676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“OTR Resource Guide” for additional supporting research and information.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en-US"/>
              <a:t>Supporting </a:t>
            </a:r>
            <a:r>
              <a:rPr lang="en-US" smtClean="0"/>
              <a:t>Research</a:t>
            </a:r>
            <a:endParaRPr lang="en-US"/>
          </a:p>
        </p:txBody>
      </p:sp>
      <p:pic>
        <p:nvPicPr>
          <p:cNvPr id="6" name="Picture 2" descr="C:\Users\k923l138\AppData\Local\Microsoft\Windows\Temporary Internet Files\Content.IE5\N0KMUEJ5\MC90043478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14457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2674"/>
            <a:ext cx="3444494" cy="4381015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03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are the benefits and challenges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29842" y="1208890"/>
            <a:ext cx="3868340" cy="823912"/>
          </a:xfrm>
        </p:spPr>
        <p:txBody>
          <a:bodyPr/>
          <a:lstStyle/>
          <a:p>
            <a:r>
              <a:rPr lang="en-US" smtClean="0"/>
              <a:t>Benefits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29842" y="1942367"/>
            <a:ext cx="3868340" cy="3983593"/>
          </a:xfrm>
        </p:spPr>
        <p:txBody>
          <a:bodyPr>
            <a:normAutofit fontScale="77500" lnSpcReduction="20000"/>
          </a:bodyPr>
          <a:lstStyle/>
          <a:p>
            <a:r>
              <a:rPr lang="en-US" smtClean="0"/>
              <a:t>Instructional format that is efficient and engaging</a:t>
            </a:r>
          </a:p>
          <a:p>
            <a:r>
              <a:rPr lang="en-US" smtClean="0"/>
              <a:t>Facilitates participation of all students</a:t>
            </a:r>
          </a:p>
          <a:p>
            <a:r>
              <a:rPr lang="en-US" smtClean="0"/>
              <a:t>Review of material or concepts in promoting fluency and engagement</a:t>
            </a:r>
          </a:p>
          <a:p>
            <a:r>
              <a:rPr lang="en-US" smtClean="0"/>
              <a:t>Supports teachers in reaching levels of engagement for effective instruction – 75-80% academic engaged time</a:t>
            </a:r>
          </a:p>
          <a:p>
            <a:r>
              <a:rPr lang="en-US" smtClean="0"/>
              <a:t>Requires relatively little preparation and can be used for a variety of lessons across all grade levels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29150" y="1208890"/>
            <a:ext cx="3887391" cy="823912"/>
          </a:xfrm>
        </p:spPr>
        <p:txBody>
          <a:bodyPr/>
          <a:lstStyle/>
          <a:p>
            <a:r>
              <a:rPr lang="en-US" smtClean="0"/>
              <a:t>Challenges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629150" y="1942368"/>
            <a:ext cx="4140381" cy="424406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600"/>
              <a:t>Teacher’s adjustment to the rapid pacing</a:t>
            </a:r>
          </a:p>
          <a:p>
            <a:pPr>
              <a:lnSpc>
                <a:spcPct val="70000"/>
              </a:lnSpc>
            </a:pPr>
            <a:r>
              <a:rPr lang="en-US" sz="2600"/>
              <a:t>Preparation of sufficient number or prompts or questions as part of lesson planning</a:t>
            </a:r>
          </a:p>
          <a:p>
            <a:pPr>
              <a:lnSpc>
                <a:spcPct val="70000"/>
              </a:lnSpc>
            </a:pPr>
            <a:r>
              <a:rPr lang="en-US" sz="2600"/>
              <a:t>Monitoring student performance and adjusting level of difficulty for successful practice</a:t>
            </a:r>
          </a:p>
          <a:p>
            <a:endParaRPr lang="en-US" sz="2600"/>
          </a:p>
        </p:txBody>
      </p:sp>
      <p:sp>
        <p:nvSpPr>
          <p:cNvPr id="12" name="Rectangle 11"/>
          <p:cNvSpPr/>
          <p:nvPr/>
        </p:nvSpPr>
        <p:spPr>
          <a:xfrm>
            <a:off x="258113" y="5700827"/>
            <a:ext cx="8480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Kounin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, 1970; Lane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Menzies, Ennis, &amp; Oakes, 2015; Sutherland &amp; Wright, 2013; Walker &amp; Severson, 1992)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4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do I implement OTR in my classroom?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88028" y="1703024"/>
            <a:ext cx="6457950" cy="7381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the lesson content to be taught and the instructional objective.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88028" y="2903656"/>
            <a:ext cx="6457950" cy="7381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a list of questions, prompts, or cues related to the content.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88028" y="4015963"/>
            <a:ext cx="6457950" cy="7381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the modality by which content will be delivered.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88028" y="5167797"/>
            <a:ext cx="6457950" cy="7381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the modality by which students will respond.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52400" y="1578814"/>
            <a:ext cx="1865630" cy="4466386"/>
            <a:chOff x="228600" y="761999"/>
            <a:chExt cx="1981200" cy="3586921"/>
          </a:xfrm>
        </p:grpSpPr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28600" y="1700081"/>
              <a:ext cx="1981200" cy="81721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2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228600" y="2626936"/>
              <a:ext cx="1981200" cy="7686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3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228600" y="3505199"/>
              <a:ext cx="1981200" cy="84372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4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>
              <a:spLocks noChangeArrowheads="1"/>
            </p:cNvSpPr>
            <p:nvPr/>
          </p:nvSpPr>
          <p:spPr bwMode="auto">
            <a:xfrm>
              <a:off x="228600" y="761999"/>
              <a:ext cx="1981200" cy="8284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1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1548199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2811464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3837266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4994610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8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6" y="152400"/>
            <a:ext cx="9144001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 rot="5400000">
            <a:off x="640158" y="2103042"/>
            <a:ext cx="1810837" cy="2938754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 rot="21353057">
            <a:off x="280090" y="1371009"/>
            <a:ext cx="8798446" cy="946285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</a:rPr>
              <a:t>Ci3T Primary (Tier 1) Plan: Procedures </a:t>
            </a:r>
            <a:r>
              <a:rPr lang="en-US" sz="3200" dirty="0" smtClean="0">
                <a:solidFill>
                  <a:prstClr val="white"/>
                </a:solidFill>
              </a:rPr>
              <a:t>for</a:t>
            </a:r>
          </a:p>
          <a:p>
            <a:r>
              <a:rPr lang="en-US" sz="3200" dirty="0" smtClean="0">
                <a:solidFill>
                  <a:prstClr val="white"/>
                </a:solidFill>
              </a:rPr>
              <a:t>Teaching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 rot="414631">
            <a:off x="216445" y="2851261"/>
            <a:ext cx="8728504" cy="1027203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</a:rPr>
              <a:t>Ci3T Primary (Tier 1) Plan: Procedures for Reinforcing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 rot="21269493">
            <a:off x="269251" y="4507001"/>
            <a:ext cx="8746205" cy="998528"/>
          </a:xfrm>
          <a:prstGeom prst="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Ci3T Primary (Tier 1) Plan: Procedures for Monitoring</a:t>
            </a:r>
          </a:p>
        </p:txBody>
      </p:sp>
    </p:spTree>
    <p:extLst>
      <p:ext uri="{BB962C8B-B14F-4D97-AF65-F5344CB8AC3E}">
        <p14:creationId xmlns:p14="http://schemas.microsoft.com/office/powerpoint/2010/main" val="39843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do I implement OTR in my classroom?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188028" y="1701584"/>
            <a:ext cx="6457950" cy="7381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Explain to students how the format works and the rationale for using it.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2714" y="2696079"/>
            <a:ext cx="6588578" cy="10571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Conduct the lesson with a minimum of three opportunities to respond per minute using either single-student or unison responding.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53342" y="4009308"/>
            <a:ext cx="6457950" cy="7381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Respond to student answers with evaluative and encouraging feedback.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53342" y="5111736"/>
            <a:ext cx="6457950" cy="7381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 students an opportunity to give feedback.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52400" y="1558494"/>
            <a:ext cx="1865630" cy="4466386"/>
            <a:chOff x="228600" y="761999"/>
            <a:chExt cx="1981200" cy="3586921"/>
          </a:xfrm>
        </p:grpSpPr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28600" y="1700081"/>
              <a:ext cx="1981200" cy="81721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6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228600" y="2626936"/>
              <a:ext cx="1981200" cy="7686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7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228600" y="3505199"/>
              <a:ext cx="1981200" cy="84372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8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>
              <a:spLocks noChangeArrowheads="1"/>
            </p:cNvSpPr>
            <p:nvPr/>
          </p:nvSpPr>
          <p:spPr bwMode="auto">
            <a:xfrm>
              <a:off x="228600" y="761999"/>
              <a:ext cx="1981200" cy="8284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0EAF9"/>
                </a:gs>
                <a:gs pos="64999">
                  <a:srgbClr val="D9CBEE"/>
                </a:gs>
                <a:gs pos="100000">
                  <a:srgbClr val="C9B5E8"/>
                </a:gs>
              </a:gsLst>
              <a:lin ang="5400000" scaled="1"/>
            </a:gradFill>
            <a:ln w="9525">
              <a:solidFill>
                <a:srgbClr val="7D60A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5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1527879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2791144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3816946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46" y="4974290"/>
            <a:ext cx="1084568" cy="108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do I increase </a:t>
            </a:r>
            <a:r>
              <a:rPr lang="en-US" smtClean="0"/>
              <a:t>OTR </a:t>
            </a:r>
            <a:r>
              <a:rPr lang="en-US"/>
              <a:t>in my classroom? Checklist for Success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0" y="1578078"/>
            <a:ext cx="3649001" cy="4722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24324" y="1578078"/>
            <a:ext cx="5019676" cy="516731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the lesson content to be taught and the instructional objective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2: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 a list of questions, prompts, or cues related to the content. </a:t>
            </a: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3: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Determine the modality by which content will be delivered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4: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Determine the modality by which students will respond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5: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Explain to students how the format works and the rationale for using it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6: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Conduct the lesson with a minimum of three opportunities to respond per minute using either single-student or unison responding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7: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Respond to student answers with evaluative and encouraging feedback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8: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 students an opportunity to give feedback.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5320602"/>
            <a:ext cx="3048000" cy="838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“OTR Implementation Checklist for Success”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/>
              <a:t>How well is it working?     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 </a:t>
            </a:r>
            <a:r>
              <a:rPr lang="en-US"/>
              <a:t>Examining the Effects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276497" y="1885951"/>
          <a:ext cx="7543800" cy="460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Jessica\AppData\Local\Microsoft\Windows\Temporary Internet Files\Content.IE5\A3NIT4A9\MC900078711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1524000"/>
            <a:ext cx="1905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60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89" y="1690689"/>
            <a:ext cx="3901607" cy="504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Ensuring the Strategy is in Place: Treatment Integrity</a:t>
            </a:r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1405" y="1480494"/>
            <a:ext cx="4490595" cy="4306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 integrity checklist items: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identify the instructional objective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prepare a list of questions/prompts in advance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choose an appropriate presentation format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decide on how students will respond and prepare accordingly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explain to students how to respond to the questions/prompts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reach a presentation rate of at least three OTR per minute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respond to student answers with evaluative and encouraging feedback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Did I offer the students an opportunity to give feedback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5791200" y="4953000"/>
            <a:ext cx="3158836" cy="989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50515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051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051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051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051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“OTR Treatment Integrity Checklist”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tx1"/>
                </a:solidFill>
              </a:rPr>
              <a:t>Social Validity: What does the student think about it? 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Content Placeholder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78" y="1638697"/>
            <a:ext cx="349733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4" y="1638696"/>
            <a:ext cx="349733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37610" y="3619610"/>
            <a:ext cx="3229553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by the student(s) participating in the intervention at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time points: </a:t>
            </a: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and Post Intervention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99836" y="2624647"/>
            <a:ext cx="2705100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“OTR SV STUDENT”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Pre and Post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tx1"/>
                </a:solidFill>
              </a:rPr>
              <a:t>Social Validity: What does the teacher think about it?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7134" y="1690689"/>
            <a:ext cx="3835561" cy="496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28" y="1690689"/>
            <a:ext cx="3806653" cy="494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80711" y="3340829"/>
            <a:ext cx="2705100" cy="2677656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35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by the teacher and/or parent participating in the intervention at two time points: pre and post intervention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19450" y="2281896"/>
            <a:ext cx="2705100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“Social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Validity </a:t>
            </a: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Adapted-IRP15 Adult”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Pre and Post</a:t>
            </a:r>
          </a:p>
        </p:txBody>
      </p:sp>
    </p:spTree>
    <p:extLst>
      <p:ext uri="{BB962C8B-B14F-4D97-AF65-F5344CB8AC3E}">
        <p14:creationId xmlns:p14="http://schemas.microsoft.com/office/powerpoint/2010/main" val="12166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8587" y="76200"/>
            <a:ext cx="8886825" cy="804864"/>
          </a:xfrm>
        </p:spPr>
        <p:txBody>
          <a:bodyPr>
            <a:normAutofit/>
          </a:bodyPr>
          <a:lstStyle/>
          <a:p>
            <a:r>
              <a:rPr lang="en-US" smtClean="0"/>
              <a:t>Sample Elementary Intervention Grid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28587" y="1028700"/>
          <a:ext cx="8886826" cy="54465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99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5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2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Support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Description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School-wide Data: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Entry Criteria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Data to Monitor Progress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Exit Criteria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 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6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400">
                          <a:effectLst/>
                        </a:rPr>
                        <a:t>Opportunities to respond</a:t>
                      </a:r>
                      <a:endParaRPr lang="en-US" sz="28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Increasing students’ opportunities to respond (OTR) is a strategy that helps students review material, acquire skill fluency, and commit information to memory while simultaneously increasing on-task behavior and reducing misbehavior. OTR strategy is designed to offer students frequent opportunities (i.e., 3 or more OTR per min) using either single-student (e.g., hand raising) or unison responding (e.g., choral responding), within a set time period (e.g., 10 min.) to respond to teacher questions or prompts about targeted academic material.  This is best done with materials or concepts </a:t>
                      </a:r>
                      <a:r>
                        <a:rPr lang="en-US" sz="1200" kern="1400" smtClean="0">
                          <a:effectLst/>
                        </a:rPr>
                        <a:t>in which students </a:t>
                      </a:r>
                      <a:r>
                        <a:rPr lang="en-US" sz="1200" kern="1400">
                          <a:effectLst/>
                        </a:rPr>
                        <a:t>have a basic </a:t>
                      </a:r>
                      <a:r>
                        <a:rPr lang="en-US" sz="1200" kern="1400" smtClean="0">
                          <a:effectLst/>
                        </a:rPr>
                        <a:t>understanding.</a:t>
                      </a:r>
                      <a:endParaRPr lang="en-US" sz="14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One </a:t>
                      </a:r>
                      <a:r>
                        <a:rPr lang="en-US" sz="1200" kern="1400" smtClean="0">
                          <a:effectLst/>
                        </a:rPr>
                        <a:t>or </a:t>
                      </a:r>
                      <a:r>
                        <a:rPr lang="en-US" sz="1200" kern="1400">
                          <a:effectLst/>
                        </a:rPr>
                        <a:t>more of the following:</a:t>
                      </a:r>
                      <a:endParaRPr lang="en-US" sz="1400" kern="1400">
                        <a:effectLst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>
                          <a:effectLst/>
                        </a:rPr>
                        <a:t>Behavior: </a:t>
                      </a:r>
                      <a:endParaRPr lang="en-US" sz="1400" b="1" kern="14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>
                          <a:effectLst/>
                        </a:rPr>
                        <a:t>SRSS-E7: Moderate (4-8) </a:t>
                      </a:r>
                      <a:endParaRPr lang="en-US" sz="1400" kern="14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>
                          <a:effectLst/>
                        </a:rPr>
                        <a:t>SRSS-I5: Moderate (2-3)</a:t>
                      </a:r>
                      <a:endParaRPr lang="en-US" sz="1400" kern="14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>
                          <a:effectLst/>
                        </a:rPr>
                        <a:t>SRSS-E7: High (9-21) </a:t>
                      </a:r>
                      <a:endParaRPr lang="en-US" sz="1400" kern="14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>
                          <a:effectLst/>
                        </a:rPr>
                        <a:t>SRSS-I5: High (4-15)</a:t>
                      </a:r>
                      <a:endParaRPr lang="en-US" sz="1400" kern="14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 err="1" smtClean="0">
                          <a:effectLst/>
                        </a:rPr>
                        <a:t>SSiS</a:t>
                      </a:r>
                      <a:r>
                        <a:rPr lang="en-US" sz="1200" kern="1400" smtClean="0">
                          <a:effectLst/>
                        </a:rPr>
                        <a:t>-PSG Ranking </a:t>
                      </a:r>
                      <a:r>
                        <a:rPr lang="en-US" sz="1200" kern="1400">
                          <a:effectLst/>
                        </a:rPr>
                        <a:t>of 1, 2, or 3 on the Motivation to Learn </a:t>
                      </a:r>
                      <a:endParaRPr lang="en-US" sz="1200" kern="1400" smtClean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 smtClean="0">
                          <a:effectLst/>
                        </a:rPr>
                        <a:t>Office </a:t>
                      </a:r>
                      <a:r>
                        <a:rPr lang="en-US" sz="1200" kern="1400">
                          <a:effectLst/>
                        </a:rPr>
                        <a:t>discipline referrals (ODRs) </a:t>
                      </a:r>
                      <a:r>
                        <a:rPr lang="en-US" sz="1200" kern="1400" smtClean="0">
                          <a:effectLst/>
                        </a:rPr>
                        <a:t>2 or more within </a:t>
                      </a:r>
                      <a:r>
                        <a:rPr lang="en-US" sz="1200" kern="1400">
                          <a:effectLst/>
                        </a:rPr>
                        <a:t>a grading period</a:t>
                      </a:r>
                      <a:endParaRPr lang="en-US" sz="1400" kern="1400">
                        <a:effectLst/>
                      </a:endParaRPr>
                    </a:p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>
                          <a:effectLst/>
                        </a:rPr>
                        <a:t>AND/OR</a:t>
                      </a:r>
                      <a:endParaRPr lang="en-US" sz="1400" b="1" kern="1400">
                        <a:effectLst/>
                      </a:endParaRPr>
                    </a:p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>
                          <a:effectLst/>
                        </a:rPr>
                        <a:t>Academic: </a:t>
                      </a:r>
                      <a:endParaRPr lang="en-US" sz="1400" b="1" kern="14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 smtClean="0">
                          <a:effectLst/>
                        </a:rPr>
                        <a:t>Missing Assignments 2 of </a:t>
                      </a:r>
                      <a:r>
                        <a:rPr lang="en-US" sz="1200" kern="1400">
                          <a:effectLst/>
                        </a:rPr>
                        <a:t>more </a:t>
                      </a:r>
                      <a:r>
                        <a:rPr lang="en-US" sz="1200" kern="1400" smtClean="0">
                          <a:effectLst/>
                        </a:rPr>
                        <a:t>within </a:t>
                      </a:r>
                      <a:r>
                        <a:rPr lang="en-US" sz="1200" kern="1400">
                          <a:effectLst/>
                        </a:rPr>
                        <a:t>a grading period</a:t>
                      </a:r>
                      <a:endParaRPr lang="en-US" sz="1400" kern="1400">
                        <a:effectLst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"/>
                      </a:pPr>
                      <a:r>
                        <a:rPr lang="en-US" sz="1200" kern="1400">
                          <a:effectLst/>
                        </a:rPr>
                        <a:t>Progress report: Passing (K-3 Progressing or higher; 4-5 C or higher) in subject area targeted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85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Student behavior targeted for improvement (e.g., academic engaged time, on-task, disruption; % of intervals) or weekly progress monitoring (e.g., weekly quiz score) </a:t>
                      </a:r>
                      <a:endParaRPr lang="en-US" sz="1400" kern="1400">
                        <a:effectLst/>
                      </a:endParaRPr>
                    </a:p>
                    <a:p>
                      <a:pPr marL="6985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 </a:t>
                      </a:r>
                      <a:endParaRPr lang="en-US" sz="1400" kern="1400">
                        <a:effectLst/>
                      </a:endParaRPr>
                    </a:p>
                    <a:p>
                      <a:pPr marL="6985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>
                          <a:effectLst/>
                        </a:rPr>
                        <a:t>Treatment integrity</a:t>
                      </a:r>
                      <a:endParaRPr lang="en-US" sz="1400" b="1" kern="14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400">
                          <a:effectLst/>
                        </a:rPr>
                        <a:t>Implementation checklist</a:t>
                      </a:r>
                      <a:endParaRPr lang="en-US" sz="1400" kern="14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400">
                          <a:effectLst/>
                        </a:rPr>
                        <a:t>Treatment integrity checklist</a:t>
                      </a:r>
                      <a:endParaRPr lang="en-US" sz="1400" kern="1400">
                        <a:effectLst/>
                      </a:endParaRPr>
                    </a:p>
                    <a:p>
                      <a:pPr marL="6985" marR="0" indent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kern="1400">
                          <a:effectLst/>
                        </a:rPr>
                        <a:t> </a:t>
                      </a:r>
                      <a:endParaRPr lang="en-US" sz="1400" kern="1400">
                        <a:effectLst/>
                      </a:endParaRPr>
                    </a:p>
                    <a:p>
                      <a:pPr marL="6985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>
                          <a:effectLst/>
                        </a:rPr>
                        <a:t>Social validity</a:t>
                      </a:r>
                      <a:endParaRPr lang="en-US" sz="1400" b="1" kern="14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400">
                          <a:effectLst/>
                        </a:rPr>
                        <a:t>IRP-15 (teacher)</a:t>
                      </a:r>
                      <a:endParaRPr lang="en-US" sz="1400" kern="140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400">
                          <a:effectLst/>
                        </a:rPr>
                        <a:t>CIRP </a:t>
                      </a:r>
                      <a:r>
                        <a:rPr lang="en-US" sz="1200" kern="1400" smtClean="0">
                          <a:effectLst/>
                        </a:rPr>
                        <a:t>or OTR</a:t>
                      </a:r>
                      <a:r>
                        <a:rPr lang="en-US" sz="1200" kern="1400" baseline="0" smtClean="0">
                          <a:effectLst/>
                        </a:rPr>
                        <a:t> Social Validity Form</a:t>
                      </a:r>
                      <a:r>
                        <a:rPr lang="en-US" sz="1200" kern="1400" smtClean="0">
                          <a:effectLst/>
                        </a:rPr>
                        <a:t>(student</a:t>
                      </a:r>
                      <a:r>
                        <a:rPr lang="en-US" sz="1200" kern="1400">
                          <a:effectLst/>
                        </a:rPr>
                        <a:t>)</a:t>
                      </a:r>
                      <a:endParaRPr lang="en-US" sz="14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400" smtClean="0">
                          <a:effectLst/>
                        </a:rPr>
                        <a:t>ODRs 0-1 in </a:t>
                      </a:r>
                      <a:r>
                        <a:rPr lang="en-US" sz="1200" kern="1400">
                          <a:effectLst/>
                        </a:rPr>
                        <a:t>a grading </a:t>
                      </a:r>
                      <a:r>
                        <a:rPr lang="en-US" sz="1200" kern="1400" smtClean="0">
                          <a:effectLst/>
                        </a:rPr>
                        <a:t>period</a:t>
                      </a:r>
                      <a:r>
                        <a:rPr lang="en-US" sz="1200" kern="1400">
                          <a:effectLst/>
                        </a:rPr>
                        <a:t> </a:t>
                      </a:r>
                      <a:endParaRPr lang="en-US" sz="1400" kern="1400">
                        <a:effectLst/>
                      </a:endParaRPr>
                    </a:p>
                    <a:p>
                      <a:pPr marL="6985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smtClean="0">
                          <a:effectLst/>
                        </a:rPr>
                        <a:t>and</a:t>
                      </a:r>
                      <a:endParaRPr lang="en-US" sz="1400" b="1" kern="1400">
                        <a:effectLst/>
                      </a:endParaRPr>
                    </a:p>
                    <a:p>
                      <a:pPr marL="0" marR="0" lvl="0" indent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400" smtClean="0">
                          <a:effectLst/>
                        </a:rPr>
                        <a:t>No missing </a:t>
                      </a:r>
                      <a:r>
                        <a:rPr lang="en-US" sz="1200" kern="1400">
                          <a:effectLst/>
                        </a:rPr>
                        <a:t>assignments in a grading </a:t>
                      </a:r>
                      <a:r>
                        <a:rPr lang="en-US" sz="1200" kern="1400" smtClean="0">
                          <a:effectLst/>
                        </a:rPr>
                        <a:t>period</a:t>
                      </a:r>
                      <a:endParaRPr lang="en-US" sz="1400" kern="1400">
                        <a:effectLst/>
                      </a:endParaRPr>
                    </a:p>
                    <a:p>
                      <a:pPr marL="6985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 smtClean="0">
                          <a:effectLst/>
                        </a:rPr>
                        <a:t>and</a:t>
                      </a:r>
                      <a:endParaRPr lang="en-US" sz="1400" b="1" kern="1400">
                        <a:effectLst/>
                      </a:endParaRPr>
                    </a:p>
                    <a:p>
                      <a:pPr marL="0" marR="0" lvl="0" indent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400">
                          <a:effectLst/>
                        </a:rPr>
                        <a:t>SRSS-E7: Low (0-3) </a:t>
                      </a:r>
                      <a:endParaRPr lang="en-US" sz="1400" kern="1400">
                        <a:effectLst/>
                      </a:endParaRPr>
                    </a:p>
                    <a:p>
                      <a:pPr marL="0" marR="0" lvl="0" indent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400">
                          <a:effectLst/>
                        </a:rPr>
                        <a:t>SRSS-I5: Low (0-1)</a:t>
                      </a:r>
                      <a:endParaRPr lang="en-US" sz="1400" kern="1400">
                        <a:effectLst/>
                      </a:endParaRPr>
                    </a:p>
                    <a:p>
                      <a:pPr marL="6985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400">
                          <a:effectLst/>
                        </a:rPr>
                        <a:t>or</a:t>
                      </a:r>
                      <a:endParaRPr lang="en-US" sz="1400" b="1" kern="1400">
                        <a:effectLst/>
                      </a:endParaRPr>
                    </a:p>
                    <a:p>
                      <a:pPr marL="0" marR="0" lvl="0" indent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400" err="1" smtClean="0">
                          <a:effectLst/>
                        </a:rPr>
                        <a:t>SSiS</a:t>
                      </a:r>
                      <a:r>
                        <a:rPr lang="en-US" sz="1200" kern="1400" smtClean="0">
                          <a:effectLst/>
                        </a:rPr>
                        <a:t>-PSG Ranking </a:t>
                      </a:r>
                      <a:r>
                        <a:rPr lang="en-US" sz="1200" kern="1400">
                          <a:effectLst/>
                        </a:rPr>
                        <a:t>of 4 or 5 on the Motivation to Learn </a:t>
                      </a:r>
                      <a:r>
                        <a:rPr lang="en-US" sz="1200" kern="1400" smtClean="0">
                          <a:effectLst/>
                        </a:rPr>
                        <a:t>subscale</a:t>
                      </a:r>
                      <a:endParaRPr lang="en-US" sz="14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8587" y="76200"/>
            <a:ext cx="8886825" cy="804864"/>
          </a:xfrm>
        </p:spPr>
        <p:txBody>
          <a:bodyPr>
            <a:normAutofit fontScale="90000"/>
          </a:bodyPr>
          <a:lstStyle/>
          <a:p>
            <a:r>
              <a:rPr lang="en-US" smtClean="0"/>
              <a:t>Sample Middle/ High Intervention Grid</a:t>
            </a:r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28587" y="826252"/>
          <a:ext cx="8793740" cy="57592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89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4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5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Support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Description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School-wide Data: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Entry Criteria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Data to Monitor Progress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smtClean="0">
                          <a:effectLst/>
                        </a:rPr>
                        <a:t>Exit Criteria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smtClean="0">
                          <a:effectLst/>
                        </a:rPr>
                        <a:t> </a:t>
                      </a:r>
                      <a:endParaRPr lang="en-US" sz="1700" kern="1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97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400">
                          <a:effectLst/>
                        </a:rPr>
                        <a:t>Opportunities to respond</a:t>
                      </a:r>
                      <a:endParaRPr lang="en-US" sz="24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400">
                          <a:effectLst/>
                        </a:rPr>
                        <a:t>Increasing students’ opportunities to respond (OTR) is a strategy that helps students review material, acquire skill fluency, and commit information to memory while simultaneously increasing on-task behavior and reducing misbehavior. OTR strategy is designed to offer students frequent opportunities (i.e., 3 or more OTR per min) using either single-student (e.g., hand raising) or unison responding (e.g., choral responding), within a set time period (e.g., 10 min.) to respond to teacher questions or prompts about targeted academic material. </a:t>
                      </a:r>
                      <a:r>
                        <a:rPr lang="en-US" sz="1200" kern="1400" smtClean="0">
                          <a:effectLst/>
                        </a:rPr>
                        <a:t>This is best done with materials or concepts in which students have a basic understanding.</a:t>
                      </a:r>
                      <a:endParaRPr lang="en-US" sz="14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or</a:t>
                      </a:r>
                      <a:r>
                        <a:rPr lang="en-US" sz="12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of the following:</a:t>
                      </a:r>
                    </a:p>
                    <a:p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Behavior: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SRSS - E7: Moderate (4-8) 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SRSS - E7: High (9-21) 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kern="120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SSiS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PSG Ranking of 1, 2, or 3 on the Motivation to Learn subscale 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ffice discipline referrals (ODRs) 2 or more within a grading period</a:t>
                      </a:r>
                    </a:p>
                    <a:p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AND/OR</a:t>
                      </a:r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Academic: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Missing</a:t>
                      </a:r>
                      <a:r>
                        <a:rPr lang="en-US" sz="12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Assignments: 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or more within a grading period in a class</a:t>
                      </a:r>
                    </a:p>
                    <a:p>
                      <a:pPr marL="171450" lvl="0" indent="-171450">
                        <a:buFont typeface="Wingdings" panose="05000000000000000000" pitchFamily="2" charset="2"/>
                        <a:buChar char="q"/>
                      </a:pPr>
                      <a:r>
                        <a:rPr lang="en-US" sz="1200" kern="120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AIMSweb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intensive or strategic level (math or reading)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GPA</a:t>
                      </a:r>
                      <a:r>
                        <a:rPr lang="en-US" sz="12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Below 2.5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Progress report: C or higher in subject area targeted</a:t>
                      </a:r>
                      <a:endParaRPr lang="en-US" sz="12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 behavior targeted for improvement (e.g., academic engaged time, on-task, disruption; % of intervals) or weekly progress monitoring (e.g., weekly quiz score)</a:t>
                      </a:r>
                    </a:p>
                    <a:p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 integrity</a:t>
                      </a:r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 checklist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 integrity checklist</a:t>
                      </a:r>
                    </a:p>
                    <a:p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validity</a:t>
                      </a:r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400" smtClean="0">
                          <a:effectLst/>
                        </a:rPr>
                        <a:t>IRP-15 (teacher)</a:t>
                      </a:r>
                      <a:endParaRPr lang="en-US" sz="1400" kern="1400" smtClean="0">
                        <a:effectLst/>
                      </a:endParaRPr>
                    </a:p>
                    <a:p>
                      <a:pPr marL="171450" marR="0" lvl="0" indent="-1714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400" smtClean="0">
                          <a:effectLst/>
                        </a:rPr>
                        <a:t>CIRP or OTR</a:t>
                      </a:r>
                      <a:r>
                        <a:rPr lang="en-US" sz="1200" kern="1400" baseline="0" smtClean="0">
                          <a:effectLst/>
                        </a:rPr>
                        <a:t> Social Validity Form </a:t>
                      </a:r>
                      <a:r>
                        <a:rPr lang="en-US" sz="1200" kern="1400" smtClean="0">
                          <a:effectLst/>
                        </a:rPr>
                        <a:t>(student)</a:t>
                      </a:r>
                      <a:endParaRPr lang="en-US" sz="1400" kern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ODRs 0-1 in a grading period</a:t>
                      </a:r>
                    </a:p>
                    <a:p>
                      <a:pPr algn="ctr"/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GPA 2.5 or higher</a:t>
                      </a:r>
                    </a:p>
                    <a:p>
                      <a:pPr lvl="0"/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2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issing assignments the</a:t>
                      </a:r>
                      <a:r>
                        <a:rPr lang="en-US" sz="12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target 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class in a grading period</a:t>
                      </a:r>
                    </a:p>
                    <a:p>
                      <a:pPr algn="ctr"/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SRSS - E7: Low (0-3) </a:t>
                      </a:r>
                    </a:p>
                    <a:p>
                      <a:pPr algn="ctr"/>
                      <a:r>
                        <a:rPr lang="en-US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endParaRPr lang="en-U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200" kern="120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SSiS</a:t>
                      </a:r>
                      <a:r>
                        <a:rPr lang="en-US" sz="12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-PSG Ranking of 4 or 5 on the Motivation to Learn subscale</a:t>
                      </a:r>
                      <a:endParaRPr lang="en-US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0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"/>
          <a:stretch/>
        </p:blipFill>
        <p:spPr>
          <a:xfrm>
            <a:off x="0" y="0"/>
            <a:ext cx="9149587" cy="687341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21" name="Picture 38" descr="10gre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2" descr="9gre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1" descr="8gre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0" descr="7grey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 descr="6gre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 descr="5gre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7" descr="4grey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6" descr="3grey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2grey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1grey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30seconds_grey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00seconds_grey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085653" y="600855"/>
            <a:ext cx="4981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Work with a neighbor to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review the </a:t>
            </a:r>
            <a:r>
              <a:rPr lang="en-US" sz="2000" dirty="0">
                <a:solidFill>
                  <a:schemeClr val="accent1"/>
                </a:solidFill>
              </a:rPr>
              <a:t>OTR</a:t>
            </a:r>
            <a:r>
              <a:rPr lang="en-US" sz="2000" i="1" dirty="0">
                <a:solidFill>
                  <a:schemeClr val="accent6"/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Checklist for Success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</a:t>
            </a:r>
            <a:r>
              <a:rPr lang="en-US" sz="2000" dirty="0" smtClean="0">
                <a:solidFill>
                  <a:schemeClr val="accent1"/>
                </a:solidFill>
              </a:rPr>
              <a:t>ci3t.org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69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Low Intensity Strategies:</a:t>
            </a:r>
            <a:br>
              <a:rPr lang="en-US" sz="3600" b="1" dirty="0" smtClean="0"/>
            </a:br>
            <a:r>
              <a:rPr lang="en-US" sz="3600" b="1" dirty="0" smtClean="0"/>
              <a:t> A </a:t>
            </a:r>
            <a:r>
              <a:rPr lang="en-US" sz="3600" b="1" dirty="0"/>
              <a:t>Look at </a:t>
            </a:r>
            <a:r>
              <a:rPr lang="en-US" sz="3600" b="1" dirty="0" err="1">
                <a:solidFill>
                  <a:schemeClr val="bg2">
                    <a:lumMod val="50000"/>
                  </a:schemeClr>
                </a:solidFill>
              </a:rPr>
              <a:t>Precorrection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2" descr="C:\Users\Jessica\AppData\Local\Microsoft\Windows\Temporary Internet Files\Content.IE5\A3NIT4A9\MC90007871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0425" y="1905000"/>
            <a:ext cx="1905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132138" y="1869271"/>
            <a:ext cx="2879725" cy="129402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0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0" y="1307826"/>
            <a:ext cx="4230356" cy="542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428750" y="3676248"/>
            <a:ext cx="6286500" cy="689349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</a:rPr>
              <a:t>Secondary (Tier 2) Intervention Grids</a:t>
            </a:r>
          </a:p>
        </p:txBody>
      </p:sp>
    </p:spTree>
    <p:extLst>
      <p:ext uri="{BB962C8B-B14F-4D97-AF65-F5344CB8AC3E}">
        <p14:creationId xmlns:p14="http://schemas.microsoft.com/office/powerpoint/2010/main" val="221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"/>
          <p:cNvSpPr txBox="1"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BB8C9"/>
          </a:solidFill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8" name="Arrow Tier 1"/>
          <p:cNvSpPr/>
          <p:nvPr/>
        </p:nvSpPr>
        <p:spPr bwMode="auto">
          <a:xfrm>
            <a:off x="14" y="416602"/>
            <a:ext cx="3517365" cy="19812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 for students with high-risk</a:t>
            </a:r>
          </a:p>
        </p:txBody>
      </p:sp>
      <p:pic>
        <p:nvPicPr>
          <p:cNvPr id="60" name="Original Triangle" descr="Triangle 3.jpg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986105"/>
            <a:ext cx="84201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Triangle"/>
          <p:cNvGrpSpPr/>
          <p:nvPr/>
        </p:nvGrpSpPr>
        <p:grpSpPr>
          <a:xfrm>
            <a:off x="423333" y="1059255"/>
            <a:ext cx="8466403" cy="5722545"/>
            <a:chOff x="423333" y="1059255"/>
            <a:chExt cx="8466403" cy="5722545"/>
          </a:xfrm>
        </p:grpSpPr>
        <p:sp>
          <p:nvSpPr>
            <p:cNvPr id="88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charset="0"/>
                </a:rPr>
                <a:t>	Academic	Behavioral	Social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cxnSp>
          <p:nvCxnSpPr>
            <p:cNvPr id="92" name="Straight Connector 91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Behavior Arrow"/>
            <p:cNvSpPr>
              <a:spLocks noChangeShapeType="1"/>
            </p:cNvSpPr>
            <p:nvPr userDrawn="1"/>
          </p:nvSpPr>
          <p:spPr bwMode="auto">
            <a:xfrm flipH="1">
              <a:off x="4593768" y="4106963"/>
              <a:ext cx="2213536" cy="20793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96" name="Social Arrow"/>
            <p:cNvSpPr>
              <a:spLocks noChangeShapeType="1"/>
            </p:cNvSpPr>
            <p:nvPr userDrawn="1"/>
          </p:nvSpPr>
          <p:spPr bwMode="auto">
            <a:xfrm flipH="1">
              <a:off x="7096742" y="5486399"/>
              <a:ext cx="690665" cy="69994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97" name="PBIS Framework"/>
            <p:cNvSpPr txBox="1">
              <a:spLocks noChangeArrowheads="1"/>
            </p:cNvSpPr>
            <p:nvPr userDrawn="1"/>
          </p:nvSpPr>
          <p:spPr bwMode="auto">
            <a:xfrm>
              <a:off x="6638572" y="3740744"/>
              <a:ext cx="1905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PBIS Framework</a:t>
              </a:r>
            </a:p>
          </p:txBody>
        </p:sp>
        <p:sp>
          <p:nvSpPr>
            <p:cNvPr id="98" name="Validated Curricula"/>
            <p:cNvSpPr txBox="1">
              <a:spLocks noChangeArrowheads="1"/>
            </p:cNvSpPr>
            <p:nvPr userDrawn="1"/>
          </p:nvSpPr>
          <p:spPr bwMode="auto">
            <a:xfrm>
              <a:off x="7702611" y="4884936"/>
              <a:ext cx="1187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Validated Curricula</a:t>
              </a:r>
            </a:p>
          </p:txBody>
        </p:sp>
        <p:sp>
          <p:nvSpPr>
            <p:cNvPr id="99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00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101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≈5%</a:t>
              </a:r>
            </a:p>
          </p:txBody>
        </p:sp>
      </p:grpSp>
      <p:grpSp>
        <p:nvGrpSpPr>
          <p:cNvPr id="102" name="Arrows"/>
          <p:cNvGrpSpPr/>
          <p:nvPr/>
        </p:nvGrpSpPr>
        <p:grpSpPr>
          <a:xfrm>
            <a:off x="0" y="1358106"/>
            <a:ext cx="9137191" cy="3823494"/>
            <a:chOff x="0" y="1358106"/>
            <a:chExt cx="9137191" cy="3823494"/>
          </a:xfrm>
        </p:grpSpPr>
        <p:sp>
          <p:nvSpPr>
            <p:cNvPr id="103" name="Arrow Tier 1"/>
            <p:cNvSpPr/>
            <p:nvPr userDrawn="1"/>
          </p:nvSpPr>
          <p:spPr bwMode="auto">
            <a:xfrm>
              <a:off x="0" y="3200400"/>
              <a:ext cx="3810000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104" name="Arrow Tier 2"/>
            <p:cNvSpPr/>
            <p:nvPr userDrawn="1"/>
          </p:nvSpPr>
          <p:spPr bwMode="auto">
            <a:xfrm flipH="1">
              <a:off x="6046519" y="1358106"/>
              <a:ext cx="3090672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at-risk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Tier 1"/>
          <p:cNvSpPr txBox="1">
            <a:spLocks noChangeArrowheads="1"/>
          </p:cNvSpPr>
          <p:nvPr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Primary Prevention (Tier 1) </a:t>
            </a:r>
          </a:p>
        </p:txBody>
      </p:sp>
      <p:sp>
        <p:nvSpPr>
          <p:cNvPr id="107" name="Tier 2"/>
          <p:cNvSpPr txBox="1">
            <a:spLocks noChangeArrowheads="1"/>
          </p:cNvSpPr>
          <p:nvPr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Secondary Prevention (Tier 2) </a:t>
            </a:r>
          </a:p>
        </p:txBody>
      </p:sp>
      <p:sp>
        <p:nvSpPr>
          <p:cNvPr id="108" name="Tier 3"/>
          <p:cNvSpPr txBox="1">
            <a:spLocks noChangeArrowheads="1"/>
          </p:cNvSpPr>
          <p:nvPr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Tertiary Prevention  (Tier 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5600" y="395891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(Lane,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Kalberg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&amp;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Menzies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2009)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4241800" y="2967038"/>
            <a:ext cx="660400" cy="977900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Up Arrow 28"/>
          <p:cNvSpPr/>
          <p:nvPr/>
        </p:nvSpPr>
        <p:spPr>
          <a:xfrm>
            <a:off x="4241006" y="1538288"/>
            <a:ext cx="661988" cy="977900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7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3"/>
          <p:cNvSpPr>
            <a:spLocks noChangeArrowheads="1"/>
          </p:cNvSpPr>
          <p:nvPr/>
        </p:nvSpPr>
        <p:spPr bwMode="auto">
          <a:xfrm rot="1802482">
            <a:off x="2514600" y="1066800"/>
            <a:ext cx="1828800" cy="6096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5" name="AutoShape 35"/>
          <p:cNvSpPr>
            <a:spLocks noChangeArrowheads="1"/>
          </p:cNvSpPr>
          <p:nvPr/>
        </p:nvSpPr>
        <p:spPr bwMode="auto">
          <a:xfrm rot="3883708">
            <a:off x="2081213" y="3481387"/>
            <a:ext cx="1905000" cy="733425"/>
          </a:xfrm>
          <a:prstGeom prst="curvedUpArrow">
            <a:avLst>
              <a:gd name="adj1" fmla="val 51948"/>
              <a:gd name="adj2" fmla="val 10389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6" name="AutoShape 36"/>
          <p:cNvSpPr>
            <a:spLocks noChangeArrowheads="1"/>
          </p:cNvSpPr>
          <p:nvPr/>
        </p:nvSpPr>
        <p:spPr bwMode="auto">
          <a:xfrm>
            <a:off x="228600" y="6096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Comprehensive, Integrative,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Three-tiered (CI3T)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Models of Support</a:t>
            </a:r>
          </a:p>
        </p:txBody>
      </p:sp>
      <p:sp>
        <p:nvSpPr>
          <p:cNvPr id="23557" name="AutoShape 39"/>
          <p:cNvSpPr>
            <a:spLocks noChangeArrowheads="1"/>
          </p:cNvSpPr>
          <p:nvPr/>
        </p:nvSpPr>
        <p:spPr bwMode="auto">
          <a:xfrm>
            <a:off x="6019800" y="50292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Assess, Design, Implement,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Evaluate </a:t>
            </a:r>
          </a:p>
        </p:txBody>
      </p:sp>
      <p:sp>
        <p:nvSpPr>
          <p:cNvPr id="23558" name="AutoShape 40"/>
          <p:cNvSpPr>
            <a:spLocks noChangeArrowheads="1"/>
          </p:cNvSpPr>
          <p:nvPr/>
        </p:nvSpPr>
        <p:spPr bwMode="auto">
          <a:xfrm rot="1802482">
            <a:off x="6096000" y="4114800"/>
            <a:ext cx="1828800" cy="6096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559" name="AutoShape 37"/>
          <p:cNvSpPr>
            <a:spLocks noChangeArrowheads="1"/>
          </p:cNvSpPr>
          <p:nvPr/>
        </p:nvSpPr>
        <p:spPr bwMode="auto">
          <a:xfrm>
            <a:off x="2209800" y="1981200"/>
            <a:ext cx="2514600" cy="1295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Basic Classroom Management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Effective Instruction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Low Intensity Strategies</a:t>
            </a:r>
          </a:p>
        </p:txBody>
      </p:sp>
      <p:sp>
        <p:nvSpPr>
          <p:cNvPr id="23560" name="AutoShape 38"/>
          <p:cNvSpPr>
            <a:spLocks noChangeArrowheads="1"/>
          </p:cNvSpPr>
          <p:nvPr/>
        </p:nvSpPr>
        <p:spPr bwMode="auto">
          <a:xfrm>
            <a:off x="3733800" y="3581400"/>
            <a:ext cx="2514600" cy="1219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Behavior Contracts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Self-Monitoring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- 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Functional Assessment-Based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Interventions</a:t>
            </a:r>
          </a:p>
        </p:txBody>
      </p:sp>
      <p:sp>
        <p:nvSpPr>
          <p:cNvPr id="23561" name="AutoShape 41"/>
          <p:cNvSpPr>
            <a:spLocks noChangeArrowheads="1"/>
          </p:cNvSpPr>
          <p:nvPr/>
        </p:nvSpPr>
        <p:spPr bwMode="auto">
          <a:xfrm>
            <a:off x="1752600" y="2286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Schoolwide Positive Behavior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Support</a:t>
            </a:r>
          </a:p>
        </p:txBody>
      </p:sp>
      <p:sp>
        <p:nvSpPr>
          <p:cNvPr id="23562" name="AutoShape 42"/>
          <p:cNvSpPr>
            <a:spLocks noChangeArrowheads="1"/>
          </p:cNvSpPr>
          <p:nvPr/>
        </p:nvSpPr>
        <p:spPr bwMode="auto">
          <a:xfrm>
            <a:off x="4267200" y="17526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Low Intensity Strategies</a:t>
            </a:r>
          </a:p>
        </p:txBody>
      </p:sp>
      <p:sp>
        <p:nvSpPr>
          <p:cNvPr id="23563" name="AutoShape 43"/>
          <p:cNvSpPr>
            <a:spLocks noChangeArrowheads="1"/>
          </p:cNvSpPr>
          <p:nvPr/>
        </p:nvSpPr>
        <p:spPr bwMode="auto">
          <a:xfrm>
            <a:off x="1828800" y="4648200"/>
            <a:ext cx="22098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Higher Intensity Strategies</a:t>
            </a:r>
          </a:p>
        </p:txBody>
      </p:sp>
      <p:sp>
        <p:nvSpPr>
          <p:cNvPr id="23564" name="AutoShape 44"/>
          <p:cNvSpPr>
            <a:spLocks noChangeArrowheads="1"/>
          </p:cNvSpPr>
          <p:nvPr/>
        </p:nvSpPr>
        <p:spPr bwMode="auto">
          <a:xfrm>
            <a:off x="4800600" y="6019800"/>
            <a:ext cx="228600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279563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372" y="1600200"/>
            <a:ext cx="2962656" cy="4525573"/>
            <a:chOff x="3075443" y="1166213"/>
            <a:chExt cx="2962656" cy="4525573"/>
          </a:xfrm>
        </p:grpSpPr>
        <p:grpSp>
          <p:nvGrpSpPr>
            <p:cNvPr id="15" name="Group 14"/>
            <p:cNvGrpSpPr/>
            <p:nvPr/>
          </p:nvGrpSpPr>
          <p:grpSpPr>
            <a:xfrm>
              <a:off x="3075443" y="1166213"/>
              <a:ext cx="2962656" cy="619888"/>
              <a:chOff x="2652373" y="2"/>
              <a:chExt cx="2962656" cy="619888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2652373" y="2"/>
                <a:ext cx="2962656" cy="619888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ounded Rectangle 4"/>
              <p:cNvSpPr txBox="1"/>
              <p:nvPr/>
            </p:nvSpPr>
            <p:spPr>
              <a:xfrm>
                <a:off x="2682633" y="30262"/>
                <a:ext cx="2902136" cy="55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36195" rIns="72390" bIns="3619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Opportunities to Respond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075443" y="1817481"/>
              <a:ext cx="2962656" cy="619888"/>
              <a:chOff x="2633471" y="651270"/>
              <a:chExt cx="2962656" cy="61988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2633471" y="651270"/>
                <a:ext cx="2962656" cy="619888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ounded Rectangle 6"/>
              <p:cNvSpPr txBox="1"/>
              <p:nvPr/>
            </p:nvSpPr>
            <p:spPr>
              <a:xfrm>
                <a:off x="2663731" y="681530"/>
                <a:ext cx="2902136" cy="55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36195" rIns="72390" bIns="3619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Behavior Specific Praise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075443" y="2461613"/>
              <a:ext cx="2962656" cy="619888"/>
              <a:chOff x="2663928" y="1295402"/>
              <a:chExt cx="2962656" cy="619888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2663928" y="1295402"/>
                <a:ext cx="2962656" cy="619888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ounded Rectangle 8"/>
              <p:cNvSpPr txBox="1"/>
              <p:nvPr/>
            </p:nvSpPr>
            <p:spPr>
              <a:xfrm>
                <a:off x="2694188" y="1325662"/>
                <a:ext cx="2902136" cy="55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36195" rIns="72390" bIns="3619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Active Supervision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075443" y="3119248"/>
              <a:ext cx="2962656" cy="619888"/>
              <a:chOff x="2633471" y="1953037"/>
              <a:chExt cx="2962656" cy="619888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633471" y="1953037"/>
                <a:ext cx="2962656" cy="619888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ed Rectangle 10"/>
              <p:cNvSpPr txBox="1"/>
              <p:nvPr/>
            </p:nvSpPr>
            <p:spPr>
              <a:xfrm>
                <a:off x="2663731" y="1983297"/>
                <a:ext cx="2902136" cy="55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36195" rIns="72390" bIns="3619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Instructional Feedback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75443" y="3770131"/>
              <a:ext cx="2962656" cy="619888"/>
              <a:chOff x="2633471" y="2603920"/>
              <a:chExt cx="2962656" cy="619888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2633471" y="2603920"/>
                <a:ext cx="2962656" cy="619888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ed Rectangle 12"/>
              <p:cNvSpPr txBox="1"/>
              <p:nvPr/>
            </p:nvSpPr>
            <p:spPr>
              <a:xfrm>
                <a:off x="2663731" y="2634180"/>
                <a:ext cx="2902136" cy="55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36195" rIns="72390" bIns="3619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High </a:t>
                </a:r>
                <a:r>
                  <a:rPr kumimoji="0" lang="en-US" sz="19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</a:t>
                </a: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Requests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075443" y="4421014"/>
              <a:ext cx="2962656" cy="619888"/>
              <a:chOff x="2633471" y="3254803"/>
              <a:chExt cx="2962656" cy="619888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2633471" y="3254803"/>
                <a:ext cx="2962656" cy="619888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ounded Rectangle 14"/>
              <p:cNvSpPr txBox="1"/>
              <p:nvPr/>
            </p:nvSpPr>
            <p:spPr>
              <a:xfrm>
                <a:off x="2663731" y="3285063"/>
                <a:ext cx="2902136" cy="55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36195" rIns="72390" bIns="3619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Precorrection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075443" y="5071898"/>
              <a:ext cx="2962656" cy="619888"/>
              <a:chOff x="2633471" y="3905687"/>
              <a:chExt cx="2962656" cy="619888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633471" y="3905687"/>
                <a:ext cx="2962656" cy="619888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ounded Rectangle 16"/>
              <p:cNvSpPr txBox="1"/>
              <p:nvPr/>
            </p:nvSpPr>
            <p:spPr>
              <a:xfrm>
                <a:off x="2663731" y="3935947"/>
                <a:ext cx="2902136" cy="5593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36195" rIns="72390" bIns="36195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Incorporating Choice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Low-Intensity Strategies for Academics and Behavior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4" descr="Cover Graph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2182238" cy="2849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85" y="4660588"/>
            <a:ext cx="908271" cy="90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59585" y="5003018"/>
            <a:ext cx="2962656" cy="619888"/>
            <a:chOff x="1758856" y="3188128"/>
            <a:chExt cx="2962656" cy="619888"/>
          </a:xfrm>
        </p:grpSpPr>
        <p:sp>
          <p:nvSpPr>
            <p:cNvPr id="9" name="Rounded Rectangle 8"/>
            <p:cNvSpPr/>
            <p:nvPr/>
          </p:nvSpPr>
          <p:spPr>
            <a:xfrm>
              <a:off x="1758856" y="3188128"/>
              <a:ext cx="2962656" cy="61988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758856" y="3188128"/>
              <a:ext cx="2902136" cy="5593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Self-monitoring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9585" y="5677699"/>
            <a:ext cx="2962656" cy="619888"/>
            <a:chOff x="2633471" y="3254803"/>
            <a:chExt cx="2962656" cy="619888"/>
          </a:xfrm>
        </p:grpSpPr>
        <p:sp>
          <p:nvSpPr>
            <p:cNvPr id="13" name="Rounded Rectangle 12"/>
            <p:cNvSpPr/>
            <p:nvPr/>
          </p:nvSpPr>
          <p:spPr>
            <a:xfrm>
              <a:off x="2633471" y="3254803"/>
              <a:ext cx="2962656" cy="619888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663731" y="3285063"/>
              <a:ext cx="2902136" cy="5593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Behavior Contracts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142499888448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1676400"/>
            <a:ext cx="2243898" cy="32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5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a </a:t>
            </a:r>
            <a:r>
              <a:rPr lang="en-US" sz="2800" dirty="0" err="1" smtClean="0"/>
              <a:t>precorrection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Why is </a:t>
            </a:r>
            <a:r>
              <a:rPr lang="en-US" sz="2800" dirty="0" err="1" smtClean="0"/>
              <a:t>precorrection</a:t>
            </a:r>
            <a:r>
              <a:rPr lang="en-US" sz="2800" dirty="0" smtClean="0"/>
              <a:t> effective?</a:t>
            </a:r>
          </a:p>
          <a:p>
            <a:r>
              <a:rPr lang="en-US" sz="2800" dirty="0" smtClean="0"/>
              <a:t>What does the supporting research for </a:t>
            </a:r>
            <a:r>
              <a:rPr lang="en-US" sz="2800" dirty="0" err="1" smtClean="0"/>
              <a:t>precorrection</a:t>
            </a:r>
            <a:r>
              <a:rPr lang="en-US" sz="2800" dirty="0" smtClean="0"/>
              <a:t> say?</a:t>
            </a:r>
          </a:p>
          <a:p>
            <a:r>
              <a:rPr lang="en-US" sz="2800" dirty="0" smtClean="0"/>
              <a:t>What are the benefits and challenges?</a:t>
            </a:r>
          </a:p>
          <a:p>
            <a:r>
              <a:rPr lang="en-US" sz="2800" dirty="0" smtClean="0"/>
              <a:t>How do I implement </a:t>
            </a:r>
            <a:r>
              <a:rPr lang="en-US" sz="2800" dirty="0" err="1" smtClean="0"/>
              <a:t>precorrection</a:t>
            </a:r>
            <a:r>
              <a:rPr lang="en-US" sz="2800" dirty="0" smtClean="0"/>
              <a:t> </a:t>
            </a:r>
            <a:r>
              <a:rPr lang="en-US" sz="2800" dirty="0"/>
              <a:t>in </a:t>
            </a:r>
            <a:r>
              <a:rPr lang="en-US" sz="2800" dirty="0" smtClean="0"/>
              <a:t>my classroom?</a:t>
            </a:r>
          </a:p>
          <a:p>
            <a:r>
              <a:rPr lang="en-US" sz="2800" dirty="0" smtClean="0"/>
              <a:t> 	Checklist for Success</a:t>
            </a:r>
          </a:p>
          <a:p>
            <a:r>
              <a:rPr lang="en-US" sz="2800" dirty="0" smtClean="0"/>
              <a:t>How well is it working?       Examining the Effects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2943"/>
            <a:ext cx="679668" cy="67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woakes\AppData\Local\Microsoft\Windows\Temporary Internet Files\Content.IE5\A1F62JCO\MC900431608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48" y="5516677"/>
            <a:ext cx="609486" cy="609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/>
              <a:t>a </a:t>
            </a:r>
            <a:r>
              <a:rPr lang="en-US" dirty="0" smtClean="0"/>
              <a:t>Precorrection?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382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ight Arrow 3"/>
          <p:cNvSpPr/>
          <p:nvPr/>
        </p:nvSpPr>
        <p:spPr>
          <a:xfrm rot="3298639">
            <a:off x="121062" y="2071868"/>
            <a:ext cx="2001898" cy="11865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3340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Identifies predictable contexts that often result in problem behavior and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students with supports, prompts, and reinforcement for engaging in appropriate behavior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2011" y="4572000"/>
            <a:ext cx="728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0" algn="ctr"/>
                <a:tab pos="6400800" algn="ctr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Antecedent	Behavior	Consequence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1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/>
              <a:t>What is a </a:t>
            </a:r>
            <a:r>
              <a:rPr lang="en-US" dirty="0" err="1" smtClean="0"/>
              <a:t>Precorrection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51375" y="2239962"/>
            <a:ext cx="4040188" cy="395128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mtClean="0"/>
              <a:t>Requires waiting until the behavior occurs to respond </a:t>
            </a:r>
          </a:p>
          <a:p>
            <a:r>
              <a:rPr lang="en-US" smtClean="0"/>
              <a:t>Example: Creating an action plan for three alternatives to yelling at a peer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57200" y="2239962"/>
            <a:ext cx="4041775" cy="395128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Anticipate what activities may cause inappropriate behaviors</a:t>
            </a:r>
          </a:p>
          <a:p>
            <a:r>
              <a:rPr lang="en-US" dirty="0" smtClean="0"/>
              <a:t>“Getting in front” of problem behaviors</a:t>
            </a:r>
          </a:p>
          <a:p>
            <a:r>
              <a:rPr lang="en-US" dirty="0" smtClean="0"/>
              <a:t>Example: Gentle reminder of expected behaviors in the hallway before dismissing for lunch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35711" y="2469952"/>
            <a:ext cx="969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vs.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651375" y="1600200"/>
            <a:ext cx="4040188" cy="639762"/>
          </a:xfr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behavior with consequences: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57200" y="1600200"/>
            <a:ext cx="4041775" cy="639762"/>
          </a:xfrm>
          <a:gradFill flip="none" rotWithShape="1">
            <a:gsLst>
              <a:gs pos="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Managing behavior with </a:t>
            </a:r>
            <a:r>
              <a:rPr lang="en-US" dirty="0" err="1" smtClean="0"/>
              <a:t>precorrection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944562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Seven-step </a:t>
            </a:r>
            <a:r>
              <a:rPr lang="en-US" dirty="0" err="1" smtClean="0"/>
              <a:t>precorrection</a:t>
            </a:r>
            <a:r>
              <a:rPr lang="en-US" dirty="0" smtClean="0"/>
              <a:t> strategy </a:t>
            </a:r>
            <a:br>
              <a:rPr lang="en-US" dirty="0" smtClean="0"/>
            </a:br>
            <a:r>
              <a:rPr lang="en-US" sz="2700" dirty="0" smtClean="0"/>
              <a:t>(Colvin, </a:t>
            </a:r>
            <a:r>
              <a:rPr lang="en-US" sz="2700" dirty="0" err="1" smtClean="0"/>
              <a:t>Sugai</a:t>
            </a:r>
            <a:r>
              <a:rPr lang="en-US" sz="2700" dirty="0" smtClean="0"/>
              <a:t>, &amp; Patching, 1993)</a:t>
            </a:r>
            <a:endParaRPr lang="en-US" sz="2700" dirty="0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419100" y="1219200"/>
          <a:ext cx="8305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08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7" name="Picture 6" descr="McKineley Matrix with Picture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394">
            <a:off x="375889" y="1651213"/>
            <a:ext cx="5486400" cy="406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MES Pledge version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72">
            <a:off x="2438400" y="2590800"/>
            <a:ext cx="60579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cKinley Settings_Page_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424">
            <a:off x="281545" y="1220104"/>
            <a:ext cx="3158247" cy="473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cKinley Arrival Dismissal Banners_Page_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98">
            <a:off x="6172200" y="457200"/>
            <a:ext cx="2581656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cKinley Hallway Banners_Page_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644">
            <a:off x="123784" y="3375007"/>
            <a:ext cx="8001000" cy="1760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0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11" name="Content Placeholder 10" descr="McKinley Settings_Page_2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24" r="-16924"/>
          <a:stretch>
            <a:fillRect/>
          </a:stretch>
        </p:blipFill>
        <p:spPr>
          <a:xfrm rot="21449805">
            <a:off x="-196917" y="1419088"/>
            <a:ext cx="4495800" cy="503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“It’s almost time to walk down to PE – who can remind us of one way we show </a:t>
            </a:r>
            <a:r>
              <a:rPr lang="en-US" cap="small" dirty="0" smtClean="0">
                <a:solidFill>
                  <a:srgbClr val="4F81BD"/>
                </a:solidFill>
              </a:rPr>
              <a:t>respect</a:t>
            </a:r>
            <a:r>
              <a:rPr lang="en-US" dirty="0" smtClean="0"/>
              <a:t> in the hallway?”</a:t>
            </a:r>
          </a:p>
          <a:p>
            <a:r>
              <a:rPr lang="en-US" dirty="0" smtClean="0"/>
              <a:t>“In order to line up for lunch, raise your hand if you can tell us one way to be </a:t>
            </a:r>
            <a:r>
              <a:rPr lang="en-US" cap="small" dirty="0" smtClean="0">
                <a:solidFill>
                  <a:schemeClr val="accent1"/>
                </a:solidFill>
              </a:rPr>
              <a:t>responsible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in the cafeteria?”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85175" cy="1143000"/>
          </a:xfrm>
          <a:solidFill>
            <a:srgbClr val="002060"/>
          </a:solidFill>
        </p:spPr>
        <p:txBody>
          <a:bodyPr/>
          <a:lstStyle/>
          <a:p>
            <a:r>
              <a:rPr lang="en-US" dirty="0" smtClean="0"/>
              <a:t>Why is Precorrection Effective?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819072" y="1535113"/>
            <a:ext cx="4041775" cy="639762"/>
          </a:xfrm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>
            <a:normAutofit fontScale="77500" lnSpcReduction="20000"/>
          </a:bodyPr>
          <a:lstStyle/>
          <a:p>
            <a:r>
              <a:rPr lang="en-US" dirty="0" err="1" smtClean="0"/>
              <a:t>Precorrection</a:t>
            </a:r>
            <a:r>
              <a:rPr lang="en-US" dirty="0" smtClean="0"/>
              <a:t>: </a:t>
            </a:r>
          </a:p>
          <a:p>
            <a:r>
              <a:rPr lang="en-US" dirty="0" smtClean="0"/>
              <a:t>Get in front of problem behavior!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06778" y="2188441"/>
            <a:ext cx="4343400" cy="4360408"/>
          </a:xfrm>
          <a:noFill/>
          <a:ln>
            <a:noFill/>
          </a:ln>
        </p:spPr>
        <p:txBody>
          <a:bodyPr>
            <a:noAutofit/>
          </a:bodyPr>
          <a:lstStyle/>
          <a:p>
            <a:pPr marL="400050"/>
            <a:r>
              <a:rPr lang="en-US" sz="2000" dirty="0"/>
              <a:t>Manipulation of antecedents and consequences</a:t>
            </a:r>
          </a:p>
          <a:p>
            <a:pPr marL="400050"/>
            <a:r>
              <a:rPr lang="en-US" sz="2000" dirty="0" smtClean="0"/>
              <a:t>Anticipates </a:t>
            </a:r>
            <a:r>
              <a:rPr lang="en-US" sz="2000" dirty="0"/>
              <a:t>activities, settings, or time of day that could potentially result in problem behavior</a:t>
            </a:r>
          </a:p>
          <a:p>
            <a:pPr marL="400050"/>
            <a:r>
              <a:rPr lang="en-US" sz="2000" dirty="0"/>
              <a:t>Proactive</a:t>
            </a:r>
          </a:p>
          <a:p>
            <a:pPr marL="400050"/>
            <a:r>
              <a:rPr lang="en-US" sz="2000" dirty="0" smtClean="0"/>
              <a:t>Focuses </a:t>
            </a:r>
            <a:r>
              <a:rPr lang="en-US" sz="2000" dirty="0"/>
              <a:t>on what students </a:t>
            </a:r>
            <a:r>
              <a:rPr lang="en-US" sz="2000" b="1" dirty="0"/>
              <a:t>should</a:t>
            </a:r>
            <a:r>
              <a:rPr lang="en-US" sz="2000" dirty="0"/>
              <a:t> do instead of problem behaviors</a:t>
            </a:r>
          </a:p>
          <a:p>
            <a:pPr marL="400050"/>
            <a:r>
              <a:rPr lang="en-US" sz="2000" dirty="0"/>
              <a:t>Prevents the potential for escalating behavior patterns and allows more time for positive student-teacher interactions </a:t>
            </a:r>
            <a:r>
              <a:rPr lang="en-US" sz="1600" dirty="0"/>
              <a:t>(Colvin et al, 1993</a:t>
            </a:r>
            <a:r>
              <a:rPr lang="en-US" sz="1600" dirty="0" smtClean="0"/>
              <a:t>)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Where might students currently have challenges? </a:t>
            </a:r>
            <a:endParaRPr lang="en-US" dirty="0"/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174875"/>
            <a:ext cx="3951288" cy="3951288"/>
          </a:xfrm>
        </p:spPr>
      </p:pic>
    </p:spTree>
    <p:extLst>
      <p:ext uri="{BB962C8B-B14F-4D97-AF65-F5344CB8AC3E}">
        <p14:creationId xmlns:p14="http://schemas.microsoft.com/office/powerpoint/2010/main" val="12600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428750" y="1946895"/>
            <a:ext cx="6286500" cy="551793"/>
          </a:xfrm>
          <a:prstGeom prst="rect">
            <a:avLst/>
          </a:prstGeom>
          <a:solidFill>
            <a:srgbClr val="FF0000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2400" dirty="0">
                <a:solidFill>
                  <a:prstClr val="white"/>
                </a:solidFill>
              </a:rPr>
              <a:t>Tertiary (Tier 3) Intervention Grids</a:t>
            </a:r>
          </a:p>
        </p:txBody>
      </p:sp>
      <p:sp>
        <p:nvSpPr>
          <p:cNvPr id="7" name="Oval 6"/>
          <p:cNvSpPr/>
          <p:nvPr/>
        </p:nvSpPr>
        <p:spPr>
          <a:xfrm>
            <a:off x="3143250" y="1032532"/>
            <a:ext cx="2857500" cy="85725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0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7" y="2781918"/>
            <a:ext cx="4439443" cy="375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9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/>
              <a:t>Why is Precorrection Effective?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Fits seamlessly in a Ci3T framework</a:t>
            </a:r>
          </a:p>
          <a:p>
            <a:pPr lvl="1"/>
            <a:r>
              <a:rPr lang="en-US" dirty="0" smtClean="0"/>
              <a:t>Proactive strategy that seeks to </a:t>
            </a:r>
            <a:r>
              <a:rPr lang="en-US" i="1" dirty="0" smtClean="0"/>
              <a:t>teach, monitor, </a:t>
            </a:r>
            <a:r>
              <a:rPr lang="en-US" dirty="0" smtClean="0"/>
              <a:t>and </a:t>
            </a:r>
            <a:r>
              <a:rPr lang="en-US" i="1" dirty="0" smtClean="0"/>
              <a:t>reinforce</a:t>
            </a:r>
            <a:r>
              <a:rPr lang="en-US" dirty="0"/>
              <a:t> </a:t>
            </a:r>
            <a:r>
              <a:rPr lang="en-US" dirty="0" smtClean="0"/>
              <a:t>appropriate behavior</a:t>
            </a:r>
          </a:p>
          <a:p>
            <a:pPr lvl="1"/>
            <a:r>
              <a:rPr lang="en-US" dirty="0" smtClean="0"/>
              <a:t>Used to teach behavioral expectations for common areas in the building where problem behaviors occur (e.g. lunchroom)</a:t>
            </a:r>
          </a:p>
          <a:p>
            <a:pPr lvl="1"/>
            <a:r>
              <a:rPr lang="en-US" dirty="0" smtClean="0"/>
              <a:t>May be used as a Tier 2 intervention</a:t>
            </a:r>
          </a:p>
          <a:p>
            <a:pPr lvl="2"/>
            <a:r>
              <a:rPr lang="en-US" dirty="0" smtClean="0"/>
              <a:t>Target a group of students</a:t>
            </a:r>
          </a:p>
        </p:txBody>
      </p:sp>
    </p:spTree>
    <p:extLst>
      <p:ext uri="{BB962C8B-B14F-4D97-AF65-F5344CB8AC3E}">
        <p14:creationId xmlns:p14="http://schemas.microsoft.com/office/powerpoint/2010/main" val="534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Decreasing problem behaviors in Head Start classrooms</a:t>
            </a:r>
          </a:p>
          <a:p>
            <a:pPr lvl="1"/>
            <a:r>
              <a:rPr lang="en-US" dirty="0" smtClean="0"/>
              <a:t>Stormont, Smith, &amp; Lewis, 2007</a:t>
            </a:r>
          </a:p>
          <a:p>
            <a:r>
              <a:rPr lang="en-US" dirty="0" smtClean="0"/>
              <a:t>Decreasing problem behavior on an elementary school playground</a:t>
            </a:r>
          </a:p>
          <a:p>
            <a:pPr lvl="1"/>
            <a:r>
              <a:rPr lang="en-US" dirty="0" smtClean="0"/>
              <a:t>Lewis, Colvin, &amp; </a:t>
            </a:r>
            <a:r>
              <a:rPr lang="en-US" dirty="0" err="1" smtClean="0"/>
              <a:t>Sugai</a:t>
            </a:r>
            <a:r>
              <a:rPr lang="en-US" dirty="0" smtClean="0"/>
              <a:t>, 2000</a:t>
            </a:r>
          </a:p>
          <a:p>
            <a:r>
              <a:rPr lang="en-US" dirty="0" smtClean="0"/>
              <a:t>Decreasing problem behaviors during morning gym</a:t>
            </a:r>
          </a:p>
          <a:p>
            <a:pPr lvl="1"/>
            <a:r>
              <a:rPr lang="en-US" dirty="0" smtClean="0"/>
              <a:t>Haydon &amp; Scott, 2008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What does the supporting research for </a:t>
            </a:r>
            <a:r>
              <a:rPr lang="en-US" dirty="0" err="1" smtClean="0"/>
              <a:t>precorrection</a:t>
            </a:r>
            <a:r>
              <a:rPr lang="en-US" dirty="0" smtClean="0"/>
              <a:t> say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56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572000" y="2514600"/>
            <a:ext cx="4419600" cy="1676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Precorrection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Resource Guide” for additional supporting research and information.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/>
              <a:t>Supporting </a:t>
            </a:r>
            <a:r>
              <a:rPr lang="en-US" dirty="0" smtClean="0"/>
              <a:t>Research</a:t>
            </a:r>
            <a:endParaRPr lang="en-US" dirty="0"/>
          </a:p>
        </p:txBody>
      </p:sp>
      <p:pic>
        <p:nvPicPr>
          <p:cNvPr id="6" name="Picture 2" descr="C:\Users\k923l138\AppData\Local\Microsoft\Windows\Temporary Internet Files\Content.IE5\N0KMUEJ5\MC90043478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-14457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827318" cy="4953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5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Benefits</a:t>
            </a:r>
          </a:p>
          <a:p>
            <a:r>
              <a:rPr lang="en-US" dirty="0" smtClean="0"/>
              <a:t>Making contextual changes to activities/settings that traditionally occasion problem behaviors</a:t>
            </a:r>
          </a:p>
          <a:p>
            <a:r>
              <a:rPr lang="en-US" dirty="0" smtClean="0"/>
              <a:t>Proactive</a:t>
            </a:r>
          </a:p>
          <a:p>
            <a:r>
              <a:rPr lang="en-US" dirty="0" smtClean="0"/>
              <a:t>Varying levels of intensity</a:t>
            </a:r>
          </a:p>
          <a:p>
            <a:endParaRPr lang="en-US" sz="34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343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Challenges</a:t>
            </a:r>
          </a:p>
          <a:p>
            <a:r>
              <a:rPr lang="en-US" dirty="0" smtClean="0"/>
              <a:t>Shift in thinking</a:t>
            </a:r>
          </a:p>
          <a:p>
            <a:r>
              <a:rPr lang="en-US" dirty="0" smtClean="0"/>
              <a:t>Need to reflect on daily schedule and routines to anticipate when problem behaviors may arise</a:t>
            </a:r>
          </a:p>
          <a:p>
            <a:r>
              <a:rPr lang="en-US" dirty="0" smtClean="0"/>
              <a:t>Must have some knowledge of a given setting</a:t>
            </a:r>
          </a:p>
          <a:p>
            <a:endParaRPr lang="en-US" sz="44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are the benefits and challenges?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057400" y="4045197"/>
            <a:ext cx="6858000" cy="944562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Adjust the environment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057400" y="5456238"/>
            <a:ext cx="6858000" cy="944562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opportunities for behavioral rehearsal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57400" y="1066800"/>
            <a:ext cx="6858000" cy="944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contexts and anticipated behaviors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57400" y="2477842"/>
            <a:ext cx="6858000" cy="11008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the expected behaviors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grpSp>
        <p:nvGrpSpPr>
          <p:cNvPr id="88073" name="Group 25"/>
          <p:cNvGrpSpPr>
            <a:grpSpLocks/>
          </p:cNvGrpSpPr>
          <p:nvPr/>
        </p:nvGrpSpPr>
        <p:grpSpPr bwMode="auto">
          <a:xfrm>
            <a:off x="152400" y="838200"/>
            <a:ext cx="1981200" cy="5715000"/>
            <a:chOff x="228600" y="761999"/>
            <a:chExt cx="1981200" cy="358692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Rounded Rectangle 19"/>
            <p:cNvSpPr>
              <a:spLocks noChangeArrowheads="1"/>
            </p:cNvSpPr>
            <p:nvPr/>
          </p:nvSpPr>
          <p:spPr bwMode="auto">
            <a:xfrm>
              <a:off x="228600" y="1700081"/>
              <a:ext cx="1981200" cy="81721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>
              <a:spLocks noChangeArrowheads="1"/>
            </p:cNvSpPr>
            <p:nvPr/>
          </p:nvSpPr>
          <p:spPr bwMode="auto">
            <a:xfrm>
              <a:off x="228600" y="2626936"/>
              <a:ext cx="1981200" cy="768626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>
              <a:spLocks noChangeArrowheads="1"/>
            </p:cNvSpPr>
            <p:nvPr/>
          </p:nvSpPr>
          <p:spPr bwMode="auto">
            <a:xfrm>
              <a:off x="228600" y="3505199"/>
              <a:ext cx="1981200" cy="84372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>
              <a:spLocks noChangeArrowheads="1"/>
            </p:cNvSpPr>
            <p:nvPr/>
          </p:nvSpPr>
          <p:spPr bwMode="auto">
            <a:xfrm>
              <a:off x="228600" y="761999"/>
              <a:ext cx="1981200" cy="82844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Step 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3444875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4892675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533400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997075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127" y="76200"/>
            <a:ext cx="90678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How do I implement a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precorrection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in my classroom?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Checklist for Success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94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83127" y="76200"/>
            <a:ext cx="9067800" cy="838200"/>
          </a:xfrm>
          <a:noFill/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How do I implement a </a:t>
            </a:r>
            <a:r>
              <a:rPr lang="en-US" sz="2400" b="1" dirty="0" err="1" smtClean="0">
                <a:solidFill>
                  <a:schemeClr val="tx1"/>
                </a:solidFill>
              </a:rPr>
              <a:t>precorrection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in my classroom?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Checklist for Success</a:t>
            </a:r>
            <a:endParaRPr lang="en-US" alt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2098119" y="934853"/>
            <a:ext cx="6858000" cy="109316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strong reinforcement to students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engaging in expected behaviors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098119" y="2431801"/>
            <a:ext cx="6858000" cy="105092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a prompting plan to remind 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the expected behavior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098119" y="3886513"/>
            <a:ext cx="6858000" cy="108474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a monitoring plan to determine the effectiveness of the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precorrection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117362" y="2348689"/>
            <a:ext cx="1981200" cy="122112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117362" y="3840862"/>
            <a:ext cx="1981200" cy="114852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17362" y="839739"/>
            <a:ext cx="1981200" cy="123790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00" y="607304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00" y="1975133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00" y="3407058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098119" y="5375048"/>
            <a:ext cx="6858000" cy="108474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 students an opportunity to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 on this strategy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155462" y="5260427"/>
            <a:ext cx="1981200" cy="122112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Step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17" descr="C:\Users\k923l138\AppData\Local\Microsoft\Windows\Temporary Internet Files\Content.IE5\N0KMUEJ5\MC90044131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400" y="4863919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5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1_PC Implementation Checklist 08 19 201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2788" y="1600200"/>
            <a:ext cx="3480442" cy="4525963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How do I implement </a:t>
            </a:r>
            <a:r>
              <a:rPr lang="en-US" dirty="0" err="1" smtClean="0"/>
              <a:t>precorrection</a:t>
            </a:r>
            <a:r>
              <a:rPr lang="en-US" dirty="0" smtClean="0"/>
              <a:t> in my classroom?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791200" y="5791200"/>
            <a:ext cx="3048000" cy="838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Precorrection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Implementation Checklist for Success”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Identify context and anticipated behaviors</a:t>
            </a:r>
            <a:r>
              <a:rPr lang="en-US" sz="2000" dirty="0" smtClean="0"/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Determine the expected behaviors</a:t>
            </a:r>
            <a:r>
              <a:rPr lang="en-US" sz="2000" dirty="0" smtClean="0"/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Adjust the environment.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Provide opportunities for behavioral rehearsal.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Provide strong reinforcement to students engaging in expected behavior.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Develop a prompting plan to remind students about the expected behavior.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Develop a monitoring plan to determine the effectiveness of the </a:t>
            </a:r>
            <a:r>
              <a:rPr lang="en-US" sz="2000" dirty="0" err="1"/>
              <a:t>precorrection</a:t>
            </a:r>
            <a:r>
              <a:rPr lang="en-US" sz="2000" dirty="0"/>
              <a:t> plan.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Offer students an opportunity to give feedback on this strategy.</a:t>
            </a:r>
          </a:p>
        </p:txBody>
      </p:sp>
    </p:spTree>
    <p:extLst>
      <p:ext uri="{BB962C8B-B14F-4D97-AF65-F5344CB8AC3E}">
        <p14:creationId xmlns:p14="http://schemas.microsoft.com/office/powerpoint/2010/main" val="20369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81000" y="1524000"/>
          <a:ext cx="7543800" cy="460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2014-2015 CI3T Training Project </a:t>
            </a:r>
            <a:fld id="{7521C267-2BA4-4B3D-8E70-EA915D9ED6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C:\Users\Jessica\AppData\Local\Microsoft\Windows\Temporary Internet Files\Content.IE5\A3NIT4A9\MC900078711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1524000"/>
            <a:ext cx="1905000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How well is it working?</a:t>
            </a:r>
            <a:br>
              <a:rPr lang="en-US" dirty="0"/>
            </a:br>
            <a:r>
              <a:rPr lang="en-US" dirty="0"/>
              <a:t>Examining the Effects</a:t>
            </a:r>
          </a:p>
        </p:txBody>
      </p:sp>
    </p:spTree>
    <p:extLst>
      <p:ext uri="{BB962C8B-B14F-4D97-AF65-F5344CB8AC3E}">
        <p14:creationId xmlns:p14="http://schemas.microsoft.com/office/powerpoint/2010/main" val="27464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Ensuring the Strategy is in Place: Treatment Integrity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95" y="1600200"/>
            <a:ext cx="3497335" cy="4525963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5564808" y="5715000"/>
            <a:ext cx="3158836" cy="98930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Precorrection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Treatment Integrity Checklist”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81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dirty="0" smtClean="0"/>
              <a:t>Have structures in place to monitor whether </a:t>
            </a:r>
            <a:r>
              <a:rPr lang="en-US" sz="3400" dirty="0" err="1" smtClean="0"/>
              <a:t>precorrection</a:t>
            </a:r>
            <a:r>
              <a:rPr lang="en-US" sz="3400" dirty="0" smtClean="0"/>
              <a:t> is carried out as intended:</a:t>
            </a:r>
          </a:p>
          <a:p>
            <a:pPr marL="0" indent="0">
              <a:buNone/>
            </a:pPr>
            <a:r>
              <a:rPr lang="en-US" sz="3400" dirty="0" smtClean="0"/>
              <a:t>Treatment integrity checklist</a:t>
            </a:r>
          </a:p>
          <a:p>
            <a:pPr marL="0" indent="0">
              <a:buNone/>
            </a:pPr>
            <a:r>
              <a:rPr lang="en-US" sz="3000" i="1" dirty="0" smtClean="0"/>
              <a:t>Example items:</a:t>
            </a:r>
            <a:endParaRPr lang="en-US" sz="2600" i="1" dirty="0" smtClean="0"/>
          </a:p>
          <a:p>
            <a:pPr marL="457200" indent="-223838">
              <a:buFont typeface="+mj-lt"/>
              <a:buAutoNum type="arabicPeriod"/>
            </a:pPr>
            <a:r>
              <a:rPr lang="en-US" dirty="0" smtClean="0"/>
              <a:t>Did </a:t>
            </a:r>
            <a:r>
              <a:rPr lang="en-US" dirty="0"/>
              <a:t>I identify the context and determine the expected behavior? </a:t>
            </a:r>
          </a:p>
          <a:p>
            <a:pPr marL="457200" indent="-223838">
              <a:buFont typeface="+mj-lt"/>
              <a:buAutoNum type="arabicPeriod"/>
            </a:pPr>
            <a:r>
              <a:rPr lang="en-US" dirty="0" smtClean="0"/>
              <a:t>Did </a:t>
            </a:r>
            <a:r>
              <a:rPr lang="en-US" dirty="0"/>
              <a:t>I modify the environment to promote student success?</a:t>
            </a:r>
          </a:p>
          <a:p>
            <a:pPr marL="457200" indent="-223838">
              <a:buFont typeface="+mj-lt"/>
              <a:buAutoNum type="arabicPeriod"/>
            </a:pPr>
            <a:r>
              <a:rPr lang="en-US" dirty="0" smtClean="0"/>
              <a:t>Did </a:t>
            </a:r>
            <a:r>
              <a:rPr lang="en-US" dirty="0"/>
              <a:t>I provide students with an opportunity to practice the expected behavior?</a:t>
            </a:r>
          </a:p>
          <a:p>
            <a:pPr marL="457200" indent="-223838">
              <a:buFont typeface="+mj-lt"/>
              <a:buAutoNum type="arabicPeriod"/>
            </a:pPr>
            <a:r>
              <a:rPr lang="en-US" dirty="0" smtClean="0"/>
              <a:t>Did </a:t>
            </a:r>
            <a:r>
              <a:rPr lang="en-US" dirty="0"/>
              <a:t>I provide students with strong reinforcement for completing the expected behavior?</a:t>
            </a:r>
          </a:p>
          <a:p>
            <a:pPr marL="457200" indent="-223838">
              <a:buFont typeface="+mj-lt"/>
              <a:buAutoNum type="arabicPeriod"/>
            </a:pPr>
            <a:r>
              <a:rPr lang="en-US" dirty="0" smtClean="0"/>
              <a:t>Did </a:t>
            </a:r>
            <a:r>
              <a:rPr lang="en-US" dirty="0"/>
              <a:t>I prompt students to remind them to engage in the expected behavior?</a:t>
            </a:r>
          </a:p>
          <a:p>
            <a:pPr marL="457200" indent="-223838">
              <a:buFont typeface="+mj-lt"/>
              <a:buAutoNum type="arabicPeriod"/>
            </a:pPr>
            <a:r>
              <a:rPr lang="en-US" dirty="0" smtClean="0"/>
              <a:t>Did </a:t>
            </a:r>
            <a:r>
              <a:rPr lang="en-US" dirty="0"/>
              <a:t>I </a:t>
            </a:r>
            <a:r>
              <a:rPr lang="en-US" dirty="0" smtClean="0"/>
              <a:t>monitor </a:t>
            </a:r>
            <a:r>
              <a:rPr lang="en-US" dirty="0"/>
              <a:t>student behavior?</a:t>
            </a:r>
          </a:p>
        </p:txBody>
      </p:sp>
    </p:spTree>
    <p:extLst>
      <p:ext uri="{BB962C8B-B14F-4D97-AF65-F5344CB8AC3E}">
        <p14:creationId xmlns:p14="http://schemas.microsoft.com/office/powerpoint/2010/main" val="38730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546764" cy="4589929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546764" cy="4589929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smtClean="0"/>
              <a:t>What do students think about it? 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20844" y="2652304"/>
            <a:ext cx="3419145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Precorrection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Social Validity Student”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5639" y="3801908"/>
            <a:ext cx="3229553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by the student(s) participating in the intervention at two time points: </a:t>
            </a: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   and    Post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6291301" y="5410200"/>
            <a:ext cx="457200" cy="167632"/>
          </a:xfrm>
          <a:prstGeom prst="striped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triped Right Arrow 11"/>
          <p:cNvSpPr/>
          <p:nvPr/>
        </p:nvSpPr>
        <p:spPr>
          <a:xfrm rot="10800000">
            <a:off x="2724172" y="5410200"/>
            <a:ext cx="457200" cy="167632"/>
          </a:xfrm>
          <a:prstGeom prst="striped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2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Transparency and Access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Benefits of Ci3T Models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What does the teacher think about it?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6255"/>
            <a:ext cx="3282394" cy="426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0" y="1752600"/>
            <a:ext cx="3352800" cy="4263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219448" y="2076407"/>
            <a:ext cx="2705100" cy="8844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“Social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Adapted-IRP15 Adult”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9448" y="3159958"/>
            <a:ext cx="2705100" cy="26776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Completed by 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teacher(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parent(s) involved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intervention at two time points: </a:t>
            </a: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   and    Post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Intervention</a:t>
            </a:r>
          </a:p>
        </p:txBody>
      </p:sp>
      <p:sp>
        <p:nvSpPr>
          <p:cNvPr id="8" name="Striped Right Arrow 7"/>
          <p:cNvSpPr/>
          <p:nvPr/>
        </p:nvSpPr>
        <p:spPr>
          <a:xfrm>
            <a:off x="5867400" y="5148794"/>
            <a:ext cx="457200" cy="194537"/>
          </a:xfrm>
          <a:prstGeom prst="striped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triped Right Arrow 8"/>
          <p:cNvSpPr/>
          <p:nvPr/>
        </p:nvSpPr>
        <p:spPr>
          <a:xfrm rot="10800000">
            <a:off x="2822909" y="5142724"/>
            <a:ext cx="457200" cy="194537"/>
          </a:xfrm>
          <a:prstGeom prst="striped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"/>
          <p:cNvSpPr txBox="1"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solidFill>
            <a:srgbClr val="ABB8C9"/>
          </a:solidFill>
          <a:ln>
            <a:noFill/>
          </a:ln>
          <a:extLst/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ea typeface="+mn-ea"/>
              <a:cs typeface="Arial" charset="0"/>
            </a:endParaRPr>
          </a:p>
        </p:txBody>
      </p:sp>
      <p:sp>
        <p:nvSpPr>
          <p:cNvPr id="28" name="Arrow Tier 1"/>
          <p:cNvSpPr/>
          <p:nvPr/>
        </p:nvSpPr>
        <p:spPr bwMode="auto">
          <a:xfrm>
            <a:off x="14" y="416602"/>
            <a:ext cx="3517365" cy="19812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 for students with high-risk</a:t>
            </a:r>
          </a:p>
        </p:txBody>
      </p:sp>
      <p:pic>
        <p:nvPicPr>
          <p:cNvPr id="60" name="Original Triangle" descr="Triangle 3.jpg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986105"/>
            <a:ext cx="84201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" name="Triangle"/>
          <p:cNvGrpSpPr/>
          <p:nvPr/>
        </p:nvGrpSpPr>
        <p:grpSpPr>
          <a:xfrm>
            <a:off x="423333" y="1059255"/>
            <a:ext cx="8466403" cy="5722545"/>
            <a:chOff x="423333" y="1059255"/>
            <a:chExt cx="8466403" cy="5722545"/>
          </a:xfrm>
        </p:grpSpPr>
        <p:sp>
          <p:nvSpPr>
            <p:cNvPr id="88" name="Green Triangle"/>
            <p:cNvSpPr/>
            <p:nvPr userDrawn="1"/>
          </p:nvSpPr>
          <p:spPr>
            <a:xfrm>
              <a:off x="423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Yellow Triangle"/>
            <p:cNvSpPr/>
            <p:nvPr userDrawn="1"/>
          </p:nvSpPr>
          <p:spPr>
            <a:xfrm>
              <a:off x="3066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d Triangle"/>
            <p:cNvSpPr/>
            <p:nvPr userDrawn="1"/>
          </p:nvSpPr>
          <p:spPr>
            <a:xfrm>
              <a:off x="3995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Domains"/>
            <p:cNvSpPr txBox="1"/>
            <p:nvPr userDrawn="1"/>
          </p:nvSpPr>
          <p:spPr>
            <a:xfrm>
              <a:off x="423333" y="6096000"/>
              <a:ext cx="829733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charset="0"/>
                </a:rPr>
                <a:t>	Academic	Behavioral	Social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cxnSp>
          <p:nvCxnSpPr>
            <p:cNvPr id="92" name="Straight Connector 91"/>
            <p:cNvCxnSpPr/>
            <p:nvPr userDrawn="1"/>
          </p:nvCxnSpPr>
          <p:spPr>
            <a:xfrm rot="5400000">
              <a:off x="5486397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 userDrawn="1"/>
          </p:nvCxnSpPr>
          <p:spPr>
            <a:xfrm>
              <a:off x="1083733" y="5867400"/>
              <a:ext cx="6985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 userDrawn="1"/>
          </p:nvCxnSpPr>
          <p:spPr>
            <a:xfrm rot="5400000">
              <a:off x="2751673" y="6324600"/>
              <a:ext cx="9144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Behavior Arrow"/>
            <p:cNvSpPr>
              <a:spLocks noChangeShapeType="1"/>
            </p:cNvSpPr>
            <p:nvPr userDrawn="1"/>
          </p:nvSpPr>
          <p:spPr bwMode="auto">
            <a:xfrm flipH="1">
              <a:off x="4593768" y="4106963"/>
              <a:ext cx="2213536" cy="20793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96" name="Social Arrow"/>
            <p:cNvSpPr>
              <a:spLocks noChangeShapeType="1"/>
            </p:cNvSpPr>
            <p:nvPr userDrawn="1"/>
          </p:nvSpPr>
          <p:spPr bwMode="auto">
            <a:xfrm flipH="1">
              <a:off x="7096742" y="5486399"/>
              <a:ext cx="690665" cy="699945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97" name="PBIS Framework"/>
            <p:cNvSpPr txBox="1">
              <a:spLocks noChangeArrowheads="1"/>
            </p:cNvSpPr>
            <p:nvPr userDrawn="1"/>
          </p:nvSpPr>
          <p:spPr bwMode="auto">
            <a:xfrm>
              <a:off x="6638572" y="3740744"/>
              <a:ext cx="1905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PBIS Framework</a:t>
              </a:r>
            </a:p>
          </p:txBody>
        </p:sp>
        <p:sp>
          <p:nvSpPr>
            <p:cNvPr id="98" name="Validated Curricula"/>
            <p:cNvSpPr txBox="1">
              <a:spLocks noChangeArrowheads="1"/>
            </p:cNvSpPr>
            <p:nvPr userDrawn="1"/>
          </p:nvSpPr>
          <p:spPr bwMode="auto">
            <a:xfrm>
              <a:off x="7702611" y="4884936"/>
              <a:ext cx="1187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ea typeface="+mn-ea"/>
                  <a:cs typeface="Arial" charset="0"/>
                </a:rPr>
                <a:t>Validated Curricula</a:t>
              </a:r>
            </a:p>
          </p:txBody>
        </p:sp>
        <p:sp>
          <p:nvSpPr>
            <p:cNvPr id="99" name="80%"/>
            <p:cNvSpPr txBox="1">
              <a:spLocks noChangeArrowheads="1"/>
            </p:cNvSpPr>
            <p:nvPr userDrawn="1"/>
          </p:nvSpPr>
          <p:spPr bwMode="auto">
            <a:xfrm>
              <a:off x="3858358" y="4561929"/>
              <a:ext cx="14272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≈80%</a:t>
              </a:r>
            </a:p>
          </p:txBody>
        </p:sp>
        <p:sp>
          <p:nvSpPr>
            <p:cNvPr id="100" name="15%"/>
            <p:cNvSpPr txBox="1">
              <a:spLocks noChangeArrowheads="1"/>
            </p:cNvSpPr>
            <p:nvPr userDrawn="1"/>
          </p:nvSpPr>
          <p:spPr bwMode="auto">
            <a:xfrm>
              <a:off x="4009537" y="2269980"/>
              <a:ext cx="112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≈15%</a:t>
              </a:r>
            </a:p>
          </p:txBody>
        </p:sp>
        <p:sp>
          <p:nvSpPr>
            <p:cNvPr id="101" name="5%"/>
            <p:cNvSpPr txBox="1">
              <a:spLocks noChangeArrowheads="1"/>
            </p:cNvSpPr>
            <p:nvPr userDrawn="1"/>
          </p:nvSpPr>
          <p:spPr bwMode="auto">
            <a:xfrm>
              <a:off x="4155310" y="1130642"/>
              <a:ext cx="83338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≈5%</a:t>
              </a:r>
            </a:p>
          </p:txBody>
        </p:sp>
      </p:grpSp>
      <p:grpSp>
        <p:nvGrpSpPr>
          <p:cNvPr id="102" name="Arrows"/>
          <p:cNvGrpSpPr/>
          <p:nvPr/>
        </p:nvGrpSpPr>
        <p:grpSpPr>
          <a:xfrm>
            <a:off x="0" y="1358106"/>
            <a:ext cx="9137191" cy="3823494"/>
            <a:chOff x="0" y="1358106"/>
            <a:chExt cx="9137191" cy="3823494"/>
          </a:xfrm>
        </p:grpSpPr>
        <p:sp>
          <p:nvSpPr>
            <p:cNvPr id="103" name="Arrow Tier 1"/>
            <p:cNvSpPr/>
            <p:nvPr userDrawn="1"/>
          </p:nvSpPr>
          <p:spPr bwMode="auto">
            <a:xfrm>
              <a:off x="0" y="3200400"/>
              <a:ext cx="3810000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104" name="Arrow Tier 2"/>
            <p:cNvSpPr/>
            <p:nvPr userDrawn="1"/>
          </p:nvSpPr>
          <p:spPr bwMode="auto">
            <a:xfrm flipH="1">
              <a:off x="6046519" y="1358106"/>
              <a:ext cx="3090672" cy="1981200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at-risk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Tier 1"/>
          <p:cNvSpPr txBox="1">
            <a:spLocks noChangeArrowheads="1"/>
          </p:cNvSpPr>
          <p:nvPr/>
        </p:nvSpPr>
        <p:spPr bwMode="auto">
          <a:xfrm>
            <a:off x="2476500" y="5029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Primary Prevention (Tier 1) </a:t>
            </a:r>
          </a:p>
        </p:txBody>
      </p:sp>
      <p:sp>
        <p:nvSpPr>
          <p:cNvPr id="107" name="Tier 2"/>
          <p:cNvSpPr txBox="1">
            <a:spLocks noChangeArrowheads="1"/>
          </p:cNvSpPr>
          <p:nvPr/>
        </p:nvSpPr>
        <p:spPr bwMode="auto">
          <a:xfrm>
            <a:off x="2476500" y="2683937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Secondary Prevention (Tier 2) </a:t>
            </a:r>
          </a:p>
        </p:txBody>
      </p:sp>
      <p:sp>
        <p:nvSpPr>
          <p:cNvPr id="108" name="Tier 3"/>
          <p:cNvSpPr txBox="1">
            <a:spLocks noChangeArrowheads="1"/>
          </p:cNvSpPr>
          <p:nvPr/>
        </p:nvSpPr>
        <p:spPr bwMode="auto">
          <a:xfrm>
            <a:off x="2667000" y="139699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ea typeface="+mn-ea"/>
                <a:cs typeface="Arial" charset="0"/>
              </a:rPr>
              <a:t>Tertiary Prevention  (Tier 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35600" y="395891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(Lane,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Kalberg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&amp;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Menzies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2009)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2552700" y="2133600"/>
            <a:ext cx="4038600" cy="1447800"/>
          </a:xfrm>
          <a:prstGeom prst="ellipse">
            <a:avLst/>
          </a:prstGeom>
          <a:noFill/>
          <a:ln w="76200" cmpd="tri">
            <a:solidFill>
              <a:srgbClr val="27274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07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1600" y="6400800"/>
            <a:ext cx="3962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(Lane, Menzies, Ennis, &amp; Oakes, 2015)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Sample Elementary Intervention Grid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9331" y="1598676"/>
          <a:ext cx="9144000" cy="4584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6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2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</a:rPr>
                        <a:t>Support</a:t>
                      </a:r>
                      <a:endParaRPr lang="en-US" sz="1700" kern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Description</a:t>
                      </a:r>
                      <a:endParaRPr lang="en-US" sz="1700" kern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 smtClean="0">
                          <a:effectLst/>
                        </a:rPr>
                        <a:t>School-Wide </a:t>
                      </a:r>
                      <a:r>
                        <a:rPr lang="en-US" sz="1700" kern="1400" dirty="0">
                          <a:effectLst/>
                        </a:rPr>
                        <a:t>Data: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</a:rPr>
                        <a:t>Entry Criteria</a:t>
                      </a:r>
                      <a:endParaRPr lang="en-US" sz="1700" kern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Data to Monitor Progress</a:t>
                      </a:r>
                      <a:endParaRPr lang="en-US" sz="1700" kern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Exit Criteria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 </a:t>
                      </a:r>
                      <a:endParaRPr lang="en-US" sz="1700" kern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Pre-correction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Plan to modify teacher behavior and environmental contexts where problem behaviors are likely to occur by providing supports, prompts, and reinforcement for appropriate student behavior, preventing problem behaviors from occurring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or more of the following:</a:t>
                      </a:r>
                    </a:p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700" b="1" kern="1400" dirty="0" smtClean="0">
                          <a:effectLst/>
                        </a:rPr>
                        <a:t>Behavior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SRSS-E7: Moderate (4-8) 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SRSS-I5: Moderate (2-3)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SRSS-E7: High (9-21) 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SRSS-I5: High (4-15)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2 or more ODRs per day in a class</a:t>
                      </a:r>
                    </a:p>
                    <a:p>
                      <a:pPr algn="ctr"/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 AND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__ OR</a:t>
                      </a:r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</a:t>
                      </a:r>
                      <a:endParaRPr lang="en-US" sz="17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Consistent, predictable pattern of academic errors </a:t>
                      </a:r>
                      <a:endParaRPr lang="en-US" sz="1700" kern="1400" dirty="0" smtClean="0">
                        <a:effectLst/>
                      </a:endParaRPr>
                    </a:p>
                    <a:p>
                      <a:pPr marL="0" marR="0" lv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1700" kern="14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effectLst/>
                        </a:rPr>
                        <a:t>Student Performance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 measure of s</a:t>
                      </a:r>
                      <a:r>
                        <a:rPr lang="en-US" sz="1700" dirty="0" smtClean="0">
                          <a:effectLst/>
                        </a:rPr>
                        <a:t>tudent behavior targeted</a:t>
                      </a:r>
                      <a:r>
                        <a:rPr lang="en-US" sz="1700" baseline="0" dirty="0" smtClean="0">
                          <a:effectLst/>
                        </a:rPr>
                        <a:t> </a:t>
                      </a:r>
                      <a:r>
                        <a:rPr lang="en-US" sz="1700" dirty="0" smtClean="0">
                          <a:effectLst/>
                        </a:rPr>
                        <a:t>for improvement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700" b="1" dirty="0" smtClean="0">
                          <a:effectLst/>
                        </a:rPr>
                        <a:t>Treatment integrity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implementation checklist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treatment integrity checklist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Social validity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IRP-15 (teacher)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student-completed survey</a:t>
                      </a:r>
                      <a:endParaRPr lang="en-US" sz="17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Meets targeted behavior criterion for 3 consecutive weeks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US" sz="1700" dirty="0" smtClean="0">
                        <a:effectLst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700" dirty="0" smtClean="0">
                          <a:effectLst/>
                        </a:rPr>
                        <a:t>Two</a:t>
                      </a:r>
                      <a:r>
                        <a:rPr lang="en-US" sz="1700" baseline="0" dirty="0" smtClean="0">
                          <a:effectLst/>
                        </a:rPr>
                        <a:t> </a:t>
                      </a:r>
                      <a:r>
                        <a:rPr lang="en-US" sz="1700" dirty="0" smtClean="0">
                          <a:effectLst/>
                        </a:rPr>
                        <a:t>consecutive </a:t>
                      </a:r>
                      <a:r>
                        <a:rPr lang="en-US" sz="1700" dirty="0">
                          <a:effectLst/>
                        </a:rPr>
                        <a:t>weeks of </a:t>
                      </a:r>
                      <a:r>
                        <a:rPr lang="en-US" sz="1700" dirty="0" smtClean="0">
                          <a:effectLst/>
                        </a:rPr>
                        <a:t>zero</a:t>
                      </a:r>
                      <a:r>
                        <a:rPr lang="en-US" sz="1700" baseline="0" dirty="0" smtClean="0">
                          <a:effectLst/>
                        </a:rPr>
                        <a:t> discipline referrals </a:t>
                      </a:r>
                      <a:r>
                        <a:rPr lang="en-US" sz="1700" dirty="0" smtClean="0">
                          <a:effectLst/>
                        </a:rPr>
                        <a:t>during target time / activity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700" b="1" dirty="0" smtClean="0">
                          <a:effectLst/>
                        </a:rPr>
                        <a:t>and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US" sz="1700" kern="1400" dirty="0" smtClean="0">
                          <a:effectLst/>
                        </a:rPr>
                        <a:t>SRSS-E7: low risk (0-3) 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US" sz="1700" kern="1400" dirty="0" smtClean="0">
                          <a:effectLst/>
                        </a:rPr>
                        <a:t>SRSS-I5: low  risk (0-1)</a:t>
                      </a:r>
                      <a:endParaRPr lang="en-US" sz="1700" kern="1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6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1600" y="6400800"/>
            <a:ext cx="3962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(Lane, Menzies, Ennis, &amp; Oakes, 2015)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Sample Middle/High School Intervention Grid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1758696"/>
          <a:ext cx="9144000" cy="41803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73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</a:rPr>
                        <a:t>Support</a:t>
                      </a:r>
                      <a:endParaRPr lang="en-US" sz="1700" kern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Description</a:t>
                      </a:r>
                      <a:endParaRPr lang="en-US" sz="1700" kern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 smtClean="0">
                          <a:effectLst/>
                        </a:rPr>
                        <a:t>School-Wide </a:t>
                      </a:r>
                      <a:r>
                        <a:rPr lang="en-US" sz="1700" kern="1400" dirty="0">
                          <a:effectLst/>
                        </a:rPr>
                        <a:t>Data: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 dirty="0">
                          <a:effectLst/>
                        </a:rPr>
                        <a:t>Entry Criteria</a:t>
                      </a:r>
                      <a:endParaRPr lang="en-US" sz="1700" kern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Data to Monitor Progress</a:t>
                      </a:r>
                      <a:endParaRPr lang="en-US" sz="1700" kern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Exit Criteria</a:t>
                      </a:r>
                    </a:p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400">
                          <a:effectLst/>
                        </a:rPr>
                        <a:t> </a:t>
                      </a:r>
                      <a:endParaRPr lang="en-US" sz="1700" kern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Pre-correction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Plan to modify teacher behavior and environmental contexts where problem behaviors are likely to occur by providing supports, prompts, and reinforcement for appropriate student behavior, preventing problem behaviors from occurring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or more of the following:</a:t>
                      </a:r>
                    </a:p>
                    <a:p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700" b="1" kern="1400" dirty="0" smtClean="0">
                          <a:effectLst/>
                        </a:rPr>
                        <a:t>Behavior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SRSS-E7: Moderate (4-8) 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SRSS-E7: High (9-21) 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effectLst/>
                        </a:rPr>
                        <a:t>2 or more ODRs per day in a class</a:t>
                      </a:r>
                    </a:p>
                    <a:p>
                      <a:pPr marL="0" marR="0" lv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1700" kern="1400" dirty="0" smtClean="0">
                        <a:effectLst/>
                      </a:endParaRPr>
                    </a:p>
                    <a:p>
                      <a:pPr algn="ctr"/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 AND</a:t>
                      </a:r>
                      <a:r>
                        <a:rPr lang="en-US" sz="17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__ OR</a:t>
                      </a:r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7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7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</a:t>
                      </a:r>
                      <a:endParaRPr lang="en-US" sz="17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Char char=""/>
                      </a:pPr>
                      <a:r>
                        <a:rPr lang="en-US" sz="1700" kern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Consistent, predictable pattern of academic errors </a:t>
                      </a:r>
                      <a:endParaRPr lang="en-US" sz="1700" kern="14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700" b="1" dirty="0" smtClean="0">
                          <a:effectLst/>
                        </a:rPr>
                        <a:t>Student Performance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 measure of s</a:t>
                      </a:r>
                      <a:r>
                        <a:rPr lang="en-US" sz="1700" dirty="0" smtClean="0">
                          <a:effectLst/>
                        </a:rPr>
                        <a:t>tudent behavior targeted</a:t>
                      </a:r>
                      <a:r>
                        <a:rPr lang="en-US" sz="1700" baseline="0" dirty="0" smtClean="0">
                          <a:effectLst/>
                        </a:rPr>
                        <a:t> </a:t>
                      </a:r>
                      <a:r>
                        <a:rPr lang="en-US" sz="1700" dirty="0" smtClean="0">
                          <a:effectLst/>
                        </a:rPr>
                        <a:t>for improvement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700" b="1" dirty="0" smtClean="0">
                          <a:effectLst/>
                        </a:rPr>
                        <a:t>Treatment integrity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implementation checklist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treatment integrity checklist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 smtClean="0">
                          <a:effectLst/>
                        </a:rPr>
                        <a:t>Social validity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IRP-15 (teacher)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700" dirty="0" smtClean="0">
                          <a:effectLst/>
                        </a:rPr>
                        <a:t>student-completed survey</a:t>
                      </a:r>
                      <a:endParaRPr lang="en-US" sz="17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Meets targeted behavior criterion for 3 consecutive weeks</a:t>
                      </a: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endParaRPr lang="en-US" sz="1700" dirty="0" smtClean="0">
                        <a:effectLst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700" dirty="0" smtClean="0">
                          <a:effectLst/>
                        </a:rPr>
                        <a:t>Two</a:t>
                      </a:r>
                      <a:r>
                        <a:rPr lang="en-US" sz="1700" baseline="0" dirty="0" smtClean="0">
                          <a:effectLst/>
                        </a:rPr>
                        <a:t> </a:t>
                      </a:r>
                      <a:r>
                        <a:rPr lang="en-US" sz="1700" dirty="0" smtClean="0">
                          <a:effectLst/>
                        </a:rPr>
                        <a:t>consecutive </a:t>
                      </a:r>
                      <a:r>
                        <a:rPr lang="en-US" sz="1700" dirty="0">
                          <a:effectLst/>
                        </a:rPr>
                        <a:t>weeks of </a:t>
                      </a:r>
                      <a:r>
                        <a:rPr lang="en-US" sz="1700" dirty="0" smtClean="0">
                          <a:effectLst/>
                        </a:rPr>
                        <a:t>zero</a:t>
                      </a:r>
                      <a:r>
                        <a:rPr lang="en-US" sz="1700" baseline="0" dirty="0" smtClean="0">
                          <a:effectLst/>
                        </a:rPr>
                        <a:t> discipline referrals </a:t>
                      </a:r>
                      <a:r>
                        <a:rPr lang="en-US" sz="1700" dirty="0" smtClean="0">
                          <a:effectLst/>
                        </a:rPr>
                        <a:t>during target time / activity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sz="1700" b="1" dirty="0" smtClean="0">
                          <a:effectLst/>
                        </a:rPr>
                        <a:t>and</a:t>
                      </a:r>
                    </a:p>
                    <a:p>
                      <a:pPr marL="342900" marR="0" lvl="0" indent="-34290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700" kern="1400" dirty="0" smtClean="0">
                          <a:effectLst/>
                        </a:rPr>
                        <a:t>SRSS-E7: low risk (0-3)</a:t>
                      </a:r>
                      <a:endParaRPr lang="en-US" sz="1700" kern="1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3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"/>
          <a:stretch/>
        </p:blipFill>
        <p:spPr>
          <a:xfrm>
            <a:off x="0" y="0"/>
            <a:ext cx="9149587" cy="687341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21" name="Picture 38" descr="10gre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2" descr="9gre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1" descr="8grey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0" descr="7grey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9" descr="6gre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 descr="5gre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7" descr="4grey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6" descr="3grey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 descr="2grey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4" descr="1grey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30seconds_grey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00seconds_grey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33" y="1467385"/>
            <a:ext cx="5076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085653" y="600855"/>
            <a:ext cx="4981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Work with a neighbor to review the </a:t>
            </a:r>
            <a:r>
              <a:rPr lang="en-US" sz="2000" dirty="0" err="1" smtClean="0">
                <a:solidFill>
                  <a:schemeClr val="accent1"/>
                </a:solidFill>
              </a:rPr>
              <a:t>Precorrection</a:t>
            </a:r>
            <a:r>
              <a:rPr lang="en-US" sz="2000" i="1" dirty="0" smtClean="0">
                <a:solidFill>
                  <a:schemeClr val="accent6"/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Checklist for Success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</a:t>
            </a:r>
            <a:r>
              <a:rPr lang="en-US" sz="2000" dirty="0" smtClean="0">
                <a:solidFill>
                  <a:schemeClr val="accent1"/>
                </a:solidFill>
              </a:rPr>
              <a:t>ci3t.org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06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Expanding Your Toolbox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Opportunities to respond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High-probability request sequences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Instructional choice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57" y="3649529"/>
            <a:ext cx="5714286" cy="29523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809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51" y="0"/>
            <a:ext cx="718134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16200000">
            <a:off x="-2447458" y="2776228"/>
            <a:ext cx="6858001" cy="1305539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smtClean="0"/>
              <a:t>ci3t.org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5922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513" y="141781"/>
            <a:ext cx="7117373" cy="844062"/>
          </a:xfrm>
        </p:spPr>
        <p:txBody>
          <a:bodyPr/>
          <a:lstStyle/>
          <a:p>
            <a:r>
              <a:rPr lang="en-US" smtClean="0"/>
              <a:t>Monthly Faculty Presentations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062662"/>
            <a:ext cx="7384504" cy="568357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3187958" y="3340993"/>
            <a:ext cx="1210192" cy="91604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0869" y="3428381"/>
            <a:ext cx="110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3 PM: Behavior- Specific Praise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6639236" y="824026"/>
            <a:ext cx="2351314" cy="905478"/>
          </a:xfrm>
          <a:prstGeom prst="wedgeEllipseCallout">
            <a:avLst>
              <a:gd name="adj1" fmla="val -35956"/>
              <a:gd name="adj2" fmla="val 8157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faculty &amp; staff during contract hours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8547"/>
            <a:ext cx="9144000" cy="791221"/>
          </a:xfrm>
        </p:spPr>
        <p:txBody>
          <a:bodyPr>
            <a:normAutofit/>
          </a:bodyPr>
          <a:lstStyle/>
          <a:p>
            <a:r>
              <a:rPr lang="en-US" dirty="0" smtClean="0"/>
              <a:t>Consider a Book Study</a:t>
            </a:r>
            <a:endParaRPr lang="en-US" dirty="0"/>
          </a:p>
        </p:txBody>
      </p:sp>
      <p:pic>
        <p:nvPicPr>
          <p:cNvPr id="29" name="Content Placeholder 5"/>
          <p:cNvPicPr>
            <a:picLocks noChangeAspect="1"/>
          </p:cNvPicPr>
          <p:nvPr/>
        </p:nvPicPr>
        <p:blipFill rotWithShape="1">
          <a:blip r:embed="rId3"/>
          <a:srcRect l="-3497" r="-2172"/>
          <a:stretch/>
        </p:blipFill>
        <p:spPr>
          <a:xfrm>
            <a:off x="82798" y="3326909"/>
            <a:ext cx="2286000" cy="30812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129" y="3397371"/>
            <a:ext cx="2286000" cy="30108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/>
          <p:cNvGrpSpPr/>
          <p:nvPr/>
        </p:nvGrpSpPr>
        <p:grpSpPr>
          <a:xfrm>
            <a:off x="4572000" y="3436985"/>
            <a:ext cx="2286000" cy="3188343"/>
            <a:chOff x="4019320" y="1860439"/>
            <a:chExt cx="2974379" cy="3188343"/>
          </a:xfrm>
        </p:grpSpPr>
        <p:sp>
          <p:nvSpPr>
            <p:cNvPr id="36" name="Freeform 35"/>
            <p:cNvSpPr/>
            <p:nvPr/>
          </p:nvSpPr>
          <p:spPr>
            <a:xfrm>
              <a:off x="4019320" y="3805927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5A0B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Self-Monitoring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19320" y="4454422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5A0B0E"/>
            </a:solidFill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Behavior Contracts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021899" y="1860439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5A0B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Classroom Management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021899" y="3157431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5A0B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Low-Intensity Strategies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021899" y="2508935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5A0B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Instructional Delivery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603" y="-12820"/>
            <a:ext cx="4114799" cy="30560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Content Placeholder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693" y="1268892"/>
            <a:ext cx="1366569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471" t="1534" r="1756" b="3887"/>
          <a:stretch/>
        </p:blipFill>
        <p:spPr>
          <a:xfrm>
            <a:off x="207818" y="856850"/>
            <a:ext cx="1640166" cy="218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2150992" y="2135218"/>
            <a:ext cx="2286000" cy="4490110"/>
            <a:chOff x="688298" y="1860439"/>
            <a:chExt cx="2986548" cy="4490110"/>
          </a:xfrm>
        </p:grpSpPr>
        <p:sp>
          <p:nvSpPr>
            <p:cNvPr id="25" name="Freeform 24"/>
            <p:cNvSpPr/>
            <p:nvPr/>
          </p:nvSpPr>
          <p:spPr>
            <a:xfrm>
              <a:off x="688298" y="4454422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133A6A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en-US" i="1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 Requests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703046" y="5105305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133A6A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Precorrection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03046" y="5756189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133A6A"/>
            </a:solidFill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Incorporating Choice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703046" y="1860439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133A6A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Opportunities to Respond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703046" y="2511707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133A6A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Behavior-Specific Praise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703046" y="3155839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133A6A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Active Supervision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703046" y="3813474"/>
              <a:ext cx="2971800" cy="594360"/>
            </a:xfrm>
            <a:custGeom>
              <a:avLst/>
              <a:gdLst>
                <a:gd name="connsiteX0" fmla="*/ 0 w 2962656"/>
                <a:gd name="connsiteY0" fmla="*/ 103317 h 619888"/>
                <a:gd name="connsiteX1" fmla="*/ 103317 w 2962656"/>
                <a:gd name="connsiteY1" fmla="*/ 0 h 619888"/>
                <a:gd name="connsiteX2" fmla="*/ 2859339 w 2962656"/>
                <a:gd name="connsiteY2" fmla="*/ 0 h 619888"/>
                <a:gd name="connsiteX3" fmla="*/ 2962656 w 2962656"/>
                <a:gd name="connsiteY3" fmla="*/ 103317 h 619888"/>
                <a:gd name="connsiteX4" fmla="*/ 2962656 w 2962656"/>
                <a:gd name="connsiteY4" fmla="*/ 516571 h 619888"/>
                <a:gd name="connsiteX5" fmla="*/ 2859339 w 2962656"/>
                <a:gd name="connsiteY5" fmla="*/ 619888 h 619888"/>
                <a:gd name="connsiteX6" fmla="*/ 103317 w 2962656"/>
                <a:gd name="connsiteY6" fmla="*/ 619888 h 619888"/>
                <a:gd name="connsiteX7" fmla="*/ 0 w 2962656"/>
                <a:gd name="connsiteY7" fmla="*/ 516571 h 619888"/>
                <a:gd name="connsiteX8" fmla="*/ 0 w 2962656"/>
                <a:gd name="connsiteY8" fmla="*/ 103317 h 6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2656" h="619888">
                  <a:moveTo>
                    <a:pt x="0" y="103317"/>
                  </a:moveTo>
                  <a:cubicBezTo>
                    <a:pt x="0" y="46257"/>
                    <a:pt x="46257" y="0"/>
                    <a:pt x="103317" y="0"/>
                  </a:cubicBezTo>
                  <a:lnTo>
                    <a:pt x="2859339" y="0"/>
                  </a:lnTo>
                  <a:cubicBezTo>
                    <a:pt x="2916399" y="0"/>
                    <a:pt x="2962656" y="46257"/>
                    <a:pt x="2962656" y="103317"/>
                  </a:cubicBezTo>
                  <a:lnTo>
                    <a:pt x="2962656" y="516571"/>
                  </a:lnTo>
                  <a:cubicBezTo>
                    <a:pt x="2962656" y="573631"/>
                    <a:pt x="2916399" y="619888"/>
                    <a:pt x="2859339" y="619888"/>
                  </a:cubicBezTo>
                  <a:lnTo>
                    <a:pt x="103317" y="619888"/>
                  </a:lnTo>
                  <a:cubicBezTo>
                    <a:pt x="46257" y="619888"/>
                    <a:pt x="0" y="573631"/>
                    <a:pt x="0" y="516571"/>
                  </a:cubicBezTo>
                  <a:lnTo>
                    <a:pt x="0" y="103317"/>
                  </a:lnTo>
                  <a:close/>
                </a:path>
              </a:pathLst>
            </a:custGeom>
            <a:solidFill>
              <a:srgbClr val="133A6A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50" tIns="66455" rIns="102650" bIns="66455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smtClean="0">
                  <a:latin typeface="Arial" panose="020B0604020202020204" pitchFamily="34" charset="0"/>
                  <a:cs typeface="Arial" panose="020B0604020202020204" pitchFamily="34" charset="0"/>
                </a:rPr>
                <a:t>Instructional Feedback</a:t>
              </a:r>
              <a:endParaRPr lang="en-US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134788" y="866966"/>
            <a:ext cx="2539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kathleen.lane@ku.edu</a:t>
            </a:r>
          </a:p>
          <a:p>
            <a:r>
              <a:rPr lang="en-US" sz="2000" dirty="0" smtClean="0">
                <a:hlinkClick r:id="rId8"/>
              </a:rPr>
              <a:t>eric.common@ku.edu</a:t>
            </a:r>
            <a:endParaRPr lang="en-US" sz="2000" dirty="0" smtClean="0"/>
          </a:p>
          <a:p>
            <a:r>
              <a:rPr lang="en-US" sz="2000" dirty="0" smtClean="0"/>
              <a:t>david.royer@ku.edu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607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Connect it to your </a:t>
            </a:r>
            <a:r>
              <a:rPr lang="en-US" b="1" smtClean="0"/>
              <a:t>Primary Plan</a:t>
            </a:r>
            <a:endParaRPr lang="en-US" b="1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041201" y="1822934"/>
            <a:ext cx="2908829" cy="4279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smtClean="0"/>
              <a:t>Include teacher-delivered strategies for teaching, reinforcing, and monitoring across academic, behavior, and social responsibilities.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0149" y="1899400"/>
            <a:ext cx="5595291" cy="4203449"/>
          </a:xfrm>
          <a:prstGeom prst="roundRect">
            <a:avLst>
              <a:gd name="adj" fmla="val 19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304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Focus on Teacher-Level Strategies 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Building a Ci3T Tier Library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5" y="2666231"/>
            <a:ext cx="7874000" cy="2073275"/>
          </a:xfrm>
        </p:spPr>
      </p:pic>
      <p:sp>
        <p:nvSpPr>
          <p:cNvPr id="6" name="TextBox 5"/>
          <p:cNvSpPr txBox="1"/>
          <p:nvPr/>
        </p:nvSpPr>
        <p:spPr>
          <a:xfrm>
            <a:off x="620472" y="4308901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 Delivered Strategies (T1 T2)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4601" y="4308901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Tier 1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2910" y="4308901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Tier 3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8781" y="4308901"/>
            <a:ext cx="19812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Tier 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4" y="2573616"/>
            <a:ext cx="1581149" cy="16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33" y="5083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Consider Teacher-Delivered Strategies Across Tiers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1901"/>
          <a:stretch/>
        </p:blipFill>
        <p:spPr>
          <a:xfrm>
            <a:off x="109243" y="1681539"/>
            <a:ext cx="8946834" cy="21631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r="23334"/>
          <a:stretch/>
        </p:blipFill>
        <p:spPr>
          <a:xfrm>
            <a:off x="1194631" y="4162830"/>
            <a:ext cx="7010399" cy="2139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723" y="3697757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Opportunites to Respond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648" y="3697757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Behavior-Specific Praise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5262" y="3690779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Supervision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74876" y="3708079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Instructional Feedback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8754" y="6134330"/>
            <a:ext cx="1981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High-Probability Requests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45802" y="613433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Precorrection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0932" y="614807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Instructional Choice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547"/>
            <a:ext cx="6332273" cy="59764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80" y="13213"/>
            <a:ext cx="6085693" cy="967213"/>
          </a:xfrm>
          <a:noFill/>
        </p:spPr>
        <p:txBody>
          <a:bodyPr/>
          <a:lstStyle/>
          <a:p>
            <a:r>
              <a:rPr lang="en-US" b="1" smtClean="0"/>
              <a:t>ci3t.org</a:t>
            </a:r>
            <a:endParaRPr lang="en-US" b="1"/>
          </a:p>
        </p:txBody>
      </p:sp>
      <p:sp>
        <p:nvSpPr>
          <p:cNvPr id="4" name="Rounded Rectangle 3"/>
          <p:cNvSpPr/>
          <p:nvPr/>
        </p:nvSpPr>
        <p:spPr>
          <a:xfrm>
            <a:off x="1500027" y="1859034"/>
            <a:ext cx="1089061" cy="339636"/>
          </a:xfrm>
          <a:prstGeom prst="roundRect">
            <a:avLst/>
          </a:prstGeom>
          <a:noFill/>
          <a:ln w="3175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9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06483"/>
            <a:ext cx="7772400" cy="1143000"/>
          </a:xfrm>
        </p:spPr>
        <p:txBody>
          <a:bodyPr/>
          <a:lstStyle/>
          <a:p>
            <a:r>
              <a:rPr lang="en-US" cap="small" dirty="0"/>
              <a:t>Thank You</a:t>
            </a:r>
            <a:br>
              <a:rPr lang="en-US" cap="small" dirty="0"/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(for being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engaged!)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13786"/>
            <a:ext cx="6400800" cy="2057400"/>
          </a:xfrm>
        </p:spPr>
        <p:txBody>
          <a:bodyPr/>
          <a:lstStyle/>
          <a:p>
            <a:r>
              <a:rPr lang="en-US" sz="2400" dirty="0"/>
              <a:t>kathleen.lane@ku.edu</a:t>
            </a:r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0" y="164541"/>
            <a:ext cx="4572000" cy="1446550"/>
          </a:xfrm>
          <a:prstGeom prst="rect">
            <a:avLst/>
          </a:prstGeom>
          <a:noFill/>
          <a:ln>
            <a:solidFill>
              <a:srgbClr val="003DA5"/>
            </a:solidFill>
          </a:ln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3DA5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Please visit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0"/>
              <a:solidFill>
                <a:srgbClr val="636466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6364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		.org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/>
          <a:srcRect l="-269" r="-271"/>
          <a:stretch/>
        </p:blipFill>
        <p:spPr>
          <a:xfrm>
            <a:off x="365300" y="501658"/>
            <a:ext cx="2167681" cy="307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77" r="1506"/>
          <a:stretch/>
        </p:blipFill>
        <p:spPr>
          <a:xfrm>
            <a:off x="228600" y="4225396"/>
            <a:ext cx="2042571" cy="2424302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242" y="4225396"/>
            <a:ext cx="4371486" cy="224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384" y="4125433"/>
            <a:ext cx="2004730" cy="25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KU COLORS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3DA5"/>
      </a:accent1>
      <a:accent2>
        <a:srgbClr val="BA0023"/>
      </a:accent2>
      <a:accent3>
        <a:srgbClr val="FEC409"/>
      </a:accent3>
      <a:accent4>
        <a:srgbClr val="69747B"/>
      </a:accent4>
      <a:accent5>
        <a:srgbClr val="61B9E3"/>
      </a:accent5>
      <a:accent6>
        <a:srgbClr val="051521"/>
      </a:accent6>
      <a:hlink>
        <a:srgbClr val="98998D"/>
      </a:hlink>
      <a:folHlink>
        <a:srgbClr val="3343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2166</TotalTime>
  <Words>5261</Words>
  <Application>Microsoft Office PowerPoint</Application>
  <PresentationFormat>On-screen Show (4:3)</PresentationFormat>
  <Paragraphs>838</Paragraphs>
  <Slides>93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93</vt:i4>
      </vt:variant>
    </vt:vector>
  </HeadingPairs>
  <TitlesOfParts>
    <vt:vector size="113" baseType="lpstr">
      <vt:lpstr>ＭＳ Ｐゴシック</vt:lpstr>
      <vt:lpstr>ＭＳ Ｐゴシック</vt:lpstr>
      <vt:lpstr>SimSun</vt:lpstr>
      <vt:lpstr>Arial</vt:lpstr>
      <vt:lpstr>Calibri</vt:lpstr>
      <vt:lpstr>Calibri Light</vt:lpstr>
      <vt:lpstr>Symbol</vt:lpstr>
      <vt:lpstr>Times New Roman</vt:lpstr>
      <vt:lpstr>Tw Cen MT</vt:lpstr>
      <vt:lpstr>Verdana</vt:lpstr>
      <vt:lpstr>Wingdings</vt:lpstr>
      <vt:lpstr>Office Theme</vt:lpstr>
      <vt:lpstr>1_Office Theme</vt:lpstr>
      <vt:lpstr>2_Office Theme</vt:lpstr>
      <vt:lpstr>4_Office Theme</vt:lpstr>
      <vt:lpstr>6_Office Theme</vt:lpstr>
      <vt:lpstr>10_Office Theme</vt:lpstr>
      <vt:lpstr>3_Office Theme</vt:lpstr>
      <vt:lpstr>17_Office Theme</vt:lpstr>
      <vt:lpstr>5_Office Theme</vt:lpstr>
      <vt:lpstr> Supporting School Success! Feasible Strategies for Supporting Engagement and Reducing  Challenging Behavior</vt:lpstr>
      <vt:lpstr>PowerPoint Presentation</vt:lpstr>
      <vt:lpstr>Working collaboratively to support learning for all students </vt:lpstr>
      <vt:lpstr>PowerPoint Presentation</vt:lpstr>
      <vt:lpstr>PowerPoint Presentation</vt:lpstr>
      <vt:lpstr>PowerPoint Presentation</vt:lpstr>
      <vt:lpstr>PowerPoint Presentation</vt:lpstr>
      <vt:lpstr>Transparency and Access</vt:lpstr>
      <vt:lpstr>A Focus on Teacher-Level Strategies </vt:lpstr>
      <vt:lpstr>PowerPoint Presentation</vt:lpstr>
      <vt:lpstr>PowerPoint Presentation</vt:lpstr>
      <vt:lpstr>Low-Intensity Strategies for Academics and Behavior</vt:lpstr>
      <vt:lpstr>PowerPoint Presentation</vt:lpstr>
      <vt:lpstr>Ci3T.org</vt:lpstr>
      <vt:lpstr>Monitoring Progress</vt:lpstr>
      <vt:lpstr>Building Your Toolbox</vt:lpstr>
      <vt:lpstr>PowerPoint Presentation</vt:lpstr>
      <vt:lpstr>Low Intensity Strategies:  A Look at Instructional Choice</vt:lpstr>
      <vt:lpstr>Agenda</vt:lpstr>
      <vt:lpstr>PowerPoint Presentation</vt:lpstr>
      <vt:lpstr>PowerPoint Presentation</vt:lpstr>
      <vt:lpstr>What is instructional choice?</vt:lpstr>
      <vt:lpstr>Examples of instructional choice</vt:lpstr>
      <vt:lpstr>Why is instructional choice effective?</vt:lpstr>
      <vt:lpstr>What does the supporting research for instructional choice say?</vt:lpstr>
      <vt:lpstr>PowerPoint Presentation</vt:lpstr>
      <vt:lpstr>What are the benefits &amp; challenges?</vt:lpstr>
      <vt:lpstr>How do I implement instructional choice in my classroom?          Implementation Checklist !</vt:lpstr>
      <vt:lpstr>How do I implement instructional choice in my classroom?          Implementation Checklist</vt:lpstr>
      <vt:lpstr>How do I implement instructional choice in my classroom?          Implementation Checklist</vt:lpstr>
      <vt:lpstr>How do I implement instructional choice in my classroom? </vt:lpstr>
      <vt:lpstr>How do I implement instructional choice in my classroom?         </vt:lpstr>
      <vt:lpstr>How well is it working?       Examining the Effects</vt:lpstr>
      <vt:lpstr>Making Certain the Strategy is in Place: Treatment Integrity</vt:lpstr>
      <vt:lpstr>What does the student think about it? </vt:lpstr>
      <vt:lpstr>What does the teacher think about it?</vt:lpstr>
      <vt:lpstr>Sample Primary Intervention Grid</vt:lpstr>
      <vt:lpstr>PowerPoint Presentation</vt:lpstr>
      <vt:lpstr>Low-Intensity Strategies:  Using Opportunities to Respond to Support Instruction</vt:lpstr>
      <vt:lpstr>Low-Intensity Strategies for Academics and Behavior</vt:lpstr>
      <vt:lpstr>Agenda</vt:lpstr>
      <vt:lpstr>What is OTR?</vt:lpstr>
      <vt:lpstr>What is OTR? (cont.)</vt:lpstr>
      <vt:lpstr>Example</vt:lpstr>
      <vt:lpstr>Why is OTR effective?</vt:lpstr>
      <vt:lpstr>What does the supporting  research for OTR say?</vt:lpstr>
      <vt:lpstr>Supporting Research</vt:lpstr>
      <vt:lpstr>What are the benefits and challenges</vt:lpstr>
      <vt:lpstr>How do I implement OTR in my classroom?</vt:lpstr>
      <vt:lpstr>How do I implement OTR in my classroom?</vt:lpstr>
      <vt:lpstr>How do I increase OTR in my classroom? Checklist for Success</vt:lpstr>
      <vt:lpstr>How well is it working?        Examining the Effects</vt:lpstr>
      <vt:lpstr>Ensuring the Strategy is in Place: Treatment Integrity</vt:lpstr>
      <vt:lpstr>Social Validity: What does the student think about it? </vt:lpstr>
      <vt:lpstr>Social Validity: What does the teacher think about it?</vt:lpstr>
      <vt:lpstr>Sample Elementary Intervention Grid</vt:lpstr>
      <vt:lpstr>Sample Middle/ High Intervention Grid</vt:lpstr>
      <vt:lpstr>PowerPoint Presentation</vt:lpstr>
      <vt:lpstr>Low Intensity Strategies:  A Look at Precorrection </vt:lpstr>
      <vt:lpstr>PowerPoint Presentation</vt:lpstr>
      <vt:lpstr>PowerPoint Presentation</vt:lpstr>
      <vt:lpstr>Low-Intensity Strategies for Academics and Behavior</vt:lpstr>
      <vt:lpstr>Agenda</vt:lpstr>
      <vt:lpstr>What is a Precorrection?</vt:lpstr>
      <vt:lpstr>What is a Precorrection? </vt:lpstr>
      <vt:lpstr>Seven-step precorrection strategy  (Colvin, Sugai, &amp; Patching, 1993)</vt:lpstr>
      <vt:lpstr>Examples</vt:lpstr>
      <vt:lpstr>Examples</vt:lpstr>
      <vt:lpstr>Why is Precorrection Effective? </vt:lpstr>
      <vt:lpstr>Why is Precorrection Effective? </vt:lpstr>
      <vt:lpstr>What does the supporting research for precorrection say? </vt:lpstr>
      <vt:lpstr>Supporting Research</vt:lpstr>
      <vt:lpstr>What are the benefits and challenges? </vt:lpstr>
      <vt:lpstr>PowerPoint Presentation</vt:lpstr>
      <vt:lpstr>How do I implement a precorrection in my classroom? Checklist for Success</vt:lpstr>
      <vt:lpstr>How do I implement precorrection in my classroom? </vt:lpstr>
      <vt:lpstr>How well is it working? Examining the Effects</vt:lpstr>
      <vt:lpstr>Ensuring the Strategy is in Place: Treatment Integrity</vt:lpstr>
      <vt:lpstr>What do students think about it? </vt:lpstr>
      <vt:lpstr>What does the teacher think about it?</vt:lpstr>
      <vt:lpstr>PowerPoint Presentation</vt:lpstr>
      <vt:lpstr>Sample Elementary Intervention Grid</vt:lpstr>
      <vt:lpstr>Sample Middle/High School Intervention Grid</vt:lpstr>
      <vt:lpstr>PowerPoint Presentation</vt:lpstr>
      <vt:lpstr>Expanding Your Toolbox</vt:lpstr>
      <vt:lpstr>PowerPoint Presentation</vt:lpstr>
      <vt:lpstr>Monthly Faculty Presentations</vt:lpstr>
      <vt:lpstr>Consider a Book Study</vt:lpstr>
      <vt:lpstr>Connect it to your Primary Plan</vt:lpstr>
      <vt:lpstr>Building a Ci3T Tier Library</vt:lpstr>
      <vt:lpstr>Consider Teacher-Delivered Strategies Across Tiers</vt:lpstr>
      <vt:lpstr>ci3t.org</vt:lpstr>
      <vt:lpstr>Thank You (for being engaged!)</vt:lpstr>
    </vt:vector>
  </TitlesOfParts>
  <Company>University of Kansas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Common, Eric Alan</dc:creator>
  <cp:lastModifiedBy>Lane, Kathleen</cp:lastModifiedBy>
  <cp:revision>190</cp:revision>
  <dcterms:created xsi:type="dcterms:W3CDTF">2015-09-18T18:44:05Z</dcterms:created>
  <dcterms:modified xsi:type="dcterms:W3CDTF">2019-05-06T18:00:27Z</dcterms:modified>
</cp:coreProperties>
</file>