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notesMasterIdLst>
    <p:notesMasterId r:id="rId49"/>
  </p:notesMasterIdLst>
  <p:handoutMasterIdLst>
    <p:handoutMasterId r:id="rId50"/>
  </p:handoutMasterIdLst>
  <p:sldIdLst>
    <p:sldId id="749" r:id="rId2"/>
    <p:sldId id="824" r:id="rId3"/>
    <p:sldId id="886" r:id="rId4"/>
    <p:sldId id="837" r:id="rId5"/>
    <p:sldId id="760" r:id="rId6"/>
    <p:sldId id="826" r:id="rId7"/>
    <p:sldId id="827" r:id="rId8"/>
    <p:sldId id="1005" r:id="rId9"/>
    <p:sldId id="887" r:id="rId10"/>
    <p:sldId id="938" r:id="rId11"/>
    <p:sldId id="951" r:id="rId12"/>
    <p:sldId id="950" r:id="rId13"/>
    <p:sldId id="937" r:id="rId14"/>
    <p:sldId id="991" r:id="rId15"/>
    <p:sldId id="992" r:id="rId16"/>
    <p:sldId id="990" r:id="rId17"/>
    <p:sldId id="948" r:id="rId18"/>
    <p:sldId id="993" r:id="rId19"/>
    <p:sldId id="949" r:id="rId20"/>
    <p:sldId id="952" r:id="rId21"/>
    <p:sldId id="1002" r:id="rId22"/>
    <p:sldId id="1003" r:id="rId23"/>
    <p:sldId id="1001" r:id="rId24"/>
    <p:sldId id="1004" r:id="rId25"/>
    <p:sldId id="1006" r:id="rId26"/>
    <p:sldId id="1000" r:id="rId27"/>
    <p:sldId id="999" r:id="rId28"/>
    <p:sldId id="994" r:id="rId29"/>
    <p:sldId id="910" r:id="rId30"/>
    <p:sldId id="995" r:id="rId31"/>
    <p:sldId id="920" r:id="rId32"/>
    <p:sldId id="997" r:id="rId33"/>
    <p:sldId id="998" r:id="rId34"/>
    <p:sldId id="874" r:id="rId35"/>
    <p:sldId id="803" r:id="rId36"/>
    <p:sldId id="851" r:id="rId37"/>
    <p:sldId id="825" r:id="rId38"/>
    <p:sldId id="815" r:id="rId39"/>
    <p:sldId id="866" r:id="rId40"/>
    <p:sldId id="843" r:id="rId41"/>
    <p:sldId id="818" r:id="rId42"/>
    <p:sldId id="814" r:id="rId43"/>
    <p:sldId id="819" r:id="rId44"/>
    <p:sldId id="839" r:id="rId45"/>
    <p:sldId id="840" r:id="rId46"/>
    <p:sldId id="841" r:id="rId47"/>
    <p:sldId id="842" r:id="rId4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e, Kathleen" initials="LK" lastIdx="0" clrIdx="0">
    <p:extLst>
      <p:ext uri="{19B8F6BF-5375-455C-9EA6-DF929625EA0E}">
        <p15:presenceInfo xmlns:p15="http://schemas.microsoft.com/office/powerpoint/2012/main" userId="S-1-5-21-57989841-1078081533-682003330-232609" providerId="AD"/>
      </p:ext>
    </p:extLst>
  </p:cmAuthor>
  <p:cmAuthor id="2" name="Lane, Kathleen" initials="LK [2]" lastIdx="1" clrIdx="1">
    <p:extLst>
      <p:ext uri="{19B8F6BF-5375-455C-9EA6-DF929625EA0E}">
        <p15:presenceInfo xmlns:p15="http://schemas.microsoft.com/office/powerpoint/2012/main" userId="Lane, Kathl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B36240"/>
    <a:srgbClr val="510F0E"/>
    <a:srgbClr val="E88266"/>
    <a:srgbClr val="F92FF9"/>
    <a:srgbClr val="08C843"/>
    <a:srgbClr val="ADB9CA"/>
    <a:srgbClr val="511BB3"/>
    <a:srgbClr val="452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82847" autoAdjust="0"/>
  </p:normalViewPr>
  <p:slideViewPr>
    <p:cSldViewPr snapToGrid="0">
      <p:cViewPr varScale="1">
        <p:scale>
          <a:sx n="95" d="100"/>
          <a:sy n="95" d="100"/>
        </p:scale>
        <p:origin x="222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 smtClean="0"/>
            <a:t>SESSION 1: Setting up for Success</a:t>
          </a:r>
          <a:endParaRPr lang="en-US" sz="1400"/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 smtClean="0"/>
            <a:t>SESSION 3: Using Your Data to Inform Instruction</a:t>
          </a:r>
          <a:endParaRPr lang="en-US" sz="1400"/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 smtClean="0"/>
            <a:t>SESSION 4: </a:t>
          </a:r>
          <a:br>
            <a:rPr lang="en-US" sz="1400" smtClean="0"/>
          </a:br>
          <a:r>
            <a:rPr lang="en-US" sz="1400" smtClean="0"/>
            <a:t>True Integration</a:t>
          </a:r>
          <a:endParaRPr lang="en-US" sz="1400"/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 smtClean="0"/>
            <a:t>SESSION 2: Monitoring and </a:t>
          </a:r>
          <a:r>
            <a:rPr lang="en-US" sz="1400" err="1" smtClean="0"/>
            <a:t>Communi-cating</a:t>
          </a:r>
          <a:r>
            <a:rPr lang="en-US" sz="1400" smtClean="0"/>
            <a:t> for Success</a:t>
          </a:r>
          <a:endParaRPr lang="en-US" sz="1400"/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smtClean="0"/>
            <a:t>SESSION 5: Planning for the Year Ahead</a:t>
          </a:r>
          <a:endParaRPr lang="en-US" sz="1400"/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 smtClean="0">
              <a:solidFill>
                <a:schemeClr val="accent4"/>
              </a:solidFill>
            </a:rPr>
            <a:t>TECHNOLOGY TRAINING PART 1: Preparing</a:t>
          </a:r>
          <a:br>
            <a:rPr lang="en-US" sz="1400" i="1" smtClean="0">
              <a:solidFill>
                <a:schemeClr val="accent4"/>
              </a:solidFill>
            </a:rPr>
          </a:br>
          <a:r>
            <a:rPr lang="en-US" sz="1400" i="1" smtClean="0">
              <a:solidFill>
                <a:schemeClr val="accent4"/>
              </a:solidFill>
            </a:rPr>
            <a:t>Your Data Structures</a:t>
          </a:r>
          <a:endParaRPr lang="en-US" sz="140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 smtClean="0">
              <a:solidFill>
                <a:schemeClr val="accent4"/>
              </a:solidFill>
            </a:rPr>
            <a:t>TECHNOLOGY TRAINING PART 2: Preparing </a:t>
          </a:r>
          <a:r>
            <a:rPr lang="en-US" sz="1400" i="1" err="1" smtClean="0">
              <a:solidFill>
                <a:schemeClr val="accent4"/>
              </a:solidFill>
            </a:rPr>
            <a:t>Implementa-tion</a:t>
          </a:r>
          <a:r>
            <a:rPr lang="en-US" sz="1400" i="1" smtClean="0">
              <a:solidFill>
                <a:schemeClr val="accent4"/>
              </a:solidFill>
            </a:rPr>
            <a:t> Reports</a:t>
          </a:r>
          <a:endParaRPr lang="en-US" sz="1400" i="1">
            <a:solidFill>
              <a:schemeClr val="accent4"/>
            </a:solidFill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 smtClean="0">
              <a:solidFill>
                <a:schemeClr val="accent4"/>
              </a:solidFill>
            </a:rPr>
            <a:t>SUMMER SUPPORT</a:t>
          </a:r>
          <a:endParaRPr lang="en-US" sz="1400" i="1">
            <a:solidFill>
              <a:schemeClr val="accent4"/>
            </a:solidFill>
          </a:endParaRP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  <dgm:t>
        <a:bodyPr/>
        <a:lstStyle/>
        <a:p>
          <a:endParaRPr lang="en-US"/>
        </a:p>
      </dgm:t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  <dgm:t>
        <a:bodyPr/>
        <a:lstStyle/>
        <a:p>
          <a:endParaRPr lang="en-US"/>
        </a:p>
      </dgm:t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  <dgm:t>
        <a:bodyPr/>
        <a:lstStyle/>
        <a:p>
          <a:endParaRPr lang="en-US"/>
        </a:p>
      </dgm:t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  <dgm:t>
        <a:bodyPr/>
        <a:lstStyle/>
        <a:p>
          <a:endParaRPr lang="en-US"/>
        </a:p>
      </dgm:t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  <dgm:t>
        <a:bodyPr/>
        <a:lstStyle/>
        <a:p>
          <a:endParaRPr lang="en-US"/>
        </a:p>
      </dgm:t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  <dgm:t>
        <a:bodyPr/>
        <a:lstStyle/>
        <a:p>
          <a:endParaRPr lang="en-US"/>
        </a:p>
      </dgm:t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  <dgm:t>
        <a:bodyPr/>
        <a:lstStyle/>
        <a:p>
          <a:endParaRPr lang="en-US"/>
        </a:p>
      </dgm:t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  <dgm:t>
        <a:bodyPr/>
        <a:lstStyle/>
        <a:p>
          <a:endParaRPr lang="en-US"/>
        </a:p>
      </dgm:t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JULY</a:t>
          </a:r>
          <a:endParaRPr lang="en-US" sz="800" b="1"/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AUGUST</a:t>
          </a:r>
          <a:endParaRPr lang="en-US" sz="800" b="1"/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SEPTEMBER</a:t>
          </a:r>
          <a:endParaRPr lang="en-US" sz="800" b="1"/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OCTOBER</a:t>
          </a:r>
          <a:endParaRPr lang="en-US" sz="800" b="1"/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 custLinFactNeighborY="-1952"/>
      <dgm:spPr/>
      <dgm:t>
        <a:bodyPr/>
        <a:lstStyle/>
        <a:p>
          <a:endParaRPr lang="en-US"/>
        </a:p>
      </dgm:t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 custLinFactNeighborY="-1952"/>
      <dgm:spPr/>
      <dgm:t>
        <a:bodyPr/>
        <a:lstStyle/>
        <a:p>
          <a:endParaRPr lang="en-US"/>
        </a:p>
      </dgm:t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 custLinFactNeighborY="-1952"/>
      <dgm:spPr/>
      <dgm:t>
        <a:bodyPr/>
        <a:lstStyle/>
        <a:p>
          <a:endParaRPr lang="en-US"/>
        </a:p>
      </dgm:t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 custLinFactNeighborY="-1952"/>
      <dgm:spPr/>
      <dgm:t>
        <a:bodyPr/>
        <a:lstStyle/>
        <a:p>
          <a:endParaRPr lang="en-US"/>
        </a:p>
      </dgm:t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38B1BD21-B579-4D68-A821-3C8DAE39F534}" type="presOf" srcId="{554FFF0B-EB4D-416A-9E8D-951624760804}" destId="{3C991234-4C45-4AB5-B968-D7D02D36FF07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461102A5-9DDA-4EAA-9F13-7ACBA40A7C74}" type="presOf" srcId="{03FEF778-99B1-4886-9242-7DEDFCF03EA4}" destId="{880FBCA3-1096-4E7C-874F-8D7904239F28}" srcOrd="0" destOrd="0" presId="urn:microsoft.com/office/officeart/2005/8/layout/hProcess7"/>
    <dgm:cxn modelId="{64BD1A94-364D-4485-9BF6-01286B224229}" type="presOf" srcId="{B381C0A9-074E-4569-9018-7C9813439772}" destId="{07C15E4C-134F-4BF2-8D38-276CD15FB5CB}" srcOrd="0" destOrd="0" presId="urn:microsoft.com/office/officeart/2005/8/layout/hProcess7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0BABC599-B461-4DAE-8E28-D13C23C17396}" type="presOf" srcId="{554FFF0B-EB4D-416A-9E8D-951624760804}" destId="{016B7851-ED07-41AA-91EF-5A835E3DD507}" srcOrd="0" destOrd="0" presId="urn:microsoft.com/office/officeart/2005/8/layout/hProcess7"/>
    <dgm:cxn modelId="{C662A923-B024-4CED-AC8A-7F5DF72D4C08}" type="presOf" srcId="{B381C0A9-074E-4569-9018-7C9813439772}" destId="{52C6F37B-210A-4D9B-B8BC-E25B0F0E80DC}" srcOrd="1" destOrd="0" presId="urn:microsoft.com/office/officeart/2005/8/layout/hProcess7"/>
    <dgm:cxn modelId="{FA66FD4A-F9A1-4E82-9016-A696EA36D040}" type="presOf" srcId="{03FEF778-99B1-4886-9242-7DEDFCF03EA4}" destId="{E0AEE7EF-2D1A-4BD5-90B6-3883A7DF297D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0D0323C0-4703-4B16-A160-0DBEE462A16B}" type="presParOf" srcId="{2358811D-AD16-4485-B83D-7E120D5A3EBA}" destId="{FEF3A57A-DA77-4CFC-ACAF-52A56EB8CC18}" srcOrd="1" destOrd="0" presId="urn:microsoft.com/office/officeart/2005/8/layout/hProcess7"/>
    <dgm:cxn modelId="{79B8E80B-9B9A-4C12-80F2-977B8D7A63BE}" type="presParOf" srcId="{2358811D-AD16-4485-B83D-7E120D5A3EBA}" destId="{3E288028-4220-4E47-BBEB-1D5D19141B31}" srcOrd="2" destOrd="0" presId="urn:microsoft.com/office/officeart/2005/8/layout/hProcess7"/>
    <dgm:cxn modelId="{FC03C264-8D5F-4D8C-B401-30D3FDC8AE71}" type="presParOf" srcId="{3E288028-4220-4E47-BBEB-1D5D19141B31}" destId="{3AB04FDB-C8A5-4B67-B663-AEC9684C0F1B}" srcOrd="0" destOrd="0" presId="urn:microsoft.com/office/officeart/2005/8/layout/hProcess7"/>
    <dgm:cxn modelId="{B7418DD3-6C5F-41B5-B8F1-7AE7A4684498}" type="presParOf" srcId="{3E288028-4220-4E47-BBEB-1D5D19141B31}" destId="{427FC1E3-0593-4C6D-B81C-9EA4B510122F}" srcOrd="1" destOrd="0" presId="urn:microsoft.com/office/officeart/2005/8/layout/hProcess7"/>
    <dgm:cxn modelId="{1438EAD4-F4B3-4DA4-9D20-433455E741AB}" type="presParOf" srcId="{3E288028-4220-4E47-BBEB-1D5D19141B31}" destId="{C139935C-F600-418F-A856-64BDD8CDFB88}" srcOrd="2" destOrd="0" presId="urn:microsoft.com/office/officeart/2005/8/layout/hProcess7"/>
    <dgm:cxn modelId="{1F97E04D-7A59-4BE8-8CEC-B78AD2A348FA}" type="presParOf" srcId="{2358811D-AD16-4485-B83D-7E120D5A3EBA}" destId="{CF0066F2-CC70-4EA8-8000-C53F5C1F24B1}" srcOrd="3" destOrd="0" presId="urn:microsoft.com/office/officeart/2005/8/layout/hProcess7"/>
    <dgm:cxn modelId="{DAD4EE1F-3037-4221-9C4F-7E726D4B3144}" type="presParOf" srcId="{2358811D-AD16-4485-B83D-7E120D5A3EBA}" destId="{B45ABC24-C39B-49D3-A2B7-250FD584F431}" srcOrd="4" destOrd="0" presId="urn:microsoft.com/office/officeart/2005/8/layout/hProcess7"/>
    <dgm:cxn modelId="{0F2E3E06-426E-4094-B04D-2B5668BF5F3A}" type="presParOf" srcId="{B45ABC24-C39B-49D3-A2B7-250FD584F431}" destId="{016B7851-ED07-41AA-91EF-5A835E3DD507}" srcOrd="0" destOrd="0" presId="urn:microsoft.com/office/officeart/2005/8/layout/hProcess7"/>
    <dgm:cxn modelId="{621DC790-A712-46AB-87A7-B1F34FB3AB2D}" type="presParOf" srcId="{B45ABC24-C39B-49D3-A2B7-250FD584F431}" destId="{3C991234-4C45-4AB5-B968-D7D02D36FF07}" srcOrd="1" destOrd="0" presId="urn:microsoft.com/office/officeart/2005/8/layout/hProcess7"/>
    <dgm:cxn modelId="{D0FFA00A-027B-4565-A360-88C336749A25}" type="presParOf" srcId="{2358811D-AD16-4485-B83D-7E120D5A3EBA}" destId="{0D6CEDD9-FE6B-4289-A4E9-FAD5E608FC70}" srcOrd="5" destOrd="0" presId="urn:microsoft.com/office/officeart/2005/8/layout/hProcess7"/>
    <dgm:cxn modelId="{AF78D372-299A-40B5-8FCE-8C166D939BF5}" type="presParOf" srcId="{2358811D-AD16-4485-B83D-7E120D5A3EBA}" destId="{3CFF5772-D6F9-4CB6-9AC5-B581493FA7EB}" srcOrd="6" destOrd="0" presId="urn:microsoft.com/office/officeart/2005/8/layout/hProcess7"/>
    <dgm:cxn modelId="{2E1561F0-7604-4D79-B186-261BEE576AE0}" type="presParOf" srcId="{3CFF5772-D6F9-4CB6-9AC5-B581493FA7EB}" destId="{E9B83AE6-5384-47B7-AAAB-433BDA8921D8}" srcOrd="0" destOrd="0" presId="urn:microsoft.com/office/officeart/2005/8/layout/hProcess7"/>
    <dgm:cxn modelId="{5987655B-1864-4659-8A4D-65418305CE60}" type="presParOf" srcId="{3CFF5772-D6F9-4CB6-9AC5-B581493FA7EB}" destId="{D91F4DFA-AF61-4DA7-B416-261203779B99}" srcOrd="1" destOrd="0" presId="urn:microsoft.com/office/officeart/2005/8/layout/hProcess7"/>
    <dgm:cxn modelId="{2967A5E4-0586-4265-90BA-B9DE9B9E623D}" type="presParOf" srcId="{3CFF5772-D6F9-4CB6-9AC5-B581493FA7EB}" destId="{372FA5E4-2668-4906-BA19-38B7056279DA}" srcOrd="2" destOrd="0" presId="urn:microsoft.com/office/officeart/2005/8/layout/hProcess7"/>
    <dgm:cxn modelId="{F8CFD819-889D-4C1B-883E-388389948EC5}" type="presParOf" srcId="{2358811D-AD16-4485-B83D-7E120D5A3EBA}" destId="{ABB0A569-9C34-4D4E-84EF-865AE0B32515}" srcOrd="7" destOrd="0" presId="urn:microsoft.com/office/officeart/2005/8/layout/hProcess7"/>
    <dgm:cxn modelId="{1BCC4B25-FA64-4315-A576-08D32658E560}" type="presParOf" srcId="{2358811D-AD16-4485-B83D-7E120D5A3EBA}" destId="{CB997035-ADEC-42DA-A965-560512AF96AB}" srcOrd="8" destOrd="0" presId="urn:microsoft.com/office/officeart/2005/8/layout/hProcess7"/>
    <dgm:cxn modelId="{B09A0891-C825-486D-9E7B-73126E752F28}" type="presParOf" srcId="{CB997035-ADEC-42DA-A965-560512AF96AB}" destId="{07C15E4C-134F-4BF2-8D38-276CD15FB5CB}" srcOrd="0" destOrd="0" presId="urn:microsoft.com/office/officeart/2005/8/layout/hProcess7"/>
    <dgm:cxn modelId="{83348A1D-42B8-451C-B361-2E4C4ADBF3F6}" type="presParOf" srcId="{CB997035-ADEC-42DA-A965-560512AF96AB}" destId="{52C6F37B-210A-4D9B-B8BC-E25B0F0E80DC}" srcOrd="1" destOrd="0" presId="urn:microsoft.com/office/officeart/2005/8/layout/hProcess7"/>
    <dgm:cxn modelId="{0DD9B9F3-6C5F-4EF9-9FC5-8C597DA2C186}" type="presParOf" srcId="{2358811D-AD16-4485-B83D-7E120D5A3EBA}" destId="{948589CC-9AF1-4529-868F-F721667C0997}" srcOrd="9" destOrd="0" presId="urn:microsoft.com/office/officeart/2005/8/layout/hProcess7"/>
    <dgm:cxn modelId="{284D6991-587B-4022-86C3-229CC9D1B0A7}" type="presParOf" srcId="{2358811D-AD16-4485-B83D-7E120D5A3EBA}" destId="{23FBD563-97D6-439A-BF43-01FA53FEE2BA}" srcOrd="10" destOrd="0" presId="urn:microsoft.com/office/officeart/2005/8/layout/hProcess7"/>
    <dgm:cxn modelId="{5E4CFF1A-8CA6-481C-9BCA-AEF48D010C25}" type="presParOf" srcId="{23FBD563-97D6-439A-BF43-01FA53FEE2BA}" destId="{B9A470A8-08B0-44A3-B7B5-A4331B042B8A}" srcOrd="0" destOrd="0" presId="urn:microsoft.com/office/officeart/2005/8/layout/hProcess7"/>
    <dgm:cxn modelId="{3223D08D-349B-4DEC-A2CF-6D2A032F9C89}" type="presParOf" srcId="{23FBD563-97D6-439A-BF43-01FA53FEE2BA}" destId="{D79CC247-1F61-4E90-9866-DAA70D747B32}" srcOrd="1" destOrd="0" presId="urn:microsoft.com/office/officeart/2005/8/layout/hProcess7"/>
    <dgm:cxn modelId="{65D5E233-7E54-4B0B-86EF-0DAF6C4B5826}" type="presParOf" srcId="{23FBD563-97D6-439A-BF43-01FA53FEE2BA}" destId="{45DD9CF7-DECB-49AC-9BD4-9B3930A3B294}" srcOrd="2" destOrd="0" presId="urn:microsoft.com/office/officeart/2005/8/layout/hProcess7"/>
    <dgm:cxn modelId="{93034C6D-282B-478D-B547-22ABE89CD0C3}" type="presParOf" srcId="{2358811D-AD16-4485-B83D-7E120D5A3EBA}" destId="{73EAF9D3-6EC6-4107-8357-4A60A231DF80}" srcOrd="11" destOrd="0" presId="urn:microsoft.com/office/officeart/2005/8/layout/hProcess7"/>
    <dgm:cxn modelId="{BCDBA993-B9D3-43EA-A901-0D3A587D0D32}" type="presParOf" srcId="{2358811D-AD16-4485-B83D-7E120D5A3EBA}" destId="{6ABCD757-8B53-407F-9CA6-88EDA2B905BC}" srcOrd="12" destOrd="0" presId="urn:microsoft.com/office/officeart/2005/8/layout/hProcess7"/>
    <dgm:cxn modelId="{ACBF964C-83F6-4CFA-B15C-3656B03740FF}" type="presParOf" srcId="{6ABCD757-8B53-407F-9CA6-88EDA2B905BC}" destId="{880FBCA3-1096-4E7C-874F-8D7904239F28}" srcOrd="0" destOrd="0" presId="urn:microsoft.com/office/officeart/2005/8/layout/hProcess7"/>
    <dgm:cxn modelId="{AFEDA3C4-43FA-492E-96D2-5EAC47F3CE7D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NOVEMBER</a:t>
          </a:r>
          <a:endParaRPr lang="en-US" sz="800" b="1"/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DECEMBER</a:t>
          </a:r>
          <a:endParaRPr lang="en-US" sz="800" b="1"/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  <dgm:t>
        <a:bodyPr/>
        <a:lstStyle/>
        <a:p>
          <a:endParaRPr lang="en-US"/>
        </a:p>
      </dgm:t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  <dgm:t>
        <a:bodyPr/>
        <a:lstStyle/>
        <a:p>
          <a:endParaRPr lang="en-US"/>
        </a:p>
      </dgm:t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67D2F0F4-21D5-4AC7-A53E-30A6AA0B0CC8}" type="presOf" srcId="{EBB1B637-C7A6-4FB0-A677-16961CC89DBF}" destId="{28A1B819-FD77-4B28-83B2-66168443303B}" srcOrd="1" destOrd="0" presId="urn:microsoft.com/office/officeart/2005/8/layout/hProcess7"/>
    <dgm:cxn modelId="{3E47702F-5B6D-4297-BD8A-20753A23DC42}" type="presOf" srcId="{EBB1B637-C7A6-4FB0-A677-16961CC89DBF}" destId="{64520AE6-CA28-44A4-BD01-EAAB20F3659C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DD468344-B610-47A4-BE5A-7BA394CAE2B7}" type="presParOf" srcId="{2358811D-AD16-4485-B83D-7E120D5A3EBA}" destId="{FEF3A57A-DA77-4CFC-ACAF-52A56EB8CC18}" srcOrd="1" destOrd="0" presId="urn:microsoft.com/office/officeart/2005/8/layout/hProcess7"/>
    <dgm:cxn modelId="{4005ACEA-8AF0-4E3D-8928-D74104F26A44}" type="presParOf" srcId="{2358811D-AD16-4485-B83D-7E120D5A3EBA}" destId="{3E288028-4220-4E47-BBEB-1D5D19141B31}" srcOrd="2" destOrd="0" presId="urn:microsoft.com/office/officeart/2005/8/layout/hProcess7"/>
    <dgm:cxn modelId="{56B25509-35F8-40FA-B868-F422A2BD787F}" type="presParOf" srcId="{3E288028-4220-4E47-BBEB-1D5D19141B31}" destId="{3AB04FDB-C8A5-4B67-B663-AEC9684C0F1B}" srcOrd="0" destOrd="0" presId="urn:microsoft.com/office/officeart/2005/8/layout/hProcess7"/>
    <dgm:cxn modelId="{7937DBBC-139E-4FB5-B7F0-49A24738E6D9}" type="presParOf" srcId="{3E288028-4220-4E47-BBEB-1D5D19141B31}" destId="{427FC1E3-0593-4C6D-B81C-9EA4B510122F}" srcOrd="1" destOrd="0" presId="urn:microsoft.com/office/officeart/2005/8/layout/hProcess7"/>
    <dgm:cxn modelId="{C7DDC9DE-3F63-4B35-94C9-1B2A668E062E}" type="presParOf" srcId="{3E288028-4220-4E47-BBEB-1D5D19141B31}" destId="{C139935C-F600-418F-A856-64BDD8CDFB88}" srcOrd="2" destOrd="0" presId="urn:microsoft.com/office/officeart/2005/8/layout/hProcess7"/>
    <dgm:cxn modelId="{C6B81CD1-23CA-4C10-BA09-E6855FAFE057}" type="presParOf" srcId="{2358811D-AD16-4485-B83D-7E120D5A3EBA}" destId="{CF0066F2-CC70-4EA8-8000-C53F5C1F24B1}" srcOrd="3" destOrd="0" presId="urn:microsoft.com/office/officeart/2005/8/layout/hProcess7"/>
    <dgm:cxn modelId="{15361BC1-18F3-4A5B-AF33-E423BBA3D62D}" type="presParOf" srcId="{2358811D-AD16-4485-B83D-7E120D5A3EBA}" destId="{7E54EF28-F8B3-4243-A076-5C3E61512D4F}" srcOrd="4" destOrd="0" presId="urn:microsoft.com/office/officeart/2005/8/layout/hProcess7"/>
    <dgm:cxn modelId="{9052410A-F99C-4C13-B78F-A96E8B57FDF9}" type="presParOf" srcId="{7E54EF28-F8B3-4243-A076-5C3E61512D4F}" destId="{64520AE6-CA28-44A4-BD01-EAAB20F3659C}" srcOrd="0" destOrd="0" presId="urn:microsoft.com/office/officeart/2005/8/layout/hProcess7"/>
    <dgm:cxn modelId="{016878EA-90AE-4DCA-80B4-625FBAC10CD8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JANUARY</a:t>
          </a:r>
          <a:endParaRPr lang="en-US" sz="800" b="1"/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FEBRUARY</a:t>
          </a:r>
          <a:endParaRPr lang="en-US" sz="800" b="1"/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ScaleY="103219"/>
      <dgm:spPr/>
      <dgm:t>
        <a:bodyPr/>
        <a:lstStyle/>
        <a:p>
          <a:endParaRPr lang="en-US"/>
        </a:p>
      </dgm:t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 custScaleY="103219"/>
      <dgm:spPr/>
      <dgm:t>
        <a:bodyPr/>
        <a:lstStyle/>
        <a:p>
          <a:endParaRPr lang="en-US"/>
        </a:p>
      </dgm:t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C7995B50-B2EC-4B7A-8EDC-193948AFE33D}" type="presOf" srcId="{555B6739-710A-4B4D-9EBD-6F3E0D5E4D89}" destId="{E0A01FB4-1D39-44C8-BE71-7169CCA8ECD3}" srcOrd="0" destOrd="0" presId="urn:microsoft.com/office/officeart/2005/8/layout/hProcess7"/>
    <dgm:cxn modelId="{A391BEF9-A702-4414-B0C5-F7070ABBB233}" type="presOf" srcId="{555B6739-710A-4B4D-9EBD-6F3E0D5E4D89}" destId="{2B04F61E-F09D-4572-A85C-17147C8ACF18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8C9189C4-A90F-40C6-9AF8-A3575EFE71C6}" type="presParOf" srcId="{2358811D-AD16-4485-B83D-7E120D5A3EBA}" destId="{FEF3A57A-DA77-4CFC-ACAF-52A56EB8CC18}" srcOrd="1" destOrd="0" presId="urn:microsoft.com/office/officeart/2005/8/layout/hProcess7"/>
    <dgm:cxn modelId="{26E50F10-DEB5-46CF-BC69-36075799C1E6}" type="presParOf" srcId="{2358811D-AD16-4485-B83D-7E120D5A3EBA}" destId="{3E288028-4220-4E47-BBEB-1D5D19141B31}" srcOrd="2" destOrd="0" presId="urn:microsoft.com/office/officeart/2005/8/layout/hProcess7"/>
    <dgm:cxn modelId="{E402CA12-CBB4-4281-9724-FB7252E31CAC}" type="presParOf" srcId="{3E288028-4220-4E47-BBEB-1D5D19141B31}" destId="{3AB04FDB-C8A5-4B67-B663-AEC9684C0F1B}" srcOrd="0" destOrd="0" presId="urn:microsoft.com/office/officeart/2005/8/layout/hProcess7"/>
    <dgm:cxn modelId="{955438AF-5128-44A4-B1BC-80FD6FB8D9F4}" type="presParOf" srcId="{3E288028-4220-4E47-BBEB-1D5D19141B31}" destId="{427FC1E3-0593-4C6D-B81C-9EA4B510122F}" srcOrd="1" destOrd="0" presId="urn:microsoft.com/office/officeart/2005/8/layout/hProcess7"/>
    <dgm:cxn modelId="{7053B697-A9C2-45D5-B19F-9D9DC843CB8C}" type="presParOf" srcId="{3E288028-4220-4E47-BBEB-1D5D19141B31}" destId="{C139935C-F600-418F-A856-64BDD8CDFB88}" srcOrd="2" destOrd="0" presId="urn:microsoft.com/office/officeart/2005/8/layout/hProcess7"/>
    <dgm:cxn modelId="{3AD4FAD1-92BA-4383-BE1C-BBC707BC0668}" type="presParOf" srcId="{2358811D-AD16-4485-B83D-7E120D5A3EBA}" destId="{CF0066F2-CC70-4EA8-8000-C53F5C1F24B1}" srcOrd="3" destOrd="0" presId="urn:microsoft.com/office/officeart/2005/8/layout/hProcess7"/>
    <dgm:cxn modelId="{4E038536-0307-4C83-922A-61B0CBAD6397}" type="presParOf" srcId="{2358811D-AD16-4485-B83D-7E120D5A3EBA}" destId="{541A5A60-12CA-4B2E-A81F-DB448263A5D1}" srcOrd="4" destOrd="0" presId="urn:microsoft.com/office/officeart/2005/8/layout/hProcess7"/>
    <dgm:cxn modelId="{E3514386-801C-4413-B9E7-2533C44414EA}" type="presParOf" srcId="{541A5A60-12CA-4B2E-A81F-DB448263A5D1}" destId="{E0A01FB4-1D39-44C8-BE71-7169CCA8ECD3}" srcOrd="0" destOrd="0" presId="urn:microsoft.com/office/officeart/2005/8/layout/hProcess7"/>
    <dgm:cxn modelId="{3FFD1008-D2A8-4573-A616-B53A9B85C44C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MARCH</a:t>
          </a:r>
          <a:endParaRPr lang="en-US" sz="800" b="1"/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  <dgm:t>
        <a:bodyPr/>
        <a:lstStyle/>
        <a:p>
          <a:endParaRPr lang="en-US"/>
        </a:p>
      </dgm:t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APRIL</a:t>
          </a:r>
          <a:endParaRPr lang="en-US" sz="800" b="1"/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MAY</a:t>
          </a:r>
          <a:endParaRPr lang="en-US" sz="800" b="1"/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 smtClean="0"/>
            <a:t>JUNE</a:t>
          </a:r>
          <a:endParaRPr lang="en-US" sz="800" b="1"/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  <dgm:t>
        <a:bodyPr/>
        <a:lstStyle/>
        <a:p>
          <a:endParaRPr lang="en-US"/>
        </a:p>
      </dgm:t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  <dgm:t>
        <a:bodyPr/>
        <a:lstStyle/>
        <a:p>
          <a:endParaRPr lang="en-US"/>
        </a:p>
      </dgm:t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  <dgm:t>
        <a:bodyPr/>
        <a:lstStyle/>
        <a:p>
          <a:endParaRPr lang="en-US"/>
        </a:p>
      </dgm:t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1F2B7008-3410-4426-ACFA-102E44041719}" type="presOf" srcId="{941D8FAD-1923-4504-9E1C-EE474DAC5009}" destId="{430438FA-20BF-47B3-A949-A405D0DB09CD}" srcOrd="0" destOrd="0" presId="urn:microsoft.com/office/officeart/2005/8/layout/hProcess7"/>
    <dgm:cxn modelId="{8FD70635-769F-4576-9704-224DCE82311E}" type="presOf" srcId="{4F64E705-69E2-475F-99FF-BEC892AAB192}" destId="{168CDFC9-90CE-424B-A4E8-278ACC8BE182}" srcOrd="0" destOrd="0" presId="urn:microsoft.com/office/officeart/2005/8/layout/hProcess7"/>
    <dgm:cxn modelId="{B2EEA894-5F21-4F31-B4AE-7A170A80A4AB}" type="presOf" srcId="{941D8FAD-1923-4504-9E1C-EE474DAC5009}" destId="{529C4210-6100-40EB-89AC-75DE350AA14D}" srcOrd="1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E533C116-35AB-4BCC-916E-558A82A8DCB4}" type="presOf" srcId="{4F64E705-69E2-475F-99FF-BEC892AAB192}" destId="{0A64D82D-49F7-4CC1-8D0C-96DB8D3D2055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7A5CC103-99AC-45E2-8071-6D5FC564999D}" type="presParOf" srcId="{2358811D-AD16-4485-B83D-7E120D5A3EBA}" destId="{FEF3A57A-DA77-4CFC-ACAF-52A56EB8CC18}" srcOrd="1" destOrd="0" presId="urn:microsoft.com/office/officeart/2005/8/layout/hProcess7"/>
    <dgm:cxn modelId="{59831372-D8DC-46A2-AD10-05D59FBD82D2}" type="presParOf" srcId="{2358811D-AD16-4485-B83D-7E120D5A3EBA}" destId="{3E288028-4220-4E47-BBEB-1D5D19141B31}" srcOrd="2" destOrd="0" presId="urn:microsoft.com/office/officeart/2005/8/layout/hProcess7"/>
    <dgm:cxn modelId="{C61A96E3-4440-47BE-90A5-741B170E1890}" type="presParOf" srcId="{3E288028-4220-4E47-BBEB-1D5D19141B31}" destId="{3AB04FDB-C8A5-4B67-B663-AEC9684C0F1B}" srcOrd="0" destOrd="0" presId="urn:microsoft.com/office/officeart/2005/8/layout/hProcess7"/>
    <dgm:cxn modelId="{3FC5A30C-63CC-4AB1-8B4B-2EB013E28C19}" type="presParOf" srcId="{3E288028-4220-4E47-BBEB-1D5D19141B31}" destId="{427FC1E3-0593-4C6D-B81C-9EA4B510122F}" srcOrd="1" destOrd="0" presId="urn:microsoft.com/office/officeart/2005/8/layout/hProcess7"/>
    <dgm:cxn modelId="{40728E14-3455-4D8C-AEFA-19CA105070D1}" type="presParOf" srcId="{3E288028-4220-4E47-BBEB-1D5D19141B31}" destId="{C139935C-F600-418F-A856-64BDD8CDFB88}" srcOrd="2" destOrd="0" presId="urn:microsoft.com/office/officeart/2005/8/layout/hProcess7"/>
    <dgm:cxn modelId="{4912032B-EAA5-4E85-BA0D-BB2A5E905DC1}" type="presParOf" srcId="{2358811D-AD16-4485-B83D-7E120D5A3EBA}" destId="{CF0066F2-CC70-4EA8-8000-C53F5C1F24B1}" srcOrd="3" destOrd="0" presId="urn:microsoft.com/office/officeart/2005/8/layout/hProcess7"/>
    <dgm:cxn modelId="{32447CE3-3FE3-415E-B033-8B6DFFCB6BD0}" type="presParOf" srcId="{2358811D-AD16-4485-B83D-7E120D5A3EBA}" destId="{8DF83716-D5F9-463A-8AF3-4F280F01A457}" srcOrd="4" destOrd="0" presId="urn:microsoft.com/office/officeart/2005/8/layout/hProcess7"/>
    <dgm:cxn modelId="{B265CF01-F0F4-4FD1-95DA-2AA92F046175}" type="presParOf" srcId="{8DF83716-D5F9-463A-8AF3-4F280F01A457}" destId="{168CDFC9-90CE-424B-A4E8-278ACC8BE182}" srcOrd="0" destOrd="0" presId="urn:microsoft.com/office/officeart/2005/8/layout/hProcess7"/>
    <dgm:cxn modelId="{682EF37E-E4B0-489D-B2BC-82C5978C1828}" type="presParOf" srcId="{8DF83716-D5F9-463A-8AF3-4F280F01A457}" destId="{0A64D82D-49F7-4CC1-8D0C-96DB8D3D2055}" srcOrd="1" destOrd="0" presId="urn:microsoft.com/office/officeart/2005/8/layout/hProcess7"/>
    <dgm:cxn modelId="{2EB30C55-66FE-4975-8F23-4A5A0EFB0721}" type="presParOf" srcId="{2358811D-AD16-4485-B83D-7E120D5A3EBA}" destId="{7A97E7EF-DFC5-4F2B-BF3D-1ADC4F8FBF71}" srcOrd="5" destOrd="0" presId="urn:microsoft.com/office/officeart/2005/8/layout/hProcess7"/>
    <dgm:cxn modelId="{2CC0B553-2585-4AE6-876D-7A1DAA7BF85D}" type="presParOf" srcId="{2358811D-AD16-4485-B83D-7E120D5A3EBA}" destId="{95AA93D9-143A-4179-94D5-A324117C7B13}" srcOrd="6" destOrd="0" presId="urn:microsoft.com/office/officeart/2005/8/layout/hProcess7"/>
    <dgm:cxn modelId="{C720F0FD-75B8-4A04-AF30-CB9F91520CAA}" type="presParOf" srcId="{95AA93D9-143A-4179-94D5-A324117C7B13}" destId="{4A6FDF96-32D7-482F-B970-27A45A97B9C6}" srcOrd="0" destOrd="0" presId="urn:microsoft.com/office/officeart/2005/8/layout/hProcess7"/>
    <dgm:cxn modelId="{E6419EEF-B068-4A01-BAB0-ADA288C0485E}" type="presParOf" srcId="{95AA93D9-143A-4179-94D5-A324117C7B13}" destId="{FE0A7E94-0825-4074-865F-1ACA6778AEB4}" srcOrd="1" destOrd="0" presId="urn:microsoft.com/office/officeart/2005/8/layout/hProcess7"/>
    <dgm:cxn modelId="{EB031F11-75D0-4608-9F87-983494A109BC}" type="presParOf" srcId="{95AA93D9-143A-4179-94D5-A324117C7B13}" destId="{54FFFE83-7910-47CC-B537-4925EB1249C5}" srcOrd="2" destOrd="0" presId="urn:microsoft.com/office/officeart/2005/8/layout/hProcess7"/>
    <dgm:cxn modelId="{614A8EF1-0F05-4C27-A431-C040A9A2C322}" type="presParOf" srcId="{2358811D-AD16-4485-B83D-7E120D5A3EBA}" destId="{014C3815-FB34-466B-AB2D-073A7779C233}" srcOrd="7" destOrd="0" presId="urn:microsoft.com/office/officeart/2005/8/layout/hProcess7"/>
    <dgm:cxn modelId="{345D2892-B988-4146-9BF6-08F30DD8B6A4}" type="presParOf" srcId="{2358811D-AD16-4485-B83D-7E120D5A3EBA}" destId="{04CE0C97-649D-40F9-8D53-611012A258F1}" srcOrd="8" destOrd="0" presId="urn:microsoft.com/office/officeart/2005/8/layout/hProcess7"/>
    <dgm:cxn modelId="{1EF82391-D5B9-4771-8112-4C886A816E2C}" type="presParOf" srcId="{04CE0C97-649D-40F9-8D53-611012A258F1}" destId="{430438FA-20BF-47B3-A949-A405D0DB09CD}" srcOrd="0" destOrd="0" presId="urn:microsoft.com/office/officeart/2005/8/layout/hProcess7"/>
    <dgm:cxn modelId="{91927034-A8CE-4D0C-AF77-DEAE01D8BB91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 anchor="ctr"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Ci3T 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Prevention Models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Establish 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Roles and Responsibilities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Prepare </a:t>
          </a:r>
          <a:r>
            <a:rPr lang="en-US" sz="1200" b="0" dirty="0" smtClean="0">
              <a:latin typeface="Times New Roman" pitchFamily="18" charset="0"/>
              <a:cs typeface="Times New Roman" pitchFamily="18" charset="0"/>
            </a:rPr>
            <a:t>presentation</a:t>
          </a:r>
          <a:endParaRPr lang="en-US" sz="1200" b="0" dirty="0">
            <a:latin typeface="Times New Roman" pitchFamily="18" charset="0"/>
            <a:cs typeface="Times New Roman" pitchFamily="18" charset="0"/>
          </a:endParaRP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Using data to determine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Final revisions of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Ci3T 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Plan based on stakeholder feedback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  <dgm:t>
        <a:bodyPr/>
        <a:lstStyle/>
        <a:p>
          <a:endParaRPr lang="en-US"/>
        </a:p>
      </dgm:t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  <dgm:t>
        <a:bodyPr/>
        <a:lstStyle/>
        <a:p>
          <a:endParaRPr lang="en-US"/>
        </a:p>
      </dgm:t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  <dgm:t>
        <a:bodyPr/>
        <a:lstStyle/>
        <a:p>
          <a:endParaRPr lang="en-US"/>
        </a:p>
      </dgm:t>
    </dgm:pt>
  </dgm:ptLst>
  <dgm:cxnLst>
    <dgm:cxn modelId="{5C4E07E0-02F2-4CD5-A372-DAC762D0DEC6}" type="presOf" srcId="{9DC7668C-7233-4928-B301-0B8625561F43}" destId="{CA186FCF-FF9A-4278-B3FF-EAA6B789E606}" srcOrd="0" destOrd="0" presId="urn:microsoft.com/office/officeart/2009/3/layout/BlockDescendingList"/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AEC071A8-CA15-456F-B27F-C84EED4B2CC0}" type="presOf" srcId="{6EB99CF1-753E-4DAD-9945-BCB591DDA653}" destId="{F12353C5-0B7D-429C-B02E-9CF01484525F}" srcOrd="1" destOrd="0" presId="urn:microsoft.com/office/officeart/2009/3/layout/BlockDescendingList"/>
    <dgm:cxn modelId="{B76E67CC-B393-4D1B-BACA-0C19C8AD55CB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506EEDAB-5E4B-445F-AE6E-0DA68DD9FC1A}" type="presOf" srcId="{FFC32F24-B43C-4A9C-8CF2-41548106BC13}" destId="{EEF357A7-AB32-4831-A684-5154DE7AB191}" srcOrd="0" destOrd="1" presId="urn:microsoft.com/office/officeart/2009/3/layout/BlockDescendingList"/>
    <dgm:cxn modelId="{7B18F2E0-77C3-476F-9CE8-6B782F767FDF}" type="presOf" srcId="{1F3525A5-DA50-434B-AE26-90481C0C160A}" destId="{438BD05C-7066-4A3F-BF09-0A3D5A9E0E57}" srcOrd="0" destOrd="1" presId="urn:microsoft.com/office/officeart/2009/3/layout/BlockDescendingList"/>
    <dgm:cxn modelId="{DDBD99AB-3ABF-46CF-BAFD-2242F4F25ECB}" type="presOf" srcId="{9DC7668C-7233-4928-B301-0B8625561F43}" destId="{DC30BB0B-13B9-4E17-A4CA-5BA185C94FAE}" srcOrd="1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445E089E-4098-48F3-99EC-A041961C650D}" type="presOf" srcId="{2CD1929C-5BA7-4187-AC03-DC24ED9278EB}" destId="{BD54107B-3B8F-4038-B65A-69D3D8E139BE}" srcOrd="0" destOrd="0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BA63AED9-F3C6-4548-9B91-8FCD2B5E56D8}" type="presOf" srcId="{8A1B6728-0BEA-46FF-91C7-9EA42BC7D602}" destId="{438BD05C-7066-4A3F-BF09-0A3D5A9E0E57}" srcOrd="0" destOrd="0" presId="urn:microsoft.com/office/officeart/2009/3/layout/BlockDescendingList"/>
    <dgm:cxn modelId="{4A44A6CF-E384-44E5-9A26-96F173BD22F8}" type="presOf" srcId="{4E86641B-3E75-414A-92C8-C6257FC059CA}" destId="{630E10FB-4553-4461-A006-A299B904ABEE}" srcOrd="0" destOrd="0" presId="urn:microsoft.com/office/officeart/2009/3/layout/BlockDescendingList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4DC6B6DA-1013-4747-9E71-E948A768475A}" type="presOf" srcId="{4E86641B-3E75-414A-92C8-C6257FC059CA}" destId="{7D55B0F5-2046-44DB-9447-7177F48EB517}" srcOrd="1" destOrd="0" presId="urn:microsoft.com/office/officeart/2009/3/layout/BlockDescendingList"/>
    <dgm:cxn modelId="{B5EDE52C-B1E3-4ABD-B0E0-401842266ECD}" type="presOf" srcId="{6EB99CF1-753E-4DAD-9945-BCB591DDA653}" destId="{D2EB37DC-1301-4AF4-B951-7916DF097BCA}" srcOrd="0" destOrd="0" presId="urn:microsoft.com/office/officeart/2009/3/layout/BlockDescendingList"/>
    <dgm:cxn modelId="{CFA2BD55-26D7-4639-A29D-16171B7CF270}" type="presOf" srcId="{B5F79758-A5A9-42EC-A484-D17798226E2D}" destId="{EEF357A7-AB32-4831-A684-5154DE7AB191}" srcOrd="0" destOrd="0" presId="urn:microsoft.com/office/officeart/2009/3/layout/BlockDescendingList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45F94EB7-4E40-4B57-8B54-3493E43C94CE}" type="presOf" srcId="{9E104B74-8C8C-4A37-AA38-44BFAD17368B}" destId="{E06FA8CB-696A-4A94-948C-946E34183266}" srcOrd="0" destOrd="1" presId="urn:microsoft.com/office/officeart/2009/3/layout/BlockDescendingList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FD93F813-4344-455A-AE8D-68076A026ADB}" type="presParOf" srcId="{BD54107B-3B8F-4038-B65A-69D3D8E139BE}" destId="{630E10FB-4553-4461-A006-A299B904ABEE}" srcOrd="0" destOrd="0" presId="urn:microsoft.com/office/officeart/2009/3/layout/BlockDescendingList"/>
    <dgm:cxn modelId="{AA72CAF2-25DF-4F39-8ACC-FB0B11C4498C}" type="presParOf" srcId="{BD54107B-3B8F-4038-B65A-69D3D8E139BE}" destId="{438BD05C-7066-4A3F-BF09-0A3D5A9E0E57}" srcOrd="1" destOrd="0" presId="urn:microsoft.com/office/officeart/2009/3/layout/BlockDescendingList"/>
    <dgm:cxn modelId="{8530660B-29A2-4AF0-A70C-8DB56FC3A74E}" type="presParOf" srcId="{BD54107B-3B8F-4038-B65A-69D3D8E139BE}" destId="{E4BF9C64-0696-41C1-ADDB-5D141825DC12}" srcOrd="2" destOrd="0" presId="urn:microsoft.com/office/officeart/2009/3/layout/BlockDescendingList"/>
    <dgm:cxn modelId="{6062E086-19D7-41D9-AA35-DE10D54E6A23}" type="presParOf" srcId="{E4BF9C64-0696-41C1-ADDB-5D141825DC12}" destId="{7D55B0F5-2046-44DB-9447-7177F48EB517}" srcOrd="0" destOrd="0" presId="urn:microsoft.com/office/officeart/2009/3/layout/BlockDescendingList"/>
    <dgm:cxn modelId="{07525130-8DB7-4476-9200-5897D1AA9287}" type="presParOf" srcId="{BD54107B-3B8F-4038-B65A-69D3D8E139BE}" destId="{CA186FCF-FF9A-4278-B3FF-EAA6B789E606}" srcOrd="3" destOrd="0" presId="urn:microsoft.com/office/officeart/2009/3/layout/BlockDescendingList"/>
    <dgm:cxn modelId="{730D780C-B2FB-4FD6-8423-71675F58AD6A}" type="presParOf" srcId="{BD54107B-3B8F-4038-B65A-69D3D8E139BE}" destId="{E06FA8CB-696A-4A94-948C-946E34183266}" srcOrd="4" destOrd="0" presId="urn:microsoft.com/office/officeart/2009/3/layout/BlockDescendingList"/>
    <dgm:cxn modelId="{AA2652EC-1677-4842-AB5D-F682B56737FD}" type="presParOf" srcId="{BD54107B-3B8F-4038-B65A-69D3D8E139BE}" destId="{D62F3881-8782-4479-8B64-19CA4DC4780C}" srcOrd="5" destOrd="0" presId="urn:microsoft.com/office/officeart/2009/3/layout/BlockDescendingList"/>
    <dgm:cxn modelId="{B51710BF-BAE1-4982-A221-D0D76E7941AA}" type="presParOf" srcId="{D62F3881-8782-4479-8B64-19CA4DC4780C}" destId="{DC30BB0B-13B9-4E17-A4CA-5BA185C94FAE}" srcOrd="0" destOrd="0" presId="urn:microsoft.com/office/officeart/2009/3/layout/BlockDescendingList"/>
    <dgm:cxn modelId="{A3FDA963-E0EF-4BE6-BE7C-B0B20B5B6E76}" type="presParOf" srcId="{BD54107B-3B8F-4038-B65A-69D3D8E139BE}" destId="{D2EB37DC-1301-4AF4-B951-7916DF097BCA}" srcOrd="6" destOrd="0" presId="urn:microsoft.com/office/officeart/2009/3/layout/BlockDescendingList"/>
    <dgm:cxn modelId="{1D6BA594-05F0-4090-8563-16D7E5211F98}" type="presParOf" srcId="{BD54107B-3B8F-4038-B65A-69D3D8E139BE}" destId="{EEF357A7-AB32-4831-A684-5154DE7AB191}" srcOrd="7" destOrd="0" presId="urn:microsoft.com/office/officeart/2009/3/layout/BlockDescendingList"/>
    <dgm:cxn modelId="{012C449F-A111-4949-9D25-474D449A4EC2}" type="presParOf" srcId="{BD54107B-3B8F-4038-B65A-69D3D8E139BE}" destId="{61F254AF-04EE-4074-8DEF-1E2B443BBC4E}" srcOrd="8" destOrd="0" presId="urn:microsoft.com/office/officeart/2009/3/layout/BlockDescendingList"/>
    <dgm:cxn modelId="{D585A306-C3FD-469A-A63D-BD357DAC1A69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3645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SESSION 1: Setting up for Success</a:t>
          </a:r>
          <a:endParaRPr lang="en-US" sz="1400" kern="1200"/>
        </a:p>
      </dsp:txBody>
      <dsp:txXfrm>
        <a:off x="3645" y="1353819"/>
        <a:ext cx="1096496" cy="1353819"/>
      </dsp:txXfrm>
    </dsp:sp>
    <dsp:sp modelId="{0304F202-A9F3-479D-BEB1-3ABB9CCAFAF9}">
      <dsp:nvSpPr>
        <dsp:cNvPr id="0" name=""/>
        <dsp:cNvSpPr/>
      </dsp:nvSpPr>
      <dsp:spPr>
        <a:xfrm>
          <a:off x="36540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33037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smtClean="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 smtClean="0">
              <a:solidFill>
                <a:schemeClr val="accent4"/>
              </a:solidFill>
            </a:rPr>
          </a:br>
          <a:r>
            <a:rPr lang="en-US" sz="1400" i="1" kern="1200" smtClean="0">
              <a:solidFill>
                <a:schemeClr val="accent4"/>
              </a:solidFill>
            </a:rPr>
            <a:t>Your Data Structures</a:t>
          </a:r>
          <a:endParaRPr lang="en-US" sz="1400" kern="1200">
            <a:solidFill>
              <a:schemeClr val="accent4"/>
            </a:solidFill>
          </a:endParaRPr>
        </a:p>
      </dsp:txBody>
      <dsp:txXfrm>
        <a:off x="1133037" y="1353819"/>
        <a:ext cx="1096496" cy="1353819"/>
      </dsp:txXfrm>
    </dsp:sp>
    <dsp:sp modelId="{AF799562-D0FE-4304-8CBE-F6EBFAE4013A}">
      <dsp:nvSpPr>
        <dsp:cNvPr id="0" name=""/>
        <dsp:cNvSpPr/>
      </dsp:nvSpPr>
      <dsp:spPr>
        <a:xfrm>
          <a:off x="1165932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262428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SESSION 2: Monitoring and </a:t>
          </a:r>
          <a:r>
            <a:rPr lang="en-US" sz="1400" kern="1200" err="1" smtClean="0"/>
            <a:t>Communi-cating</a:t>
          </a:r>
          <a:r>
            <a:rPr lang="en-US" sz="1400" kern="1200" smtClean="0"/>
            <a:t> for Success</a:t>
          </a:r>
          <a:endParaRPr lang="en-US" sz="1400" kern="1200"/>
        </a:p>
      </dsp:txBody>
      <dsp:txXfrm>
        <a:off x="2262428" y="1353819"/>
        <a:ext cx="1096496" cy="1353819"/>
      </dsp:txXfrm>
    </dsp:sp>
    <dsp:sp modelId="{069CDC01-BE12-484D-9486-671E87A5E1A9}">
      <dsp:nvSpPr>
        <dsp:cNvPr id="0" name=""/>
        <dsp:cNvSpPr/>
      </dsp:nvSpPr>
      <dsp:spPr>
        <a:xfrm>
          <a:off x="2295323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391820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smtClean="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 smtClean="0">
              <a:solidFill>
                <a:schemeClr val="accent4"/>
              </a:solidFill>
            </a:rPr>
            <a:t>Implementa-tion</a:t>
          </a:r>
          <a:r>
            <a:rPr lang="en-US" sz="1400" i="1" kern="1200" smtClean="0">
              <a:solidFill>
                <a:schemeClr val="accent4"/>
              </a:solidFill>
            </a:rPr>
            <a:t> Reports</a:t>
          </a:r>
          <a:endParaRPr lang="en-US" sz="1400" i="1" kern="1200">
            <a:solidFill>
              <a:schemeClr val="accent4"/>
            </a:solidFill>
          </a:endParaRPr>
        </a:p>
      </dsp:txBody>
      <dsp:txXfrm>
        <a:off x="3391820" y="1353819"/>
        <a:ext cx="1096496" cy="1353819"/>
      </dsp:txXfrm>
    </dsp:sp>
    <dsp:sp modelId="{640B4EA2-5D13-4CA1-86A9-3221B0994580}">
      <dsp:nvSpPr>
        <dsp:cNvPr id="0" name=""/>
        <dsp:cNvSpPr/>
      </dsp:nvSpPr>
      <dsp:spPr>
        <a:xfrm>
          <a:off x="3424715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521211" y="0"/>
          <a:ext cx="1096496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SESSION 3: Using Your Data to Inform Instruction</a:t>
          </a:r>
          <a:endParaRPr lang="en-US" sz="1400" kern="1200"/>
        </a:p>
      </dsp:txBody>
      <dsp:txXfrm>
        <a:off x="4521211" y="1353819"/>
        <a:ext cx="1096496" cy="1353819"/>
      </dsp:txXfrm>
    </dsp:sp>
    <dsp:sp modelId="{1722C8D5-9191-4617-9A5C-B2D813A9D915}">
      <dsp:nvSpPr>
        <dsp:cNvPr id="0" name=""/>
        <dsp:cNvSpPr/>
      </dsp:nvSpPr>
      <dsp:spPr>
        <a:xfrm>
          <a:off x="4554106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650603" y="0"/>
          <a:ext cx="1096496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SESSION 4: </a:t>
          </a:r>
          <a:br>
            <a:rPr lang="en-US" sz="1400" kern="1200" smtClean="0"/>
          </a:br>
          <a:r>
            <a:rPr lang="en-US" sz="1400" kern="1200" smtClean="0"/>
            <a:t>True Integration</a:t>
          </a:r>
          <a:endParaRPr lang="en-US" sz="1400" kern="1200"/>
        </a:p>
      </dsp:txBody>
      <dsp:txXfrm>
        <a:off x="5650603" y="1353819"/>
        <a:ext cx="1096496" cy="1353819"/>
      </dsp:txXfrm>
    </dsp:sp>
    <dsp:sp modelId="{0ED1F304-354B-4320-B27C-70A3951670CA}">
      <dsp:nvSpPr>
        <dsp:cNvPr id="0" name=""/>
        <dsp:cNvSpPr/>
      </dsp:nvSpPr>
      <dsp:spPr>
        <a:xfrm>
          <a:off x="5683498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779995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SESSION 5: Planning for the Year Ahead</a:t>
          </a:r>
          <a:endParaRPr lang="en-US" sz="1400" kern="1200"/>
        </a:p>
      </dsp:txBody>
      <dsp:txXfrm>
        <a:off x="6779995" y="1353819"/>
        <a:ext cx="1096496" cy="1353819"/>
      </dsp:txXfrm>
    </dsp:sp>
    <dsp:sp modelId="{92DE6F99-74F9-48AD-8F0A-3356A4758B7E}">
      <dsp:nvSpPr>
        <dsp:cNvPr id="0" name=""/>
        <dsp:cNvSpPr/>
      </dsp:nvSpPr>
      <dsp:spPr>
        <a:xfrm>
          <a:off x="6812889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7909386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smtClean="0">
              <a:solidFill>
                <a:schemeClr val="accent4"/>
              </a:solidFill>
            </a:rPr>
            <a:t>SUMMER SUPPORT</a:t>
          </a:r>
          <a:endParaRPr lang="en-US" sz="1400" i="1" kern="1200">
            <a:solidFill>
              <a:schemeClr val="accent4"/>
            </a:solidFill>
          </a:endParaRPr>
        </a:p>
      </dsp:txBody>
      <dsp:txXfrm>
        <a:off x="7909386" y="1353819"/>
        <a:ext cx="1096496" cy="1353819"/>
      </dsp:txXfrm>
    </dsp:sp>
    <dsp:sp modelId="{55472D87-4270-4864-9513-C4EF84F48593}">
      <dsp:nvSpPr>
        <dsp:cNvPr id="0" name=""/>
        <dsp:cNvSpPr/>
      </dsp:nvSpPr>
      <dsp:spPr>
        <a:xfrm>
          <a:off x="7942281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360381" y="2703864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92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JULY</a:t>
          </a:r>
          <a:endParaRPr lang="en-US" sz="800" b="1" kern="1200"/>
        </a:p>
      </dsp:txBody>
      <dsp:txXfrm rot="16200000">
        <a:off x="-216694" y="217618"/>
        <a:ext cx="546351" cy="111114"/>
      </dsp:txXfrm>
    </dsp:sp>
    <dsp:sp modelId="{016B7851-ED07-41AA-91EF-5A835E3DD507}">
      <dsp:nvSpPr>
        <dsp:cNvPr id="0" name=""/>
        <dsp:cNvSpPr/>
      </dsp:nvSpPr>
      <dsp:spPr>
        <a:xfrm>
          <a:off x="57594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AUGUST</a:t>
          </a:r>
          <a:endParaRPr lang="en-US" sz="800" b="1" kern="1200"/>
        </a:p>
      </dsp:txBody>
      <dsp:txXfrm rot="16200000">
        <a:off x="358325" y="217618"/>
        <a:ext cx="546351" cy="111114"/>
      </dsp:txXfrm>
    </dsp:sp>
    <dsp:sp modelId="{427FC1E3-0593-4C6D-B81C-9EA4B510122F}">
      <dsp:nvSpPr>
        <dsp:cNvPr id="0" name=""/>
        <dsp:cNvSpPr/>
      </dsp:nvSpPr>
      <dsp:spPr>
        <a:xfrm rot="5400000">
          <a:off x="52973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15096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SEPTEMBER</a:t>
          </a:r>
          <a:endParaRPr lang="en-US" sz="800" b="1" kern="1200"/>
        </a:p>
      </dsp:txBody>
      <dsp:txXfrm rot="16200000">
        <a:off x="933345" y="217618"/>
        <a:ext cx="546351" cy="111114"/>
      </dsp:txXfrm>
    </dsp:sp>
    <dsp:sp modelId="{D91F4DFA-AF61-4DA7-B416-261203779B99}">
      <dsp:nvSpPr>
        <dsp:cNvPr id="0" name=""/>
        <dsp:cNvSpPr/>
      </dsp:nvSpPr>
      <dsp:spPr>
        <a:xfrm rot="5400000">
          <a:off x="110475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172598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OCTOBER</a:t>
          </a:r>
          <a:endParaRPr lang="en-US" sz="800" b="1" kern="1200"/>
        </a:p>
      </dsp:txBody>
      <dsp:txXfrm rot="16200000">
        <a:off x="1508365" y="217618"/>
        <a:ext cx="546351" cy="111114"/>
      </dsp:txXfrm>
    </dsp:sp>
    <dsp:sp modelId="{D79CC247-1F61-4E90-9866-DAA70D747B32}">
      <dsp:nvSpPr>
        <dsp:cNvPr id="0" name=""/>
        <dsp:cNvSpPr/>
      </dsp:nvSpPr>
      <dsp:spPr>
        <a:xfrm rot="5400000">
          <a:off x="167977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NOVEMBER</a:t>
          </a:r>
          <a:endParaRPr lang="en-US" sz="800" b="1" kern="1200"/>
        </a:p>
      </dsp:txBody>
      <dsp:txXfrm rot="16200000">
        <a:off x="-216081" y="216081"/>
        <a:ext cx="546352" cy="114189"/>
      </dsp:txXfrm>
    </dsp:sp>
    <dsp:sp modelId="{64520AE6-CA28-44A4-BD01-EAAB20F3659C}">
      <dsp:nvSpPr>
        <dsp:cNvPr id="0" name=""/>
        <dsp:cNvSpPr/>
      </dsp:nvSpPr>
      <dsp:spPr>
        <a:xfrm>
          <a:off x="591153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DECEMBER</a:t>
          </a:r>
          <a:endParaRPr lang="en-US" sz="800" b="1" kern="1200"/>
        </a:p>
      </dsp:txBody>
      <dsp:txXfrm rot="16200000">
        <a:off x="375072" y="216081"/>
        <a:ext cx="546352" cy="114189"/>
      </dsp:txXfrm>
    </dsp:sp>
    <dsp:sp modelId="{427FC1E3-0593-4C6D-B81C-9EA4B510122F}">
      <dsp:nvSpPr>
        <dsp:cNvPr id="0" name=""/>
        <dsp:cNvSpPr/>
      </dsp:nvSpPr>
      <dsp:spPr>
        <a:xfrm rot="5400000">
          <a:off x="545057" y="528267"/>
          <a:ext cx="97900" cy="856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11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JANUARY</a:t>
          </a:r>
          <a:endParaRPr lang="en-US" sz="800" b="1" kern="1200"/>
        </a:p>
      </dsp:txBody>
      <dsp:txXfrm rot="16200000">
        <a:off x="-219173" y="219383"/>
        <a:ext cx="546354" cy="107584"/>
      </dsp:txXfrm>
    </dsp:sp>
    <dsp:sp modelId="{E0A01FB4-1D39-44C8-BE71-7169CCA8ECD3}">
      <dsp:nvSpPr>
        <dsp:cNvPr id="0" name=""/>
        <dsp:cNvSpPr/>
      </dsp:nvSpPr>
      <dsp:spPr>
        <a:xfrm>
          <a:off x="556960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FEBRUARY</a:t>
          </a:r>
          <a:endParaRPr lang="en-US" sz="800" b="1" kern="1200"/>
        </a:p>
      </dsp:txBody>
      <dsp:txXfrm rot="16200000">
        <a:off x="337575" y="219383"/>
        <a:ext cx="546354" cy="107584"/>
      </dsp:txXfrm>
    </dsp:sp>
    <dsp:sp modelId="{427FC1E3-0593-4C6D-B81C-9EA4B510122F}">
      <dsp:nvSpPr>
        <dsp:cNvPr id="0" name=""/>
        <dsp:cNvSpPr/>
      </dsp:nvSpPr>
      <dsp:spPr>
        <a:xfrm rot="5400000">
          <a:off x="512205" y="513181"/>
          <a:ext cx="94890" cy="806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611146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MARCH</a:t>
          </a:r>
          <a:endParaRPr lang="en-US" sz="800" b="1" kern="1200"/>
        </a:p>
      </dsp:txBody>
      <dsp:txXfrm rot="16200000">
        <a:off x="-212061" y="212061"/>
        <a:ext cx="546352" cy="1222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30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APRIL</a:t>
          </a:r>
          <a:endParaRPr lang="en-US" sz="800" b="1" kern="1200"/>
        </a:p>
      </dsp:txBody>
      <dsp:txXfrm rot="16200000">
        <a:off x="-217008" y="217139"/>
        <a:ext cx="546352" cy="112074"/>
      </dsp:txXfrm>
    </dsp:sp>
    <dsp:sp modelId="{168CDFC9-90CE-424B-A4E8-278ACC8BE182}">
      <dsp:nvSpPr>
        <dsp:cNvPr id="0" name=""/>
        <dsp:cNvSpPr/>
      </dsp:nvSpPr>
      <dsp:spPr>
        <a:xfrm>
          <a:off x="580113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MAY</a:t>
          </a:r>
          <a:endParaRPr lang="en-US" sz="800" b="1" kern="1200"/>
        </a:p>
      </dsp:txBody>
      <dsp:txXfrm rot="16200000">
        <a:off x="362974" y="217139"/>
        <a:ext cx="546352" cy="112074"/>
      </dsp:txXfrm>
    </dsp:sp>
    <dsp:sp modelId="{427FC1E3-0593-4C6D-B81C-9EA4B510122F}">
      <dsp:nvSpPr>
        <dsp:cNvPr id="0" name=""/>
        <dsp:cNvSpPr/>
      </dsp:nvSpPr>
      <dsp:spPr>
        <a:xfrm rot="5400000">
          <a:off x="533956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160096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JUNE</a:t>
          </a:r>
          <a:endParaRPr lang="en-US" sz="800" b="1" kern="1200"/>
        </a:p>
      </dsp:txBody>
      <dsp:txXfrm rot="16200000">
        <a:off x="942957" y="217139"/>
        <a:ext cx="546352" cy="112074"/>
      </dsp:txXfrm>
    </dsp:sp>
    <dsp:sp modelId="{FE0A7E94-0825-4074-865F-1ACA6778AEB4}">
      <dsp:nvSpPr>
        <dsp:cNvPr id="0" name=""/>
        <dsp:cNvSpPr/>
      </dsp:nvSpPr>
      <dsp:spPr>
        <a:xfrm rot="5400000">
          <a:off x="1113939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lvl="0" algn="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Ci3T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</a:t>
          </a: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Ci3T 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Prevention Models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Establish 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Roles and Responsibilities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Prepare </a:t>
          </a:r>
          <a:r>
            <a:rPr lang="en-US" sz="1200" b="0" kern="1200" dirty="0" smtClean="0">
              <a:latin typeface="Times New Roman" pitchFamily="18" charset="0"/>
              <a:cs typeface="Times New Roman" pitchFamily="18" charset="0"/>
            </a:rPr>
            <a:t>presentation</a:t>
          </a:r>
          <a:endParaRPr lang="en-US" sz="1200" b="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Using data to determine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Final revisions of </a:t>
          </a: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Ci3T 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Plan based on stakeholder feedback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BE9FD6-03BA-4C43-A694-37E5311DAE9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9EC14C-25DF-4699-8320-D01386FE1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483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AA6696-2E2C-4634-A71A-4E3FF40D02C5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F3B9B9D-DC46-4490-BE09-E3E0D945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75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D80E2-CEE1-430F-BB48-F94E6E00B3A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65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r>
              <a:rPr lang="en-US" baseline="0" dirty="0" smtClean="0"/>
              <a:t> 1 – using the shared lesson plan, each table is given a large card with a strategy on it. They are then to find natural places for the strategy to be used within the sample lesson to support the A/B and Social objectives.  SHARE </a:t>
            </a:r>
          </a:p>
          <a:p>
            <a:r>
              <a:rPr lang="en-US" dirty="0" smtClean="0"/>
              <a:t>Activity</a:t>
            </a:r>
            <a:r>
              <a:rPr lang="en-US" baseline="0" dirty="0" smtClean="0"/>
              <a:t> 2 - Then they can use a blank – to come up with a sample lesson – They earn a “strategy card” for each example offered. Can we have a team prize – like a $15 or 20 sonic card (drinks for all)?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is a Danielson framework-like lesson format. The blue box shows the slight modification to begin. Lets practice with this one. </a:t>
            </a:r>
          </a:p>
          <a:p>
            <a:r>
              <a:rPr lang="en-US" baseline="0" dirty="0" smtClean="0"/>
              <a:t>With your partner…. Discuss one idea for an activity for this lesson (sample).  Remember that the use of low-intensity strategies are great ways to support teachers in integrating social and behavioral skill support and practice.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Teams discuss – 3 min – share a few ideas. Then follow up with BSP and precorrection as examples if not shared.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0F87-2C23-4936-AB1B-811C8C21A2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71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9DB7FF-D908-406F-9A66-FF8B902707FC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b="1" smtClean="0">
                <a:latin typeface="Arial" panose="020B0604020202020204" pitchFamily="34" charset="0"/>
              </a:rPr>
              <a:t>Using this PowerPoint break timer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b="1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smtClean="0">
                <a:latin typeface="Arial" panose="020B0604020202020204" pitchFamily="34" charset="0"/>
              </a:rPr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b="1" smtClean="0">
                <a:latin typeface="Arial" panose="020B0604020202020204" pitchFamily="34" charset="0"/>
              </a:rPr>
              <a:t>To insert this slide into your presentation 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b="1" smtClean="0">
              <a:latin typeface="Arial" panose="020B0604020202020204" pitchFamily="34" charset="0"/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Save this template as a presentation (.ppt file) on your computer.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Open the presentation that will contain the timer.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On the </a:t>
            </a:r>
            <a:r>
              <a:rPr lang="en-US" altLang="en-US" b="1" smtClean="0">
                <a:latin typeface="Arial" panose="020B0604020202020204" pitchFamily="34" charset="0"/>
              </a:rPr>
              <a:t>Slides</a:t>
            </a:r>
            <a:r>
              <a:rPr lang="en-US" altLang="en-US" smtClean="0">
                <a:latin typeface="Arial" panose="020B0604020202020204" pitchFamily="34" charset="0"/>
              </a:rPr>
              <a:t> tab, place your insertion point after the slide that will precede the timer. (Make sure you don't select a slide. Your insertion point should be between the slides.)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On the </a:t>
            </a:r>
            <a:r>
              <a:rPr lang="en-US" altLang="en-US" b="1" smtClean="0">
                <a:latin typeface="Arial" panose="020B0604020202020204" pitchFamily="34" charset="0"/>
              </a:rPr>
              <a:t>Insert</a:t>
            </a:r>
            <a:r>
              <a:rPr lang="en-US" altLang="en-US" smtClean="0">
                <a:latin typeface="Arial" panose="020B0604020202020204" pitchFamily="34" charset="0"/>
              </a:rPr>
              <a:t> menu, click </a:t>
            </a:r>
            <a:r>
              <a:rPr lang="en-US" altLang="en-US" b="1" smtClean="0">
                <a:latin typeface="Arial" panose="020B0604020202020204" pitchFamily="34" charset="0"/>
              </a:rPr>
              <a:t>Slides from Files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In the </a:t>
            </a:r>
            <a:r>
              <a:rPr lang="en-US" altLang="en-US" b="1" smtClean="0">
                <a:latin typeface="Arial" panose="020B0604020202020204" pitchFamily="34" charset="0"/>
              </a:rPr>
              <a:t>Slide Finder</a:t>
            </a:r>
            <a:r>
              <a:rPr lang="en-US" altLang="en-US" smtClean="0">
                <a:latin typeface="Arial" panose="020B0604020202020204" pitchFamily="34" charset="0"/>
              </a:rPr>
              <a:t> dialog box, click the </a:t>
            </a:r>
            <a:r>
              <a:rPr lang="en-US" altLang="en-US" b="1" smtClean="0">
                <a:latin typeface="Arial" panose="020B0604020202020204" pitchFamily="34" charset="0"/>
              </a:rPr>
              <a:t>Find Presentation</a:t>
            </a:r>
            <a:r>
              <a:rPr lang="en-US" altLang="en-US" smtClean="0">
                <a:latin typeface="Arial" panose="020B0604020202020204" pitchFamily="34" charset="0"/>
              </a:rPr>
              <a:t> tab.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Browse</a:t>
            </a:r>
            <a:r>
              <a:rPr lang="en-US" altLang="en-US" smtClean="0">
                <a:latin typeface="Arial" panose="020B0604020202020204" pitchFamily="34" charset="0"/>
              </a:rPr>
              <a:t>, locate and select the timer presentation, and then click </a:t>
            </a:r>
            <a:r>
              <a:rPr lang="en-US" altLang="en-US" b="1" smtClean="0">
                <a:latin typeface="Arial" panose="020B0604020202020204" pitchFamily="34" charset="0"/>
              </a:rPr>
              <a:t>Open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In the </a:t>
            </a:r>
            <a:r>
              <a:rPr lang="en-US" altLang="en-US" b="1" smtClean="0">
                <a:latin typeface="Arial" panose="020B0604020202020204" pitchFamily="34" charset="0"/>
              </a:rPr>
              <a:t>Slides from Files</a:t>
            </a:r>
            <a:r>
              <a:rPr lang="en-US" altLang="en-US" smtClean="0">
                <a:latin typeface="Arial" panose="020B0604020202020204" pitchFamily="34" charset="0"/>
              </a:rPr>
              <a:t> dialog box, select the timer slide.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Select the </a:t>
            </a:r>
            <a:r>
              <a:rPr lang="en-US" altLang="en-US" b="1" smtClean="0">
                <a:latin typeface="Arial" panose="020B0604020202020204" pitchFamily="34" charset="0"/>
              </a:rPr>
              <a:t>Keep source formatting</a:t>
            </a:r>
            <a:r>
              <a:rPr lang="en-US" altLang="en-US" smtClean="0">
                <a:latin typeface="Arial" panose="020B0604020202020204" pitchFamily="34" charset="0"/>
              </a:rPr>
              <a:t> check box. If you do not select this check box, the copied slide will inherit the design of the slide that precedes it in the presentation.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Insert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Close</a:t>
            </a:r>
            <a:r>
              <a:rPr lang="en-US" altLang="en-US" smtClean="0">
                <a:latin typeface="Arial" panose="020B0604020202020204" pitchFamily="34" charset="0"/>
              </a:rPr>
              <a:t>.</a:t>
            </a:r>
            <a:endParaRPr lang="en-US" altLang="en-US" sz="1000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3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86442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E37E43-BB04-4247-BBA5-4D35FBE3EB7D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b="1" smtClean="0">
                <a:latin typeface="Arial" panose="020B0604020202020204" pitchFamily="34" charset="0"/>
              </a:rPr>
              <a:t>Using this PowerPoint break timer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b="1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smtClean="0">
                <a:latin typeface="Arial" panose="020B0604020202020204" pitchFamily="34" charset="0"/>
              </a:rPr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000" b="1" smtClean="0">
                <a:latin typeface="Arial" panose="020B0604020202020204" pitchFamily="34" charset="0"/>
              </a:rPr>
              <a:t>To insert this slide into your presentation </a:t>
            </a: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b="1" smtClean="0">
              <a:latin typeface="Arial" panose="020B0604020202020204" pitchFamily="34" charset="0"/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Save this template as a presentation (.ppt file) on your computer.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Open the presentation that will contain the timer.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On the </a:t>
            </a:r>
            <a:r>
              <a:rPr lang="en-US" altLang="en-US" b="1" smtClean="0">
                <a:latin typeface="Arial" panose="020B0604020202020204" pitchFamily="34" charset="0"/>
              </a:rPr>
              <a:t>Slides</a:t>
            </a:r>
            <a:r>
              <a:rPr lang="en-US" altLang="en-US" smtClean="0">
                <a:latin typeface="Arial" panose="020B0604020202020204" pitchFamily="34" charset="0"/>
              </a:rPr>
              <a:t> tab, place your insertion point after the slide that will precede the timer. (Make sure you don't select a slide. Your insertion point should be between the slides.)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On the </a:t>
            </a:r>
            <a:r>
              <a:rPr lang="en-US" altLang="en-US" b="1" smtClean="0">
                <a:latin typeface="Arial" panose="020B0604020202020204" pitchFamily="34" charset="0"/>
              </a:rPr>
              <a:t>Insert</a:t>
            </a:r>
            <a:r>
              <a:rPr lang="en-US" altLang="en-US" smtClean="0">
                <a:latin typeface="Arial" panose="020B0604020202020204" pitchFamily="34" charset="0"/>
              </a:rPr>
              <a:t> menu, click </a:t>
            </a:r>
            <a:r>
              <a:rPr lang="en-US" altLang="en-US" b="1" smtClean="0">
                <a:latin typeface="Arial" panose="020B0604020202020204" pitchFamily="34" charset="0"/>
              </a:rPr>
              <a:t>Slides from Files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In the </a:t>
            </a:r>
            <a:r>
              <a:rPr lang="en-US" altLang="en-US" b="1" smtClean="0">
                <a:latin typeface="Arial" panose="020B0604020202020204" pitchFamily="34" charset="0"/>
              </a:rPr>
              <a:t>Slide Finder</a:t>
            </a:r>
            <a:r>
              <a:rPr lang="en-US" altLang="en-US" smtClean="0">
                <a:latin typeface="Arial" panose="020B0604020202020204" pitchFamily="34" charset="0"/>
              </a:rPr>
              <a:t> dialog box, click the </a:t>
            </a:r>
            <a:r>
              <a:rPr lang="en-US" altLang="en-US" b="1" smtClean="0">
                <a:latin typeface="Arial" panose="020B0604020202020204" pitchFamily="34" charset="0"/>
              </a:rPr>
              <a:t>Find Presentation</a:t>
            </a:r>
            <a:r>
              <a:rPr lang="en-US" altLang="en-US" smtClean="0">
                <a:latin typeface="Arial" panose="020B0604020202020204" pitchFamily="34" charset="0"/>
              </a:rPr>
              <a:t> tab.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Browse</a:t>
            </a:r>
            <a:r>
              <a:rPr lang="en-US" altLang="en-US" smtClean="0">
                <a:latin typeface="Arial" panose="020B0604020202020204" pitchFamily="34" charset="0"/>
              </a:rPr>
              <a:t>, locate and select the timer presentation, and then click </a:t>
            </a:r>
            <a:r>
              <a:rPr lang="en-US" altLang="en-US" b="1" smtClean="0">
                <a:latin typeface="Arial" panose="020B0604020202020204" pitchFamily="34" charset="0"/>
              </a:rPr>
              <a:t>Open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In the </a:t>
            </a:r>
            <a:r>
              <a:rPr lang="en-US" altLang="en-US" b="1" smtClean="0">
                <a:latin typeface="Arial" panose="020B0604020202020204" pitchFamily="34" charset="0"/>
              </a:rPr>
              <a:t>Slides from Files</a:t>
            </a:r>
            <a:r>
              <a:rPr lang="en-US" altLang="en-US" smtClean="0">
                <a:latin typeface="Arial" panose="020B0604020202020204" pitchFamily="34" charset="0"/>
              </a:rPr>
              <a:t> dialog box, select the timer slide.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Select the </a:t>
            </a:r>
            <a:r>
              <a:rPr lang="en-US" altLang="en-US" b="1" smtClean="0">
                <a:latin typeface="Arial" panose="020B0604020202020204" pitchFamily="34" charset="0"/>
              </a:rPr>
              <a:t>Keep source formatting</a:t>
            </a:r>
            <a:r>
              <a:rPr lang="en-US" altLang="en-US" smtClean="0">
                <a:latin typeface="Arial" panose="020B0604020202020204" pitchFamily="34" charset="0"/>
              </a:rPr>
              <a:t> check box. If you do not select this check box, the copied slide will inherit the design of the slide that precedes it in the presentation.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Insert</a:t>
            </a:r>
            <a:r>
              <a:rPr lang="en-US" altLang="en-US" smtClean="0">
                <a:latin typeface="Arial" panose="020B0604020202020204" pitchFamily="34" charset="0"/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Click </a:t>
            </a:r>
            <a:r>
              <a:rPr lang="en-US" altLang="en-US" b="1" smtClean="0">
                <a:latin typeface="Arial" panose="020B0604020202020204" pitchFamily="34" charset="0"/>
              </a:rPr>
              <a:t>Close</a:t>
            </a:r>
            <a:r>
              <a:rPr lang="en-US" altLang="en-US" smtClean="0">
                <a:latin typeface="Arial" panose="020B0604020202020204" pitchFamily="34" charset="0"/>
              </a:rPr>
              <a:t>.</a:t>
            </a:r>
            <a:endParaRPr lang="en-US" altLang="en-US" sz="1000" smtClean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endParaRPr lang="en-US" altLang="en-US" sz="10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7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8502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 smtClean="0"/>
              <a:t>Project PREVENT</a:t>
            </a:r>
            <a:r>
              <a:rPr lang="en-US" baseline="0" dirty="0" smtClean="0"/>
              <a:t> (2) Project WRITE (3) Tier 2 Positive Action (4) FABI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161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7845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(1)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skills &amp; conflict resolution skills, (2) FABI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80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1359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 acquiring &amp; demonstrating knowledge &amp; conflict resolution (flown in together), (2) freshman boot camp, (3) ACT,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9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28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9250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8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Lane and Oakes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3F127-1D0D-6247-80F8-8470AD18E0BD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33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06B5A-F248-4786-8BC0-11E6BBE87E45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6202" indent="-246202">
              <a:lnSpc>
                <a:spcPct val="80000"/>
              </a:lnSpc>
            </a:pPr>
            <a:r>
              <a:rPr lang="en-US" altLang="en-US" sz="1100" b="1" dirty="0"/>
              <a:t>5 min: Using this PowerPoint break timer</a:t>
            </a:r>
          </a:p>
          <a:p>
            <a:pPr marL="246202" indent="-246202">
              <a:lnSpc>
                <a:spcPct val="80000"/>
              </a:lnSpc>
            </a:pPr>
            <a:endParaRPr lang="en-US" altLang="en-US" sz="1100" b="1" dirty="0"/>
          </a:p>
          <a:p>
            <a:pPr marL="246202" indent="-246202">
              <a:lnSpc>
                <a:spcPct val="80000"/>
              </a:lnSpc>
            </a:pPr>
            <a:r>
              <a:rPr lang="en-US" altLang="en-US" sz="11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46202" indent="-246202">
              <a:lnSpc>
                <a:spcPct val="80000"/>
              </a:lnSpc>
            </a:pPr>
            <a:endParaRPr lang="en-US" altLang="en-US" sz="1100" dirty="0"/>
          </a:p>
          <a:p>
            <a:pPr marL="246202" indent="-246202">
              <a:lnSpc>
                <a:spcPct val="80000"/>
              </a:lnSpc>
            </a:pPr>
            <a:r>
              <a:rPr lang="en-US" altLang="en-US" sz="1100" b="1" dirty="0"/>
              <a:t>To insert this slide into your presentation </a:t>
            </a:r>
          </a:p>
          <a:p>
            <a:pPr marL="246202" indent="-246202">
              <a:lnSpc>
                <a:spcPct val="80000"/>
              </a:lnSpc>
            </a:pPr>
            <a:endParaRPr lang="en-US" altLang="en-US" sz="1100" b="1" dirty="0"/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Save this template as a presentation (.</a:t>
            </a:r>
            <a:r>
              <a:rPr lang="en-US" altLang="en-US" dirty="0" err="1"/>
              <a:t>ppt</a:t>
            </a:r>
            <a:r>
              <a:rPr lang="en-US" altLang="en-US" dirty="0"/>
              <a:t> file) on your computer.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Open the presentation that will contain the timer.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On the </a:t>
            </a:r>
            <a:r>
              <a:rPr lang="en-US" altLang="en-US" b="1" dirty="0"/>
              <a:t>Slides</a:t>
            </a:r>
            <a:r>
              <a:rPr lang="en-US" altLang="en-US" dirty="0"/>
              <a:t> tab, place your insertion point after the slide that will precede the timer. (Make sure you don't select a slide. Your insertion point should be between the slides.)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On the </a:t>
            </a:r>
            <a:r>
              <a:rPr lang="en-US" altLang="en-US" b="1" dirty="0"/>
              <a:t>Insert</a:t>
            </a:r>
            <a:r>
              <a:rPr lang="en-US" altLang="en-US" dirty="0"/>
              <a:t> menu, click </a:t>
            </a:r>
            <a:r>
              <a:rPr lang="en-US" altLang="en-US" b="1" dirty="0"/>
              <a:t>Slides from Files</a:t>
            </a:r>
            <a:r>
              <a:rPr lang="en-US" altLang="en-US" dirty="0"/>
              <a:t>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In the </a:t>
            </a:r>
            <a:r>
              <a:rPr lang="en-US" altLang="en-US" b="1" dirty="0"/>
              <a:t>Slide Finder</a:t>
            </a:r>
            <a:r>
              <a:rPr lang="en-US" altLang="en-US" dirty="0"/>
              <a:t> dialog box, click the </a:t>
            </a:r>
            <a:r>
              <a:rPr lang="en-US" altLang="en-US" b="1" dirty="0"/>
              <a:t>Find Presentation</a:t>
            </a:r>
            <a:r>
              <a:rPr lang="en-US" altLang="en-US" dirty="0"/>
              <a:t> tab.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Click </a:t>
            </a:r>
            <a:r>
              <a:rPr lang="en-US" altLang="en-US" b="1" dirty="0"/>
              <a:t>Browse</a:t>
            </a:r>
            <a:r>
              <a:rPr lang="en-US" altLang="en-US" dirty="0"/>
              <a:t>, locate and select the timer presentation, and then click </a:t>
            </a:r>
            <a:r>
              <a:rPr lang="en-US" altLang="en-US" b="1" dirty="0"/>
              <a:t>Open</a:t>
            </a:r>
            <a:r>
              <a:rPr lang="en-US" altLang="en-US" dirty="0"/>
              <a:t>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In the </a:t>
            </a:r>
            <a:r>
              <a:rPr lang="en-US" altLang="en-US" b="1" dirty="0"/>
              <a:t>Slides from Files</a:t>
            </a:r>
            <a:r>
              <a:rPr lang="en-US" altLang="en-US" dirty="0"/>
              <a:t> dialog box, select the timer slide.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Select the </a:t>
            </a:r>
            <a:r>
              <a:rPr lang="en-US" altLang="en-US" b="1" dirty="0"/>
              <a:t>Keep source formatting</a:t>
            </a:r>
            <a:r>
              <a:rPr lang="en-US" altLang="en-US" dirty="0"/>
              <a:t> check box. If you do not select this check box, the copied slide will inherit the design of the slide that precedes it in the presentation.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Click </a:t>
            </a:r>
            <a:r>
              <a:rPr lang="en-US" altLang="en-US" b="1" dirty="0"/>
              <a:t>Insert</a:t>
            </a:r>
            <a:r>
              <a:rPr lang="en-US" altLang="en-US" dirty="0"/>
              <a:t>. </a:t>
            </a:r>
          </a:p>
          <a:p>
            <a:pPr marL="246202" indent="-246202">
              <a:buFontTx/>
              <a:buAutoNum type="arabicPeriod"/>
            </a:pPr>
            <a:r>
              <a:rPr lang="en-US" altLang="en-US" dirty="0"/>
              <a:t>Click </a:t>
            </a:r>
            <a:r>
              <a:rPr lang="en-US" altLang="en-US" b="1" dirty="0"/>
              <a:t>Close</a:t>
            </a:r>
            <a:r>
              <a:rPr lang="en-US" altLang="en-US" dirty="0"/>
              <a:t>.</a:t>
            </a:r>
            <a:endParaRPr lang="en-US" altLang="en-US" sz="1100" dirty="0"/>
          </a:p>
          <a:p>
            <a:pPr marL="246202" indent="-246202">
              <a:lnSpc>
                <a:spcPct val="80000"/>
              </a:lnSpc>
            </a:pPr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749100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E49B4-EC0A-4049-9686-12B5F89B471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69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21B6-B46F-4440-B41D-82D0FEFAF04D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7572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>
              <a:defRPr/>
            </a:pPr>
            <a:fld id="{FED7652B-EDB0-418B-8F44-2D1BA454A137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3/9/2018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75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defRPr/>
            </a:pPr>
            <a:fld id="{62AE9132-A29D-43A5-806F-41B6E17DD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4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0F87-2C23-4936-AB1B-811C8C21A2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1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1855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044" indent="-286171">
              <a:defRPr>
                <a:solidFill>
                  <a:schemeClr val="tx1"/>
                </a:solidFill>
                <a:latin typeface="Arial" charset="0"/>
              </a:defRPr>
            </a:lvl2pPr>
            <a:lvl3pPr marL="1144683" indent="-228937">
              <a:defRPr>
                <a:solidFill>
                  <a:schemeClr val="tx1"/>
                </a:solidFill>
                <a:latin typeface="Arial" charset="0"/>
              </a:defRPr>
            </a:lvl3pPr>
            <a:lvl4pPr marL="1602558" indent="-228937">
              <a:defRPr>
                <a:solidFill>
                  <a:schemeClr val="tx1"/>
                </a:solidFill>
                <a:latin typeface="Arial" charset="0"/>
              </a:defRPr>
            </a:lvl4pPr>
            <a:lvl5pPr marL="2060431" indent="-228937">
              <a:defRPr>
                <a:solidFill>
                  <a:schemeClr val="tx1"/>
                </a:solidFill>
                <a:latin typeface="Arial" charset="0"/>
              </a:defRPr>
            </a:lvl5pPr>
            <a:lvl6pPr marL="251830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78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51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925" indent="-228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1DBA25-E6AA-4CBB-B2DF-4BA161092E69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2116" indent="-232116">
              <a:lnSpc>
                <a:spcPct val="80000"/>
              </a:lnSpc>
            </a:pPr>
            <a:r>
              <a:rPr lang="en-US" sz="1000" b="1" dirty="0"/>
              <a:t>5 min timer</a:t>
            </a:r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Using this PowerPoint break timer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lnSpc>
                <a:spcPct val="80000"/>
              </a:lnSpc>
            </a:pPr>
            <a:r>
              <a:rPr lang="en-US" sz="1000" dirty="0"/>
              <a:t>This PowerPoint slide uses images, custom animation, and timing to provide a countdown timer that you can use in any presentation. When you open the template, you’ll notice that the timer is set at 00:00. However, when you start the slide show, the timer will start at the correct time and count down by 1-minute intervals until it gets to 1 minute. At that point, it will count down in two 30-seconds intervals to 00:00.</a:t>
            </a:r>
          </a:p>
          <a:p>
            <a:pPr marL="232116" indent="-232116">
              <a:lnSpc>
                <a:spcPct val="80000"/>
              </a:lnSpc>
            </a:pPr>
            <a:endParaRPr lang="en-US" sz="1000" dirty="0"/>
          </a:p>
          <a:p>
            <a:pPr marL="232116" indent="-232116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2116" indent="-232116">
              <a:lnSpc>
                <a:spcPct val="80000"/>
              </a:lnSpc>
            </a:pPr>
            <a:endParaRPr lang="en-US" sz="1000" b="1" dirty="0"/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Save this template as a presentation (.</a:t>
            </a:r>
            <a:r>
              <a:rPr lang="en-US" dirty="0" err="1" smtClean="0"/>
              <a:t>ppt</a:t>
            </a:r>
            <a:r>
              <a:rPr lang="en-US" dirty="0" smtClean="0"/>
              <a:t> file) on your computer.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Open the presentation that will contain the timer.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Slides</a:t>
            </a:r>
            <a:r>
              <a:rPr lang="en-US" dirty="0" smtClean="0"/>
              <a:t> tab, place your insertion point after the slide that will precede the timer. (Make sure you don't select a slide. Your insertion point should be between the slides.)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menu, click </a:t>
            </a:r>
            <a:r>
              <a:rPr lang="en-US" b="1" dirty="0" smtClean="0"/>
              <a:t>Slides from Files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 Finder</a:t>
            </a:r>
            <a:r>
              <a:rPr lang="en-US" dirty="0" smtClean="0"/>
              <a:t> dialog box, click the </a:t>
            </a:r>
            <a:r>
              <a:rPr lang="en-US" b="1" dirty="0" smtClean="0"/>
              <a:t>Find Presentation</a:t>
            </a:r>
            <a:r>
              <a:rPr lang="en-US" dirty="0" smtClean="0"/>
              <a:t> tab.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Browse</a:t>
            </a:r>
            <a:r>
              <a:rPr lang="en-US" dirty="0" smtClean="0"/>
              <a:t>, locate and select the timer presentation,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Slides from Files</a:t>
            </a:r>
            <a:r>
              <a:rPr lang="en-US" dirty="0" smtClean="0"/>
              <a:t> dialog box, select the timer slide.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Select the </a:t>
            </a:r>
            <a:r>
              <a:rPr lang="en-US" b="1" dirty="0" smtClean="0"/>
              <a:t>Keep source formatting</a:t>
            </a:r>
            <a:r>
              <a:rPr lang="en-US" dirty="0" smtClean="0"/>
              <a:t> check box. If you do not select this check box, the copied slide will inherit the design of the slide that precedes it in the presentation.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32116" indent="-232116">
              <a:buFontTx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Close</a:t>
            </a:r>
            <a:r>
              <a:rPr lang="en-US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5368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should</a:t>
            </a:r>
            <a:r>
              <a:rPr lang="en-US" baseline="0" dirty="0" smtClean="0"/>
              <a:t> take the opportunities to integrate the teaching as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0F87-2C23-4936-AB1B-811C8C21A2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2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just like the Ci3T model of prevention removes the </a:t>
            </a:r>
            <a:r>
              <a:rPr lang="en-US" dirty="0" err="1" smtClean="0"/>
              <a:t>siloed</a:t>
            </a:r>
            <a:r>
              <a:rPr lang="en-US" dirty="0" smtClean="0"/>
              <a:t> nature</a:t>
            </a:r>
            <a:r>
              <a:rPr lang="en-US" baseline="0" dirty="0" smtClean="0"/>
              <a:t> of social skills, RTI, and PBIS, our instruction removes the </a:t>
            </a:r>
            <a:r>
              <a:rPr lang="en-US" baseline="0" dirty="0" err="1" smtClean="0"/>
              <a:t>siloed</a:t>
            </a:r>
            <a:r>
              <a:rPr lang="en-US" baseline="0" dirty="0" smtClean="0"/>
              <a:t> nature of, “for the next 45 min we will learn about social skills”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0F87-2C23-4936-AB1B-811C8C21A2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as we integrated these systems we will begin to teach and plan with all of these domains in mind.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0F87-2C23-4936-AB1B-811C8C21A2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9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Validated Curricula	PBIS Framework	Validated Curricula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cs typeface="Arial" charset="0"/>
            </a:endParaRPr>
          </a:p>
        </p:txBody>
      </p:sp>
      <p:sp>
        <p:nvSpPr>
          <p:cNvPr id="26" name="Goal 3"/>
          <p:cNvSpPr/>
          <p:nvPr userDrawn="1"/>
        </p:nvSpPr>
        <p:spPr>
          <a:xfrm flipH="1">
            <a:off x="5640572" y="805649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</a:rPr>
              <a:t>Goal: Reduce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Specialized individual </a:t>
            </a:r>
            <a:r>
              <a:rPr lang="en-US" b="1" dirty="0" smtClean="0">
                <a:solidFill>
                  <a:prstClr val="white"/>
                </a:solidFill>
              </a:rPr>
              <a:t>systems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b="1" dirty="0" smtClean="0">
                <a:solidFill>
                  <a:prstClr val="white"/>
                </a:solidFill>
              </a:rPr>
              <a:t>       for </a:t>
            </a:r>
            <a:r>
              <a:rPr lang="en-US" b="1" dirty="0">
                <a:solidFill>
                  <a:prstClr val="white"/>
                </a:solidFill>
              </a:rPr>
              <a:t>students with </a:t>
            </a:r>
            <a:r>
              <a:rPr lang="en-US" b="1" dirty="0" smtClean="0">
                <a:solidFill>
                  <a:prstClr val="white"/>
                </a:solidFill>
              </a:rPr>
              <a:t>high risk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for students </a:t>
            </a:r>
            <a:r>
              <a:rPr lang="en-US" b="1" dirty="0" smtClean="0">
                <a:solidFill>
                  <a:prstClr val="white"/>
                </a:solidFill>
                <a:cs typeface="Arial" charset="0"/>
              </a:rPr>
              <a:t>at risk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</a:rPr>
              <a:t>Goal: Prevent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School/classroom-wide systems for all students, staff, &amp; </a:t>
            </a:r>
            <a:r>
              <a:rPr lang="en-US" b="1" dirty="0" smtClean="0">
                <a:solidFill>
                  <a:prstClr val="white"/>
                </a:solidFill>
              </a:rPr>
              <a:t>settings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</a:t>
            </a: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(Lane, </a:t>
            </a:r>
            <a:r>
              <a:rPr lang="en-US" sz="2000" dirty="0" err="1">
                <a:solidFill>
                  <a:prstClr val="black"/>
                </a:solidFill>
              </a:rPr>
              <a:t>Kalberg</a:t>
            </a:r>
            <a:r>
              <a:rPr lang="en-US" sz="2000" dirty="0">
                <a:solidFill>
                  <a:prstClr val="black"/>
                </a:solidFill>
              </a:rPr>
              <a:t>, &amp; </a:t>
            </a:r>
            <a:r>
              <a:rPr lang="en-US" sz="2000" dirty="0" err="1">
                <a:solidFill>
                  <a:prstClr val="black"/>
                </a:solidFill>
              </a:rPr>
              <a:t>Menzies</a:t>
            </a:r>
            <a:r>
              <a:rPr lang="en-US" sz="2000" dirty="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5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6EFAB2F-35EA-4F8C-B42B-FF5D22637C50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5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0BA9F0-3B0B-4C5A-AD18-E67566C9138B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6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563BC0-641B-43F8-B14B-D23E4CEB3E55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6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6E3FF7D-38BA-4DA8-BCB9-B5601CDD633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5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1B9844B-D3D3-4252-86F7-9021D260A6AB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7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CAB8-5A69-4CD5-8E4C-3F71B7606B24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9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Validated Curricula	PBIS Framework	Validated Curricula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cs typeface="Arial" charset="0"/>
            </a:endParaRP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</a:t>
            </a: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(Lane, </a:t>
            </a:r>
            <a:r>
              <a:rPr lang="en-US" sz="2000" dirty="0" err="1">
                <a:solidFill>
                  <a:prstClr val="black"/>
                </a:solidFill>
              </a:rPr>
              <a:t>Kalberg</a:t>
            </a:r>
            <a:r>
              <a:rPr lang="en-US" sz="2000" dirty="0">
                <a:solidFill>
                  <a:prstClr val="black"/>
                </a:solidFill>
              </a:rPr>
              <a:t>, &amp; </a:t>
            </a:r>
            <a:r>
              <a:rPr lang="en-US" sz="2000" dirty="0" err="1">
                <a:solidFill>
                  <a:prstClr val="black"/>
                </a:solidFill>
              </a:rPr>
              <a:t>Menzies</a:t>
            </a:r>
            <a:r>
              <a:rPr lang="en-US" sz="2000" dirty="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03DB66C-668F-490C-82E3-4884C0DCC62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23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FFB2DD-393A-4507-9CEC-B876E1DA8529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47579E6-9DBD-46C0-B015-0392FD081D89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6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defTabSz="457200"/>
            <a:fld id="{28D3D292-A03D-4825-81E6-9C12ABB858DF}" type="slidenum">
              <a:rPr lang="en-US" altLang="en-US">
                <a:solidFill>
                  <a:prstClr val="black"/>
                </a:solidFill>
              </a:rPr>
              <a:pPr defTabSz="4572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5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BEE493B-09CA-4055-980F-6B53BEABF8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Lane &amp; Oakes 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D2512"/>
                </a:solidFill>
                <a:latin typeface="Calibri" panose="020F0502020204030204" pitchFamily="34" charset="0"/>
              </a:defRPr>
            </a:lvl1pPr>
          </a:lstStyle>
          <a:p>
            <a:pPr defTabSz="457200"/>
            <a:fld id="{2108BC43-85E8-4ADE-BE86-BFAA62BE3CBB}" type="slidenum">
              <a:rPr lang="en-US" altLang="en-US"/>
              <a:pPr defTabSz="4572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271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8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lkboar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l="109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15142" y="410998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smtClean="0">
                <a:solidFill>
                  <a:prstClr val="black"/>
                </a:solidFill>
                <a:ea typeface="Calibri" charset="0"/>
                <a:cs typeface="Calibri" charset="0"/>
              </a:rPr>
              <a:t>Ci3T Professional Learning Series</a:t>
            </a:r>
            <a:endParaRPr lang="en-US" sz="360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291" r="3781"/>
          <a:stretch/>
        </p:blipFill>
        <p:spPr>
          <a:xfrm>
            <a:off x="150222" y="1226635"/>
            <a:ext cx="8897823" cy="47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 userDrawn="1">
            <p:extLst>
              <p:ext uri="{D42A27DB-BD31-4B8C-83A1-F6EECF244321}">
                <p14:modId xmlns:p14="http://schemas.microsoft.com/office/powerpoint/2010/main" val="2172492946"/>
              </p:ext>
            </p:extLst>
          </p:nvPr>
        </p:nvGraphicFramePr>
        <p:xfrm>
          <a:off x="63447" y="1697430"/>
          <a:ext cx="9009529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 userDrawn="1">
            <p:extLst>
              <p:ext uri="{D42A27DB-BD31-4B8C-83A1-F6EECF244321}">
                <p14:modId xmlns:p14="http://schemas.microsoft.com/office/powerpoint/2010/main" val="2219582859"/>
              </p:ext>
            </p:extLst>
          </p:nvPr>
        </p:nvGraphicFramePr>
        <p:xfrm>
          <a:off x="44396" y="4870281"/>
          <a:ext cx="2282482" cy="66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 userDrawn="1">
            <p:extLst>
              <p:ext uri="{D42A27DB-BD31-4B8C-83A1-F6EECF244321}">
                <p14:modId xmlns:p14="http://schemas.microsoft.com/office/powerpoint/2010/main" val="2133491861"/>
              </p:ext>
            </p:extLst>
          </p:nvPr>
        </p:nvGraphicFramePr>
        <p:xfrm>
          <a:off x="2867720" y="4870281"/>
          <a:ext cx="116232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 userDrawn="1">
            <p:extLst>
              <p:ext uri="{D42A27DB-BD31-4B8C-83A1-F6EECF244321}">
                <p14:modId xmlns:p14="http://schemas.microsoft.com/office/powerpoint/2010/main" val="1594702064"/>
              </p:ext>
            </p:extLst>
          </p:nvPr>
        </p:nvGraphicFramePr>
        <p:xfrm>
          <a:off x="4582501" y="4870281"/>
          <a:ext cx="109509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 userDrawn="1">
            <p:extLst>
              <p:ext uri="{D42A27DB-BD31-4B8C-83A1-F6EECF244321}">
                <p14:modId xmlns:p14="http://schemas.microsoft.com/office/powerpoint/2010/main" val="2577642137"/>
              </p:ext>
            </p:extLst>
          </p:nvPr>
        </p:nvGraphicFramePr>
        <p:xfrm>
          <a:off x="5978274" y="4870281"/>
          <a:ext cx="61174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 userDrawn="1">
            <p:extLst>
              <p:ext uri="{D42A27DB-BD31-4B8C-83A1-F6EECF244321}">
                <p14:modId xmlns:p14="http://schemas.microsoft.com/office/powerpoint/2010/main" val="741562304"/>
              </p:ext>
            </p:extLst>
          </p:nvPr>
        </p:nvGraphicFramePr>
        <p:xfrm>
          <a:off x="7109773" y="4870281"/>
          <a:ext cx="1720597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 userDrawn="1"/>
        </p:nvSpPr>
        <p:spPr>
          <a:xfrm>
            <a:off x="1769135" y="5484972"/>
            <a:ext cx="1700784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Fall </a:t>
            </a:r>
            <a:r>
              <a:rPr lang="en-US" sz="1200" u="sng" dirty="0" smtClean="0"/>
              <a:t>T.I. Window (4 </a:t>
            </a:r>
            <a:r>
              <a:rPr lang="en-US" sz="1200" u="sng" dirty="0" err="1" smtClean="0"/>
              <a:t>wks</a:t>
            </a:r>
            <a:r>
              <a:rPr lang="en-US" sz="1200" u="sng" dirty="0" smtClean="0"/>
              <a:t>)</a:t>
            </a:r>
            <a:endParaRPr lang="en-US" sz="1200" u="sng" dirty="0"/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 smtClean="0"/>
              <a:t>	October	November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/>
              <a:t>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</a:t>
            </a:r>
            <a:r>
              <a:rPr lang="en-US" sz="1200" dirty="0"/>
              <a:t>Monday – 3</a:t>
            </a:r>
            <a:r>
              <a:rPr lang="en-US" sz="1200" baseline="30000" dirty="0"/>
              <a:t>rd</a:t>
            </a:r>
            <a:r>
              <a:rPr lang="en-US" sz="1200" dirty="0"/>
              <a:t> </a:t>
            </a:r>
            <a:r>
              <a:rPr lang="en-US" sz="1200" dirty="0" smtClean="0"/>
              <a:t>Friday</a:t>
            </a:r>
            <a:endParaRPr lang="en-US" sz="12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413064" y="418744"/>
            <a:ext cx="8542929" cy="135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>
            <a:off x="0" y="162367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+mn-lt"/>
              </a:rPr>
              <a:t>Ci3T </a:t>
            </a:r>
            <a:r>
              <a:rPr lang="en-US" sz="4800" b="1" cap="small" smtClean="0">
                <a:ln w="3175">
                  <a:solidFill>
                    <a:schemeClr val="tx1"/>
                  </a:solidFill>
                </a:ln>
                <a:solidFill>
                  <a:schemeClr val="accent5"/>
                </a:solidFill>
                <a:latin typeface="+mn-lt"/>
              </a:rPr>
              <a:t>IMPLEMENTATION</a:t>
            </a:r>
            <a:r>
              <a:rPr lang="en-US" sz="4800" smtClean="0">
                <a:latin typeface="+mn-lt"/>
              </a:rPr>
              <a:t/>
            </a:r>
            <a:br>
              <a:rPr lang="en-US" sz="4800" smtClean="0">
                <a:latin typeface="+mn-lt"/>
              </a:rPr>
            </a:br>
            <a:r>
              <a:rPr lang="en-US" sz="4800" smtClean="0">
                <a:latin typeface="+mn-lt"/>
              </a:rPr>
              <a:t>Professional Learning Series</a:t>
            </a:r>
            <a:endParaRPr lang="en-US" sz="480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130048" y="5484973"/>
            <a:ext cx="1696851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 smtClean="0"/>
              <a:t>Spring T.I. Window (4 </a:t>
            </a:r>
            <a:r>
              <a:rPr lang="en-US" sz="1200" u="sng" dirty="0" err="1" smtClean="0"/>
              <a:t>wks</a:t>
            </a:r>
            <a:r>
              <a:rPr lang="en-US" sz="1200" u="sng" dirty="0" smtClean="0"/>
              <a:t>)</a:t>
            </a:r>
            <a:endParaRPr lang="en-US" sz="1200" u="sng" dirty="0"/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 smtClean="0"/>
              <a:t>	February	March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/>
              <a:t>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Monday </a:t>
            </a:r>
            <a:r>
              <a:rPr lang="en-US" sz="1200" dirty="0"/>
              <a:t>– </a:t>
            </a:r>
            <a:r>
              <a:rPr lang="en-US" sz="1200" dirty="0" smtClean="0"/>
              <a:t>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Friday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035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0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22" r:id="rId4"/>
    <p:sldLayoutId id="2147484101" r:id="rId5"/>
    <p:sldLayoutId id="214748412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  <p:sldLayoutId id="2147484113" r:id="rId18"/>
    <p:sldLayoutId id="2147484114" r:id="rId19"/>
    <p:sldLayoutId id="2147484115" r:id="rId20"/>
    <p:sldLayoutId id="2147484116" r:id="rId21"/>
    <p:sldLayoutId id="2147484117" r:id="rId22"/>
    <p:sldLayoutId id="2147484118" r:id="rId23"/>
    <p:sldLayoutId id="2147484120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29.png"/><Relationship Id="rId5" Type="http://schemas.openxmlformats.org/officeDocument/2006/relationships/image" Target="../media/image50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29.png"/><Relationship Id="rId5" Type="http://schemas.openxmlformats.org/officeDocument/2006/relationships/image" Target="../media/image50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microsoft.com/office/2007/relationships/hdphoto" Target="../media/hdphoto6.wdp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Implementing Comprehensive, Integrated, Three-Tiered (Ci3T) Models: </a:t>
            </a:r>
            <a:r>
              <a:rPr lang="en-US" dirty="0" smtClean="0">
                <a:solidFill>
                  <a:schemeClr val="accent1"/>
                </a:solidFill>
              </a:rPr>
              <a:t>Supporting student success across the tiers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Ci3T </a:t>
            </a:r>
            <a:r>
              <a:rPr lang="en-US" dirty="0"/>
              <a:t>Implementation: Session </a:t>
            </a:r>
            <a:r>
              <a:rPr lang="en-US" dirty="0" smtClean="0"/>
              <a:t>4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1161" y="6434254"/>
            <a:ext cx="2442117" cy="24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2" y="106721"/>
            <a:ext cx="8900235" cy="63550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5400000">
            <a:off x="1057155" y="2198704"/>
            <a:ext cx="1111153" cy="263975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 rot="5400000">
            <a:off x="3952788" y="2988286"/>
            <a:ext cx="1360111" cy="2709192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1154000" y="295531"/>
            <a:ext cx="917462" cy="263976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 rot="414631">
            <a:off x="216445" y="2851261"/>
            <a:ext cx="8728504" cy="1027203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Ci3T Primary (Tier 1) Plan: Procedures for Reinforcing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 rot="21269493">
            <a:off x="269251" y="4507001"/>
            <a:ext cx="8746205" cy="99852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Ci3T Primary (Tier 1) Plan: Procedures for Monitoring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961">
            <a:off x="6618001" y="3826782"/>
            <a:ext cx="2195675" cy="28414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 rot="5400000">
            <a:off x="3925215" y="442907"/>
            <a:ext cx="1300440" cy="282400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5400000">
            <a:off x="6727275" y="-67272"/>
            <a:ext cx="1554505" cy="2941027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 rot="21353057">
            <a:off x="135759" y="1289239"/>
            <a:ext cx="8798446" cy="946285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Ci3T Primary (Tier 1) Plan: Procedures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Teaching</a:t>
            </a:r>
          </a:p>
        </p:txBody>
      </p:sp>
    </p:spTree>
    <p:extLst>
      <p:ext uri="{BB962C8B-B14F-4D97-AF65-F5344CB8AC3E}">
        <p14:creationId xmlns:p14="http://schemas.microsoft.com/office/powerpoint/2010/main" val="26961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4" grpId="0" animBg="1"/>
      <p:bldP spid="12" grpId="0" animBg="1"/>
      <p:bldP spid="1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"/>
            <a:ext cx="9144000" cy="65290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rot="5400000">
            <a:off x="1316566" y="-1071033"/>
            <a:ext cx="6510867" cy="914399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4665" y="5782733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Sunflower Elementary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 rot="5400000">
            <a:off x="161736" y="2695629"/>
            <a:ext cx="2784611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5400000">
            <a:off x="3258897" y="3172495"/>
            <a:ext cx="2784611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5400000">
            <a:off x="4260370" y="765008"/>
            <a:ext cx="781664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5400000">
            <a:off x="7199124" y="1389357"/>
            <a:ext cx="781664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89" y="439583"/>
            <a:ext cx="8010525" cy="5962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5118" y="2581360"/>
            <a:ext cx="5365020" cy="639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Teach, display, and model school-wide expectations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3526" y="3649508"/>
            <a:ext cx="2476162" cy="145656"/>
          </a:xfrm>
          <a:prstGeom prst="rect">
            <a:avLst/>
          </a:prstGeom>
          <a:solidFill>
            <a:srgbClr val="4F81BD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33009" y="4797228"/>
            <a:ext cx="2476162" cy="308846"/>
          </a:xfrm>
          <a:prstGeom prst="rect">
            <a:avLst/>
          </a:prstGeom>
          <a:solidFill>
            <a:srgbClr val="9BBB59">
              <a:alpha val="16078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47844" y="3646810"/>
            <a:ext cx="2476162" cy="308846"/>
          </a:xfrm>
          <a:prstGeom prst="rect">
            <a:avLst/>
          </a:prstGeom>
          <a:solidFill>
            <a:srgbClr val="9BBB59">
              <a:alpha val="16078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78980" y="5962481"/>
            <a:ext cx="5365020" cy="6392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 school-wide social skills; model social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1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495300" y="3152774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6"/>
            </a:solidFill>
          </a:ln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 rot="5400000">
            <a:off x="3200400" y="1895475"/>
            <a:ext cx="2743200" cy="56578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95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539" y="181154"/>
            <a:ext cx="7009865" cy="213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 smtClean="0"/>
              <a:t>Ci3T Leadership Team Discussion</a:t>
            </a:r>
          </a:p>
          <a:p>
            <a:pPr algn="ctr"/>
            <a:r>
              <a:rPr lang="en-US" sz="2100" dirty="0" smtClean="0"/>
              <a:t>In what ways does your Ci3T plan explicitly support an integrated approach?  Look for specific evidence.</a:t>
            </a:r>
            <a:endParaRPr lang="en-US" sz="2100" dirty="0"/>
          </a:p>
          <a:p>
            <a:pPr algn="ctr"/>
            <a:r>
              <a:rPr lang="en-US" sz="2100" dirty="0" smtClean="0"/>
              <a:t>Where and how might you make integrations stronger?</a:t>
            </a:r>
          </a:p>
          <a:p>
            <a:pPr algn="ctr"/>
            <a:r>
              <a:rPr lang="en-US" sz="2100" dirty="0" smtClean="0"/>
              <a:t>How do your data support areas to target?</a:t>
            </a:r>
            <a:endParaRPr lang="en-US" sz="2100" dirty="0"/>
          </a:p>
        </p:txBody>
      </p:sp>
      <p:sp>
        <p:nvSpPr>
          <p:cNvPr id="16" name="Rectangle 15"/>
          <p:cNvSpPr/>
          <p:nvPr/>
        </p:nvSpPr>
        <p:spPr>
          <a:xfrm>
            <a:off x="2033588" y="4543247"/>
            <a:ext cx="6799190" cy="203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 smtClean="0"/>
              <a:t>Ci3T Leadership Team Discussion to Share</a:t>
            </a:r>
          </a:p>
          <a:p>
            <a:pPr algn="ctr"/>
            <a:r>
              <a:rPr lang="en-US" sz="2100" dirty="0" smtClean="0"/>
              <a:t>Describe one example of how you have observed the integrate approach. </a:t>
            </a:r>
          </a:p>
        </p:txBody>
      </p:sp>
    </p:spTree>
    <p:extLst>
      <p:ext uri="{BB962C8B-B14F-4D97-AF65-F5344CB8AC3E}">
        <p14:creationId xmlns:p14="http://schemas.microsoft.com/office/powerpoint/2010/main" val="32612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4716" y="783533"/>
            <a:ext cx="4034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Team Sharing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6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709739"/>
            <a:ext cx="8520113" cy="28527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 truly comprehensive and integrated three-tiered model </a:t>
            </a:r>
            <a:r>
              <a:rPr lang="en-US" sz="3200" dirty="0" smtClean="0"/>
              <a:t>of </a:t>
            </a:r>
            <a:r>
              <a:rPr lang="en-US" sz="3200" dirty="0"/>
              <a:t>prevention across academic, behavioral, and social skill domains of learning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Lesson planning for an integrated approach at Tier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Storytelling: How have schools fully integrated data informed decisions across the tiers?</a:t>
            </a:r>
            <a:br>
              <a:rPr lang="en-US" sz="3200" dirty="0"/>
            </a:b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427490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89"/>
          <a:stretch/>
        </p:blipFill>
        <p:spPr>
          <a:xfrm>
            <a:off x="-10758" y="0"/>
            <a:ext cx="915475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787" y="1084612"/>
            <a:ext cx="5582526" cy="362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smtClean="0">
                <a:latin typeface="Bradley Hand ITC" panose="03070402050302030203" pitchFamily="66" charset="0"/>
              </a:rPr>
              <a:t>Teaching</a:t>
            </a:r>
            <a:r>
              <a:rPr lang="en-US" sz="4000" b="1" dirty="0" smtClean="0"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n-US" sz="4000" b="1" dirty="0">
              <a:latin typeface="Bradley Hand ITC" panose="03070402050302030203" pitchFamily="66" charset="0"/>
            </a:endParaRPr>
          </a:p>
          <a:p>
            <a:pPr algn="ctr"/>
            <a:r>
              <a:rPr lang="en-US" sz="4000" b="1" dirty="0" smtClean="0">
                <a:latin typeface="Bradley Hand ITC" panose="03070402050302030203" pitchFamily="66" charset="0"/>
              </a:rPr>
              <a:t>Academic Content</a:t>
            </a:r>
          </a:p>
          <a:p>
            <a:pPr algn="ctr"/>
            <a:r>
              <a:rPr lang="en-US" sz="4000" b="1" dirty="0" smtClean="0">
                <a:latin typeface="Bradley Hand ITC" panose="03070402050302030203" pitchFamily="66" charset="0"/>
              </a:rPr>
              <a:t>Social Skills</a:t>
            </a:r>
          </a:p>
          <a:p>
            <a:pPr algn="ctr"/>
            <a:r>
              <a:rPr lang="en-US" sz="4000" b="1" dirty="0" smtClean="0">
                <a:latin typeface="Bradley Hand ITC" panose="03070402050302030203" pitchFamily="66" charset="0"/>
              </a:rPr>
              <a:t>Behavioral Expectations</a:t>
            </a:r>
          </a:p>
          <a:p>
            <a:pPr algn="ctr"/>
            <a:endParaRPr lang="en-US" sz="40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1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315">
            <a:off x="3054913" y="161089"/>
            <a:ext cx="3901440" cy="2599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429">
            <a:off x="410755" y="2758714"/>
            <a:ext cx="3645155" cy="1604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5122" y="4076421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417" y="2810457"/>
            <a:ext cx="2814638" cy="2174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611" y="4988260"/>
            <a:ext cx="4286250" cy="8572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113747" y="1973692"/>
            <a:ext cx="5101025" cy="4598679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29699" y="1973692"/>
            <a:ext cx="5101025" cy="4598679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02106" y="-131003"/>
            <a:ext cx="5101025" cy="4598679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ions Qu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5" y="4857468"/>
            <a:ext cx="20669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on to dropbox.com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0" indent="-1371600">
              <a:lnSpc>
                <a:spcPct val="100000"/>
              </a:lnSpc>
              <a:spcBef>
                <a:spcPts val="0"/>
              </a:spcBef>
              <a:buNone/>
              <a:tabLst>
                <a:tab pos="1033463" algn="l"/>
              </a:tabLst>
            </a:pPr>
            <a:r>
              <a:rPr lang="en-US" dirty="0" smtClean="0"/>
              <a:t>OPEN:	1. </a:t>
            </a:r>
            <a:r>
              <a:rPr lang="en-US" dirty="0" smtClean="0">
                <a:solidFill>
                  <a:srgbClr val="FF0000"/>
                </a:solidFill>
              </a:rPr>
              <a:t>XX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1"/>
                </a:solidFill>
              </a:rPr>
              <a:t>IM18 Ci3T Leadership Team </a:t>
            </a:r>
            <a:r>
              <a:rPr lang="en-US" dirty="0" smtClean="0">
                <a:solidFill>
                  <a:schemeClr val="accent1"/>
                </a:solidFill>
              </a:rPr>
              <a:t>Meeting Agenda </a:t>
            </a:r>
            <a:r>
              <a:rPr lang="en-US" dirty="0">
                <a:solidFill>
                  <a:srgbClr val="FF0000"/>
                </a:solidFill>
              </a:rPr>
              <a:t>YYYY MM </a:t>
            </a:r>
            <a:r>
              <a:rPr lang="en-US" dirty="0" smtClean="0">
                <a:solidFill>
                  <a:srgbClr val="FF0000"/>
                </a:solidFill>
              </a:rPr>
              <a:t>DD</a:t>
            </a:r>
            <a:r>
              <a:rPr lang="en-US" dirty="0" smtClean="0">
                <a:solidFill>
                  <a:schemeClr val="accent1"/>
                </a:solidFill>
              </a:rPr>
              <a:t>.docx</a:t>
            </a:r>
            <a:endParaRPr lang="en-US" dirty="0"/>
          </a:p>
          <a:p>
            <a:pPr marL="1371600" indent="-1371600">
              <a:lnSpc>
                <a:spcPct val="100000"/>
              </a:lnSpc>
              <a:spcBef>
                <a:spcPts val="0"/>
              </a:spcBef>
              <a:buNone/>
              <a:tabLst>
                <a:tab pos="1033463" algn="l"/>
              </a:tabLst>
            </a:pPr>
            <a:r>
              <a:rPr lang="en-US" dirty="0" smtClean="0"/>
              <a:t>	2. </a:t>
            </a:r>
            <a:r>
              <a:rPr lang="en-US" dirty="0" smtClean="0">
                <a:solidFill>
                  <a:schemeClr val="accent1"/>
                </a:solidFill>
              </a:rPr>
              <a:t>Ci3T </a:t>
            </a:r>
            <a:r>
              <a:rPr lang="en-US" dirty="0">
                <a:solidFill>
                  <a:schemeClr val="accent1"/>
                </a:solidFill>
              </a:rPr>
              <a:t>PL </a:t>
            </a:r>
            <a:r>
              <a:rPr lang="en-US" dirty="0" smtClean="0">
                <a:solidFill>
                  <a:schemeClr val="accent1"/>
                </a:solidFill>
              </a:rPr>
              <a:t>Map.docx</a:t>
            </a:r>
          </a:p>
          <a:p>
            <a:pPr marL="1371600" indent="-1371600">
              <a:lnSpc>
                <a:spcPct val="100000"/>
              </a:lnSpc>
              <a:spcBef>
                <a:spcPts val="0"/>
              </a:spcBef>
              <a:buNone/>
              <a:tabLst>
                <a:tab pos="1033463" algn="l"/>
              </a:tabLst>
            </a:pPr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dirty="0" smtClean="0"/>
              <a:t>3.</a:t>
            </a:r>
            <a:r>
              <a:rPr lang="en-US" dirty="0" smtClean="0">
                <a:solidFill>
                  <a:schemeClr val="accent1"/>
                </a:solidFill>
              </a:rPr>
              <a:t> Ci3T Implementation Report.pdf</a:t>
            </a:r>
          </a:p>
          <a:p>
            <a:pPr marL="0" indent="0">
              <a:buNone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Click the file to start a preview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Click “Open” in the top right corner, which allows multiple people to edit together online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49" y="5210506"/>
            <a:ext cx="4519871" cy="796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405" y="131727"/>
            <a:ext cx="1734288" cy="173428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051005" y="5256285"/>
            <a:ext cx="1403497" cy="754912"/>
          </a:xfrm>
          <a:prstGeom prst="roundRect">
            <a:avLst>
              <a:gd name="adj" fmla="val 9260"/>
            </a:avLst>
          </a:prstGeom>
          <a:noFill/>
          <a:ln w="76200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ocial ski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" y="0"/>
            <a:ext cx="5359949" cy="6919533"/>
          </a:xfrm>
          <a:prstGeom prst="rect">
            <a:avLst/>
          </a:prstGeom>
          <a:solidFill>
            <a:srgbClr val="99FF99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98649" y="1070517"/>
            <a:ext cx="5661275" cy="46098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Comprehensive, Integrated Lesson Plans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Review the learning objectives.</a:t>
            </a:r>
          </a:p>
          <a:p>
            <a:pPr algn="ctr"/>
            <a:r>
              <a:rPr lang="en-US" sz="2000" dirty="0" smtClean="0"/>
              <a:t>Consider ideas to meet these objectives within the lesson.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Where are the opportunities for learning and practice?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What low-intensity strategies can be used in this lesson and where?</a:t>
            </a:r>
          </a:p>
          <a:p>
            <a:pPr algn="ctr"/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379" y="5746430"/>
            <a:ext cx="5056300" cy="10287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28452" y="5501150"/>
            <a:ext cx="1171126" cy="43305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Choice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25437" y="4997726"/>
            <a:ext cx="847671" cy="41123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BSP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01357" y="4988670"/>
            <a:ext cx="879273" cy="46494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OTR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70954" y="5180268"/>
            <a:ext cx="1563901" cy="68315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Active Supervision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04735" y="5395387"/>
            <a:ext cx="1731478" cy="41123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Precorrection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338" y="1070517"/>
            <a:ext cx="898216" cy="149465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5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7" descr="15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1" descr="14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0" descr="13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9" descr="12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8" descr="11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2" descr="10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874" y="542559"/>
            <a:ext cx="7123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Activity </a:t>
            </a:r>
            <a:r>
              <a:rPr lang="en-US" sz="2800" dirty="0" smtClean="0"/>
              <a:t>1: Use the sample </a:t>
            </a:r>
            <a:r>
              <a:rPr lang="en-US" sz="2800" dirty="0"/>
              <a:t>lesson </a:t>
            </a:r>
            <a:r>
              <a:rPr lang="en-US" sz="2800" dirty="0" smtClean="0"/>
              <a:t>plan. Discuss how to best use your strategy to support student learning across of all three objectives.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463717" y="5442925"/>
            <a:ext cx="1657419" cy="66907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Instructional Choice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17863" y="5125244"/>
            <a:ext cx="1199654" cy="63536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BSP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06483" y="4766072"/>
            <a:ext cx="1244378" cy="71834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OTR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12638" y="5442925"/>
            <a:ext cx="2213288" cy="105547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Active Supervision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760357" y="5843762"/>
            <a:ext cx="2450449" cy="63535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Precorrection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901000">
        <p14:prism/>
      </p:transition>
    </mc:Choice>
    <mc:Fallback>
      <p:transition spd="slow" advClick="0" advTm="90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2" y="15906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50315" y="542559"/>
            <a:ext cx="5357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Activity </a:t>
            </a:r>
            <a:r>
              <a:rPr lang="en-US" sz="2800" dirty="0" smtClean="0"/>
              <a:t>1: Share one idea!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705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1000"/>
    </mc:Choice>
    <mc:Fallback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7" descr="15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1" descr="14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0" descr="13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9" descr="12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8" descr="11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2" descr="10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484493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383483" y="1284868"/>
            <a:ext cx="63727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Activity 2</a:t>
            </a:r>
            <a:r>
              <a:rPr lang="en-US" sz="2800" dirty="0" smtClean="0"/>
              <a:t>: Use the blank </a:t>
            </a:r>
            <a:r>
              <a:rPr lang="en-US" sz="2800" dirty="0"/>
              <a:t>lesson </a:t>
            </a:r>
            <a:r>
              <a:rPr lang="en-US" sz="2800" dirty="0" smtClean="0"/>
              <a:t>plan template. With your team, create a lesson plan that shows how to integrate learning objectives for an academic content area with social skill and behavioral expectations to facilitate success of the  activity.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5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1000"/>
    </mc:Choice>
    <mc:Fallback xmlns="">
      <p:transition spd="slow"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93566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13647" y="542559"/>
            <a:ext cx="58610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Activity 2: Share recommendations for supporting educators in using an integrated planning form OR share one benefit your team discussed.</a:t>
            </a:r>
          </a:p>
        </p:txBody>
      </p:sp>
    </p:spTree>
    <p:extLst>
      <p:ext uri="{BB962C8B-B14F-4D97-AF65-F5344CB8AC3E}">
        <p14:creationId xmlns:p14="http://schemas.microsoft.com/office/powerpoint/2010/main" val="27367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709739"/>
            <a:ext cx="8520113" cy="28527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 truly comprehensive and integrated three-tiered model </a:t>
            </a:r>
            <a:r>
              <a:rPr lang="en-US" sz="3200" dirty="0" smtClean="0"/>
              <a:t>of </a:t>
            </a:r>
            <a:r>
              <a:rPr lang="en-US" sz="3200" dirty="0"/>
              <a:t>prevention across academic, behavioral, and social skill domains of learning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Lesson planning for an integrated approach at Tier </a:t>
            </a:r>
            <a:r>
              <a:rPr lang="en-US" sz="3200" dirty="0" smtClean="0"/>
              <a:t>1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Storytelling: How have schools fully integrated data informed decisions across the tiers?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5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6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495300" y="3152774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6"/>
            </a:solidFill>
          </a:ln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1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16884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Data-informed Integrated Instruction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 rot="210697">
            <a:off x="1207351" y="1716343"/>
            <a:ext cx="5864879" cy="19548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Storytelling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7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28658" cy="1325563"/>
          </a:xfrm>
        </p:spPr>
        <p:txBody>
          <a:bodyPr/>
          <a:lstStyle/>
          <a:p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Elementary School Story</a:t>
            </a:r>
            <a:endParaRPr lang="en-US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10" l="9701" r="940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8515" y="3353007"/>
            <a:ext cx="1502228" cy="1726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89063" l="1653" r="983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766" y="4966136"/>
            <a:ext cx="1738993" cy="919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572"/>
            <a:ext cx="2298527" cy="1381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2" y="3460877"/>
            <a:ext cx="2298527" cy="1381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75" y="3403827"/>
            <a:ext cx="1741033" cy="1741033"/>
          </a:xfrm>
          <a:prstGeom prst="rect">
            <a:avLst/>
          </a:prstGeom>
        </p:spPr>
      </p:pic>
      <p:sp>
        <p:nvSpPr>
          <p:cNvPr id="13" name="AutoShape 2" descr="Image result for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613" y="3700649"/>
            <a:ext cx="1690901" cy="1197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179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740509"/>
            <a:ext cx="8101282" cy="4351338"/>
          </a:xfrm>
        </p:spPr>
        <p:txBody>
          <a:bodyPr/>
          <a:lstStyle/>
          <a:p>
            <a:r>
              <a:rPr lang="en-US" dirty="0" smtClean="0"/>
              <a:t>Welcome</a:t>
            </a:r>
          </a:p>
          <a:p>
            <a:r>
              <a:rPr lang="en-US" dirty="0" smtClean="0"/>
              <a:t>A truly comprehensive and integrated three-tiered model of prevention across academic</a:t>
            </a:r>
            <a:r>
              <a:rPr lang="en-US" dirty="0"/>
              <a:t>, behavioral, and social skill domains of </a:t>
            </a:r>
            <a:r>
              <a:rPr lang="en-US" dirty="0" smtClean="0"/>
              <a:t>learning</a:t>
            </a:r>
          </a:p>
          <a:p>
            <a:r>
              <a:rPr lang="en-US" dirty="0" smtClean="0"/>
              <a:t>Lesson </a:t>
            </a:r>
            <a:r>
              <a:rPr lang="en-US" dirty="0"/>
              <a:t>p</a:t>
            </a:r>
            <a:r>
              <a:rPr lang="en-US" dirty="0" smtClean="0"/>
              <a:t>lanning for an integrated approach at Tier 1</a:t>
            </a:r>
          </a:p>
          <a:p>
            <a:r>
              <a:rPr lang="en-US" dirty="0" smtClean="0"/>
              <a:t>Storytelling: How have schools fully integrated data-informed decisions across the tiers?</a:t>
            </a:r>
          </a:p>
          <a:p>
            <a:r>
              <a:rPr lang="en-US" dirty="0" smtClean="0"/>
              <a:t>Wrapping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9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7026" y="788212"/>
            <a:ext cx="3946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A Middle  </a:t>
            </a:r>
            <a:r>
              <a:rPr lang="en-US" sz="3200" dirty="0"/>
              <a:t>School 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64" y="1768653"/>
            <a:ext cx="2298527" cy="1381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57" y="4686300"/>
            <a:ext cx="1400417" cy="1633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790" y="2945267"/>
            <a:ext cx="1741033" cy="1741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790" y="1856079"/>
            <a:ext cx="1947862" cy="129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129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768820" y="1895986"/>
            <a:ext cx="2842921" cy="251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751967" y="1224148"/>
            <a:ext cx="3438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A High </a:t>
            </a:r>
            <a:r>
              <a:rPr lang="en-US" sz="3200" dirty="0"/>
              <a:t>School Story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934" y="3227162"/>
            <a:ext cx="1741033" cy="1741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062" y="4968195"/>
            <a:ext cx="1947862" cy="129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899" y="5034935"/>
            <a:ext cx="1896866" cy="142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062" y="1895986"/>
            <a:ext cx="2095942" cy="139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124" y="3154570"/>
            <a:ext cx="2246917" cy="14927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459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 descr="10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9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8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7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6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507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2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000"/>
    </mc:Choice>
    <mc:Fallback xmlns="">
      <p:transition spd="slow"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589" y="167691"/>
            <a:ext cx="7886700" cy="1325563"/>
          </a:xfrm>
        </p:spPr>
        <p:txBody>
          <a:bodyPr/>
          <a:lstStyle/>
          <a:p>
            <a:r>
              <a:rPr lang="en-US" dirty="0" smtClean="0"/>
              <a:t>The Imperative of Equity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1493254"/>
            <a:ext cx="8217877" cy="485394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19759" y="4942115"/>
            <a:ext cx="3302099" cy="41412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323" y="1826510"/>
            <a:ext cx="5963677" cy="50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518" b="29849"/>
          <a:stretch/>
        </p:blipFill>
        <p:spPr>
          <a:xfrm>
            <a:off x="315611" y="1260371"/>
            <a:ext cx="8213247" cy="4492036"/>
          </a:xfrm>
          <a:prstGeom prst="rect">
            <a:avLst/>
          </a:prstGeom>
        </p:spPr>
      </p:pic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0" y="227013"/>
            <a:ext cx="9144000" cy="9159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000" b="1" dirty="0" smtClean="0"/>
              <a:t>Professional Learning to Support You</a:t>
            </a:r>
            <a:r>
              <a:rPr lang="en-US" altLang="en-US" sz="4000" dirty="0" smtClean="0"/>
              <a:t>!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300376" y="5770025"/>
            <a:ext cx="6216080" cy="647700"/>
          </a:xfrm>
          <a:prstGeom prst="rect">
            <a:avLst/>
          </a:prstGeom>
          <a:solidFill>
            <a:srgbClr val="40315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Sign up on ci3t.org under Professional Learning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2512">
            <a:off x="7207392" y="4451565"/>
            <a:ext cx="1654178" cy="213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9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a Ci3T Tier Library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1" y="2667000"/>
            <a:ext cx="7874617" cy="2072923"/>
          </a:xfrm>
        </p:spPr>
      </p:pic>
      <p:sp>
        <p:nvSpPr>
          <p:cNvPr id="6" name="TextBox 5"/>
          <p:cNvSpPr txBox="1"/>
          <p:nvPr/>
        </p:nvSpPr>
        <p:spPr>
          <a:xfrm>
            <a:off x="641683" y="4203031"/>
            <a:ext cx="1925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Teacher-Delivered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Strategies (T1 T2)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018" y="4298099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de-DE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1905" y="4279151"/>
            <a:ext cx="1712495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de-DE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071" y="4303020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de-DE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4" y="2573616"/>
            <a:ext cx="1581149" cy="16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1" b="96307" l="2557" r="98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3884" y="2797628"/>
            <a:ext cx="4221480" cy="4221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97" y="1183528"/>
            <a:ext cx="7886700" cy="2852737"/>
          </a:xfrm>
        </p:spPr>
        <p:txBody>
          <a:bodyPr/>
          <a:lstStyle/>
          <a:p>
            <a:r>
              <a:rPr lang="en-US" dirty="0" smtClean="0"/>
              <a:t>Wrapping Up and Moving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3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4345873"/>
              </p:ext>
            </p:extLst>
          </p:nvPr>
        </p:nvGraphicFramePr>
        <p:xfrm>
          <a:off x="609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3291840" y="768985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553075" y="1489075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228600"/>
            <a:ext cx="4000500" cy="373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Ci3T Professional Learning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Series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7193280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998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85940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52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Additional Professional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Development on Specific Topics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78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8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Teacher Driven Supports: Instructional 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Techniques to Improve Students’ </a:t>
            </a:r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Motivation; 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General Classroom Management </a:t>
            </a:r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Practices; Low-Intensity Behavior Supports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95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8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3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Student Driven Interventions, Strategies, &amp; Practices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53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95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6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Ci3T Team Training Sequence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 rot="20838025">
            <a:off x="6934707" y="646464"/>
            <a:ext cx="194593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Implementation Stages of Tier 2 and 3 within Ci3T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53490" y="842861"/>
          <a:ext cx="7690509" cy="5301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4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41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Sep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Oct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Nov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Dec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Jan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Feb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Mar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Apr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Day 1</a:t>
                      </a:r>
                      <a:endParaRPr lang="en-US" sz="900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900" baseline="0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endParaRPr lang="en-US" sz="900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100" b="1" baseline="0" dirty="0" smtClean="0">
                          <a:latin typeface="+mn-lt"/>
                        </a:rPr>
                        <a:t>11/14/17</a:t>
                      </a:r>
                    </a:p>
                    <a:p>
                      <a:pPr algn="ctr"/>
                      <a:r>
                        <a:rPr lang="en-US" sz="1100" b="1" baseline="0" dirty="0" smtClean="0">
                          <a:latin typeface="+mn-lt"/>
                        </a:rPr>
                        <a:t>5:00-7:00PM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Day</a:t>
                      </a:r>
                      <a:r>
                        <a:rPr lang="en-US" sz="1200" baseline="0" dirty="0" smtClean="0">
                          <a:latin typeface="+mn-lt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12/06/17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8:00AM-4:00PM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Day</a:t>
                      </a:r>
                      <a:r>
                        <a:rPr lang="en-US" sz="1200" baseline="0" dirty="0" smtClean="0">
                          <a:latin typeface="+mn-lt"/>
                        </a:rPr>
                        <a:t> 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n-lt"/>
                        </a:rPr>
                        <a:t>01/16/18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5:00-7:00PM</a:t>
                      </a:r>
                      <a:endParaRPr lang="en-US" sz="1100" b="1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Day</a:t>
                      </a:r>
                      <a:r>
                        <a:rPr lang="en-US" sz="1200" baseline="0" dirty="0" smtClean="0">
                          <a:latin typeface="+mn-lt"/>
                        </a:rPr>
                        <a:t> 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02/13/18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8:00AM-4:00PM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Day</a:t>
                      </a:r>
                      <a:r>
                        <a:rPr lang="en-US" sz="1200" baseline="0" dirty="0" smtClean="0">
                          <a:latin typeface="+mn-lt"/>
                        </a:rPr>
                        <a:t> 5</a:t>
                      </a: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04/04/18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5:00-7:00PM</a:t>
                      </a:r>
                      <a:endParaRPr lang="en-US" sz="1100" b="1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KU Ci3T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Day</a:t>
                      </a:r>
                      <a:r>
                        <a:rPr lang="en-US" sz="1200" baseline="0" dirty="0" smtClean="0">
                          <a:latin typeface="+mn-lt"/>
                        </a:rPr>
                        <a:t> 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baseline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05/03/18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8:00AM-4:00PM</a:t>
                      </a:r>
                      <a:endParaRPr lang="en-US" sz="1100" b="1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+mn-lt"/>
                        </a:rPr>
                        <a:t>Day 1</a:t>
                      </a:r>
                    </a:p>
                    <a:p>
                      <a:pPr algn="ctr"/>
                      <a:r>
                        <a:rPr lang="en-US" sz="1100" b="1" baseline="0" dirty="0" smtClean="0">
                          <a:latin typeface="+mn-lt"/>
                        </a:rPr>
                        <a:t>09/20/17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n-lt"/>
                        </a:rPr>
                        <a:t>11/15/17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Day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01/17/18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03/13/18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04/03/18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84901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Technology Training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10/02/17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9:00AM-12:00PM</a:t>
                      </a:r>
                      <a:endParaRPr lang="en-US" sz="12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Technology Training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11/29/17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5:00-7:00PM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37536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TOT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Session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latin typeface="+mn-lt"/>
                        </a:rPr>
                        <a:t>09/21/17</a:t>
                      </a:r>
                      <a:endParaRPr lang="en-US" sz="1200" b="1" baseline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TOT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Session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11/16/17</a:t>
                      </a:r>
                      <a:endParaRPr lang="en-US" sz="1200" baseline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TOT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Session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12/08/17</a:t>
                      </a:r>
                      <a:endParaRPr lang="en-US" sz="1200" baseline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TOT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Session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01/18/18</a:t>
                      </a:r>
                      <a:endParaRPr lang="en-US" sz="1200" baseline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TOT</a:t>
                      </a:r>
                      <a:r>
                        <a:rPr lang="en-US" sz="1200" b="1" baseline="0" dirty="0" smtClean="0">
                          <a:latin typeface="+mn-lt"/>
                        </a:rPr>
                        <a:t>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Session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02/15/18</a:t>
                      </a:r>
                      <a:endParaRPr lang="en-US" sz="1200" baseline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03/15/18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04/05/18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 Coaching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05/04/18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29809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EMPOWER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09/25/17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B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EMPOWER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11/08/17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4B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EMPOWER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01/24/18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B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EMPOWER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03/14/18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EMPOWER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04/17/18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B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986742"/>
                  </a:ext>
                </a:extLst>
              </a:tr>
            </a:tbl>
          </a:graphicData>
        </a:graphic>
      </p:graphicFrame>
      <p:sp>
        <p:nvSpPr>
          <p:cNvPr id="4" name="Pentagon 3"/>
          <p:cNvSpPr/>
          <p:nvPr/>
        </p:nvSpPr>
        <p:spPr>
          <a:xfrm>
            <a:off x="1" y="1404120"/>
            <a:ext cx="1752598" cy="833755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 Ci3T TRAINING</a:t>
            </a:r>
          </a:p>
        </p:txBody>
      </p:sp>
      <p:sp>
        <p:nvSpPr>
          <p:cNvPr id="11" name="Pentagon 10"/>
          <p:cNvSpPr/>
          <p:nvPr/>
        </p:nvSpPr>
        <p:spPr>
          <a:xfrm>
            <a:off x="-1" y="5296902"/>
            <a:ext cx="1525004" cy="671896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 Project EMPOWER</a:t>
            </a:r>
          </a:p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5:00-7:00 PM</a:t>
            </a:r>
          </a:p>
        </p:txBody>
      </p:sp>
      <p:sp>
        <p:nvSpPr>
          <p:cNvPr id="13" name="Pentagon 12"/>
          <p:cNvSpPr/>
          <p:nvPr/>
        </p:nvSpPr>
        <p:spPr>
          <a:xfrm>
            <a:off x="0" y="2342180"/>
            <a:ext cx="1752599" cy="938682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 Ci3T  IMPLEMENTATION</a:t>
            </a:r>
          </a:p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5:00-7:00 PM</a:t>
            </a:r>
          </a:p>
        </p:txBody>
      </p:sp>
      <p:sp>
        <p:nvSpPr>
          <p:cNvPr id="14" name="Pentagon 13"/>
          <p:cNvSpPr/>
          <p:nvPr/>
        </p:nvSpPr>
        <p:spPr>
          <a:xfrm>
            <a:off x="0" y="4354508"/>
            <a:ext cx="1660358" cy="851346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Trainer of Trainers Coaching Calls</a:t>
            </a:r>
          </a:p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4:00-5:30 PM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4981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Upcoming Professional Development</a:t>
            </a:r>
          </a:p>
        </p:txBody>
      </p:sp>
      <p:sp>
        <p:nvSpPr>
          <p:cNvPr id="10" name="Rounded Rectangle 9"/>
          <p:cNvSpPr/>
          <p:nvPr/>
        </p:nvSpPr>
        <p:spPr>
          <a:xfrm rot="5400000">
            <a:off x="4887711" y="-949208"/>
            <a:ext cx="822064" cy="7690512"/>
          </a:xfrm>
          <a:prstGeom prst="roundRect">
            <a:avLst/>
          </a:prstGeom>
          <a:noFill/>
          <a:ln w="53975">
            <a:solidFill>
              <a:srgbClr val="FF0000">
                <a:alpha val="78000"/>
              </a:srgb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325007" y="5584334"/>
            <a:ext cx="438622" cy="38446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5400000">
            <a:off x="4894258" y="1894233"/>
            <a:ext cx="808970" cy="7690509"/>
          </a:xfrm>
          <a:prstGeom prst="roundRect">
            <a:avLst/>
          </a:prstGeom>
          <a:noFill/>
          <a:ln w="53975">
            <a:solidFill>
              <a:srgbClr val="FF0000">
                <a:alpha val="78000"/>
              </a:srgb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228586" y="2619289"/>
            <a:ext cx="438622" cy="38446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8282254" cy="1325563"/>
          </a:xfrm>
        </p:spPr>
        <p:txBody>
          <a:bodyPr/>
          <a:lstStyle/>
          <a:p>
            <a:r>
              <a:rPr lang="en-US" smtClean="0"/>
              <a:t>Ci3T Team Implementation Support</a:t>
            </a:r>
            <a:endParaRPr lang="en-US"/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335229" y="1524000"/>
            <a:ext cx="8599487" cy="762000"/>
            <a:chOff x="316117" y="1657350"/>
            <a:chExt cx="8599283" cy="762000"/>
          </a:xfrm>
        </p:grpSpPr>
        <p:sp>
          <p:nvSpPr>
            <p:cNvPr id="20" name="Rounded Rectangle 19"/>
            <p:cNvSpPr/>
            <p:nvPr/>
          </p:nvSpPr>
          <p:spPr>
            <a:xfrm>
              <a:off x="2057563" y="1657350"/>
              <a:ext cx="6857837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ctr">
                <a:defRPr/>
              </a:pPr>
              <a:r>
                <a:rPr lang="en-US">
                  <a:solidFill>
                    <a:prstClr val="black"/>
                  </a:solidFill>
                </a:rPr>
                <a:t>   </a:t>
              </a:r>
              <a:r>
                <a:rPr lang="en-US" smtClean="0">
                  <a:solidFill>
                    <a:prstClr val="black"/>
                  </a:solidFill>
                </a:rPr>
                <a:t>Supporting Success: </a:t>
              </a:r>
              <a:r>
                <a:rPr lang="en-US">
                  <a:solidFill>
                    <a:prstClr val="black"/>
                  </a:solidFill>
                </a:rPr>
                <a:t>A Look at Tier 1</a:t>
              </a:r>
              <a:endParaRPr lang="en-US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316117" y="1657350"/>
              <a:ext cx="1981153" cy="762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smtClean="0">
                  <a:solidFill>
                    <a:prstClr val="black"/>
                  </a:solidFill>
                </a:rPr>
                <a:t>9/20/17</a:t>
              </a:r>
              <a:endParaRPr lang="en-US" b="1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smtClean="0">
                  <a:solidFill>
                    <a:prstClr val="black"/>
                  </a:solidFill>
                </a:rPr>
                <a:t>5:00-7:00 PM</a:t>
              </a: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335229" y="2475272"/>
            <a:ext cx="8577262" cy="762000"/>
            <a:chOff x="316117" y="3666465"/>
            <a:chExt cx="8576650" cy="762000"/>
          </a:xfrm>
        </p:grpSpPr>
        <p:sp>
          <p:nvSpPr>
            <p:cNvPr id="23" name="Rounded Rectangle 22"/>
            <p:cNvSpPr/>
            <p:nvPr/>
          </p:nvSpPr>
          <p:spPr>
            <a:xfrm>
              <a:off x="2035256" y="3666465"/>
              <a:ext cx="6857511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ctr">
                <a:defRPr/>
              </a:pPr>
              <a:r>
                <a:rPr lang="en-US" smtClean="0">
                  <a:solidFill>
                    <a:prstClr val="black"/>
                  </a:solidFill>
                </a:rPr>
                <a:t>Planning for Success:  Monitoring and Communication</a:t>
              </a:r>
              <a:endParaRPr lang="en-US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24" name="Rounded Rectangle 23"/>
            <p:cNvSpPr>
              <a:spLocks noChangeArrowheads="1"/>
            </p:cNvSpPr>
            <p:nvPr/>
          </p:nvSpPr>
          <p:spPr bwMode="auto">
            <a:xfrm>
              <a:off x="316117" y="3666465"/>
              <a:ext cx="1981059" cy="762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smtClean="0">
                  <a:solidFill>
                    <a:prstClr val="black"/>
                  </a:solidFill>
                </a:rPr>
                <a:t>11/15/17</a:t>
              </a:r>
              <a:endParaRPr lang="en-US" b="1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5:00-7:00 PM</a:t>
              </a:r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335229" y="3426544"/>
            <a:ext cx="8575675" cy="762000"/>
            <a:chOff x="332714" y="2628900"/>
            <a:chExt cx="8576650" cy="762000"/>
          </a:xfrm>
        </p:grpSpPr>
        <p:sp>
          <p:nvSpPr>
            <p:cNvPr id="26" name="Rounded Rectangle 25"/>
            <p:cNvSpPr/>
            <p:nvPr/>
          </p:nvSpPr>
          <p:spPr>
            <a:xfrm>
              <a:off x="2050584" y="2628900"/>
              <a:ext cx="6858780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ctr">
                <a:defRPr/>
              </a:pPr>
              <a:r>
                <a:rPr lang="en-US" smtClean="0">
                  <a:solidFill>
                    <a:prstClr val="black"/>
                  </a:solidFill>
                </a:rPr>
                <a:t>Using Your Data to Inform Instruction</a:t>
              </a:r>
              <a:endParaRPr lang="en-US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332714" y="2628900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smtClean="0">
                  <a:solidFill>
                    <a:prstClr val="black"/>
                  </a:solidFill>
                </a:rPr>
                <a:t>1/17/18</a:t>
              </a:r>
              <a:endParaRPr lang="en-US" b="1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5:00-7:00 PM</a:t>
              </a:r>
              <a:endParaRPr lang="en-US" b="1">
                <a:solidFill>
                  <a:srgbClr val="FFC000"/>
                </a:solidFill>
              </a:endParaRPr>
            </a:p>
          </p:txBody>
        </p:sp>
      </p:grp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307943" y="4383144"/>
            <a:ext cx="8575675" cy="762000"/>
            <a:chOff x="332714" y="3672312"/>
            <a:chExt cx="8576650" cy="762000"/>
          </a:xfrm>
        </p:grpSpPr>
        <p:sp>
          <p:nvSpPr>
            <p:cNvPr id="29" name="Rounded Rectangle 28"/>
            <p:cNvSpPr/>
            <p:nvPr/>
          </p:nvSpPr>
          <p:spPr>
            <a:xfrm>
              <a:off x="2050584" y="3672312"/>
              <a:ext cx="6858780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ctr">
                <a:defRPr/>
              </a:pPr>
              <a:r>
                <a:rPr lang="en-US" dirty="0"/>
                <a:t>Ci3T:  A Truly Integrated System</a:t>
              </a:r>
              <a:endParaRPr lang="en-US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332714" y="3672312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smtClean="0">
                  <a:solidFill>
                    <a:prstClr val="black"/>
                  </a:solidFill>
                </a:rPr>
                <a:t>3/13/18</a:t>
              </a:r>
              <a:endParaRPr lang="en-US" b="1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5:00-7:00 PM</a:t>
              </a:r>
            </a:p>
          </p:txBody>
        </p:sp>
      </p:grp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335228" y="5329090"/>
            <a:ext cx="8575676" cy="762000"/>
            <a:chOff x="283674" y="5252637"/>
            <a:chExt cx="8576651" cy="762000"/>
          </a:xfrm>
        </p:grpSpPr>
        <p:sp>
          <p:nvSpPr>
            <p:cNvPr id="32" name="Rounded Rectangle 31"/>
            <p:cNvSpPr/>
            <p:nvPr/>
          </p:nvSpPr>
          <p:spPr>
            <a:xfrm>
              <a:off x="2001545" y="5252637"/>
              <a:ext cx="6858780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ctr">
                <a:defRPr/>
              </a:pPr>
              <a:r>
                <a:rPr lang="en-US"/>
                <a:t>Planning for the Year Ahead</a:t>
              </a:r>
              <a:endParaRPr lang="en-US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33" name="Rounded Rectangle 32"/>
            <p:cNvSpPr>
              <a:spLocks noChangeArrowheads="1"/>
            </p:cNvSpPr>
            <p:nvPr/>
          </p:nvSpPr>
          <p:spPr bwMode="auto">
            <a:xfrm>
              <a:off x="283674" y="5252637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smtClean="0">
                  <a:solidFill>
                    <a:prstClr val="black"/>
                  </a:solidFill>
                </a:rPr>
                <a:t>4/3/18</a:t>
              </a:r>
              <a:endParaRPr lang="en-US" b="1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5:00-7:00 PM</a:t>
              </a:r>
            </a:p>
          </p:txBody>
        </p:sp>
      </p:grpSp>
      <p:sp>
        <p:nvSpPr>
          <p:cNvPr id="35" name="5-Point Star 34"/>
          <p:cNvSpPr/>
          <p:nvPr/>
        </p:nvSpPr>
        <p:spPr>
          <a:xfrm>
            <a:off x="115917" y="5491137"/>
            <a:ext cx="438622" cy="38446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6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Picture 41" descr="5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4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3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2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1yel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30seconds_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00seconds_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43" y="3693640"/>
            <a:ext cx="5076825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1682044" y="834876"/>
            <a:ext cx="5802489" cy="99756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accent1"/>
                </a:solidFill>
                <a:latin typeface="Calibri" panose="020F0502020204030204"/>
              </a:rPr>
              <a:t>Let’s talk… and make plans!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What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did I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 learn?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How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will I take this information back to my faculty, staff, and parents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5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riginal Triangle" descr="Triangle 3.jp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986105"/>
            <a:ext cx="8420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5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366" y="4380614"/>
            <a:ext cx="8109984" cy="2477386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7842" y="100114"/>
            <a:ext cx="1788780" cy="1978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Goals for this </a:t>
            </a:r>
            <a:br>
              <a:rPr lang="en-US" dirty="0" smtClean="0"/>
            </a:br>
            <a:r>
              <a:rPr lang="en-US" dirty="0" smtClean="0"/>
              <a:t>Implementation Year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95" y="1744168"/>
            <a:ext cx="7886700" cy="43513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Establish effective Ci3T Leadership Team structures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Gain a deeper understanding of Ci3T models of prevention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Implement your school’s plan with high fidelity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Collect and use social validity and treatment integrity data to monitor Ci3T plan implementation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Collect student academic and behavioral screening and outcome data to inform Ci3T implementation efforts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Share data and communicate Ci3T practices with all stakeholders regularly (e.g., monthly, quarterly)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Identify </a:t>
            </a:r>
            <a:r>
              <a:rPr lang="en-US" sz="2400" dirty="0"/>
              <a:t>areas of additional professional </a:t>
            </a:r>
            <a:r>
              <a:rPr lang="en-US" sz="2400" dirty="0" smtClean="0"/>
              <a:t>learning </a:t>
            </a:r>
            <a:r>
              <a:rPr lang="en-US" sz="2400" dirty="0"/>
              <a:t>for faculty and </a:t>
            </a:r>
            <a:r>
              <a:rPr lang="en-US" sz="2400" dirty="0" smtClean="0"/>
              <a:t>staff and support faculty and staff access to professional learning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Address </a:t>
            </a:r>
            <a:r>
              <a:rPr lang="en-US" sz="2400" dirty="0" smtClean="0"/>
              <a:t>any barriers to </a:t>
            </a:r>
            <a:r>
              <a:rPr lang="en-US" sz="2400" dirty="0"/>
              <a:t>implementing your Ci3T </a:t>
            </a:r>
            <a:r>
              <a:rPr lang="en-US" sz="2400" dirty="0" smtClean="0"/>
              <a:t>model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044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Please Take a Minute to Get Organized</a:t>
            </a:r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idx="1"/>
          </p:nvPr>
        </p:nvSpPr>
        <p:spPr>
          <a:xfrm>
            <a:off x="628650" y="1740509"/>
            <a:ext cx="85153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Please stay until all materials are organized.</a:t>
            </a:r>
          </a:p>
          <a:p>
            <a:r>
              <a:rPr lang="en-US" dirty="0" smtClean="0"/>
              <a:t>Team Materials:</a:t>
            </a:r>
          </a:p>
          <a:p>
            <a:pPr lvl="1"/>
            <a:r>
              <a:rPr lang="en-US" dirty="0" smtClean="0"/>
              <a:t>Save all documents with your school initials at the</a:t>
            </a:r>
            <a:br>
              <a:rPr lang="en-US" dirty="0" smtClean="0"/>
            </a:br>
            <a:r>
              <a:rPr lang="en-US" dirty="0" smtClean="0"/>
              <a:t>beginning and the date at the end of the file name.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XX</a:t>
            </a:r>
            <a:r>
              <a:rPr lang="en-US" b="1" dirty="0" smtClean="0"/>
              <a:t> IM18 Ci3T Leadership Team Meeting Agenda </a:t>
            </a:r>
            <a:r>
              <a:rPr lang="en-US" b="1" dirty="0" smtClean="0">
                <a:solidFill>
                  <a:srgbClr val="FF0000"/>
                </a:solidFill>
              </a:rPr>
              <a:t>YYYY MM DD</a:t>
            </a:r>
            <a:r>
              <a:rPr lang="en-US" b="1" dirty="0" smtClean="0"/>
              <a:t>.docx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XX </a:t>
            </a:r>
            <a:r>
              <a:rPr lang="en-US" dirty="0" smtClean="0"/>
              <a:t>Ci3T </a:t>
            </a:r>
            <a:r>
              <a:rPr lang="en-US" dirty="0"/>
              <a:t>PL </a:t>
            </a:r>
            <a:r>
              <a:rPr lang="en-US" dirty="0" smtClean="0"/>
              <a:t>Map </a:t>
            </a:r>
            <a:r>
              <a:rPr lang="en-US" b="1" dirty="0">
                <a:solidFill>
                  <a:srgbClr val="FF0000"/>
                </a:solidFill>
              </a:rPr>
              <a:t>YYYY MM DD</a:t>
            </a:r>
            <a:r>
              <a:rPr lang="en-US" dirty="0" smtClean="0"/>
              <a:t>.docx</a:t>
            </a:r>
            <a:endParaRPr lang="en-US" dirty="0"/>
          </a:p>
          <a:p>
            <a:pPr lvl="2"/>
            <a:r>
              <a:rPr lang="en-US" dirty="0" smtClean="0"/>
              <a:t>Save to your school’s Dropbox folder</a:t>
            </a:r>
          </a:p>
          <a:p>
            <a:pPr lvl="1"/>
            <a:r>
              <a:rPr lang="en-US" dirty="0" smtClean="0"/>
              <a:t>Clearly identify the person(s) on your team </a:t>
            </a:r>
            <a:br>
              <a:rPr lang="en-US" dirty="0" smtClean="0"/>
            </a:br>
            <a:r>
              <a:rPr lang="en-US" dirty="0" smtClean="0"/>
              <a:t>in charge of each action item listed on the agenda.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Explosion 1 5"/>
          <p:cNvSpPr/>
          <p:nvPr/>
        </p:nvSpPr>
        <p:spPr>
          <a:xfrm rot="20817558">
            <a:off x="15881" y="4828660"/>
            <a:ext cx="2034873" cy="2120672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400" b="1" smtClean="0">
                <a:solidFill>
                  <a:prstClr val="white"/>
                </a:solidFill>
              </a:rPr>
              <a:t>Thank you!</a:t>
            </a:r>
            <a:endParaRPr lang="en-US" sz="24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Wrap Up and Preview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446020"/>
          </a:xfrm>
        </p:spPr>
        <p:txBody>
          <a:bodyPr/>
          <a:lstStyle/>
          <a:p>
            <a:r>
              <a:rPr lang="en-US" dirty="0" smtClean="0"/>
              <a:t>Today’s Review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27184"/>
            <a:ext cx="3868340" cy="4730816"/>
          </a:xfrm>
        </p:spPr>
        <p:txBody>
          <a:bodyPr>
            <a:normAutofit/>
          </a:bodyPr>
          <a:lstStyle/>
          <a:p>
            <a:r>
              <a:rPr lang="en-US" dirty="0"/>
              <a:t>Developing </a:t>
            </a:r>
            <a:r>
              <a:rPr lang="en-US" dirty="0" smtClean="0"/>
              <a:t>comprehensive</a:t>
            </a:r>
            <a:r>
              <a:rPr lang="en-US" dirty="0"/>
              <a:t>, </a:t>
            </a:r>
            <a:r>
              <a:rPr lang="en-US" dirty="0" smtClean="0"/>
              <a:t>integrated </a:t>
            </a:r>
            <a:r>
              <a:rPr lang="en-US" dirty="0"/>
              <a:t>l</a:t>
            </a:r>
            <a:r>
              <a:rPr lang="en-US" dirty="0" smtClean="0"/>
              <a:t>esson plans</a:t>
            </a:r>
            <a:r>
              <a:rPr lang="en-US" dirty="0"/>
              <a:t>: Integrating the academic, behavioral, and social skill domains of learning</a:t>
            </a:r>
          </a:p>
          <a:p>
            <a:r>
              <a:rPr lang="en-US" dirty="0" smtClean="0"/>
              <a:t>Integrated implementation across all tiers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46020"/>
          </a:xfrm>
        </p:spPr>
        <p:txBody>
          <a:bodyPr/>
          <a:lstStyle/>
          <a:p>
            <a:r>
              <a:rPr lang="en-US" dirty="0" smtClean="0"/>
              <a:t>Next Session Preview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27184"/>
            <a:ext cx="3887391" cy="473081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Reviewing </a:t>
            </a:r>
            <a:r>
              <a:rPr lang="en-US" dirty="0"/>
              <a:t>y</a:t>
            </a:r>
            <a:r>
              <a:rPr lang="en-US" dirty="0" smtClean="0"/>
              <a:t>our implementation data</a:t>
            </a:r>
            <a:endParaRPr lang="en-US" dirty="0"/>
          </a:p>
          <a:p>
            <a:pPr lvl="0"/>
            <a:r>
              <a:rPr lang="en-US" dirty="0"/>
              <a:t>Planning for the </a:t>
            </a:r>
            <a:r>
              <a:rPr lang="en-US" dirty="0" smtClean="0"/>
              <a:t>year ahead: </a:t>
            </a:r>
            <a:r>
              <a:rPr lang="en-US" dirty="0"/>
              <a:t>2018-2019 </a:t>
            </a:r>
          </a:p>
          <a:p>
            <a:pPr lvl="0"/>
            <a:r>
              <a:rPr lang="en-US" dirty="0"/>
              <a:t>Utilizing </a:t>
            </a:r>
            <a:r>
              <a:rPr lang="en-US" dirty="0" smtClean="0"/>
              <a:t>data-informed professional learning </a:t>
            </a:r>
            <a:endParaRPr lang="en-US" dirty="0"/>
          </a:p>
          <a:p>
            <a:pPr lvl="0"/>
            <a:r>
              <a:rPr lang="en-US" dirty="0"/>
              <a:t>Recommendations and </a:t>
            </a:r>
            <a:r>
              <a:rPr lang="en-US" dirty="0" smtClean="0"/>
              <a:t>wrap 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Homework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7500"/>
            <a:ext cx="7886700" cy="527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At your next Ci3T Leadership Team meeting: 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solidFill>
                  <a:schemeClr val="accent1"/>
                </a:solidFill>
              </a:rPr>
              <a:t>IM18 Ci3T Leadership Team Meeting Agenda</a:t>
            </a:r>
            <a:r>
              <a:rPr lang="en-US" dirty="0" smtClean="0"/>
              <a:t> to conduct an effective meeting with</a:t>
            </a:r>
          </a:p>
          <a:p>
            <a:pPr lvl="2"/>
            <a:r>
              <a:rPr lang="en-US" dirty="0" smtClean="0"/>
              <a:t>clearly defined roles and responsibilities of team members</a:t>
            </a:r>
          </a:p>
          <a:p>
            <a:pPr lvl="2"/>
            <a:r>
              <a:rPr lang="en-US" dirty="0" smtClean="0"/>
              <a:t>action items, persons responsible, and due dates</a:t>
            </a:r>
          </a:p>
          <a:p>
            <a:pPr lvl="1"/>
            <a:r>
              <a:rPr lang="en-US" dirty="0"/>
              <a:t>Discuss focus areas for Tier 2 and Tier 3 for next year  </a:t>
            </a:r>
          </a:p>
          <a:p>
            <a:pPr lvl="1"/>
            <a:r>
              <a:rPr lang="en-US" dirty="0" smtClean="0"/>
              <a:t>Discuss professional learning needs</a:t>
            </a:r>
          </a:p>
          <a:p>
            <a:pPr marL="0" indent="0">
              <a:buNone/>
            </a:pPr>
            <a:r>
              <a:rPr lang="en-US" b="1" dirty="0" smtClean="0"/>
              <a:t>At your next faculty meeting: </a:t>
            </a:r>
          </a:p>
          <a:p>
            <a:pPr lvl="1"/>
            <a:r>
              <a:rPr lang="en-US" dirty="0" smtClean="0"/>
              <a:t>Share successes</a:t>
            </a:r>
          </a:p>
          <a:p>
            <a:pPr lvl="1"/>
            <a:r>
              <a:rPr lang="en-US" dirty="0" smtClean="0"/>
              <a:t>Discuss ways to support staff in integrating behavioral expectations and social skills throughout the instructional day</a:t>
            </a:r>
          </a:p>
          <a:p>
            <a:pPr lvl="1"/>
            <a:r>
              <a:rPr lang="en-US" dirty="0" smtClean="0"/>
              <a:t>Discuss focus areas for Tier 2 and Tier 3 for next year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859">
            <a:off x="7419482" y="107708"/>
            <a:ext cx="1694419" cy="16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 rot="20897834">
            <a:off x="5462755" y="3676369"/>
            <a:ext cx="1241778" cy="1241778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dirty="0" smtClean="0"/>
              <a:t>YOU ARE HERE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9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your Ci3T Meeting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Meeting logistics</a:t>
            </a:r>
          </a:p>
          <a:p>
            <a:pPr lvl="1"/>
            <a:r>
              <a:rPr lang="en-US" smtClean="0"/>
              <a:t>Date, time, who is present, who is absent</a:t>
            </a:r>
          </a:p>
          <a:p>
            <a:pPr lvl="1"/>
            <a:r>
              <a:rPr lang="en-US" smtClean="0"/>
              <a:t>Next meeting date/time/location/roles</a:t>
            </a:r>
          </a:p>
          <a:p>
            <a:pPr lvl="1"/>
            <a:r>
              <a:rPr lang="en-US" smtClean="0"/>
              <a:t>Discussion points for current meeting</a:t>
            </a:r>
          </a:p>
          <a:p>
            <a:r>
              <a:rPr lang="en-US" smtClean="0"/>
              <a:t>Procedural Checklist</a:t>
            </a:r>
          </a:p>
          <a:p>
            <a:r>
              <a:rPr lang="en-US" smtClean="0"/>
              <a:t>Record of discussion according to key Ci3T features</a:t>
            </a:r>
          </a:p>
          <a:p>
            <a:pPr lvl="1"/>
            <a:r>
              <a:rPr lang="en-US" smtClean="0"/>
              <a:t>Procedures for teaching, reinforcing and monitoring</a:t>
            </a:r>
          </a:p>
          <a:p>
            <a:pPr lvl="1"/>
            <a:r>
              <a:rPr lang="en-US" smtClean="0"/>
              <a:t>Academics</a:t>
            </a:r>
          </a:p>
          <a:p>
            <a:pPr lvl="1"/>
            <a:r>
              <a:rPr lang="en-US" smtClean="0"/>
              <a:t>Behavior</a:t>
            </a:r>
          </a:p>
          <a:p>
            <a:pPr lvl="1"/>
            <a:r>
              <a:rPr lang="en-US" smtClean="0"/>
              <a:t>Social skills</a:t>
            </a:r>
          </a:p>
          <a:p>
            <a:pPr lvl="1"/>
            <a:r>
              <a:rPr lang="en-US" smtClean="0"/>
              <a:t>Data (student level, program level, Ci3T reports)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64" y="1408600"/>
            <a:ext cx="1827116" cy="23645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89248" y="877824"/>
            <a:ext cx="4223715" cy="5465984"/>
            <a:chOff x="289248" y="877824"/>
            <a:chExt cx="4223715" cy="54659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48" y="877824"/>
              <a:ext cx="4223715" cy="546598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Oval 6"/>
            <p:cNvSpPr/>
            <p:nvPr/>
          </p:nvSpPr>
          <p:spPr>
            <a:xfrm>
              <a:off x="512064" y="4478694"/>
              <a:ext cx="3668050" cy="1698171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384" y="877823"/>
            <a:ext cx="4223715" cy="5465985"/>
            <a:chOff x="4600384" y="877823"/>
            <a:chExt cx="4223715" cy="54659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384" y="877823"/>
              <a:ext cx="4223715" cy="54659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5019869" y="1315616"/>
              <a:ext cx="3601618" cy="1800808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Oval Callout 4"/>
          <p:cNvSpPr/>
          <p:nvPr/>
        </p:nvSpPr>
        <p:spPr>
          <a:xfrm>
            <a:off x="4852364" y="4285801"/>
            <a:ext cx="3662985" cy="1557559"/>
          </a:xfrm>
          <a:prstGeom prst="wedgeEllipseCallout">
            <a:avLst>
              <a:gd name="adj1" fmla="val -33168"/>
              <a:gd name="adj2" fmla="val -63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Open your most recent meeting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1709739"/>
            <a:ext cx="8520113" cy="285273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truly comprehensive and integrated three-tiered model </a:t>
            </a:r>
            <a:r>
              <a:rPr lang="en-US" sz="3200" dirty="0" smtClean="0">
                <a:solidFill>
                  <a:srgbClr val="FF0000"/>
                </a:solidFill>
              </a:rPr>
              <a:t>of </a:t>
            </a:r>
            <a:r>
              <a:rPr lang="en-US" sz="3200" dirty="0">
                <a:solidFill>
                  <a:srgbClr val="FF0000"/>
                </a:solidFill>
              </a:rPr>
              <a:t>prevention across academic, behavioral, and social skill domains of learning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Lesson planning for an integrated approach at Tier </a:t>
            </a:r>
            <a:r>
              <a:rPr lang="en-US" sz="3200" dirty="0" smtClean="0"/>
              <a:t>1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Storytelling: How have schools fully integrated data informed decisions across the tiers?</a:t>
            </a:r>
            <a:br>
              <a:rPr lang="en-US" sz="3200" dirty="0"/>
            </a:b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400937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1655894">
            <a:off x="24850" y="4237820"/>
            <a:ext cx="2689784" cy="1502228"/>
          </a:xfrm>
          <a:prstGeom prst="rightArrow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Reading fluency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Left Arrow 2"/>
          <p:cNvSpPr/>
          <p:nvPr/>
        </p:nvSpPr>
        <p:spPr>
          <a:xfrm rot="19764645">
            <a:off x="4180115" y="4422548"/>
            <a:ext cx="3135086" cy="1136469"/>
          </a:xfrm>
          <a:prstGeom prst="leftArrow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Expectations matrix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19723884">
            <a:off x="6239692" y="4614137"/>
            <a:ext cx="3135086" cy="1136469"/>
          </a:xfrm>
          <a:prstGeom prst="leftArrow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Social skills curriculum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0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4109</Words>
  <Application>Microsoft Office PowerPoint</Application>
  <PresentationFormat>On-screen Show (4:3)</PresentationFormat>
  <Paragraphs>508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ＭＳ Ｐゴシック</vt:lpstr>
      <vt:lpstr>Arial</vt:lpstr>
      <vt:lpstr>Bradley Hand ITC</vt:lpstr>
      <vt:lpstr>Calibri</vt:lpstr>
      <vt:lpstr>Calibri Light</vt:lpstr>
      <vt:lpstr>Times New Roman</vt:lpstr>
      <vt:lpstr>12_Office Theme</vt:lpstr>
      <vt:lpstr>Implementing Comprehensive, Integrated, Three-Tiered (Ci3T) Models: Supporting student success across the tiers</vt:lpstr>
      <vt:lpstr>Log on to dropbox.com</vt:lpstr>
      <vt:lpstr>Agenda</vt:lpstr>
      <vt:lpstr>Welcome</vt:lpstr>
      <vt:lpstr>PowerPoint Presentation</vt:lpstr>
      <vt:lpstr>PowerPoint Presentation</vt:lpstr>
      <vt:lpstr>Using your Ci3T Meeting Agenda</vt:lpstr>
      <vt:lpstr>A truly comprehensive and integrated three-tiered model of prevention across academic, behavioral, and social skill domains of learning  Lesson planning for an integrated approach at Tier 1  Storytelling: How have schools fully integrated data informed decisions across the tiers?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truly comprehensive and integrated three-tiered model of prevention across academic, behavioral, and social skill domains of learning  Lesson planning for an integrated approach at Tier 1  Storytelling: How have schools fully integrated data informed decisions across the tiers?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truly comprehensive and integrated three-tiered model of prevention across academic, behavioral, and social skill domains of learning  Lesson planning for an integrated approach at Tier 1  Storytelling: How have schools fully integrated data informed decisions across the tiers? </vt:lpstr>
      <vt:lpstr>PowerPoint Presentation</vt:lpstr>
      <vt:lpstr>Data-informed Integrated Instruction</vt:lpstr>
      <vt:lpstr>Elementary School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Imperative of Equity</vt:lpstr>
      <vt:lpstr>Professional Learning to Support You!</vt:lpstr>
      <vt:lpstr>Building a Ci3T Tier Library</vt:lpstr>
      <vt:lpstr>Wrapping Up and Moving Forward</vt:lpstr>
      <vt:lpstr>PowerPoint Presentation</vt:lpstr>
      <vt:lpstr>PowerPoint Presentation</vt:lpstr>
      <vt:lpstr>Ci3T Team Implementation Support</vt:lpstr>
      <vt:lpstr>PowerPoint Presentation</vt:lpstr>
      <vt:lpstr>PowerPoint Presentation</vt:lpstr>
      <vt:lpstr>PowerPoint Presentation</vt:lpstr>
      <vt:lpstr> Goals for this  Implementation Year </vt:lpstr>
      <vt:lpstr>Please Take a Minute to Get Organized</vt:lpstr>
      <vt:lpstr>Wrap Up and Preview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Comprehensive, Integrated, Three-Tiered Models (CI3T) of Prevention in Lawrence Public School District’s Secondary Schools: Building Multi-tiered Systems OF Support with an Integrated Focus</dc:title>
  <dc:creator>Ashley Quell</dc:creator>
  <cp:lastModifiedBy>Buckman, Mark</cp:lastModifiedBy>
  <cp:revision>267</cp:revision>
  <cp:lastPrinted>2017-12-20T03:50:08Z</cp:lastPrinted>
  <dcterms:created xsi:type="dcterms:W3CDTF">2015-01-07T17:55:34Z</dcterms:created>
  <dcterms:modified xsi:type="dcterms:W3CDTF">2018-03-09T21:57:47Z</dcterms:modified>
</cp:coreProperties>
</file>