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7"/>
  </p:notesMasterIdLst>
  <p:handoutMasterIdLst>
    <p:handoutMasterId r:id="rId8"/>
  </p:handoutMasterIdLst>
  <p:sldIdLst>
    <p:sldId id="261" r:id="rId2"/>
    <p:sldId id="263" r:id="rId3"/>
    <p:sldId id="264" r:id="rId4"/>
    <p:sldId id="266" r:id="rId5"/>
    <p:sldId id="265" r:id="rId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AC35"/>
    <a:srgbClr val="00FF99"/>
    <a:srgbClr val="50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2479" autoAdjust="0"/>
  </p:normalViewPr>
  <p:slideViewPr>
    <p:cSldViewPr>
      <p:cViewPr varScale="1">
        <p:scale>
          <a:sx n="88" d="100"/>
          <a:sy n="88" d="100"/>
        </p:scale>
        <p:origin x="848" y="176"/>
      </p:cViewPr>
      <p:guideLst>
        <p:guide orient="horz" pos="2160"/>
        <p:guide pos="3840"/>
      </p:guideLst>
    </p:cSldViewPr>
  </p:slideViewPr>
  <p:notesTextViewPr>
    <p:cViewPr>
      <p:scale>
        <a:sx n="1" d="1"/>
        <a:sy n="1" d="1"/>
      </p:scale>
      <p:origin x="0" y="0"/>
    </p:cViewPr>
  </p:notesTextViewPr>
  <p:notesViewPr>
    <p:cSldViewPr>
      <p:cViewPr varScale="1">
        <p:scale>
          <a:sx n="84" d="100"/>
          <a:sy n="84" d="100"/>
        </p:scale>
        <p:origin x="3822" y="10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058584" y="8676640"/>
            <a:ext cx="3821637" cy="618147"/>
          </a:xfrm>
          <a:prstGeom prst="rect">
            <a:avLst/>
          </a:prstGeom>
        </p:spPr>
        <p:txBody>
          <a:bodyPr vert="horz" lIns="92446" tIns="46223" rIns="92446" bIns="46223" rtlCol="0" anchor="b"/>
          <a:lstStyle>
            <a:lvl1pPr algn="r">
              <a:defRPr sz="1200"/>
            </a:lvl1pPr>
          </a:lstStyle>
          <a:p>
            <a:endParaRPr lang="en-US" dirty="0" smtClean="0"/>
          </a:p>
          <a:p>
            <a:r>
              <a:rPr lang="en-US" dirty="0"/>
              <a:t>R12_PIRS Feedback to Faculty and Staff  </a:t>
            </a:r>
            <a:fld id="{63D55621-3F64-40E7-A037-8FF9C024BB54}" type="slidenum">
              <a:rPr lang="en-US" smtClean="0"/>
              <a:t>‹#›</a:t>
            </a:fld>
            <a:endParaRPr lang="en-US" dirty="0"/>
          </a:p>
        </p:txBody>
      </p:sp>
    </p:spTree>
    <p:extLst>
      <p:ext uri="{BB962C8B-B14F-4D97-AF65-F5344CB8AC3E}">
        <p14:creationId xmlns:p14="http://schemas.microsoft.com/office/powerpoint/2010/main" val="27804271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B85AE58-D700-43C1-837F-D8226AC52811}" type="datetime1">
              <a:rPr lang="en-US" smtClean="0"/>
              <a:t>11/26/16</a:t>
            </a:fld>
            <a:endParaRPr lang="en-US"/>
          </a:p>
        </p:txBody>
      </p:sp>
      <p:sp>
        <p:nvSpPr>
          <p:cNvPr id="4" name="Slide Image Placeholder 3"/>
          <p:cNvSpPr>
            <a:spLocks noGrp="1" noRot="1" noChangeAspect="1"/>
          </p:cNvSpPr>
          <p:nvPr>
            <p:ph type="sldImg" idx="2"/>
          </p:nvPr>
        </p:nvSpPr>
        <p:spPr>
          <a:xfrm>
            <a:off x="342900" y="696913"/>
            <a:ext cx="61976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r>
              <a:rPr lang="en-US" smtClean="0"/>
              <a:t>R12_PIRS Feedback to Faculty and Staff </a:t>
            </a: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87EF9B86-886B-4E49-967A-0BB6B262F27D}" type="slidenum">
              <a:rPr lang="en-US" smtClean="0"/>
              <a:pPr/>
              <a:t>‹#›</a:t>
            </a:fld>
            <a:endParaRPr lang="en-US"/>
          </a:p>
        </p:txBody>
      </p:sp>
    </p:spTree>
    <p:extLst>
      <p:ext uri="{BB962C8B-B14F-4D97-AF65-F5344CB8AC3E}">
        <p14:creationId xmlns:p14="http://schemas.microsoft.com/office/powerpoint/2010/main" val="21167452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7600" cy="3486150"/>
          </a:xfrm>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R12_PIRS Feedback to Faculty and Staff </a:t>
            </a:r>
            <a:endParaRPr lang="en-US"/>
          </a:p>
        </p:txBody>
      </p:sp>
      <p:sp>
        <p:nvSpPr>
          <p:cNvPr id="6" name="Slide Number Placeholder 5"/>
          <p:cNvSpPr>
            <a:spLocks noGrp="1"/>
          </p:cNvSpPr>
          <p:nvPr>
            <p:ph type="sldNum" sz="quarter" idx="12"/>
          </p:nvPr>
        </p:nvSpPr>
        <p:spPr/>
        <p:txBody>
          <a:bodyPr/>
          <a:lstStyle/>
          <a:p>
            <a:fld id="{87EF9B86-886B-4E49-967A-0BB6B262F27D}" type="slidenum">
              <a:rPr lang="en-US" smtClean="0"/>
              <a:pPr/>
              <a:t>1</a:t>
            </a:fld>
            <a:endParaRPr lang="en-US"/>
          </a:p>
        </p:txBody>
      </p:sp>
    </p:spTree>
    <p:extLst>
      <p:ext uri="{BB962C8B-B14F-4D97-AF65-F5344CB8AC3E}">
        <p14:creationId xmlns:p14="http://schemas.microsoft.com/office/powerpoint/2010/main" val="2360146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1"/>
            <a:ext cx="103632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727200" y="19050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Rectangle 7"/>
          <p:cNvSpPr/>
          <p:nvPr userDrawn="1"/>
        </p:nvSpPr>
        <p:spPr>
          <a:xfrm>
            <a:off x="203201" y="152400"/>
            <a:ext cx="11785600" cy="6553200"/>
          </a:xfrm>
          <a:prstGeom prst="rect">
            <a:avLst/>
          </a:prstGeom>
          <a:noFill/>
          <a:ln w="9525" cmpd="sng">
            <a:gradFill flip="none" rotWithShape="1">
              <a:gsLst>
                <a:gs pos="23000">
                  <a:srgbClr val="5BAC35"/>
                </a:gs>
                <a:gs pos="100000">
                  <a:srgbClr val="FF0000"/>
                </a:gs>
                <a:gs pos="59000">
                  <a:srgbClr val="FFFF00"/>
                </a:gs>
              </a:gsLst>
              <a:lin ang="162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90900" y="3810000"/>
            <a:ext cx="5410200" cy="2133600"/>
          </a:xfrm>
          <a:prstGeom prst="rect">
            <a:avLst/>
          </a:prstGeom>
        </p:spPr>
      </p:pic>
    </p:spTree>
    <p:extLst>
      <p:ext uri="{BB962C8B-B14F-4D97-AF65-F5344CB8AC3E}">
        <p14:creationId xmlns:p14="http://schemas.microsoft.com/office/powerpoint/2010/main" val="42239086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userDrawn="1"/>
        </p:nvGrpSpPr>
        <p:grpSpPr>
          <a:xfrm>
            <a:off x="5737868" y="5953478"/>
            <a:ext cx="716268" cy="804672"/>
            <a:chOff x="4303401" y="5953478"/>
            <a:chExt cx="537201" cy="804672"/>
          </a:xfrm>
        </p:grpSpPr>
        <p:sp>
          <p:nvSpPr>
            <p:cNvPr id="13" name="Rectangle 12"/>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251904357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userDrawn="1"/>
        </p:nvGrpSpPr>
        <p:grpSpPr>
          <a:xfrm>
            <a:off x="5737868" y="5953478"/>
            <a:ext cx="716268" cy="804672"/>
            <a:chOff x="4303401" y="5953478"/>
            <a:chExt cx="537201" cy="804672"/>
          </a:xfrm>
        </p:grpSpPr>
        <p:sp>
          <p:nvSpPr>
            <p:cNvPr id="13" name="Rectangle 12"/>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14758585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_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lvl1pPr>
              <a:defRPr>
                <a:solidFill>
                  <a:schemeClr val="tx1">
                    <a:lumMod val="75000"/>
                    <a:lumOff val="25000"/>
                  </a:schemeClr>
                </a:solidFill>
              </a:defRPr>
            </a:lvl1pPr>
          </a:lstStyle>
          <a:p>
            <a:r>
              <a:rPr lang="en-US" smtClean="0"/>
              <a:t>Click to edit Master title style</a:t>
            </a:r>
            <a:endParaRPr/>
          </a:p>
        </p:txBody>
      </p:sp>
      <p:cxnSp>
        <p:nvCxnSpPr>
          <p:cNvPr id="7" name="Straight Connector 6"/>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userDrawn="1"/>
        </p:nvGrpSpPr>
        <p:grpSpPr>
          <a:xfrm>
            <a:off x="5737868" y="5953478"/>
            <a:ext cx="716268" cy="804672"/>
            <a:chOff x="4303401" y="5953478"/>
            <a:chExt cx="537201" cy="804672"/>
          </a:xfrm>
        </p:grpSpPr>
        <p:sp>
          <p:nvSpPr>
            <p:cNvPr id="12" name="Rectangle 11"/>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15709253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solidFill>
                  <a:schemeClr val="tx1">
                    <a:lumMod val="75000"/>
                    <a:lumOff val="25000"/>
                  </a:schemeClr>
                </a:solidFill>
              </a:defRPr>
            </a:lvl1pPr>
          </a:lstStyle>
          <a:p>
            <a:r>
              <a:rPr lang="en-US" smtClean="0"/>
              <a:t>Click to edit Master title style</a:t>
            </a:r>
            <a:endParaRPr lang="en-US"/>
          </a:p>
        </p:txBody>
      </p:sp>
      <p:sp>
        <p:nvSpPr>
          <p:cNvPr id="3" name="Chart Placeholder 2"/>
          <p:cNvSpPr>
            <a:spLocks noGrp="1"/>
          </p:cNvSpPr>
          <p:nvPr>
            <p:ph type="chart" idx="1"/>
          </p:nvPr>
        </p:nvSpPr>
        <p:spPr>
          <a:xfrm>
            <a:off x="609600" y="1600205"/>
            <a:ext cx="10972800" cy="4530725"/>
          </a:xfrm>
        </p:spPr>
        <p:txBody>
          <a:bodyPr>
            <a:normAutofit/>
          </a:bodyPr>
          <a:lstStyle/>
          <a:p>
            <a:pPr lvl="0"/>
            <a:endParaRPr lang="en-US" noProof="0" smtClean="0"/>
          </a:p>
        </p:txBody>
      </p:sp>
    </p:spTree>
    <p:extLst>
      <p:ext uri="{BB962C8B-B14F-4D97-AF65-F5344CB8AC3E}">
        <p14:creationId xmlns:p14="http://schemas.microsoft.com/office/powerpoint/2010/main" val="8352289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DB9CA">
              <a:alpha val="10196"/>
            </a:srgbClr>
          </a:solidFill>
        </p:spPr>
        <p:txBody>
          <a:bodyPr/>
          <a:lstStyle>
            <a:lvl1pPr>
              <a:defRPr>
                <a:solidFill>
                  <a:schemeClr val="tx1">
                    <a:lumMod val="75000"/>
                    <a:lumOff val="2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userDrawn="1"/>
        </p:nvGrpSpPr>
        <p:grpSpPr>
          <a:xfrm>
            <a:off x="5737868" y="5953478"/>
            <a:ext cx="716268" cy="804672"/>
            <a:chOff x="4303401" y="5953478"/>
            <a:chExt cx="537201" cy="804672"/>
          </a:xfrm>
        </p:grpSpPr>
        <p:sp>
          <p:nvSpPr>
            <p:cNvPr id="10" name="Rectangle 9"/>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2968880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044826"/>
            <a:ext cx="10363200" cy="1362075"/>
          </a:xfrm>
        </p:spPr>
        <p:txBody>
          <a:bodyPr anchor="b" anchorCtr="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4422133"/>
            <a:ext cx="10363200" cy="1500187"/>
          </a:xfrm>
        </p:spPr>
        <p:txBody>
          <a:bodyPr anchor="ctr"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203201" y="152400"/>
            <a:ext cx="11785600" cy="6553200"/>
          </a:xfrm>
          <a:prstGeom prst="rect">
            <a:avLst/>
          </a:prstGeom>
          <a:noFill/>
          <a:ln w="9525" cmpd="sng">
            <a:gradFill flip="none" rotWithShape="1">
              <a:gsLst>
                <a:gs pos="23000">
                  <a:srgbClr val="5BAC35"/>
                </a:gs>
                <a:gs pos="100000">
                  <a:srgbClr val="FF0000"/>
                </a:gs>
                <a:gs pos="59000">
                  <a:srgbClr val="FFFF00"/>
                </a:gs>
              </a:gsLst>
              <a:lin ang="162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90900" y="762000"/>
            <a:ext cx="5410200" cy="2133600"/>
          </a:xfrm>
          <a:prstGeom prst="rect">
            <a:avLst/>
          </a:prstGeom>
        </p:spPr>
      </p:pic>
    </p:spTree>
    <p:extLst>
      <p:ext uri="{BB962C8B-B14F-4D97-AF65-F5344CB8AC3E}">
        <p14:creationId xmlns:p14="http://schemas.microsoft.com/office/powerpoint/2010/main" val="15826888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DB9CA">
              <a:alpha val="10196"/>
            </a:srgbClr>
          </a:solidFill>
        </p:spPr>
        <p:txBody>
          <a:bodyPr/>
          <a:lstStyle>
            <a:lvl1pPr>
              <a:defRPr>
                <a:solidFill>
                  <a:schemeClr val="tx1">
                    <a:lumMod val="75000"/>
                    <a:lumOff val="25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userDrawn="1"/>
        </p:nvGrpSpPr>
        <p:grpSpPr>
          <a:xfrm>
            <a:off x="5737868" y="5953478"/>
            <a:ext cx="716268" cy="804672"/>
            <a:chOff x="4303401" y="5953478"/>
            <a:chExt cx="537201" cy="804672"/>
          </a:xfrm>
        </p:grpSpPr>
        <p:sp>
          <p:nvSpPr>
            <p:cNvPr id="14" name="Rectangle 13"/>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11432808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DB9CA">
              <a:alpha val="10196"/>
            </a:srgbClr>
          </a:solidFill>
        </p:spPr>
        <p:txBody>
          <a:bodyPr/>
          <a:lstStyle>
            <a:lvl1pPr>
              <a:defRPr>
                <a:solidFill>
                  <a:schemeClr val="tx1">
                    <a:lumMod val="75000"/>
                    <a:lumOff val="2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5" name="Group 14"/>
          <p:cNvGrpSpPr/>
          <p:nvPr userDrawn="1"/>
        </p:nvGrpSpPr>
        <p:grpSpPr>
          <a:xfrm>
            <a:off x="5737868" y="5953478"/>
            <a:ext cx="716268" cy="804672"/>
            <a:chOff x="4303401" y="5953478"/>
            <a:chExt cx="537201" cy="804672"/>
          </a:xfrm>
        </p:grpSpPr>
        <p:sp>
          <p:nvSpPr>
            <p:cNvPr id="16" name="Rectangle 15"/>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13150406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DB9CA">
              <a:alpha val="10196"/>
            </a:srgbClr>
          </a:solidFill>
        </p:spPr>
        <p:txBody>
          <a:bodyPr/>
          <a:lstStyle>
            <a:lvl1pPr>
              <a:defRPr>
                <a:solidFill>
                  <a:schemeClr val="tx1">
                    <a:lumMod val="75000"/>
                    <a:lumOff val="25000"/>
                  </a:schemeClr>
                </a:solidFill>
              </a:defRPr>
            </a:lvl1pPr>
          </a:lstStyle>
          <a:p>
            <a:r>
              <a:rPr lang="en-US" smtClean="0"/>
              <a:t>Click to edit Master title style</a:t>
            </a:r>
            <a:endParaRPr lang="en-US"/>
          </a:p>
        </p:txBody>
      </p:sp>
      <p:cxnSp>
        <p:nvCxnSpPr>
          <p:cNvPr id="6" name="Straight Connector 5"/>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userDrawn="1"/>
        </p:nvGrpSpPr>
        <p:grpSpPr>
          <a:xfrm>
            <a:off x="5737868" y="5953478"/>
            <a:ext cx="716268" cy="804672"/>
            <a:chOff x="4303401" y="5953478"/>
            <a:chExt cx="537201" cy="804672"/>
          </a:xfrm>
        </p:grpSpPr>
        <p:sp>
          <p:nvSpPr>
            <p:cNvPr id="11" name="Rectangle 10"/>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38573851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6" name="Straight Connector 5"/>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userDrawn="1"/>
        </p:nvGrpSpPr>
        <p:grpSpPr>
          <a:xfrm>
            <a:off x="5737868" y="5953478"/>
            <a:ext cx="716268" cy="804672"/>
            <a:chOff x="4303401" y="5953478"/>
            <a:chExt cx="537201" cy="804672"/>
          </a:xfrm>
        </p:grpSpPr>
        <p:sp>
          <p:nvSpPr>
            <p:cNvPr id="11" name="Rectangle 10"/>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29381711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824939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9" name="Straight Connector 8"/>
          <p:cNvCxnSpPr/>
          <p:nvPr userDrawn="1"/>
        </p:nvCxnSpPr>
        <p:spPr>
          <a:xfrm>
            <a:off x="609600" y="6400800"/>
            <a:ext cx="109728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userDrawn="1"/>
        </p:nvGrpSpPr>
        <p:grpSpPr>
          <a:xfrm>
            <a:off x="5737868" y="5953478"/>
            <a:ext cx="716268" cy="804672"/>
            <a:chOff x="4303401" y="5953478"/>
            <a:chExt cx="537201" cy="804672"/>
          </a:xfrm>
        </p:grpSpPr>
        <p:sp>
          <p:nvSpPr>
            <p:cNvPr id="14" name="Rectangle 13"/>
            <p:cNvSpPr/>
            <p:nvPr userDrawn="1"/>
          </p:nvSpPr>
          <p:spPr>
            <a:xfrm>
              <a:off x="4303401" y="6324600"/>
              <a:ext cx="537201"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1618" y="5953478"/>
              <a:ext cx="400765" cy="804672"/>
            </a:xfrm>
            <a:prstGeom prst="rect">
              <a:avLst/>
            </a:prstGeom>
          </p:spPr>
        </p:pic>
      </p:grpSp>
    </p:spTree>
    <p:extLst>
      <p:ext uri="{BB962C8B-B14F-4D97-AF65-F5344CB8AC3E}">
        <p14:creationId xmlns:p14="http://schemas.microsoft.com/office/powerpoint/2010/main" val="618864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a:no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2286392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1"/>
            <a:ext cx="10363200" cy="1470025"/>
          </a:xfrm>
        </p:spPr>
        <p:txBody>
          <a:bodyPr/>
          <a:lstStyle/>
          <a:p>
            <a:r>
              <a:rPr lang="en-US" dirty="0" smtClean="0"/>
              <a:t>Primary Intervention Rating Scale (PIRS)</a:t>
            </a:r>
            <a:endParaRPr lang="en-US" dirty="0"/>
          </a:p>
        </p:txBody>
      </p:sp>
      <p:sp>
        <p:nvSpPr>
          <p:cNvPr id="3" name="Subtitle 2"/>
          <p:cNvSpPr>
            <a:spLocks noGrp="1"/>
          </p:cNvSpPr>
          <p:nvPr>
            <p:ph type="subTitle" idx="1"/>
          </p:nvPr>
        </p:nvSpPr>
        <p:spPr>
          <a:xfrm>
            <a:off x="1828800" y="1905000"/>
            <a:ext cx="8534400" cy="1752600"/>
          </a:xfrm>
        </p:spPr>
        <p:txBody>
          <a:bodyPr/>
          <a:lstStyle/>
          <a:p>
            <a:r>
              <a:rPr lang="en-US" dirty="0" smtClean="0">
                <a:solidFill>
                  <a:srgbClr val="FF0000"/>
                </a:solidFill>
              </a:rPr>
              <a:t>School Name</a:t>
            </a:r>
          </a:p>
          <a:p>
            <a:r>
              <a:rPr lang="en-US" dirty="0" smtClean="0"/>
              <a:t>Faculty and Staff Feedback</a:t>
            </a:r>
          </a:p>
          <a:p>
            <a:r>
              <a:rPr lang="en-US" dirty="0" smtClean="0">
                <a:solidFill>
                  <a:srgbClr val="FF0000"/>
                </a:solidFill>
              </a:rPr>
              <a:t>MONTH 20YY</a:t>
            </a:r>
            <a:endParaRPr lang="en-US" dirty="0">
              <a:solidFill>
                <a:srgbClr val="FF0000"/>
              </a:solidFill>
            </a:endParaRPr>
          </a:p>
        </p:txBody>
      </p:sp>
    </p:spTree>
    <p:extLst>
      <p:ext uri="{BB962C8B-B14F-4D97-AF65-F5344CB8AC3E}">
        <p14:creationId xmlns:p14="http://schemas.microsoft.com/office/powerpoint/2010/main" val="2123031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[School] </a:t>
            </a:r>
            <a:r>
              <a:rPr lang="en-US" dirty="0" smtClean="0"/>
              <a:t>PIRS Comment Themes</a:t>
            </a:r>
            <a:endParaRPr lang="en-US" dirty="0"/>
          </a:p>
        </p:txBody>
      </p:sp>
      <p:sp>
        <p:nvSpPr>
          <p:cNvPr id="5" name="Content Placeholder 4"/>
          <p:cNvSpPr>
            <a:spLocks noGrp="1"/>
          </p:cNvSpPr>
          <p:nvPr>
            <p:ph idx="1"/>
          </p:nvPr>
        </p:nvSpPr>
        <p:spPr/>
        <p:txBody>
          <a:bodyPr/>
          <a:lstStyle/>
          <a:p>
            <a:r>
              <a:rPr lang="en-US" dirty="0" smtClean="0"/>
              <a:t>You liked:</a:t>
            </a:r>
          </a:p>
          <a:p>
            <a:pPr lvl="1"/>
            <a:r>
              <a:rPr lang="en-US" dirty="0" smtClean="0">
                <a:solidFill>
                  <a:srgbClr val="FF0000"/>
                </a:solidFill>
              </a:rPr>
              <a:t>Look at the PDF version of your PIRS report for your school and identify positive themes</a:t>
            </a:r>
            <a:r>
              <a:rPr lang="en-US" dirty="0" smtClean="0"/>
              <a:t>.</a:t>
            </a:r>
            <a:endParaRPr lang="en-US" dirty="0"/>
          </a:p>
        </p:txBody>
      </p:sp>
    </p:spTree>
    <p:extLst>
      <p:ext uri="{BB962C8B-B14F-4D97-AF65-F5344CB8AC3E}">
        <p14:creationId xmlns:p14="http://schemas.microsoft.com/office/powerpoint/2010/main" val="2337461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Changes You Requested</a:t>
            </a:r>
            <a:endParaRPr lang="en-US" dirty="0"/>
          </a:p>
        </p:txBody>
      </p:sp>
      <p:sp>
        <p:nvSpPr>
          <p:cNvPr id="4" name="Content Placeholder 3"/>
          <p:cNvSpPr>
            <a:spLocks noGrp="1"/>
          </p:cNvSpPr>
          <p:nvPr>
            <p:ph sz="half" idx="1"/>
          </p:nvPr>
        </p:nvSpPr>
        <p:spPr/>
        <p:txBody>
          <a:bodyPr/>
          <a:lstStyle/>
          <a:p>
            <a:r>
              <a:rPr lang="en-US" dirty="0" smtClean="0"/>
              <a:t>Changes/ Clarifications we made</a:t>
            </a:r>
          </a:p>
          <a:p>
            <a:pPr lvl="1"/>
            <a:r>
              <a:rPr lang="en-US" dirty="0" smtClean="0">
                <a:solidFill>
                  <a:srgbClr val="FF0000"/>
                </a:solidFill>
              </a:rPr>
              <a:t>List changes or clarifications the leadership team made to the Ci3T </a:t>
            </a:r>
            <a:r>
              <a:rPr lang="en-US" dirty="0">
                <a:solidFill>
                  <a:srgbClr val="FF0000"/>
                </a:solidFill>
              </a:rPr>
              <a:t>P</a:t>
            </a:r>
            <a:r>
              <a:rPr lang="en-US" dirty="0" smtClean="0">
                <a:solidFill>
                  <a:srgbClr val="FF0000"/>
                </a:solidFill>
              </a:rPr>
              <a:t>rimary (Tier 1) Plan based on the feedback received from faculty and staff on the PIRS</a:t>
            </a:r>
            <a:r>
              <a:rPr lang="en-US" dirty="0" smtClean="0"/>
              <a:t>.</a:t>
            </a:r>
            <a:endParaRPr lang="en-US" dirty="0"/>
          </a:p>
        </p:txBody>
      </p:sp>
      <p:sp>
        <p:nvSpPr>
          <p:cNvPr id="5" name="Content Placeholder 4"/>
          <p:cNvSpPr>
            <a:spLocks noGrp="1"/>
          </p:cNvSpPr>
          <p:nvPr>
            <p:ph sz="half" idx="2"/>
          </p:nvPr>
        </p:nvSpPr>
        <p:spPr/>
        <p:txBody>
          <a:bodyPr/>
          <a:lstStyle/>
          <a:p>
            <a:r>
              <a:rPr lang="en-US" dirty="0" smtClean="0"/>
              <a:t>Items retained</a:t>
            </a:r>
          </a:p>
          <a:p>
            <a:pPr lvl="1"/>
            <a:r>
              <a:rPr lang="en-US" dirty="0" smtClean="0">
                <a:solidFill>
                  <a:srgbClr val="FF0000"/>
                </a:solidFill>
              </a:rPr>
              <a:t>List PIRS comments here that need clarification or additional explanation, as well as changes requested that could not be addressed at this time</a:t>
            </a:r>
          </a:p>
          <a:p>
            <a:pPr lvl="1"/>
            <a:r>
              <a:rPr lang="en-US" dirty="0" smtClean="0"/>
              <a:t>Example: “Tickets: Don’t worry, the student fills them out (you teach this procedure), not the teacher, so it won’t take more of your time.”</a:t>
            </a:r>
          </a:p>
        </p:txBody>
      </p:sp>
    </p:spTree>
    <p:extLst>
      <p:ext uri="{BB962C8B-B14F-4D97-AF65-F5344CB8AC3E}">
        <p14:creationId xmlns:p14="http://schemas.microsoft.com/office/powerpoint/2010/main" val="2473435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Additional Clarifications</a:t>
            </a:r>
            <a:endParaRPr lang="en-US" dirty="0"/>
          </a:p>
        </p:txBody>
      </p:sp>
      <p:sp>
        <p:nvSpPr>
          <p:cNvPr id="6" name="Content Placeholder 5"/>
          <p:cNvSpPr>
            <a:spLocks noGrp="1"/>
          </p:cNvSpPr>
          <p:nvPr>
            <p:ph idx="1"/>
          </p:nvPr>
        </p:nvSpPr>
        <p:spPr/>
        <p:txBody>
          <a:bodyPr/>
          <a:lstStyle/>
          <a:p>
            <a:r>
              <a:rPr lang="en-US" dirty="0" smtClean="0">
                <a:solidFill>
                  <a:srgbClr val="FF0000"/>
                </a:solidFill>
              </a:rPr>
              <a:t>Clarify any misunderstandings that appeared in PIRS comments</a:t>
            </a:r>
            <a:r>
              <a:rPr lang="en-US" dirty="0" smtClean="0"/>
              <a:t>.</a:t>
            </a:r>
          </a:p>
          <a:p>
            <a:pPr lvl="1"/>
            <a:r>
              <a:rPr lang="en-US" dirty="0" smtClean="0"/>
              <a:t>For example, “Remember, Ci3T isn’t just the PBIS behavior (ticket) piece, it is the framework within which students develop academic, behavior, and social skills by having a clear blueprint for teaching, reinforcing, and monitoring all three components.”</a:t>
            </a:r>
          </a:p>
          <a:p>
            <a:pPr lvl="1"/>
            <a:r>
              <a:rPr lang="en-US" dirty="0" smtClean="0"/>
              <a:t>“Students can still receive consequences (not to be confused with punishment) by following the reactive plan for when problem behavior occurs.”</a:t>
            </a:r>
            <a:endParaRPr lang="en-US" dirty="0"/>
          </a:p>
        </p:txBody>
      </p:sp>
    </p:spTree>
    <p:extLst>
      <p:ext uri="{BB962C8B-B14F-4D97-AF65-F5344CB8AC3E}">
        <p14:creationId xmlns:p14="http://schemas.microsoft.com/office/powerpoint/2010/main" val="279849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Email Draft to Faculty and Staff</a:t>
            </a:r>
            <a:endParaRPr lang="en-US" dirty="0"/>
          </a:p>
        </p:txBody>
      </p:sp>
      <p:sp>
        <p:nvSpPr>
          <p:cNvPr id="3" name="Content Placeholder 2"/>
          <p:cNvSpPr>
            <a:spLocks noGrp="1"/>
          </p:cNvSpPr>
          <p:nvPr>
            <p:ph idx="1"/>
          </p:nvPr>
        </p:nvSpPr>
        <p:spPr/>
        <p:txBody>
          <a:bodyPr>
            <a:noAutofit/>
          </a:bodyPr>
          <a:lstStyle/>
          <a:p>
            <a:pPr marL="0" indent="0">
              <a:buNone/>
            </a:pPr>
            <a:r>
              <a:rPr lang="en-US" sz="1200" dirty="0" smtClean="0">
                <a:latin typeface="Times New Roman" panose="02020603050405020304" pitchFamily="18" charset="0"/>
                <a:cs typeface="Times New Roman" panose="02020603050405020304" pitchFamily="18" charset="0"/>
              </a:rPr>
              <a:t>Greetings, </a:t>
            </a:r>
            <a:r>
              <a:rPr lang="en-US" sz="1200" dirty="0" smtClean="0">
                <a:solidFill>
                  <a:srgbClr val="FF0000"/>
                </a:solidFill>
                <a:latin typeface="Times New Roman" panose="02020603050405020304" pitchFamily="18" charset="0"/>
                <a:cs typeface="Times New Roman" panose="02020603050405020304" pitchFamily="18" charset="0"/>
              </a:rPr>
              <a:t>[name of school]</a:t>
            </a:r>
            <a:r>
              <a:rPr lang="en-US" sz="1200" dirty="0" smtClean="0">
                <a:latin typeface="Times New Roman" panose="02020603050405020304" pitchFamily="18" charset="0"/>
                <a:cs typeface="Times New Roman" panose="02020603050405020304" pitchFamily="18" charset="0"/>
              </a:rPr>
              <a:t> Faculty and Staff!</a:t>
            </a:r>
          </a:p>
          <a:p>
            <a:pPr marL="0" indent="0">
              <a:buNone/>
            </a:pP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Thank you so much for providing feedback to our school’s Ci3T plan on the Primary Intervention Rating Scale (PIRS). Your feedback was incredibly valuable and provided the Ci3T Leadership Team with insights that helped revise and strengthen the plan. To keep you updated and involved in the Ci3T planning process, you will find a PowerPoint attached to this email.  The first slide details the characteristics of the plan that our school liked as a whole based on your comments.  The next slides show revisions made to the primary plan based on your feedback, as well as aspects of the plan that could not be altered along with explanations and clarifications.  Please review the attached slides at your earliest convenience. </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The last and final opportunity to provide feedback for our school’s Ci3T plan will be on the </a:t>
            </a:r>
            <a:r>
              <a:rPr lang="en-US" sz="1200" dirty="0" smtClean="0">
                <a:latin typeface="Times New Roman" panose="02020603050405020304" pitchFamily="18" charset="0"/>
                <a:cs typeface="Times New Roman" panose="02020603050405020304" pitchFamily="18" charset="0"/>
              </a:rPr>
              <a:t>Comprehensive</a:t>
            </a:r>
            <a:r>
              <a:rPr lang="en-US"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Integrated</a:t>
            </a:r>
            <a:r>
              <a:rPr lang="en-US"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Three-Tiered </a:t>
            </a:r>
            <a:r>
              <a:rPr lang="en-US" sz="1200" dirty="0" smtClean="0">
                <a:latin typeface="Times New Roman" panose="02020603050405020304" pitchFamily="18" charset="0"/>
                <a:cs typeface="Times New Roman" panose="02020603050405020304" pitchFamily="18" charset="0"/>
              </a:rPr>
              <a:t>(Ci3T) </a:t>
            </a:r>
            <a:r>
              <a:rPr lang="en-US" sz="1200" dirty="0" smtClean="0">
                <a:latin typeface="Times New Roman" panose="02020603050405020304" pitchFamily="18" charset="0"/>
                <a:cs typeface="Times New Roman" panose="02020603050405020304" pitchFamily="18" charset="0"/>
              </a:rPr>
              <a:t>Model </a:t>
            </a:r>
            <a:r>
              <a:rPr lang="en-US" sz="1200" dirty="0" smtClean="0">
                <a:latin typeface="Times New Roman" panose="02020603050405020304" pitchFamily="18" charset="0"/>
                <a:cs typeface="Times New Roman" panose="02020603050405020304" pitchFamily="18" charset="0"/>
              </a:rPr>
              <a:t>of </a:t>
            </a:r>
            <a:r>
              <a:rPr lang="en-US" sz="1200" dirty="0" smtClean="0">
                <a:latin typeface="Times New Roman" panose="02020603050405020304" pitchFamily="18" charset="0"/>
                <a:cs typeface="Times New Roman" panose="02020603050405020304" pitchFamily="18" charset="0"/>
              </a:rPr>
              <a:t>Prevention</a:t>
            </a:r>
            <a:r>
              <a:rPr lang="en-US"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Feedback </a:t>
            </a:r>
            <a:r>
              <a:rPr lang="en-US" sz="1200" dirty="0">
                <a:latin typeface="Times New Roman" panose="02020603050405020304" pitchFamily="18" charset="0"/>
                <a:cs typeface="Times New Roman" panose="02020603050405020304" pitchFamily="18" charset="0"/>
              </a:rPr>
              <a:t>F</a:t>
            </a:r>
            <a:r>
              <a:rPr lang="en-US" sz="1200" dirty="0" smtClean="0">
                <a:latin typeface="Times New Roman" panose="02020603050405020304" pitchFamily="18" charset="0"/>
                <a:cs typeface="Times New Roman" panose="02020603050405020304" pitchFamily="18" charset="0"/>
              </a:rPr>
              <a:t>orm</a:t>
            </a:r>
            <a:r>
              <a:rPr lang="en-US" sz="1200" dirty="0" smtClean="0">
                <a:latin typeface="Times New Roman" panose="02020603050405020304" pitchFamily="18" charset="0"/>
                <a:cs typeface="Times New Roman" panose="02020603050405020304" pitchFamily="18" charset="0"/>
              </a:rPr>
              <a:t>. The Ci3T </a:t>
            </a:r>
            <a:r>
              <a:rPr lang="en-US" sz="1200" dirty="0" smtClean="0">
                <a:latin typeface="Times New Roman" panose="02020603050405020304" pitchFamily="18" charset="0"/>
                <a:cs typeface="Times New Roman" panose="02020603050405020304" pitchFamily="18" charset="0"/>
              </a:rPr>
              <a:t>Feedback </a:t>
            </a:r>
            <a:r>
              <a:rPr lang="en-US" sz="1200" dirty="0">
                <a:latin typeface="Times New Roman" panose="02020603050405020304" pitchFamily="18" charset="0"/>
                <a:cs typeface="Times New Roman" panose="02020603050405020304" pitchFamily="18" charset="0"/>
              </a:rPr>
              <a:t>F</a:t>
            </a:r>
            <a:r>
              <a:rPr lang="en-US" sz="1200" dirty="0" smtClean="0">
                <a:latin typeface="Times New Roman" panose="02020603050405020304" pitchFamily="18" charset="0"/>
                <a:cs typeface="Times New Roman" panose="02020603050405020304" pitchFamily="18" charset="0"/>
              </a:rPr>
              <a:t>orm </a:t>
            </a:r>
            <a:r>
              <a:rPr lang="en-US" sz="1200" dirty="0" smtClean="0">
                <a:latin typeface="Times New Roman" panose="02020603050405020304" pitchFamily="18" charset="0"/>
                <a:cs typeface="Times New Roman" panose="02020603050405020304" pitchFamily="18" charset="0"/>
              </a:rPr>
              <a:t>is a very short survey that includes four open-ended questions and five Likert-type rating scale items.  You will receive a Qualtrics link for the Ci3T </a:t>
            </a:r>
            <a:r>
              <a:rPr lang="en-US" sz="1200" dirty="0" smtClean="0">
                <a:latin typeface="Times New Roman" panose="02020603050405020304" pitchFamily="18" charset="0"/>
                <a:cs typeface="Times New Roman" panose="02020603050405020304" pitchFamily="18" charset="0"/>
              </a:rPr>
              <a:t>Feedback </a:t>
            </a:r>
            <a:r>
              <a:rPr lang="en-US" sz="1200" dirty="0">
                <a:latin typeface="Times New Roman" panose="02020603050405020304" pitchFamily="18" charset="0"/>
                <a:cs typeface="Times New Roman" panose="02020603050405020304" pitchFamily="18" charset="0"/>
              </a:rPr>
              <a:t>F</a:t>
            </a:r>
            <a:r>
              <a:rPr lang="en-US" sz="1200" dirty="0" smtClean="0">
                <a:latin typeface="Times New Roman" panose="02020603050405020304" pitchFamily="18" charset="0"/>
                <a:cs typeface="Times New Roman" panose="02020603050405020304" pitchFamily="18" charset="0"/>
              </a:rPr>
              <a:t>orm </a:t>
            </a:r>
            <a:r>
              <a:rPr lang="en-US" sz="1200" dirty="0" smtClean="0">
                <a:latin typeface="Times New Roman" panose="02020603050405020304" pitchFamily="18" charset="0"/>
                <a:cs typeface="Times New Roman" panose="02020603050405020304" pitchFamily="18" charset="0"/>
              </a:rPr>
              <a:t>by email on </a:t>
            </a:r>
            <a:r>
              <a:rPr lang="en-US" sz="1200" dirty="0" smtClean="0">
                <a:solidFill>
                  <a:srgbClr val="FF0000"/>
                </a:solidFill>
                <a:latin typeface="Times New Roman" panose="02020603050405020304" pitchFamily="18" charset="0"/>
                <a:cs typeface="Times New Roman" panose="02020603050405020304" pitchFamily="18" charset="0"/>
              </a:rPr>
              <a:t>WEEKDAY, MONTH DD, 20YY</a:t>
            </a:r>
            <a:r>
              <a:rPr lang="en-US" sz="1200" dirty="0" smtClean="0">
                <a:latin typeface="Times New Roman" panose="02020603050405020304" pitchFamily="18" charset="0"/>
                <a:cs typeface="Times New Roman" panose="02020603050405020304" pitchFamily="18" charset="0"/>
              </a:rPr>
              <a:t>.  Your comments and ratings are confidential and will be reported back to our school in de-identified aggregated form.</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Please take a moment to review the attached PowerPoint slides and then complete the </a:t>
            </a:r>
            <a:r>
              <a:rPr lang="en-US" sz="1200" smtClean="0">
                <a:latin typeface="Times New Roman" panose="02020603050405020304" pitchFamily="18" charset="0"/>
                <a:cs typeface="Times New Roman" panose="02020603050405020304" pitchFamily="18" charset="0"/>
              </a:rPr>
              <a:t>Ci3T </a:t>
            </a:r>
            <a:r>
              <a:rPr lang="en-US" sz="1200" smtClean="0">
                <a:latin typeface="Times New Roman" panose="02020603050405020304" pitchFamily="18" charset="0"/>
                <a:cs typeface="Times New Roman" panose="02020603050405020304" pitchFamily="18" charset="0"/>
              </a:rPr>
              <a:t>Feedback </a:t>
            </a:r>
            <a:r>
              <a:rPr lang="en-US" sz="1200" dirty="0">
                <a:latin typeface="Times New Roman" panose="02020603050405020304" pitchFamily="18" charset="0"/>
                <a:cs typeface="Times New Roman" panose="02020603050405020304" pitchFamily="18" charset="0"/>
              </a:rPr>
              <a:t>F</a:t>
            </a:r>
            <a:r>
              <a:rPr lang="en-US" sz="1200" smtClean="0">
                <a:latin typeface="Times New Roman" panose="02020603050405020304" pitchFamily="18" charset="0"/>
                <a:cs typeface="Times New Roman" panose="02020603050405020304" pitchFamily="18" charset="0"/>
              </a:rPr>
              <a:t>orm </a:t>
            </a:r>
            <a:r>
              <a:rPr lang="en-US" sz="1200" dirty="0" smtClean="0">
                <a:latin typeface="Times New Roman" panose="02020603050405020304" pitchFamily="18" charset="0"/>
                <a:cs typeface="Times New Roman" panose="02020603050405020304" pitchFamily="18" charset="0"/>
              </a:rPr>
              <a:t>within seven days of receiving it on </a:t>
            </a:r>
            <a:r>
              <a:rPr lang="en-US" sz="1200" dirty="0" smtClean="0">
                <a:solidFill>
                  <a:srgbClr val="FF0000"/>
                </a:solidFill>
                <a:latin typeface="Times New Roman" panose="02020603050405020304" pitchFamily="18" charset="0"/>
                <a:cs typeface="Times New Roman" panose="02020603050405020304" pitchFamily="18" charset="0"/>
              </a:rPr>
              <a:t>MONTH DD, 20YY</a:t>
            </a:r>
            <a:r>
              <a:rPr lang="en-US" sz="1200" dirty="0" smtClean="0">
                <a:latin typeface="Times New Roman" panose="02020603050405020304" pitchFamily="18" charset="0"/>
                <a:cs typeface="Times New Roman" panose="02020603050405020304" pitchFamily="18" charset="0"/>
              </a:rPr>
              <a:t>.  </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Thank you again for taking the time to provide your feedback, and we look forward to rolling out our school’s Ci3T plan this coming fall!</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Sincerely, </a:t>
            </a:r>
          </a:p>
          <a:p>
            <a:pPr marL="0" indent="0">
              <a:buNone/>
            </a:pPr>
            <a:r>
              <a:rPr lang="en-US" sz="1200" dirty="0" smtClean="0">
                <a:solidFill>
                  <a:srgbClr val="FF0000"/>
                </a:solidFill>
                <a:latin typeface="Times New Roman" panose="02020603050405020304" pitchFamily="18" charset="0"/>
                <a:cs typeface="Times New Roman" panose="02020603050405020304" pitchFamily="18" charset="0"/>
              </a:rPr>
              <a:t>[list Ci3T Leadership Team members]</a:t>
            </a:r>
            <a:endParaRPr lang="en-US" sz="1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665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1084</TotalTime>
  <Words>532</Words>
  <Application>Microsoft Macintosh PowerPoint</Application>
  <PresentationFormat>Widescreen</PresentationFormat>
  <Paragraphs>32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Times New Roman</vt:lpstr>
      <vt:lpstr>Arial</vt:lpstr>
      <vt:lpstr>3_Office Theme</vt:lpstr>
      <vt:lpstr>Primary Intervention Rating Scale (PIRS)</vt:lpstr>
      <vt:lpstr>[School] PIRS Comment Themes</vt:lpstr>
      <vt:lpstr>Changes You Requested</vt:lpstr>
      <vt:lpstr>Additional Clarifications</vt:lpstr>
      <vt:lpstr>Email Draft to Faculty and Staff</vt:lpstr>
    </vt:vector>
  </TitlesOfParts>
  <Company>Arizona State University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It!</dc:title>
  <dc:creator>Wendy P Oakes</dc:creator>
  <cp:lastModifiedBy>David Royer</cp:lastModifiedBy>
  <cp:revision>102</cp:revision>
  <cp:lastPrinted>2014-08-13T18:23:47Z</cp:lastPrinted>
  <dcterms:created xsi:type="dcterms:W3CDTF">2013-07-26T01:43:50Z</dcterms:created>
  <dcterms:modified xsi:type="dcterms:W3CDTF">2016-11-27T04:05:31Z</dcterms:modified>
</cp:coreProperties>
</file>