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4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xml" ContentType="application/vnd.openxmlformats-officedocument.drawingml.chartshapes+xml"/>
  <Override PartName="/ppt/notesSlides/notesSlide7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2.xml" ContentType="application/vnd.openxmlformats-officedocument.drawingml.chartshapes+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5" r:id="rId2"/>
  </p:sldMasterIdLst>
  <p:notesMasterIdLst>
    <p:notesMasterId r:id="rId93"/>
  </p:notesMasterIdLst>
  <p:handoutMasterIdLst>
    <p:handoutMasterId r:id="rId94"/>
  </p:handoutMasterIdLst>
  <p:sldIdLst>
    <p:sldId id="434" r:id="rId3"/>
    <p:sldId id="435" r:id="rId4"/>
    <p:sldId id="437" r:id="rId5"/>
    <p:sldId id="438" r:id="rId6"/>
    <p:sldId id="439" r:id="rId7"/>
    <p:sldId id="525" r:id="rId8"/>
    <p:sldId id="440" r:id="rId9"/>
    <p:sldId id="441" r:id="rId10"/>
    <p:sldId id="442" r:id="rId11"/>
    <p:sldId id="444" r:id="rId12"/>
    <p:sldId id="443" r:id="rId13"/>
    <p:sldId id="445" r:id="rId14"/>
    <p:sldId id="446" r:id="rId15"/>
    <p:sldId id="447" r:id="rId16"/>
    <p:sldId id="449" r:id="rId17"/>
    <p:sldId id="523" r:id="rId18"/>
    <p:sldId id="450" r:id="rId19"/>
    <p:sldId id="452" r:id="rId20"/>
    <p:sldId id="453" r:id="rId21"/>
    <p:sldId id="526" r:id="rId22"/>
    <p:sldId id="493" r:id="rId23"/>
    <p:sldId id="494" r:id="rId24"/>
    <p:sldId id="495" r:id="rId25"/>
    <p:sldId id="457" r:id="rId26"/>
    <p:sldId id="458" r:id="rId27"/>
    <p:sldId id="459" r:id="rId28"/>
    <p:sldId id="460" r:id="rId29"/>
    <p:sldId id="461" r:id="rId30"/>
    <p:sldId id="462" r:id="rId31"/>
    <p:sldId id="463" r:id="rId32"/>
    <p:sldId id="464" r:id="rId33"/>
    <p:sldId id="465" r:id="rId34"/>
    <p:sldId id="466" r:id="rId35"/>
    <p:sldId id="527" r:id="rId36"/>
    <p:sldId id="528" r:id="rId37"/>
    <p:sldId id="529" r:id="rId38"/>
    <p:sldId id="530" r:id="rId39"/>
    <p:sldId id="531" r:id="rId40"/>
    <p:sldId id="467" r:id="rId41"/>
    <p:sldId id="468" r:id="rId42"/>
    <p:sldId id="469" r:id="rId43"/>
    <p:sldId id="470" r:id="rId44"/>
    <p:sldId id="471" r:id="rId45"/>
    <p:sldId id="472" r:id="rId46"/>
    <p:sldId id="481" r:id="rId47"/>
    <p:sldId id="473" r:id="rId48"/>
    <p:sldId id="474" r:id="rId49"/>
    <p:sldId id="475" r:id="rId50"/>
    <p:sldId id="476" r:id="rId51"/>
    <p:sldId id="478" r:id="rId52"/>
    <p:sldId id="479" r:id="rId53"/>
    <p:sldId id="480" r:id="rId54"/>
    <p:sldId id="482" r:id="rId55"/>
    <p:sldId id="483" r:id="rId56"/>
    <p:sldId id="484" r:id="rId57"/>
    <p:sldId id="485" r:id="rId58"/>
    <p:sldId id="532" r:id="rId59"/>
    <p:sldId id="486" r:id="rId60"/>
    <p:sldId id="487" r:id="rId61"/>
    <p:sldId id="489" r:id="rId62"/>
    <p:sldId id="496" r:id="rId63"/>
    <p:sldId id="497" r:id="rId64"/>
    <p:sldId id="498" r:id="rId65"/>
    <p:sldId id="499" r:id="rId66"/>
    <p:sldId id="500" r:id="rId67"/>
    <p:sldId id="501" r:id="rId68"/>
    <p:sldId id="502" r:id="rId69"/>
    <p:sldId id="503" r:id="rId70"/>
    <p:sldId id="504" r:id="rId71"/>
    <p:sldId id="505" r:id="rId72"/>
    <p:sldId id="506" r:id="rId73"/>
    <p:sldId id="507" r:id="rId74"/>
    <p:sldId id="508" r:id="rId75"/>
    <p:sldId id="509" r:id="rId76"/>
    <p:sldId id="510" r:id="rId77"/>
    <p:sldId id="511" r:id="rId78"/>
    <p:sldId id="512" r:id="rId79"/>
    <p:sldId id="513" r:id="rId80"/>
    <p:sldId id="524" r:id="rId81"/>
    <p:sldId id="515" r:id="rId82"/>
    <p:sldId id="516" r:id="rId83"/>
    <p:sldId id="517" r:id="rId84"/>
    <p:sldId id="518" r:id="rId85"/>
    <p:sldId id="519" r:id="rId86"/>
    <p:sldId id="521" r:id="rId87"/>
    <p:sldId id="522" r:id="rId88"/>
    <p:sldId id="533" r:id="rId89"/>
    <p:sldId id="490" r:id="rId90"/>
    <p:sldId id="491" r:id="rId91"/>
    <p:sldId id="492" r:id="rId92"/>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0198"/>
    <a:srgbClr val="419856"/>
    <a:srgbClr val="D50100"/>
    <a:srgbClr val="1822FE"/>
    <a:srgbClr val="CEEADE"/>
    <a:srgbClr val="49B085"/>
    <a:srgbClr val="5BD078"/>
    <a:srgbClr val="0000FF"/>
    <a:srgbClr val="FF99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32" autoAdjust="0"/>
    <p:restoredTop sz="90000" autoAdjust="0"/>
  </p:normalViewPr>
  <p:slideViewPr>
    <p:cSldViewPr>
      <p:cViewPr varScale="1">
        <p:scale>
          <a:sx n="82" d="100"/>
          <a:sy n="82" d="100"/>
        </p:scale>
        <p:origin x="1068" y="96"/>
      </p:cViewPr>
      <p:guideLst>
        <p:guide orient="horz" pos="2160"/>
        <p:guide pos="2880"/>
      </p:guideLst>
    </p:cSldViewPr>
  </p:slideViewPr>
  <p:notesTextViewPr>
    <p:cViewPr>
      <p:scale>
        <a:sx n="3" d="2"/>
        <a:sy n="3" d="2"/>
      </p:scale>
      <p:origin x="0" y="0"/>
    </p:cViewPr>
  </p:notesTextViewPr>
  <p:sorterViewPr>
    <p:cViewPr>
      <p:scale>
        <a:sx n="75" d="100"/>
        <a:sy n="75" d="100"/>
      </p:scale>
      <p:origin x="0" y="7670"/>
    </p:cViewPr>
  </p:sorterViewPr>
  <p:notesViewPr>
    <p:cSldViewPr>
      <p:cViewPr varScale="1">
        <p:scale>
          <a:sx n="83" d="100"/>
          <a:sy n="83" d="100"/>
        </p:scale>
        <p:origin x="3204" y="102"/>
      </p:cViewPr>
      <p:guideLst>
        <p:guide orient="horz" pos="2880"/>
        <p:guide pos="2160"/>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ABAB</a:t>
            </a:r>
            <a:r>
              <a:rPr lang="en-US" baseline="0" dirty="0" smtClean="0"/>
              <a:t> Withdrawal Design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921818055868201"/>
          <c:y val="0.13953490112831499"/>
          <c:w val="0.84484783063204705"/>
          <c:h val="0.68953836925968104"/>
        </c:manualLayout>
      </c:layout>
      <c:lineChart>
        <c:grouping val="standard"/>
        <c:varyColors val="0"/>
        <c:ser>
          <c:idx val="0"/>
          <c:order val="0"/>
          <c:tx>
            <c:strRef>
              <c:f>Sheet1!$B$1</c:f>
              <c:strCache>
                <c:ptCount val="1"/>
                <c:pt idx="0">
                  <c:v>Series 1</c:v>
                </c:pt>
              </c:strCache>
            </c:strRef>
          </c:tx>
          <c:spPr>
            <a:ln w="28575" cap="rnd" cmpd="dbl">
              <a:solidFill>
                <a:srgbClr val="CB1017"/>
              </a:solidFill>
              <a:round/>
            </a:ln>
            <a:effectLst/>
          </c:spPr>
          <c:marker>
            <c:symbol val="circle"/>
            <c:size val="5"/>
            <c:spPr>
              <a:solidFill>
                <a:schemeClr val="tx1"/>
              </a:solidFill>
              <a:ln w="9525">
                <a:solidFill>
                  <a:schemeClr val="accent1"/>
                </a:solidFill>
              </a:ln>
              <a:effectLst/>
            </c:spPr>
          </c:marker>
          <c:dPt>
            <c:idx val="0"/>
            <c:marker>
              <c:symbol val="none"/>
            </c:marker>
            <c:bubble3D val="0"/>
            <c:extLst>
              <c:ext xmlns:c16="http://schemas.microsoft.com/office/drawing/2014/chart" uri="{C3380CC4-5D6E-409C-BE32-E72D297353CC}">
                <c16:uniqueId val="{00000000-ACD7-46F0-97D1-E7023443880E}"/>
              </c:ext>
            </c:extLst>
          </c:dPt>
          <c:dPt>
            <c:idx val="1"/>
            <c:marker>
              <c:symbol val="circle"/>
              <c:size val="5"/>
              <c:spPr>
                <a:solidFill>
                  <a:schemeClr val="tx1"/>
                </a:solidFill>
                <a:ln w="9525">
                  <a:solidFill>
                    <a:schemeClr val="accent1"/>
                  </a:solidFill>
                </a:ln>
                <a:effectLst/>
              </c:spPr>
            </c:marker>
            <c:bubble3D val="0"/>
            <c:spPr>
              <a:ln w="28575" cap="rnd" cmpd="dbl">
                <a:noFill/>
                <a:round/>
              </a:ln>
              <a:effectLst/>
            </c:spPr>
            <c:extLst>
              <c:ext xmlns:c16="http://schemas.microsoft.com/office/drawing/2014/chart" uri="{C3380CC4-5D6E-409C-BE32-E72D297353CC}">
                <c16:uniqueId val="{00000002-ACD7-46F0-97D1-E7023443880E}"/>
              </c:ext>
            </c:extLst>
          </c:dPt>
          <c:dPt>
            <c:idx val="6"/>
            <c:marker>
              <c:symbol val="circle"/>
              <c:size val="5"/>
              <c:spPr>
                <a:solidFill>
                  <a:schemeClr val="tx1"/>
                </a:solidFill>
                <a:ln w="9525">
                  <a:solidFill>
                    <a:schemeClr val="accent1"/>
                  </a:solidFill>
                </a:ln>
                <a:effectLst/>
              </c:spPr>
            </c:marker>
            <c:bubble3D val="0"/>
            <c:spPr>
              <a:ln w="28575" cap="rnd" cmpd="dbl">
                <a:noFill/>
                <a:round/>
              </a:ln>
              <a:effectLst/>
            </c:spPr>
            <c:extLst>
              <c:ext xmlns:c16="http://schemas.microsoft.com/office/drawing/2014/chart" uri="{C3380CC4-5D6E-409C-BE32-E72D297353CC}">
                <c16:uniqueId val="{00000004-ACD7-46F0-97D1-E7023443880E}"/>
              </c:ext>
            </c:extLst>
          </c:dPt>
          <c:dPt>
            <c:idx val="11"/>
            <c:marker>
              <c:symbol val="circle"/>
              <c:size val="5"/>
              <c:spPr>
                <a:solidFill>
                  <a:schemeClr val="tx1"/>
                </a:solidFill>
                <a:ln w="9525">
                  <a:solidFill>
                    <a:schemeClr val="accent1"/>
                  </a:solidFill>
                </a:ln>
                <a:effectLst/>
              </c:spPr>
            </c:marker>
            <c:bubble3D val="0"/>
            <c:spPr>
              <a:ln w="28575" cap="rnd" cmpd="dbl">
                <a:noFill/>
                <a:round/>
              </a:ln>
              <a:effectLst/>
            </c:spPr>
            <c:extLst>
              <c:ext xmlns:c16="http://schemas.microsoft.com/office/drawing/2014/chart" uri="{C3380CC4-5D6E-409C-BE32-E72D297353CC}">
                <c16:uniqueId val="{00000006-ACD7-46F0-97D1-E7023443880E}"/>
              </c:ext>
            </c:extLst>
          </c:dPt>
          <c:dPt>
            <c:idx val="14"/>
            <c:marker>
              <c:symbol val="circle"/>
              <c:size val="5"/>
              <c:spPr>
                <a:solidFill>
                  <a:schemeClr val="tx1"/>
                </a:solidFill>
                <a:ln w="9525">
                  <a:solidFill>
                    <a:schemeClr val="accent1"/>
                  </a:solidFill>
                </a:ln>
                <a:effectLst/>
              </c:spPr>
            </c:marker>
            <c:bubble3D val="0"/>
            <c:spPr>
              <a:ln w="28575" cap="rnd" cmpd="dbl">
                <a:noFill/>
                <a:round/>
              </a:ln>
              <a:effectLst/>
            </c:spPr>
            <c:extLst>
              <c:ext xmlns:c16="http://schemas.microsoft.com/office/drawing/2014/chart" uri="{C3380CC4-5D6E-409C-BE32-E72D297353CC}">
                <c16:uniqueId val="{00000008-ACD7-46F0-97D1-E7023443880E}"/>
              </c:ext>
            </c:extLst>
          </c:dPt>
          <c:cat>
            <c:numRef>
              <c:f>Sheet1!$A$2:$A$22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cat>
          <c:val>
            <c:numRef>
              <c:f>Sheet1!$B$2:$B$22</c:f>
              <c:numCache>
                <c:formatCode>General</c:formatCode>
                <c:ptCount val="21"/>
                <c:pt idx="0">
                  <c:v>30</c:v>
                </c:pt>
                <c:pt idx="1">
                  <c:v>20</c:v>
                </c:pt>
                <c:pt idx="2">
                  <c:v>15</c:v>
                </c:pt>
                <c:pt idx="3">
                  <c:v>25</c:v>
                </c:pt>
                <c:pt idx="4">
                  <c:v>30</c:v>
                </c:pt>
                <c:pt idx="5">
                  <c:v>20</c:v>
                </c:pt>
                <c:pt idx="6">
                  <c:v>45</c:v>
                </c:pt>
                <c:pt idx="7">
                  <c:v>55</c:v>
                </c:pt>
                <c:pt idx="8">
                  <c:v>50</c:v>
                </c:pt>
                <c:pt idx="9">
                  <c:v>58</c:v>
                </c:pt>
                <c:pt idx="10">
                  <c:v>66</c:v>
                </c:pt>
                <c:pt idx="11">
                  <c:v>45</c:v>
                </c:pt>
                <c:pt idx="12">
                  <c:v>38</c:v>
                </c:pt>
                <c:pt idx="13">
                  <c:v>35</c:v>
                </c:pt>
                <c:pt idx="14">
                  <c:v>70</c:v>
                </c:pt>
                <c:pt idx="15">
                  <c:v>72</c:v>
                </c:pt>
                <c:pt idx="16">
                  <c:v>74</c:v>
                </c:pt>
                <c:pt idx="17">
                  <c:v>76</c:v>
                </c:pt>
              </c:numCache>
            </c:numRef>
          </c:val>
          <c:smooth val="0"/>
          <c:extLst>
            <c:ext xmlns:c16="http://schemas.microsoft.com/office/drawing/2014/chart" uri="{C3380CC4-5D6E-409C-BE32-E72D297353CC}">
              <c16:uniqueId val="{00000009-ACD7-46F0-97D1-E7023443880E}"/>
            </c:ext>
          </c:extLst>
        </c:ser>
        <c:ser>
          <c:idx val="1"/>
          <c:order val="1"/>
          <c:tx>
            <c:strRef>
              <c:f>Sheet1!$C$1</c:f>
              <c:strCache>
                <c:ptCount val="1"/>
                <c:pt idx="0">
                  <c:v>Column1</c:v>
                </c:pt>
              </c:strCache>
            </c:strRef>
          </c:tx>
          <c:spPr>
            <a:ln w="28575" cap="rnd">
              <a:solidFill>
                <a:schemeClr val="accent2"/>
              </a:solidFill>
              <a:round/>
            </a:ln>
            <a:effectLst/>
          </c:spPr>
          <c:marker>
            <c:symbol val="none"/>
          </c:marker>
          <c:cat>
            <c:numRef>
              <c:f>Sheet1!$A$2:$A$22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cat>
          <c:val>
            <c:numRef>
              <c:f>Sheet1!$C$2:$C$22</c:f>
              <c:numCache>
                <c:formatCode>General</c:formatCode>
                <c:ptCount val="21"/>
              </c:numCache>
            </c:numRef>
          </c:val>
          <c:smooth val="0"/>
          <c:extLst>
            <c:ext xmlns:c16="http://schemas.microsoft.com/office/drawing/2014/chart" uri="{C3380CC4-5D6E-409C-BE32-E72D297353CC}">
              <c16:uniqueId val="{0000000A-ACD7-46F0-97D1-E7023443880E}"/>
            </c:ext>
          </c:extLst>
        </c:ser>
        <c:ser>
          <c:idx val="2"/>
          <c:order val="2"/>
          <c:tx>
            <c:strRef>
              <c:f>Sheet1!$D$1</c:f>
              <c:strCache>
                <c:ptCount val="1"/>
                <c:pt idx="0">
                  <c:v>Column2</c:v>
                </c:pt>
              </c:strCache>
            </c:strRef>
          </c:tx>
          <c:spPr>
            <a:ln w="28575" cap="rnd">
              <a:solidFill>
                <a:schemeClr val="accent3"/>
              </a:solidFill>
              <a:round/>
            </a:ln>
            <a:effectLst/>
          </c:spPr>
          <c:marker>
            <c:symbol val="none"/>
          </c:marker>
          <c:cat>
            <c:numRef>
              <c:f>Sheet1!$A$2:$A$22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cat>
          <c:val>
            <c:numRef>
              <c:f>Sheet1!$D$2:$D$22</c:f>
              <c:numCache>
                <c:formatCode>General</c:formatCode>
                <c:ptCount val="21"/>
              </c:numCache>
            </c:numRef>
          </c:val>
          <c:smooth val="0"/>
          <c:extLst>
            <c:ext xmlns:c16="http://schemas.microsoft.com/office/drawing/2014/chart" uri="{C3380CC4-5D6E-409C-BE32-E72D297353CC}">
              <c16:uniqueId val="{0000000B-ACD7-46F0-97D1-E7023443880E}"/>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marker val="1"/>
        <c:smooth val="0"/>
        <c:axId val="313192176"/>
        <c:axId val="313192736"/>
      </c:lineChart>
      <c:catAx>
        <c:axId val="31319217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TIME</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3192736"/>
        <c:crosses val="autoZero"/>
        <c:auto val="1"/>
        <c:lblAlgn val="ctr"/>
        <c:lblOffset val="100"/>
        <c:noMultiLvlLbl val="0"/>
      </c:catAx>
      <c:valAx>
        <c:axId val="31319273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800" b="0" i="0" cap="all" baseline="0" dirty="0" smtClean="0">
                    <a:effectLst/>
                  </a:rPr>
                  <a:t>Student Outcome measure</a:t>
                </a:r>
                <a:endParaRPr lang="en-US" dirty="0">
                  <a:effectLst/>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3192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Respones Measure</c:v>
                </c:pt>
              </c:strCache>
            </c:strRef>
          </c:tx>
          <c:spPr>
            <a:ln w="38100" cap="flat" cmpd="dbl" algn="ctr">
              <a:solidFill>
                <a:schemeClr val="accent4"/>
              </a:solidFill>
              <a:miter lim="800000"/>
            </a:ln>
            <a:effectLst/>
          </c:spPr>
          <c:marker>
            <c:symbol val="circle"/>
            <c:size val="6"/>
            <c:spPr>
              <a:solidFill>
                <a:schemeClr val="tx1"/>
              </a:solidFill>
              <a:ln w="9525" cap="flat" cmpd="sng" algn="ctr">
                <a:solidFill>
                  <a:schemeClr val="lt1"/>
                </a:solidFill>
                <a:round/>
              </a:ln>
              <a:effectLst/>
            </c:spPr>
          </c:marker>
          <c:dPt>
            <c:idx val="0"/>
            <c:marker>
              <c:symbol val="none"/>
            </c:marker>
            <c:bubble3D val="0"/>
            <c:spPr>
              <a:ln w="38100" cap="flat" cmpd="dbl" algn="ctr">
                <a:solidFill>
                  <a:schemeClr val="accent4"/>
                </a:solidFill>
                <a:miter lim="800000"/>
              </a:ln>
              <a:effectLst/>
            </c:spPr>
            <c:extLst>
              <c:ext xmlns:c16="http://schemas.microsoft.com/office/drawing/2014/chart" uri="{C3380CC4-5D6E-409C-BE32-E72D297353CC}">
                <c16:uniqueId val="{00000001-903D-46F5-8390-656C9225F984}"/>
              </c:ext>
            </c:extLst>
          </c:dPt>
          <c:dPt>
            <c:idx val="1"/>
            <c:marker>
              <c:symbol val="circle"/>
              <c:size val="6"/>
              <c:spPr>
                <a:solidFill>
                  <a:schemeClr val="tx1"/>
                </a:solidFill>
                <a:ln w="9525" cap="flat" cmpd="sng" algn="ctr">
                  <a:solidFill>
                    <a:schemeClr val="lt1"/>
                  </a:solidFill>
                  <a:round/>
                </a:ln>
                <a:effectLst/>
              </c:spPr>
            </c:marker>
            <c:bubble3D val="0"/>
            <c:spPr>
              <a:ln w="38100" cap="flat" cmpd="dbl" algn="ctr">
                <a:noFill/>
                <a:miter lim="800000"/>
              </a:ln>
              <a:effectLst/>
            </c:spPr>
            <c:extLst>
              <c:ext xmlns:c16="http://schemas.microsoft.com/office/drawing/2014/chart" uri="{C3380CC4-5D6E-409C-BE32-E72D297353CC}">
                <c16:uniqueId val="{00000003-903D-46F5-8390-656C9225F984}"/>
              </c:ext>
            </c:extLst>
          </c:dPt>
          <c:cat>
            <c:numRef>
              <c:f>Sheet1!$A$2:$A$12</c:f>
              <c:numCache>
                <c:formatCode>General</c:formatCode>
                <c:ptCount val="11"/>
                <c:pt idx="0">
                  <c:v>0</c:v>
                </c:pt>
                <c:pt idx="1">
                  <c:v>1</c:v>
                </c:pt>
                <c:pt idx="2">
                  <c:v>2</c:v>
                </c:pt>
                <c:pt idx="3">
                  <c:v>3</c:v>
                </c:pt>
                <c:pt idx="4">
                  <c:v>4</c:v>
                </c:pt>
                <c:pt idx="5">
                  <c:v>5</c:v>
                </c:pt>
                <c:pt idx="6">
                  <c:v>6</c:v>
                </c:pt>
              </c:numCache>
            </c:numRef>
          </c:cat>
          <c:val>
            <c:numRef>
              <c:f>Sheet1!$B$3:$B$12</c:f>
              <c:numCache>
                <c:formatCode>General</c:formatCode>
                <c:ptCount val="10"/>
                <c:pt idx="0">
                  <c:v>23</c:v>
                </c:pt>
                <c:pt idx="1">
                  <c:v>25.76</c:v>
                </c:pt>
                <c:pt idx="2">
                  <c:v>30.36</c:v>
                </c:pt>
                <c:pt idx="3">
                  <c:v>27.6</c:v>
                </c:pt>
                <c:pt idx="4">
                  <c:v>30.36</c:v>
                </c:pt>
                <c:pt idx="5">
                  <c:v>22.08</c:v>
                </c:pt>
              </c:numCache>
            </c:numRef>
          </c:val>
          <c:smooth val="0"/>
          <c:extLst>
            <c:ext xmlns:c16="http://schemas.microsoft.com/office/drawing/2014/chart" uri="{C3380CC4-5D6E-409C-BE32-E72D297353CC}">
              <c16:uniqueId val="{00000004-903D-46F5-8390-656C9225F984}"/>
            </c:ext>
          </c:extLst>
        </c:ser>
        <c:dLbls>
          <c:showLegendKey val="0"/>
          <c:showVal val="0"/>
          <c:showCatName val="0"/>
          <c:showSerName val="0"/>
          <c:showPercent val="0"/>
          <c:showBubbleSize val="0"/>
        </c:dLbls>
        <c:marker val="1"/>
        <c:smooth val="0"/>
        <c:axId val="320665120"/>
        <c:axId val="320665680"/>
      </c:lineChart>
      <c:catAx>
        <c:axId val="320665120"/>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dirty="0" smtClean="0"/>
                  <a:t>Time</a:t>
                </a:r>
                <a:endParaRPr lang="en-US" dirty="0"/>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0665680"/>
        <c:crosses val="autoZero"/>
        <c:auto val="1"/>
        <c:lblAlgn val="ctr"/>
        <c:lblOffset val="100"/>
        <c:noMultiLvlLbl val="0"/>
      </c:catAx>
      <c:valAx>
        <c:axId val="320665680"/>
        <c:scaling>
          <c:orientation val="minMax"/>
          <c:max val="100"/>
        </c:scaling>
        <c:delete val="0"/>
        <c:axPos val="l"/>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dirty="0" smtClean="0"/>
                  <a:t>Response measure</a:t>
                </a:r>
                <a:endParaRPr lang="en-US" dirty="0"/>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0665120"/>
        <c:crossesAt val="1"/>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Respones Measure</c:v>
                </c:pt>
              </c:strCache>
            </c:strRef>
          </c:tx>
          <c:spPr>
            <a:ln w="38100" cap="flat" cmpd="dbl" algn="ctr">
              <a:solidFill>
                <a:srgbClr val="CB1017"/>
              </a:solidFill>
              <a:miter lim="800000"/>
            </a:ln>
            <a:effectLst/>
          </c:spPr>
          <c:marker>
            <c:symbol val="circle"/>
            <c:size val="6"/>
            <c:spPr>
              <a:solidFill>
                <a:schemeClr val="tx1"/>
              </a:solidFill>
              <a:ln w="9525" cap="flat" cmpd="sng" algn="ctr">
                <a:solidFill>
                  <a:schemeClr val="lt1"/>
                </a:solidFill>
                <a:round/>
              </a:ln>
              <a:effectLst/>
            </c:spPr>
          </c:marker>
          <c:dPt>
            <c:idx val="0"/>
            <c:marker>
              <c:symbol val="none"/>
            </c:marker>
            <c:bubble3D val="0"/>
            <c:extLst>
              <c:ext xmlns:c16="http://schemas.microsoft.com/office/drawing/2014/chart" uri="{C3380CC4-5D6E-409C-BE32-E72D297353CC}">
                <c16:uniqueId val="{00000000-3986-4937-BEF0-4A6960263689}"/>
              </c:ext>
            </c:extLst>
          </c:dPt>
          <c:dPt>
            <c:idx val="1"/>
            <c:marker>
              <c:symbol val="circle"/>
              <c:size val="6"/>
              <c:spPr>
                <a:solidFill>
                  <a:schemeClr val="tx1"/>
                </a:solidFill>
                <a:ln w="9525" cap="flat" cmpd="sng" algn="ctr">
                  <a:solidFill>
                    <a:schemeClr val="lt1"/>
                  </a:solidFill>
                  <a:round/>
                </a:ln>
                <a:effectLst/>
              </c:spPr>
            </c:marker>
            <c:bubble3D val="0"/>
            <c:spPr>
              <a:ln w="38100" cap="flat" cmpd="dbl" algn="ctr">
                <a:noFill/>
                <a:miter lim="800000"/>
              </a:ln>
              <a:effectLst/>
            </c:spPr>
            <c:extLst>
              <c:ext xmlns:c16="http://schemas.microsoft.com/office/drawing/2014/chart" uri="{C3380CC4-5D6E-409C-BE32-E72D297353CC}">
                <c16:uniqueId val="{00000002-3986-4937-BEF0-4A6960263689}"/>
              </c:ext>
            </c:extLst>
          </c:dPt>
          <c:cat>
            <c:numRef>
              <c:f>Sheet1!$A$2:$A$12</c:f>
              <c:numCache>
                <c:formatCode>General</c:formatCode>
                <c:ptCount val="11"/>
                <c:pt idx="0">
                  <c:v>0</c:v>
                </c:pt>
                <c:pt idx="1">
                  <c:v>1</c:v>
                </c:pt>
                <c:pt idx="2">
                  <c:v>2</c:v>
                </c:pt>
                <c:pt idx="3">
                  <c:v>3</c:v>
                </c:pt>
                <c:pt idx="4">
                  <c:v>4</c:v>
                </c:pt>
                <c:pt idx="5">
                  <c:v>5</c:v>
                </c:pt>
                <c:pt idx="6">
                  <c:v>6</c:v>
                </c:pt>
                <c:pt idx="7">
                  <c:v>7</c:v>
                </c:pt>
              </c:numCache>
            </c:numRef>
          </c:cat>
          <c:val>
            <c:numRef>
              <c:f>Sheet1!$B$3:$B$12</c:f>
              <c:numCache>
                <c:formatCode>General</c:formatCode>
                <c:ptCount val="10"/>
                <c:pt idx="0">
                  <c:v>90</c:v>
                </c:pt>
                <c:pt idx="1">
                  <c:v>45</c:v>
                </c:pt>
                <c:pt idx="2">
                  <c:v>3</c:v>
                </c:pt>
                <c:pt idx="3">
                  <c:v>75</c:v>
                </c:pt>
                <c:pt idx="4">
                  <c:v>85</c:v>
                </c:pt>
                <c:pt idx="5">
                  <c:v>25</c:v>
                </c:pt>
                <c:pt idx="6">
                  <c:v>14</c:v>
                </c:pt>
              </c:numCache>
            </c:numRef>
          </c:val>
          <c:smooth val="0"/>
          <c:extLst>
            <c:ext xmlns:c16="http://schemas.microsoft.com/office/drawing/2014/chart" uri="{C3380CC4-5D6E-409C-BE32-E72D297353CC}">
              <c16:uniqueId val="{00000003-3986-4937-BEF0-4A6960263689}"/>
            </c:ext>
          </c:extLst>
        </c:ser>
        <c:dLbls>
          <c:showLegendKey val="0"/>
          <c:showVal val="0"/>
          <c:showCatName val="0"/>
          <c:showSerName val="0"/>
          <c:showPercent val="0"/>
          <c:showBubbleSize val="0"/>
        </c:dLbls>
        <c:marker val="1"/>
        <c:smooth val="0"/>
        <c:axId val="321106688"/>
        <c:axId val="321107248"/>
      </c:lineChart>
      <c:catAx>
        <c:axId val="321106688"/>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dirty="0" smtClean="0"/>
                  <a:t>Time</a:t>
                </a:r>
                <a:endParaRPr lang="en-US" dirty="0"/>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1107248"/>
        <c:crosses val="autoZero"/>
        <c:auto val="1"/>
        <c:lblAlgn val="ctr"/>
        <c:lblOffset val="100"/>
        <c:noMultiLvlLbl val="0"/>
      </c:catAx>
      <c:valAx>
        <c:axId val="321107248"/>
        <c:scaling>
          <c:orientation val="minMax"/>
          <c:max val="100"/>
        </c:scaling>
        <c:delete val="0"/>
        <c:axPos val="l"/>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dirty="0" smtClean="0"/>
                  <a:t>Response measure</a:t>
                </a:r>
                <a:endParaRPr lang="en-US" dirty="0"/>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1106688"/>
        <c:crossesAt val="1"/>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Alan</a:t>
            </a:r>
            <a:r>
              <a:rPr lang="en-US" baseline="0" dirty="0" smtClean="0"/>
              <a:t> (Social Studies)</a:t>
            </a:r>
            <a:endParaRPr lang="en-US" dirty="0"/>
          </a:p>
        </c:rich>
      </c:tx>
      <c:layout>
        <c:manualLayout>
          <c:xMode val="edge"/>
          <c:yMode val="edge"/>
          <c:x val="0.31746888493776998"/>
          <c:y val="1.2718985205249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6870494324088"/>
          <c:y val="0.16613183067450801"/>
          <c:w val="0.71387262459030398"/>
          <c:h val="0.59609815283122303"/>
        </c:manualLayout>
      </c:layout>
      <c:lineChart>
        <c:grouping val="standard"/>
        <c:varyColors val="0"/>
        <c:ser>
          <c:idx val="0"/>
          <c:order val="0"/>
          <c:tx>
            <c:strRef>
              <c:f>Sheet1!$B$1</c:f>
              <c:strCache>
                <c:ptCount val="1"/>
                <c:pt idx="0">
                  <c:v>Talking out of turn</c:v>
                </c:pt>
              </c:strCache>
            </c:strRef>
          </c:tx>
          <c:spPr>
            <a:ln w="28575" cap="rnd">
              <a:solidFill>
                <a:schemeClr val="accent1"/>
              </a:solidFill>
              <a:round/>
            </a:ln>
            <a:effectLst/>
          </c:spPr>
          <c:marker>
            <c:symbol val="circle"/>
            <c:size val="5"/>
            <c:spPr>
              <a:solidFill>
                <a:schemeClr val="tx1"/>
              </a:solidFill>
              <a:ln w="9525">
                <a:solidFill>
                  <a:schemeClr val="accent1"/>
                </a:solidFill>
              </a:ln>
              <a:effectLst/>
            </c:spPr>
          </c:marker>
          <c:dPt>
            <c:idx val="5"/>
            <c:marker>
              <c:symbol val="circle"/>
              <c:size val="5"/>
              <c:spPr>
                <a:solidFill>
                  <a:schemeClr val="tx1"/>
                </a:solidFill>
                <a:ln w="9525">
                  <a:solidFill>
                    <a:schemeClr val="accent1"/>
                  </a:solidFill>
                </a:ln>
                <a:effectLst/>
              </c:spPr>
            </c:marker>
            <c:bubble3D val="0"/>
            <c:spPr>
              <a:ln w="28575" cap="rnd">
                <a:noFill/>
                <a:round/>
              </a:ln>
              <a:effectLst/>
            </c:spPr>
            <c:extLst>
              <c:ext xmlns:c16="http://schemas.microsoft.com/office/drawing/2014/chart" uri="{C3380CC4-5D6E-409C-BE32-E72D297353CC}">
                <c16:uniqueId val="{00000001-48F8-4C73-9118-3F40537C5CD2}"/>
              </c:ext>
            </c:extLst>
          </c:dPt>
          <c:dPt>
            <c:idx val="7"/>
            <c:marker>
              <c:symbol val="circle"/>
              <c:size val="5"/>
              <c:spPr>
                <a:solidFill>
                  <a:schemeClr val="tx1"/>
                </a:solidFill>
                <a:ln w="9525">
                  <a:solidFill>
                    <a:schemeClr val="accent1"/>
                  </a:solidFill>
                </a:ln>
                <a:effectLst/>
              </c:spPr>
            </c:marker>
            <c:bubble3D val="0"/>
            <c:spPr>
              <a:ln w="28575" cap="rnd">
                <a:noFill/>
                <a:round/>
              </a:ln>
              <a:effectLst/>
            </c:spPr>
            <c:extLst>
              <c:ext xmlns:c16="http://schemas.microsoft.com/office/drawing/2014/chart" uri="{C3380CC4-5D6E-409C-BE32-E72D297353CC}">
                <c16:uniqueId val="{00000003-48F8-4C73-9118-3F40537C5CD2}"/>
              </c:ext>
            </c:extLst>
          </c:dPt>
          <c:cat>
            <c:numRef>
              <c:f>Sheet1!$A$2:$A$18</c:f>
              <c:numCache>
                <c:formatCode>m/d/yyyy</c:formatCode>
                <c:ptCount val="17"/>
                <c:pt idx="0">
                  <c:v>42380</c:v>
                </c:pt>
                <c:pt idx="1">
                  <c:v>42381</c:v>
                </c:pt>
                <c:pt idx="2">
                  <c:v>42383</c:v>
                </c:pt>
                <c:pt idx="3">
                  <c:v>42387</c:v>
                </c:pt>
                <c:pt idx="4">
                  <c:v>42388</c:v>
                </c:pt>
                <c:pt idx="5">
                  <c:v>42390</c:v>
                </c:pt>
                <c:pt idx="6">
                  <c:v>42391</c:v>
                </c:pt>
                <c:pt idx="7">
                  <c:v>42394</c:v>
                </c:pt>
                <c:pt idx="8">
                  <c:v>42396</c:v>
                </c:pt>
                <c:pt idx="9">
                  <c:v>42398</c:v>
                </c:pt>
                <c:pt idx="10">
                  <c:v>42401</c:v>
                </c:pt>
                <c:pt idx="11">
                  <c:v>42403</c:v>
                </c:pt>
              </c:numCache>
            </c:numRef>
          </c:cat>
          <c:val>
            <c:numRef>
              <c:f>Sheet1!$B$2:$B$18</c:f>
              <c:numCache>
                <c:formatCode>General</c:formatCode>
                <c:ptCount val="17"/>
                <c:pt idx="0">
                  <c:v>0.7</c:v>
                </c:pt>
                <c:pt idx="1">
                  <c:v>0.65</c:v>
                </c:pt>
                <c:pt idx="2">
                  <c:v>0.5</c:v>
                </c:pt>
                <c:pt idx="3">
                  <c:v>0.72</c:v>
                </c:pt>
                <c:pt idx="4">
                  <c:v>0.73</c:v>
                </c:pt>
                <c:pt idx="5">
                  <c:v>0.5</c:v>
                </c:pt>
                <c:pt idx="6">
                  <c:v>0.45</c:v>
                </c:pt>
                <c:pt idx="7">
                  <c:v>0.45</c:v>
                </c:pt>
                <c:pt idx="8">
                  <c:v>0.35</c:v>
                </c:pt>
                <c:pt idx="9">
                  <c:v>0.43</c:v>
                </c:pt>
                <c:pt idx="10">
                  <c:v>0.4</c:v>
                </c:pt>
                <c:pt idx="11">
                  <c:v>0.35</c:v>
                </c:pt>
              </c:numCache>
            </c:numRef>
          </c:val>
          <c:smooth val="0"/>
          <c:extLst>
            <c:ext xmlns:c16="http://schemas.microsoft.com/office/drawing/2014/chart" uri="{C3380CC4-5D6E-409C-BE32-E72D297353CC}">
              <c16:uniqueId val="{00000004-48F8-4C73-9118-3F40537C5CD2}"/>
            </c:ext>
          </c:extLst>
        </c:ser>
        <c:dLbls>
          <c:showLegendKey val="0"/>
          <c:showVal val="0"/>
          <c:showCatName val="0"/>
          <c:showSerName val="0"/>
          <c:showPercent val="0"/>
          <c:showBubbleSize val="0"/>
        </c:dLbls>
        <c:marker val="1"/>
        <c:smooth val="0"/>
        <c:axId val="322112368"/>
        <c:axId val="322112928"/>
      </c:lineChart>
      <c:dateAx>
        <c:axId val="322112368"/>
        <c:scaling>
          <c:orientation val="minMax"/>
        </c:scaling>
        <c:delete val="0"/>
        <c:axPos val="b"/>
        <c:numFmt formatCode="m/d/yyyy" sourceLinked="1"/>
        <c:majorTickMark val="cross"/>
        <c:minorTickMark val="in"/>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22112928"/>
        <c:crosses val="autoZero"/>
        <c:auto val="1"/>
        <c:lblOffset val="100"/>
        <c:baseTimeUnit val="days"/>
      </c:dateAx>
      <c:valAx>
        <c:axId val="322112928"/>
        <c:scaling>
          <c:orientation val="minMax"/>
          <c:max val="1"/>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Rate</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in"/>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2112368"/>
        <c:crosses val="autoZero"/>
        <c:crossBetween val="between"/>
      </c:valAx>
      <c:spPr>
        <a:noFill/>
        <a:ln>
          <a:noFill/>
        </a:ln>
        <a:effectLst/>
      </c:spPr>
    </c:plotArea>
    <c:legend>
      <c:legendPos val="r"/>
      <c:legendEntry>
        <c:idx val="0"/>
        <c:txPr>
          <a:bodyPr rot="0" spcFirstLastPara="1" vertOverflow="ellipsis" vert="horz" wrap="square" anchor="ctr" anchorCtr="1"/>
          <a:lstStyle/>
          <a:p>
            <a:pPr rtl="0">
              <a:defRPr sz="1197" b="0" i="0" u="none" strike="noStrike" kern="1200" baseline="0">
                <a:solidFill>
                  <a:schemeClr val="bg1"/>
                </a:solidFill>
                <a:latin typeface="+mn-lt"/>
                <a:ea typeface="+mn-ea"/>
                <a:cs typeface="+mn-cs"/>
              </a:defRPr>
            </a:pPr>
            <a:endParaRPr lang="en-US"/>
          </a:p>
        </c:txPr>
      </c:legendEntry>
      <c:legendEntry>
        <c:idx val="1"/>
        <c:delete val="1"/>
      </c:legendEntry>
      <c:legendEntry>
        <c:idx val="2"/>
        <c:delete val="1"/>
      </c:legendEntry>
      <c:legendEntry>
        <c:idx val="3"/>
        <c:delete val="1"/>
      </c:legendEntry>
      <c:legendEntry>
        <c:idx val="4"/>
        <c:delete val="1"/>
      </c:legendEntry>
      <c:legendEntry>
        <c:idx val="5"/>
        <c:delete val="1"/>
      </c:legendEntry>
      <c:legendEntry>
        <c:idx val="6"/>
        <c:delete val="1"/>
      </c:legendEntry>
      <c:legendEntry>
        <c:idx val="7"/>
        <c:delete val="1"/>
      </c:legendEntry>
      <c:legendEntry>
        <c:idx val="8"/>
        <c:delete val="1"/>
      </c:legendEntry>
      <c:legendEntry>
        <c:idx val="9"/>
        <c:delete val="1"/>
      </c:legendEntry>
      <c:legendEntry>
        <c:idx val="10"/>
        <c:delete val="1"/>
      </c:legendEntry>
      <c:legendEntry>
        <c:idx val="11"/>
        <c:delete val="1"/>
      </c:legendEntry>
      <c:legendEntry>
        <c:idx val="12"/>
        <c:delete val="1"/>
      </c:legendEntry>
      <c:legendEntry>
        <c:idx val="13"/>
        <c:delete val="1"/>
      </c:legendEntry>
      <c:legendEntry>
        <c:idx val="14"/>
        <c:delete val="1"/>
      </c:legendEntry>
      <c:legendEntry>
        <c:idx val="15"/>
        <c:delete val="1"/>
      </c:legendEntry>
      <c:legendEntry>
        <c:idx val="16"/>
        <c:delete val="1"/>
      </c:legendEntry>
      <c:layout>
        <c:manualLayout>
          <c:xMode val="edge"/>
          <c:yMode val="edge"/>
          <c:x val="0.84787406866480397"/>
          <c:y val="0.35435192931315501"/>
          <c:w val="0.13196464101261501"/>
          <c:h val="0.119229636771154"/>
        </c:manualLayout>
      </c:layout>
      <c:overlay val="0"/>
      <c:spPr>
        <a:noFill/>
        <a:ln>
          <a:solidFill>
            <a:schemeClr val="bg1">
              <a:lumMod val="65000"/>
            </a:schemeClr>
          </a:solid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Dawn </a:t>
            </a:r>
            <a:r>
              <a:rPr lang="en-US" baseline="0" smtClean="0"/>
              <a:t>(Daily Five)</a:t>
            </a:r>
            <a:endParaRPr lang="en-US" dirty="0"/>
          </a:p>
        </c:rich>
      </c:tx>
      <c:layout>
        <c:manualLayout>
          <c:xMode val="edge"/>
          <c:yMode val="edge"/>
          <c:x val="0.35947157310981298"/>
          <c:y val="1.2718985205249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6870494324088"/>
          <c:y val="0.16613183067450801"/>
          <c:w val="0.71387262459030398"/>
          <c:h val="0.59609815283122303"/>
        </c:manualLayout>
      </c:layout>
      <c:lineChart>
        <c:grouping val="standard"/>
        <c:varyColors val="0"/>
        <c:ser>
          <c:idx val="0"/>
          <c:order val="0"/>
          <c:tx>
            <c:strRef>
              <c:f>Sheet1!$B$1</c:f>
              <c:strCache>
                <c:ptCount val="1"/>
                <c:pt idx="0">
                  <c:v>Talking out of turn</c:v>
                </c:pt>
              </c:strCache>
            </c:strRef>
          </c:tx>
          <c:spPr>
            <a:ln w="28575" cap="rnd">
              <a:solidFill>
                <a:schemeClr val="accent5"/>
              </a:solidFill>
              <a:round/>
            </a:ln>
            <a:effectLst/>
          </c:spPr>
          <c:marker>
            <c:symbol val="circle"/>
            <c:size val="5"/>
            <c:spPr>
              <a:solidFill>
                <a:schemeClr val="tx1"/>
              </a:solidFill>
              <a:ln w="9525">
                <a:noFill/>
              </a:ln>
              <a:effectLst/>
            </c:spPr>
          </c:marker>
          <c:dPt>
            <c:idx val="5"/>
            <c:marker>
              <c:symbol val="circle"/>
              <c:size val="5"/>
              <c:spPr>
                <a:solidFill>
                  <a:schemeClr val="tx1"/>
                </a:solidFill>
                <a:ln w="9525">
                  <a:noFill/>
                </a:ln>
                <a:effectLst/>
              </c:spPr>
            </c:marker>
            <c:bubble3D val="0"/>
            <c:spPr>
              <a:ln w="28575" cap="rnd">
                <a:noFill/>
                <a:round/>
              </a:ln>
              <a:effectLst/>
            </c:spPr>
            <c:extLst>
              <c:ext xmlns:c16="http://schemas.microsoft.com/office/drawing/2014/chart" uri="{C3380CC4-5D6E-409C-BE32-E72D297353CC}">
                <c16:uniqueId val="{00000001-7447-4B15-ACE5-F65759616D08}"/>
              </c:ext>
            </c:extLst>
          </c:dPt>
          <c:dPt>
            <c:idx val="7"/>
            <c:marker>
              <c:symbol val="circle"/>
              <c:size val="5"/>
              <c:spPr>
                <a:solidFill>
                  <a:schemeClr val="tx1"/>
                </a:solidFill>
                <a:ln w="9525">
                  <a:noFill/>
                </a:ln>
                <a:effectLst/>
              </c:spPr>
            </c:marker>
            <c:bubble3D val="0"/>
            <c:spPr>
              <a:ln w="28575" cap="rnd">
                <a:noFill/>
                <a:round/>
              </a:ln>
              <a:effectLst/>
            </c:spPr>
            <c:extLst>
              <c:ext xmlns:c16="http://schemas.microsoft.com/office/drawing/2014/chart" uri="{C3380CC4-5D6E-409C-BE32-E72D297353CC}">
                <c16:uniqueId val="{00000003-7447-4B15-ACE5-F65759616D08}"/>
              </c:ext>
            </c:extLst>
          </c:dPt>
          <c:cat>
            <c:numRef>
              <c:f>Sheet1!$A$2:$A$18</c:f>
              <c:numCache>
                <c:formatCode>m/d/yyyy</c:formatCode>
                <c:ptCount val="17"/>
                <c:pt idx="0">
                  <c:v>42380</c:v>
                </c:pt>
                <c:pt idx="1">
                  <c:v>42381</c:v>
                </c:pt>
                <c:pt idx="2">
                  <c:v>42383</c:v>
                </c:pt>
                <c:pt idx="3">
                  <c:v>42387</c:v>
                </c:pt>
                <c:pt idx="4">
                  <c:v>42388</c:v>
                </c:pt>
                <c:pt idx="5">
                  <c:v>42390</c:v>
                </c:pt>
                <c:pt idx="6">
                  <c:v>42391</c:v>
                </c:pt>
                <c:pt idx="7">
                  <c:v>42394</c:v>
                </c:pt>
                <c:pt idx="8">
                  <c:v>42396</c:v>
                </c:pt>
                <c:pt idx="9">
                  <c:v>42398</c:v>
                </c:pt>
                <c:pt idx="10">
                  <c:v>42401</c:v>
                </c:pt>
                <c:pt idx="11">
                  <c:v>42403</c:v>
                </c:pt>
              </c:numCache>
            </c:numRef>
          </c:cat>
          <c:val>
            <c:numRef>
              <c:f>Sheet1!$B$2:$B$18</c:f>
              <c:numCache>
                <c:formatCode>0%</c:formatCode>
                <c:ptCount val="17"/>
                <c:pt idx="0">
                  <c:v>0.65</c:v>
                </c:pt>
                <c:pt idx="1">
                  <c:v>0.63</c:v>
                </c:pt>
                <c:pt idx="2">
                  <c:v>0.5</c:v>
                </c:pt>
                <c:pt idx="3">
                  <c:v>0.56000000000000005</c:v>
                </c:pt>
                <c:pt idx="4">
                  <c:v>0.45</c:v>
                </c:pt>
                <c:pt idx="5">
                  <c:v>0.55000000000000004</c:v>
                </c:pt>
                <c:pt idx="6">
                  <c:v>0.45</c:v>
                </c:pt>
                <c:pt idx="7">
                  <c:v>0.9</c:v>
                </c:pt>
                <c:pt idx="8">
                  <c:v>0.85</c:v>
                </c:pt>
                <c:pt idx="9">
                  <c:v>0.9</c:v>
                </c:pt>
                <c:pt idx="10">
                  <c:v>1</c:v>
                </c:pt>
                <c:pt idx="11">
                  <c:v>0.85</c:v>
                </c:pt>
              </c:numCache>
            </c:numRef>
          </c:val>
          <c:smooth val="0"/>
          <c:extLst>
            <c:ext xmlns:c16="http://schemas.microsoft.com/office/drawing/2014/chart" uri="{C3380CC4-5D6E-409C-BE32-E72D297353CC}">
              <c16:uniqueId val="{00000004-7447-4B15-ACE5-F65759616D08}"/>
            </c:ext>
          </c:extLst>
        </c:ser>
        <c:dLbls>
          <c:showLegendKey val="0"/>
          <c:showVal val="0"/>
          <c:showCatName val="0"/>
          <c:showSerName val="0"/>
          <c:showPercent val="0"/>
          <c:showBubbleSize val="0"/>
        </c:dLbls>
        <c:marker val="1"/>
        <c:smooth val="0"/>
        <c:axId val="322115168"/>
        <c:axId val="322115728"/>
      </c:lineChart>
      <c:dateAx>
        <c:axId val="322115168"/>
        <c:scaling>
          <c:orientation val="minMax"/>
        </c:scaling>
        <c:delete val="0"/>
        <c:axPos val="b"/>
        <c:numFmt formatCode="m/d/yyyy" sourceLinked="1"/>
        <c:majorTickMark val="cross"/>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22115728"/>
        <c:crosses val="autoZero"/>
        <c:auto val="1"/>
        <c:lblOffset val="100"/>
        <c:baseTimeUnit val="days"/>
      </c:dateAx>
      <c:valAx>
        <c:axId val="322115728"/>
        <c:scaling>
          <c:orientation val="minMax"/>
          <c:max val="1"/>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Percent</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in"/>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2115168"/>
        <c:crosses val="autoZero"/>
        <c:crossBetween val="between"/>
      </c:valAx>
      <c:spPr>
        <a:noFill/>
        <a:ln>
          <a:noFill/>
        </a:ln>
        <a:effectLst/>
      </c:spPr>
    </c:plotArea>
    <c:legend>
      <c:legendPos val="r"/>
      <c:legendEntry>
        <c:idx val="0"/>
        <c:txPr>
          <a:bodyPr rot="0" spcFirstLastPara="1" vertOverflow="ellipsis" vert="horz" wrap="square" anchor="ctr" anchorCtr="1"/>
          <a:lstStyle/>
          <a:p>
            <a:pPr rtl="0">
              <a:defRPr sz="1197" b="0" i="0" u="none" strike="noStrike" kern="1200" baseline="0">
                <a:solidFill>
                  <a:schemeClr val="bg1"/>
                </a:solidFill>
                <a:latin typeface="+mn-lt"/>
                <a:ea typeface="+mn-ea"/>
                <a:cs typeface="+mn-cs"/>
              </a:defRPr>
            </a:pPr>
            <a:endParaRPr lang="en-US"/>
          </a:p>
        </c:txPr>
      </c:legendEntry>
      <c:legendEntry>
        <c:idx val="1"/>
        <c:delete val="1"/>
      </c:legendEntry>
      <c:legendEntry>
        <c:idx val="2"/>
        <c:delete val="1"/>
      </c:legendEntry>
      <c:legendEntry>
        <c:idx val="3"/>
        <c:delete val="1"/>
      </c:legendEntry>
      <c:legendEntry>
        <c:idx val="4"/>
        <c:delete val="1"/>
      </c:legendEntry>
      <c:legendEntry>
        <c:idx val="5"/>
        <c:delete val="1"/>
      </c:legendEntry>
      <c:legendEntry>
        <c:idx val="6"/>
        <c:delete val="1"/>
      </c:legendEntry>
      <c:legendEntry>
        <c:idx val="7"/>
        <c:delete val="1"/>
      </c:legendEntry>
      <c:legendEntry>
        <c:idx val="8"/>
        <c:delete val="1"/>
      </c:legendEntry>
      <c:legendEntry>
        <c:idx val="9"/>
        <c:delete val="1"/>
      </c:legendEntry>
      <c:legendEntry>
        <c:idx val="10"/>
        <c:delete val="1"/>
      </c:legendEntry>
      <c:legendEntry>
        <c:idx val="11"/>
        <c:delete val="1"/>
      </c:legendEntry>
      <c:legendEntry>
        <c:idx val="12"/>
        <c:delete val="1"/>
      </c:legendEntry>
      <c:legendEntry>
        <c:idx val="13"/>
        <c:delete val="1"/>
      </c:legendEntry>
      <c:legendEntry>
        <c:idx val="14"/>
        <c:delete val="1"/>
      </c:legendEntry>
      <c:legendEntry>
        <c:idx val="15"/>
        <c:delete val="1"/>
      </c:legendEntry>
      <c:legendEntry>
        <c:idx val="16"/>
        <c:delete val="1"/>
      </c:legendEntry>
      <c:overlay val="0"/>
      <c:spPr>
        <a:noFill/>
        <a:ln>
          <a:no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ABAB</a:t>
            </a:r>
            <a:r>
              <a:rPr lang="en-US" baseline="0" dirty="0" smtClean="0"/>
              <a:t> Withdrawal Design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921818055868201"/>
          <c:y val="0.13953490112831499"/>
          <c:w val="0.84484783063204705"/>
          <c:h val="0.68953836925968104"/>
        </c:manualLayout>
      </c:layout>
      <c:lineChart>
        <c:grouping val="standard"/>
        <c:varyColors val="0"/>
        <c:ser>
          <c:idx val="0"/>
          <c:order val="0"/>
          <c:tx>
            <c:strRef>
              <c:f>Sheet1!$B$1</c:f>
              <c:strCache>
                <c:ptCount val="1"/>
                <c:pt idx="0">
                  <c:v>Series 1</c:v>
                </c:pt>
              </c:strCache>
            </c:strRef>
          </c:tx>
          <c:spPr>
            <a:ln w="28575" cap="rnd" cmpd="dbl">
              <a:solidFill>
                <a:srgbClr val="CB1017"/>
              </a:solidFill>
              <a:round/>
            </a:ln>
            <a:effectLst/>
          </c:spPr>
          <c:marker>
            <c:symbol val="circle"/>
            <c:size val="5"/>
            <c:spPr>
              <a:solidFill>
                <a:schemeClr val="tx1"/>
              </a:solidFill>
              <a:ln w="9525">
                <a:solidFill>
                  <a:schemeClr val="accent1"/>
                </a:solidFill>
              </a:ln>
              <a:effectLst/>
            </c:spPr>
          </c:marker>
          <c:dPt>
            <c:idx val="0"/>
            <c:marker>
              <c:symbol val="none"/>
            </c:marker>
            <c:bubble3D val="0"/>
            <c:extLst>
              <c:ext xmlns:c16="http://schemas.microsoft.com/office/drawing/2014/chart" uri="{C3380CC4-5D6E-409C-BE32-E72D297353CC}">
                <c16:uniqueId val="{00000000-FF37-4C3F-B9B7-B31057C7D2E6}"/>
              </c:ext>
            </c:extLst>
          </c:dPt>
          <c:dPt>
            <c:idx val="1"/>
            <c:marker>
              <c:symbol val="circle"/>
              <c:size val="5"/>
              <c:spPr>
                <a:solidFill>
                  <a:schemeClr val="tx1"/>
                </a:solidFill>
                <a:ln w="9525">
                  <a:solidFill>
                    <a:schemeClr val="accent1"/>
                  </a:solidFill>
                </a:ln>
                <a:effectLst/>
              </c:spPr>
            </c:marker>
            <c:bubble3D val="0"/>
            <c:spPr>
              <a:ln w="28575" cap="rnd" cmpd="dbl">
                <a:noFill/>
                <a:round/>
              </a:ln>
              <a:effectLst/>
            </c:spPr>
            <c:extLst>
              <c:ext xmlns:c16="http://schemas.microsoft.com/office/drawing/2014/chart" uri="{C3380CC4-5D6E-409C-BE32-E72D297353CC}">
                <c16:uniqueId val="{00000002-FF37-4C3F-B9B7-B31057C7D2E6}"/>
              </c:ext>
            </c:extLst>
          </c:dPt>
          <c:dPt>
            <c:idx val="6"/>
            <c:marker>
              <c:symbol val="circle"/>
              <c:size val="5"/>
              <c:spPr>
                <a:solidFill>
                  <a:schemeClr val="tx1"/>
                </a:solidFill>
                <a:ln w="9525">
                  <a:solidFill>
                    <a:schemeClr val="accent1"/>
                  </a:solidFill>
                </a:ln>
                <a:effectLst/>
              </c:spPr>
            </c:marker>
            <c:bubble3D val="0"/>
            <c:spPr>
              <a:ln w="28575" cap="rnd" cmpd="dbl">
                <a:noFill/>
                <a:round/>
              </a:ln>
              <a:effectLst/>
            </c:spPr>
            <c:extLst>
              <c:ext xmlns:c16="http://schemas.microsoft.com/office/drawing/2014/chart" uri="{C3380CC4-5D6E-409C-BE32-E72D297353CC}">
                <c16:uniqueId val="{00000004-FF37-4C3F-B9B7-B31057C7D2E6}"/>
              </c:ext>
            </c:extLst>
          </c:dPt>
          <c:dPt>
            <c:idx val="11"/>
            <c:marker>
              <c:symbol val="circle"/>
              <c:size val="5"/>
              <c:spPr>
                <a:solidFill>
                  <a:schemeClr val="tx1"/>
                </a:solidFill>
                <a:ln w="9525">
                  <a:solidFill>
                    <a:schemeClr val="accent1"/>
                  </a:solidFill>
                </a:ln>
                <a:effectLst/>
              </c:spPr>
            </c:marker>
            <c:bubble3D val="0"/>
            <c:spPr>
              <a:ln w="28575" cap="rnd" cmpd="dbl">
                <a:noFill/>
                <a:round/>
              </a:ln>
              <a:effectLst/>
            </c:spPr>
            <c:extLst>
              <c:ext xmlns:c16="http://schemas.microsoft.com/office/drawing/2014/chart" uri="{C3380CC4-5D6E-409C-BE32-E72D297353CC}">
                <c16:uniqueId val="{00000006-FF37-4C3F-B9B7-B31057C7D2E6}"/>
              </c:ext>
            </c:extLst>
          </c:dPt>
          <c:dPt>
            <c:idx val="14"/>
            <c:marker>
              <c:symbol val="circle"/>
              <c:size val="5"/>
              <c:spPr>
                <a:solidFill>
                  <a:schemeClr val="tx1"/>
                </a:solidFill>
                <a:ln w="9525">
                  <a:solidFill>
                    <a:schemeClr val="accent1"/>
                  </a:solidFill>
                </a:ln>
                <a:effectLst/>
              </c:spPr>
            </c:marker>
            <c:bubble3D val="0"/>
            <c:spPr>
              <a:ln w="28575" cap="rnd" cmpd="dbl">
                <a:noFill/>
                <a:round/>
              </a:ln>
              <a:effectLst/>
            </c:spPr>
            <c:extLst>
              <c:ext xmlns:c16="http://schemas.microsoft.com/office/drawing/2014/chart" uri="{C3380CC4-5D6E-409C-BE32-E72D297353CC}">
                <c16:uniqueId val="{00000008-FF37-4C3F-B9B7-B31057C7D2E6}"/>
              </c:ext>
            </c:extLst>
          </c:dPt>
          <c:cat>
            <c:numRef>
              <c:f>Sheet1!$A$2:$A$22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cat>
          <c:val>
            <c:numRef>
              <c:f>Sheet1!$B$2:$B$22</c:f>
              <c:numCache>
                <c:formatCode>General</c:formatCode>
                <c:ptCount val="21"/>
                <c:pt idx="0">
                  <c:v>30</c:v>
                </c:pt>
                <c:pt idx="1">
                  <c:v>20</c:v>
                </c:pt>
                <c:pt idx="2">
                  <c:v>15</c:v>
                </c:pt>
                <c:pt idx="3">
                  <c:v>25</c:v>
                </c:pt>
                <c:pt idx="4">
                  <c:v>30</c:v>
                </c:pt>
                <c:pt idx="5">
                  <c:v>20</c:v>
                </c:pt>
                <c:pt idx="6">
                  <c:v>45</c:v>
                </c:pt>
                <c:pt idx="7">
                  <c:v>55</c:v>
                </c:pt>
                <c:pt idx="8">
                  <c:v>50</c:v>
                </c:pt>
                <c:pt idx="9">
                  <c:v>58</c:v>
                </c:pt>
                <c:pt idx="10">
                  <c:v>66</c:v>
                </c:pt>
                <c:pt idx="11">
                  <c:v>45</c:v>
                </c:pt>
                <c:pt idx="12">
                  <c:v>38</c:v>
                </c:pt>
                <c:pt idx="13">
                  <c:v>35</c:v>
                </c:pt>
                <c:pt idx="14">
                  <c:v>70</c:v>
                </c:pt>
                <c:pt idx="15">
                  <c:v>72</c:v>
                </c:pt>
                <c:pt idx="16">
                  <c:v>74</c:v>
                </c:pt>
                <c:pt idx="17">
                  <c:v>76</c:v>
                </c:pt>
              </c:numCache>
            </c:numRef>
          </c:val>
          <c:smooth val="0"/>
          <c:extLst>
            <c:ext xmlns:c16="http://schemas.microsoft.com/office/drawing/2014/chart" uri="{C3380CC4-5D6E-409C-BE32-E72D297353CC}">
              <c16:uniqueId val="{00000009-FF37-4C3F-B9B7-B31057C7D2E6}"/>
            </c:ext>
          </c:extLst>
        </c:ser>
        <c:ser>
          <c:idx val="1"/>
          <c:order val="1"/>
          <c:tx>
            <c:strRef>
              <c:f>Sheet1!$C$1</c:f>
              <c:strCache>
                <c:ptCount val="1"/>
                <c:pt idx="0">
                  <c:v>Column1</c:v>
                </c:pt>
              </c:strCache>
            </c:strRef>
          </c:tx>
          <c:spPr>
            <a:ln w="28575" cap="rnd">
              <a:solidFill>
                <a:schemeClr val="accent2"/>
              </a:solidFill>
              <a:round/>
            </a:ln>
            <a:effectLst/>
          </c:spPr>
          <c:marker>
            <c:symbol val="none"/>
          </c:marker>
          <c:cat>
            <c:numRef>
              <c:f>Sheet1!$A$2:$A$22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cat>
          <c:val>
            <c:numRef>
              <c:f>Sheet1!$C$2:$C$22</c:f>
              <c:numCache>
                <c:formatCode>General</c:formatCode>
                <c:ptCount val="21"/>
              </c:numCache>
            </c:numRef>
          </c:val>
          <c:smooth val="0"/>
          <c:extLst>
            <c:ext xmlns:c16="http://schemas.microsoft.com/office/drawing/2014/chart" uri="{C3380CC4-5D6E-409C-BE32-E72D297353CC}">
              <c16:uniqueId val="{0000000A-FF37-4C3F-B9B7-B31057C7D2E6}"/>
            </c:ext>
          </c:extLst>
        </c:ser>
        <c:ser>
          <c:idx val="2"/>
          <c:order val="2"/>
          <c:tx>
            <c:strRef>
              <c:f>Sheet1!$D$1</c:f>
              <c:strCache>
                <c:ptCount val="1"/>
                <c:pt idx="0">
                  <c:v>Column2</c:v>
                </c:pt>
              </c:strCache>
            </c:strRef>
          </c:tx>
          <c:spPr>
            <a:ln w="28575" cap="rnd">
              <a:solidFill>
                <a:schemeClr val="accent3"/>
              </a:solidFill>
              <a:round/>
            </a:ln>
            <a:effectLst/>
          </c:spPr>
          <c:marker>
            <c:symbol val="none"/>
          </c:marker>
          <c:cat>
            <c:numRef>
              <c:f>Sheet1!$A$2:$A$22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cat>
          <c:val>
            <c:numRef>
              <c:f>Sheet1!$D$2:$D$22</c:f>
              <c:numCache>
                <c:formatCode>General</c:formatCode>
                <c:ptCount val="21"/>
              </c:numCache>
            </c:numRef>
          </c:val>
          <c:smooth val="0"/>
          <c:extLst>
            <c:ext xmlns:c16="http://schemas.microsoft.com/office/drawing/2014/chart" uri="{C3380CC4-5D6E-409C-BE32-E72D297353CC}">
              <c16:uniqueId val="{0000000B-FF37-4C3F-B9B7-B31057C7D2E6}"/>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marker val="1"/>
        <c:smooth val="0"/>
        <c:axId val="313861424"/>
        <c:axId val="313861984"/>
      </c:lineChart>
      <c:catAx>
        <c:axId val="31386142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TIME</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3861984"/>
        <c:crosses val="autoZero"/>
        <c:auto val="1"/>
        <c:lblAlgn val="ctr"/>
        <c:lblOffset val="100"/>
        <c:noMultiLvlLbl val="0"/>
      </c:catAx>
      <c:valAx>
        <c:axId val="31386198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800" b="0" i="0" cap="all" baseline="0" dirty="0" smtClean="0">
                    <a:effectLst/>
                  </a:rPr>
                  <a:t>Student Outcome measure</a:t>
                </a:r>
                <a:endParaRPr lang="en-US" dirty="0">
                  <a:effectLst/>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3861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ABAB</a:t>
            </a:r>
            <a:r>
              <a:rPr lang="en-US" baseline="0" dirty="0" smtClean="0"/>
              <a:t> Withdrawal Design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921818055868201"/>
          <c:y val="0.13953490112831499"/>
          <c:w val="0.84484783063204705"/>
          <c:h val="0.68953836925968104"/>
        </c:manualLayout>
      </c:layout>
      <c:lineChart>
        <c:grouping val="standard"/>
        <c:varyColors val="0"/>
        <c:ser>
          <c:idx val="0"/>
          <c:order val="0"/>
          <c:tx>
            <c:strRef>
              <c:f>Sheet1!$B$1</c:f>
              <c:strCache>
                <c:ptCount val="1"/>
                <c:pt idx="0">
                  <c:v>Series 1</c:v>
                </c:pt>
              </c:strCache>
            </c:strRef>
          </c:tx>
          <c:spPr>
            <a:ln w="28575" cap="rnd" cmpd="dbl">
              <a:solidFill>
                <a:srgbClr val="CB1017"/>
              </a:solidFill>
              <a:round/>
            </a:ln>
            <a:effectLst/>
          </c:spPr>
          <c:marker>
            <c:symbol val="circle"/>
            <c:size val="5"/>
            <c:spPr>
              <a:solidFill>
                <a:schemeClr val="tx1"/>
              </a:solidFill>
              <a:ln w="9525">
                <a:solidFill>
                  <a:schemeClr val="accent1"/>
                </a:solidFill>
              </a:ln>
              <a:effectLst/>
            </c:spPr>
          </c:marker>
          <c:dPt>
            <c:idx val="0"/>
            <c:marker>
              <c:symbol val="none"/>
            </c:marker>
            <c:bubble3D val="0"/>
            <c:extLst>
              <c:ext xmlns:c16="http://schemas.microsoft.com/office/drawing/2014/chart" uri="{C3380CC4-5D6E-409C-BE32-E72D297353CC}">
                <c16:uniqueId val="{00000000-F683-410E-B5BD-EE6EF7C2009A}"/>
              </c:ext>
            </c:extLst>
          </c:dPt>
          <c:dPt>
            <c:idx val="1"/>
            <c:marker>
              <c:symbol val="circle"/>
              <c:size val="5"/>
              <c:spPr>
                <a:solidFill>
                  <a:schemeClr val="tx1"/>
                </a:solidFill>
                <a:ln w="9525">
                  <a:solidFill>
                    <a:schemeClr val="accent1"/>
                  </a:solidFill>
                </a:ln>
                <a:effectLst/>
              </c:spPr>
            </c:marker>
            <c:bubble3D val="0"/>
            <c:spPr>
              <a:ln w="28575" cap="rnd" cmpd="dbl">
                <a:noFill/>
                <a:round/>
              </a:ln>
              <a:effectLst/>
            </c:spPr>
            <c:extLst>
              <c:ext xmlns:c16="http://schemas.microsoft.com/office/drawing/2014/chart" uri="{C3380CC4-5D6E-409C-BE32-E72D297353CC}">
                <c16:uniqueId val="{00000002-F683-410E-B5BD-EE6EF7C2009A}"/>
              </c:ext>
            </c:extLst>
          </c:dPt>
          <c:dPt>
            <c:idx val="6"/>
            <c:marker>
              <c:symbol val="circle"/>
              <c:size val="5"/>
              <c:spPr>
                <a:solidFill>
                  <a:schemeClr val="tx1"/>
                </a:solidFill>
                <a:ln w="9525">
                  <a:solidFill>
                    <a:schemeClr val="accent1"/>
                  </a:solidFill>
                </a:ln>
                <a:effectLst/>
              </c:spPr>
            </c:marker>
            <c:bubble3D val="0"/>
            <c:spPr>
              <a:ln w="28575" cap="rnd" cmpd="dbl">
                <a:noFill/>
                <a:round/>
              </a:ln>
              <a:effectLst/>
            </c:spPr>
            <c:extLst>
              <c:ext xmlns:c16="http://schemas.microsoft.com/office/drawing/2014/chart" uri="{C3380CC4-5D6E-409C-BE32-E72D297353CC}">
                <c16:uniqueId val="{00000004-F683-410E-B5BD-EE6EF7C2009A}"/>
              </c:ext>
            </c:extLst>
          </c:dPt>
          <c:dPt>
            <c:idx val="11"/>
            <c:marker>
              <c:symbol val="circle"/>
              <c:size val="5"/>
              <c:spPr>
                <a:solidFill>
                  <a:schemeClr val="tx1"/>
                </a:solidFill>
                <a:ln w="9525">
                  <a:solidFill>
                    <a:schemeClr val="accent1"/>
                  </a:solidFill>
                </a:ln>
                <a:effectLst/>
              </c:spPr>
            </c:marker>
            <c:bubble3D val="0"/>
            <c:spPr>
              <a:ln w="28575" cap="rnd" cmpd="dbl">
                <a:noFill/>
                <a:round/>
              </a:ln>
              <a:effectLst/>
            </c:spPr>
            <c:extLst>
              <c:ext xmlns:c16="http://schemas.microsoft.com/office/drawing/2014/chart" uri="{C3380CC4-5D6E-409C-BE32-E72D297353CC}">
                <c16:uniqueId val="{00000006-F683-410E-B5BD-EE6EF7C2009A}"/>
              </c:ext>
            </c:extLst>
          </c:dPt>
          <c:dPt>
            <c:idx val="14"/>
            <c:marker>
              <c:symbol val="circle"/>
              <c:size val="5"/>
              <c:spPr>
                <a:solidFill>
                  <a:schemeClr val="tx1"/>
                </a:solidFill>
                <a:ln w="9525">
                  <a:solidFill>
                    <a:schemeClr val="accent1"/>
                  </a:solidFill>
                </a:ln>
                <a:effectLst/>
              </c:spPr>
            </c:marker>
            <c:bubble3D val="0"/>
            <c:spPr>
              <a:ln w="28575" cap="rnd" cmpd="dbl">
                <a:noFill/>
                <a:round/>
              </a:ln>
              <a:effectLst/>
            </c:spPr>
            <c:extLst>
              <c:ext xmlns:c16="http://schemas.microsoft.com/office/drawing/2014/chart" uri="{C3380CC4-5D6E-409C-BE32-E72D297353CC}">
                <c16:uniqueId val="{00000008-F683-410E-B5BD-EE6EF7C2009A}"/>
              </c:ext>
            </c:extLst>
          </c:dPt>
          <c:cat>
            <c:numRef>
              <c:f>Sheet1!$A$2:$A$22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cat>
          <c:val>
            <c:numRef>
              <c:f>Sheet1!$B$2:$B$22</c:f>
              <c:numCache>
                <c:formatCode>General</c:formatCode>
                <c:ptCount val="21"/>
                <c:pt idx="0">
                  <c:v>30</c:v>
                </c:pt>
                <c:pt idx="1">
                  <c:v>20</c:v>
                </c:pt>
                <c:pt idx="2">
                  <c:v>15</c:v>
                </c:pt>
                <c:pt idx="3">
                  <c:v>25</c:v>
                </c:pt>
                <c:pt idx="4">
                  <c:v>30</c:v>
                </c:pt>
                <c:pt idx="5">
                  <c:v>20</c:v>
                </c:pt>
                <c:pt idx="6">
                  <c:v>45</c:v>
                </c:pt>
                <c:pt idx="7">
                  <c:v>55</c:v>
                </c:pt>
                <c:pt idx="8">
                  <c:v>50</c:v>
                </c:pt>
                <c:pt idx="9">
                  <c:v>58</c:v>
                </c:pt>
                <c:pt idx="10">
                  <c:v>66</c:v>
                </c:pt>
                <c:pt idx="11">
                  <c:v>45</c:v>
                </c:pt>
                <c:pt idx="12">
                  <c:v>38</c:v>
                </c:pt>
                <c:pt idx="13">
                  <c:v>35</c:v>
                </c:pt>
                <c:pt idx="14">
                  <c:v>70</c:v>
                </c:pt>
                <c:pt idx="15">
                  <c:v>72</c:v>
                </c:pt>
                <c:pt idx="16">
                  <c:v>74</c:v>
                </c:pt>
                <c:pt idx="17">
                  <c:v>76</c:v>
                </c:pt>
              </c:numCache>
            </c:numRef>
          </c:val>
          <c:smooth val="0"/>
          <c:extLst>
            <c:ext xmlns:c16="http://schemas.microsoft.com/office/drawing/2014/chart" uri="{C3380CC4-5D6E-409C-BE32-E72D297353CC}">
              <c16:uniqueId val="{00000009-F683-410E-B5BD-EE6EF7C2009A}"/>
            </c:ext>
          </c:extLst>
        </c:ser>
        <c:ser>
          <c:idx val="1"/>
          <c:order val="1"/>
          <c:tx>
            <c:strRef>
              <c:f>Sheet1!$C$1</c:f>
              <c:strCache>
                <c:ptCount val="1"/>
                <c:pt idx="0">
                  <c:v>Column1</c:v>
                </c:pt>
              </c:strCache>
            </c:strRef>
          </c:tx>
          <c:spPr>
            <a:ln w="28575" cap="rnd">
              <a:solidFill>
                <a:schemeClr val="accent2"/>
              </a:solidFill>
              <a:round/>
            </a:ln>
            <a:effectLst/>
          </c:spPr>
          <c:marker>
            <c:symbol val="none"/>
          </c:marker>
          <c:cat>
            <c:numRef>
              <c:f>Sheet1!$A$2:$A$22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cat>
          <c:val>
            <c:numRef>
              <c:f>Sheet1!$C$2:$C$22</c:f>
              <c:numCache>
                <c:formatCode>General</c:formatCode>
                <c:ptCount val="21"/>
              </c:numCache>
            </c:numRef>
          </c:val>
          <c:smooth val="0"/>
          <c:extLst>
            <c:ext xmlns:c16="http://schemas.microsoft.com/office/drawing/2014/chart" uri="{C3380CC4-5D6E-409C-BE32-E72D297353CC}">
              <c16:uniqueId val="{0000000A-F683-410E-B5BD-EE6EF7C2009A}"/>
            </c:ext>
          </c:extLst>
        </c:ser>
        <c:ser>
          <c:idx val="2"/>
          <c:order val="2"/>
          <c:tx>
            <c:strRef>
              <c:f>Sheet1!$D$1</c:f>
              <c:strCache>
                <c:ptCount val="1"/>
                <c:pt idx="0">
                  <c:v>Column2</c:v>
                </c:pt>
              </c:strCache>
            </c:strRef>
          </c:tx>
          <c:spPr>
            <a:ln w="28575" cap="rnd">
              <a:solidFill>
                <a:schemeClr val="accent3"/>
              </a:solidFill>
              <a:round/>
            </a:ln>
            <a:effectLst/>
          </c:spPr>
          <c:marker>
            <c:symbol val="none"/>
          </c:marker>
          <c:cat>
            <c:numRef>
              <c:f>Sheet1!$A$2:$A$22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cat>
          <c:val>
            <c:numRef>
              <c:f>Sheet1!$D$2:$D$22</c:f>
              <c:numCache>
                <c:formatCode>General</c:formatCode>
                <c:ptCount val="21"/>
              </c:numCache>
            </c:numRef>
          </c:val>
          <c:smooth val="0"/>
          <c:extLst>
            <c:ext xmlns:c16="http://schemas.microsoft.com/office/drawing/2014/chart" uri="{C3380CC4-5D6E-409C-BE32-E72D297353CC}">
              <c16:uniqueId val="{0000000B-F683-410E-B5BD-EE6EF7C2009A}"/>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marker val="1"/>
        <c:smooth val="0"/>
        <c:axId val="313866464"/>
        <c:axId val="313867024"/>
      </c:lineChart>
      <c:catAx>
        <c:axId val="31386646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TIME</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3867024"/>
        <c:crosses val="autoZero"/>
        <c:auto val="1"/>
        <c:lblAlgn val="ctr"/>
        <c:lblOffset val="100"/>
        <c:noMultiLvlLbl val="0"/>
      </c:catAx>
      <c:valAx>
        <c:axId val="31386702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0" i="0" cap="all" baseline="0" dirty="0" smtClean="0">
                    <a:effectLst/>
                  </a:rPr>
                  <a:t>Student Outcome measure</a:t>
                </a:r>
                <a:endParaRPr lang="en-US" sz="1400" dirty="0">
                  <a:effectLst/>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3866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64394773233999"/>
          <c:y val="6.9494109656874498E-2"/>
          <c:w val="0.74481098128862899"/>
          <c:h val="0.77174044519602802"/>
        </c:manualLayout>
      </c:layout>
      <c:lineChart>
        <c:grouping val="standard"/>
        <c:varyColors val="0"/>
        <c:ser>
          <c:idx val="0"/>
          <c:order val="0"/>
          <c:tx>
            <c:strRef>
              <c:f>Sheet1!$B$1</c:f>
              <c:strCache>
                <c:ptCount val="1"/>
                <c:pt idx="0">
                  <c:v>Respones Measure</c:v>
                </c:pt>
              </c:strCache>
            </c:strRef>
          </c:tx>
          <c:spPr>
            <a:ln w="38100" cap="flat" cmpd="dbl" algn="ctr">
              <a:solidFill>
                <a:srgbClr val="CB1017"/>
              </a:solidFill>
              <a:miter lim="800000"/>
            </a:ln>
            <a:effectLst/>
          </c:spPr>
          <c:marker>
            <c:symbol val="circle"/>
            <c:size val="6"/>
            <c:spPr>
              <a:solidFill>
                <a:schemeClr val="tx1"/>
              </a:solidFill>
              <a:ln w="9525" cap="flat" cmpd="sng" algn="ctr">
                <a:solidFill>
                  <a:schemeClr val="lt1"/>
                </a:solidFill>
                <a:round/>
              </a:ln>
              <a:effectLst/>
            </c:spPr>
          </c:marker>
          <c:dPt>
            <c:idx val="0"/>
            <c:marker>
              <c:symbol val="none"/>
            </c:marker>
            <c:bubble3D val="0"/>
            <c:extLst>
              <c:ext xmlns:c16="http://schemas.microsoft.com/office/drawing/2014/chart" uri="{C3380CC4-5D6E-409C-BE32-E72D297353CC}">
                <c16:uniqueId val="{00000000-F738-484B-9F72-F99E21EF0AFF}"/>
              </c:ext>
            </c:extLst>
          </c:dPt>
          <c:dPt>
            <c:idx val="1"/>
            <c:marker>
              <c:symbol val="circle"/>
              <c:size val="6"/>
              <c:spPr>
                <a:solidFill>
                  <a:schemeClr val="tx1"/>
                </a:solidFill>
                <a:ln w="9525" cap="flat" cmpd="sng" algn="ctr">
                  <a:solidFill>
                    <a:schemeClr val="lt1"/>
                  </a:solidFill>
                  <a:round/>
                </a:ln>
                <a:effectLst/>
              </c:spPr>
            </c:marker>
            <c:bubble3D val="0"/>
            <c:spPr>
              <a:ln w="38100" cap="flat" cmpd="dbl" algn="ctr">
                <a:noFill/>
                <a:miter lim="800000"/>
              </a:ln>
              <a:effectLst/>
            </c:spPr>
            <c:extLst>
              <c:ext xmlns:c16="http://schemas.microsoft.com/office/drawing/2014/chart" uri="{C3380CC4-5D6E-409C-BE32-E72D297353CC}">
                <c16:uniqueId val="{00000002-F738-484B-9F72-F99E21EF0AFF}"/>
              </c:ext>
            </c:extLst>
          </c:dPt>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Sheet1!$B$3:$B$12</c:f>
              <c:numCache>
                <c:formatCode>General</c:formatCode>
                <c:ptCount val="10"/>
                <c:pt idx="0">
                  <c:v>70</c:v>
                </c:pt>
                <c:pt idx="1">
                  <c:v>73</c:v>
                </c:pt>
                <c:pt idx="2">
                  <c:v>78</c:v>
                </c:pt>
                <c:pt idx="3">
                  <c:v>75</c:v>
                </c:pt>
                <c:pt idx="4">
                  <c:v>78</c:v>
                </c:pt>
                <c:pt idx="5">
                  <c:v>69</c:v>
                </c:pt>
                <c:pt idx="6">
                  <c:v>72</c:v>
                </c:pt>
                <c:pt idx="7">
                  <c:v>74</c:v>
                </c:pt>
                <c:pt idx="8">
                  <c:v>72</c:v>
                </c:pt>
                <c:pt idx="9">
                  <c:v>76</c:v>
                </c:pt>
              </c:numCache>
            </c:numRef>
          </c:val>
          <c:smooth val="0"/>
          <c:extLst>
            <c:ext xmlns:c16="http://schemas.microsoft.com/office/drawing/2014/chart" uri="{C3380CC4-5D6E-409C-BE32-E72D297353CC}">
              <c16:uniqueId val="{00000003-F738-484B-9F72-F99E21EF0AFF}"/>
            </c:ext>
          </c:extLst>
        </c:ser>
        <c:dLbls>
          <c:showLegendKey val="0"/>
          <c:showVal val="0"/>
          <c:showCatName val="0"/>
          <c:showSerName val="0"/>
          <c:showPercent val="0"/>
          <c:showBubbleSize val="0"/>
        </c:dLbls>
        <c:marker val="1"/>
        <c:smooth val="0"/>
        <c:axId val="320022816"/>
        <c:axId val="320023376"/>
      </c:lineChart>
      <c:catAx>
        <c:axId val="320022816"/>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dirty="0" smtClean="0"/>
                  <a:t>Time</a:t>
                </a:r>
                <a:endParaRPr lang="en-US" dirty="0"/>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0023376"/>
        <c:crosses val="autoZero"/>
        <c:auto val="1"/>
        <c:lblAlgn val="ctr"/>
        <c:lblOffset val="100"/>
        <c:noMultiLvlLbl val="0"/>
      </c:catAx>
      <c:valAx>
        <c:axId val="320023376"/>
        <c:scaling>
          <c:orientation val="minMax"/>
          <c:max val="100"/>
        </c:scaling>
        <c:delete val="0"/>
        <c:axPos val="l"/>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dirty="0" smtClean="0"/>
                  <a:t>Response measure</a:t>
                </a:r>
                <a:endParaRPr lang="en-US" dirty="0"/>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0022816"/>
        <c:crossesAt val="1"/>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028490390314"/>
          <c:y val="5.2833608326923402E-2"/>
          <c:w val="0.742570837919453"/>
          <c:h val="0.76676903082864101"/>
        </c:manualLayout>
      </c:layout>
      <c:lineChart>
        <c:grouping val="standard"/>
        <c:varyColors val="0"/>
        <c:ser>
          <c:idx val="0"/>
          <c:order val="0"/>
          <c:tx>
            <c:strRef>
              <c:f>Sheet1!$B$1</c:f>
              <c:strCache>
                <c:ptCount val="1"/>
                <c:pt idx="0">
                  <c:v>Respones Measure</c:v>
                </c:pt>
              </c:strCache>
            </c:strRef>
          </c:tx>
          <c:spPr>
            <a:ln w="38100" cap="flat" cmpd="dbl" algn="ctr">
              <a:solidFill>
                <a:schemeClr val="accent4"/>
              </a:solidFill>
              <a:miter lim="800000"/>
            </a:ln>
            <a:effectLst/>
          </c:spPr>
          <c:marker>
            <c:symbol val="circle"/>
            <c:size val="6"/>
            <c:spPr>
              <a:solidFill>
                <a:schemeClr val="tx1"/>
              </a:solidFill>
              <a:ln w="9525" cap="flat" cmpd="sng" algn="ctr">
                <a:solidFill>
                  <a:schemeClr val="lt1"/>
                </a:solidFill>
                <a:round/>
              </a:ln>
              <a:effectLst/>
            </c:spPr>
          </c:marker>
          <c:dPt>
            <c:idx val="0"/>
            <c:marker>
              <c:symbol val="none"/>
            </c:marker>
            <c:bubble3D val="0"/>
            <c:extLst>
              <c:ext xmlns:c16="http://schemas.microsoft.com/office/drawing/2014/chart" uri="{C3380CC4-5D6E-409C-BE32-E72D297353CC}">
                <c16:uniqueId val="{00000000-82BC-4497-B9A8-3411B88CD0F0}"/>
              </c:ext>
            </c:extLst>
          </c:dPt>
          <c:dPt>
            <c:idx val="1"/>
            <c:marker>
              <c:symbol val="circle"/>
              <c:size val="6"/>
              <c:spPr>
                <a:solidFill>
                  <a:schemeClr val="tx1"/>
                </a:solidFill>
                <a:ln w="9525" cap="flat" cmpd="sng" algn="ctr">
                  <a:solidFill>
                    <a:schemeClr val="lt1"/>
                  </a:solidFill>
                  <a:round/>
                </a:ln>
                <a:effectLst/>
              </c:spPr>
            </c:marker>
            <c:bubble3D val="0"/>
            <c:spPr>
              <a:ln w="38100" cap="flat" cmpd="dbl" algn="ctr">
                <a:noFill/>
                <a:miter lim="800000"/>
              </a:ln>
              <a:effectLst/>
            </c:spPr>
            <c:extLst>
              <c:ext xmlns:c16="http://schemas.microsoft.com/office/drawing/2014/chart" uri="{C3380CC4-5D6E-409C-BE32-E72D297353CC}">
                <c16:uniqueId val="{00000002-82BC-4497-B9A8-3411B88CD0F0}"/>
              </c:ext>
            </c:extLst>
          </c:dPt>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Sheet1!$B$3:$B$12</c:f>
              <c:numCache>
                <c:formatCode>General</c:formatCode>
                <c:ptCount val="10"/>
                <c:pt idx="0">
                  <c:v>45</c:v>
                </c:pt>
                <c:pt idx="1">
                  <c:v>48</c:v>
                </c:pt>
                <c:pt idx="2">
                  <c:v>53</c:v>
                </c:pt>
                <c:pt idx="3">
                  <c:v>50</c:v>
                </c:pt>
                <c:pt idx="4">
                  <c:v>53</c:v>
                </c:pt>
                <c:pt idx="5">
                  <c:v>44</c:v>
                </c:pt>
                <c:pt idx="6">
                  <c:v>47</c:v>
                </c:pt>
                <c:pt idx="7">
                  <c:v>49</c:v>
                </c:pt>
                <c:pt idx="8">
                  <c:v>47</c:v>
                </c:pt>
                <c:pt idx="9">
                  <c:v>51</c:v>
                </c:pt>
              </c:numCache>
            </c:numRef>
          </c:val>
          <c:smooth val="0"/>
          <c:extLst>
            <c:ext xmlns:c16="http://schemas.microsoft.com/office/drawing/2014/chart" uri="{C3380CC4-5D6E-409C-BE32-E72D297353CC}">
              <c16:uniqueId val="{00000003-82BC-4497-B9A8-3411B88CD0F0}"/>
            </c:ext>
          </c:extLst>
        </c:ser>
        <c:dLbls>
          <c:showLegendKey val="0"/>
          <c:showVal val="0"/>
          <c:showCatName val="0"/>
          <c:showSerName val="0"/>
          <c:showPercent val="0"/>
          <c:showBubbleSize val="0"/>
        </c:dLbls>
        <c:marker val="1"/>
        <c:smooth val="0"/>
        <c:axId val="320025616"/>
        <c:axId val="320026176"/>
      </c:lineChart>
      <c:catAx>
        <c:axId val="320025616"/>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dirty="0" smtClean="0"/>
                  <a:t>Time</a:t>
                </a:r>
                <a:endParaRPr lang="en-US" dirty="0"/>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0026176"/>
        <c:crosses val="autoZero"/>
        <c:auto val="1"/>
        <c:lblAlgn val="ctr"/>
        <c:lblOffset val="100"/>
        <c:noMultiLvlLbl val="0"/>
      </c:catAx>
      <c:valAx>
        <c:axId val="320026176"/>
        <c:scaling>
          <c:orientation val="minMax"/>
          <c:max val="100"/>
        </c:scaling>
        <c:delete val="0"/>
        <c:axPos val="l"/>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dirty="0" smtClean="0"/>
                  <a:t>Response measure</a:t>
                </a:r>
                <a:endParaRPr lang="en-US" dirty="0"/>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0025616"/>
        <c:crossesAt val="1"/>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136616995456201"/>
          <c:y val="5.3337012962865103E-2"/>
          <c:w val="0.73697047949651495"/>
          <c:h val="0.74066910539985598"/>
        </c:manualLayout>
      </c:layout>
      <c:lineChart>
        <c:grouping val="standard"/>
        <c:varyColors val="0"/>
        <c:ser>
          <c:idx val="0"/>
          <c:order val="0"/>
          <c:tx>
            <c:strRef>
              <c:f>Sheet1!$B$1</c:f>
              <c:strCache>
                <c:ptCount val="1"/>
                <c:pt idx="0">
                  <c:v>Respones Measure</c:v>
                </c:pt>
              </c:strCache>
            </c:strRef>
          </c:tx>
          <c:spPr>
            <a:ln w="38100" cap="flat" cmpd="dbl" algn="ctr">
              <a:solidFill>
                <a:srgbClr val="204A87"/>
              </a:solidFill>
              <a:miter lim="800000"/>
            </a:ln>
            <a:effectLst/>
          </c:spPr>
          <c:marker>
            <c:symbol val="circle"/>
            <c:size val="6"/>
            <c:spPr>
              <a:solidFill>
                <a:schemeClr val="tx1"/>
              </a:solidFill>
              <a:ln w="9525" cap="flat" cmpd="sng" algn="ctr">
                <a:solidFill>
                  <a:schemeClr val="lt1"/>
                </a:solidFill>
                <a:round/>
              </a:ln>
              <a:effectLst/>
            </c:spPr>
          </c:marker>
          <c:dPt>
            <c:idx val="0"/>
            <c:marker>
              <c:symbol val="none"/>
            </c:marker>
            <c:bubble3D val="0"/>
            <c:extLst>
              <c:ext xmlns:c16="http://schemas.microsoft.com/office/drawing/2014/chart" uri="{C3380CC4-5D6E-409C-BE32-E72D297353CC}">
                <c16:uniqueId val="{00000000-0A2E-4CF7-9902-41BBCE96D407}"/>
              </c:ext>
            </c:extLst>
          </c:dPt>
          <c:dPt>
            <c:idx val="1"/>
            <c:marker>
              <c:symbol val="circle"/>
              <c:size val="6"/>
              <c:spPr>
                <a:solidFill>
                  <a:schemeClr val="tx1"/>
                </a:solidFill>
                <a:ln w="9525" cap="flat" cmpd="sng" algn="ctr">
                  <a:solidFill>
                    <a:schemeClr val="lt1"/>
                  </a:solidFill>
                  <a:round/>
                </a:ln>
                <a:effectLst/>
              </c:spPr>
            </c:marker>
            <c:bubble3D val="0"/>
            <c:spPr>
              <a:ln w="38100" cap="flat" cmpd="dbl" algn="ctr">
                <a:noFill/>
                <a:miter lim="800000"/>
              </a:ln>
              <a:effectLst/>
            </c:spPr>
            <c:extLst>
              <c:ext xmlns:c16="http://schemas.microsoft.com/office/drawing/2014/chart" uri="{C3380CC4-5D6E-409C-BE32-E72D297353CC}">
                <c16:uniqueId val="{00000002-0A2E-4CF7-9902-41BBCE96D407}"/>
              </c:ext>
            </c:extLst>
          </c:dPt>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Sheet1!$B$3:$B$12</c:f>
              <c:numCache>
                <c:formatCode>General</c:formatCode>
                <c:ptCount val="10"/>
                <c:pt idx="0">
                  <c:v>18</c:v>
                </c:pt>
                <c:pt idx="1">
                  <c:v>21</c:v>
                </c:pt>
                <c:pt idx="2">
                  <c:v>26</c:v>
                </c:pt>
                <c:pt idx="3">
                  <c:v>23</c:v>
                </c:pt>
                <c:pt idx="4">
                  <c:v>26</c:v>
                </c:pt>
                <c:pt idx="5">
                  <c:v>17</c:v>
                </c:pt>
                <c:pt idx="6">
                  <c:v>20</c:v>
                </c:pt>
                <c:pt idx="7">
                  <c:v>22</c:v>
                </c:pt>
                <c:pt idx="8">
                  <c:v>20</c:v>
                </c:pt>
                <c:pt idx="9">
                  <c:v>24</c:v>
                </c:pt>
              </c:numCache>
            </c:numRef>
          </c:val>
          <c:smooth val="0"/>
          <c:extLst>
            <c:ext xmlns:c16="http://schemas.microsoft.com/office/drawing/2014/chart" uri="{C3380CC4-5D6E-409C-BE32-E72D297353CC}">
              <c16:uniqueId val="{00000003-0A2E-4CF7-9902-41BBCE96D407}"/>
            </c:ext>
          </c:extLst>
        </c:ser>
        <c:dLbls>
          <c:showLegendKey val="0"/>
          <c:showVal val="0"/>
          <c:showCatName val="0"/>
          <c:showSerName val="0"/>
          <c:showPercent val="0"/>
          <c:showBubbleSize val="0"/>
        </c:dLbls>
        <c:marker val="1"/>
        <c:smooth val="0"/>
        <c:axId val="320028416"/>
        <c:axId val="320028976"/>
      </c:lineChart>
      <c:catAx>
        <c:axId val="320028416"/>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dirty="0" smtClean="0"/>
                  <a:t>Time</a:t>
                </a:r>
                <a:endParaRPr lang="en-US" dirty="0"/>
              </a:p>
            </c:rich>
          </c:tx>
          <c:layout>
            <c:manualLayout>
              <c:xMode val="edge"/>
              <c:yMode val="edge"/>
              <c:x val="0.438879363869839"/>
              <c:y val="0.902510564255531"/>
            </c:manualLayout>
          </c:layout>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0028976"/>
        <c:crosses val="autoZero"/>
        <c:auto val="1"/>
        <c:lblAlgn val="ctr"/>
        <c:lblOffset val="100"/>
        <c:noMultiLvlLbl val="0"/>
      </c:catAx>
      <c:valAx>
        <c:axId val="320028976"/>
        <c:scaling>
          <c:orientation val="minMax"/>
          <c:max val="100"/>
        </c:scaling>
        <c:delete val="0"/>
        <c:axPos val="l"/>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dirty="0" smtClean="0"/>
                  <a:t>Response measure</a:t>
                </a:r>
                <a:endParaRPr lang="en-US" dirty="0"/>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0028416"/>
        <c:crossesAt val="1"/>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Respones Measure</c:v>
                </c:pt>
              </c:strCache>
            </c:strRef>
          </c:tx>
          <c:spPr>
            <a:ln w="38100" cap="flat" cmpd="dbl" algn="ctr">
              <a:solidFill>
                <a:schemeClr val="accent4"/>
              </a:solidFill>
              <a:miter lim="800000"/>
            </a:ln>
            <a:effectLst/>
          </c:spPr>
          <c:marker>
            <c:symbol val="circle"/>
            <c:size val="6"/>
            <c:spPr>
              <a:solidFill>
                <a:schemeClr val="tx1"/>
              </a:solidFill>
              <a:ln w="9525" cap="flat" cmpd="sng" algn="ctr">
                <a:solidFill>
                  <a:schemeClr val="lt1"/>
                </a:solidFill>
                <a:round/>
              </a:ln>
              <a:effectLst/>
            </c:spPr>
          </c:marker>
          <c:dPt>
            <c:idx val="0"/>
            <c:marker>
              <c:symbol val="none"/>
            </c:marker>
            <c:bubble3D val="0"/>
            <c:extLst>
              <c:ext xmlns:c16="http://schemas.microsoft.com/office/drawing/2014/chart" uri="{C3380CC4-5D6E-409C-BE32-E72D297353CC}">
                <c16:uniqueId val="{00000000-A52E-41A0-A063-DD49A4DF0C8D}"/>
              </c:ext>
            </c:extLst>
          </c:dPt>
          <c:dPt>
            <c:idx val="1"/>
            <c:marker>
              <c:symbol val="circle"/>
              <c:size val="6"/>
              <c:spPr>
                <a:solidFill>
                  <a:schemeClr val="tx1"/>
                </a:solidFill>
                <a:ln w="9525" cap="flat" cmpd="sng" algn="ctr">
                  <a:solidFill>
                    <a:schemeClr val="lt1"/>
                  </a:solidFill>
                  <a:round/>
                </a:ln>
                <a:effectLst/>
              </c:spPr>
            </c:marker>
            <c:bubble3D val="0"/>
            <c:spPr>
              <a:ln w="38100" cap="flat" cmpd="dbl" algn="ctr">
                <a:noFill/>
                <a:miter lim="800000"/>
              </a:ln>
              <a:effectLst/>
            </c:spPr>
            <c:extLst>
              <c:ext xmlns:c16="http://schemas.microsoft.com/office/drawing/2014/chart" uri="{C3380CC4-5D6E-409C-BE32-E72D297353CC}">
                <c16:uniqueId val="{00000002-A52E-41A0-A063-DD49A4DF0C8D}"/>
              </c:ext>
            </c:extLst>
          </c:dPt>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Sheet1!$B$3:$B$12</c:f>
              <c:numCache>
                <c:formatCode>General</c:formatCode>
                <c:ptCount val="10"/>
                <c:pt idx="0">
                  <c:v>45</c:v>
                </c:pt>
                <c:pt idx="1">
                  <c:v>45</c:v>
                </c:pt>
                <c:pt idx="2">
                  <c:v>48</c:v>
                </c:pt>
                <c:pt idx="3">
                  <c:v>45</c:v>
                </c:pt>
                <c:pt idx="4">
                  <c:v>43</c:v>
                </c:pt>
                <c:pt idx="5">
                  <c:v>43</c:v>
                </c:pt>
                <c:pt idx="6">
                  <c:v>42</c:v>
                </c:pt>
                <c:pt idx="7">
                  <c:v>46</c:v>
                </c:pt>
                <c:pt idx="8">
                  <c:v>42</c:v>
                </c:pt>
                <c:pt idx="9">
                  <c:v>44</c:v>
                </c:pt>
              </c:numCache>
            </c:numRef>
          </c:val>
          <c:smooth val="0"/>
          <c:extLst>
            <c:ext xmlns:c16="http://schemas.microsoft.com/office/drawing/2014/chart" uri="{C3380CC4-5D6E-409C-BE32-E72D297353CC}">
              <c16:uniqueId val="{00000003-A52E-41A0-A063-DD49A4DF0C8D}"/>
            </c:ext>
          </c:extLst>
        </c:ser>
        <c:dLbls>
          <c:showLegendKey val="0"/>
          <c:showVal val="0"/>
          <c:showCatName val="0"/>
          <c:showSerName val="0"/>
          <c:showPercent val="0"/>
          <c:showBubbleSize val="0"/>
        </c:dLbls>
        <c:marker val="1"/>
        <c:smooth val="0"/>
        <c:axId val="319789872"/>
        <c:axId val="319790432"/>
      </c:lineChart>
      <c:catAx>
        <c:axId val="319789872"/>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dirty="0" smtClean="0"/>
                  <a:t>Time</a:t>
                </a:r>
                <a:endParaRPr lang="en-US" dirty="0"/>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790432"/>
        <c:crosses val="autoZero"/>
        <c:auto val="1"/>
        <c:lblAlgn val="ctr"/>
        <c:lblOffset val="100"/>
        <c:noMultiLvlLbl val="0"/>
      </c:catAx>
      <c:valAx>
        <c:axId val="319790432"/>
        <c:scaling>
          <c:orientation val="minMax"/>
          <c:max val="100"/>
        </c:scaling>
        <c:delete val="0"/>
        <c:axPos val="l"/>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dirty="0" smtClean="0"/>
                  <a:t>Response measure</a:t>
                </a:r>
                <a:endParaRPr lang="en-US" dirty="0"/>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789872"/>
        <c:crossesAt val="1"/>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Respones Measure</c:v>
                </c:pt>
              </c:strCache>
            </c:strRef>
          </c:tx>
          <c:spPr>
            <a:ln w="38100" cap="flat" cmpd="dbl" algn="ctr">
              <a:solidFill>
                <a:srgbClr val="DE3545"/>
              </a:solidFill>
              <a:miter lim="800000"/>
            </a:ln>
            <a:effectLst/>
          </c:spPr>
          <c:marker>
            <c:symbol val="circle"/>
            <c:size val="6"/>
            <c:spPr>
              <a:solidFill>
                <a:schemeClr val="tx1"/>
              </a:solidFill>
              <a:ln w="9525" cap="flat" cmpd="sng" algn="ctr">
                <a:solidFill>
                  <a:schemeClr val="lt1"/>
                </a:solidFill>
                <a:round/>
              </a:ln>
              <a:effectLst/>
            </c:spPr>
          </c:marker>
          <c:dPt>
            <c:idx val="0"/>
            <c:marker>
              <c:symbol val="none"/>
            </c:marker>
            <c:bubble3D val="0"/>
            <c:extLst>
              <c:ext xmlns:c16="http://schemas.microsoft.com/office/drawing/2014/chart" uri="{C3380CC4-5D6E-409C-BE32-E72D297353CC}">
                <c16:uniqueId val="{00000000-BCF7-4FA0-8B38-9010BFE08774}"/>
              </c:ext>
            </c:extLst>
          </c:dPt>
          <c:dPt>
            <c:idx val="1"/>
            <c:marker>
              <c:symbol val="circle"/>
              <c:size val="6"/>
              <c:spPr>
                <a:solidFill>
                  <a:schemeClr val="tx1"/>
                </a:solidFill>
                <a:ln w="9525" cap="flat" cmpd="sng" algn="ctr">
                  <a:solidFill>
                    <a:schemeClr val="lt1"/>
                  </a:solidFill>
                  <a:round/>
                </a:ln>
                <a:effectLst/>
              </c:spPr>
            </c:marker>
            <c:bubble3D val="0"/>
            <c:spPr>
              <a:ln w="38100" cap="flat" cmpd="dbl" algn="ctr">
                <a:noFill/>
                <a:miter lim="800000"/>
              </a:ln>
              <a:effectLst/>
            </c:spPr>
            <c:extLst>
              <c:ext xmlns:c16="http://schemas.microsoft.com/office/drawing/2014/chart" uri="{C3380CC4-5D6E-409C-BE32-E72D297353CC}">
                <c16:uniqueId val="{00000002-BCF7-4FA0-8B38-9010BFE08774}"/>
              </c:ext>
            </c:extLst>
          </c:dPt>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Sheet1!$B$3:$B$12</c:f>
              <c:numCache>
                <c:formatCode>General</c:formatCode>
                <c:ptCount val="10"/>
                <c:pt idx="0">
                  <c:v>90</c:v>
                </c:pt>
                <c:pt idx="1">
                  <c:v>88</c:v>
                </c:pt>
                <c:pt idx="2">
                  <c:v>82</c:v>
                </c:pt>
                <c:pt idx="3">
                  <c:v>75</c:v>
                </c:pt>
                <c:pt idx="4">
                  <c:v>74</c:v>
                </c:pt>
                <c:pt idx="5">
                  <c:v>65</c:v>
                </c:pt>
                <c:pt idx="6">
                  <c:v>62</c:v>
                </c:pt>
                <c:pt idx="7">
                  <c:v>45</c:v>
                </c:pt>
                <c:pt idx="8">
                  <c:v>40</c:v>
                </c:pt>
                <c:pt idx="9">
                  <c:v>35</c:v>
                </c:pt>
              </c:numCache>
            </c:numRef>
          </c:val>
          <c:smooth val="0"/>
          <c:extLst>
            <c:ext xmlns:c16="http://schemas.microsoft.com/office/drawing/2014/chart" uri="{C3380CC4-5D6E-409C-BE32-E72D297353CC}">
              <c16:uniqueId val="{00000003-BCF7-4FA0-8B38-9010BFE08774}"/>
            </c:ext>
          </c:extLst>
        </c:ser>
        <c:dLbls>
          <c:showLegendKey val="0"/>
          <c:showVal val="0"/>
          <c:showCatName val="0"/>
          <c:showSerName val="0"/>
          <c:showPercent val="0"/>
          <c:showBubbleSize val="0"/>
        </c:dLbls>
        <c:marker val="1"/>
        <c:smooth val="0"/>
        <c:axId val="320660080"/>
        <c:axId val="320660640"/>
      </c:lineChart>
      <c:catAx>
        <c:axId val="320660080"/>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dirty="0" smtClean="0"/>
                  <a:t>Time</a:t>
                </a:r>
                <a:endParaRPr lang="en-US" dirty="0"/>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0660640"/>
        <c:crosses val="autoZero"/>
        <c:auto val="1"/>
        <c:lblAlgn val="ctr"/>
        <c:lblOffset val="100"/>
        <c:noMultiLvlLbl val="0"/>
      </c:catAx>
      <c:valAx>
        <c:axId val="320660640"/>
        <c:scaling>
          <c:orientation val="minMax"/>
          <c:max val="100"/>
        </c:scaling>
        <c:delete val="0"/>
        <c:axPos val="l"/>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dirty="0" smtClean="0"/>
                  <a:t>Response measure</a:t>
                </a:r>
                <a:endParaRPr lang="en-US" dirty="0"/>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0660080"/>
        <c:crossesAt val="1"/>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Respones Measure</c:v>
                </c:pt>
              </c:strCache>
            </c:strRef>
          </c:tx>
          <c:spPr>
            <a:ln w="38100" cap="flat" cmpd="dbl" algn="ctr">
              <a:solidFill>
                <a:srgbClr val="204A87"/>
              </a:solidFill>
              <a:miter lim="800000"/>
            </a:ln>
            <a:effectLst/>
          </c:spPr>
          <c:marker>
            <c:symbol val="circle"/>
            <c:size val="6"/>
            <c:spPr>
              <a:solidFill>
                <a:schemeClr val="tx1"/>
              </a:solidFill>
              <a:ln w="9525" cap="flat" cmpd="sng" algn="ctr">
                <a:solidFill>
                  <a:schemeClr val="lt1"/>
                </a:solidFill>
                <a:round/>
              </a:ln>
              <a:effectLst/>
            </c:spPr>
          </c:marker>
          <c:dPt>
            <c:idx val="0"/>
            <c:marker>
              <c:symbol val="none"/>
            </c:marker>
            <c:bubble3D val="0"/>
            <c:extLst>
              <c:ext xmlns:c16="http://schemas.microsoft.com/office/drawing/2014/chart" uri="{C3380CC4-5D6E-409C-BE32-E72D297353CC}">
                <c16:uniqueId val="{00000000-8AEF-464F-8215-6AEDA9058FA8}"/>
              </c:ext>
            </c:extLst>
          </c:dPt>
          <c:dPt>
            <c:idx val="1"/>
            <c:marker>
              <c:symbol val="circle"/>
              <c:size val="6"/>
              <c:spPr>
                <a:solidFill>
                  <a:schemeClr val="tx1"/>
                </a:solidFill>
                <a:ln w="9525" cap="flat" cmpd="sng" algn="ctr">
                  <a:solidFill>
                    <a:schemeClr val="lt1"/>
                  </a:solidFill>
                  <a:round/>
                </a:ln>
                <a:effectLst/>
              </c:spPr>
            </c:marker>
            <c:bubble3D val="0"/>
            <c:spPr>
              <a:ln w="38100" cap="flat" cmpd="dbl" algn="ctr">
                <a:noFill/>
                <a:miter lim="800000"/>
              </a:ln>
              <a:effectLst/>
            </c:spPr>
            <c:extLst>
              <c:ext xmlns:c16="http://schemas.microsoft.com/office/drawing/2014/chart" uri="{C3380CC4-5D6E-409C-BE32-E72D297353CC}">
                <c16:uniqueId val="{00000002-8AEF-464F-8215-6AEDA9058FA8}"/>
              </c:ext>
            </c:extLst>
          </c:dPt>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Sheet1!$B$3:$B$12</c:f>
              <c:numCache>
                <c:formatCode>General</c:formatCode>
                <c:ptCount val="10"/>
                <c:pt idx="0">
                  <c:v>5</c:v>
                </c:pt>
                <c:pt idx="1">
                  <c:v>7</c:v>
                </c:pt>
                <c:pt idx="2">
                  <c:v>14</c:v>
                </c:pt>
                <c:pt idx="3">
                  <c:v>30</c:v>
                </c:pt>
                <c:pt idx="4">
                  <c:v>38</c:v>
                </c:pt>
                <c:pt idx="5">
                  <c:v>42</c:v>
                </c:pt>
                <c:pt idx="6">
                  <c:v>55</c:v>
                </c:pt>
                <c:pt idx="7">
                  <c:v>60</c:v>
                </c:pt>
                <c:pt idx="8">
                  <c:v>62</c:v>
                </c:pt>
                <c:pt idx="9">
                  <c:v>65</c:v>
                </c:pt>
              </c:numCache>
            </c:numRef>
          </c:val>
          <c:smooth val="0"/>
          <c:extLst>
            <c:ext xmlns:c16="http://schemas.microsoft.com/office/drawing/2014/chart" uri="{C3380CC4-5D6E-409C-BE32-E72D297353CC}">
              <c16:uniqueId val="{00000003-8AEF-464F-8215-6AEDA9058FA8}"/>
            </c:ext>
          </c:extLst>
        </c:ser>
        <c:dLbls>
          <c:showLegendKey val="0"/>
          <c:showVal val="0"/>
          <c:showCatName val="0"/>
          <c:showSerName val="0"/>
          <c:showPercent val="0"/>
          <c:showBubbleSize val="0"/>
        </c:dLbls>
        <c:marker val="1"/>
        <c:smooth val="0"/>
        <c:axId val="320662320"/>
        <c:axId val="320662880"/>
      </c:lineChart>
      <c:catAx>
        <c:axId val="320662320"/>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dirty="0" smtClean="0"/>
                  <a:t>Time</a:t>
                </a:r>
                <a:endParaRPr lang="en-US" dirty="0"/>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0662880"/>
        <c:crosses val="autoZero"/>
        <c:auto val="1"/>
        <c:lblAlgn val="ctr"/>
        <c:lblOffset val="100"/>
        <c:noMultiLvlLbl val="0"/>
      </c:catAx>
      <c:valAx>
        <c:axId val="320662880"/>
        <c:scaling>
          <c:orientation val="minMax"/>
          <c:max val="100"/>
        </c:scaling>
        <c:delete val="0"/>
        <c:axPos val="l"/>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dirty="0" smtClean="0"/>
                  <a:t>Response measure</a:t>
                </a:r>
                <a:endParaRPr lang="en-US" dirty="0"/>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0662320"/>
        <c:crossesAt val="1"/>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1197"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1197"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1197"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1197"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1197"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1197"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1197"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1197"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276627-E712-4F0E-8E61-0ED29F4AA2B9}"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4FBC2E6-A8C6-4ED0-8ECE-52894660B0C6}">
      <dgm:prSet phldrT="[Text]"/>
      <dgm:spPr/>
      <dgm:t>
        <a:bodyPr/>
        <a:lstStyle/>
        <a:p>
          <a:r>
            <a:rPr lang="en-US" dirty="0" smtClean="0"/>
            <a:t>Attention</a:t>
          </a:r>
          <a:endParaRPr lang="en-US" dirty="0"/>
        </a:p>
      </dgm:t>
    </dgm:pt>
    <dgm:pt modelId="{0D3FABFD-2BF6-4B52-A383-B75DF68DB282}" type="parTrans" cxnId="{B443C66F-EE60-4DEF-82D5-3DBE2D9E3226}">
      <dgm:prSet/>
      <dgm:spPr/>
      <dgm:t>
        <a:bodyPr/>
        <a:lstStyle/>
        <a:p>
          <a:endParaRPr lang="en-US"/>
        </a:p>
      </dgm:t>
    </dgm:pt>
    <dgm:pt modelId="{B4C9832A-6CE8-4AC2-9137-A20488DB09E9}" type="sibTrans" cxnId="{B443C66F-EE60-4DEF-82D5-3DBE2D9E3226}">
      <dgm:prSet/>
      <dgm:spPr/>
      <dgm:t>
        <a:bodyPr/>
        <a:lstStyle/>
        <a:p>
          <a:endParaRPr lang="en-US"/>
        </a:p>
      </dgm:t>
    </dgm:pt>
    <dgm:pt modelId="{836837F6-F33D-4DFD-A67C-7A30021A8B2C}">
      <dgm:prSet phldrT="[Text]" custT="1"/>
      <dgm:spPr/>
      <dgm:t>
        <a:bodyPr/>
        <a:lstStyle/>
        <a:p>
          <a:r>
            <a:rPr lang="en-US" sz="1800" dirty="0" smtClean="0"/>
            <a:t>Activities/ Tangibles</a:t>
          </a:r>
          <a:endParaRPr lang="en-US" sz="1800" dirty="0"/>
        </a:p>
      </dgm:t>
    </dgm:pt>
    <dgm:pt modelId="{1535A9DA-145A-4BE2-B970-15373217E557}" type="parTrans" cxnId="{4080EFC4-1236-49E5-8AE8-AA5F673CF57C}">
      <dgm:prSet/>
      <dgm:spPr/>
      <dgm:t>
        <a:bodyPr/>
        <a:lstStyle/>
        <a:p>
          <a:endParaRPr lang="en-US"/>
        </a:p>
      </dgm:t>
    </dgm:pt>
    <dgm:pt modelId="{3C65E4CF-DA94-4B36-92D0-0B06E0E237E3}" type="sibTrans" cxnId="{4080EFC4-1236-49E5-8AE8-AA5F673CF57C}">
      <dgm:prSet/>
      <dgm:spPr/>
      <dgm:t>
        <a:bodyPr/>
        <a:lstStyle/>
        <a:p>
          <a:endParaRPr lang="en-US"/>
        </a:p>
      </dgm:t>
    </dgm:pt>
    <dgm:pt modelId="{DA8FCD5D-C603-4D46-A39D-CA8758167AD7}">
      <dgm:prSet phldrT="[Text]"/>
      <dgm:spPr/>
      <dgm:t>
        <a:bodyPr/>
        <a:lstStyle/>
        <a:p>
          <a:r>
            <a:rPr lang="en-US" dirty="0" smtClean="0"/>
            <a:t>Sensory</a:t>
          </a:r>
          <a:endParaRPr lang="en-US" dirty="0"/>
        </a:p>
      </dgm:t>
    </dgm:pt>
    <dgm:pt modelId="{4E2F4F1D-0668-4E56-A7E9-3F0F7FFBC45A}" type="parTrans" cxnId="{BC5DB5A6-2A3C-406C-B5B8-3BC70215D280}">
      <dgm:prSet/>
      <dgm:spPr/>
      <dgm:t>
        <a:bodyPr/>
        <a:lstStyle/>
        <a:p>
          <a:endParaRPr lang="en-US"/>
        </a:p>
      </dgm:t>
    </dgm:pt>
    <dgm:pt modelId="{135FBFED-F29E-4233-BF5E-930884DF5DF0}" type="sibTrans" cxnId="{BC5DB5A6-2A3C-406C-B5B8-3BC70215D280}">
      <dgm:prSet/>
      <dgm:spPr/>
      <dgm:t>
        <a:bodyPr/>
        <a:lstStyle/>
        <a:p>
          <a:endParaRPr lang="en-US"/>
        </a:p>
      </dgm:t>
    </dgm:pt>
    <dgm:pt modelId="{E21EC8ED-83FC-45A3-A528-5760B8EAF91D}">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2400" dirty="0" smtClean="0"/>
            <a:t>Function – Examine the consequences that resulted from the behavior</a:t>
          </a:r>
          <a:endParaRPr lang="en-US" sz="2400" dirty="0"/>
        </a:p>
      </dgm:t>
    </dgm:pt>
    <dgm:pt modelId="{D9F7A5AF-68E3-4F70-A160-57F95FDC4D6A}" type="parTrans" cxnId="{AF03DC55-BC80-40AA-B549-65BD6ABFA05B}">
      <dgm:prSet/>
      <dgm:spPr/>
      <dgm:t>
        <a:bodyPr/>
        <a:lstStyle/>
        <a:p>
          <a:endParaRPr lang="en-US"/>
        </a:p>
      </dgm:t>
    </dgm:pt>
    <dgm:pt modelId="{602DBDF2-628C-4662-83DF-E11DFC8CF151}" type="sibTrans" cxnId="{AF03DC55-BC80-40AA-B549-65BD6ABFA05B}">
      <dgm:prSet/>
      <dgm:spPr/>
      <dgm:t>
        <a:bodyPr/>
        <a:lstStyle/>
        <a:p>
          <a:endParaRPr lang="en-US"/>
        </a:p>
      </dgm:t>
    </dgm:pt>
    <dgm:pt modelId="{8F644EC1-EC6B-4C92-A813-0F66C947BB0C}">
      <dgm:prSet phldrT="[Text]"/>
      <dgm:spPr/>
      <dgm:t>
        <a:bodyPr/>
        <a:lstStyle/>
        <a:p>
          <a:endParaRPr lang="en-US" dirty="0"/>
        </a:p>
      </dgm:t>
    </dgm:pt>
    <dgm:pt modelId="{3D42E5F4-4645-47D1-8129-87AFDAFDD33C}" type="parTrans" cxnId="{4AEE175B-177D-4EFE-99D6-3C5AF736214F}">
      <dgm:prSet/>
      <dgm:spPr/>
      <dgm:t>
        <a:bodyPr/>
        <a:lstStyle/>
        <a:p>
          <a:endParaRPr lang="en-US"/>
        </a:p>
      </dgm:t>
    </dgm:pt>
    <dgm:pt modelId="{DF6139EC-EB4C-4710-9F00-25704A58895E}" type="sibTrans" cxnId="{4AEE175B-177D-4EFE-99D6-3C5AF736214F}">
      <dgm:prSet/>
      <dgm:spPr/>
      <dgm:t>
        <a:bodyPr/>
        <a:lstStyle/>
        <a:p>
          <a:endParaRPr lang="en-US"/>
        </a:p>
      </dgm:t>
    </dgm:pt>
    <dgm:pt modelId="{2A96CA02-4160-4E67-906A-F02D64E3C1A5}" type="pres">
      <dgm:prSet presAssocID="{3C276627-E712-4F0E-8E61-0ED29F4AA2B9}" presName="Name0" presStyleCnt="0">
        <dgm:presLayoutVars>
          <dgm:chMax val="4"/>
          <dgm:resizeHandles val="exact"/>
        </dgm:presLayoutVars>
      </dgm:prSet>
      <dgm:spPr/>
      <dgm:t>
        <a:bodyPr/>
        <a:lstStyle/>
        <a:p>
          <a:endParaRPr lang="en-US"/>
        </a:p>
      </dgm:t>
    </dgm:pt>
    <dgm:pt modelId="{938617EA-92EA-42A9-A683-C4344F93A297}" type="pres">
      <dgm:prSet presAssocID="{3C276627-E712-4F0E-8E61-0ED29F4AA2B9}" presName="ellipse" presStyleLbl="trBgShp" presStyleIdx="0" presStyleCnt="1"/>
      <dgm:spPr/>
      <dgm:t>
        <a:bodyPr/>
        <a:lstStyle/>
        <a:p>
          <a:endParaRPr lang="en-US"/>
        </a:p>
      </dgm:t>
    </dgm:pt>
    <dgm:pt modelId="{4C6703CC-0D17-475E-8207-1511A0683DB0}" type="pres">
      <dgm:prSet presAssocID="{3C276627-E712-4F0E-8E61-0ED29F4AA2B9}" presName="arrow1" presStyleLbl="fgShp" presStyleIdx="0" presStyleCnt="1"/>
      <dgm:spPr/>
      <dgm:t>
        <a:bodyPr/>
        <a:lstStyle/>
        <a:p>
          <a:endParaRPr lang="en-US"/>
        </a:p>
      </dgm:t>
    </dgm:pt>
    <dgm:pt modelId="{3F7998B8-08B7-4BCF-ADE0-B52F5CF90BE2}" type="pres">
      <dgm:prSet presAssocID="{3C276627-E712-4F0E-8E61-0ED29F4AA2B9}" presName="rectangle" presStyleLbl="revTx" presStyleIdx="0" presStyleCnt="1" custScaleX="209090" custLinFactNeighborX="4545" custLinFactNeighborY="6364">
        <dgm:presLayoutVars>
          <dgm:bulletEnabled val="1"/>
        </dgm:presLayoutVars>
      </dgm:prSet>
      <dgm:spPr/>
      <dgm:t>
        <a:bodyPr/>
        <a:lstStyle/>
        <a:p>
          <a:endParaRPr lang="en-US"/>
        </a:p>
      </dgm:t>
    </dgm:pt>
    <dgm:pt modelId="{561F9E16-9B7A-4929-B484-3F976D25B081}" type="pres">
      <dgm:prSet presAssocID="{836837F6-F33D-4DFD-A67C-7A30021A8B2C}" presName="item1" presStyleLbl="node1" presStyleIdx="0" presStyleCnt="3">
        <dgm:presLayoutVars>
          <dgm:bulletEnabled val="1"/>
        </dgm:presLayoutVars>
      </dgm:prSet>
      <dgm:spPr/>
      <dgm:t>
        <a:bodyPr/>
        <a:lstStyle/>
        <a:p>
          <a:endParaRPr lang="en-US"/>
        </a:p>
      </dgm:t>
    </dgm:pt>
    <dgm:pt modelId="{E2E6EF62-8188-4860-B5CE-6A531183B83A}" type="pres">
      <dgm:prSet presAssocID="{DA8FCD5D-C603-4D46-A39D-CA8758167AD7}" presName="item2" presStyleLbl="node1" presStyleIdx="1" presStyleCnt="3" custScaleX="132323">
        <dgm:presLayoutVars>
          <dgm:bulletEnabled val="1"/>
        </dgm:presLayoutVars>
      </dgm:prSet>
      <dgm:spPr/>
      <dgm:t>
        <a:bodyPr/>
        <a:lstStyle/>
        <a:p>
          <a:endParaRPr lang="en-US"/>
        </a:p>
      </dgm:t>
    </dgm:pt>
    <dgm:pt modelId="{E72930E1-3FD4-4BB3-84DE-C913B2CA5451}" type="pres">
      <dgm:prSet presAssocID="{E21EC8ED-83FC-45A3-A528-5760B8EAF91D}" presName="item3" presStyleLbl="node1" presStyleIdx="2" presStyleCnt="3" custScaleX="135960" custLinFactNeighborX="18182">
        <dgm:presLayoutVars>
          <dgm:bulletEnabled val="1"/>
        </dgm:presLayoutVars>
      </dgm:prSet>
      <dgm:spPr/>
      <dgm:t>
        <a:bodyPr/>
        <a:lstStyle/>
        <a:p>
          <a:endParaRPr lang="en-US"/>
        </a:p>
      </dgm:t>
    </dgm:pt>
    <dgm:pt modelId="{4CEB56BD-FE7E-4F58-8BC1-F737B9C6DF95}" type="pres">
      <dgm:prSet presAssocID="{3C276627-E712-4F0E-8E61-0ED29F4AA2B9}" presName="funnel" presStyleLbl="trAlignAcc1" presStyleIdx="0" presStyleCnt="1" custScaleX="122207" custLinFactNeighborX="714" custLinFactNeighborY="893"/>
      <dgm:spPr/>
      <dgm:t>
        <a:bodyPr/>
        <a:lstStyle/>
        <a:p>
          <a:endParaRPr lang="en-US"/>
        </a:p>
      </dgm:t>
    </dgm:pt>
  </dgm:ptLst>
  <dgm:cxnLst>
    <dgm:cxn modelId="{4080EFC4-1236-49E5-8AE8-AA5F673CF57C}" srcId="{3C276627-E712-4F0E-8E61-0ED29F4AA2B9}" destId="{836837F6-F33D-4DFD-A67C-7A30021A8B2C}" srcOrd="1" destOrd="0" parTransId="{1535A9DA-145A-4BE2-B970-15373217E557}" sibTransId="{3C65E4CF-DA94-4B36-92D0-0B06E0E237E3}"/>
    <dgm:cxn modelId="{69CB13E7-396E-43B9-8572-82A9819EF28A}" type="presOf" srcId="{3C276627-E712-4F0E-8E61-0ED29F4AA2B9}" destId="{2A96CA02-4160-4E67-906A-F02D64E3C1A5}" srcOrd="0" destOrd="0" presId="urn:microsoft.com/office/officeart/2005/8/layout/funnel1"/>
    <dgm:cxn modelId="{0AF9FDB6-60FB-4E3A-B9C7-31FFFE543A5F}" type="presOf" srcId="{A4FBC2E6-A8C6-4ED0-8ECE-52894660B0C6}" destId="{E72930E1-3FD4-4BB3-84DE-C913B2CA5451}" srcOrd="0" destOrd="0" presId="urn:microsoft.com/office/officeart/2005/8/layout/funnel1"/>
    <dgm:cxn modelId="{42C1AA14-518E-46DF-A6E5-C807132B93EE}" type="presOf" srcId="{DA8FCD5D-C603-4D46-A39D-CA8758167AD7}" destId="{561F9E16-9B7A-4929-B484-3F976D25B081}" srcOrd="0" destOrd="0" presId="urn:microsoft.com/office/officeart/2005/8/layout/funnel1"/>
    <dgm:cxn modelId="{AF03DC55-BC80-40AA-B549-65BD6ABFA05B}" srcId="{3C276627-E712-4F0E-8E61-0ED29F4AA2B9}" destId="{E21EC8ED-83FC-45A3-A528-5760B8EAF91D}" srcOrd="3" destOrd="0" parTransId="{D9F7A5AF-68E3-4F70-A160-57F95FDC4D6A}" sibTransId="{602DBDF2-628C-4662-83DF-E11DFC8CF151}"/>
    <dgm:cxn modelId="{BC5DB5A6-2A3C-406C-B5B8-3BC70215D280}" srcId="{3C276627-E712-4F0E-8E61-0ED29F4AA2B9}" destId="{DA8FCD5D-C603-4D46-A39D-CA8758167AD7}" srcOrd="2" destOrd="0" parTransId="{4E2F4F1D-0668-4E56-A7E9-3F0F7FFBC45A}" sibTransId="{135FBFED-F29E-4233-BF5E-930884DF5DF0}"/>
    <dgm:cxn modelId="{400E7217-A080-4604-91CB-26E9589F8F46}" type="presOf" srcId="{E21EC8ED-83FC-45A3-A528-5760B8EAF91D}" destId="{3F7998B8-08B7-4BCF-ADE0-B52F5CF90BE2}" srcOrd="0" destOrd="0" presId="urn:microsoft.com/office/officeart/2005/8/layout/funnel1"/>
    <dgm:cxn modelId="{4AEE175B-177D-4EFE-99D6-3C5AF736214F}" srcId="{3C276627-E712-4F0E-8E61-0ED29F4AA2B9}" destId="{8F644EC1-EC6B-4C92-A813-0F66C947BB0C}" srcOrd="4" destOrd="0" parTransId="{3D42E5F4-4645-47D1-8129-87AFDAFDD33C}" sibTransId="{DF6139EC-EB4C-4710-9F00-25704A58895E}"/>
    <dgm:cxn modelId="{12E286F3-0EE3-4EA2-90E1-FA0AD2AB2770}" type="presOf" srcId="{836837F6-F33D-4DFD-A67C-7A30021A8B2C}" destId="{E2E6EF62-8188-4860-B5CE-6A531183B83A}" srcOrd="0" destOrd="0" presId="urn:microsoft.com/office/officeart/2005/8/layout/funnel1"/>
    <dgm:cxn modelId="{B443C66F-EE60-4DEF-82D5-3DBE2D9E3226}" srcId="{3C276627-E712-4F0E-8E61-0ED29F4AA2B9}" destId="{A4FBC2E6-A8C6-4ED0-8ECE-52894660B0C6}" srcOrd="0" destOrd="0" parTransId="{0D3FABFD-2BF6-4B52-A383-B75DF68DB282}" sibTransId="{B4C9832A-6CE8-4AC2-9137-A20488DB09E9}"/>
    <dgm:cxn modelId="{1D3504BF-6B37-4283-B976-184A27B5AF06}" type="presParOf" srcId="{2A96CA02-4160-4E67-906A-F02D64E3C1A5}" destId="{938617EA-92EA-42A9-A683-C4344F93A297}" srcOrd="0" destOrd="0" presId="urn:microsoft.com/office/officeart/2005/8/layout/funnel1"/>
    <dgm:cxn modelId="{00203776-D6DB-4997-9B95-EB39F3B17EF5}" type="presParOf" srcId="{2A96CA02-4160-4E67-906A-F02D64E3C1A5}" destId="{4C6703CC-0D17-475E-8207-1511A0683DB0}" srcOrd="1" destOrd="0" presId="urn:microsoft.com/office/officeart/2005/8/layout/funnel1"/>
    <dgm:cxn modelId="{B5E2E657-C3E7-49D6-ADEE-4347FCFE9C9D}" type="presParOf" srcId="{2A96CA02-4160-4E67-906A-F02D64E3C1A5}" destId="{3F7998B8-08B7-4BCF-ADE0-B52F5CF90BE2}" srcOrd="2" destOrd="0" presId="urn:microsoft.com/office/officeart/2005/8/layout/funnel1"/>
    <dgm:cxn modelId="{DA0C492E-1B68-46DE-AF18-356A8F184E85}" type="presParOf" srcId="{2A96CA02-4160-4E67-906A-F02D64E3C1A5}" destId="{561F9E16-9B7A-4929-B484-3F976D25B081}" srcOrd="3" destOrd="0" presId="urn:microsoft.com/office/officeart/2005/8/layout/funnel1"/>
    <dgm:cxn modelId="{6059650A-847C-4845-8D37-924A3E4522F3}" type="presParOf" srcId="{2A96CA02-4160-4E67-906A-F02D64E3C1A5}" destId="{E2E6EF62-8188-4860-B5CE-6A531183B83A}" srcOrd="4" destOrd="0" presId="urn:microsoft.com/office/officeart/2005/8/layout/funnel1"/>
    <dgm:cxn modelId="{97E6AA55-6AAA-4139-B4E3-380719A2BC8B}" type="presParOf" srcId="{2A96CA02-4160-4E67-906A-F02D64E3C1A5}" destId="{E72930E1-3FD4-4BB3-84DE-C913B2CA5451}" srcOrd="5" destOrd="0" presId="urn:microsoft.com/office/officeart/2005/8/layout/funnel1"/>
    <dgm:cxn modelId="{359BF390-1018-4A41-93CA-946DEECE493A}" type="presParOf" srcId="{2A96CA02-4160-4E67-906A-F02D64E3C1A5}" destId="{4CEB56BD-FE7E-4F58-8BC1-F737B9C6DF95}"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14D883-F033-488C-A39A-F4AEB081D2B3}" type="doc">
      <dgm:prSet loTypeId="urn:microsoft.com/office/officeart/2005/8/layout/hierarchy1" loCatId="hierarchy" qsTypeId="urn:microsoft.com/office/officeart/2005/8/quickstyle/simple1#1" qsCatId="simple" csTypeId="urn:microsoft.com/office/officeart/2005/8/colors/accent1_5" csCatId="accent1" phldr="1"/>
      <dgm:spPr/>
      <dgm:t>
        <a:bodyPr/>
        <a:lstStyle/>
        <a:p>
          <a:endParaRPr lang="en-US"/>
        </a:p>
      </dgm:t>
    </dgm:pt>
    <dgm:pt modelId="{9CCFBF17-7848-41BA-95D8-49DDAE697381}">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4000" dirty="0" smtClean="0"/>
            <a:t>Behavior </a:t>
          </a:r>
          <a:endParaRPr lang="en-US" sz="4000" dirty="0"/>
        </a:p>
      </dgm:t>
    </dgm:pt>
    <dgm:pt modelId="{96B3D35E-26E2-4BFF-A26D-F034123ED875}" type="parTrans" cxnId="{13E66AD5-2ED1-4CD2-8AF8-26808F2F2BC5}">
      <dgm:prSet/>
      <dgm:spPr/>
      <dgm:t>
        <a:bodyPr/>
        <a:lstStyle/>
        <a:p>
          <a:endParaRPr lang="en-US"/>
        </a:p>
      </dgm:t>
    </dgm:pt>
    <dgm:pt modelId="{F47A27D1-6E83-487B-8D3F-730FEA4C5D2F}" type="sibTrans" cxnId="{13E66AD5-2ED1-4CD2-8AF8-26808F2F2BC5}">
      <dgm:prSet/>
      <dgm:spPr/>
      <dgm:t>
        <a:bodyPr/>
        <a:lstStyle/>
        <a:p>
          <a:endParaRPr lang="en-US"/>
        </a:p>
      </dgm:t>
    </dgm:pt>
    <dgm:pt modelId="{2DFED126-F1D6-4E65-8F7E-324CF20843CD}">
      <dgm:prSet phldrT="[Text]" custT="1">
        <dgm:style>
          <a:lnRef idx="1">
            <a:schemeClr val="accent1"/>
          </a:lnRef>
          <a:fillRef idx="2">
            <a:schemeClr val="accent1"/>
          </a:fillRef>
          <a:effectRef idx="1">
            <a:schemeClr val="accent1"/>
          </a:effectRef>
          <a:fontRef idx="minor">
            <a:schemeClr val="dk1"/>
          </a:fontRef>
        </dgm:style>
      </dgm:prSet>
      <dgm:spPr>
        <a:gradFill rotWithShape="0">
          <a:gsLst>
            <a:gs pos="0">
              <a:srgbClr val="666699"/>
            </a:gs>
            <a:gs pos="35000">
              <a:srgbClr val="AFAFC9"/>
            </a:gs>
            <a:gs pos="100000">
              <a:srgbClr val="D7D7E5"/>
            </a:gs>
          </a:gsLst>
        </a:gradFill>
      </dgm:spPr>
      <dgm:t>
        <a:bodyPr/>
        <a:lstStyle/>
        <a:p>
          <a:r>
            <a:rPr lang="en-US" sz="2400" dirty="0" smtClean="0"/>
            <a:t>Numerical dimension    </a:t>
          </a:r>
        </a:p>
        <a:p>
          <a:r>
            <a:rPr lang="en-US" sz="2400" dirty="0" smtClean="0"/>
            <a:t>of behavior </a:t>
          </a:r>
          <a:endParaRPr lang="en-US" sz="2400" dirty="0"/>
        </a:p>
      </dgm:t>
    </dgm:pt>
    <dgm:pt modelId="{32E019CE-B77D-4D18-8290-C5B6098CE548}" type="parTrans" cxnId="{984EF1E9-D008-496F-B669-BDB83D54435F}">
      <dgm:prSet/>
      <dgm:spPr/>
      <dgm:t>
        <a:bodyPr/>
        <a:lstStyle/>
        <a:p>
          <a:endParaRPr lang="en-US"/>
        </a:p>
      </dgm:t>
    </dgm:pt>
    <dgm:pt modelId="{A88598DB-D3AB-4C16-A466-3B594D2CC166}" type="sibTrans" cxnId="{984EF1E9-D008-496F-B669-BDB83D54435F}">
      <dgm:prSet/>
      <dgm:spPr/>
      <dgm:t>
        <a:bodyPr/>
        <a:lstStyle/>
        <a:p>
          <a:endParaRPr lang="en-US"/>
        </a:p>
      </dgm:t>
    </dgm:pt>
    <dgm:pt modelId="{320A47BD-4001-4100-AB5C-3FD68D2A245A}">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Discrete </a:t>
          </a:r>
          <a:endParaRPr lang="en-US" dirty="0"/>
        </a:p>
      </dgm:t>
    </dgm:pt>
    <dgm:pt modelId="{404960B6-A1B0-4174-8EA9-91ACC891E96B}" type="parTrans" cxnId="{E1969776-E53C-46E5-84C1-340A6B300618}">
      <dgm:prSet/>
      <dgm:spPr/>
      <dgm:t>
        <a:bodyPr/>
        <a:lstStyle/>
        <a:p>
          <a:endParaRPr lang="en-US"/>
        </a:p>
      </dgm:t>
    </dgm:pt>
    <dgm:pt modelId="{ABADE047-EAC8-49A7-9EDF-D6B49A016730}" type="sibTrans" cxnId="{E1969776-E53C-46E5-84C1-340A6B300618}">
      <dgm:prSet/>
      <dgm:spPr/>
      <dgm:t>
        <a:bodyPr/>
        <a:lstStyle/>
        <a:p>
          <a:endParaRPr lang="en-US"/>
        </a:p>
      </dgm:t>
    </dgm:pt>
    <dgm:pt modelId="{828D2EFF-CACC-4F49-9751-CFBA1D62DD4C}">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Discrete or continuous</a:t>
          </a:r>
          <a:endParaRPr lang="en-US" dirty="0"/>
        </a:p>
      </dgm:t>
    </dgm:pt>
    <dgm:pt modelId="{11783731-3B6D-4850-97BB-8DE857501229}" type="parTrans" cxnId="{D7DBD2FF-71DE-43CD-9AFA-FDA029A0BA48}">
      <dgm:prSet/>
      <dgm:spPr/>
      <dgm:t>
        <a:bodyPr/>
        <a:lstStyle/>
        <a:p>
          <a:endParaRPr lang="en-US"/>
        </a:p>
      </dgm:t>
    </dgm:pt>
    <dgm:pt modelId="{AC258C77-B251-4CD8-9E43-1E2D0668C1F8}" type="sibTrans" cxnId="{D7DBD2FF-71DE-43CD-9AFA-FDA029A0BA48}">
      <dgm:prSet/>
      <dgm:spPr/>
      <dgm:t>
        <a:bodyPr/>
        <a:lstStyle/>
        <a:p>
          <a:endParaRPr lang="en-US"/>
        </a:p>
      </dgm:t>
    </dgm:pt>
    <dgm:pt modelId="{D6EC8AB7-41D6-4F5F-AF0D-7E66D2FA9E99}">
      <dgm:prSet phldrT="[Text]" custT="1">
        <dgm:style>
          <a:lnRef idx="1">
            <a:schemeClr val="accent1"/>
          </a:lnRef>
          <a:fillRef idx="2">
            <a:schemeClr val="accent1"/>
          </a:fillRef>
          <a:effectRef idx="1">
            <a:schemeClr val="accent1"/>
          </a:effectRef>
          <a:fontRef idx="minor">
            <a:schemeClr val="dk1"/>
          </a:fontRef>
        </dgm:style>
      </dgm:prSet>
      <dgm:spPr>
        <a:gradFill rotWithShape="0">
          <a:gsLst>
            <a:gs pos="0">
              <a:srgbClr val="FF6161"/>
            </a:gs>
            <a:gs pos="35000">
              <a:srgbClr val="FFB9B9"/>
            </a:gs>
            <a:gs pos="100000">
              <a:srgbClr val="FFE7E7"/>
            </a:gs>
          </a:gsLst>
        </a:gradFill>
      </dgm:spPr>
      <dgm:t>
        <a:bodyPr/>
        <a:lstStyle/>
        <a:p>
          <a:r>
            <a:rPr lang="en-US" sz="2200" dirty="0" smtClean="0"/>
            <a:t>Temporal dimension </a:t>
          </a:r>
        </a:p>
        <a:p>
          <a:r>
            <a:rPr lang="en-US" sz="2200" dirty="0" smtClean="0"/>
            <a:t>of behavior </a:t>
          </a:r>
        </a:p>
      </dgm:t>
    </dgm:pt>
    <dgm:pt modelId="{DD0F17D6-B1C9-48D4-A055-D361594828FB}" type="parTrans" cxnId="{A4434EDD-5B1F-4B6B-8799-A2595063F61F}">
      <dgm:prSet/>
      <dgm:spPr/>
      <dgm:t>
        <a:bodyPr/>
        <a:lstStyle/>
        <a:p>
          <a:endParaRPr lang="en-US"/>
        </a:p>
      </dgm:t>
    </dgm:pt>
    <dgm:pt modelId="{9197E364-91FB-48F9-9ADE-692CB4CEA87F}" type="sibTrans" cxnId="{A4434EDD-5B1F-4B6B-8799-A2595063F61F}">
      <dgm:prSet/>
      <dgm:spPr/>
      <dgm:t>
        <a:bodyPr/>
        <a:lstStyle/>
        <a:p>
          <a:endParaRPr lang="en-US"/>
        </a:p>
      </dgm:t>
    </dgm:pt>
    <dgm:pt modelId="{15B2BCB2-D885-49E7-88C2-49F850BCDD64}">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Prior to response initiation</a:t>
          </a:r>
          <a:endParaRPr lang="en-US" dirty="0"/>
        </a:p>
      </dgm:t>
    </dgm:pt>
    <dgm:pt modelId="{17C3D6F9-3C67-41BF-BA6F-A1CD6494EAD9}" type="parTrans" cxnId="{6AAF48B0-EC8D-45D3-8957-68C519A71CC5}">
      <dgm:prSet/>
      <dgm:spPr/>
      <dgm:t>
        <a:bodyPr/>
        <a:lstStyle/>
        <a:p>
          <a:endParaRPr lang="en-US"/>
        </a:p>
      </dgm:t>
    </dgm:pt>
    <dgm:pt modelId="{F8F867C8-9DA3-4F00-AAB4-117AF3ED72CE}" type="sibTrans" cxnId="{6AAF48B0-EC8D-45D3-8957-68C519A71CC5}">
      <dgm:prSet/>
      <dgm:spPr/>
      <dgm:t>
        <a:bodyPr/>
        <a:lstStyle/>
        <a:p>
          <a:endParaRPr lang="en-US"/>
        </a:p>
      </dgm:t>
    </dgm:pt>
    <dgm:pt modelId="{6A325202-B82A-45B4-BD6E-D62F4202B08A}">
      <dgm:prSet>
        <dgm:style>
          <a:lnRef idx="2">
            <a:schemeClr val="accent5"/>
          </a:lnRef>
          <a:fillRef idx="1">
            <a:schemeClr val="lt1"/>
          </a:fillRef>
          <a:effectRef idx="0">
            <a:schemeClr val="accent5"/>
          </a:effectRef>
          <a:fontRef idx="minor">
            <a:schemeClr val="dk1"/>
          </a:fontRef>
        </dgm:style>
      </dgm:prSet>
      <dgm:spPr>
        <a:ln>
          <a:solidFill>
            <a:srgbClr val="666699"/>
          </a:solidFill>
        </a:ln>
      </dgm:spPr>
      <dgm:t>
        <a:bodyPr/>
        <a:lstStyle/>
        <a:p>
          <a:r>
            <a:rPr lang="en-US" b="1" dirty="0" smtClean="0"/>
            <a:t>Event recording </a:t>
          </a:r>
          <a:endParaRPr lang="en-US" b="1" dirty="0"/>
        </a:p>
      </dgm:t>
    </dgm:pt>
    <dgm:pt modelId="{8C56B533-7E37-496A-8018-521BA03FD238}" type="parTrans" cxnId="{6ED4B80D-DD06-4C3F-B7E8-4092EB26E58D}">
      <dgm:prSet/>
      <dgm:spPr/>
      <dgm:t>
        <a:bodyPr/>
        <a:lstStyle/>
        <a:p>
          <a:endParaRPr lang="en-US"/>
        </a:p>
      </dgm:t>
    </dgm:pt>
    <dgm:pt modelId="{0E35D9EB-35B7-42CA-A5AE-E4E68F8D1042}" type="sibTrans" cxnId="{6ED4B80D-DD06-4C3F-B7E8-4092EB26E58D}">
      <dgm:prSet/>
      <dgm:spPr/>
      <dgm:t>
        <a:bodyPr/>
        <a:lstStyle/>
        <a:p>
          <a:endParaRPr lang="en-US"/>
        </a:p>
      </dgm:t>
    </dgm:pt>
    <dgm:pt modelId="{71BEB343-D63A-4B2B-9035-7F2826E755E2}">
      <dgm:prSet>
        <dgm:style>
          <a:lnRef idx="1">
            <a:schemeClr val="accent1"/>
          </a:lnRef>
          <a:fillRef idx="2">
            <a:schemeClr val="accent1"/>
          </a:fillRef>
          <a:effectRef idx="1">
            <a:schemeClr val="accent1"/>
          </a:effectRef>
          <a:fontRef idx="minor">
            <a:schemeClr val="dk1"/>
          </a:fontRef>
        </dgm:style>
      </dgm:prSet>
      <dgm:spPr/>
      <dgm:t>
        <a:bodyPr/>
        <a:lstStyle/>
        <a:p>
          <a:r>
            <a:rPr lang="en-US" dirty="0" smtClean="0"/>
            <a:t>Time b/t response and termination </a:t>
          </a:r>
          <a:endParaRPr lang="en-US" dirty="0"/>
        </a:p>
      </dgm:t>
    </dgm:pt>
    <dgm:pt modelId="{72831E52-DC1F-45C6-BBEC-1429CBC2C1AC}" type="parTrans" cxnId="{54E21199-074A-4D20-B6DD-3D335878EF07}">
      <dgm:prSet/>
      <dgm:spPr/>
      <dgm:t>
        <a:bodyPr/>
        <a:lstStyle/>
        <a:p>
          <a:endParaRPr lang="en-US"/>
        </a:p>
      </dgm:t>
    </dgm:pt>
    <dgm:pt modelId="{DDBE220D-348C-4A5B-9A65-C6AF576C6B37}" type="sibTrans" cxnId="{54E21199-074A-4D20-B6DD-3D335878EF07}">
      <dgm:prSet/>
      <dgm:spPr/>
      <dgm:t>
        <a:bodyPr/>
        <a:lstStyle/>
        <a:p>
          <a:endParaRPr lang="en-US"/>
        </a:p>
      </dgm:t>
    </dgm:pt>
    <dgm:pt modelId="{5491A7AF-81F6-4A9E-8B1E-6370F8148C47}">
      <dgm:prSet>
        <dgm:style>
          <a:lnRef idx="1">
            <a:schemeClr val="accent1"/>
          </a:lnRef>
          <a:fillRef idx="2">
            <a:schemeClr val="accent1"/>
          </a:fillRef>
          <a:effectRef idx="1">
            <a:schemeClr val="accent1"/>
          </a:effectRef>
          <a:fontRef idx="minor">
            <a:schemeClr val="dk1"/>
          </a:fontRef>
        </dgm:style>
      </dgm:prSet>
      <dgm:spPr/>
      <dgm:t>
        <a:bodyPr/>
        <a:lstStyle/>
        <a:p>
          <a:r>
            <a:rPr lang="en-US" dirty="0" smtClean="0"/>
            <a:t>Occurring at high frequency </a:t>
          </a:r>
          <a:endParaRPr lang="en-US" dirty="0"/>
        </a:p>
      </dgm:t>
    </dgm:pt>
    <dgm:pt modelId="{BEFFB25A-5348-44A5-9277-A8203AF0FCCA}" type="parTrans" cxnId="{40D97C60-0CB4-4BD9-8B3E-D4A8E7B9A430}">
      <dgm:prSet/>
      <dgm:spPr/>
      <dgm:t>
        <a:bodyPr/>
        <a:lstStyle/>
        <a:p>
          <a:endParaRPr lang="en-US"/>
        </a:p>
      </dgm:t>
    </dgm:pt>
    <dgm:pt modelId="{9B745475-BEB7-4F37-9916-C40147EC4455}" type="sibTrans" cxnId="{40D97C60-0CB4-4BD9-8B3E-D4A8E7B9A430}">
      <dgm:prSet/>
      <dgm:spPr/>
      <dgm:t>
        <a:bodyPr/>
        <a:lstStyle/>
        <a:p>
          <a:endParaRPr lang="en-US"/>
        </a:p>
      </dgm:t>
    </dgm:pt>
    <dgm:pt modelId="{5AB199DE-DEF5-4F75-9278-1CEC57341F57}">
      <dgm:prSet>
        <dgm:style>
          <a:lnRef idx="1">
            <a:schemeClr val="accent1"/>
          </a:lnRef>
          <a:fillRef idx="2">
            <a:schemeClr val="accent1"/>
          </a:fillRef>
          <a:effectRef idx="1">
            <a:schemeClr val="accent1"/>
          </a:effectRef>
          <a:fontRef idx="minor">
            <a:schemeClr val="dk1"/>
          </a:fontRef>
        </dgm:style>
      </dgm:prSet>
      <dgm:spPr/>
      <dgm:t>
        <a:bodyPr/>
        <a:lstStyle/>
        <a:p>
          <a:r>
            <a:rPr lang="en-US" dirty="0" smtClean="0"/>
            <a:t>Occurring at moderate frequency</a:t>
          </a:r>
          <a:endParaRPr lang="en-US" dirty="0"/>
        </a:p>
      </dgm:t>
    </dgm:pt>
    <dgm:pt modelId="{62D97762-111C-4784-9478-1953F5C5DAAC}" type="parTrans" cxnId="{74BAFF5F-B354-49F6-845C-1F36FAE51614}">
      <dgm:prSet/>
      <dgm:spPr/>
      <dgm:t>
        <a:bodyPr/>
        <a:lstStyle/>
        <a:p>
          <a:endParaRPr lang="en-US"/>
        </a:p>
      </dgm:t>
    </dgm:pt>
    <dgm:pt modelId="{33665F9A-AE04-4D0E-A899-1668DF8F002A}" type="sibTrans" cxnId="{74BAFF5F-B354-49F6-845C-1F36FAE51614}">
      <dgm:prSet/>
      <dgm:spPr/>
      <dgm:t>
        <a:bodyPr/>
        <a:lstStyle/>
        <a:p>
          <a:endParaRPr lang="en-US"/>
        </a:p>
      </dgm:t>
    </dgm:pt>
    <dgm:pt modelId="{D5BFA48F-8B8F-45F0-8FBF-D4717036C262}">
      <dgm:prSet>
        <dgm:style>
          <a:lnRef idx="2">
            <a:schemeClr val="accent5"/>
          </a:lnRef>
          <a:fillRef idx="1">
            <a:schemeClr val="lt1"/>
          </a:fillRef>
          <a:effectRef idx="0">
            <a:schemeClr val="accent5"/>
          </a:effectRef>
          <a:fontRef idx="minor">
            <a:schemeClr val="dk1"/>
          </a:fontRef>
        </dgm:style>
      </dgm:prSet>
      <dgm:spPr>
        <a:ln>
          <a:solidFill>
            <a:srgbClr val="FF6161"/>
          </a:solidFill>
        </a:ln>
      </dgm:spPr>
      <dgm:t>
        <a:bodyPr/>
        <a:lstStyle/>
        <a:p>
          <a:r>
            <a:rPr lang="en-US" b="1" dirty="0" smtClean="0"/>
            <a:t>Latency recording</a:t>
          </a:r>
          <a:endParaRPr lang="en-US" b="1" dirty="0"/>
        </a:p>
      </dgm:t>
    </dgm:pt>
    <dgm:pt modelId="{75C6C7A4-4B8B-4EF4-ABE7-EB3724CC3799}" type="parTrans" cxnId="{03C520A6-5F04-4B33-B345-CC8820735A3B}">
      <dgm:prSet/>
      <dgm:spPr/>
      <dgm:t>
        <a:bodyPr/>
        <a:lstStyle/>
        <a:p>
          <a:endParaRPr lang="en-US"/>
        </a:p>
      </dgm:t>
    </dgm:pt>
    <dgm:pt modelId="{E7AE6E09-B4EE-4FB5-88C8-08F1FAC3BE40}" type="sibTrans" cxnId="{03C520A6-5F04-4B33-B345-CC8820735A3B}">
      <dgm:prSet/>
      <dgm:spPr/>
      <dgm:t>
        <a:bodyPr/>
        <a:lstStyle/>
        <a:p>
          <a:endParaRPr lang="en-US"/>
        </a:p>
      </dgm:t>
    </dgm:pt>
    <dgm:pt modelId="{5B323C29-F376-44DB-8669-EA82897C5BA3}">
      <dgm:prSet>
        <dgm:style>
          <a:lnRef idx="2">
            <a:schemeClr val="accent5"/>
          </a:lnRef>
          <a:fillRef idx="1">
            <a:schemeClr val="lt1"/>
          </a:fillRef>
          <a:effectRef idx="0">
            <a:schemeClr val="accent5"/>
          </a:effectRef>
          <a:fontRef idx="minor">
            <a:schemeClr val="dk1"/>
          </a:fontRef>
        </dgm:style>
      </dgm:prSet>
      <dgm:spPr>
        <a:ln>
          <a:solidFill>
            <a:srgbClr val="FF6161"/>
          </a:solidFill>
        </a:ln>
      </dgm:spPr>
      <dgm:t>
        <a:bodyPr/>
        <a:lstStyle/>
        <a:p>
          <a:r>
            <a:rPr lang="en-US" b="1" dirty="0" smtClean="0"/>
            <a:t>Duration recording </a:t>
          </a:r>
          <a:endParaRPr lang="en-US" b="1" dirty="0"/>
        </a:p>
      </dgm:t>
    </dgm:pt>
    <dgm:pt modelId="{ABF2124F-D17E-47C2-9EA0-E8F5B143840D}" type="parTrans" cxnId="{496E7636-706E-45C8-903C-4963DD659D68}">
      <dgm:prSet/>
      <dgm:spPr/>
      <dgm:t>
        <a:bodyPr/>
        <a:lstStyle/>
        <a:p>
          <a:endParaRPr lang="en-US"/>
        </a:p>
      </dgm:t>
    </dgm:pt>
    <dgm:pt modelId="{1DBD5736-B9F7-4908-8898-81E992309445}" type="sibTrans" cxnId="{496E7636-706E-45C8-903C-4963DD659D68}">
      <dgm:prSet/>
      <dgm:spPr/>
      <dgm:t>
        <a:bodyPr/>
        <a:lstStyle/>
        <a:p>
          <a:endParaRPr lang="en-US"/>
        </a:p>
      </dgm:t>
    </dgm:pt>
    <dgm:pt modelId="{B037F8C5-D6CF-4DF7-8CD0-A871E856CDBB}">
      <dgm:prSet>
        <dgm:style>
          <a:lnRef idx="2">
            <a:schemeClr val="accent5"/>
          </a:lnRef>
          <a:fillRef idx="1">
            <a:schemeClr val="lt1"/>
          </a:fillRef>
          <a:effectRef idx="0">
            <a:schemeClr val="accent5"/>
          </a:effectRef>
          <a:fontRef idx="minor">
            <a:schemeClr val="dk1"/>
          </a:fontRef>
        </dgm:style>
      </dgm:prSet>
      <dgm:spPr>
        <a:ln>
          <a:solidFill>
            <a:srgbClr val="666699"/>
          </a:solidFill>
        </a:ln>
      </dgm:spPr>
      <dgm:t>
        <a:bodyPr/>
        <a:lstStyle/>
        <a:p>
          <a:r>
            <a:rPr lang="en-US" b="1" dirty="0" smtClean="0"/>
            <a:t>Interval recording</a:t>
          </a:r>
          <a:endParaRPr lang="en-US" b="1" dirty="0"/>
        </a:p>
      </dgm:t>
    </dgm:pt>
    <dgm:pt modelId="{03E94C1C-A4C4-4E72-BE20-83FDFC2E4008}" type="parTrans" cxnId="{254FD0D7-0F8C-4F08-917B-CF31053F7644}">
      <dgm:prSet/>
      <dgm:spPr/>
      <dgm:t>
        <a:bodyPr/>
        <a:lstStyle/>
        <a:p>
          <a:endParaRPr lang="en-US"/>
        </a:p>
      </dgm:t>
    </dgm:pt>
    <dgm:pt modelId="{80F6F6AD-D487-4F1D-B540-5DAD5BECE137}" type="sibTrans" cxnId="{254FD0D7-0F8C-4F08-917B-CF31053F7644}">
      <dgm:prSet/>
      <dgm:spPr/>
      <dgm:t>
        <a:bodyPr/>
        <a:lstStyle/>
        <a:p>
          <a:endParaRPr lang="en-US"/>
        </a:p>
      </dgm:t>
    </dgm:pt>
    <dgm:pt modelId="{BB0512B7-7296-4F71-9189-CECBB961F257}">
      <dgm:prSet>
        <dgm:style>
          <a:lnRef idx="2">
            <a:schemeClr val="accent5"/>
          </a:lnRef>
          <a:fillRef idx="1">
            <a:schemeClr val="lt1"/>
          </a:fillRef>
          <a:effectRef idx="0">
            <a:schemeClr val="accent5"/>
          </a:effectRef>
          <a:fontRef idx="minor">
            <a:schemeClr val="dk1"/>
          </a:fontRef>
        </dgm:style>
      </dgm:prSet>
      <dgm:spPr>
        <a:ln>
          <a:solidFill>
            <a:srgbClr val="666699"/>
          </a:solidFill>
        </a:ln>
      </dgm:spPr>
      <dgm:t>
        <a:bodyPr/>
        <a:lstStyle/>
        <a:p>
          <a:r>
            <a:rPr lang="en-US" b="1" dirty="0" smtClean="0"/>
            <a:t>Time sampling</a:t>
          </a:r>
          <a:endParaRPr lang="en-US" b="1" dirty="0"/>
        </a:p>
      </dgm:t>
    </dgm:pt>
    <dgm:pt modelId="{378F4487-3E96-43DA-BF41-D00A6ACFEA9B}" type="parTrans" cxnId="{D9D85296-E367-4E65-B21B-A91777AC9315}">
      <dgm:prSet/>
      <dgm:spPr/>
      <dgm:t>
        <a:bodyPr/>
        <a:lstStyle/>
        <a:p>
          <a:endParaRPr lang="en-US"/>
        </a:p>
      </dgm:t>
    </dgm:pt>
    <dgm:pt modelId="{309DB678-1DF2-48CC-AD43-24A3BD360CED}" type="sibTrans" cxnId="{D9D85296-E367-4E65-B21B-A91777AC9315}">
      <dgm:prSet/>
      <dgm:spPr/>
      <dgm:t>
        <a:bodyPr/>
        <a:lstStyle/>
        <a:p>
          <a:endParaRPr lang="en-US"/>
        </a:p>
      </dgm:t>
    </dgm:pt>
    <dgm:pt modelId="{5578FB72-7C0C-4094-B909-46FC203AAB88}" type="pres">
      <dgm:prSet presAssocID="{BB14D883-F033-488C-A39A-F4AEB081D2B3}" presName="hierChild1" presStyleCnt="0">
        <dgm:presLayoutVars>
          <dgm:chPref val="1"/>
          <dgm:dir/>
          <dgm:animOne val="branch"/>
          <dgm:animLvl val="lvl"/>
          <dgm:resizeHandles/>
        </dgm:presLayoutVars>
      </dgm:prSet>
      <dgm:spPr/>
      <dgm:t>
        <a:bodyPr/>
        <a:lstStyle/>
        <a:p>
          <a:endParaRPr lang="en-US"/>
        </a:p>
      </dgm:t>
    </dgm:pt>
    <dgm:pt modelId="{93B62C5E-6B6A-414B-A5C5-FB8E148B21E1}" type="pres">
      <dgm:prSet presAssocID="{9CCFBF17-7848-41BA-95D8-49DDAE697381}" presName="hierRoot1" presStyleCnt="0"/>
      <dgm:spPr/>
      <dgm:t>
        <a:bodyPr/>
        <a:lstStyle/>
        <a:p>
          <a:endParaRPr lang="en-US"/>
        </a:p>
      </dgm:t>
    </dgm:pt>
    <dgm:pt modelId="{DF8D7D27-9B53-4FF1-9009-77D11B78A880}" type="pres">
      <dgm:prSet presAssocID="{9CCFBF17-7848-41BA-95D8-49DDAE697381}" presName="composite" presStyleCnt="0"/>
      <dgm:spPr/>
      <dgm:t>
        <a:bodyPr/>
        <a:lstStyle/>
        <a:p>
          <a:endParaRPr lang="en-US"/>
        </a:p>
      </dgm:t>
    </dgm:pt>
    <dgm:pt modelId="{8F8D37A8-C899-44A1-9191-1809CBCA9E6A}" type="pres">
      <dgm:prSet presAssocID="{9CCFBF17-7848-41BA-95D8-49DDAE697381}" presName="background" presStyleLbl="node0" presStyleIdx="0" presStyleCnt="1"/>
      <dgm:spPr/>
      <dgm:t>
        <a:bodyPr/>
        <a:lstStyle/>
        <a:p>
          <a:endParaRPr lang="en-US"/>
        </a:p>
      </dgm:t>
    </dgm:pt>
    <dgm:pt modelId="{54D580B2-B8BB-4949-8723-A4B9C22BF960}" type="pres">
      <dgm:prSet presAssocID="{9CCFBF17-7848-41BA-95D8-49DDAE697381}" presName="text" presStyleLbl="fgAcc0" presStyleIdx="0" presStyleCnt="1" custScaleX="241803">
        <dgm:presLayoutVars>
          <dgm:chPref val="3"/>
        </dgm:presLayoutVars>
      </dgm:prSet>
      <dgm:spPr/>
      <dgm:t>
        <a:bodyPr/>
        <a:lstStyle/>
        <a:p>
          <a:endParaRPr lang="en-US"/>
        </a:p>
      </dgm:t>
    </dgm:pt>
    <dgm:pt modelId="{91398934-00A8-46A1-940C-05B5B4916782}" type="pres">
      <dgm:prSet presAssocID="{9CCFBF17-7848-41BA-95D8-49DDAE697381}" presName="hierChild2" presStyleCnt="0"/>
      <dgm:spPr/>
      <dgm:t>
        <a:bodyPr/>
        <a:lstStyle/>
        <a:p>
          <a:endParaRPr lang="en-US"/>
        </a:p>
      </dgm:t>
    </dgm:pt>
    <dgm:pt modelId="{AA368DA9-9AB3-43C6-92C2-213B94F93C9B}" type="pres">
      <dgm:prSet presAssocID="{32E019CE-B77D-4D18-8290-C5B6098CE548}" presName="Name10" presStyleLbl="parChTrans1D2" presStyleIdx="0" presStyleCnt="2"/>
      <dgm:spPr/>
      <dgm:t>
        <a:bodyPr/>
        <a:lstStyle/>
        <a:p>
          <a:endParaRPr lang="en-US"/>
        </a:p>
      </dgm:t>
    </dgm:pt>
    <dgm:pt modelId="{D498501D-C207-4EF6-BBAF-5ACFE3D6F612}" type="pres">
      <dgm:prSet presAssocID="{2DFED126-F1D6-4E65-8F7E-324CF20843CD}" presName="hierRoot2" presStyleCnt="0"/>
      <dgm:spPr/>
      <dgm:t>
        <a:bodyPr/>
        <a:lstStyle/>
        <a:p>
          <a:endParaRPr lang="en-US"/>
        </a:p>
      </dgm:t>
    </dgm:pt>
    <dgm:pt modelId="{D87B6A05-99DC-4D0F-B2F9-9B9E7903F392}" type="pres">
      <dgm:prSet presAssocID="{2DFED126-F1D6-4E65-8F7E-324CF20843CD}" presName="composite2" presStyleCnt="0"/>
      <dgm:spPr/>
      <dgm:t>
        <a:bodyPr/>
        <a:lstStyle/>
        <a:p>
          <a:endParaRPr lang="en-US"/>
        </a:p>
      </dgm:t>
    </dgm:pt>
    <dgm:pt modelId="{0BB7EB10-335B-47EB-B8CA-28E6B5D0512A}" type="pres">
      <dgm:prSet presAssocID="{2DFED126-F1D6-4E65-8F7E-324CF20843CD}" presName="background2" presStyleLbl="node2" presStyleIdx="0" presStyleCnt="2"/>
      <dgm:spPr/>
      <dgm:t>
        <a:bodyPr/>
        <a:lstStyle/>
        <a:p>
          <a:endParaRPr lang="en-US"/>
        </a:p>
      </dgm:t>
    </dgm:pt>
    <dgm:pt modelId="{0202497E-7C8B-4A85-9025-710A1CA46D3F}" type="pres">
      <dgm:prSet presAssocID="{2DFED126-F1D6-4E65-8F7E-324CF20843CD}" presName="text2" presStyleLbl="fgAcc2" presStyleIdx="0" presStyleCnt="2" custScaleX="217469">
        <dgm:presLayoutVars>
          <dgm:chPref val="3"/>
        </dgm:presLayoutVars>
      </dgm:prSet>
      <dgm:spPr/>
      <dgm:t>
        <a:bodyPr/>
        <a:lstStyle/>
        <a:p>
          <a:endParaRPr lang="en-US"/>
        </a:p>
      </dgm:t>
    </dgm:pt>
    <dgm:pt modelId="{B2349E75-B9D4-415F-BCE0-80BDC1914B97}" type="pres">
      <dgm:prSet presAssocID="{2DFED126-F1D6-4E65-8F7E-324CF20843CD}" presName="hierChild3" presStyleCnt="0"/>
      <dgm:spPr/>
      <dgm:t>
        <a:bodyPr/>
        <a:lstStyle/>
        <a:p>
          <a:endParaRPr lang="en-US"/>
        </a:p>
      </dgm:t>
    </dgm:pt>
    <dgm:pt modelId="{CA893F16-DBE1-413B-975A-524E50A2CF00}" type="pres">
      <dgm:prSet presAssocID="{404960B6-A1B0-4174-8EA9-91ACC891E96B}" presName="Name17" presStyleLbl="parChTrans1D3" presStyleIdx="0" presStyleCnt="4"/>
      <dgm:spPr/>
      <dgm:t>
        <a:bodyPr/>
        <a:lstStyle/>
        <a:p>
          <a:endParaRPr lang="en-US"/>
        </a:p>
      </dgm:t>
    </dgm:pt>
    <dgm:pt modelId="{8DD82DEE-8E8A-45E3-942F-D61F490612A1}" type="pres">
      <dgm:prSet presAssocID="{320A47BD-4001-4100-AB5C-3FD68D2A245A}" presName="hierRoot3" presStyleCnt="0"/>
      <dgm:spPr/>
      <dgm:t>
        <a:bodyPr/>
        <a:lstStyle/>
        <a:p>
          <a:endParaRPr lang="en-US"/>
        </a:p>
      </dgm:t>
    </dgm:pt>
    <dgm:pt modelId="{1718F507-4401-4A3A-86AA-F100632833F0}" type="pres">
      <dgm:prSet presAssocID="{320A47BD-4001-4100-AB5C-3FD68D2A245A}" presName="composite3" presStyleCnt="0"/>
      <dgm:spPr/>
      <dgm:t>
        <a:bodyPr/>
        <a:lstStyle/>
        <a:p>
          <a:endParaRPr lang="en-US"/>
        </a:p>
      </dgm:t>
    </dgm:pt>
    <dgm:pt modelId="{321AD028-B31E-4DDB-B2D0-7B3F8696C9FE}" type="pres">
      <dgm:prSet presAssocID="{320A47BD-4001-4100-AB5C-3FD68D2A245A}" presName="background3" presStyleLbl="node3" presStyleIdx="0" presStyleCnt="4"/>
      <dgm:spPr/>
      <dgm:t>
        <a:bodyPr/>
        <a:lstStyle/>
        <a:p>
          <a:endParaRPr lang="en-US"/>
        </a:p>
      </dgm:t>
    </dgm:pt>
    <dgm:pt modelId="{9D73EED2-132D-4B15-B409-F6C9F2645F7C}" type="pres">
      <dgm:prSet presAssocID="{320A47BD-4001-4100-AB5C-3FD68D2A245A}" presName="text3" presStyleLbl="fgAcc3" presStyleIdx="0" presStyleCnt="4">
        <dgm:presLayoutVars>
          <dgm:chPref val="3"/>
        </dgm:presLayoutVars>
      </dgm:prSet>
      <dgm:spPr/>
      <dgm:t>
        <a:bodyPr/>
        <a:lstStyle/>
        <a:p>
          <a:endParaRPr lang="en-US"/>
        </a:p>
      </dgm:t>
    </dgm:pt>
    <dgm:pt modelId="{9A0E7FF8-6C98-472B-9E45-A437858C5078}" type="pres">
      <dgm:prSet presAssocID="{320A47BD-4001-4100-AB5C-3FD68D2A245A}" presName="hierChild4" presStyleCnt="0"/>
      <dgm:spPr/>
      <dgm:t>
        <a:bodyPr/>
        <a:lstStyle/>
        <a:p>
          <a:endParaRPr lang="en-US"/>
        </a:p>
      </dgm:t>
    </dgm:pt>
    <dgm:pt modelId="{D5D3D52F-55A6-47AA-B9EF-299905CB021F}" type="pres">
      <dgm:prSet presAssocID="{8C56B533-7E37-496A-8018-521BA03FD238}" presName="Name23" presStyleLbl="parChTrans1D4" presStyleIdx="0" presStyleCnt="7"/>
      <dgm:spPr/>
      <dgm:t>
        <a:bodyPr/>
        <a:lstStyle/>
        <a:p>
          <a:endParaRPr lang="en-US"/>
        </a:p>
      </dgm:t>
    </dgm:pt>
    <dgm:pt modelId="{E93E5B0E-510D-42E3-8AB0-EE71F9FCE119}" type="pres">
      <dgm:prSet presAssocID="{6A325202-B82A-45B4-BD6E-D62F4202B08A}" presName="hierRoot4" presStyleCnt="0"/>
      <dgm:spPr/>
      <dgm:t>
        <a:bodyPr/>
        <a:lstStyle/>
        <a:p>
          <a:endParaRPr lang="en-US"/>
        </a:p>
      </dgm:t>
    </dgm:pt>
    <dgm:pt modelId="{84E316E8-893A-4342-8E57-20666BBFC88F}" type="pres">
      <dgm:prSet presAssocID="{6A325202-B82A-45B4-BD6E-D62F4202B08A}" presName="composite4" presStyleCnt="0"/>
      <dgm:spPr/>
      <dgm:t>
        <a:bodyPr/>
        <a:lstStyle/>
        <a:p>
          <a:endParaRPr lang="en-US"/>
        </a:p>
      </dgm:t>
    </dgm:pt>
    <dgm:pt modelId="{6CAEE413-44E5-48A1-8555-E486E0306B29}" type="pres">
      <dgm:prSet presAssocID="{6A325202-B82A-45B4-BD6E-D62F4202B08A}" presName="background4" presStyleLbl="node4" presStyleIdx="0" presStyleCnt="7"/>
      <dgm:spPr/>
      <dgm:t>
        <a:bodyPr/>
        <a:lstStyle/>
        <a:p>
          <a:endParaRPr lang="en-US"/>
        </a:p>
      </dgm:t>
    </dgm:pt>
    <dgm:pt modelId="{B5EAA14A-2144-44DB-B0DB-82DC11124359}" type="pres">
      <dgm:prSet presAssocID="{6A325202-B82A-45B4-BD6E-D62F4202B08A}" presName="text4" presStyleLbl="fgAcc4" presStyleIdx="0" presStyleCnt="7">
        <dgm:presLayoutVars>
          <dgm:chPref val="3"/>
        </dgm:presLayoutVars>
      </dgm:prSet>
      <dgm:spPr/>
      <dgm:t>
        <a:bodyPr/>
        <a:lstStyle/>
        <a:p>
          <a:endParaRPr lang="en-US"/>
        </a:p>
      </dgm:t>
    </dgm:pt>
    <dgm:pt modelId="{4D54BD96-C900-4278-8B20-E9100A31D7F5}" type="pres">
      <dgm:prSet presAssocID="{6A325202-B82A-45B4-BD6E-D62F4202B08A}" presName="hierChild5" presStyleCnt="0"/>
      <dgm:spPr/>
      <dgm:t>
        <a:bodyPr/>
        <a:lstStyle/>
        <a:p>
          <a:endParaRPr lang="en-US"/>
        </a:p>
      </dgm:t>
    </dgm:pt>
    <dgm:pt modelId="{4484E0A4-4684-4CC4-ACA0-4774C90D4C10}" type="pres">
      <dgm:prSet presAssocID="{11783731-3B6D-4850-97BB-8DE857501229}" presName="Name17" presStyleLbl="parChTrans1D3" presStyleIdx="1" presStyleCnt="4"/>
      <dgm:spPr/>
      <dgm:t>
        <a:bodyPr/>
        <a:lstStyle/>
        <a:p>
          <a:endParaRPr lang="en-US"/>
        </a:p>
      </dgm:t>
    </dgm:pt>
    <dgm:pt modelId="{BD04173E-40F5-4BBE-994A-D960ADB86A60}" type="pres">
      <dgm:prSet presAssocID="{828D2EFF-CACC-4F49-9751-CFBA1D62DD4C}" presName="hierRoot3" presStyleCnt="0"/>
      <dgm:spPr/>
      <dgm:t>
        <a:bodyPr/>
        <a:lstStyle/>
        <a:p>
          <a:endParaRPr lang="en-US"/>
        </a:p>
      </dgm:t>
    </dgm:pt>
    <dgm:pt modelId="{CCD97DBA-51DC-4A01-BA31-3850EACB802C}" type="pres">
      <dgm:prSet presAssocID="{828D2EFF-CACC-4F49-9751-CFBA1D62DD4C}" presName="composite3" presStyleCnt="0"/>
      <dgm:spPr/>
      <dgm:t>
        <a:bodyPr/>
        <a:lstStyle/>
        <a:p>
          <a:endParaRPr lang="en-US"/>
        </a:p>
      </dgm:t>
    </dgm:pt>
    <dgm:pt modelId="{B4FB5F2C-8CB9-406F-8B18-538D03BD9870}" type="pres">
      <dgm:prSet presAssocID="{828D2EFF-CACC-4F49-9751-CFBA1D62DD4C}" presName="background3" presStyleLbl="node3" presStyleIdx="1" presStyleCnt="4"/>
      <dgm:spPr/>
      <dgm:t>
        <a:bodyPr/>
        <a:lstStyle/>
        <a:p>
          <a:endParaRPr lang="en-US"/>
        </a:p>
      </dgm:t>
    </dgm:pt>
    <dgm:pt modelId="{16525D98-B848-40CE-9DD1-6DA864B49C44}" type="pres">
      <dgm:prSet presAssocID="{828D2EFF-CACC-4F49-9751-CFBA1D62DD4C}" presName="text3" presStyleLbl="fgAcc3" presStyleIdx="1" presStyleCnt="4">
        <dgm:presLayoutVars>
          <dgm:chPref val="3"/>
        </dgm:presLayoutVars>
      </dgm:prSet>
      <dgm:spPr/>
      <dgm:t>
        <a:bodyPr/>
        <a:lstStyle/>
        <a:p>
          <a:endParaRPr lang="en-US"/>
        </a:p>
      </dgm:t>
    </dgm:pt>
    <dgm:pt modelId="{16A443E1-4E15-4829-943D-5B744B958FDD}" type="pres">
      <dgm:prSet presAssocID="{828D2EFF-CACC-4F49-9751-CFBA1D62DD4C}" presName="hierChild4" presStyleCnt="0"/>
      <dgm:spPr/>
      <dgm:t>
        <a:bodyPr/>
        <a:lstStyle/>
        <a:p>
          <a:endParaRPr lang="en-US"/>
        </a:p>
      </dgm:t>
    </dgm:pt>
    <dgm:pt modelId="{F9BD96EB-F992-44BC-8971-1E0215FD10D3}" type="pres">
      <dgm:prSet presAssocID="{BEFFB25A-5348-44A5-9277-A8203AF0FCCA}" presName="Name23" presStyleLbl="parChTrans1D4" presStyleIdx="1" presStyleCnt="7"/>
      <dgm:spPr/>
      <dgm:t>
        <a:bodyPr/>
        <a:lstStyle/>
        <a:p>
          <a:endParaRPr lang="en-US"/>
        </a:p>
      </dgm:t>
    </dgm:pt>
    <dgm:pt modelId="{20B3BA03-028F-4117-9056-E78826C10A83}" type="pres">
      <dgm:prSet presAssocID="{5491A7AF-81F6-4A9E-8B1E-6370F8148C47}" presName="hierRoot4" presStyleCnt="0"/>
      <dgm:spPr/>
      <dgm:t>
        <a:bodyPr/>
        <a:lstStyle/>
        <a:p>
          <a:endParaRPr lang="en-US"/>
        </a:p>
      </dgm:t>
    </dgm:pt>
    <dgm:pt modelId="{E7130202-8566-44D6-A990-224BE746066F}" type="pres">
      <dgm:prSet presAssocID="{5491A7AF-81F6-4A9E-8B1E-6370F8148C47}" presName="composite4" presStyleCnt="0"/>
      <dgm:spPr/>
      <dgm:t>
        <a:bodyPr/>
        <a:lstStyle/>
        <a:p>
          <a:endParaRPr lang="en-US"/>
        </a:p>
      </dgm:t>
    </dgm:pt>
    <dgm:pt modelId="{0A32E37E-775C-49F7-9501-EE9626AE8795}" type="pres">
      <dgm:prSet presAssocID="{5491A7AF-81F6-4A9E-8B1E-6370F8148C47}" presName="background4" presStyleLbl="node4" presStyleIdx="1" presStyleCnt="7"/>
      <dgm:spPr/>
      <dgm:t>
        <a:bodyPr/>
        <a:lstStyle/>
        <a:p>
          <a:endParaRPr lang="en-US"/>
        </a:p>
      </dgm:t>
    </dgm:pt>
    <dgm:pt modelId="{2AF3B528-5E76-479F-BDD2-DC943C35994D}" type="pres">
      <dgm:prSet presAssocID="{5491A7AF-81F6-4A9E-8B1E-6370F8148C47}" presName="text4" presStyleLbl="fgAcc4" presStyleIdx="1" presStyleCnt="7">
        <dgm:presLayoutVars>
          <dgm:chPref val="3"/>
        </dgm:presLayoutVars>
      </dgm:prSet>
      <dgm:spPr/>
      <dgm:t>
        <a:bodyPr/>
        <a:lstStyle/>
        <a:p>
          <a:endParaRPr lang="en-US"/>
        </a:p>
      </dgm:t>
    </dgm:pt>
    <dgm:pt modelId="{5D56F9A1-A814-4CFE-8B7C-F707271FCD86}" type="pres">
      <dgm:prSet presAssocID="{5491A7AF-81F6-4A9E-8B1E-6370F8148C47}" presName="hierChild5" presStyleCnt="0"/>
      <dgm:spPr/>
      <dgm:t>
        <a:bodyPr/>
        <a:lstStyle/>
        <a:p>
          <a:endParaRPr lang="en-US"/>
        </a:p>
      </dgm:t>
    </dgm:pt>
    <dgm:pt modelId="{099AAD4F-0EBB-4D92-A752-EF6FC2F01165}" type="pres">
      <dgm:prSet presAssocID="{03E94C1C-A4C4-4E72-BE20-83FDFC2E4008}" presName="Name23" presStyleLbl="parChTrans1D4" presStyleIdx="2" presStyleCnt="7"/>
      <dgm:spPr/>
      <dgm:t>
        <a:bodyPr/>
        <a:lstStyle/>
        <a:p>
          <a:endParaRPr lang="en-US"/>
        </a:p>
      </dgm:t>
    </dgm:pt>
    <dgm:pt modelId="{4937D658-502F-4A6A-943F-3B8B5436B99F}" type="pres">
      <dgm:prSet presAssocID="{B037F8C5-D6CF-4DF7-8CD0-A871E856CDBB}" presName="hierRoot4" presStyleCnt="0"/>
      <dgm:spPr/>
      <dgm:t>
        <a:bodyPr/>
        <a:lstStyle/>
        <a:p>
          <a:endParaRPr lang="en-US"/>
        </a:p>
      </dgm:t>
    </dgm:pt>
    <dgm:pt modelId="{E68E0FDA-C854-417F-8CB6-4ADC9B775726}" type="pres">
      <dgm:prSet presAssocID="{B037F8C5-D6CF-4DF7-8CD0-A871E856CDBB}" presName="composite4" presStyleCnt="0"/>
      <dgm:spPr/>
      <dgm:t>
        <a:bodyPr/>
        <a:lstStyle/>
        <a:p>
          <a:endParaRPr lang="en-US"/>
        </a:p>
      </dgm:t>
    </dgm:pt>
    <dgm:pt modelId="{E033C652-6961-40E3-B4DA-6E25FDEAC5B7}" type="pres">
      <dgm:prSet presAssocID="{B037F8C5-D6CF-4DF7-8CD0-A871E856CDBB}" presName="background4" presStyleLbl="node4" presStyleIdx="2" presStyleCnt="7"/>
      <dgm:spPr/>
      <dgm:t>
        <a:bodyPr/>
        <a:lstStyle/>
        <a:p>
          <a:endParaRPr lang="en-US"/>
        </a:p>
      </dgm:t>
    </dgm:pt>
    <dgm:pt modelId="{27B39CE8-04E1-4593-9A85-643AF7650772}" type="pres">
      <dgm:prSet presAssocID="{B037F8C5-D6CF-4DF7-8CD0-A871E856CDBB}" presName="text4" presStyleLbl="fgAcc4" presStyleIdx="2" presStyleCnt="7" custLinFactNeighborY="-5985">
        <dgm:presLayoutVars>
          <dgm:chPref val="3"/>
        </dgm:presLayoutVars>
      </dgm:prSet>
      <dgm:spPr/>
      <dgm:t>
        <a:bodyPr/>
        <a:lstStyle/>
        <a:p>
          <a:endParaRPr lang="en-US"/>
        </a:p>
      </dgm:t>
    </dgm:pt>
    <dgm:pt modelId="{03AECCA5-C325-4E34-BC99-639BD8126365}" type="pres">
      <dgm:prSet presAssocID="{B037F8C5-D6CF-4DF7-8CD0-A871E856CDBB}" presName="hierChild5" presStyleCnt="0"/>
      <dgm:spPr/>
      <dgm:t>
        <a:bodyPr/>
        <a:lstStyle/>
        <a:p>
          <a:endParaRPr lang="en-US"/>
        </a:p>
      </dgm:t>
    </dgm:pt>
    <dgm:pt modelId="{C46E205A-2119-49FF-85F5-EF05CE10330D}" type="pres">
      <dgm:prSet presAssocID="{62D97762-111C-4784-9478-1953F5C5DAAC}" presName="Name23" presStyleLbl="parChTrans1D4" presStyleIdx="3" presStyleCnt="7"/>
      <dgm:spPr/>
      <dgm:t>
        <a:bodyPr/>
        <a:lstStyle/>
        <a:p>
          <a:endParaRPr lang="en-US"/>
        </a:p>
      </dgm:t>
    </dgm:pt>
    <dgm:pt modelId="{656B50B3-AAEB-47AD-8983-D4FC85D97523}" type="pres">
      <dgm:prSet presAssocID="{5AB199DE-DEF5-4F75-9278-1CEC57341F57}" presName="hierRoot4" presStyleCnt="0"/>
      <dgm:spPr/>
      <dgm:t>
        <a:bodyPr/>
        <a:lstStyle/>
        <a:p>
          <a:endParaRPr lang="en-US"/>
        </a:p>
      </dgm:t>
    </dgm:pt>
    <dgm:pt modelId="{0CC54571-C535-44B4-B4A9-C2B8EA9A12FC}" type="pres">
      <dgm:prSet presAssocID="{5AB199DE-DEF5-4F75-9278-1CEC57341F57}" presName="composite4" presStyleCnt="0"/>
      <dgm:spPr/>
      <dgm:t>
        <a:bodyPr/>
        <a:lstStyle/>
        <a:p>
          <a:endParaRPr lang="en-US"/>
        </a:p>
      </dgm:t>
    </dgm:pt>
    <dgm:pt modelId="{DFE18767-8E5C-4B87-94FF-5578FFE89A5E}" type="pres">
      <dgm:prSet presAssocID="{5AB199DE-DEF5-4F75-9278-1CEC57341F57}" presName="background4" presStyleLbl="node4" presStyleIdx="3" presStyleCnt="7"/>
      <dgm:spPr/>
      <dgm:t>
        <a:bodyPr/>
        <a:lstStyle/>
        <a:p>
          <a:endParaRPr lang="en-US"/>
        </a:p>
      </dgm:t>
    </dgm:pt>
    <dgm:pt modelId="{4B0C87A9-8CE9-43A1-95AE-3979E7F8FBEE}" type="pres">
      <dgm:prSet presAssocID="{5AB199DE-DEF5-4F75-9278-1CEC57341F57}" presName="text4" presStyleLbl="fgAcc4" presStyleIdx="3" presStyleCnt="7">
        <dgm:presLayoutVars>
          <dgm:chPref val="3"/>
        </dgm:presLayoutVars>
      </dgm:prSet>
      <dgm:spPr/>
      <dgm:t>
        <a:bodyPr/>
        <a:lstStyle/>
        <a:p>
          <a:endParaRPr lang="en-US"/>
        </a:p>
      </dgm:t>
    </dgm:pt>
    <dgm:pt modelId="{7FAF4561-F155-4994-B981-7C35C1CF585C}" type="pres">
      <dgm:prSet presAssocID="{5AB199DE-DEF5-4F75-9278-1CEC57341F57}" presName="hierChild5" presStyleCnt="0"/>
      <dgm:spPr/>
      <dgm:t>
        <a:bodyPr/>
        <a:lstStyle/>
        <a:p>
          <a:endParaRPr lang="en-US"/>
        </a:p>
      </dgm:t>
    </dgm:pt>
    <dgm:pt modelId="{5C701AA2-8FDA-4303-9771-3E2B03AEC8DA}" type="pres">
      <dgm:prSet presAssocID="{378F4487-3E96-43DA-BF41-D00A6ACFEA9B}" presName="Name23" presStyleLbl="parChTrans1D4" presStyleIdx="4" presStyleCnt="7"/>
      <dgm:spPr/>
      <dgm:t>
        <a:bodyPr/>
        <a:lstStyle/>
        <a:p>
          <a:endParaRPr lang="en-US"/>
        </a:p>
      </dgm:t>
    </dgm:pt>
    <dgm:pt modelId="{2E73B0F9-0060-48F4-8FF1-0AEC1DA0A58D}" type="pres">
      <dgm:prSet presAssocID="{BB0512B7-7296-4F71-9189-CECBB961F257}" presName="hierRoot4" presStyleCnt="0"/>
      <dgm:spPr/>
      <dgm:t>
        <a:bodyPr/>
        <a:lstStyle/>
        <a:p>
          <a:endParaRPr lang="en-US"/>
        </a:p>
      </dgm:t>
    </dgm:pt>
    <dgm:pt modelId="{1DC0C8AD-4DB3-4432-B26E-38E2C0DF7A0A}" type="pres">
      <dgm:prSet presAssocID="{BB0512B7-7296-4F71-9189-CECBB961F257}" presName="composite4" presStyleCnt="0"/>
      <dgm:spPr/>
      <dgm:t>
        <a:bodyPr/>
        <a:lstStyle/>
        <a:p>
          <a:endParaRPr lang="en-US"/>
        </a:p>
      </dgm:t>
    </dgm:pt>
    <dgm:pt modelId="{96429EAC-5915-4A65-8DAD-E3F04D92F5F9}" type="pres">
      <dgm:prSet presAssocID="{BB0512B7-7296-4F71-9189-CECBB961F257}" presName="background4" presStyleLbl="node4" presStyleIdx="4" presStyleCnt="7"/>
      <dgm:spPr/>
      <dgm:t>
        <a:bodyPr/>
        <a:lstStyle/>
        <a:p>
          <a:endParaRPr lang="en-US"/>
        </a:p>
      </dgm:t>
    </dgm:pt>
    <dgm:pt modelId="{5F70B91F-8E77-4FBB-AD7F-D5AEA8608E19}" type="pres">
      <dgm:prSet presAssocID="{BB0512B7-7296-4F71-9189-CECBB961F257}" presName="text4" presStyleLbl="fgAcc4" presStyleIdx="4" presStyleCnt="7" custLinFactNeighborY="-5985">
        <dgm:presLayoutVars>
          <dgm:chPref val="3"/>
        </dgm:presLayoutVars>
      </dgm:prSet>
      <dgm:spPr/>
      <dgm:t>
        <a:bodyPr/>
        <a:lstStyle/>
        <a:p>
          <a:endParaRPr lang="en-US"/>
        </a:p>
      </dgm:t>
    </dgm:pt>
    <dgm:pt modelId="{28917BB0-893C-4DE4-BA9F-76C9854395A1}" type="pres">
      <dgm:prSet presAssocID="{BB0512B7-7296-4F71-9189-CECBB961F257}" presName="hierChild5" presStyleCnt="0"/>
      <dgm:spPr/>
      <dgm:t>
        <a:bodyPr/>
        <a:lstStyle/>
        <a:p>
          <a:endParaRPr lang="en-US"/>
        </a:p>
      </dgm:t>
    </dgm:pt>
    <dgm:pt modelId="{DF2CF3D5-8822-4200-847C-68B1C5B1525C}" type="pres">
      <dgm:prSet presAssocID="{DD0F17D6-B1C9-48D4-A055-D361594828FB}" presName="Name10" presStyleLbl="parChTrans1D2" presStyleIdx="1" presStyleCnt="2"/>
      <dgm:spPr/>
      <dgm:t>
        <a:bodyPr/>
        <a:lstStyle/>
        <a:p>
          <a:endParaRPr lang="en-US"/>
        </a:p>
      </dgm:t>
    </dgm:pt>
    <dgm:pt modelId="{7AED025B-A37C-4CCD-BB74-6094949498C5}" type="pres">
      <dgm:prSet presAssocID="{D6EC8AB7-41D6-4F5F-AF0D-7E66D2FA9E99}" presName="hierRoot2" presStyleCnt="0"/>
      <dgm:spPr/>
      <dgm:t>
        <a:bodyPr/>
        <a:lstStyle/>
        <a:p>
          <a:endParaRPr lang="en-US"/>
        </a:p>
      </dgm:t>
    </dgm:pt>
    <dgm:pt modelId="{048B10C8-DFF9-420B-9BD5-6AED1C72577D}" type="pres">
      <dgm:prSet presAssocID="{D6EC8AB7-41D6-4F5F-AF0D-7E66D2FA9E99}" presName="composite2" presStyleCnt="0"/>
      <dgm:spPr/>
      <dgm:t>
        <a:bodyPr/>
        <a:lstStyle/>
        <a:p>
          <a:endParaRPr lang="en-US"/>
        </a:p>
      </dgm:t>
    </dgm:pt>
    <dgm:pt modelId="{1A000D1D-D50E-4E6F-A76A-71045B5409D9}" type="pres">
      <dgm:prSet presAssocID="{D6EC8AB7-41D6-4F5F-AF0D-7E66D2FA9E99}" presName="background2" presStyleLbl="node2" presStyleIdx="1" presStyleCnt="2"/>
      <dgm:spPr/>
      <dgm:t>
        <a:bodyPr/>
        <a:lstStyle/>
        <a:p>
          <a:endParaRPr lang="en-US"/>
        </a:p>
      </dgm:t>
    </dgm:pt>
    <dgm:pt modelId="{3D648F04-4F0E-4FE1-BBFD-77FA5F428C86}" type="pres">
      <dgm:prSet presAssocID="{D6EC8AB7-41D6-4F5F-AF0D-7E66D2FA9E99}" presName="text2" presStyleLbl="fgAcc2" presStyleIdx="1" presStyleCnt="2" custScaleX="228958">
        <dgm:presLayoutVars>
          <dgm:chPref val="3"/>
        </dgm:presLayoutVars>
      </dgm:prSet>
      <dgm:spPr/>
      <dgm:t>
        <a:bodyPr/>
        <a:lstStyle/>
        <a:p>
          <a:endParaRPr lang="en-US"/>
        </a:p>
      </dgm:t>
    </dgm:pt>
    <dgm:pt modelId="{4D2788AF-FFC6-41E7-AFD9-6248E5DA6AFD}" type="pres">
      <dgm:prSet presAssocID="{D6EC8AB7-41D6-4F5F-AF0D-7E66D2FA9E99}" presName="hierChild3" presStyleCnt="0"/>
      <dgm:spPr/>
      <dgm:t>
        <a:bodyPr/>
        <a:lstStyle/>
        <a:p>
          <a:endParaRPr lang="en-US"/>
        </a:p>
      </dgm:t>
    </dgm:pt>
    <dgm:pt modelId="{8AE668B1-05A4-4C9A-92B1-C5E1C95251CA}" type="pres">
      <dgm:prSet presAssocID="{17C3D6F9-3C67-41BF-BA6F-A1CD6494EAD9}" presName="Name17" presStyleLbl="parChTrans1D3" presStyleIdx="2" presStyleCnt="4"/>
      <dgm:spPr/>
      <dgm:t>
        <a:bodyPr/>
        <a:lstStyle/>
        <a:p>
          <a:endParaRPr lang="en-US"/>
        </a:p>
      </dgm:t>
    </dgm:pt>
    <dgm:pt modelId="{EF4F29C1-B413-4878-9D95-14893DA1D796}" type="pres">
      <dgm:prSet presAssocID="{15B2BCB2-D885-49E7-88C2-49F850BCDD64}" presName="hierRoot3" presStyleCnt="0"/>
      <dgm:spPr/>
      <dgm:t>
        <a:bodyPr/>
        <a:lstStyle/>
        <a:p>
          <a:endParaRPr lang="en-US"/>
        </a:p>
      </dgm:t>
    </dgm:pt>
    <dgm:pt modelId="{C447FA54-6532-434F-B14C-56D21FAAD9FF}" type="pres">
      <dgm:prSet presAssocID="{15B2BCB2-D885-49E7-88C2-49F850BCDD64}" presName="composite3" presStyleCnt="0"/>
      <dgm:spPr/>
      <dgm:t>
        <a:bodyPr/>
        <a:lstStyle/>
        <a:p>
          <a:endParaRPr lang="en-US"/>
        </a:p>
      </dgm:t>
    </dgm:pt>
    <dgm:pt modelId="{1BD8681E-D0A3-4B32-9684-70C65AF396E9}" type="pres">
      <dgm:prSet presAssocID="{15B2BCB2-D885-49E7-88C2-49F850BCDD64}" presName="background3" presStyleLbl="node3" presStyleIdx="2" presStyleCnt="4"/>
      <dgm:spPr/>
      <dgm:t>
        <a:bodyPr/>
        <a:lstStyle/>
        <a:p>
          <a:endParaRPr lang="en-US"/>
        </a:p>
      </dgm:t>
    </dgm:pt>
    <dgm:pt modelId="{1C391C7C-0376-4660-86EC-970682DF3EDD}" type="pres">
      <dgm:prSet presAssocID="{15B2BCB2-D885-49E7-88C2-49F850BCDD64}" presName="text3" presStyleLbl="fgAcc3" presStyleIdx="2" presStyleCnt="4">
        <dgm:presLayoutVars>
          <dgm:chPref val="3"/>
        </dgm:presLayoutVars>
      </dgm:prSet>
      <dgm:spPr/>
      <dgm:t>
        <a:bodyPr/>
        <a:lstStyle/>
        <a:p>
          <a:endParaRPr lang="en-US"/>
        </a:p>
      </dgm:t>
    </dgm:pt>
    <dgm:pt modelId="{8A1B583C-5FAA-4375-9A23-D97BB23A81AE}" type="pres">
      <dgm:prSet presAssocID="{15B2BCB2-D885-49E7-88C2-49F850BCDD64}" presName="hierChild4" presStyleCnt="0"/>
      <dgm:spPr/>
      <dgm:t>
        <a:bodyPr/>
        <a:lstStyle/>
        <a:p>
          <a:endParaRPr lang="en-US"/>
        </a:p>
      </dgm:t>
    </dgm:pt>
    <dgm:pt modelId="{6B079B88-3A34-418D-BFD7-64097C3DFB51}" type="pres">
      <dgm:prSet presAssocID="{75C6C7A4-4B8B-4EF4-ABE7-EB3724CC3799}" presName="Name23" presStyleLbl="parChTrans1D4" presStyleIdx="5" presStyleCnt="7"/>
      <dgm:spPr/>
      <dgm:t>
        <a:bodyPr/>
        <a:lstStyle/>
        <a:p>
          <a:endParaRPr lang="en-US"/>
        </a:p>
      </dgm:t>
    </dgm:pt>
    <dgm:pt modelId="{13F5439B-4F70-40EE-AF39-70AB3C07BB64}" type="pres">
      <dgm:prSet presAssocID="{D5BFA48F-8B8F-45F0-8FBF-D4717036C262}" presName="hierRoot4" presStyleCnt="0"/>
      <dgm:spPr/>
      <dgm:t>
        <a:bodyPr/>
        <a:lstStyle/>
        <a:p>
          <a:endParaRPr lang="en-US"/>
        </a:p>
      </dgm:t>
    </dgm:pt>
    <dgm:pt modelId="{D8006B07-B968-4023-AD7A-FFBD20D8A3CF}" type="pres">
      <dgm:prSet presAssocID="{D5BFA48F-8B8F-45F0-8FBF-D4717036C262}" presName="composite4" presStyleCnt="0"/>
      <dgm:spPr/>
      <dgm:t>
        <a:bodyPr/>
        <a:lstStyle/>
        <a:p>
          <a:endParaRPr lang="en-US"/>
        </a:p>
      </dgm:t>
    </dgm:pt>
    <dgm:pt modelId="{18894262-2D32-42D6-816A-405B40C6D33B}" type="pres">
      <dgm:prSet presAssocID="{D5BFA48F-8B8F-45F0-8FBF-D4717036C262}" presName="background4" presStyleLbl="node4" presStyleIdx="5" presStyleCnt="7"/>
      <dgm:spPr/>
      <dgm:t>
        <a:bodyPr/>
        <a:lstStyle/>
        <a:p>
          <a:endParaRPr lang="en-US"/>
        </a:p>
      </dgm:t>
    </dgm:pt>
    <dgm:pt modelId="{A3A092D2-A68B-4DF5-ACFE-44D00DAA8086}" type="pres">
      <dgm:prSet presAssocID="{D5BFA48F-8B8F-45F0-8FBF-D4717036C262}" presName="text4" presStyleLbl="fgAcc4" presStyleIdx="5" presStyleCnt="7">
        <dgm:presLayoutVars>
          <dgm:chPref val="3"/>
        </dgm:presLayoutVars>
      </dgm:prSet>
      <dgm:spPr/>
      <dgm:t>
        <a:bodyPr/>
        <a:lstStyle/>
        <a:p>
          <a:endParaRPr lang="en-US"/>
        </a:p>
      </dgm:t>
    </dgm:pt>
    <dgm:pt modelId="{F50E1D3D-DA1F-4C93-92A3-40E39191E02A}" type="pres">
      <dgm:prSet presAssocID="{D5BFA48F-8B8F-45F0-8FBF-D4717036C262}" presName="hierChild5" presStyleCnt="0"/>
      <dgm:spPr/>
      <dgm:t>
        <a:bodyPr/>
        <a:lstStyle/>
        <a:p>
          <a:endParaRPr lang="en-US"/>
        </a:p>
      </dgm:t>
    </dgm:pt>
    <dgm:pt modelId="{7A626926-B687-4BAA-B023-676703EDEB09}" type="pres">
      <dgm:prSet presAssocID="{72831E52-DC1F-45C6-BBEC-1429CBC2C1AC}" presName="Name17" presStyleLbl="parChTrans1D3" presStyleIdx="3" presStyleCnt="4"/>
      <dgm:spPr/>
      <dgm:t>
        <a:bodyPr/>
        <a:lstStyle/>
        <a:p>
          <a:endParaRPr lang="en-US"/>
        </a:p>
      </dgm:t>
    </dgm:pt>
    <dgm:pt modelId="{AA43F25A-03AE-4AFF-9726-AF35B69159BA}" type="pres">
      <dgm:prSet presAssocID="{71BEB343-D63A-4B2B-9035-7F2826E755E2}" presName="hierRoot3" presStyleCnt="0"/>
      <dgm:spPr/>
      <dgm:t>
        <a:bodyPr/>
        <a:lstStyle/>
        <a:p>
          <a:endParaRPr lang="en-US"/>
        </a:p>
      </dgm:t>
    </dgm:pt>
    <dgm:pt modelId="{6E4D50E9-ECE9-4216-B1C8-3A3D515DDABC}" type="pres">
      <dgm:prSet presAssocID="{71BEB343-D63A-4B2B-9035-7F2826E755E2}" presName="composite3" presStyleCnt="0"/>
      <dgm:spPr/>
      <dgm:t>
        <a:bodyPr/>
        <a:lstStyle/>
        <a:p>
          <a:endParaRPr lang="en-US"/>
        </a:p>
      </dgm:t>
    </dgm:pt>
    <dgm:pt modelId="{911FF9E4-A24E-4599-9A89-341C83BD40B8}" type="pres">
      <dgm:prSet presAssocID="{71BEB343-D63A-4B2B-9035-7F2826E755E2}" presName="background3" presStyleLbl="node3" presStyleIdx="3" presStyleCnt="4"/>
      <dgm:spPr/>
      <dgm:t>
        <a:bodyPr/>
        <a:lstStyle/>
        <a:p>
          <a:endParaRPr lang="en-US"/>
        </a:p>
      </dgm:t>
    </dgm:pt>
    <dgm:pt modelId="{1E59EF52-7D8E-4926-8717-35425AF17122}" type="pres">
      <dgm:prSet presAssocID="{71BEB343-D63A-4B2B-9035-7F2826E755E2}" presName="text3" presStyleLbl="fgAcc3" presStyleIdx="3" presStyleCnt="4">
        <dgm:presLayoutVars>
          <dgm:chPref val="3"/>
        </dgm:presLayoutVars>
      </dgm:prSet>
      <dgm:spPr/>
      <dgm:t>
        <a:bodyPr/>
        <a:lstStyle/>
        <a:p>
          <a:endParaRPr lang="en-US"/>
        </a:p>
      </dgm:t>
    </dgm:pt>
    <dgm:pt modelId="{7ECDED9F-061F-432E-B323-1D0D20FB2796}" type="pres">
      <dgm:prSet presAssocID="{71BEB343-D63A-4B2B-9035-7F2826E755E2}" presName="hierChild4" presStyleCnt="0"/>
      <dgm:spPr/>
      <dgm:t>
        <a:bodyPr/>
        <a:lstStyle/>
        <a:p>
          <a:endParaRPr lang="en-US"/>
        </a:p>
      </dgm:t>
    </dgm:pt>
    <dgm:pt modelId="{00EB3718-4298-4A6F-AD6C-5D6EA9D5AFD4}" type="pres">
      <dgm:prSet presAssocID="{ABF2124F-D17E-47C2-9EA0-E8F5B143840D}" presName="Name23" presStyleLbl="parChTrans1D4" presStyleIdx="6" presStyleCnt="7"/>
      <dgm:spPr/>
      <dgm:t>
        <a:bodyPr/>
        <a:lstStyle/>
        <a:p>
          <a:endParaRPr lang="en-US"/>
        </a:p>
      </dgm:t>
    </dgm:pt>
    <dgm:pt modelId="{A48479E9-892A-4932-9F40-9E1A195CF7E0}" type="pres">
      <dgm:prSet presAssocID="{5B323C29-F376-44DB-8669-EA82897C5BA3}" presName="hierRoot4" presStyleCnt="0"/>
      <dgm:spPr/>
      <dgm:t>
        <a:bodyPr/>
        <a:lstStyle/>
        <a:p>
          <a:endParaRPr lang="en-US"/>
        </a:p>
      </dgm:t>
    </dgm:pt>
    <dgm:pt modelId="{BA9DEB0A-EF9F-4033-B718-DC983EC9ADB7}" type="pres">
      <dgm:prSet presAssocID="{5B323C29-F376-44DB-8669-EA82897C5BA3}" presName="composite4" presStyleCnt="0"/>
      <dgm:spPr/>
      <dgm:t>
        <a:bodyPr/>
        <a:lstStyle/>
        <a:p>
          <a:endParaRPr lang="en-US"/>
        </a:p>
      </dgm:t>
    </dgm:pt>
    <dgm:pt modelId="{2BBBE345-A753-4B42-B19A-CF81571ED54C}" type="pres">
      <dgm:prSet presAssocID="{5B323C29-F376-44DB-8669-EA82897C5BA3}" presName="background4" presStyleLbl="node4" presStyleIdx="6" presStyleCnt="7"/>
      <dgm:spPr/>
      <dgm:t>
        <a:bodyPr/>
        <a:lstStyle/>
        <a:p>
          <a:endParaRPr lang="en-US"/>
        </a:p>
      </dgm:t>
    </dgm:pt>
    <dgm:pt modelId="{319783F0-8C2C-4A14-9F3A-A8AFEE48CF6A}" type="pres">
      <dgm:prSet presAssocID="{5B323C29-F376-44DB-8669-EA82897C5BA3}" presName="text4" presStyleLbl="fgAcc4" presStyleIdx="6" presStyleCnt="7">
        <dgm:presLayoutVars>
          <dgm:chPref val="3"/>
        </dgm:presLayoutVars>
      </dgm:prSet>
      <dgm:spPr/>
      <dgm:t>
        <a:bodyPr/>
        <a:lstStyle/>
        <a:p>
          <a:endParaRPr lang="en-US"/>
        </a:p>
      </dgm:t>
    </dgm:pt>
    <dgm:pt modelId="{CD6F982D-35B1-4A84-8BF2-C81468FD5A91}" type="pres">
      <dgm:prSet presAssocID="{5B323C29-F376-44DB-8669-EA82897C5BA3}" presName="hierChild5" presStyleCnt="0"/>
      <dgm:spPr/>
      <dgm:t>
        <a:bodyPr/>
        <a:lstStyle/>
        <a:p>
          <a:endParaRPr lang="en-US"/>
        </a:p>
      </dgm:t>
    </dgm:pt>
  </dgm:ptLst>
  <dgm:cxnLst>
    <dgm:cxn modelId="{EF82AFB7-C6B6-497D-8339-C72D2062F360}" type="presOf" srcId="{2DFED126-F1D6-4E65-8F7E-324CF20843CD}" destId="{0202497E-7C8B-4A85-9025-710A1CA46D3F}" srcOrd="0" destOrd="0" presId="urn:microsoft.com/office/officeart/2005/8/layout/hierarchy1"/>
    <dgm:cxn modelId="{8EB4ACF1-8DA6-4AE0-9B59-208284D316F6}" type="presOf" srcId="{9CCFBF17-7848-41BA-95D8-49DDAE697381}" destId="{54D580B2-B8BB-4949-8723-A4B9C22BF960}" srcOrd="0" destOrd="0" presId="urn:microsoft.com/office/officeart/2005/8/layout/hierarchy1"/>
    <dgm:cxn modelId="{176DB026-130F-4BDC-8CA5-9F679BECBFFC}" type="presOf" srcId="{72831E52-DC1F-45C6-BBEC-1429CBC2C1AC}" destId="{7A626926-B687-4BAA-B023-676703EDEB09}" srcOrd="0" destOrd="0" presId="urn:microsoft.com/office/officeart/2005/8/layout/hierarchy1"/>
    <dgm:cxn modelId="{B3DA15FB-ED09-44CF-BC57-50C9DA7BC123}" type="presOf" srcId="{D6EC8AB7-41D6-4F5F-AF0D-7E66D2FA9E99}" destId="{3D648F04-4F0E-4FE1-BBFD-77FA5F428C86}" srcOrd="0" destOrd="0" presId="urn:microsoft.com/office/officeart/2005/8/layout/hierarchy1"/>
    <dgm:cxn modelId="{C5C2649C-F8C6-489C-BADB-73DB664DB7A5}" type="presOf" srcId="{320A47BD-4001-4100-AB5C-3FD68D2A245A}" destId="{9D73EED2-132D-4B15-B409-F6C9F2645F7C}" srcOrd="0" destOrd="0" presId="urn:microsoft.com/office/officeart/2005/8/layout/hierarchy1"/>
    <dgm:cxn modelId="{FC20F034-6E06-4639-953E-0F7D892AFB68}" type="presOf" srcId="{11783731-3B6D-4850-97BB-8DE857501229}" destId="{4484E0A4-4684-4CC4-ACA0-4774C90D4C10}" srcOrd="0" destOrd="0" presId="urn:microsoft.com/office/officeart/2005/8/layout/hierarchy1"/>
    <dgm:cxn modelId="{03C520A6-5F04-4B33-B345-CC8820735A3B}" srcId="{15B2BCB2-D885-49E7-88C2-49F850BCDD64}" destId="{D5BFA48F-8B8F-45F0-8FBF-D4717036C262}" srcOrd="0" destOrd="0" parTransId="{75C6C7A4-4B8B-4EF4-ABE7-EB3724CC3799}" sibTransId="{E7AE6E09-B4EE-4FB5-88C8-08F1FAC3BE40}"/>
    <dgm:cxn modelId="{B5CFD5EC-F563-4776-A119-F8A417BF0750}" type="presOf" srcId="{75C6C7A4-4B8B-4EF4-ABE7-EB3724CC3799}" destId="{6B079B88-3A34-418D-BFD7-64097C3DFB51}" srcOrd="0" destOrd="0" presId="urn:microsoft.com/office/officeart/2005/8/layout/hierarchy1"/>
    <dgm:cxn modelId="{B4FB6D69-770F-4AD3-AB63-447C1BDB0EFB}" type="presOf" srcId="{15B2BCB2-D885-49E7-88C2-49F850BCDD64}" destId="{1C391C7C-0376-4660-86EC-970682DF3EDD}" srcOrd="0" destOrd="0" presId="urn:microsoft.com/office/officeart/2005/8/layout/hierarchy1"/>
    <dgm:cxn modelId="{609ACB45-64BA-4A17-804F-A5070C2D5A88}" type="presOf" srcId="{DD0F17D6-B1C9-48D4-A055-D361594828FB}" destId="{DF2CF3D5-8822-4200-847C-68B1C5B1525C}" srcOrd="0" destOrd="0" presId="urn:microsoft.com/office/officeart/2005/8/layout/hierarchy1"/>
    <dgm:cxn modelId="{5F23A9A2-E5DB-4FDD-9442-E1D775A5F57B}" type="presOf" srcId="{404960B6-A1B0-4174-8EA9-91ACC891E96B}" destId="{CA893F16-DBE1-413B-975A-524E50A2CF00}" srcOrd="0" destOrd="0" presId="urn:microsoft.com/office/officeart/2005/8/layout/hierarchy1"/>
    <dgm:cxn modelId="{93D865FD-DF70-4986-9C81-CA3C3A8EE017}" type="presOf" srcId="{17C3D6F9-3C67-41BF-BA6F-A1CD6494EAD9}" destId="{8AE668B1-05A4-4C9A-92B1-C5E1C95251CA}" srcOrd="0" destOrd="0" presId="urn:microsoft.com/office/officeart/2005/8/layout/hierarchy1"/>
    <dgm:cxn modelId="{6450EB67-1031-4EBC-9460-1CC4FA821728}" type="presOf" srcId="{62D97762-111C-4784-9478-1953F5C5DAAC}" destId="{C46E205A-2119-49FF-85F5-EF05CE10330D}" srcOrd="0" destOrd="0" presId="urn:microsoft.com/office/officeart/2005/8/layout/hierarchy1"/>
    <dgm:cxn modelId="{96547CC1-AF84-45E1-AAFE-584C2786D094}" type="presOf" srcId="{6A325202-B82A-45B4-BD6E-D62F4202B08A}" destId="{B5EAA14A-2144-44DB-B0DB-82DC11124359}" srcOrd="0" destOrd="0" presId="urn:microsoft.com/office/officeart/2005/8/layout/hierarchy1"/>
    <dgm:cxn modelId="{6ACDB2D1-2455-4D5C-920F-F1D59CB85DC2}" type="presOf" srcId="{828D2EFF-CACC-4F49-9751-CFBA1D62DD4C}" destId="{16525D98-B848-40CE-9DD1-6DA864B49C44}" srcOrd="0" destOrd="0" presId="urn:microsoft.com/office/officeart/2005/8/layout/hierarchy1"/>
    <dgm:cxn modelId="{67ECE4D3-2A86-41AB-AB8B-D4695752703D}" type="presOf" srcId="{D5BFA48F-8B8F-45F0-8FBF-D4717036C262}" destId="{A3A092D2-A68B-4DF5-ACFE-44D00DAA8086}" srcOrd="0" destOrd="0" presId="urn:microsoft.com/office/officeart/2005/8/layout/hierarchy1"/>
    <dgm:cxn modelId="{A3E82749-0B2C-4326-B29E-6129D8BB5C4D}" type="presOf" srcId="{5491A7AF-81F6-4A9E-8B1E-6370F8148C47}" destId="{2AF3B528-5E76-479F-BDD2-DC943C35994D}" srcOrd="0" destOrd="0" presId="urn:microsoft.com/office/officeart/2005/8/layout/hierarchy1"/>
    <dgm:cxn modelId="{496E7636-706E-45C8-903C-4963DD659D68}" srcId="{71BEB343-D63A-4B2B-9035-7F2826E755E2}" destId="{5B323C29-F376-44DB-8669-EA82897C5BA3}" srcOrd="0" destOrd="0" parTransId="{ABF2124F-D17E-47C2-9EA0-E8F5B143840D}" sibTransId="{1DBD5736-B9F7-4908-8898-81E992309445}"/>
    <dgm:cxn modelId="{59B9521F-7164-43CC-9ACE-988EC7BC4C8D}" type="presOf" srcId="{71BEB343-D63A-4B2B-9035-7F2826E755E2}" destId="{1E59EF52-7D8E-4926-8717-35425AF17122}" srcOrd="0" destOrd="0" presId="urn:microsoft.com/office/officeart/2005/8/layout/hierarchy1"/>
    <dgm:cxn modelId="{EC001433-F9D8-4490-B5C8-31ABF9DEE6E2}" type="presOf" srcId="{B037F8C5-D6CF-4DF7-8CD0-A871E856CDBB}" destId="{27B39CE8-04E1-4593-9A85-643AF7650772}" srcOrd="0" destOrd="0" presId="urn:microsoft.com/office/officeart/2005/8/layout/hierarchy1"/>
    <dgm:cxn modelId="{D129FC0B-19B4-4E1B-926E-2FA9EFEC3FAF}" type="presOf" srcId="{32E019CE-B77D-4D18-8290-C5B6098CE548}" destId="{AA368DA9-9AB3-43C6-92C2-213B94F93C9B}" srcOrd="0" destOrd="0" presId="urn:microsoft.com/office/officeart/2005/8/layout/hierarchy1"/>
    <dgm:cxn modelId="{E35F42FC-BD50-4C5B-A581-2A12B46B70C2}" type="presOf" srcId="{5B323C29-F376-44DB-8669-EA82897C5BA3}" destId="{319783F0-8C2C-4A14-9F3A-A8AFEE48CF6A}" srcOrd="0" destOrd="0" presId="urn:microsoft.com/office/officeart/2005/8/layout/hierarchy1"/>
    <dgm:cxn modelId="{984EF1E9-D008-496F-B669-BDB83D54435F}" srcId="{9CCFBF17-7848-41BA-95D8-49DDAE697381}" destId="{2DFED126-F1D6-4E65-8F7E-324CF20843CD}" srcOrd="0" destOrd="0" parTransId="{32E019CE-B77D-4D18-8290-C5B6098CE548}" sibTransId="{A88598DB-D3AB-4C16-A466-3B594D2CC166}"/>
    <dgm:cxn modelId="{254FD0D7-0F8C-4F08-917B-CF31053F7644}" srcId="{5491A7AF-81F6-4A9E-8B1E-6370F8148C47}" destId="{B037F8C5-D6CF-4DF7-8CD0-A871E856CDBB}" srcOrd="0" destOrd="0" parTransId="{03E94C1C-A4C4-4E72-BE20-83FDFC2E4008}" sibTransId="{80F6F6AD-D487-4F1D-B540-5DAD5BECE137}"/>
    <dgm:cxn modelId="{13E66AD5-2ED1-4CD2-8AF8-26808F2F2BC5}" srcId="{BB14D883-F033-488C-A39A-F4AEB081D2B3}" destId="{9CCFBF17-7848-41BA-95D8-49DDAE697381}" srcOrd="0" destOrd="0" parTransId="{96B3D35E-26E2-4BFF-A26D-F034123ED875}" sibTransId="{F47A27D1-6E83-487B-8D3F-730FEA4C5D2F}"/>
    <dgm:cxn modelId="{CA3B92D1-BD2A-458D-891E-1BEF7536726C}" type="presOf" srcId="{ABF2124F-D17E-47C2-9EA0-E8F5B143840D}" destId="{00EB3718-4298-4A6F-AD6C-5D6EA9D5AFD4}" srcOrd="0" destOrd="0" presId="urn:microsoft.com/office/officeart/2005/8/layout/hierarchy1"/>
    <dgm:cxn modelId="{D7DBD2FF-71DE-43CD-9AFA-FDA029A0BA48}" srcId="{2DFED126-F1D6-4E65-8F7E-324CF20843CD}" destId="{828D2EFF-CACC-4F49-9751-CFBA1D62DD4C}" srcOrd="1" destOrd="0" parTransId="{11783731-3B6D-4850-97BB-8DE857501229}" sibTransId="{AC258C77-B251-4CD8-9E43-1E2D0668C1F8}"/>
    <dgm:cxn modelId="{54E21199-074A-4D20-B6DD-3D335878EF07}" srcId="{D6EC8AB7-41D6-4F5F-AF0D-7E66D2FA9E99}" destId="{71BEB343-D63A-4B2B-9035-7F2826E755E2}" srcOrd="1" destOrd="0" parTransId="{72831E52-DC1F-45C6-BBEC-1429CBC2C1AC}" sibTransId="{DDBE220D-348C-4A5B-9A65-C6AF576C6B37}"/>
    <dgm:cxn modelId="{D9D85296-E367-4E65-B21B-A91777AC9315}" srcId="{5AB199DE-DEF5-4F75-9278-1CEC57341F57}" destId="{BB0512B7-7296-4F71-9189-CECBB961F257}" srcOrd="0" destOrd="0" parTransId="{378F4487-3E96-43DA-BF41-D00A6ACFEA9B}" sibTransId="{309DB678-1DF2-48CC-AD43-24A3BD360CED}"/>
    <dgm:cxn modelId="{A4434EDD-5B1F-4B6B-8799-A2595063F61F}" srcId="{9CCFBF17-7848-41BA-95D8-49DDAE697381}" destId="{D6EC8AB7-41D6-4F5F-AF0D-7E66D2FA9E99}" srcOrd="1" destOrd="0" parTransId="{DD0F17D6-B1C9-48D4-A055-D361594828FB}" sibTransId="{9197E364-91FB-48F9-9ADE-692CB4CEA87F}"/>
    <dgm:cxn modelId="{E1969776-E53C-46E5-84C1-340A6B300618}" srcId="{2DFED126-F1D6-4E65-8F7E-324CF20843CD}" destId="{320A47BD-4001-4100-AB5C-3FD68D2A245A}" srcOrd="0" destOrd="0" parTransId="{404960B6-A1B0-4174-8EA9-91ACC891E96B}" sibTransId="{ABADE047-EAC8-49A7-9EDF-D6B49A016730}"/>
    <dgm:cxn modelId="{1E20B72D-E6C9-43D0-A442-036E2AF3E7E5}" type="presOf" srcId="{BEFFB25A-5348-44A5-9277-A8203AF0FCCA}" destId="{F9BD96EB-F992-44BC-8971-1E0215FD10D3}" srcOrd="0" destOrd="0" presId="urn:microsoft.com/office/officeart/2005/8/layout/hierarchy1"/>
    <dgm:cxn modelId="{74BAFF5F-B354-49F6-845C-1F36FAE51614}" srcId="{828D2EFF-CACC-4F49-9751-CFBA1D62DD4C}" destId="{5AB199DE-DEF5-4F75-9278-1CEC57341F57}" srcOrd="1" destOrd="0" parTransId="{62D97762-111C-4784-9478-1953F5C5DAAC}" sibTransId="{33665F9A-AE04-4D0E-A899-1668DF8F002A}"/>
    <dgm:cxn modelId="{61FAA86B-D498-4BF3-880F-225520448F82}" type="presOf" srcId="{5AB199DE-DEF5-4F75-9278-1CEC57341F57}" destId="{4B0C87A9-8CE9-43A1-95AE-3979E7F8FBEE}" srcOrd="0" destOrd="0" presId="urn:microsoft.com/office/officeart/2005/8/layout/hierarchy1"/>
    <dgm:cxn modelId="{40D97C60-0CB4-4BD9-8B3E-D4A8E7B9A430}" srcId="{828D2EFF-CACC-4F49-9751-CFBA1D62DD4C}" destId="{5491A7AF-81F6-4A9E-8B1E-6370F8148C47}" srcOrd="0" destOrd="0" parTransId="{BEFFB25A-5348-44A5-9277-A8203AF0FCCA}" sibTransId="{9B745475-BEB7-4F37-9916-C40147EC4455}"/>
    <dgm:cxn modelId="{651D8D86-FF3F-4701-9C72-2785EE671B9E}" type="presOf" srcId="{03E94C1C-A4C4-4E72-BE20-83FDFC2E4008}" destId="{099AAD4F-0EBB-4D92-A752-EF6FC2F01165}" srcOrd="0" destOrd="0" presId="urn:microsoft.com/office/officeart/2005/8/layout/hierarchy1"/>
    <dgm:cxn modelId="{3636EEE0-1304-480D-A19B-9A2F8AFDA620}" type="presOf" srcId="{BB14D883-F033-488C-A39A-F4AEB081D2B3}" destId="{5578FB72-7C0C-4094-B909-46FC203AAB88}" srcOrd="0" destOrd="0" presId="urn:microsoft.com/office/officeart/2005/8/layout/hierarchy1"/>
    <dgm:cxn modelId="{2E47A224-97B0-4FDB-A67A-8162F3080DE0}" type="presOf" srcId="{BB0512B7-7296-4F71-9189-CECBB961F257}" destId="{5F70B91F-8E77-4FBB-AD7F-D5AEA8608E19}" srcOrd="0" destOrd="0" presId="urn:microsoft.com/office/officeart/2005/8/layout/hierarchy1"/>
    <dgm:cxn modelId="{6ED4B80D-DD06-4C3F-B7E8-4092EB26E58D}" srcId="{320A47BD-4001-4100-AB5C-3FD68D2A245A}" destId="{6A325202-B82A-45B4-BD6E-D62F4202B08A}" srcOrd="0" destOrd="0" parTransId="{8C56B533-7E37-496A-8018-521BA03FD238}" sibTransId="{0E35D9EB-35B7-42CA-A5AE-E4E68F8D1042}"/>
    <dgm:cxn modelId="{A0F52D83-AE56-4C64-96DA-B1A3BB9E78F8}" type="presOf" srcId="{378F4487-3E96-43DA-BF41-D00A6ACFEA9B}" destId="{5C701AA2-8FDA-4303-9771-3E2B03AEC8DA}" srcOrd="0" destOrd="0" presId="urn:microsoft.com/office/officeart/2005/8/layout/hierarchy1"/>
    <dgm:cxn modelId="{6AAF48B0-EC8D-45D3-8957-68C519A71CC5}" srcId="{D6EC8AB7-41D6-4F5F-AF0D-7E66D2FA9E99}" destId="{15B2BCB2-D885-49E7-88C2-49F850BCDD64}" srcOrd="0" destOrd="0" parTransId="{17C3D6F9-3C67-41BF-BA6F-A1CD6494EAD9}" sibTransId="{F8F867C8-9DA3-4F00-AAB4-117AF3ED72CE}"/>
    <dgm:cxn modelId="{55EAD5EC-AC28-4ABC-B6EC-C312A0DBBD5A}" type="presOf" srcId="{8C56B533-7E37-496A-8018-521BA03FD238}" destId="{D5D3D52F-55A6-47AA-B9EF-299905CB021F}" srcOrd="0" destOrd="0" presId="urn:microsoft.com/office/officeart/2005/8/layout/hierarchy1"/>
    <dgm:cxn modelId="{6BD2E218-D03A-4737-AAAC-3B9FEA205681}" type="presParOf" srcId="{5578FB72-7C0C-4094-B909-46FC203AAB88}" destId="{93B62C5E-6B6A-414B-A5C5-FB8E148B21E1}" srcOrd="0" destOrd="0" presId="urn:microsoft.com/office/officeart/2005/8/layout/hierarchy1"/>
    <dgm:cxn modelId="{3A7CF1A0-5C2F-467A-B94B-D154DD357218}" type="presParOf" srcId="{93B62C5E-6B6A-414B-A5C5-FB8E148B21E1}" destId="{DF8D7D27-9B53-4FF1-9009-77D11B78A880}" srcOrd="0" destOrd="0" presId="urn:microsoft.com/office/officeart/2005/8/layout/hierarchy1"/>
    <dgm:cxn modelId="{FA30B311-8F0E-4260-8E69-ACC66C0B6119}" type="presParOf" srcId="{DF8D7D27-9B53-4FF1-9009-77D11B78A880}" destId="{8F8D37A8-C899-44A1-9191-1809CBCA9E6A}" srcOrd="0" destOrd="0" presId="urn:microsoft.com/office/officeart/2005/8/layout/hierarchy1"/>
    <dgm:cxn modelId="{2F94A8D8-AF37-49D3-B9ED-72FEE8433496}" type="presParOf" srcId="{DF8D7D27-9B53-4FF1-9009-77D11B78A880}" destId="{54D580B2-B8BB-4949-8723-A4B9C22BF960}" srcOrd="1" destOrd="0" presId="urn:microsoft.com/office/officeart/2005/8/layout/hierarchy1"/>
    <dgm:cxn modelId="{935A449F-65B1-4D41-95B8-973897F30742}" type="presParOf" srcId="{93B62C5E-6B6A-414B-A5C5-FB8E148B21E1}" destId="{91398934-00A8-46A1-940C-05B5B4916782}" srcOrd="1" destOrd="0" presId="urn:microsoft.com/office/officeart/2005/8/layout/hierarchy1"/>
    <dgm:cxn modelId="{2BC0AACC-DCCA-4C1E-9367-E437A7CA4DB0}" type="presParOf" srcId="{91398934-00A8-46A1-940C-05B5B4916782}" destId="{AA368DA9-9AB3-43C6-92C2-213B94F93C9B}" srcOrd="0" destOrd="0" presId="urn:microsoft.com/office/officeart/2005/8/layout/hierarchy1"/>
    <dgm:cxn modelId="{4E0EE58D-9216-4755-AEB5-6AEF2B988257}" type="presParOf" srcId="{91398934-00A8-46A1-940C-05B5B4916782}" destId="{D498501D-C207-4EF6-BBAF-5ACFE3D6F612}" srcOrd="1" destOrd="0" presId="urn:microsoft.com/office/officeart/2005/8/layout/hierarchy1"/>
    <dgm:cxn modelId="{7B717B34-B1B6-4E4D-95AB-77BE29EC62B0}" type="presParOf" srcId="{D498501D-C207-4EF6-BBAF-5ACFE3D6F612}" destId="{D87B6A05-99DC-4D0F-B2F9-9B9E7903F392}" srcOrd="0" destOrd="0" presId="urn:microsoft.com/office/officeart/2005/8/layout/hierarchy1"/>
    <dgm:cxn modelId="{E4BB05EF-BE37-45DA-BEF2-06538BF96D31}" type="presParOf" srcId="{D87B6A05-99DC-4D0F-B2F9-9B9E7903F392}" destId="{0BB7EB10-335B-47EB-B8CA-28E6B5D0512A}" srcOrd="0" destOrd="0" presId="urn:microsoft.com/office/officeart/2005/8/layout/hierarchy1"/>
    <dgm:cxn modelId="{D5A5C7B1-C9B3-48CE-A01B-F13A504DBC82}" type="presParOf" srcId="{D87B6A05-99DC-4D0F-B2F9-9B9E7903F392}" destId="{0202497E-7C8B-4A85-9025-710A1CA46D3F}" srcOrd="1" destOrd="0" presId="urn:microsoft.com/office/officeart/2005/8/layout/hierarchy1"/>
    <dgm:cxn modelId="{5E5B3A4F-9D5B-403B-97D0-CCF85B8929C5}" type="presParOf" srcId="{D498501D-C207-4EF6-BBAF-5ACFE3D6F612}" destId="{B2349E75-B9D4-415F-BCE0-80BDC1914B97}" srcOrd="1" destOrd="0" presId="urn:microsoft.com/office/officeart/2005/8/layout/hierarchy1"/>
    <dgm:cxn modelId="{FB3C746B-19F0-43B9-8BC4-E28F814A700B}" type="presParOf" srcId="{B2349E75-B9D4-415F-BCE0-80BDC1914B97}" destId="{CA893F16-DBE1-413B-975A-524E50A2CF00}" srcOrd="0" destOrd="0" presId="urn:microsoft.com/office/officeart/2005/8/layout/hierarchy1"/>
    <dgm:cxn modelId="{E85C97ED-4D4B-4521-8632-41AC05ED1EFE}" type="presParOf" srcId="{B2349E75-B9D4-415F-BCE0-80BDC1914B97}" destId="{8DD82DEE-8E8A-45E3-942F-D61F490612A1}" srcOrd="1" destOrd="0" presId="urn:microsoft.com/office/officeart/2005/8/layout/hierarchy1"/>
    <dgm:cxn modelId="{3DCDA420-6BA5-43F9-98F2-4638EB943FB7}" type="presParOf" srcId="{8DD82DEE-8E8A-45E3-942F-D61F490612A1}" destId="{1718F507-4401-4A3A-86AA-F100632833F0}" srcOrd="0" destOrd="0" presId="urn:microsoft.com/office/officeart/2005/8/layout/hierarchy1"/>
    <dgm:cxn modelId="{B83AD9D9-B89F-4D25-851E-BAE75EC389A8}" type="presParOf" srcId="{1718F507-4401-4A3A-86AA-F100632833F0}" destId="{321AD028-B31E-4DDB-B2D0-7B3F8696C9FE}" srcOrd="0" destOrd="0" presId="urn:microsoft.com/office/officeart/2005/8/layout/hierarchy1"/>
    <dgm:cxn modelId="{67E42FB6-F8B3-4404-B8B0-2D476058F8F2}" type="presParOf" srcId="{1718F507-4401-4A3A-86AA-F100632833F0}" destId="{9D73EED2-132D-4B15-B409-F6C9F2645F7C}" srcOrd="1" destOrd="0" presId="urn:microsoft.com/office/officeart/2005/8/layout/hierarchy1"/>
    <dgm:cxn modelId="{E714995A-56D6-4C86-80E0-AFC508E02ECF}" type="presParOf" srcId="{8DD82DEE-8E8A-45E3-942F-D61F490612A1}" destId="{9A0E7FF8-6C98-472B-9E45-A437858C5078}" srcOrd="1" destOrd="0" presId="urn:microsoft.com/office/officeart/2005/8/layout/hierarchy1"/>
    <dgm:cxn modelId="{7A422D0C-D6A5-47F3-91D5-65328290C0F3}" type="presParOf" srcId="{9A0E7FF8-6C98-472B-9E45-A437858C5078}" destId="{D5D3D52F-55A6-47AA-B9EF-299905CB021F}" srcOrd="0" destOrd="0" presId="urn:microsoft.com/office/officeart/2005/8/layout/hierarchy1"/>
    <dgm:cxn modelId="{9F56F6A5-07C7-451B-9B36-CE0562C1AFF4}" type="presParOf" srcId="{9A0E7FF8-6C98-472B-9E45-A437858C5078}" destId="{E93E5B0E-510D-42E3-8AB0-EE71F9FCE119}" srcOrd="1" destOrd="0" presId="urn:microsoft.com/office/officeart/2005/8/layout/hierarchy1"/>
    <dgm:cxn modelId="{D74AC3D8-1143-440E-9E69-B0072DF122AE}" type="presParOf" srcId="{E93E5B0E-510D-42E3-8AB0-EE71F9FCE119}" destId="{84E316E8-893A-4342-8E57-20666BBFC88F}" srcOrd="0" destOrd="0" presId="urn:microsoft.com/office/officeart/2005/8/layout/hierarchy1"/>
    <dgm:cxn modelId="{7E6F8DF3-8E80-49FA-8D55-A9C1819BA534}" type="presParOf" srcId="{84E316E8-893A-4342-8E57-20666BBFC88F}" destId="{6CAEE413-44E5-48A1-8555-E486E0306B29}" srcOrd="0" destOrd="0" presId="urn:microsoft.com/office/officeart/2005/8/layout/hierarchy1"/>
    <dgm:cxn modelId="{CA24493E-610A-42B6-A0DD-420004306D4A}" type="presParOf" srcId="{84E316E8-893A-4342-8E57-20666BBFC88F}" destId="{B5EAA14A-2144-44DB-B0DB-82DC11124359}" srcOrd="1" destOrd="0" presId="urn:microsoft.com/office/officeart/2005/8/layout/hierarchy1"/>
    <dgm:cxn modelId="{536DD3A0-5FCE-4C17-B1E2-1D0EBFA9F3EB}" type="presParOf" srcId="{E93E5B0E-510D-42E3-8AB0-EE71F9FCE119}" destId="{4D54BD96-C900-4278-8B20-E9100A31D7F5}" srcOrd="1" destOrd="0" presId="urn:microsoft.com/office/officeart/2005/8/layout/hierarchy1"/>
    <dgm:cxn modelId="{3078EA04-5504-417A-A9DE-D46CAC6EF7E3}" type="presParOf" srcId="{B2349E75-B9D4-415F-BCE0-80BDC1914B97}" destId="{4484E0A4-4684-4CC4-ACA0-4774C90D4C10}" srcOrd="2" destOrd="0" presId="urn:microsoft.com/office/officeart/2005/8/layout/hierarchy1"/>
    <dgm:cxn modelId="{FA4F1177-25E3-49A4-89A1-D347979E0C01}" type="presParOf" srcId="{B2349E75-B9D4-415F-BCE0-80BDC1914B97}" destId="{BD04173E-40F5-4BBE-994A-D960ADB86A60}" srcOrd="3" destOrd="0" presId="urn:microsoft.com/office/officeart/2005/8/layout/hierarchy1"/>
    <dgm:cxn modelId="{EE51C5F7-88A2-468D-9AFD-FC5EAFF39CEA}" type="presParOf" srcId="{BD04173E-40F5-4BBE-994A-D960ADB86A60}" destId="{CCD97DBA-51DC-4A01-BA31-3850EACB802C}" srcOrd="0" destOrd="0" presId="urn:microsoft.com/office/officeart/2005/8/layout/hierarchy1"/>
    <dgm:cxn modelId="{5A05E21A-6892-45EF-BD3E-E161202D98FF}" type="presParOf" srcId="{CCD97DBA-51DC-4A01-BA31-3850EACB802C}" destId="{B4FB5F2C-8CB9-406F-8B18-538D03BD9870}" srcOrd="0" destOrd="0" presId="urn:microsoft.com/office/officeart/2005/8/layout/hierarchy1"/>
    <dgm:cxn modelId="{07ADE1B8-30E8-4C90-AFE1-636CAAB707A9}" type="presParOf" srcId="{CCD97DBA-51DC-4A01-BA31-3850EACB802C}" destId="{16525D98-B848-40CE-9DD1-6DA864B49C44}" srcOrd="1" destOrd="0" presId="urn:microsoft.com/office/officeart/2005/8/layout/hierarchy1"/>
    <dgm:cxn modelId="{D0C216DE-7D3A-4E13-856C-302AD2F1907E}" type="presParOf" srcId="{BD04173E-40F5-4BBE-994A-D960ADB86A60}" destId="{16A443E1-4E15-4829-943D-5B744B958FDD}" srcOrd="1" destOrd="0" presId="urn:microsoft.com/office/officeart/2005/8/layout/hierarchy1"/>
    <dgm:cxn modelId="{55E4677F-119D-4989-BD70-E6C3E73CCDBC}" type="presParOf" srcId="{16A443E1-4E15-4829-943D-5B744B958FDD}" destId="{F9BD96EB-F992-44BC-8971-1E0215FD10D3}" srcOrd="0" destOrd="0" presId="urn:microsoft.com/office/officeart/2005/8/layout/hierarchy1"/>
    <dgm:cxn modelId="{F384B06A-B220-4136-B431-07360C91181B}" type="presParOf" srcId="{16A443E1-4E15-4829-943D-5B744B958FDD}" destId="{20B3BA03-028F-4117-9056-E78826C10A83}" srcOrd="1" destOrd="0" presId="urn:microsoft.com/office/officeart/2005/8/layout/hierarchy1"/>
    <dgm:cxn modelId="{A77F7968-225E-4900-B98D-7583CA8AC3C6}" type="presParOf" srcId="{20B3BA03-028F-4117-9056-E78826C10A83}" destId="{E7130202-8566-44D6-A990-224BE746066F}" srcOrd="0" destOrd="0" presId="urn:microsoft.com/office/officeart/2005/8/layout/hierarchy1"/>
    <dgm:cxn modelId="{E973B1C1-6E1A-4381-856E-7FE6B183B48C}" type="presParOf" srcId="{E7130202-8566-44D6-A990-224BE746066F}" destId="{0A32E37E-775C-49F7-9501-EE9626AE8795}" srcOrd="0" destOrd="0" presId="urn:microsoft.com/office/officeart/2005/8/layout/hierarchy1"/>
    <dgm:cxn modelId="{19A95B0D-F502-41B2-B903-98D3F2339B68}" type="presParOf" srcId="{E7130202-8566-44D6-A990-224BE746066F}" destId="{2AF3B528-5E76-479F-BDD2-DC943C35994D}" srcOrd="1" destOrd="0" presId="urn:microsoft.com/office/officeart/2005/8/layout/hierarchy1"/>
    <dgm:cxn modelId="{87FA0A29-C583-4B65-B7B8-3647A406A2B4}" type="presParOf" srcId="{20B3BA03-028F-4117-9056-E78826C10A83}" destId="{5D56F9A1-A814-4CFE-8B7C-F707271FCD86}" srcOrd="1" destOrd="0" presId="urn:microsoft.com/office/officeart/2005/8/layout/hierarchy1"/>
    <dgm:cxn modelId="{57A3E79E-6EFE-4F47-939F-7350E63257B5}" type="presParOf" srcId="{5D56F9A1-A814-4CFE-8B7C-F707271FCD86}" destId="{099AAD4F-0EBB-4D92-A752-EF6FC2F01165}" srcOrd="0" destOrd="0" presId="urn:microsoft.com/office/officeart/2005/8/layout/hierarchy1"/>
    <dgm:cxn modelId="{DB7BBEDA-4017-4676-937D-879168F30C7C}" type="presParOf" srcId="{5D56F9A1-A814-4CFE-8B7C-F707271FCD86}" destId="{4937D658-502F-4A6A-943F-3B8B5436B99F}" srcOrd="1" destOrd="0" presId="urn:microsoft.com/office/officeart/2005/8/layout/hierarchy1"/>
    <dgm:cxn modelId="{812986F7-E10E-4528-88CE-8687B260AD30}" type="presParOf" srcId="{4937D658-502F-4A6A-943F-3B8B5436B99F}" destId="{E68E0FDA-C854-417F-8CB6-4ADC9B775726}" srcOrd="0" destOrd="0" presId="urn:microsoft.com/office/officeart/2005/8/layout/hierarchy1"/>
    <dgm:cxn modelId="{745A3D2C-E27A-41F6-8807-C6A571F8D96E}" type="presParOf" srcId="{E68E0FDA-C854-417F-8CB6-4ADC9B775726}" destId="{E033C652-6961-40E3-B4DA-6E25FDEAC5B7}" srcOrd="0" destOrd="0" presId="urn:microsoft.com/office/officeart/2005/8/layout/hierarchy1"/>
    <dgm:cxn modelId="{B3C0D63F-A50F-4731-B8D6-88AE42858BF4}" type="presParOf" srcId="{E68E0FDA-C854-417F-8CB6-4ADC9B775726}" destId="{27B39CE8-04E1-4593-9A85-643AF7650772}" srcOrd="1" destOrd="0" presId="urn:microsoft.com/office/officeart/2005/8/layout/hierarchy1"/>
    <dgm:cxn modelId="{6B7D3988-3AB0-4EDA-9BCF-CFD9501BA0EF}" type="presParOf" srcId="{4937D658-502F-4A6A-943F-3B8B5436B99F}" destId="{03AECCA5-C325-4E34-BC99-639BD8126365}" srcOrd="1" destOrd="0" presId="urn:microsoft.com/office/officeart/2005/8/layout/hierarchy1"/>
    <dgm:cxn modelId="{D3AD3F3F-BF4B-464E-9758-162ED9F9601D}" type="presParOf" srcId="{16A443E1-4E15-4829-943D-5B744B958FDD}" destId="{C46E205A-2119-49FF-85F5-EF05CE10330D}" srcOrd="2" destOrd="0" presId="urn:microsoft.com/office/officeart/2005/8/layout/hierarchy1"/>
    <dgm:cxn modelId="{4FCB4227-3760-49CA-B5EA-D786F268BDF3}" type="presParOf" srcId="{16A443E1-4E15-4829-943D-5B744B958FDD}" destId="{656B50B3-AAEB-47AD-8983-D4FC85D97523}" srcOrd="3" destOrd="0" presId="urn:microsoft.com/office/officeart/2005/8/layout/hierarchy1"/>
    <dgm:cxn modelId="{BCF0A1EA-6DBE-48B1-BCA2-47BFBF65D64E}" type="presParOf" srcId="{656B50B3-AAEB-47AD-8983-D4FC85D97523}" destId="{0CC54571-C535-44B4-B4A9-C2B8EA9A12FC}" srcOrd="0" destOrd="0" presId="urn:microsoft.com/office/officeart/2005/8/layout/hierarchy1"/>
    <dgm:cxn modelId="{B38696A9-6435-4D95-930C-AD1D200D577E}" type="presParOf" srcId="{0CC54571-C535-44B4-B4A9-C2B8EA9A12FC}" destId="{DFE18767-8E5C-4B87-94FF-5578FFE89A5E}" srcOrd="0" destOrd="0" presId="urn:microsoft.com/office/officeart/2005/8/layout/hierarchy1"/>
    <dgm:cxn modelId="{233C8E41-C9DD-4636-AC8A-29C26E9DE891}" type="presParOf" srcId="{0CC54571-C535-44B4-B4A9-C2B8EA9A12FC}" destId="{4B0C87A9-8CE9-43A1-95AE-3979E7F8FBEE}" srcOrd="1" destOrd="0" presId="urn:microsoft.com/office/officeart/2005/8/layout/hierarchy1"/>
    <dgm:cxn modelId="{87A20AB2-0BB4-44D3-87CB-34C858C209C5}" type="presParOf" srcId="{656B50B3-AAEB-47AD-8983-D4FC85D97523}" destId="{7FAF4561-F155-4994-B981-7C35C1CF585C}" srcOrd="1" destOrd="0" presId="urn:microsoft.com/office/officeart/2005/8/layout/hierarchy1"/>
    <dgm:cxn modelId="{F298A004-2351-4FA9-8F1E-3B8CB7707C70}" type="presParOf" srcId="{7FAF4561-F155-4994-B981-7C35C1CF585C}" destId="{5C701AA2-8FDA-4303-9771-3E2B03AEC8DA}" srcOrd="0" destOrd="0" presId="urn:microsoft.com/office/officeart/2005/8/layout/hierarchy1"/>
    <dgm:cxn modelId="{4E2A0A6F-FFDA-443A-BE68-85C2900064FD}" type="presParOf" srcId="{7FAF4561-F155-4994-B981-7C35C1CF585C}" destId="{2E73B0F9-0060-48F4-8FF1-0AEC1DA0A58D}" srcOrd="1" destOrd="0" presId="urn:microsoft.com/office/officeart/2005/8/layout/hierarchy1"/>
    <dgm:cxn modelId="{A44F6A11-FDFA-4ADF-961B-1F69E396D67B}" type="presParOf" srcId="{2E73B0F9-0060-48F4-8FF1-0AEC1DA0A58D}" destId="{1DC0C8AD-4DB3-4432-B26E-38E2C0DF7A0A}" srcOrd="0" destOrd="0" presId="urn:microsoft.com/office/officeart/2005/8/layout/hierarchy1"/>
    <dgm:cxn modelId="{4A9A8142-CA4B-451E-AF27-9E531986FE42}" type="presParOf" srcId="{1DC0C8AD-4DB3-4432-B26E-38E2C0DF7A0A}" destId="{96429EAC-5915-4A65-8DAD-E3F04D92F5F9}" srcOrd="0" destOrd="0" presId="urn:microsoft.com/office/officeart/2005/8/layout/hierarchy1"/>
    <dgm:cxn modelId="{8EE3EAB9-8BE6-42D9-85F4-F0A682DDB0E9}" type="presParOf" srcId="{1DC0C8AD-4DB3-4432-B26E-38E2C0DF7A0A}" destId="{5F70B91F-8E77-4FBB-AD7F-D5AEA8608E19}" srcOrd="1" destOrd="0" presId="urn:microsoft.com/office/officeart/2005/8/layout/hierarchy1"/>
    <dgm:cxn modelId="{30FE6130-13AF-4423-9689-ADFCCEA4BE2F}" type="presParOf" srcId="{2E73B0F9-0060-48F4-8FF1-0AEC1DA0A58D}" destId="{28917BB0-893C-4DE4-BA9F-76C9854395A1}" srcOrd="1" destOrd="0" presId="urn:microsoft.com/office/officeart/2005/8/layout/hierarchy1"/>
    <dgm:cxn modelId="{31B96830-256D-431C-8721-C7DA97DCCD04}" type="presParOf" srcId="{91398934-00A8-46A1-940C-05B5B4916782}" destId="{DF2CF3D5-8822-4200-847C-68B1C5B1525C}" srcOrd="2" destOrd="0" presId="urn:microsoft.com/office/officeart/2005/8/layout/hierarchy1"/>
    <dgm:cxn modelId="{5011248C-457F-4508-9911-434A5732FC8C}" type="presParOf" srcId="{91398934-00A8-46A1-940C-05B5B4916782}" destId="{7AED025B-A37C-4CCD-BB74-6094949498C5}" srcOrd="3" destOrd="0" presId="urn:microsoft.com/office/officeart/2005/8/layout/hierarchy1"/>
    <dgm:cxn modelId="{60C56675-231D-4C49-97C7-284B01E561D8}" type="presParOf" srcId="{7AED025B-A37C-4CCD-BB74-6094949498C5}" destId="{048B10C8-DFF9-420B-9BD5-6AED1C72577D}" srcOrd="0" destOrd="0" presId="urn:microsoft.com/office/officeart/2005/8/layout/hierarchy1"/>
    <dgm:cxn modelId="{4574B4FD-E276-4420-83DD-82DB67D37E0A}" type="presParOf" srcId="{048B10C8-DFF9-420B-9BD5-6AED1C72577D}" destId="{1A000D1D-D50E-4E6F-A76A-71045B5409D9}" srcOrd="0" destOrd="0" presId="urn:microsoft.com/office/officeart/2005/8/layout/hierarchy1"/>
    <dgm:cxn modelId="{8A4F07DC-4213-425F-A8D0-6D94E1D77A52}" type="presParOf" srcId="{048B10C8-DFF9-420B-9BD5-6AED1C72577D}" destId="{3D648F04-4F0E-4FE1-BBFD-77FA5F428C86}" srcOrd="1" destOrd="0" presId="urn:microsoft.com/office/officeart/2005/8/layout/hierarchy1"/>
    <dgm:cxn modelId="{5D8ADCDC-250A-4ACD-92B9-F2D10FBE0168}" type="presParOf" srcId="{7AED025B-A37C-4CCD-BB74-6094949498C5}" destId="{4D2788AF-FFC6-41E7-AFD9-6248E5DA6AFD}" srcOrd="1" destOrd="0" presId="urn:microsoft.com/office/officeart/2005/8/layout/hierarchy1"/>
    <dgm:cxn modelId="{890665B5-EADF-4132-8F71-27336B95C283}" type="presParOf" srcId="{4D2788AF-FFC6-41E7-AFD9-6248E5DA6AFD}" destId="{8AE668B1-05A4-4C9A-92B1-C5E1C95251CA}" srcOrd="0" destOrd="0" presId="urn:microsoft.com/office/officeart/2005/8/layout/hierarchy1"/>
    <dgm:cxn modelId="{FE88F18A-AA96-4989-831C-09B8E32A3D0D}" type="presParOf" srcId="{4D2788AF-FFC6-41E7-AFD9-6248E5DA6AFD}" destId="{EF4F29C1-B413-4878-9D95-14893DA1D796}" srcOrd="1" destOrd="0" presId="urn:microsoft.com/office/officeart/2005/8/layout/hierarchy1"/>
    <dgm:cxn modelId="{79E0E73A-395F-4E9C-AAB8-75667237818C}" type="presParOf" srcId="{EF4F29C1-B413-4878-9D95-14893DA1D796}" destId="{C447FA54-6532-434F-B14C-56D21FAAD9FF}" srcOrd="0" destOrd="0" presId="urn:microsoft.com/office/officeart/2005/8/layout/hierarchy1"/>
    <dgm:cxn modelId="{EA77FC97-4BB4-4CAA-90C6-9F4EA4500EA8}" type="presParOf" srcId="{C447FA54-6532-434F-B14C-56D21FAAD9FF}" destId="{1BD8681E-D0A3-4B32-9684-70C65AF396E9}" srcOrd="0" destOrd="0" presId="urn:microsoft.com/office/officeart/2005/8/layout/hierarchy1"/>
    <dgm:cxn modelId="{94420C70-D3BC-4333-9A66-3CC26CECBB09}" type="presParOf" srcId="{C447FA54-6532-434F-B14C-56D21FAAD9FF}" destId="{1C391C7C-0376-4660-86EC-970682DF3EDD}" srcOrd="1" destOrd="0" presId="urn:microsoft.com/office/officeart/2005/8/layout/hierarchy1"/>
    <dgm:cxn modelId="{9D3A9EB6-DC2F-4F2B-B53A-443678BB3BA1}" type="presParOf" srcId="{EF4F29C1-B413-4878-9D95-14893DA1D796}" destId="{8A1B583C-5FAA-4375-9A23-D97BB23A81AE}" srcOrd="1" destOrd="0" presId="urn:microsoft.com/office/officeart/2005/8/layout/hierarchy1"/>
    <dgm:cxn modelId="{7D6B0C92-72B9-479B-A6DD-6FDCE17F8824}" type="presParOf" srcId="{8A1B583C-5FAA-4375-9A23-D97BB23A81AE}" destId="{6B079B88-3A34-418D-BFD7-64097C3DFB51}" srcOrd="0" destOrd="0" presId="urn:microsoft.com/office/officeart/2005/8/layout/hierarchy1"/>
    <dgm:cxn modelId="{36B3EE7C-C078-4A01-83CF-AC632077F6C9}" type="presParOf" srcId="{8A1B583C-5FAA-4375-9A23-D97BB23A81AE}" destId="{13F5439B-4F70-40EE-AF39-70AB3C07BB64}" srcOrd="1" destOrd="0" presId="urn:microsoft.com/office/officeart/2005/8/layout/hierarchy1"/>
    <dgm:cxn modelId="{3C025AB8-CAD4-4B7C-AE8D-F4F72EF2C4DF}" type="presParOf" srcId="{13F5439B-4F70-40EE-AF39-70AB3C07BB64}" destId="{D8006B07-B968-4023-AD7A-FFBD20D8A3CF}" srcOrd="0" destOrd="0" presId="urn:microsoft.com/office/officeart/2005/8/layout/hierarchy1"/>
    <dgm:cxn modelId="{C4586596-16AA-44D7-AFC9-2D2C9C6688C5}" type="presParOf" srcId="{D8006B07-B968-4023-AD7A-FFBD20D8A3CF}" destId="{18894262-2D32-42D6-816A-405B40C6D33B}" srcOrd="0" destOrd="0" presId="urn:microsoft.com/office/officeart/2005/8/layout/hierarchy1"/>
    <dgm:cxn modelId="{BCDBCFC4-6E12-4115-905A-DC68FD930E12}" type="presParOf" srcId="{D8006B07-B968-4023-AD7A-FFBD20D8A3CF}" destId="{A3A092D2-A68B-4DF5-ACFE-44D00DAA8086}" srcOrd="1" destOrd="0" presId="urn:microsoft.com/office/officeart/2005/8/layout/hierarchy1"/>
    <dgm:cxn modelId="{879218CF-6B0A-4A0D-A21F-2D1A2318880A}" type="presParOf" srcId="{13F5439B-4F70-40EE-AF39-70AB3C07BB64}" destId="{F50E1D3D-DA1F-4C93-92A3-40E39191E02A}" srcOrd="1" destOrd="0" presId="urn:microsoft.com/office/officeart/2005/8/layout/hierarchy1"/>
    <dgm:cxn modelId="{E809745B-4E2F-4918-BE52-26E061B3271E}" type="presParOf" srcId="{4D2788AF-FFC6-41E7-AFD9-6248E5DA6AFD}" destId="{7A626926-B687-4BAA-B023-676703EDEB09}" srcOrd="2" destOrd="0" presId="urn:microsoft.com/office/officeart/2005/8/layout/hierarchy1"/>
    <dgm:cxn modelId="{34A4D708-C989-40BA-B2D4-C855ED061E44}" type="presParOf" srcId="{4D2788AF-FFC6-41E7-AFD9-6248E5DA6AFD}" destId="{AA43F25A-03AE-4AFF-9726-AF35B69159BA}" srcOrd="3" destOrd="0" presId="urn:microsoft.com/office/officeart/2005/8/layout/hierarchy1"/>
    <dgm:cxn modelId="{A5DF66EE-3BF5-4770-A493-319283587506}" type="presParOf" srcId="{AA43F25A-03AE-4AFF-9726-AF35B69159BA}" destId="{6E4D50E9-ECE9-4216-B1C8-3A3D515DDABC}" srcOrd="0" destOrd="0" presId="urn:microsoft.com/office/officeart/2005/8/layout/hierarchy1"/>
    <dgm:cxn modelId="{8AC4FEC1-7B6C-4E41-91D7-0698039F3F92}" type="presParOf" srcId="{6E4D50E9-ECE9-4216-B1C8-3A3D515DDABC}" destId="{911FF9E4-A24E-4599-9A89-341C83BD40B8}" srcOrd="0" destOrd="0" presId="urn:microsoft.com/office/officeart/2005/8/layout/hierarchy1"/>
    <dgm:cxn modelId="{15033139-EA29-4AFA-B68C-8A5970CFF20A}" type="presParOf" srcId="{6E4D50E9-ECE9-4216-B1C8-3A3D515DDABC}" destId="{1E59EF52-7D8E-4926-8717-35425AF17122}" srcOrd="1" destOrd="0" presId="urn:microsoft.com/office/officeart/2005/8/layout/hierarchy1"/>
    <dgm:cxn modelId="{9CCA70F6-9D09-4A04-AB94-5A2A034EEDAA}" type="presParOf" srcId="{AA43F25A-03AE-4AFF-9726-AF35B69159BA}" destId="{7ECDED9F-061F-432E-B323-1D0D20FB2796}" srcOrd="1" destOrd="0" presId="urn:microsoft.com/office/officeart/2005/8/layout/hierarchy1"/>
    <dgm:cxn modelId="{96EFE1E7-5068-45D1-AD75-184AA215F488}" type="presParOf" srcId="{7ECDED9F-061F-432E-B323-1D0D20FB2796}" destId="{00EB3718-4298-4A6F-AD6C-5D6EA9D5AFD4}" srcOrd="0" destOrd="0" presId="urn:microsoft.com/office/officeart/2005/8/layout/hierarchy1"/>
    <dgm:cxn modelId="{EF255399-56B7-4A84-B1F8-F4927A3F74F7}" type="presParOf" srcId="{7ECDED9F-061F-432E-B323-1D0D20FB2796}" destId="{A48479E9-892A-4932-9F40-9E1A195CF7E0}" srcOrd="1" destOrd="0" presId="urn:microsoft.com/office/officeart/2005/8/layout/hierarchy1"/>
    <dgm:cxn modelId="{42ED8745-2ED4-4B73-A455-6052C2478701}" type="presParOf" srcId="{A48479E9-892A-4932-9F40-9E1A195CF7E0}" destId="{BA9DEB0A-EF9F-4033-B718-DC983EC9ADB7}" srcOrd="0" destOrd="0" presId="urn:microsoft.com/office/officeart/2005/8/layout/hierarchy1"/>
    <dgm:cxn modelId="{67AE21C4-3F50-4957-912E-DF8034235943}" type="presParOf" srcId="{BA9DEB0A-EF9F-4033-B718-DC983EC9ADB7}" destId="{2BBBE345-A753-4B42-B19A-CF81571ED54C}" srcOrd="0" destOrd="0" presId="urn:microsoft.com/office/officeart/2005/8/layout/hierarchy1"/>
    <dgm:cxn modelId="{542B8E7F-5778-487B-A44F-AB3859277C13}" type="presParOf" srcId="{BA9DEB0A-EF9F-4033-B718-DC983EC9ADB7}" destId="{319783F0-8C2C-4A14-9F3A-A8AFEE48CF6A}" srcOrd="1" destOrd="0" presId="urn:microsoft.com/office/officeart/2005/8/layout/hierarchy1"/>
    <dgm:cxn modelId="{BADDEDFB-26C0-48A8-B1AB-C4B011D56BC4}" type="presParOf" srcId="{A48479E9-892A-4932-9F40-9E1A195CF7E0}" destId="{CD6F982D-35B1-4A84-8BF2-C81468FD5A91}" srcOrd="1" destOrd="0" presId="urn:microsoft.com/office/officeart/2005/8/layout/hierarchy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204746-6672-4ECE-AEA4-03DD2252B9E5}" type="doc">
      <dgm:prSet loTypeId="urn:microsoft.com/office/officeart/2011/layout/InterconnectedBlockProcess" loCatId="process" qsTypeId="urn:microsoft.com/office/officeart/2005/8/quickstyle/simple1" qsCatId="simple" csTypeId="urn:microsoft.com/office/officeart/2005/8/colors/colorful2" csCatId="colorful" phldr="1"/>
      <dgm:spPr/>
      <dgm:t>
        <a:bodyPr/>
        <a:lstStyle/>
        <a:p>
          <a:endParaRPr lang="en-US"/>
        </a:p>
      </dgm:t>
    </dgm:pt>
    <dgm:pt modelId="{D0CC9DE9-04AF-4604-8D00-C27239E393F4}">
      <dgm:prSet phldrT="[Text]" custT="1"/>
      <dgm:spPr/>
      <dgm:t>
        <a:bodyPr/>
        <a:lstStyle/>
        <a:p>
          <a:r>
            <a:rPr lang="en-US" sz="2000" dirty="0" smtClean="0"/>
            <a:t>Treatment Integrity</a:t>
          </a:r>
          <a:endParaRPr lang="en-US" sz="2000" dirty="0"/>
        </a:p>
      </dgm:t>
    </dgm:pt>
    <dgm:pt modelId="{A4FBA140-BDEC-4E4E-BDDD-9C660097CDB3}" type="parTrans" cxnId="{6B5B4A68-D73D-458D-B9DF-AA666170CF6C}">
      <dgm:prSet/>
      <dgm:spPr/>
      <dgm:t>
        <a:bodyPr/>
        <a:lstStyle/>
        <a:p>
          <a:endParaRPr lang="en-US"/>
        </a:p>
      </dgm:t>
    </dgm:pt>
    <dgm:pt modelId="{C301461B-B425-4487-9243-6DEA7852ECEB}" type="sibTrans" cxnId="{6B5B4A68-D73D-458D-B9DF-AA666170CF6C}">
      <dgm:prSet/>
      <dgm:spPr/>
      <dgm:t>
        <a:bodyPr/>
        <a:lstStyle/>
        <a:p>
          <a:endParaRPr lang="en-US"/>
        </a:p>
      </dgm:t>
    </dgm:pt>
    <dgm:pt modelId="{987BFBFD-7B60-4600-A70B-857A8937B977}">
      <dgm:prSet phldrT="[Text]" custT="1"/>
      <dgm:spPr/>
      <dgm:t>
        <a:bodyPr/>
        <a:lstStyle/>
        <a:p>
          <a:pPr marL="0" indent="0"/>
          <a:r>
            <a:rPr lang="en-US" sz="2150" dirty="0" smtClean="0"/>
            <a:t>Is it happening?</a:t>
          </a:r>
          <a:endParaRPr lang="en-US" sz="2150" dirty="0"/>
        </a:p>
      </dgm:t>
    </dgm:pt>
    <dgm:pt modelId="{864863D4-A7A6-4C55-8CF0-0560276E5AAF}" type="parTrans" cxnId="{6A7D60B1-5AED-494C-89E3-595C78E77F2E}">
      <dgm:prSet/>
      <dgm:spPr/>
      <dgm:t>
        <a:bodyPr/>
        <a:lstStyle/>
        <a:p>
          <a:endParaRPr lang="en-US"/>
        </a:p>
      </dgm:t>
    </dgm:pt>
    <dgm:pt modelId="{71E5CB91-7CF7-4C93-BEC0-FEC242FB0C20}" type="sibTrans" cxnId="{6A7D60B1-5AED-494C-89E3-595C78E77F2E}">
      <dgm:prSet/>
      <dgm:spPr/>
      <dgm:t>
        <a:bodyPr/>
        <a:lstStyle/>
        <a:p>
          <a:endParaRPr lang="en-US"/>
        </a:p>
      </dgm:t>
    </dgm:pt>
    <dgm:pt modelId="{67F8AE74-8D6A-408D-9D27-6D8B1D2C0312}">
      <dgm:prSet phldrT="[Text]" custT="1"/>
      <dgm:spPr/>
      <dgm:t>
        <a:bodyPr/>
        <a:lstStyle/>
        <a:p>
          <a:r>
            <a:rPr lang="en-US" sz="2000" dirty="0" smtClean="0"/>
            <a:t>Social Validity</a:t>
          </a:r>
          <a:endParaRPr lang="en-US" sz="2000" dirty="0"/>
        </a:p>
      </dgm:t>
    </dgm:pt>
    <dgm:pt modelId="{3B9366DE-6E7A-4AFA-9359-D0E8CEA4F965}" type="parTrans" cxnId="{7D6E054B-516E-4EB9-A3B4-8DAEBA90917E}">
      <dgm:prSet/>
      <dgm:spPr/>
      <dgm:t>
        <a:bodyPr/>
        <a:lstStyle/>
        <a:p>
          <a:endParaRPr lang="en-US"/>
        </a:p>
      </dgm:t>
    </dgm:pt>
    <dgm:pt modelId="{F7742CB5-CF56-42DE-AA4E-F96ECBE6CDBC}" type="sibTrans" cxnId="{7D6E054B-516E-4EB9-A3B4-8DAEBA90917E}">
      <dgm:prSet/>
      <dgm:spPr/>
      <dgm:t>
        <a:bodyPr/>
        <a:lstStyle/>
        <a:p>
          <a:endParaRPr lang="en-US"/>
        </a:p>
      </dgm:t>
    </dgm:pt>
    <dgm:pt modelId="{1CA95D44-3934-4D0A-9322-BDA886190AB3}">
      <dgm:prSet phldrT="[Text]" custT="1"/>
      <dgm:spPr/>
      <dgm:t>
        <a:bodyPr/>
        <a:lstStyle/>
        <a:p>
          <a:r>
            <a:rPr lang="en-US" sz="2200" dirty="0" smtClean="0"/>
            <a:t>What do </a:t>
          </a:r>
          <a:r>
            <a:rPr lang="en-US" sz="2100" dirty="0" smtClean="0"/>
            <a:t>stakeholders</a:t>
          </a:r>
          <a:r>
            <a:rPr lang="en-US" sz="2200" dirty="0" smtClean="0"/>
            <a:t> think about the goals, procedures, and outcomes?</a:t>
          </a:r>
          <a:endParaRPr lang="en-US" sz="2200" dirty="0"/>
        </a:p>
      </dgm:t>
    </dgm:pt>
    <dgm:pt modelId="{BAB135BB-8174-41CD-83CB-A36D0CB63389}" type="parTrans" cxnId="{4F5BB108-1381-44C5-84FA-B27F9E0B7E16}">
      <dgm:prSet/>
      <dgm:spPr/>
      <dgm:t>
        <a:bodyPr/>
        <a:lstStyle/>
        <a:p>
          <a:endParaRPr lang="en-US"/>
        </a:p>
      </dgm:t>
    </dgm:pt>
    <dgm:pt modelId="{FAA27485-28A7-47F1-A1BC-AD7C36D50286}" type="sibTrans" cxnId="{4F5BB108-1381-44C5-84FA-B27F9E0B7E16}">
      <dgm:prSet/>
      <dgm:spPr/>
      <dgm:t>
        <a:bodyPr/>
        <a:lstStyle/>
        <a:p>
          <a:endParaRPr lang="en-US"/>
        </a:p>
      </dgm:t>
    </dgm:pt>
    <dgm:pt modelId="{E2AE58D7-547E-4546-BCCD-7A2A46D87E75}">
      <dgm:prSet phldrT="[Text]" custT="1"/>
      <dgm:spPr/>
      <dgm:t>
        <a:bodyPr/>
        <a:lstStyle/>
        <a:p>
          <a:r>
            <a:rPr lang="en-US" sz="2000" dirty="0" smtClean="0"/>
            <a:t>Experimental Design</a:t>
          </a:r>
          <a:endParaRPr lang="en-US" sz="2000" dirty="0"/>
        </a:p>
      </dgm:t>
    </dgm:pt>
    <dgm:pt modelId="{B36E996C-C72F-470B-BD86-6106CEBEE25D}" type="parTrans" cxnId="{4B1F1827-F59B-4950-9B56-ACCD31338FB3}">
      <dgm:prSet/>
      <dgm:spPr/>
      <dgm:t>
        <a:bodyPr/>
        <a:lstStyle/>
        <a:p>
          <a:endParaRPr lang="en-US"/>
        </a:p>
      </dgm:t>
    </dgm:pt>
    <dgm:pt modelId="{3CB64316-2658-483B-8923-F4E19C359BC0}" type="sibTrans" cxnId="{4B1F1827-F59B-4950-9B56-ACCD31338FB3}">
      <dgm:prSet/>
      <dgm:spPr/>
      <dgm:t>
        <a:bodyPr/>
        <a:lstStyle/>
        <a:p>
          <a:endParaRPr lang="en-US"/>
        </a:p>
      </dgm:t>
    </dgm:pt>
    <dgm:pt modelId="{4F96EB44-9425-4F87-9B87-2D124131D47E}">
      <dgm:prSet phldrT="[Text]" custT="1"/>
      <dgm:spPr/>
      <dgm:t>
        <a:bodyPr/>
        <a:lstStyle/>
        <a:p>
          <a:r>
            <a:rPr lang="en-US" sz="2200" dirty="0" smtClean="0"/>
            <a:t>How well did this support work for this student?</a:t>
          </a:r>
          <a:endParaRPr lang="en-US" sz="2200" dirty="0"/>
        </a:p>
      </dgm:t>
    </dgm:pt>
    <dgm:pt modelId="{C7734059-E9C9-4E0D-8936-7C29E9585A01}" type="parTrans" cxnId="{78929002-7148-4115-A9B5-C32D1ED42362}">
      <dgm:prSet/>
      <dgm:spPr/>
      <dgm:t>
        <a:bodyPr/>
        <a:lstStyle/>
        <a:p>
          <a:endParaRPr lang="en-US"/>
        </a:p>
      </dgm:t>
    </dgm:pt>
    <dgm:pt modelId="{8D7B3BCB-A31F-4172-8D2D-B5B54C90F96B}" type="sibTrans" cxnId="{78929002-7148-4115-A9B5-C32D1ED42362}">
      <dgm:prSet/>
      <dgm:spPr/>
      <dgm:t>
        <a:bodyPr/>
        <a:lstStyle/>
        <a:p>
          <a:endParaRPr lang="en-US"/>
        </a:p>
      </dgm:t>
    </dgm:pt>
    <dgm:pt modelId="{F337F1AD-6A51-4985-9F77-7B506E71ED86}" type="pres">
      <dgm:prSet presAssocID="{E1204746-6672-4ECE-AEA4-03DD2252B9E5}" presName="Name0" presStyleCnt="0">
        <dgm:presLayoutVars>
          <dgm:chMax val="7"/>
          <dgm:chPref val="5"/>
          <dgm:dir/>
          <dgm:animOne val="branch"/>
          <dgm:animLvl val="lvl"/>
        </dgm:presLayoutVars>
      </dgm:prSet>
      <dgm:spPr/>
      <dgm:t>
        <a:bodyPr/>
        <a:lstStyle/>
        <a:p>
          <a:endParaRPr lang="en-US"/>
        </a:p>
      </dgm:t>
    </dgm:pt>
    <dgm:pt modelId="{86DE1394-3B5B-4E09-9AEF-FBC1484F14E0}" type="pres">
      <dgm:prSet presAssocID="{E2AE58D7-547E-4546-BCCD-7A2A46D87E75}" presName="ChildAccent3" presStyleCnt="0"/>
      <dgm:spPr/>
      <dgm:t>
        <a:bodyPr/>
        <a:lstStyle/>
        <a:p>
          <a:endParaRPr lang="en-US"/>
        </a:p>
      </dgm:t>
    </dgm:pt>
    <dgm:pt modelId="{A4FE34E6-FB3E-4864-86A5-01B38B58407A}" type="pres">
      <dgm:prSet presAssocID="{E2AE58D7-547E-4546-BCCD-7A2A46D87E75}" presName="ChildAccent" presStyleLbl="alignImgPlace1" presStyleIdx="0" presStyleCnt="3" custScaleX="97687" custLinFactNeighborX="-3612"/>
      <dgm:spPr/>
      <dgm:t>
        <a:bodyPr/>
        <a:lstStyle/>
        <a:p>
          <a:endParaRPr lang="en-US"/>
        </a:p>
      </dgm:t>
    </dgm:pt>
    <dgm:pt modelId="{3CA05E8E-0A66-49F2-B91F-E317C93DA4F9}" type="pres">
      <dgm:prSet presAssocID="{E2AE58D7-547E-4546-BCCD-7A2A46D87E75}" presName="Child3" presStyleLbl="revTx" presStyleIdx="0" presStyleCnt="0">
        <dgm:presLayoutVars>
          <dgm:chMax val="0"/>
          <dgm:chPref val="0"/>
          <dgm:bulletEnabled val="1"/>
        </dgm:presLayoutVars>
      </dgm:prSet>
      <dgm:spPr/>
      <dgm:t>
        <a:bodyPr/>
        <a:lstStyle/>
        <a:p>
          <a:endParaRPr lang="en-US"/>
        </a:p>
      </dgm:t>
    </dgm:pt>
    <dgm:pt modelId="{0CB931B7-2913-4993-B72C-B4B09AC3EC12}" type="pres">
      <dgm:prSet presAssocID="{E2AE58D7-547E-4546-BCCD-7A2A46D87E75}" presName="Parent3" presStyleLbl="node1" presStyleIdx="0" presStyleCnt="3">
        <dgm:presLayoutVars>
          <dgm:chMax val="2"/>
          <dgm:chPref val="1"/>
          <dgm:bulletEnabled val="1"/>
        </dgm:presLayoutVars>
      </dgm:prSet>
      <dgm:spPr/>
      <dgm:t>
        <a:bodyPr/>
        <a:lstStyle/>
        <a:p>
          <a:endParaRPr lang="en-US"/>
        </a:p>
      </dgm:t>
    </dgm:pt>
    <dgm:pt modelId="{70C08920-F9AB-4B74-AFAE-0CA0B9A46671}" type="pres">
      <dgm:prSet presAssocID="{67F8AE74-8D6A-408D-9D27-6D8B1D2C0312}" presName="ChildAccent2" presStyleCnt="0"/>
      <dgm:spPr/>
      <dgm:t>
        <a:bodyPr/>
        <a:lstStyle/>
        <a:p>
          <a:endParaRPr lang="en-US"/>
        </a:p>
      </dgm:t>
    </dgm:pt>
    <dgm:pt modelId="{B97DAC85-4698-4EF8-B243-22AE730CF5F9}" type="pres">
      <dgm:prSet presAssocID="{67F8AE74-8D6A-408D-9D27-6D8B1D2C0312}" presName="ChildAccent" presStyleLbl="alignImgPlace1" presStyleIdx="1" presStyleCnt="3" custScaleX="112656" custLinFactNeighborX="-8726"/>
      <dgm:spPr/>
      <dgm:t>
        <a:bodyPr/>
        <a:lstStyle/>
        <a:p>
          <a:endParaRPr lang="en-US"/>
        </a:p>
      </dgm:t>
    </dgm:pt>
    <dgm:pt modelId="{74284AA0-30AE-4A95-ABC2-20BE9F6420E1}" type="pres">
      <dgm:prSet presAssocID="{67F8AE74-8D6A-408D-9D27-6D8B1D2C0312}" presName="Child2" presStyleLbl="revTx" presStyleIdx="0" presStyleCnt="0">
        <dgm:presLayoutVars>
          <dgm:chMax val="0"/>
          <dgm:chPref val="0"/>
          <dgm:bulletEnabled val="1"/>
        </dgm:presLayoutVars>
      </dgm:prSet>
      <dgm:spPr/>
      <dgm:t>
        <a:bodyPr/>
        <a:lstStyle/>
        <a:p>
          <a:endParaRPr lang="en-US"/>
        </a:p>
      </dgm:t>
    </dgm:pt>
    <dgm:pt modelId="{1DDE1ACC-5448-4E67-AD04-7EC81D10806C}" type="pres">
      <dgm:prSet presAssocID="{67F8AE74-8D6A-408D-9D27-6D8B1D2C0312}" presName="Parent2" presStyleLbl="node1" presStyleIdx="1" presStyleCnt="3">
        <dgm:presLayoutVars>
          <dgm:chMax val="2"/>
          <dgm:chPref val="1"/>
          <dgm:bulletEnabled val="1"/>
        </dgm:presLayoutVars>
      </dgm:prSet>
      <dgm:spPr/>
      <dgm:t>
        <a:bodyPr/>
        <a:lstStyle/>
        <a:p>
          <a:endParaRPr lang="en-US"/>
        </a:p>
      </dgm:t>
    </dgm:pt>
    <dgm:pt modelId="{AB72F647-D72A-4127-826F-6DE40062D791}" type="pres">
      <dgm:prSet presAssocID="{D0CC9DE9-04AF-4604-8D00-C27239E393F4}" presName="ChildAccent1" presStyleCnt="0"/>
      <dgm:spPr/>
      <dgm:t>
        <a:bodyPr/>
        <a:lstStyle/>
        <a:p>
          <a:endParaRPr lang="en-US"/>
        </a:p>
      </dgm:t>
    </dgm:pt>
    <dgm:pt modelId="{4F12341F-7109-47E8-861E-AC535665D77A}" type="pres">
      <dgm:prSet presAssocID="{D0CC9DE9-04AF-4604-8D00-C27239E393F4}" presName="ChildAccent" presStyleLbl="alignImgPlace1" presStyleIdx="2" presStyleCnt="3" custScaleX="101733" custScaleY="99950"/>
      <dgm:spPr/>
      <dgm:t>
        <a:bodyPr/>
        <a:lstStyle/>
        <a:p>
          <a:endParaRPr lang="en-US"/>
        </a:p>
      </dgm:t>
    </dgm:pt>
    <dgm:pt modelId="{6F2B7BCA-336B-4736-81A5-B624DB5C4E3F}" type="pres">
      <dgm:prSet presAssocID="{D0CC9DE9-04AF-4604-8D00-C27239E393F4}" presName="Child1" presStyleLbl="revTx" presStyleIdx="0" presStyleCnt="0">
        <dgm:presLayoutVars>
          <dgm:chMax val="0"/>
          <dgm:chPref val="0"/>
          <dgm:bulletEnabled val="1"/>
        </dgm:presLayoutVars>
      </dgm:prSet>
      <dgm:spPr/>
      <dgm:t>
        <a:bodyPr/>
        <a:lstStyle/>
        <a:p>
          <a:endParaRPr lang="en-US"/>
        </a:p>
      </dgm:t>
    </dgm:pt>
    <dgm:pt modelId="{203A2E34-2038-48AE-BF22-F23376063780}" type="pres">
      <dgm:prSet presAssocID="{D0CC9DE9-04AF-4604-8D00-C27239E393F4}" presName="Parent1" presStyleLbl="node1" presStyleIdx="2" presStyleCnt="3">
        <dgm:presLayoutVars>
          <dgm:chMax val="2"/>
          <dgm:chPref val="1"/>
          <dgm:bulletEnabled val="1"/>
        </dgm:presLayoutVars>
      </dgm:prSet>
      <dgm:spPr/>
      <dgm:t>
        <a:bodyPr/>
        <a:lstStyle/>
        <a:p>
          <a:endParaRPr lang="en-US"/>
        </a:p>
      </dgm:t>
    </dgm:pt>
  </dgm:ptLst>
  <dgm:cxnLst>
    <dgm:cxn modelId="{6A7D60B1-5AED-494C-89E3-595C78E77F2E}" srcId="{D0CC9DE9-04AF-4604-8D00-C27239E393F4}" destId="{987BFBFD-7B60-4600-A70B-857A8937B977}" srcOrd="0" destOrd="0" parTransId="{864863D4-A7A6-4C55-8CF0-0560276E5AAF}" sibTransId="{71E5CB91-7CF7-4C93-BEC0-FEC242FB0C20}"/>
    <dgm:cxn modelId="{78929002-7148-4115-A9B5-C32D1ED42362}" srcId="{E2AE58D7-547E-4546-BCCD-7A2A46D87E75}" destId="{4F96EB44-9425-4F87-9B87-2D124131D47E}" srcOrd="0" destOrd="0" parTransId="{C7734059-E9C9-4E0D-8936-7C29E9585A01}" sibTransId="{8D7B3BCB-A31F-4172-8D2D-B5B54C90F96B}"/>
    <dgm:cxn modelId="{941DB121-BA02-4A87-A094-07027AEE5248}" type="presOf" srcId="{1CA95D44-3934-4D0A-9322-BDA886190AB3}" destId="{B97DAC85-4698-4EF8-B243-22AE730CF5F9}" srcOrd="0" destOrd="0" presId="urn:microsoft.com/office/officeart/2011/layout/InterconnectedBlockProcess"/>
    <dgm:cxn modelId="{6F194E39-5CB6-48A1-92D9-2261158A88FA}" type="presOf" srcId="{D0CC9DE9-04AF-4604-8D00-C27239E393F4}" destId="{203A2E34-2038-48AE-BF22-F23376063780}" srcOrd="0" destOrd="0" presId="urn:microsoft.com/office/officeart/2011/layout/InterconnectedBlockProcess"/>
    <dgm:cxn modelId="{ECDE19B4-7749-4FC8-B82F-904019608C51}" type="presOf" srcId="{4F96EB44-9425-4F87-9B87-2D124131D47E}" destId="{3CA05E8E-0A66-49F2-B91F-E317C93DA4F9}" srcOrd="1" destOrd="0" presId="urn:microsoft.com/office/officeart/2011/layout/InterconnectedBlockProcess"/>
    <dgm:cxn modelId="{1ACA6475-AA2A-40D6-82BE-71C6CDF84FAC}" type="presOf" srcId="{4F96EB44-9425-4F87-9B87-2D124131D47E}" destId="{A4FE34E6-FB3E-4864-86A5-01B38B58407A}" srcOrd="0" destOrd="0" presId="urn:microsoft.com/office/officeart/2011/layout/InterconnectedBlockProcess"/>
    <dgm:cxn modelId="{7D6E054B-516E-4EB9-A3B4-8DAEBA90917E}" srcId="{E1204746-6672-4ECE-AEA4-03DD2252B9E5}" destId="{67F8AE74-8D6A-408D-9D27-6D8B1D2C0312}" srcOrd="1" destOrd="0" parTransId="{3B9366DE-6E7A-4AFA-9359-D0E8CEA4F965}" sibTransId="{F7742CB5-CF56-42DE-AA4E-F96ECBE6CDBC}"/>
    <dgm:cxn modelId="{4B1F1827-F59B-4950-9B56-ACCD31338FB3}" srcId="{E1204746-6672-4ECE-AEA4-03DD2252B9E5}" destId="{E2AE58D7-547E-4546-BCCD-7A2A46D87E75}" srcOrd="2" destOrd="0" parTransId="{B36E996C-C72F-470B-BD86-6106CEBEE25D}" sibTransId="{3CB64316-2658-483B-8923-F4E19C359BC0}"/>
    <dgm:cxn modelId="{FB1AB005-4F83-4DAB-97B2-22E6CBF0CB59}" type="presOf" srcId="{E2AE58D7-547E-4546-BCCD-7A2A46D87E75}" destId="{0CB931B7-2913-4993-B72C-B4B09AC3EC12}" srcOrd="0" destOrd="0" presId="urn:microsoft.com/office/officeart/2011/layout/InterconnectedBlockProcess"/>
    <dgm:cxn modelId="{4F5BB108-1381-44C5-84FA-B27F9E0B7E16}" srcId="{67F8AE74-8D6A-408D-9D27-6D8B1D2C0312}" destId="{1CA95D44-3934-4D0A-9322-BDA886190AB3}" srcOrd="0" destOrd="0" parTransId="{BAB135BB-8174-41CD-83CB-A36D0CB63389}" sibTransId="{FAA27485-28A7-47F1-A1BC-AD7C36D50286}"/>
    <dgm:cxn modelId="{C6DEF0ED-ED13-4171-88E9-16EB372AC4FB}" type="presOf" srcId="{67F8AE74-8D6A-408D-9D27-6D8B1D2C0312}" destId="{1DDE1ACC-5448-4E67-AD04-7EC81D10806C}" srcOrd="0" destOrd="0" presId="urn:microsoft.com/office/officeart/2011/layout/InterconnectedBlockProcess"/>
    <dgm:cxn modelId="{C26C0243-24A0-4246-A303-FCE2A6051BCA}" type="presOf" srcId="{987BFBFD-7B60-4600-A70B-857A8937B977}" destId="{4F12341F-7109-47E8-861E-AC535665D77A}" srcOrd="0" destOrd="0" presId="urn:microsoft.com/office/officeart/2011/layout/InterconnectedBlockProcess"/>
    <dgm:cxn modelId="{6B5B4A68-D73D-458D-B9DF-AA666170CF6C}" srcId="{E1204746-6672-4ECE-AEA4-03DD2252B9E5}" destId="{D0CC9DE9-04AF-4604-8D00-C27239E393F4}" srcOrd="0" destOrd="0" parTransId="{A4FBA140-BDEC-4E4E-BDDD-9C660097CDB3}" sibTransId="{C301461B-B425-4487-9243-6DEA7852ECEB}"/>
    <dgm:cxn modelId="{20A0BDF2-5761-4664-A473-E28E449AF2F2}" type="presOf" srcId="{987BFBFD-7B60-4600-A70B-857A8937B977}" destId="{6F2B7BCA-336B-4736-81A5-B624DB5C4E3F}" srcOrd="1" destOrd="0" presId="urn:microsoft.com/office/officeart/2011/layout/InterconnectedBlockProcess"/>
    <dgm:cxn modelId="{75F3AC9E-98DB-405A-B4E2-9CEAD748A56F}" type="presOf" srcId="{1CA95D44-3934-4D0A-9322-BDA886190AB3}" destId="{74284AA0-30AE-4A95-ABC2-20BE9F6420E1}" srcOrd="1" destOrd="0" presId="urn:microsoft.com/office/officeart/2011/layout/InterconnectedBlockProcess"/>
    <dgm:cxn modelId="{A2831761-1BD3-47B9-AB22-FECBB04BF2BF}" type="presOf" srcId="{E1204746-6672-4ECE-AEA4-03DD2252B9E5}" destId="{F337F1AD-6A51-4985-9F77-7B506E71ED86}" srcOrd="0" destOrd="0" presId="urn:microsoft.com/office/officeart/2011/layout/InterconnectedBlockProcess"/>
    <dgm:cxn modelId="{8B2D9E12-1749-4E93-BE80-566A1E96EBCD}" type="presParOf" srcId="{F337F1AD-6A51-4985-9F77-7B506E71ED86}" destId="{86DE1394-3B5B-4E09-9AEF-FBC1484F14E0}" srcOrd="0" destOrd="0" presId="urn:microsoft.com/office/officeart/2011/layout/InterconnectedBlockProcess"/>
    <dgm:cxn modelId="{77134FBD-DBC4-40A5-84A4-C6C7FA56D295}" type="presParOf" srcId="{86DE1394-3B5B-4E09-9AEF-FBC1484F14E0}" destId="{A4FE34E6-FB3E-4864-86A5-01B38B58407A}" srcOrd="0" destOrd="0" presId="urn:microsoft.com/office/officeart/2011/layout/InterconnectedBlockProcess"/>
    <dgm:cxn modelId="{5C5C07F1-7E86-4260-8A6B-E5F46457B1A7}" type="presParOf" srcId="{F337F1AD-6A51-4985-9F77-7B506E71ED86}" destId="{3CA05E8E-0A66-49F2-B91F-E317C93DA4F9}" srcOrd="1" destOrd="0" presId="urn:microsoft.com/office/officeart/2011/layout/InterconnectedBlockProcess"/>
    <dgm:cxn modelId="{1B9B7EAB-1281-4ACC-841D-3269723DC288}" type="presParOf" srcId="{F337F1AD-6A51-4985-9F77-7B506E71ED86}" destId="{0CB931B7-2913-4993-B72C-B4B09AC3EC12}" srcOrd="2" destOrd="0" presId="urn:microsoft.com/office/officeart/2011/layout/InterconnectedBlockProcess"/>
    <dgm:cxn modelId="{A02A771B-84CF-4201-AB3D-B0EEEFDC4901}" type="presParOf" srcId="{F337F1AD-6A51-4985-9F77-7B506E71ED86}" destId="{70C08920-F9AB-4B74-AFAE-0CA0B9A46671}" srcOrd="3" destOrd="0" presId="urn:microsoft.com/office/officeart/2011/layout/InterconnectedBlockProcess"/>
    <dgm:cxn modelId="{74A1B3D6-15B5-4EB0-8BA3-8044271F212B}" type="presParOf" srcId="{70C08920-F9AB-4B74-AFAE-0CA0B9A46671}" destId="{B97DAC85-4698-4EF8-B243-22AE730CF5F9}" srcOrd="0" destOrd="0" presId="urn:microsoft.com/office/officeart/2011/layout/InterconnectedBlockProcess"/>
    <dgm:cxn modelId="{BE91F9AD-B286-4ABB-83AA-F94333363C6C}" type="presParOf" srcId="{F337F1AD-6A51-4985-9F77-7B506E71ED86}" destId="{74284AA0-30AE-4A95-ABC2-20BE9F6420E1}" srcOrd="4" destOrd="0" presId="urn:microsoft.com/office/officeart/2011/layout/InterconnectedBlockProcess"/>
    <dgm:cxn modelId="{FCA17364-46A1-40B9-A946-06D4B53A4D64}" type="presParOf" srcId="{F337F1AD-6A51-4985-9F77-7B506E71ED86}" destId="{1DDE1ACC-5448-4E67-AD04-7EC81D10806C}" srcOrd="5" destOrd="0" presId="urn:microsoft.com/office/officeart/2011/layout/InterconnectedBlockProcess"/>
    <dgm:cxn modelId="{0B7BBDA5-A631-4C12-8727-F10B5AAC5125}" type="presParOf" srcId="{F337F1AD-6A51-4985-9F77-7B506E71ED86}" destId="{AB72F647-D72A-4127-826F-6DE40062D791}" srcOrd="6" destOrd="0" presId="urn:microsoft.com/office/officeart/2011/layout/InterconnectedBlockProcess"/>
    <dgm:cxn modelId="{D15DD0CD-2D82-4CFB-9E22-6CA9A2D04A47}" type="presParOf" srcId="{AB72F647-D72A-4127-826F-6DE40062D791}" destId="{4F12341F-7109-47E8-861E-AC535665D77A}" srcOrd="0" destOrd="0" presId="urn:microsoft.com/office/officeart/2011/layout/InterconnectedBlockProcess"/>
    <dgm:cxn modelId="{0422ECCF-5168-4495-BE6C-3C48E085E39F}" type="presParOf" srcId="{F337F1AD-6A51-4985-9F77-7B506E71ED86}" destId="{6F2B7BCA-336B-4736-81A5-B624DB5C4E3F}" srcOrd="7" destOrd="0" presId="urn:microsoft.com/office/officeart/2011/layout/InterconnectedBlockProcess"/>
    <dgm:cxn modelId="{7EF986FE-C0A6-4249-B81A-752F0E41D324}" type="presParOf" srcId="{F337F1AD-6A51-4985-9F77-7B506E71ED86}" destId="{203A2E34-2038-48AE-BF22-F23376063780}" srcOrd="8"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204746-6672-4ECE-AEA4-03DD2252B9E5}" type="doc">
      <dgm:prSet loTypeId="urn:microsoft.com/office/officeart/2011/layout/InterconnectedBlockProcess" loCatId="process" qsTypeId="urn:microsoft.com/office/officeart/2005/8/quickstyle/simple1" qsCatId="simple" csTypeId="urn:microsoft.com/office/officeart/2005/8/colors/colorful2" csCatId="colorful" phldr="1"/>
      <dgm:spPr/>
      <dgm:t>
        <a:bodyPr/>
        <a:lstStyle/>
        <a:p>
          <a:endParaRPr lang="en-US"/>
        </a:p>
      </dgm:t>
    </dgm:pt>
    <dgm:pt modelId="{D0CC9DE9-04AF-4604-8D00-C27239E393F4}">
      <dgm:prSet phldrT="[Text]" custT="1"/>
      <dgm:spPr/>
      <dgm:t>
        <a:bodyPr/>
        <a:lstStyle/>
        <a:p>
          <a:r>
            <a:rPr lang="en-US" sz="2000" dirty="0" smtClean="0"/>
            <a:t>Treatment Integrity</a:t>
          </a:r>
          <a:endParaRPr lang="en-US" sz="2000" dirty="0"/>
        </a:p>
      </dgm:t>
    </dgm:pt>
    <dgm:pt modelId="{A4FBA140-BDEC-4E4E-BDDD-9C660097CDB3}" type="parTrans" cxnId="{6B5B4A68-D73D-458D-B9DF-AA666170CF6C}">
      <dgm:prSet/>
      <dgm:spPr/>
      <dgm:t>
        <a:bodyPr/>
        <a:lstStyle/>
        <a:p>
          <a:endParaRPr lang="en-US"/>
        </a:p>
      </dgm:t>
    </dgm:pt>
    <dgm:pt modelId="{C301461B-B425-4487-9243-6DEA7852ECEB}" type="sibTrans" cxnId="{6B5B4A68-D73D-458D-B9DF-AA666170CF6C}">
      <dgm:prSet/>
      <dgm:spPr/>
      <dgm:t>
        <a:bodyPr/>
        <a:lstStyle/>
        <a:p>
          <a:endParaRPr lang="en-US"/>
        </a:p>
      </dgm:t>
    </dgm:pt>
    <dgm:pt modelId="{987BFBFD-7B60-4600-A70B-857A8937B977}">
      <dgm:prSet phldrT="[Text]" custT="1"/>
      <dgm:spPr/>
      <dgm:t>
        <a:bodyPr/>
        <a:lstStyle/>
        <a:p>
          <a:r>
            <a:rPr lang="en-US" sz="2200" dirty="0" smtClean="0"/>
            <a:t>Is it happening?</a:t>
          </a:r>
          <a:endParaRPr lang="en-US" sz="2200" dirty="0"/>
        </a:p>
      </dgm:t>
    </dgm:pt>
    <dgm:pt modelId="{864863D4-A7A6-4C55-8CF0-0560276E5AAF}" type="parTrans" cxnId="{6A7D60B1-5AED-494C-89E3-595C78E77F2E}">
      <dgm:prSet/>
      <dgm:spPr/>
      <dgm:t>
        <a:bodyPr/>
        <a:lstStyle/>
        <a:p>
          <a:endParaRPr lang="en-US"/>
        </a:p>
      </dgm:t>
    </dgm:pt>
    <dgm:pt modelId="{71E5CB91-7CF7-4C93-BEC0-FEC242FB0C20}" type="sibTrans" cxnId="{6A7D60B1-5AED-494C-89E3-595C78E77F2E}">
      <dgm:prSet/>
      <dgm:spPr/>
      <dgm:t>
        <a:bodyPr/>
        <a:lstStyle/>
        <a:p>
          <a:endParaRPr lang="en-US"/>
        </a:p>
      </dgm:t>
    </dgm:pt>
    <dgm:pt modelId="{67F8AE74-8D6A-408D-9D27-6D8B1D2C0312}">
      <dgm:prSet phldrT="[Text]" custT="1"/>
      <dgm:spPr/>
      <dgm:t>
        <a:bodyPr/>
        <a:lstStyle/>
        <a:p>
          <a:r>
            <a:rPr lang="en-US" sz="2000" dirty="0" smtClean="0"/>
            <a:t>Social Validity</a:t>
          </a:r>
          <a:endParaRPr lang="en-US" sz="2000" dirty="0"/>
        </a:p>
      </dgm:t>
    </dgm:pt>
    <dgm:pt modelId="{3B9366DE-6E7A-4AFA-9359-D0E8CEA4F965}" type="parTrans" cxnId="{7D6E054B-516E-4EB9-A3B4-8DAEBA90917E}">
      <dgm:prSet/>
      <dgm:spPr/>
      <dgm:t>
        <a:bodyPr/>
        <a:lstStyle/>
        <a:p>
          <a:endParaRPr lang="en-US"/>
        </a:p>
      </dgm:t>
    </dgm:pt>
    <dgm:pt modelId="{F7742CB5-CF56-42DE-AA4E-F96ECBE6CDBC}" type="sibTrans" cxnId="{7D6E054B-516E-4EB9-A3B4-8DAEBA90917E}">
      <dgm:prSet/>
      <dgm:spPr/>
      <dgm:t>
        <a:bodyPr/>
        <a:lstStyle/>
        <a:p>
          <a:endParaRPr lang="en-US"/>
        </a:p>
      </dgm:t>
    </dgm:pt>
    <dgm:pt modelId="{1CA95D44-3934-4D0A-9322-BDA886190AB3}">
      <dgm:prSet phldrT="[Text]" custT="1"/>
      <dgm:spPr/>
      <dgm:t>
        <a:bodyPr/>
        <a:lstStyle/>
        <a:p>
          <a:r>
            <a:rPr lang="en-US" sz="2200" dirty="0" smtClean="0"/>
            <a:t>What do </a:t>
          </a:r>
          <a:r>
            <a:rPr lang="en-US" sz="2100" dirty="0" smtClean="0"/>
            <a:t>stakeholders</a:t>
          </a:r>
          <a:r>
            <a:rPr lang="en-US" sz="2200" dirty="0" smtClean="0"/>
            <a:t> think about the goals, procedures, and outcomes?</a:t>
          </a:r>
          <a:endParaRPr lang="en-US" sz="2200" dirty="0"/>
        </a:p>
      </dgm:t>
    </dgm:pt>
    <dgm:pt modelId="{BAB135BB-8174-41CD-83CB-A36D0CB63389}" type="parTrans" cxnId="{4F5BB108-1381-44C5-84FA-B27F9E0B7E16}">
      <dgm:prSet/>
      <dgm:spPr/>
      <dgm:t>
        <a:bodyPr/>
        <a:lstStyle/>
        <a:p>
          <a:endParaRPr lang="en-US"/>
        </a:p>
      </dgm:t>
    </dgm:pt>
    <dgm:pt modelId="{FAA27485-28A7-47F1-A1BC-AD7C36D50286}" type="sibTrans" cxnId="{4F5BB108-1381-44C5-84FA-B27F9E0B7E16}">
      <dgm:prSet/>
      <dgm:spPr/>
      <dgm:t>
        <a:bodyPr/>
        <a:lstStyle/>
        <a:p>
          <a:endParaRPr lang="en-US"/>
        </a:p>
      </dgm:t>
    </dgm:pt>
    <dgm:pt modelId="{E2AE58D7-547E-4546-BCCD-7A2A46D87E75}">
      <dgm:prSet phldrT="[Text]" custT="1"/>
      <dgm:spPr/>
      <dgm:t>
        <a:bodyPr/>
        <a:lstStyle/>
        <a:p>
          <a:r>
            <a:rPr lang="en-US" sz="2000" dirty="0" smtClean="0"/>
            <a:t>Experimental Design</a:t>
          </a:r>
          <a:endParaRPr lang="en-US" sz="2000" dirty="0"/>
        </a:p>
      </dgm:t>
    </dgm:pt>
    <dgm:pt modelId="{B36E996C-C72F-470B-BD86-6106CEBEE25D}" type="parTrans" cxnId="{4B1F1827-F59B-4950-9B56-ACCD31338FB3}">
      <dgm:prSet/>
      <dgm:spPr/>
      <dgm:t>
        <a:bodyPr/>
        <a:lstStyle/>
        <a:p>
          <a:endParaRPr lang="en-US"/>
        </a:p>
      </dgm:t>
    </dgm:pt>
    <dgm:pt modelId="{3CB64316-2658-483B-8923-F4E19C359BC0}" type="sibTrans" cxnId="{4B1F1827-F59B-4950-9B56-ACCD31338FB3}">
      <dgm:prSet/>
      <dgm:spPr/>
      <dgm:t>
        <a:bodyPr/>
        <a:lstStyle/>
        <a:p>
          <a:endParaRPr lang="en-US"/>
        </a:p>
      </dgm:t>
    </dgm:pt>
    <dgm:pt modelId="{4F96EB44-9425-4F87-9B87-2D124131D47E}">
      <dgm:prSet phldrT="[Text]" custT="1"/>
      <dgm:spPr/>
      <dgm:t>
        <a:bodyPr/>
        <a:lstStyle/>
        <a:p>
          <a:r>
            <a:rPr lang="en-US" sz="2200" dirty="0" smtClean="0"/>
            <a:t>How well did this support work for this student?</a:t>
          </a:r>
          <a:endParaRPr lang="en-US" sz="2200" dirty="0"/>
        </a:p>
      </dgm:t>
    </dgm:pt>
    <dgm:pt modelId="{C7734059-E9C9-4E0D-8936-7C29E9585A01}" type="parTrans" cxnId="{78929002-7148-4115-A9B5-C32D1ED42362}">
      <dgm:prSet/>
      <dgm:spPr/>
      <dgm:t>
        <a:bodyPr/>
        <a:lstStyle/>
        <a:p>
          <a:endParaRPr lang="en-US"/>
        </a:p>
      </dgm:t>
    </dgm:pt>
    <dgm:pt modelId="{8D7B3BCB-A31F-4172-8D2D-B5B54C90F96B}" type="sibTrans" cxnId="{78929002-7148-4115-A9B5-C32D1ED42362}">
      <dgm:prSet/>
      <dgm:spPr/>
      <dgm:t>
        <a:bodyPr/>
        <a:lstStyle/>
        <a:p>
          <a:endParaRPr lang="en-US"/>
        </a:p>
      </dgm:t>
    </dgm:pt>
    <dgm:pt modelId="{F337F1AD-6A51-4985-9F77-7B506E71ED86}" type="pres">
      <dgm:prSet presAssocID="{E1204746-6672-4ECE-AEA4-03DD2252B9E5}" presName="Name0" presStyleCnt="0">
        <dgm:presLayoutVars>
          <dgm:chMax val="7"/>
          <dgm:chPref val="5"/>
          <dgm:dir/>
          <dgm:animOne val="branch"/>
          <dgm:animLvl val="lvl"/>
        </dgm:presLayoutVars>
      </dgm:prSet>
      <dgm:spPr/>
      <dgm:t>
        <a:bodyPr/>
        <a:lstStyle/>
        <a:p>
          <a:endParaRPr lang="en-US"/>
        </a:p>
      </dgm:t>
    </dgm:pt>
    <dgm:pt modelId="{86DE1394-3B5B-4E09-9AEF-FBC1484F14E0}" type="pres">
      <dgm:prSet presAssocID="{E2AE58D7-547E-4546-BCCD-7A2A46D87E75}" presName="ChildAccent3" presStyleCnt="0"/>
      <dgm:spPr/>
      <dgm:t>
        <a:bodyPr/>
        <a:lstStyle/>
        <a:p>
          <a:endParaRPr lang="en-US"/>
        </a:p>
      </dgm:t>
    </dgm:pt>
    <dgm:pt modelId="{A4FE34E6-FB3E-4864-86A5-01B38B58407A}" type="pres">
      <dgm:prSet presAssocID="{E2AE58D7-547E-4546-BCCD-7A2A46D87E75}" presName="ChildAccent" presStyleLbl="alignImgPlace1" presStyleIdx="0" presStyleCnt="3" custLinFactNeighborX="-6038" custLinFactNeighborY="22"/>
      <dgm:spPr/>
      <dgm:t>
        <a:bodyPr/>
        <a:lstStyle/>
        <a:p>
          <a:endParaRPr lang="en-US"/>
        </a:p>
      </dgm:t>
    </dgm:pt>
    <dgm:pt modelId="{3CA05E8E-0A66-49F2-B91F-E317C93DA4F9}" type="pres">
      <dgm:prSet presAssocID="{E2AE58D7-547E-4546-BCCD-7A2A46D87E75}" presName="Child3" presStyleLbl="revTx" presStyleIdx="0" presStyleCnt="0">
        <dgm:presLayoutVars>
          <dgm:chMax val="0"/>
          <dgm:chPref val="0"/>
          <dgm:bulletEnabled val="1"/>
        </dgm:presLayoutVars>
      </dgm:prSet>
      <dgm:spPr/>
      <dgm:t>
        <a:bodyPr/>
        <a:lstStyle/>
        <a:p>
          <a:endParaRPr lang="en-US"/>
        </a:p>
      </dgm:t>
    </dgm:pt>
    <dgm:pt modelId="{0CB931B7-2913-4993-B72C-B4B09AC3EC12}" type="pres">
      <dgm:prSet presAssocID="{E2AE58D7-547E-4546-BCCD-7A2A46D87E75}" presName="Parent3" presStyleLbl="node1" presStyleIdx="0" presStyleCnt="3">
        <dgm:presLayoutVars>
          <dgm:chMax val="2"/>
          <dgm:chPref val="1"/>
          <dgm:bulletEnabled val="1"/>
        </dgm:presLayoutVars>
      </dgm:prSet>
      <dgm:spPr/>
      <dgm:t>
        <a:bodyPr/>
        <a:lstStyle/>
        <a:p>
          <a:endParaRPr lang="en-US"/>
        </a:p>
      </dgm:t>
    </dgm:pt>
    <dgm:pt modelId="{70C08920-F9AB-4B74-AFAE-0CA0B9A46671}" type="pres">
      <dgm:prSet presAssocID="{67F8AE74-8D6A-408D-9D27-6D8B1D2C0312}" presName="ChildAccent2" presStyleCnt="0"/>
      <dgm:spPr/>
      <dgm:t>
        <a:bodyPr/>
        <a:lstStyle/>
        <a:p>
          <a:endParaRPr lang="en-US"/>
        </a:p>
      </dgm:t>
    </dgm:pt>
    <dgm:pt modelId="{B97DAC85-4698-4EF8-B243-22AE730CF5F9}" type="pres">
      <dgm:prSet presAssocID="{67F8AE74-8D6A-408D-9D27-6D8B1D2C0312}" presName="ChildAccent" presStyleLbl="alignImgPlace1" presStyleIdx="1" presStyleCnt="3" custScaleX="102637"/>
      <dgm:spPr/>
      <dgm:t>
        <a:bodyPr/>
        <a:lstStyle/>
        <a:p>
          <a:endParaRPr lang="en-US"/>
        </a:p>
      </dgm:t>
    </dgm:pt>
    <dgm:pt modelId="{74284AA0-30AE-4A95-ABC2-20BE9F6420E1}" type="pres">
      <dgm:prSet presAssocID="{67F8AE74-8D6A-408D-9D27-6D8B1D2C0312}" presName="Child2" presStyleLbl="revTx" presStyleIdx="0" presStyleCnt="0">
        <dgm:presLayoutVars>
          <dgm:chMax val="0"/>
          <dgm:chPref val="0"/>
          <dgm:bulletEnabled val="1"/>
        </dgm:presLayoutVars>
      </dgm:prSet>
      <dgm:spPr/>
      <dgm:t>
        <a:bodyPr/>
        <a:lstStyle/>
        <a:p>
          <a:endParaRPr lang="en-US"/>
        </a:p>
      </dgm:t>
    </dgm:pt>
    <dgm:pt modelId="{1DDE1ACC-5448-4E67-AD04-7EC81D10806C}" type="pres">
      <dgm:prSet presAssocID="{67F8AE74-8D6A-408D-9D27-6D8B1D2C0312}" presName="Parent2" presStyleLbl="node1" presStyleIdx="1" presStyleCnt="3">
        <dgm:presLayoutVars>
          <dgm:chMax val="2"/>
          <dgm:chPref val="1"/>
          <dgm:bulletEnabled val="1"/>
        </dgm:presLayoutVars>
      </dgm:prSet>
      <dgm:spPr/>
      <dgm:t>
        <a:bodyPr/>
        <a:lstStyle/>
        <a:p>
          <a:endParaRPr lang="en-US"/>
        </a:p>
      </dgm:t>
    </dgm:pt>
    <dgm:pt modelId="{AB72F647-D72A-4127-826F-6DE40062D791}" type="pres">
      <dgm:prSet presAssocID="{D0CC9DE9-04AF-4604-8D00-C27239E393F4}" presName="ChildAccent1" presStyleCnt="0"/>
      <dgm:spPr/>
      <dgm:t>
        <a:bodyPr/>
        <a:lstStyle/>
        <a:p>
          <a:endParaRPr lang="en-US"/>
        </a:p>
      </dgm:t>
    </dgm:pt>
    <dgm:pt modelId="{4F12341F-7109-47E8-861E-AC535665D77A}" type="pres">
      <dgm:prSet presAssocID="{D0CC9DE9-04AF-4604-8D00-C27239E393F4}" presName="ChildAccent" presStyleLbl="alignImgPlace1" presStyleIdx="2" presStyleCnt="3" custScaleX="114101"/>
      <dgm:spPr/>
      <dgm:t>
        <a:bodyPr/>
        <a:lstStyle/>
        <a:p>
          <a:endParaRPr lang="en-US"/>
        </a:p>
      </dgm:t>
    </dgm:pt>
    <dgm:pt modelId="{6F2B7BCA-336B-4736-81A5-B624DB5C4E3F}" type="pres">
      <dgm:prSet presAssocID="{D0CC9DE9-04AF-4604-8D00-C27239E393F4}" presName="Child1" presStyleLbl="revTx" presStyleIdx="0" presStyleCnt="0">
        <dgm:presLayoutVars>
          <dgm:chMax val="0"/>
          <dgm:chPref val="0"/>
          <dgm:bulletEnabled val="1"/>
        </dgm:presLayoutVars>
      </dgm:prSet>
      <dgm:spPr/>
      <dgm:t>
        <a:bodyPr/>
        <a:lstStyle/>
        <a:p>
          <a:endParaRPr lang="en-US"/>
        </a:p>
      </dgm:t>
    </dgm:pt>
    <dgm:pt modelId="{203A2E34-2038-48AE-BF22-F23376063780}" type="pres">
      <dgm:prSet presAssocID="{D0CC9DE9-04AF-4604-8D00-C27239E393F4}" presName="Parent1" presStyleLbl="node1" presStyleIdx="2" presStyleCnt="3">
        <dgm:presLayoutVars>
          <dgm:chMax val="2"/>
          <dgm:chPref val="1"/>
          <dgm:bulletEnabled val="1"/>
        </dgm:presLayoutVars>
      </dgm:prSet>
      <dgm:spPr/>
      <dgm:t>
        <a:bodyPr/>
        <a:lstStyle/>
        <a:p>
          <a:endParaRPr lang="en-US"/>
        </a:p>
      </dgm:t>
    </dgm:pt>
  </dgm:ptLst>
  <dgm:cxnLst>
    <dgm:cxn modelId="{6C9CBBB9-71A1-43CA-A2D6-EC2A4939F220}" type="presOf" srcId="{E1204746-6672-4ECE-AEA4-03DD2252B9E5}" destId="{F337F1AD-6A51-4985-9F77-7B506E71ED86}" srcOrd="0" destOrd="0" presId="urn:microsoft.com/office/officeart/2011/layout/InterconnectedBlockProcess"/>
    <dgm:cxn modelId="{736EB77B-0656-4248-AD1F-8CD54ADF2C24}" type="presOf" srcId="{987BFBFD-7B60-4600-A70B-857A8937B977}" destId="{6F2B7BCA-336B-4736-81A5-B624DB5C4E3F}" srcOrd="1" destOrd="0" presId="urn:microsoft.com/office/officeart/2011/layout/InterconnectedBlockProcess"/>
    <dgm:cxn modelId="{9F840CB3-F73C-4055-ABE2-17B0900338AC}" type="presOf" srcId="{67F8AE74-8D6A-408D-9D27-6D8B1D2C0312}" destId="{1DDE1ACC-5448-4E67-AD04-7EC81D10806C}" srcOrd="0" destOrd="0" presId="urn:microsoft.com/office/officeart/2011/layout/InterconnectedBlockProcess"/>
    <dgm:cxn modelId="{D162BD7D-A937-40F9-A2F2-97B5BD6AB56B}" type="presOf" srcId="{E2AE58D7-547E-4546-BCCD-7A2A46D87E75}" destId="{0CB931B7-2913-4993-B72C-B4B09AC3EC12}" srcOrd="0" destOrd="0" presId="urn:microsoft.com/office/officeart/2011/layout/InterconnectedBlockProcess"/>
    <dgm:cxn modelId="{D7073537-84C0-4C35-A70A-35FECC55E870}" type="presOf" srcId="{1CA95D44-3934-4D0A-9322-BDA886190AB3}" destId="{B97DAC85-4698-4EF8-B243-22AE730CF5F9}" srcOrd="0" destOrd="0" presId="urn:microsoft.com/office/officeart/2011/layout/InterconnectedBlockProcess"/>
    <dgm:cxn modelId="{7D6E054B-516E-4EB9-A3B4-8DAEBA90917E}" srcId="{E1204746-6672-4ECE-AEA4-03DD2252B9E5}" destId="{67F8AE74-8D6A-408D-9D27-6D8B1D2C0312}" srcOrd="1" destOrd="0" parTransId="{3B9366DE-6E7A-4AFA-9359-D0E8CEA4F965}" sibTransId="{F7742CB5-CF56-42DE-AA4E-F96ECBE6CDBC}"/>
    <dgm:cxn modelId="{6B5B4A68-D73D-458D-B9DF-AA666170CF6C}" srcId="{E1204746-6672-4ECE-AEA4-03DD2252B9E5}" destId="{D0CC9DE9-04AF-4604-8D00-C27239E393F4}" srcOrd="0" destOrd="0" parTransId="{A4FBA140-BDEC-4E4E-BDDD-9C660097CDB3}" sibTransId="{C301461B-B425-4487-9243-6DEA7852ECEB}"/>
    <dgm:cxn modelId="{6A7D60B1-5AED-494C-89E3-595C78E77F2E}" srcId="{D0CC9DE9-04AF-4604-8D00-C27239E393F4}" destId="{987BFBFD-7B60-4600-A70B-857A8937B977}" srcOrd="0" destOrd="0" parTransId="{864863D4-A7A6-4C55-8CF0-0560276E5AAF}" sibTransId="{71E5CB91-7CF7-4C93-BEC0-FEC242FB0C20}"/>
    <dgm:cxn modelId="{68EAF064-14CA-48F5-89E5-82CC826C83AD}" type="presOf" srcId="{4F96EB44-9425-4F87-9B87-2D124131D47E}" destId="{A4FE34E6-FB3E-4864-86A5-01B38B58407A}" srcOrd="0" destOrd="0" presId="urn:microsoft.com/office/officeart/2011/layout/InterconnectedBlockProcess"/>
    <dgm:cxn modelId="{78929002-7148-4115-A9B5-C32D1ED42362}" srcId="{E2AE58D7-547E-4546-BCCD-7A2A46D87E75}" destId="{4F96EB44-9425-4F87-9B87-2D124131D47E}" srcOrd="0" destOrd="0" parTransId="{C7734059-E9C9-4E0D-8936-7C29E9585A01}" sibTransId="{8D7B3BCB-A31F-4172-8D2D-B5B54C90F96B}"/>
    <dgm:cxn modelId="{CF112C45-5695-44A0-9FE3-A22DD5E34CC8}" type="presOf" srcId="{987BFBFD-7B60-4600-A70B-857A8937B977}" destId="{4F12341F-7109-47E8-861E-AC535665D77A}" srcOrd="0" destOrd="0" presId="urn:microsoft.com/office/officeart/2011/layout/InterconnectedBlockProcess"/>
    <dgm:cxn modelId="{AD9B52E2-1838-4B36-8046-4A637048B5EF}" type="presOf" srcId="{1CA95D44-3934-4D0A-9322-BDA886190AB3}" destId="{74284AA0-30AE-4A95-ABC2-20BE9F6420E1}" srcOrd="1" destOrd="0" presId="urn:microsoft.com/office/officeart/2011/layout/InterconnectedBlockProcess"/>
    <dgm:cxn modelId="{96F61AD4-76ED-4DDD-A51F-C7A679F13C5E}" type="presOf" srcId="{D0CC9DE9-04AF-4604-8D00-C27239E393F4}" destId="{203A2E34-2038-48AE-BF22-F23376063780}" srcOrd="0" destOrd="0" presId="urn:microsoft.com/office/officeart/2011/layout/InterconnectedBlockProcess"/>
    <dgm:cxn modelId="{4B1F1827-F59B-4950-9B56-ACCD31338FB3}" srcId="{E1204746-6672-4ECE-AEA4-03DD2252B9E5}" destId="{E2AE58D7-547E-4546-BCCD-7A2A46D87E75}" srcOrd="2" destOrd="0" parTransId="{B36E996C-C72F-470B-BD86-6106CEBEE25D}" sibTransId="{3CB64316-2658-483B-8923-F4E19C359BC0}"/>
    <dgm:cxn modelId="{4F5BB108-1381-44C5-84FA-B27F9E0B7E16}" srcId="{67F8AE74-8D6A-408D-9D27-6D8B1D2C0312}" destId="{1CA95D44-3934-4D0A-9322-BDA886190AB3}" srcOrd="0" destOrd="0" parTransId="{BAB135BB-8174-41CD-83CB-A36D0CB63389}" sibTransId="{FAA27485-28A7-47F1-A1BC-AD7C36D50286}"/>
    <dgm:cxn modelId="{1BBD6DE7-B9EF-4E58-A673-61F2649D3A3C}" type="presOf" srcId="{4F96EB44-9425-4F87-9B87-2D124131D47E}" destId="{3CA05E8E-0A66-49F2-B91F-E317C93DA4F9}" srcOrd="1" destOrd="0" presId="urn:microsoft.com/office/officeart/2011/layout/InterconnectedBlockProcess"/>
    <dgm:cxn modelId="{41544D1F-D474-4F2A-9C60-A22C2AE07411}" type="presParOf" srcId="{F337F1AD-6A51-4985-9F77-7B506E71ED86}" destId="{86DE1394-3B5B-4E09-9AEF-FBC1484F14E0}" srcOrd="0" destOrd="0" presId="urn:microsoft.com/office/officeart/2011/layout/InterconnectedBlockProcess"/>
    <dgm:cxn modelId="{DF20ACD5-B1F7-4AC0-ACF9-C8BF1EC54197}" type="presParOf" srcId="{86DE1394-3B5B-4E09-9AEF-FBC1484F14E0}" destId="{A4FE34E6-FB3E-4864-86A5-01B38B58407A}" srcOrd="0" destOrd="0" presId="urn:microsoft.com/office/officeart/2011/layout/InterconnectedBlockProcess"/>
    <dgm:cxn modelId="{D81221B9-A653-434A-A584-0AFD25A5A7EB}" type="presParOf" srcId="{F337F1AD-6A51-4985-9F77-7B506E71ED86}" destId="{3CA05E8E-0A66-49F2-B91F-E317C93DA4F9}" srcOrd="1" destOrd="0" presId="urn:microsoft.com/office/officeart/2011/layout/InterconnectedBlockProcess"/>
    <dgm:cxn modelId="{6A6A4A69-8D96-46B8-B5F4-DDA6CF3BBEC6}" type="presParOf" srcId="{F337F1AD-6A51-4985-9F77-7B506E71ED86}" destId="{0CB931B7-2913-4993-B72C-B4B09AC3EC12}" srcOrd="2" destOrd="0" presId="urn:microsoft.com/office/officeart/2011/layout/InterconnectedBlockProcess"/>
    <dgm:cxn modelId="{6EB0C53A-DA2C-44D3-B1CE-4C4A1D401848}" type="presParOf" srcId="{F337F1AD-6A51-4985-9F77-7B506E71ED86}" destId="{70C08920-F9AB-4B74-AFAE-0CA0B9A46671}" srcOrd="3" destOrd="0" presId="urn:microsoft.com/office/officeart/2011/layout/InterconnectedBlockProcess"/>
    <dgm:cxn modelId="{CF3CABCF-E3A7-4355-8A0C-AD8456057BA7}" type="presParOf" srcId="{70C08920-F9AB-4B74-AFAE-0CA0B9A46671}" destId="{B97DAC85-4698-4EF8-B243-22AE730CF5F9}" srcOrd="0" destOrd="0" presId="urn:microsoft.com/office/officeart/2011/layout/InterconnectedBlockProcess"/>
    <dgm:cxn modelId="{6BEE6602-0745-4A28-B1D4-6074340A5F26}" type="presParOf" srcId="{F337F1AD-6A51-4985-9F77-7B506E71ED86}" destId="{74284AA0-30AE-4A95-ABC2-20BE9F6420E1}" srcOrd="4" destOrd="0" presId="urn:microsoft.com/office/officeart/2011/layout/InterconnectedBlockProcess"/>
    <dgm:cxn modelId="{BA6AB1AC-698F-4345-B269-C4B9A1B851CB}" type="presParOf" srcId="{F337F1AD-6A51-4985-9F77-7B506E71ED86}" destId="{1DDE1ACC-5448-4E67-AD04-7EC81D10806C}" srcOrd="5" destOrd="0" presId="urn:microsoft.com/office/officeart/2011/layout/InterconnectedBlockProcess"/>
    <dgm:cxn modelId="{480B5EBE-86F6-4033-9A47-EA55C04563A5}" type="presParOf" srcId="{F337F1AD-6A51-4985-9F77-7B506E71ED86}" destId="{AB72F647-D72A-4127-826F-6DE40062D791}" srcOrd="6" destOrd="0" presId="urn:microsoft.com/office/officeart/2011/layout/InterconnectedBlockProcess"/>
    <dgm:cxn modelId="{F65EBFEC-55E5-467C-A8B9-2B627C91B740}" type="presParOf" srcId="{AB72F647-D72A-4127-826F-6DE40062D791}" destId="{4F12341F-7109-47E8-861E-AC535665D77A}" srcOrd="0" destOrd="0" presId="urn:microsoft.com/office/officeart/2011/layout/InterconnectedBlockProcess"/>
    <dgm:cxn modelId="{7F4CE123-A2BB-48B1-BBC4-40A9B5ADE02B}" type="presParOf" srcId="{F337F1AD-6A51-4985-9F77-7B506E71ED86}" destId="{6F2B7BCA-336B-4736-81A5-B624DB5C4E3F}" srcOrd="7" destOrd="0" presId="urn:microsoft.com/office/officeart/2011/layout/InterconnectedBlockProcess"/>
    <dgm:cxn modelId="{3526565C-E281-47DD-8312-7A5B7B22C743}" type="presParOf" srcId="{F337F1AD-6A51-4985-9F77-7B506E71ED86}" destId="{203A2E34-2038-48AE-BF22-F23376063780}" srcOrd="8"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204746-6672-4ECE-AEA4-03DD2252B9E5}" type="doc">
      <dgm:prSet loTypeId="urn:microsoft.com/office/officeart/2011/layout/InterconnectedBlockProcess" loCatId="process" qsTypeId="urn:microsoft.com/office/officeart/2005/8/quickstyle/simple1" qsCatId="simple" csTypeId="urn:microsoft.com/office/officeart/2005/8/colors/colorful2" csCatId="colorful" phldr="1"/>
      <dgm:spPr/>
      <dgm:t>
        <a:bodyPr/>
        <a:lstStyle/>
        <a:p>
          <a:endParaRPr lang="en-US"/>
        </a:p>
      </dgm:t>
    </dgm:pt>
    <dgm:pt modelId="{D0CC9DE9-04AF-4604-8D00-C27239E393F4}">
      <dgm:prSet phldrT="[Text]" custT="1"/>
      <dgm:spPr/>
      <dgm:t>
        <a:bodyPr/>
        <a:lstStyle/>
        <a:p>
          <a:r>
            <a:rPr lang="en-US" sz="2000" dirty="0" smtClean="0"/>
            <a:t>Treatment Integrity</a:t>
          </a:r>
          <a:endParaRPr lang="en-US" sz="2000" dirty="0"/>
        </a:p>
      </dgm:t>
    </dgm:pt>
    <dgm:pt modelId="{A4FBA140-BDEC-4E4E-BDDD-9C660097CDB3}" type="parTrans" cxnId="{6B5B4A68-D73D-458D-B9DF-AA666170CF6C}">
      <dgm:prSet/>
      <dgm:spPr/>
      <dgm:t>
        <a:bodyPr/>
        <a:lstStyle/>
        <a:p>
          <a:endParaRPr lang="en-US"/>
        </a:p>
      </dgm:t>
    </dgm:pt>
    <dgm:pt modelId="{C301461B-B425-4487-9243-6DEA7852ECEB}" type="sibTrans" cxnId="{6B5B4A68-D73D-458D-B9DF-AA666170CF6C}">
      <dgm:prSet/>
      <dgm:spPr/>
      <dgm:t>
        <a:bodyPr/>
        <a:lstStyle/>
        <a:p>
          <a:endParaRPr lang="en-US"/>
        </a:p>
      </dgm:t>
    </dgm:pt>
    <dgm:pt modelId="{987BFBFD-7B60-4600-A70B-857A8937B977}">
      <dgm:prSet phldrT="[Text]" custT="1"/>
      <dgm:spPr/>
      <dgm:t>
        <a:bodyPr/>
        <a:lstStyle/>
        <a:p>
          <a:r>
            <a:rPr lang="en-US" sz="2200" dirty="0" smtClean="0"/>
            <a:t>Is it happening?</a:t>
          </a:r>
          <a:endParaRPr lang="en-US" sz="2200" dirty="0"/>
        </a:p>
      </dgm:t>
    </dgm:pt>
    <dgm:pt modelId="{864863D4-A7A6-4C55-8CF0-0560276E5AAF}" type="parTrans" cxnId="{6A7D60B1-5AED-494C-89E3-595C78E77F2E}">
      <dgm:prSet/>
      <dgm:spPr/>
      <dgm:t>
        <a:bodyPr/>
        <a:lstStyle/>
        <a:p>
          <a:endParaRPr lang="en-US"/>
        </a:p>
      </dgm:t>
    </dgm:pt>
    <dgm:pt modelId="{71E5CB91-7CF7-4C93-BEC0-FEC242FB0C20}" type="sibTrans" cxnId="{6A7D60B1-5AED-494C-89E3-595C78E77F2E}">
      <dgm:prSet/>
      <dgm:spPr/>
      <dgm:t>
        <a:bodyPr/>
        <a:lstStyle/>
        <a:p>
          <a:endParaRPr lang="en-US"/>
        </a:p>
      </dgm:t>
    </dgm:pt>
    <dgm:pt modelId="{67F8AE74-8D6A-408D-9D27-6D8B1D2C0312}">
      <dgm:prSet phldrT="[Text]" custT="1"/>
      <dgm:spPr/>
      <dgm:t>
        <a:bodyPr/>
        <a:lstStyle/>
        <a:p>
          <a:r>
            <a:rPr lang="en-US" sz="2000" dirty="0" smtClean="0"/>
            <a:t>Social Validity</a:t>
          </a:r>
          <a:endParaRPr lang="en-US" sz="2000" dirty="0"/>
        </a:p>
      </dgm:t>
    </dgm:pt>
    <dgm:pt modelId="{3B9366DE-6E7A-4AFA-9359-D0E8CEA4F965}" type="parTrans" cxnId="{7D6E054B-516E-4EB9-A3B4-8DAEBA90917E}">
      <dgm:prSet/>
      <dgm:spPr/>
      <dgm:t>
        <a:bodyPr/>
        <a:lstStyle/>
        <a:p>
          <a:endParaRPr lang="en-US"/>
        </a:p>
      </dgm:t>
    </dgm:pt>
    <dgm:pt modelId="{F7742CB5-CF56-42DE-AA4E-F96ECBE6CDBC}" type="sibTrans" cxnId="{7D6E054B-516E-4EB9-A3B4-8DAEBA90917E}">
      <dgm:prSet/>
      <dgm:spPr/>
      <dgm:t>
        <a:bodyPr/>
        <a:lstStyle/>
        <a:p>
          <a:endParaRPr lang="en-US"/>
        </a:p>
      </dgm:t>
    </dgm:pt>
    <dgm:pt modelId="{1CA95D44-3934-4D0A-9322-BDA886190AB3}">
      <dgm:prSet phldrT="[Text]" custT="1"/>
      <dgm:spPr/>
      <dgm:t>
        <a:bodyPr/>
        <a:lstStyle/>
        <a:p>
          <a:r>
            <a:rPr lang="en-US" sz="2200" dirty="0" smtClean="0"/>
            <a:t>What do </a:t>
          </a:r>
          <a:r>
            <a:rPr lang="en-US" sz="2100" dirty="0" smtClean="0"/>
            <a:t>stakeholders</a:t>
          </a:r>
          <a:r>
            <a:rPr lang="en-US" sz="2200" dirty="0" smtClean="0"/>
            <a:t> think about the goals, procedures, and outcomes?</a:t>
          </a:r>
          <a:endParaRPr lang="en-US" sz="2200" dirty="0"/>
        </a:p>
      </dgm:t>
    </dgm:pt>
    <dgm:pt modelId="{BAB135BB-8174-41CD-83CB-A36D0CB63389}" type="parTrans" cxnId="{4F5BB108-1381-44C5-84FA-B27F9E0B7E16}">
      <dgm:prSet/>
      <dgm:spPr/>
      <dgm:t>
        <a:bodyPr/>
        <a:lstStyle/>
        <a:p>
          <a:endParaRPr lang="en-US"/>
        </a:p>
      </dgm:t>
    </dgm:pt>
    <dgm:pt modelId="{FAA27485-28A7-47F1-A1BC-AD7C36D50286}" type="sibTrans" cxnId="{4F5BB108-1381-44C5-84FA-B27F9E0B7E16}">
      <dgm:prSet/>
      <dgm:spPr/>
      <dgm:t>
        <a:bodyPr/>
        <a:lstStyle/>
        <a:p>
          <a:endParaRPr lang="en-US"/>
        </a:p>
      </dgm:t>
    </dgm:pt>
    <dgm:pt modelId="{E2AE58D7-547E-4546-BCCD-7A2A46D87E75}">
      <dgm:prSet phldrT="[Text]" custT="1"/>
      <dgm:spPr/>
      <dgm:t>
        <a:bodyPr/>
        <a:lstStyle/>
        <a:p>
          <a:r>
            <a:rPr lang="en-US" sz="2000" dirty="0" smtClean="0"/>
            <a:t>Experimental Design</a:t>
          </a:r>
          <a:endParaRPr lang="en-US" sz="2000" dirty="0"/>
        </a:p>
      </dgm:t>
    </dgm:pt>
    <dgm:pt modelId="{B36E996C-C72F-470B-BD86-6106CEBEE25D}" type="parTrans" cxnId="{4B1F1827-F59B-4950-9B56-ACCD31338FB3}">
      <dgm:prSet/>
      <dgm:spPr/>
      <dgm:t>
        <a:bodyPr/>
        <a:lstStyle/>
        <a:p>
          <a:endParaRPr lang="en-US"/>
        </a:p>
      </dgm:t>
    </dgm:pt>
    <dgm:pt modelId="{3CB64316-2658-483B-8923-F4E19C359BC0}" type="sibTrans" cxnId="{4B1F1827-F59B-4950-9B56-ACCD31338FB3}">
      <dgm:prSet/>
      <dgm:spPr/>
      <dgm:t>
        <a:bodyPr/>
        <a:lstStyle/>
        <a:p>
          <a:endParaRPr lang="en-US"/>
        </a:p>
      </dgm:t>
    </dgm:pt>
    <dgm:pt modelId="{4F96EB44-9425-4F87-9B87-2D124131D47E}">
      <dgm:prSet phldrT="[Text]" custT="1"/>
      <dgm:spPr/>
      <dgm:t>
        <a:bodyPr/>
        <a:lstStyle/>
        <a:p>
          <a:r>
            <a:rPr lang="en-US" sz="2200" dirty="0" smtClean="0"/>
            <a:t>How well did this support work for this student?</a:t>
          </a:r>
          <a:endParaRPr lang="en-US" sz="2200" dirty="0"/>
        </a:p>
      </dgm:t>
    </dgm:pt>
    <dgm:pt modelId="{C7734059-E9C9-4E0D-8936-7C29E9585A01}" type="parTrans" cxnId="{78929002-7148-4115-A9B5-C32D1ED42362}">
      <dgm:prSet/>
      <dgm:spPr/>
      <dgm:t>
        <a:bodyPr/>
        <a:lstStyle/>
        <a:p>
          <a:endParaRPr lang="en-US"/>
        </a:p>
      </dgm:t>
    </dgm:pt>
    <dgm:pt modelId="{8D7B3BCB-A31F-4172-8D2D-B5B54C90F96B}" type="sibTrans" cxnId="{78929002-7148-4115-A9B5-C32D1ED42362}">
      <dgm:prSet/>
      <dgm:spPr/>
      <dgm:t>
        <a:bodyPr/>
        <a:lstStyle/>
        <a:p>
          <a:endParaRPr lang="en-US"/>
        </a:p>
      </dgm:t>
    </dgm:pt>
    <dgm:pt modelId="{F337F1AD-6A51-4985-9F77-7B506E71ED86}" type="pres">
      <dgm:prSet presAssocID="{E1204746-6672-4ECE-AEA4-03DD2252B9E5}" presName="Name0" presStyleCnt="0">
        <dgm:presLayoutVars>
          <dgm:chMax val="7"/>
          <dgm:chPref val="5"/>
          <dgm:dir/>
          <dgm:animOne val="branch"/>
          <dgm:animLvl val="lvl"/>
        </dgm:presLayoutVars>
      </dgm:prSet>
      <dgm:spPr/>
      <dgm:t>
        <a:bodyPr/>
        <a:lstStyle/>
        <a:p>
          <a:endParaRPr lang="en-US"/>
        </a:p>
      </dgm:t>
    </dgm:pt>
    <dgm:pt modelId="{86DE1394-3B5B-4E09-9AEF-FBC1484F14E0}" type="pres">
      <dgm:prSet presAssocID="{E2AE58D7-547E-4546-BCCD-7A2A46D87E75}" presName="ChildAccent3" presStyleCnt="0"/>
      <dgm:spPr/>
      <dgm:t>
        <a:bodyPr/>
        <a:lstStyle/>
        <a:p>
          <a:endParaRPr lang="en-US"/>
        </a:p>
      </dgm:t>
    </dgm:pt>
    <dgm:pt modelId="{A4FE34E6-FB3E-4864-86A5-01B38B58407A}" type="pres">
      <dgm:prSet presAssocID="{E2AE58D7-547E-4546-BCCD-7A2A46D87E75}" presName="ChildAccent" presStyleLbl="alignImgPlace1" presStyleIdx="0" presStyleCnt="3" custLinFactNeighborX="-6038" custLinFactNeighborY="22"/>
      <dgm:spPr/>
      <dgm:t>
        <a:bodyPr/>
        <a:lstStyle/>
        <a:p>
          <a:endParaRPr lang="en-US"/>
        </a:p>
      </dgm:t>
    </dgm:pt>
    <dgm:pt modelId="{3CA05E8E-0A66-49F2-B91F-E317C93DA4F9}" type="pres">
      <dgm:prSet presAssocID="{E2AE58D7-547E-4546-BCCD-7A2A46D87E75}" presName="Child3" presStyleLbl="revTx" presStyleIdx="0" presStyleCnt="0">
        <dgm:presLayoutVars>
          <dgm:chMax val="0"/>
          <dgm:chPref val="0"/>
          <dgm:bulletEnabled val="1"/>
        </dgm:presLayoutVars>
      </dgm:prSet>
      <dgm:spPr/>
      <dgm:t>
        <a:bodyPr/>
        <a:lstStyle/>
        <a:p>
          <a:endParaRPr lang="en-US"/>
        </a:p>
      </dgm:t>
    </dgm:pt>
    <dgm:pt modelId="{0CB931B7-2913-4993-B72C-B4B09AC3EC12}" type="pres">
      <dgm:prSet presAssocID="{E2AE58D7-547E-4546-BCCD-7A2A46D87E75}" presName="Parent3" presStyleLbl="node1" presStyleIdx="0" presStyleCnt="3">
        <dgm:presLayoutVars>
          <dgm:chMax val="2"/>
          <dgm:chPref val="1"/>
          <dgm:bulletEnabled val="1"/>
        </dgm:presLayoutVars>
      </dgm:prSet>
      <dgm:spPr/>
      <dgm:t>
        <a:bodyPr/>
        <a:lstStyle/>
        <a:p>
          <a:endParaRPr lang="en-US"/>
        </a:p>
      </dgm:t>
    </dgm:pt>
    <dgm:pt modelId="{70C08920-F9AB-4B74-AFAE-0CA0B9A46671}" type="pres">
      <dgm:prSet presAssocID="{67F8AE74-8D6A-408D-9D27-6D8B1D2C0312}" presName="ChildAccent2" presStyleCnt="0"/>
      <dgm:spPr/>
      <dgm:t>
        <a:bodyPr/>
        <a:lstStyle/>
        <a:p>
          <a:endParaRPr lang="en-US"/>
        </a:p>
      </dgm:t>
    </dgm:pt>
    <dgm:pt modelId="{B97DAC85-4698-4EF8-B243-22AE730CF5F9}" type="pres">
      <dgm:prSet presAssocID="{67F8AE74-8D6A-408D-9D27-6D8B1D2C0312}" presName="ChildAccent" presStyleLbl="alignImgPlace1" presStyleIdx="1" presStyleCnt="3" custScaleX="102637"/>
      <dgm:spPr/>
      <dgm:t>
        <a:bodyPr/>
        <a:lstStyle/>
        <a:p>
          <a:endParaRPr lang="en-US"/>
        </a:p>
      </dgm:t>
    </dgm:pt>
    <dgm:pt modelId="{74284AA0-30AE-4A95-ABC2-20BE9F6420E1}" type="pres">
      <dgm:prSet presAssocID="{67F8AE74-8D6A-408D-9D27-6D8B1D2C0312}" presName="Child2" presStyleLbl="revTx" presStyleIdx="0" presStyleCnt="0">
        <dgm:presLayoutVars>
          <dgm:chMax val="0"/>
          <dgm:chPref val="0"/>
          <dgm:bulletEnabled val="1"/>
        </dgm:presLayoutVars>
      </dgm:prSet>
      <dgm:spPr/>
      <dgm:t>
        <a:bodyPr/>
        <a:lstStyle/>
        <a:p>
          <a:endParaRPr lang="en-US"/>
        </a:p>
      </dgm:t>
    </dgm:pt>
    <dgm:pt modelId="{1DDE1ACC-5448-4E67-AD04-7EC81D10806C}" type="pres">
      <dgm:prSet presAssocID="{67F8AE74-8D6A-408D-9D27-6D8B1D2C0312}" presName="Parent2" presStyleLbl="node1" presStyleIdx="1" presStyleCnt="3">
        <dgm:presLayoutVars>
          <dgm:chMax val="2"/>
          <dgm:chPref val="1"/>
          <dgm:bulletEnabled val="1"/>
        </dgm:presLayoutVars>
      </dgm:prSet>
      <dgm:spPr/>
      <dgm:t>
        <a:bodyPr/>
        <a:lstStyle/>
        <a:p>
          <a:endParaRPr lang="en-US"/>
        </a:p>
      </dgm:t>
    </dgm:pt>
    <dgm:pt modelId="{AB72F647-D72A-4127-826F-6DE40062D791}" type="pres">
      <dgm:prSet presAssocID="{D0CC9DE9-04AF-4604-8D00-C27239E393F4}" presName="ChildAccent1" presStyleCnt="0"/>
      <dgm:spPr/>
      <dgm:t>
        <a:bodyPr/>
        <a:lstStyle/>
        <a:p>
          <a:endParaRPr lang="en-US"/>
        </a:p>
      </dgm:t>
    </dgm:pt>
    <dgm:pt modelId="{4F12341F-7109-47E8-861E-AC535665D77A}" type="pres">
      <dgm:prSet presAssocID="{D0CC9DE9-04AF-4604-8D00-C27239E393F4}" presName="ChildAccent" presStyleLbl="alignImgPlace1" presStyleIdx="2" presStyleCnt="3" custScaleX="114101"/>
      <dgm:spPr/>
      <dgm:t>
        <a:bodyPr/>
        <a:lstStyle/>
        <a:p>
          <a:endParaRPr lang="en-US"/>
        </a:p>
      </dgm:t>
    </dgm:pt>
    <dgm:pt modelId="{6F2B7BCA-336B-4736-81A5-B624DB5C4E3F}" type="pres">
      <dgm:prSet presAssocID="{D0CC9DE9-04AF-4604-8D00-C27239E393F4}" presName="Child1" presStyleLbl="revTx" presStyleIdx="0" presStyleCnt="0">
        <dgm:presLayoutVars>
          <dgm:chMax val="0"/>
          <dgm:chPref val="0"/>
          <dgm:bulletEnabled val="1"/>
        </dgm:presLayoutVars>
      </dgm:prSet>
      <dgm:spPr/>
      <dgm:t>
        <a:bodyPr/>
        <a:lstStyle/>
        <a:p>
          <a:endParaRPr lang="en-US"/>
        </a:p>
      </dgm:t>
    </dgm:pt>
    <dgm:pt modelId="{203A2E34-2038-48AE-BF22-F23376063780}" type="pres">
      <dgm:prSet presAssocID="{D0CC9DE9-04AF-4604-8D00-C27239E393F4}" presName="Parent1" presStyleLbl="node1" presStyleIdx="2" presStyleCnt="3">
        <dgm:presLayoutVars>
          <dgm:chMax val="2"/>
          <dgm:chPref val="1"/>
          <dgm:bulletEnabled val="1"/>
        </dgm:presLayoutVars>
      </dgm:prSet>
      <dgm:spPr/>
      <dgm:t>
        <a:bodyPr/>
        <a:lstStyle/>
        <a:p>
          <a:endParaRPr lang="en-US"/>
        </a:p>
      </dgm:t>
    </dgm:pt>
  </dgm:ptLst>
  <dgm:cxnLst>
    <dgm:cxn modelId="{8A2C07E0-A9CD-4145-B41C-45607AA62D5B}" type="presOf" srcId="{1CA95D44-3934-4D0A-9322-BDA886190AB3}" destId="{B97DAC85-4698-4EF8-B243-22AE730CF5F9}" srcOrd="0" destOrd="0" presId="urn:microsoft.com/office/officeart/2011/layout/InterconnectedBlockProcess"/>
    <dgm:cxn modelId="{4664EB84-AA1F-40AB-9417-1BAAC0336EF8}" type="presOf" srcId="{E2AE58D7-547E-4546-BCCD-7A2A46D87E75}" destId="{0CB931B7-2913-4993-B72C-B4B09AC3EC12}" srcOrd="0" destOrd="0" presId="urn:microsoft.com/office/officeart/2011/layout/InterconnectedBlockProcess"/>
    <dgm:cxn modelId="{88A2BC3E-91FD-4949-A6AE-EF80282DED00}" type="presOf" srcId="{E1204746-6672-4ECE-AEA4-03DD2252B9E5}" destId="{F337F1AD-6A51-4985-9F77-7B506E71ED86}" srcOrd="0" destOrd="0" presId="urn:microsoft.com/office/officeart/2011/layout/InterconnectedBlockProcess"/>
    <dgm:cxn modelId="{90C3ED5C-C188-41EC-BE6B-3D1D14BF17E0}" type="presOf" srcId="{4F96EB44-9425-4F87-9B87-2D124131D47E}" destId="{3CA05E8E-0A66-49F2-B91F-E317C93DA4F9}" srcOrd="1" destOrd="0" presId="urn:microsoft.com/office/officeart/2011/layout/InterconnectedBlockProcess"/>
    <dgm:cxn modelId="{7D6E054B-516E-4EB9-A3B4-8DAEBA90917E}" srcId="{E1204746-6672-4ECE-AEA4-03DD2252B9E5}" destId="{67F8AE74-8D6A-408D-9D27-6D8B1D2C0312}" srcOrd="1" destOrd="0" parTransId="{3B9366DE-6E7A-4AFA-9359-D0E8CEA4F965}" sibTransId="{F7742CB5-CF56-42DE-AA4E-F96ECBE6CDBC}"/>
    <dgm:cxn modelId="{6B5B4A68-D73D-458D-B9DF-AA666170CF6C}" srcId="{E1204746-6672-4ECE-AEA4-03DD2252B9E5}" destId="{D0CC9DE9-04AF-4604-8D00-C27239E393F4}" srcOrd="0" destOrd="0" parTransId="{A4FBA140-BDEC-4E4E-BDDD-9C660097CDB3}" sibTransId="{C301461B-B425-4487-9243-6DEA7852ECEB}"/>
    <dgm:cxn modelId="{6A7D60B1-5AED-494C-89E3-595C78E77F2E}" srcId="{D0CC9DE9-04AF-4604-8D00-C27239E393F4}" destId="{987BFBFD-7B60-4600-A70B-857A8937B977}" srcOrd="0" destOrd="0" parTransId="{864863D4-A7A6-4C55-8CF0-0560276E5AAF}" sibTransId="{71E5CB91-7CF7-4C93-BEC0-FEC242FB0C20}"/>
    <dgm:cxn modelId="{1A4F3064-D865-4889-AF13-2E99B7ADB3F5}" type="presOf" srcId="{987BFBFD-7B60-4600-A70B-857A8937B977}" destId="{6F2B7BCA-336B-4736-81A5-B624DB5C4E3F}" srcOrd="1" destOrd="0" presId="urn:microsoft.com/office/officeart/2011/layout/InterconnectedBlockProcess"/>
    <dgm:cxn modelId="{78929002-7148-4115-A9B5-C32D1ED42362}" srcId="{E2AE58D7-547E-4546-BCCD-7A2A46D87E75}" destId="{4F96EB44-9425-4F87-9B87-2D124131D47E}" srcOrd="0" destOrd="0" parTransId="{C7734059-E9C9-4E0D-8936-7C29E9585A01}" sibTransId="{8D7B3BCB-A31F-4172-8D2D-B5B54C90F96B}"/>
    <dgm:cxn modelId="{57C2085E-546E-4156-83A4-74C62E33A802}" type="presOf" srcId="{67F8AE74-8D6A-408D-9D27-6D8B1D2C0312}" destId="{1DDE1ACC-5448-4E67-AD04-7EC81D10806C}" srcOrd="0" destOrd="0" presId="urn:microsoft.com/office/officeart/2011/layout/InterconnectedBlockProcess"/>
    <dgm:cxn modelId="{761CF819-CDF6-4A74-B8C3-C1793A82B591}" type="presOf" srcId="{4F96EB44-9425-4F87-9B87-2D124131D47E}" destId="{A4FE34E6-FB3E-4864-86A5-01B38B58407A}" srcOrd="0" destOrd="0" presId="urn:microsoft.com/office/officeart/2011/layout/InterconnectedBlockProcess"/>
    <dgm:cxn modelId="{4B1F1827-F59B-4950-9B56-ACCD31338FB3}" srcId="{E1204746-6672-4ECE-AEA4-03DD2252B9E5}" destId="{E2AE58D7-547E-4546-BCCD-7A2A46D87E75}" srcOrd="2" destOrd="0" parTransId="{B36E996C-C72F-470B-BD86-6106CEBEE25D}" sibTransId="{3CB64316-2658-483B-8923-F4E19C359BC0}"/>
    <dgm:cxn modelId="{4F5BB108-1381-44C5-84FA-B27F9E0B7E16}" srcId="{67F8AE74-8D6A-408D-9D27-6D8B1D2C0312}" destId="{1CA95D44-3934-4D0A-9322-BDA886190AB3}" srcOrd="0" destOrd="0" parTransId="{BAB135BB-8174-41CD-83CB-A36D0CB63389}" sibTransId="{FAA27485-28A7-47F1-A1BC-AD7C36D50286}"/>
    <dgm:cxn modelId="{F418FEF7-0998-4899-AA03-297055F24A95}" type="presOf" srcId="{1CA95D44-3934-4D0A-9322-BDA886190AB3}" destId="{74284AA0-30AE-4A95-ABC2-20BE9F6420E1}" srcOrd="1" destOrd="0" presId="urn:microsoft.com/office/officeart/2011/layout/InterconnectedBlockProcess"/>
    <dgm:cxn modelId="{1C06F070-01EC-456E-80BE-734EF34C5DB3}" type="presOf" srcId="{987BFBFD-7B60-4600-A70B-857A8937B977}" destId="{4F12341F-7109-47E8-861E-AC535665D77A}" srcOrd="0" destOrd="0" presId="urn:microsoft.com/office/officeart/2011/layout/InterconnectedBlockProcess"/>
    <dgm:cxn modelId="{49D498A2-E7CF-4787-BBAE-8C34BDCB3386}" type="presOf" srcId="{D0CC9DE9-04AF-4604-8D00-C27239E393F4}" destId="{203A2E34-2038-48AE-BF22-F23376063780}" srcOrd="0" destOrd="0" presId="urn:microsoft.com/office/officeart/2011/layout/InterconnectedBlockProcess"/>
    <dgm:cxn modelId="{D6DC8CC5-2E1D-40EB-B326-B5F4619BF7D8}" type="presParOf" srcId="{F337F1AD-6A51-4985-9F77-7B506E71ED86}" destId="{86DE1394-3B5B-4E09-9AEF-FBC1484F14E0}" srcOrd="0" destOrd="0" presId="urn:microsoft.com/office/officeart/2011/layout/InterconnectedBlockProcess"/>
    <dgm:cxn modelId="{B2D0DCA7-AFB0-483E-9B19-4F2423BC8545}" type="presParOf" srcId="{86DE1394-3B5B-4E09-9AEF-FBC1484F14E0}" destId="{A4FE34E6-FB3E-4864-86A5-01B38B58407A}" srcOrd="0" destOrd="0" presId="urn:microsoft.com/office/officeart/2011/layout/InterconnectedBlockProcess"/>
    <dgm:cxn modelId="{FB2CDCEE-AE5A-4951-BBA2-7308C003B752}" type="presParOf" srcId="{F337F1AD-6A51-4985-9F77-7B506E71ED86}" destId="{3CA05E8E-0A66-49F2-B91F-E317C93DA4F9}" srcOrd="1" destOrd="0" presId="urn:microsoft.com/office/officeart/2011/layout/InterconnectedBlockProcess"/>
    <dgm:cxn modelId="{BE2E38AC-AD8D-42EF-BBBE-657958D65C16}" type="presParOf" srcId="{F337F1AD-6A51-4985-9F77-7B506E71ED86}" destId="{0CB931B7-2913-4993-B72C-B4B09AC3EC12}" srcOrd="2" destOrd="0" presId="urn:microsoft.com/office/officeart/2011/layout/InterconnectedBlockProcess"/>
    <dgm:cxn modelId="{C07A8AFC-85D5-4E2C-B95A-C373D7A6DEC2}" type="presParOf" srcId="{F337F1AD-6A51-4985-9F77-7B506E71ED86}" destId="{70C08920-F9AB-4B74-AFAE-0CA0B9A46671}" srcOrd="3" destOrd="0" presId="urn:microsoft.com/office/officeart/2011/layout/InterconnectedBlockProcess"/>
    <dgm:cxn modelId="{3EF210E8-3D2C-442F-84F4-6FEE2FB84F93}" type="presParOf" srcId="{70C08920-F9AB-4B74-AFAE-0CA0B9A46671}" destId="{B97DAC85-4698-4EF8-B243-22AE730CF5F9}" srcOrd="0" destOrd="0" presId="urn:microsoft.com/office/officeart/2011/layout/InterconnectedBlockProcess"/>
    <dgm:cxn modelId="{E78B47E3-03A5-49FB-A587-7FBDD0442552}" type="presParOf" srcId="{F337F1AD-6A51-4985-9F77-7B506E71ED86}" destId="{74284AA0-30AE-4A95-ABC2-20BE9F6420E1}" srcOrd="4" destOrd="0" presId="urn:microsoft.com/office/officeart/2011/layout/InterconnectedBlockProcess"/>
    <dgm:cxn modelId="{833A0FFB-02DD-4510-9055-947AB42CF375}" type="presParOf" srcId="{F337F1AD-6A51-4985-9F77-7B506E71ED86}" destId="{1DDE1ACC-5448-4E67-AD04-7EC81D10806C}" srcOrd="5" destOrd="0" presId="urn:microsoft.com/office/officeart/2011/layout/InterconnectedBlockProcess"/>
    <dgm:cxn modelId="{76565C42-D377-4E2A-AA98-84E2DEF88C18}" type="presParOf" srcId="{F337F1AD-6A51-4985-9F77-7B506E71ED86}" destId="{AB72F647-D72A-4127-826F-6DE40062D791}" srcOrd="6" destOrd="0" presId="urn:microsoft.com/office/officeart/2011/layout/InterconnectedBlockProcess"/>
    <dgm:cxn modelId="{586E9F62-ED77-45FD-BCB6-6F8FE6E3BD92}" type="presParOf" srcId="{AB72F647-D72A-4127-826F-6DE40062D791}" destId="{4F12341F-7109-47E8-861E-AC535665D77A}" srcOrd="0" destOrd="0" presId="urn:microsoft.com/office/officeart/2011/layout/InterconnectedBlockProcess"/>
    <dgm:cxn modelId="{DDBA0F57-A861-47D9-B5C1-E69773B48C6A}" type="presParOf" srcId="{F337F1AD-6A51-4985-9F77-7B506E71ED86}" destId="{6F2B7BCA-336B-4736-81A5-B624DB5C4E3F}" srcOrd="7" destOrd="0" presId="urn:microsoft.com/office/officeart/2011/layout/InterconnectedBlockProcess"/>
    <dgm:cxn modelId="{A43461B2-BA73-4153-A6EA-4B2463833F90}" type="presParOf" srcId="{F337F1AD-6A51-4985-9F77-7B506E71ED86}" destId="{203A2E34-2038-48AE-BF22-F23376063780}" srcOrd="8"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1204746-6672-4ECE-AEA4-03DD2252B9E5}" type="doc">
      <dgm:prSet loTypeId="urn:microsoft.com/office/officeart/2011/layout/InterconnectedBlockProcess" loCatId="process" qsTypeId="urn:microsoft.com/office/officeart/2005/8/quickstyle/simple1" qsCatId="simple" csTypeId="urn:microsoft.com/office/officeart/2005/8/colors/colorful2" csCatId="colorful" phldr="1"/>
      <dgm:spPr/>
      <dgm:t>
        <a:bodyPr/>
        <a:lstStyle/>
        <a:p>
          <a:endParaRPr lang="en-US"/>
        </a:p>
      </dgm:t>
    </dgm:pt>
    <dgm:pt modelId="{D0CC9DE9-04AF-4604-8D00-C27239E393F4}">
      <dgm:prSet phldrT="[Text]" custT="1"/>
      <dgm:spPr/>
      <dgm:t>
        <a:bodyPr/>
        <a:lstStyle/>
        <a:p>
          <a:r>
            <a:rPr lang="en-US" sz="2000" dirty="0" smtClean="0"/>
            <a:t>Treatment Integrity</a:t>
          </a:r>
          <a:endParaRPr lang="en-US" sz="2000" dirty="0"/>
        </a:p>
      </dgm:t>
    </dgm:pt>
    <dgm:pt modelId="{A4FBA140-BDEC-4E4E-BDDD-9C660097CDB3}" type="parTrans" cxnId="{6B5B4A68-D73D-458D-B9DF-AA666170CF6C}">
      <dgm:prSet/>
      <dgm:spPr/>
      <dgm:t>
        <a:bodyPr/>
        <a:lstStyle/>
        <a:p>
          <a:endParaRPr lang="en-US"/>
        </a:p>
      </dgm:t>
    </dgm:pt>
    <dgm:pt modelId="{C301461B-B425-4487-9243-6DEA7852ECEB}" type="sibTrans" cxnId="{6B5B4A68-D73D-458D-B9DF-AA666170CF6C}">
      <dgm:prSet/>
      <dgm:spPr/>
      <dgm:t>
        <a:bodyPr/>
        <a:lstStyle/>
        <a:p>
          <a:endParaRPr lang="en-US"/>
        </a:p>
      </dgm:t>
    </dgm:pt>
    <dgm:pt modelId="{67F8AE74-8D6A-408D-9D27-6D8B1D2C0312}">
      <dgm:prSet phldrT="[Text]" custT="1"/>
      <dgm:spPr/>
      <dgm:t>
        <a:bodyPr/>
        <a:lstStyle/>
        <a:p>
          <a:r>
            <a:rPr lang="en-US" sz="2000" dirty="0" smtClean="0"/>
            <a:t>Social Validity</a:t>
          </a:r>
          <a:endParaRPr lang="en-US" sz="2000" dirty="0"/>
        </a:p>
      </dgm:t>
    </dgm:pt>
    <dgm:pt modelId="{3B9366DE-6E7A-4AFA-9359-D0E8CEA4F965}" type="parTrans" cxnId="{7D6E054B-516E-4EB9-A3B4-8DAEBA90917E}">
      <dgm:prSet/>
      <dgm:spPr/>
      <dgm:t>
        <a:bodyPr/>
        <a:lstStyle/>
        <a:p>
          <a:endParaRPr lang="en-US"/>
        </a:p>
      </dgm:t>
    </dgm:pt>
    <dgm:pt modelId="{F7742CB5-CF56-42DE-AA4E-F96ECBE6CDBC}" type="sibTrans" cxnId="{7D6E054B-516E-4EB9-A3B4-8DAEBA90917E}">
      <dgm:prSet/>
      <dgm:spPr/>
      <dgm:t>
        <a:bodyPr/>
        <a:lstStyle/>
        <a:p>
          <a:endParaRPr lang="en-US"/>
        </a:p>
      </dgm:t>
    </dgm:pt>
    <dgm:pt modelId="{E2AE58D7-547E-4546-BCCD-7A2A46D87E75}">
      <dgm:prSet phldrT="[Text]" custT="1"/>
      <dgm:spPr/>
      <dgm:t>
        <a:bodyPr/>
        <a:lstStyle/>
        <a:p>
          <a:r>
            <a:rPr lang="en-US" sz="2000" dirty="0" smtClean="0"/>
            <a:t>Experimental Design</a:t>
          </a:r>
          <a:endParaRPr lang="en-US" sz="2000" dirty="0"/>
        </a:p>
      </dgm:t>
    </dgm:pt>
    <dgm:pt modelId="{B36E996C-C72F-470B-BD86-6106CEBEE25D}" type="parTrans" cxnId="{4B1F1827-F59B-4950-9B56-ACCD31338FB3}">
      <dgm:prSet/>
      <dgm:spPr/>
      <dgm:t>
        <a:bodyPr/>
        <a:lstStyle/>
        <a:p>
          <a:endParaRPr lang="en-US"/>
        </a:p>
      </dgm:t>
    </dgm:pt>
    <dgm:pt modelId="{3CB64316-2658-483B-8923-F4E19C359BC0}" type="sibTrans" cxnId="{4B1F1827-F59B-4950-9B56-ACCD31338FB3}">
      <dgm:prSet/>
      <dgm:spPr/>
      <dgm:t>
        <a:bodyPr/>
        <a:lstStyle/>
        <a:p>
          <a:endParaRPr lang="en-US"/>
        </a:p>
      </dgm:t>
    </dgm:pt>
    <dgm:pt modelId="{F337F1AD-6A51-4985-9F77-7B506E71ED86}" type="pres">
      <dgm:prSet presAssocID="{E1204746-6672-4ECE-AEA4-03DD2252B9E5}" presName="Name0" presStyleCnt="0">
        <dgm:presLayoutVars>
          <dgm:chMax val="7"/>
          <dgm:chPref val="5"/>
          <dgm:dir/>
          <dgm:animOne val="branch"/>
          <dgm:animLvl val="lvl"/>
        </dgm:presLayoutVars>
      </dgm:prSet>
      <dgm:spPr/>
      <dgm:t>
        <a:bodyPr/>
        <a:lstStyle/>
        <a:p>
          <a:endParaRPr lang="en-US"/>
        </a:p>
      </dgm:t>
    </dgm:pt>
    <dgm:pt modelId="{86DE1394-3B5B-4E09-9AEF-FBC1484F14E0}" type="pres">
      <dgm:prSet presAssocID="{E2AE58D7-547E-4546-BCCD-7A2A46D87E75}" presName="ChildAccent3" presStyleCnt="0"/>
      <dgm:spPr/>
      <dgm:t>
        <a:bodyPr/>
        <a:lstStyle/>
        <a:p>
          <a:endParaRPr lang="en-US"/>
        </a:p>
      </dgm:t>
    </dgm:pt>
    <dgm:pt modelId="{A4FE34E6-FB3E-4864-86A5-01B38B58407A}" type="pres">
      <dgm:prSet presAssocID="{E2AE58D7-547E-4546-BCCD-7A2A46D87E75}" presName="ChildAccent" presStyleLbl="alignImgPlace1" presStyleIdx="0" presStyleCnt="3" custLinFactNeighborX="-6038" custLinFactNeighborY="22"/>
      <dgm:spPr/>
      <dgm:t>
        <a:bodyPr/>
        <a:lstStyle/>
        <a:p>
          <a:endParaRPr lang="en-US"/>
        </a:p>
      </dgm:t>
    </dgm:pt>
    <dgm:pt modelId="{3CA05E8E-0A66-49F2-B91F-E317C93DA4F9}" type="pres">
      <dgm:prSet presAssocID="{E2AE58D7-547E-4546-BCCD-7A2A46D87E75}" presName="Child3" presStyleLbl="revTx" presStyleIdx="0" presStyleCnt="0">
        <dgm:presLayoutVars>
          <dgm:chMax val="0"/>
          <dgm:chPref val="0"/>
          <dgm:bulletEnabled val="1"/>
        </dgm:presLayoutVars>
      </dgm:prSet>
      <dgm:spPr/>
      <dgm:t>
        <a:bodyPr/>
        <a:lstStyle/>
        <a:p>
          <a:endParaRPr lang="en-US"/>
        </a:p>
      </dgm:t>
    </dgm:pt>
    <dgm:pt modelId="{0CB931B7-2913-4993-B72C-B4B09AC3EC12}" type="pres">
      <dgm:prSet presAssocID="{E2AE58D7-547E-4546-BCCD-7A2A46D87E75}" presName="Parent3" presStyleLbl="node1" presStyleIdx="0" presStyleCnt="3">
        <dgm:presLayoutVars>
          <dgm:chMax val="2"/>
          <dgm:chPref val="1"/>
          <dgm:bulletEnabled val="1"/>
        </dgm:presLayoutVars>
      </dgm:prSet>
      <dgm:spPr/>
      <dgm:t>
        <a:bodyPr/>
        <a:lstStyle/>
        <a:p>
          <a:endParaRPr lang="en-US"/>
        </a:p>
      </dgm:t>
    </dgm:pt>
    <dgm:pt modelId="{70C08920-F9AB-4B74-AFAE-0CA0B9A46671}" type="pres">
      <dgm:prSet presAssocID="{67F8AE74-8D6A-408D-9D27-6D8B1D2C0312}" presName="ChildAccent2" presStyleCnt="0"/>
      <dgm:spPr/>
      <dgm:t>
        <a:bodyPr/>
        <a:lstStyle/>
        <a:p>
          <a:endParaRPr lang="en-US"/>
        </a:p>
      </dgm:t>
    </dgm:pt>
    <dgm:pt modelId="{B97DAC85-4698-4EF8-B243-22AE730CF5F9}" type="pres">
      <dgm:prSet presAssocID="{67F8AE74-8D6A-408D-9D27-6D8B1D2C0312}" presName="ChildAccent" presStyleLbl="alignImgPlace1" presStyleIdx="1" presStyleCnt="3" custScaleX="102637"/>
      <dgm:spPr/>
      <dgm:t>
        <a:bodyPr/>
        <a:lstStyle/>
        <a:p>
          <a:endParaRPr lang="en-US"/>
        </a:p>
      </dgm:t>
    </dgm:pt>
    <dgm:pt modelId="{74284AA0-30AE-4A95-ABC2-20BE9F6420E1}" type="pres">
      <dgm:prSet presAssocID="{67F8AE74-8D6A-408D-9D27-6D8B1D2C0312}" presName="Child2" presStyleLbl="revTx" presStyleIdx="0" presStyleCnt="0">
        <dgm:presLayoutVars>
          <dgm:chMax val="0"/>
          <dgm:chPref val="0"/>
          <dgm:bulletEnabled val="1"/>
        </dgm:presLayoutVars>
      </dgm:prSet>
      <dgm:spPr/>
      <dgm:t>
        <a:bodyPr/>
        <a:lstStyle/>
        <a:p>
          <a:endParaRPr lang="en-US"/>
        </a:p>
      </dgm:t>
    </dgm:pt>
    <dgm:pt modelId="{1DDE1ACC-5448-4E67-AD04-7EC81D10806C}" type="pres">
      <dgm:prSet presAssocID="{67F8AE74-8D6A-408D-9D27-6D8B1D2C0312}" presName="Parent2" presStyleLbl="node1" presStyleIdx="1" presStyleCnt="3">
        <dgm:presLayoutVars>
          <dgm:chMax val="2"/>
          <dgm:chPref val="1"/>
          <dgm:bulletEnabled val="1"/>
        </dgm:presLayoutVars>
      </dgm:prSet>
      <dgm:spPr/>
      <dgm:t>
        <a:bodyPr/>
        <a:lstStyle/>
        <a:p>
          <a:endParaRPr lang="en-US"/>
        </a:p>
      </dgm:t>
    </dgm:pt>
    <dgm:pt modelId="{AB72F647-D72A-4127-826F-6DE40062D791}" type="pres">
      <dgm:prSet presAssocID="{D0CC9DE9-04AF-4604-8D00-C27239E393F4}" presName="ChildAccent1" presStyleCnt="0"/>
      <dgm:spPr/>
      <dgm:t>
        <a:bodyPr/>
        <a:lstStyle/>
        <a:p>
          <a:endParaRPr lang="en-US"/>
        </a:p>
      </dgm:t>
    </dgm:pt>
    <dgm:pt modelId="{4F12341F-7109-47E8-861E-AC535665D77A}" type="pres">
      <dgm:prSet presAssocID="{D0CC9DE9-04AF-4604-8D00-C27239E393F4}" presName="ChildAccent" presStyleLbl="alignImgPlace1" presStyleIdx="2" presStyleCnt="3"/>
      <dgm:spPr/>
      <dgm:t>
        <a:bodyPr/>
        <a:lstStyle/>
        <a:p>
          <a:endParaRPr lang="en-US"/>
        </a:p>
      </dgm:t>
    </dgm:pt>
    <dgm:pt modelId="{6F2B7BCA-336B-4736-81A5-B624DB5C4E3F}" type="pres">
      <dgm:prSet presAssocID="{D0CC9DE9-04AF-4604-8D00-C27239E393F4}" presName="Child1" presStyleLbl="revTx" presStyleIdx="0" presStyleCnt="0">
        <dgm:presLayoutVars>
          <dgm:chMax val="0"/>
          <dgm:chPref val="0"/>
          <dgm:bulletEnabled val="1"/>
        </dgm:presLayoutVars>
      </dgm:prSet>
      <dgm:spPr/>
      <dgm:t>
        <a:bodyPr/>
        <a:lstStyle/>
        <a:p>
          <a:endParaRPr lang="en-US"/>
        </a:p>
      </dgm:t>
    </dgm:pt>
    <dgm:pt modelId="{203A2E34-2038-48AE-BF22-F23376063780}" type="pres">
      <dgm:prSet presAssocID="{D0CC9DE9-04AF-4604-8D00-C27239E393F4}" presName="Parent1" presStyleLbl="node1" presStyleIdx="2" presStyleCnt="3">
        <dgm:presLayoutVars>
          <dgm:chMax val="2"/>
          <dgm:chPref val="1"/>
          <dgm:bulletEnabled val="1"/>
        </dgm:presLayoutVars>
      </dgm:prSet>
      <dgm:spPr/>
      <dgm:t>
        <a:bodyPr/>
        <a:lstStyle/>
        <a:p>
          <a:endParaRPr lang="en-US"/>
        </a:p>
      </dgm:t>
    </dgm:pt>
  </dgm:ptLst>
  <dgm:cxnLst>
    <dgm:cxn modelId="{CD6E7209-006A-49F0-881D-0E2AB2419408}" type="presOf" srcId="{E1204746-6672-4ECE-AEA4-03DD2252B9E5}" destId="{F337F1AD-6A51-4985-9F77-7B506E71ED86}" srcOrd="0" destOrd="0" presId="urn:microsoft.com/office/officeart/2011/layout/InterconnectedBlockProcess"/>
    <dgm:cxn modelId="{F0556C7D-1947-465F-A135-1F82D4E4842E}" type="presOf" srcId="{E2AE58D7-547E-4546-BCCD-7A2A46D87E75}" destId="{0CB931B7-2913-4993-B72C-B4B09AC3EC12}" srcOrd="0" destOrd="0" presId="urn:microsoft.com/office/officeart/2011/layout/InterconnectedBlockProcess"/>
    <dgm:cxn modelId="{7D6E054B-516E-4EB9-A3B4-8DAEBA90917E}" srcId="{E1204746-6672-4ECE-AEA4-03DD2252B9E5}" destId="{67F8AE74-8D6A-408D-9D27-6D8B1D2C0312}" srcOrd="1" destOrd="0" parTransId="{3B9366DE-6E7A-4AFA-9359-D0E8CEA4F965}" sibTransId="{F7742CB5-CF56-42DE-AA4E-F96ECBE6CDBC}"/>
    <dgm:cxn modelId="{6B5B4A68-D73D-458D-B9DF-AA666170CF6C}" srcId="{E1204746-6672-4ECE-AEA4-03DD2252B9E5}" destId="{D0CC9DE9-04AF-4604-8D00-C27239E393F4}" srcOrd="0" destOrd="0" parTransId="{A4FBA140-BDEC-4E4E-BDDD-9C660097CDB3}" sibTransId="{C301461B-B425-4487-9243-6DEA7852ECEB}"/>
    <dgm:cxn modelId="{4B1F1827-F59B-4950-9B56-ACCD31338FB3}" srcId="{E1204746-6672-4ECE-AEA4-03DD2252B9E5}" destId="{E2AE58D7-547E-4546-BCCD-7A2A46D87E75}" srcOrd="2" destOrd="0" parTransId="{B36E996C-C72F-470B-BD86-6106CEBEE25D}" sibTransId="{3CB64316-2658-483B-8923-F4E19C359BC0}"/>
    <dgm:cxn modelId="{D1A85A33-BC51-46D7-947D-ADF255B173DF}" type="presOf" srcId="{D0CC9DE9-04AF-4604-8D00-C27239E393F4}" destId="{203A2E34-2038-48AE-BF22-F23376063780}" srcOrd="0" destOrd="0" presId="urn:microsoft.com/office/officeart/2011/layout/InterconnectedBlockProcess"/>
    <dgm:cxn modelId="{2A043F3A-5C9F-4EC1-B662-DBCD6B5AD7C4}" type="presOf" srcId="{67F8AE74-8D6A-408D-9D27-6D8B1D2C0312}" destId="{1DDE1ACC-5448-4E67-AD04-7EC81D10806C}" srcOrd="0" destOrd="0" presId="urn:microsoft.com/office/officeart/2011/layout/InterconnectedBlockProcess"/>
    <dgm:cxn modelId="{084E6C18-42CE-459E-8366-5F70158317E2}" type="presParOf" srcId="{F337F1AD-6A51-4985-9F77-7B506E71ED86}" destId="{86DE1394-3B5B-4E09-9AEF-FBC1484F14E0}" srcOrd="0" destOrd="0" presId="urn:microsoft.com/office/officeart/2011/layout/InterconnectedBlockProcess"/>
    <dgm:cxn modelId="{A0CF338A-B00C-4D80-9C7B-EB4EEBA8D6F2}" type="presParOf" srcId="{86DE1394-3B5B-4E09-9AEF-FBC1484F14E0}" destId="{A4FE34E6-FB3E-4864-86A5-01B38B58407A}" srcOrd="0" destOrd="0" presId="urn:microsoft.com/office/officeart/2011/layout/InterconnectedBlockProcess"/>
    <dgm:cxn modelId="{8E7B529E-F024-4805-BC9A-0BC8090475FF}" type="presParOf" srcId="{F337F1AD-6A51-4985-9F77-7B506E71ED86}" destId="{3CA05E8E-0A66-49F2-B91F-E317C93DA4F9}" srcOrd="1" destOrd="0" presId="urn:microsoft.com/office/officeart/2011/layout/InterconnectedBlockProcess"/>
    <dgm:cxn modelId="{88868ED2-C9E1-40C6-B4DD-A5B5BE5341B1}" type="presParOf" srcId="{F337F1AD-6A51-4985-9F77-7B506E71ED86}" destId="{0CB931B7-2913-4993-B72C-B4B09AC3EC12}" srcOrd="2" destOrd="0" presId="urn:microsoft.com/office/officeart/2011/layout/InterconnectedBlockProcess"/>
    <dgm:cxn modelId="{5C293E28-C8D2-4C05-A012-1284149E3322}" type="presParOf" srcId="{F337F1AD-6A51-4985-9F77-7B506E71ED86}" destId="{70C08920-F9AB-4B74-AFAE-0CA0B9A46671}" srcOrd="3" destOrd="0" presId="urn:microsoft.com/office/officeart/2011/layout/InterconnectedBlockProcess"/>
    <dgm:cxn modelId="{0F65E574-E198-4D54-98E6-48102A8A2F77}" type="presParOf" srcId="{70C08920-F9AB-4B74-AFAE-0CA0B9A46671}" destId="{B97DAC85-4698-4EF8-B243-22AE730CF5F9}" srcOrd="0" destOrd="0" presId="urn:microsoft.com/office/officeart/2011/layout/InterconnectedBlockProcess"/>
    <dgm:cxn modelId="{A8DEFB28-C08E-4A2C-9CDF-7C07171A2EE5}" type="presParOf" srcId="{F337F1AD-6A51-4985-9F77-7B506E71ED86}" destId="{74284AA0-30AE-4A95-ABC2-20BE9F6420E1}" srcOrd="4" destOrd="0" presId="urn:microsoft.com/office/officeart/2011/layout/InterconnectedBlockProcess"/>
    <dgm:cxn modelId="{8929127F-6494-4A58-8628-4E545942B177}" type="presParOf" srcId="{F337F1AD-6A51-4985-9F77-7B506E71ED86}" destId="{1DDE1ACC-5448-4E67-AD04-7EC81D10806C}" srcOrd="5" destOrd="0" presId="urn:microsoft.com/office/officeart/2011/layout/InterconnectedBlockProcess"/>
    <dgm:cxn modelId="{2A67F31A-D017-4C49-ABC6-C2E3239804A5}" type="presParOf" srcId="{F337F1AD-6A51-4985-9F77-7B506E71ED86}" destId="{AB72F647-D72A-4127-826F-6DE40062D791}" srcOrd="6" destOrd="0" presId="urn:microsoft.com/office/officeart/2011/layout/InterconnectedBlockProcess"/>
    <dgm:cxn modelId="{67023618-0D21-484F-B6F7-0096F5EEFDF6}" type="presParOf" srcId="{AB72F647-D72A-4127-826F-6DE40062D791}" destId="{4F12341F-7109-47E8-861E-AC535665D77A}" srcOrd="0" destOrd="0" presId="urn:microsoft.com/office/officeart/2011/layout/InterconnectedBlockProcess"/>
    <dgm:cxn modelId="{355C3795-4A83-4D49-A7DA-F6961E2E723D}" type="presParOf" srcId="{F337F1AD-6A51-4985-9F77-7B506E71ED86}" destId="{6F2B7BCA-336B-4736-81A5-B624DB5C4E3F}" srcOrd="7" destOrd="0" presId="urn:microsoft.com/office/officeart/2011/layout/InterconnectedBlockProcess"/>
    <dgm:cxn modelId="{02A8153F-53AD-4299-8E14-432BB30DE69D}" type="presParOf" srcId="{F337F1AD-6A51-4985-9F77-7B506E71ED86}" destId="{203A2E34-2038-48AE-BF22-F23376063780}" srcOrd="8"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617EA-92EA-42A9-A683-C4344F93A297}">
      <dsp:nvSpPr>
        <dsp:cNvPr id="0" name=""/>
        <dsp:cNvSpPr/>
      </dsp:nvSpPr>
      <dsp:spPr>
        <a:xfrm>
          <a:off x="1926081" y="181609"/>
          <a:ext cx="3604260" cy="1251712"/>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6703CC-0D17-475E-8207-1511A0683DB0}">
      <dsp:nvSpPr>
        <dsp:cNvPr id="0" name=""/>
        <dsp:cNvSpPr/>
      </dsp:nvSpPr>
      <dsp:spPr>
        <a:xfrm>
          <a:off x="3384550" y="3246628"/>
          <a:ext cx="698500" cy="447040"/>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7998B8-08B7-4BCF-ADE0-B52F5CF90BE2}">
      <dsp:nvSpPr>
        <dsp:cNvPr id="0" name=""/>
        <dsp:cNvSpPr/>
      </dsp:nvSpPr>
      <dsp:spPr>
        <a:xfrm>
          <a:off x="380999" y="3632200"/>
          <a:ext cx="7010369" cy="838200"/>
        </a:xfrm>
        <a:prstGeom prst="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Function – Examine the consequences that resulted from the behavior</a:t>
          </a:r>
          <a:endParaRPr lang="en-US" sz="2400" kern="1200" dirty="0"/>
        </a:p>
      </dsp:txBody>
      <dsp:txXfrm>
        <a:off x="380999" y="3632200"/>
        <a:ext cx="7010369" cy="838200"/>
      </dsp:txXfrm>
    </dsp:sp>
    <dsp:sp modelId="{561F9E16-9B7A-4929-B484-3F976D25B081}">
      <dsp:nvSpPr>
        <dsp:cNvPr id="0" name=""/>
        <dsp:cNvSpPr/>
      </dsp:nvSpPr>
      <dsp:spPr>
        <a:xfrm>
          <a:off x="3236468" y="1529994"/>
          <a:ext cx="1257300" cy="125730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Sensory</a:t>
          </a:r>
          <a:endParaRPr lang="en-US" sz="1700" kern="1200" dirty="0"/>
        </a:p>
      </dsp:txBody>
      <dsp:txXfrm>
        <a:off x="3420595" y="1714121"/>
        <a:ext cx="889046" cy="889046"/>
      </dsp:txXfrm>
    </dsp:sp>
    <dsp:sp modelId="{E2E6EF62-8188-4860-B5CE-6A531183B83A}">
      <dsp:nvSpPr>
        <dsp:cNvPr id="0" name=""/>
        <dsp:cNvSpPr/>
      </dsp:nvSpPr>
      <dsp:spPr>
        <a:xfrm>
          <a:off x="2133601" y="586739"/>
          <a:ext cx="1663697" cy="125730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Activities/ Tangibles</a:t>
          </a:r>
          <a:endParaRPr lang="en-US" sz="1800" kern="1200" dirty="0"/>
        </a:p>
      </dsp:txBody>
      <dsp:txXfrm>
        <a:off x="2377244" y="770866"/>
        <a:ext cx="1176411" cy="889046"/>
      </dsp:txXfrm>
    </dsp:sp>
    <dsp:sp modelId="{E72930E1-3FD4-4BB3-84DE-C913B2CA5451}">
      <dsp:nvSpPr>
        <dsp:cNvPr id="0" name=""/>
        <dsp:cNvSpPr/>
      </dsp:nvSpPr>
      <dsp:spPr>
        <a:xfrm>
          <a:off x="3624579" y="282752"/>
          <a:ext cx="1709425" cy="125730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Attention</a:t>
          </a:r>
          <a:endParaRPr lang="en-US" sz="1700" kern="1200" dirty="0"/>
        </a:p>
      </dsp:txBody>
      <dsp:txXfrm>
        <a:off x="3874918" y="466879"/>
        <a:ext cx="1208747" cy="889046"/>
      </dsp:txXfrm>
    </dsp:sp>
    <dsp:sp modelId="{4CEB56BD-FE7E-4F58-8BC1-F737B9C6DF95}">
      <dsp:nvSpPr>
        <dsp:cNvPr id="0" name=""/>
        <dsp:cNvSpPr/>
      </dsp:nvSpPr>
      <dsp:spPr>
        <a:xfrm>
          <a:off x="1371604" y="55884"/>
          <a:ext cx="4780249" cy="312928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B3718-4298-4A6F-AD6C-5D6EA9D5AFD4}">
      <dsp:nvSpPr>
        <dsp:cNvPr id="0" name=""/>
        <dsp:cNvSpPr/>
      </dsp:nvSpPr>
      <dsp:spPr>
        <a:xfrm>
          <a:off x="7779520" y="3622823"/>
          <a:ext cx="91440" cy="422231"/>
        </a:xfrm>
        <a:custGeom>
          <a:avLst/>
          <a:gdLst/>
          <a:ahLst/>
          <a:cxnLst/>
          <a:rect l="0" t="0" r="0" b="0"/>
          <a:pathLst>
            <a:path>
              <a:moveTo>
                <a:pt x="45720" y="0"/>
              </a:moveTo>
              <a:lnTo>
                <a:pt x="45720" y="422231"/>
              </a:lnTo>
            </a:path>
          </a:pathLst>
        </a:custGeom>
        <a:noFill/>
        <a:ln w="25400" cap="flat" cmpd="sng" algn="ctr">
          <a:solidFill>
            <a:schemeClr val="accent1">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626926-B687-4BAA-B023-676703EDEB09}">
      <dsp:nvSpPr>
        <dsp:cNvPr id="0" name=""/>
        <dsp:cNvSpPr/>
      </dsp:nvSpPr>
      <dsp:spPr>
        <a:xfrm>
          <a:off x="6938029" y="2278699"/>
          <a:ext cx="887210" cy="422231"/>
        </a:xfrm>
        <a:custGeom>
          <a:avLst/>
          <a:gdLst/>
          <a:ahLst/>
          <a:cxnLst/>
          <a:rect l="0" t="0" r="0" b="0"/>
          <a:pathLst>
            <a:path>
              <a:moveTo>
                <a:pt x="0" y="0"/>
              </a:moveTo>
              <a:lnTo>
                <a:pt x="0" y="287738"/>
              </a:lnTo>
              <a:lnTo>
                <a:pt x="887210" y="287738"/>
              </a:lnTo>
              <a:lnTo>
                <a:pt x="887210" y="422231"/>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079B88-3A34-418D-BFD7-64097C3DFB51}">
      <dsp:nvSpPr>
        <dsp:cNvPr id="0" name=""/>
        <dsp:cNvSpPr/>
      </dsp:nvSpPr>
      <dsp:spPr>
        <a:xfrm>
          <a:off x="6005098" y="3622823"/>
          <a:ext cx="91440" cy="422231"/>
        </a:xfrm>
        <a:custGeom>
          <a:avLst/>
          <a:gdLst/>
          <a:ahLst/>
          <a:cxnLst/>
          <a:rect l="0" t="0" r="0" b="0"/>
          <a:pathLst>
            <a:path>
              <a:moveTo>
                <a:pt x="45720" y="0"/>
              </a:moveTo>
              <a:lnTo>
                <a:pt x="45720" y="422231"/>
              </a:lnTo>
            </a:path>
          </a:pathLst>
        </a:custGeom>
        <a:noFill/>
        <a:ln w="25400" cap="flat" cmpd="sng" algn="ctr">
          <a:solidFill>
            <a:schemeClr val="accent1">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E668B1-05A4-4C9A-92B1-C5E1C95251CA}">
      <dsp:nvSpPr>
        <dsp:cNvPr id="0" name=""/>
        <dsp:cNvSpPr/>
      </dsp:nvSpPr>
      <dsp:spPr>
        <a:xfrm>
          <a:off x="6050818" y="2278699"/>
          <a:ext cx="887210" cy="422231"/>
        </a:xfrm>
        <a:custGeom>
          <a:avLst/>
          <a:gdLst/>
          <a:ahLst/>
          <a:cxnLst/>
          <a:rect l="0" t="0" r="0" b="0"/>
          <a:pathLst>
            <a:path>
              <a:moveTo>
                <a:pt x="887210" y="0"/>
              </a:moveTo>
              <a:lnTo>
                <a:pt x="887210" y="287738"/>
              </a:lnTo>
              <a:lnTo>
                <a:pt x="0" y="287738"/>
              </a:lnTo>
              <a:lnTo>
                <a:pt x="0" y="422231"/>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2CF3D5-8822-4200-847C-68B1C5B1525C}">
      <dsp:nvSpPr>
        <dsp:cNvPr id="0" name=""/>
        <dsp:cNvSpPr/>
      </dsp:nvSpPr>
      <dsp:spPr>
        <a:xfrm>
          <a:off x="4539899" y="934574"/>
          <a:ext cx="2398130" cy="422231"/>
        </a:xfrm>
        <a:custGeom>
          <a:avLst/>
          <a:gdLst/>
          <a:ahLst/>
          <a:cxnLst/>
          <a:rect l="0" t="0" r="0" b="0"/>
          <a:pathLst>
            <a:path>
              <a:moveTo>
                <a:pt x="0" y="0"/>
              </a:moveTo>
              <a:lnTo>
                <a:pt x="0" y="287738"/>
              </a:lnTo>
              <a:lnTo>
                <a:pt x="2398130" y="287738"/>
              </a:lnTo>
              <a:lnTo>
                <a:pt x="2398130" y="422231"/>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701AA2-8FDA-4303-9771-3E2B03AEC8DA}">
      <dsp:nvSpPr>
        <dsp:cNvPr id="0" name=""/>
        <dsp:cNvSpPr/>
      </dsp:nvSpPr>
      <dsp:spPr>
        <a:xfrm>
          <a:off x="4230676" y="4966948"/>
          <a:ext cx="91440" cy="367056"/>
        </a:xfrm>
        <a:custGeom>
          <a:avLst/>
          <a:gdLst/>
          <a:ahLst/>
          <a:cxnLst/>
          <a:rect l="0" t="0" r="0" b="0"/>
          <a:pathLst>
            <a:path>
              <a:moveTo>
                <a:pt x="45720" y="0"/>
              </a:moveTo>
              <a:lnTo>
                <a:pt x="45720" y="367056"/>
              </a:lnTo>
            </a:path>
          </a:pathLst>
        </a:custGeom>
        <a:noFill/>
        <a:ln w="25400" cap="flat" cmpd="sng" algn="ctr">
          <a:solidFill>
            <a:schemeClr val="accent1">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6E205A-2119-49FF-85F5-EF05CE10330D}">
      <dsp:nvSpPr>
        <dsp:cNvPr id="0" name=""/>
        <dsp:cNvSpPr/>
      </dsp:nvSpPr>
      <dsp:spPr>
        <a:xfrm>
          <a:off x="3389185" y="3622823"/>
          <a:ext cx="887210" cy="422231"/>
        </a:xfrm>
        <a:custGeom>
          <a:avLst/>
          <a:gdLst/>
          <a:ahLst/>
          <a:cxnLst/>
          <a:rect l="0" t="0" r="0" b="0"/>
          <a:pathLst>
            <a:path>
              <a:moveTo>
                <a:pt x="0" y="0"/>
              </a:moveTo>
              <a:lnTo>
                <a:pt x="0" y="287738"/>
              </a:lnTo>
              <a:lnTo>
                <a:pt x="887210" y="287738"/>
              </a:lnTo>
              <a:lnTo>
                <a:pt x="887210" y="422231"/>
              </a:lnTo>
            </a:path>
          </a:pathLst>
        </a:custGeom>
        <a:noFill/>
        <a:ln w="25400" cap="flat" cmpd="sng" algn="ctr">
          <a:solidFill>
            <a:schemeClr val="accent1">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9AAD4F-0EBB-4D92-A752-EF6FC2F01165}">
      <dsp:nvSpPr>
        <dsp:cNvPr id="0" name=""/>
        <dsp:cNvSpPr/>
      </dsp:nvSpPr>
      <dsp:spPr>
        <a:xfrm>
          <a:off x="2456255" y="4966948"/>
          <a:ext cx="91440" cy="367056"/>
        </a:xfrm>
        <a:custGeom>
          <a:avLst/>
          <a:gdLst/>
          <a:ahLst/>
          <a:cxnLst/>
          <a:rect l="0" t="0" r="0" b="0"/>
          <a:pathLst>
            <a:path>
              <a:moveTo>
                <a:pt x="45720" y="0"/>
              </a:moveTo>
              <a:lnTo>
                <a:pt x="45720" y="367056"/>
              </a:lnTo>
            </a:path>
          </a:pathLst>
        </a:custGeom>
        <a:noFill/>
        <a:ln w="25400" cap="flat" cmpd="sng" algn="ctr">
          <a:solidFill>
            <a:schemeClr val="accent1">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BD96EB-F992-44BC-8971-1E0215FD10D3}">
      <dsp:nvSpPr>
        <dsp:cNvPr id="0" name=""/>
        <dsp:cNvSpPr/>
      </dsp:nvSpPr>
      <dsp:spPr>
        <a:xfrm>
          <a:off x="2501975" y="3622823"/>
          <a:ext cx="887210" cy="422231"/>
        </a:xfrm>
        <a:custGeom>
          <a:avLst/>
          <a:gdLst/>
          <a:ahLst/>
          <a:cxnLst/>
          <a:rect l="0" t="0" r="0" b="0"/>
          <a:pathLst>
            <a:path>
              <a:moveTo>
                <a:pt x="887210" y="0"/>
              </a:moveTo>
              <a:lnTo>
                <a:pt x="887210" y="287738"/>
              </a:lnTo>
              <a:lnTo>
                <a:pt x="0" y="287738"/>
              </a:lnTo>
              <a:lnTo>
                <a:pt x="0" y="422231"/>
              </a:lnTo>
            </a:path>
          </a:pathLst>
        </a:custGeom>
        <a:noFill/>
        <a:ln w="25400" cap="flat" cmpd="sng" algn="ctr">
          <a:solidFill>
            <a:schemeClr val="accent1">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84E0A4-4684-4CC4-ACA0-4774C90D4C10}">
      <dsp:nvSpPr>
        <dsp:cNvPr id="0" name=""/>
        <dsp:cNvSpPr/>
      </dsp:nvSpPr>
      <dsp:spPr>
        <a:xfrm>
          <a:off x="2058369" y="2278699"/>
          <a:ext cx="1330816" cy="422231"/>
        </a:xfrm>
        <a:custGeom>
          <a:avLst/>
          <a:gdLst/>
          <a:ahLst/>
          <a:cxnLst/>
          <a:rect l="0" t="0" r="0" b="0"/>
          <a:pathLst>
            <a:path>
              <a:moveTo>
                <a:pt x="0" y="0"/>
              </a:moveTo>
              <a:lnTo>
                <a:pt x="0" y="287738"/>
              </a:lnTo>
              <a:lnTo>
                <a:pt x="1330816" y="287738"/>
              </a:lnTo>
              <a:lnTo>
                <a:pt x="1330816" y="422231"/>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D3D52F-55A6-47AA-B9EF-299905CB021F}">
      <dsp:nvSpPr>
        <dsp:cNvPr id="0" name=""/>
        <dsp:cNvSpPr/>
      </dsp:nvSpPr>
      <dsp:spPr>
        <a:xfrm>
          <a:off x="681833" y="3622823"/>
          <a:ext cx="91440" cy="422231"/>
        </a:xfrm>
        <a:custGeom>
          <a:avLst/>
          <a:gdLst/>
          <a:ahLst/>
          <a:cxnLst/>
          <a:rect l="0" t="0" r="0" b="0"/>
          <a:pathLst>
            <a:path>
              <a:moveTo>
                <a:pt x="45720" y="0"/>
              </a:moveTo>
              <a:lnTo>
                <a:pt x="45720" y="422231"/>
              </a:lnTo>
            </a:path>
          </a:pathLst>
        </a:custGeom>
        <a:noFill/>
        <a:ln w="25400" cap="flat" cmpd="sng" algn="ctr">
          <a:solidFill>
            <a:schemeClr val="accent1">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893F16-DBE1-413B-975A-524E50A2CF00}">
      <dsp:nvSpPr>
        <dsp:cNvPr id="0" name=""/>
        <dsp:cNvSpPr/>
      </dsp:nvSpPr>
      <dsp:spPr>
        <a:xfrm>
          <a:off x="727553" y="2278699"/>
          <a:ext cx="1330816" cy="422231"/>
        </a:xfrm>
        <a:custGeom>
          <a:avLst/>
          <a:gdLst/>
          <a:ahLst/>
          <a:cxnLst/>
          <a:rect l="0" t="0" r="0" b="0"/>
          <a:pathLst>
            <a:path>
              <a:moveTo>
                <a:pt x="1330816" y="0"/>
              </a:moveTo>
              <a:lnTo>
                <a:pt x="1330816" y="287738"/>
              </a:lnTo>
              <a:lnTo>
                <a:pt x="0" y="287738"/>
              </a:lnTo>
              <a:lnTo>
                <a:pt x="0" y="422231"/>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368DA9-9AB3-43C6-92C2-213B94F93C9B}">
      <dsp:nvSpPr>
        <dsp:cNvPr id="0" name=""/>
        <dsp:cNvSpPr/>
      </dsp:nvSpPr>
      <dsp:spPr>
        <a:xfrm>
          <a:off x="2058369" y="934574"/>
          <a:ext cx="2481529" cy="422231"/>
        </a:xfrm>
        <a:custGeom>
          <a:avLst/>
          <a:gdLst/>
          <a:ahLst/>
          <a:cxnLst/>
          <a:rect l="0" t="0" r="0" b="0"/>
          <a:pathLst>
            <a:path>
              <a:moveTo>
                <a:pt x="2481529" y="0"/>
              </a:moveTo>
              <a:lnTo>
                <a:pt x="2481529" y="287738"/>
              </a:lnTo>
              <a:lnTo>
                <a:pt x="0" y="287738"/>
              </a:lnTo>
              <a:lnTo>
                <a:pt x="0" y="422231"/>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8D37A8-C899-44A1-9191-1809CBCA9E6A}">
      <dsp:nvSpPr>
        <dsp:cNvPr id="0" name=""/>
        <dsp:cNvSpPr/>
      </dsp:nvSpPr>
      <dsp:spPr>
        <a:xfrm>
          <a:off x="2784651" y="12681"/>
          <a:ext cx="3510495" cy="921892"/>
        </a:xfrm>
        <a:prstGeom prst="roundRect">
          <a:avLst>
            <a:gd name="adj" fmla="val 10000"/>
          </a:avLst>
        </a:prstGeom>
        <a:solidFill>
          <a:schemeClr val="accent1">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D580B2-B8BB-4949-8723-A4B9C22BF960}">
      <dsp:nvSpPr>
        <dsp:cNvPr id="0" name=""/>
        <dsp:cNvSpPr/>
      </dsp:nvSpPr>
      <dsp:spPr>
        <a:xfrm>
          <a:off x="2945962" y="165927"/>
          <a:ext cx="3510495" cy="921892"/>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Behavior </a:t>
          </a:r>
          <a:endParaRPr lang="en-US" sz="4000" kern="1200" dirty="0"/>
        </a:p>
      </dsp:txBody>
      <dsp:txXfrm>
        <a:off x="2972963" y="192928"/>
        <a:ext cx="3456493" cy="867890"/>
      </dsp:txXfrm>
    </dsp:sp>
    <dsp:sp modelId="{0BB7EB10-335B-47EB-B8CA-28E6B5D0512A}">
      <dsp:nvSpPr>
        <dsp:cNvPr id="0" name=""/>
        <dsp:cNvSpPr/>
      </dsp:nvSpPr>
      <dsp:spPr>
        <a:xfrm>
          <a:off x="479762" y="1356806"/>
          <a:ext cx="3157214" cy="921892"/>
        </a:xfrm>
        <a:prstGeom prst="roundRect">
          <a:avLst>
            <a:gd name="adj" fmla="val 10000"/>
          </a:avLst>
        </a:prstGeom>
        <a:solidFill>
          <a:schemeClr val="accent1">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02497E-7C8B-4A85-9025-710A1CA46D3F}">
      <dsp:nvSpPr>
        <dsp:cNvPr id="0" name=""/>
        <dsp:cNvSpPr/>
      </dsp:nvSpPr>
      <dsp:spPr>
        <a:xfrm>
          <a:off x="641073" y="1510051"/>
          <a:ext cx="3157214" cy="921892"/>
        </a:xfrm>
        <a:prstGeom prst="roundRect">
          <a:avLst>
            <a:gd name="adj" fmla="val 10000"/>
          </a:avLst>
        </a:prstGeom>
        <a:gradFill rotWithShape="0">
          <a:gsLst>
            <a:gs pos="0">
              <a:srgbClr val="666699"/>
            </a:gs>
            <a:gs pos="35000">
              <a:srgbClr val="AFAFC9"/>
            </a:gs>
            <a:gs pos="100000">
              <a:srgbClr val="D7D7E5"/>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Numerical dimension    </a:t>
          </a:r>
        </a:p>
        <a:p>
          <a:pPr lvl="0" algn="ctr" defTabSz="1066800">
            <a:lnSpc>
              <a:spcPct val="90000"/>
            </a:lnSpc>
            <a:spcBef>
              <a:spcPct val="0"/>
            </a:spcBef>
            <a:spcAft>
              <a:spcPct val="35000"/>
            </a:spcAft>
          </a:pPr>
          <a:r>
            <a:rPr lang="en-US" sz="2400" kern="1200" dirty="0" smtClean="0"/>
            <a:t>of behavior </a:t>
          </a:r>
          <a:endParaRPr lang="en-US" sz="2400" kern="1200" dirty="0"/>
        </a:p>
      </dsp:txBody>
      <dsp:txXfrm>
        <a:off x="668074" y="1537052"/>
        <a:ext cx="3103212" cy="867890"/>
      </dsp:txXfrm>
    </dsp:sp>
    <dsp:sp modelId="{321AD028-B31E-4DDB-B2D0-7B3F8696C9FE}">
      <dsp:nvSpPr>
        <dsp:cNvPr id="0" name=""/>
        <dsp:cNvSpPr/>
      </dsp:nvSpPr>
      <dsp:spPr>
        <a:xfrm>
          <a:off x="1653" y="2700930"/>
          <a:ext cx="1451799" cy="921892"/>
        </a:xfrm>
        <a:prstGeom prst="roundRect">
          <a:avLst>
            <a:gd name="adj" fmla="val 10000"/>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73EED2-132D-4B15-B409-F6C9F2645F7C}">
      <dsp:nvSpPr>
        <dsp:cNvPr id="0" name=""/>
        <dsp:cNvSpPr/>
      </dsp:nvSpPr>
      <dsp:spPr>
        <a:xfrm>
          <a:off x="162964" y="2854176"/>
          <a:ext cx="1451799" cy="921892"/>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Discrete </a:t>
          </a:r>
          <a:endParaRPr lang="en-US" sz="1600" kern="1200" dirty="0"/>
        </a:p>
      </dsp:txBody>
      <dsp:txXfrm>
        <a:off x="189965" y="2881177"/>
        <a:ext cx="1397797" cy="867890"/>
      </dsp:txXfrm>
    </dsp:sp>
    <dsp:sp modelId="{6CAEE413-44E5-48A1-8555-E486E0306B29}">
      <dsp:nvSpPr>
        <dsp:cNvPr id="0" name=""/>
        <dsp:cNvSpPr/>
      </dsp:nvSpPr>
      <dsp:spPr>
        <a:xfrm>
          <a:off x="1653" y="4045055"/>
          <a:ext cx="1451799" cy="921892"/>
        </a:xfrm>
        <a:prstGeom prst="roundRect">
          <a:avLst>
            <a:gd name="adj" fmla="val 10000"/>
          </a:avLst>
        </a:prstGeom>
        <a:solidFill>
          <a:schemeClr val="accent1">
            <a:alpha val="3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EAA14A-2144-44DB-B0DB-82DC11124359}">
      <dsp:nvSpPr>
        <dsp:cNvPr id="0" name=""/>
        <dsp:cNvSpPr/>
      </dsp:nvSpPr>
      <dsp:spPr>
        <a:xfrm>
          <a:off x="162964" y="4198300"/>
          <a:ext cx="1451799" cy="921892"/>
        </a:xfrm>
        <a:prstGeom prst="roundRect">
          <a:avLst>
            <a:gd name="adj" fmla="val 10000"/>
          </a:avLst>
        </a:prstGeom>
        <a:solidFill>
          <a:schemeClr val="lt1"/>
        </a:solidFill>
        <a:ln w="25400" cap="flat" cmpd="sng" algn="ctr">
          <a:solidFill>
            <a:srgbClr val="666699"/>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Event recording </a:t>
          </a:r>
          <a:endParaRPr lang="en-US" sz="1600" b="1" kern="1200" dirty="0"/>
        </a:p>
      </dsp:txBody>
      <dsp:txXfrm>
        <a:off x="189965" y="4225301"/>
        <a:ext cx="1397797" cy="867890"/>
      </dsp:txXfrm>
    </dsp:sp>
    <dsp:sp modelId="{B4FB5F2C-8CB9-406F-8B18-538D03BD9870}">
      <dsp:nvSpPr>
        <dsp:cNvPr id="0" name=""/>
        <dsp:cNvSpPr/>
      </dsp:nvSpPr>
      <dsp:spPr>
        <a:xfrm>
          <a:off x="2663286" y="2700930"/>
          <a:ext cx="1451799" cy="921892"/>
        </a:xfrm>
        <a:prstGeom prst="roundRect">
          <a:avLst>
            <a:gd name="adj" fmla="val 10000"/>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525D98-B848-40CE-9DD1-6DA864B49C44}">
      <dsp:nvSpPr>
        <dsp:cNvPr id="0" name=""/>
        <dsp:cNvSpPr/>
      </dsp:nvSpPr>
      <dsp:spPr>
        <a:xfrm>
          <a:off x="2824597" y="2854176"/>
          <a:ext cx="1451799" cy="921892"/>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Discrete or continuous</a:t>
          </a:r>
          <a:endParaRPr lang="en-US" sz="1600" kern="1200" dirty="0"/>
        </a:p>
      </dsp:txBody>
      <dsp:txXfrm>
        <a:off x="2851598" y="2881177"/>
        <a:ext cx="1397797" cy="867890"/>
      </dsp:txXfrm>
    </dsp:sp>
    <dsp:sp modelId="{0A32E37E-775C-49F7-9501-EE9626AE8795}">
      <dsp:nvSpPr>
        <dsp:cNvPr id="0" name=""/>
        <dsp:cNvSpPr/>
      </dsp:nvSpPr>
      <dsp:spPr>
        <a:xfrm>
          <a:off x="1776075" y="4045055"/>
          <a:ext cx="1451799" cy="921892"/>
        </a:xfrm>
        <a:prstGeom prst="roundRect">
          <a:avLst>
            <a:gd name="adj" fmla="val 10000"/>
          </a:avLst>
        </a:prstGeom>
        <a:solidFill>
          <a:schemeClr val="accent1">
            <a:alpha val="3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F3B528-5E76-479F-BDD2-DC943C35994D}">
      <dsp:nvSpPr>
        <dsp:cNvPr id="0" name=""/>
        <dsp:cNvSpPr/>
      </dsp:nvSpPr>
      <dsp:spPr>
        <a:xfrm>
          <a:off x="1937386" y="4198300"/>
          <a:ext cx="1451799" cy="921892"/>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Occurring at high frequency </a:t>
          </a:r>
          <a:endParaRPr lang="en-US" sz="1600" kern="1200" dirty="0"/>
        </a:p>
      </dsp:txBody>
      <dsp:txXfrm>
        <a:off x="1964387" y="4225301"/>
        <a:ext cx="1397797" cy="867890"/>
      </dsp:txXfrm>
    </dsp:sp>
    <dsp:sp modelId="{E033C652-6961-40E3-B4DA-6E25FDEAC5B7}">
      <dsp:nvSpPr>
        <dsp:cNvPr id="0" name=""/>
        <dsp:cNvSpPr/>
      </dsp:nvSpPr>
      <dsp:spPr>
        <a:xfrm>
          <a:off x="1776075" y="5334004"/>
          <a:ext cx="1451799" cy="921892"/>
        </a:xfrm>
        <a:prstGeom prst="roundRect">
          <a:avLst>
            <a:gd name="adj" fmla="val 10000"/>
          </a:avLst>
        </a:prstGeom>
        <a:solidFill>
          <a:schemeClr val="accent1">
            <a:alpha val="3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B39CE8-04E1-4593-9A85-643AF7650772}">
      <dsp:nvSpPr>
        <dsp:cNvPr id="0" name=""/>
        <dsp:cNvSpPr/>
      </dsp:nvSpPr>
      <dsp:spPr>
        <a:xfrm>
          <a:off x="1937386" y="5487250"/>
          <a:ext cx="1451799" cy="921892"/>
        </a:xfrm>
        <a:prstGeom prst="roundRect">
          <a:avLst>
            <a:gd name="adj" fmla="val 10000"/>
          </a:avLst>
        </a:prstGeom>
        <a:solidFill>
          <a:schemeClr val="lt1"/>
        </a:solidFill>
        <a:ln w="25400" cap="flat" cmpd="sng" algn="ctr">
          <a:solidFill>
            <a:srgbClr val="666699"/>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Interval recording</a:t>
          </a:r>
          <a:endParaRPr lang="en-US" sz="1600" b="1" kern="1200" dirty="0"/>
        </a:p>
      </dsp:txBody>
      <dsp:txXfrm>
        <a:off x="1964387" y="5514251"/>
        <a:ext cx="1397797" cy="867890"/>
      </dsp:txXfrm>
    </dsp:sp>
    <dsp:sp modelId="{DFE18767-8E5C-4B87-94FF-5578FFE89A5E}">
      <dsp:nvSpPr>
        <dsp:cNvPr id="0" name=""/>
        <dsp:cNvSpPr/>
      </dsp:nvSpPr>
      <dsp:spPr>
        <a:xfrm>
          <a:off x="3550497" y="4045055"/>
          <a:ext cx="1451799" cy="921892"/>
        </a:xfrm>
        <a:prstGeom prst="roundRect">
          <a:avLst>
            <a:gd name="adj" fmla="val 10000"/>
          </a:avLst>
        </a:prstGeom>
        <a:solidFill>
          <a:schemeClr val="accent1">
            <a:alpha val="3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0C87A9-8CE9-43A1-95AE-3979E7F8FBEE}">
      <dsp:nvSpPr>
        <dsp:cNvPr id="0" name=""/>
        <dsp:cNvSpPr/>
      </dsp:nvSpPr>
      <dsp:spPr>
        <a:xfrm>
          <a:off x="3711808" y="4198300"/>
          <a:ext cx="1451799" cy="921892"/>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Occurring at moderate frequency</a:t>
          </a:r>
          <a:endParaRPr lang="en-US" sz="1600" kern="1200" dirty="0"/>
        </a:p>
      </dsp:txBody>
      <dsp:txXfrm>
        <a:off x="3738809" y="4225301"/>
        <a:ext cx="1397797" cy="867890"/>
      </dsp:txXfrm>
    </dsp:sp>
    <dsp:sp modelId="{96429EAC-5915-4A65-8DAD-E3F04D92F5F9}">
      <dsp:nvSpPr>
        <dsp:cNvPr id="0" name=""/>
        <dsp:cNvSpPr/>
      </dsp:nvSpPr>
      <dsp:spPr>
        <a:xfrm>
          <a:off x="3550497" y="5334004"/>
          <a:ext cx="1451799" cy="921892"/>
        </a:xfrm>
        <a:prstGeom prst="roundRect">
          <a:avLst>
            <a:gd name="adj" fmla="val 10000"/>
          </a:avLst>
        </a:prstGeom>
        <a:solidFill>
          <a:schemeClr val="accent1">
            <a:alpha val="3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70B91F-8E77-4FBB-AD7F-D5AEA8608E19}">
      <dsp:nvSpPr>
        <dsp:cNvPr id="0" name=""/>
        <dsp:cNvSpPr/>
      </dsp:nvSpPr>
      <dsp:spPr>
        <a:xfrm>
          <a:off x="3711808" y="5487250"/>
          <a:ext cx="1451799" cy="921892"/>
        </a:xfrm>
        <a:prstGeom prst="roundRect">
          <a:avLst>
            <a:gd name="adj" fmla="val 10000"/>
          </a:avLst>
        </a:prstGeom>
        <a:solidFill>
          <a:schemeClr val="lt1"/>
        </a:solidFill>
        <a:ln w="25400" cap="flat" cmpd="sng" algn="ctr">
          <a:solidFill>
            <a:srgbClr val="666699"/>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Time sampling</a:t>
          </a:r>
          <a:endParaRPr lang="en-US" sz="1600" b="1" kern="1200" dirty="0"/>
        </a:p>
      </dsp:txBody>
      <dsp:txXfrm>
        <a:off x="3738809" y="5514251"/>
        <a:ext cx="1397797" cy="867890"/>
      </dsp:txXfrm>
    </dsp:sp>
    <dsp:sp modelId="{1A000D1D-D50E-4E6F-A76A-71045B5409D9}">
      <dsp:nvSpPr>
        <dsp:cNvPr id="0" name=""/>
        <dsp:cNvSpPr/>
      </dsp:nvSpPr>
      <dsp:spPr>
        <a:xfrm>
          <a:off x="5276023" y="1356806"/>
          <a:ext cx="3324011" cy="921892"/>
        </a:xfrm>
        <a:prstGeom prst="roundRect">
          <a:avLst>
            <a:gd name="adj" fmla="val 10000"/>
          </a:avLst>
        </a:prstGeom>
        <a:solidFill>
          <a:schemeClr val="accent1">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648F04-4F0E-4FE1-BBFD-77FA5F428C86}">
      <dsp:nvSpPr>
        <dsp:cNvPr id="0" name=""/>
        <dsp:cNvSpPr/>
      </dsp:nvSpPr>
      <dsp:spPr>
        <a:xfrm>
          <a:off x="5437335" y="1510051"/>
          <a:ext cx="3324011" cy="921892"/>
        </a:xfrm>
        <a:prstGeom prst="roundRect">
          <a:avLst>
            <a:gd name="adj" fmla="val 10000"/>
          </a:avLst>
        </a:prstGeom>
        <a:gradFill rotWithShape="0">
          <a:gsLst>
            <a:gs pos="0">
              <a:srgbClr val="FF6161"/>
            </a:gs>
            <a:gs pos="35000">
              <a:srgbClr val="FFB9B9"/>
            </a:gs>
            <a:gs pos="100000">
              <a:srgbClr val="FFE7E7"/>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Temporal dimension </a:t>
          </a:r>
        </a:p>
        <a:p>
          <a:pPr lvl="0" algn="ctr" defTabSz="977900">
            <a:lnSpc>
              <a:spcPct val="90000"/>
            </a:lnSpc>
            <a:spcBef>
              <a:spcPct val="0"/>
            </a:spcBef>
            <a:spcAft>
              <a:spcPct val="35000"/>
            </a:spcAft>
          </a:pPr>
          <a:r>
            <a:rPr lang="en-US" sz="2200" kern="1200" dirty="0" smtClean="0"/>
            <a:t>of behavior </a:t>
          </a:r>
        </a:p>
      </dsp:txBody>
      <dsp:txXfrm>
        <a:off x="5464336" y="1537052"/>
        <a:ext cx="3270009" cy="867890"/>
      </dsp:txXfrm>
    </dsp:sp>
    <dsp:sp modelId="{1BD8681E-D0A3-4B32-9684-70C65AF396E9}">
      <dsp:nvSpPr>
        <dsp:cNvPr id="0" name=""/>
        <dsp:cNvSpPr/>
      </dsp:nvSpPr>
      <dsp:spPr>
        <a:xfrm>
          <a:off x="5324919" y="2700930"/>
          <a:ext cx="1451799" cy="921892"/>
        </a:xfrm>
        <a:prstGeom prst="roundRect">
          <a:avLst>
            <a:gd name="adj" fmla="val 10000"/>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391C7C-0376-4660-86EC-970682DF3EDD}">
      <dsp:nvSpPr>
        <dsp:cNvPr id="0" name=""/>
        <dsp:cNvSpPr/>
      </dsp:nvSpPr>
      <dsp:spPr>
        <a:xfrm>
          <a:off x="5486230" y="2854176"/>
          <a:ext cx="1451799" cy="921892"/>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Prior to response initiation</a:t>
          </a:r>
          <a:endParaRPr lang="en-US" sz="1600" kern="1200" dirty="0"/>
        </a:p>
      </dsp:txBody>
      <dsp:txXfrm>
        <a:off x="5513231" y="2881177"/>
        <a:ext cx="1397797" cy="867890"/>
      </dsp:txXfrm>
    </dsp:sp>
    <dsp:sp modelId="{18894262-2D32-42D6-816A-405B40C6D33B}">
      <dsp:nvSpPr>
        <dsp:cNvPr id="0" name=""/>
        <dsp:cNvSpPr/>
      </dsp:nvSpPr>
      <dsp:spPr>
        <a:xfrm>
          <a:off x="5324919" y="4045055"/>
          <a:ext cx="1451799" cy="921892"/>
        </a:xfrm>
        <a:prstGeom prst="roundRect">
          <a:avLst>
            <a:gd name="adj" fmla="val 10000"/>
          </a:avLst>
        </a:prstGeom>
        <a:solidFill>
          <a:schemeClr val="accent1">
            <a:alpha val="3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A092D2-A68B-4DF5-ACFE-44D00DAA8086}">
      <dsp:nvSpPr>
        <dsp:cNvPr id="0" name=""/>
        <dsp:cNvSpPr/>
      </dsp:nvSpPr>
      <dsp:spPr>
        <a:xfrm>
          <a:off x="5486230" y="4198300"/>
          <a:ext cx="1451799" cy="921892"/>
        </a:xfrm>
        <a:prstGeom prst="roundRect">
          <a:avLst>
            <a:gd name="adj" fmla="val 10000"/>
          </a:avLst>
        </a:prstGeom>
        <a:solidFill>
          <a:schemeClr val="lt1"/>
        </a:solidFill>
        <a:ln w="25400" cap="flat" cmpd="sng" algn="ctr">
          <a:solidFill>
            <a:srgbClr val="FF6161"/>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Latency recording</a:t>
          </a:r>
          <a:endParaRPr lang="en-US" sz="1600" b="1" kern="1200" dirty="0"/>
        </a:p>
      </dsp:txBody>
      <dsp:txXfrm>
        <a:off x="5513231" y="4225301"/>
        <a:ext cx="1397797" cy="867890"/>
      </dsp:txXfrm>
    </dsp:sp>
    <dsp:sp modelId="{911FF9E4-A24E-4599-9A89-341C83BD40B8}">
      <dsp:nvSpPr>
        <dsp:cNvPr id="0" name=""/>
        <dsp:cNvSpPr/>
      </dsp:nvSpPr>
      <dsp:spPr>
        <a:xfrm>
          <a:off x="7099340" y="2700930"/>
          <a:ext cx="1451799" cy="921892"/>
        </a:xfrm>
        <a:prstGeom prst="roundRect">
          <a:avLst>
            <a:gd name="adj" fmla="val 10000"/>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59EF52-7D8E-4926-8717-35425AF17122}">
      <dsp:nvSpPr>
        <dsp:cNvPr id="0" name=""/>
        <dsp:cNvSpPr/>
      </dsp:nvSpPr>
      <dsp:spPr>
        <a:xfrm>
          <a:off x="7260652" y="2854176"/>
          <a:ext cx="1451799" cy="921892"/>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Time b/t response and termination </a:t>
          </a:r>
          <a:endParaRPr lang="en-US" sz="1600" kern="1200" dirty="0"/>
        </a:p>
      </dsp:txBody>
      <dsp:txXfrm>
        <a:off x="7287653" y="2881177"/>
        <a:ext cx="1397797" cy="867890"/>
      </dsp:txXfrm>
    </dsp:sp>
    <dsp:sp modelId="{2BBBE345-A753-4B42-B19A-CF81571ED54C}">
      <dsp:nvSpPr>
        <dsp:cNvPr id="0" name=""/>
        <dsp:cNvSpPr/>
      </dsp:nvSpPr>
      <dsp:spPr>
        <a:xfrm>
          <a:off x="7099340" y="4045055"/>
          <a:ext cx="1451799" cy="921892"/>
        </a:xfrm>
        <a:prstGeom prst="roundRect">
          <a:avLst>
            <a:gd name="adj" fmla="val 10000"/>
          </a:avLst>
        </a:prstGeom>
        <a:solidFill>
          <a:schemeClr val="accent1">
            <a:alpha val="3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9783F0-8C2C-4A14-9F3A-A8AFEE48CF6A}">
      <dsp:nvSpPr>
        <dsp:cNvPr id="0" name=""/>
        <dsp:cNvSpPr/>
      </dsp:nvSpPr>
      <dsp:spPr>
        <a:xfrm>
          <a:off x="7260652" y="4198300"/>
          <a:ext cx="1451799" cy="921892"/>
        </a:xfrm>
        <a:prstGeom prst="roundRect">
          <a:avLst>
            <a:gd name="adj" fmla="val 10000"/>
          </a:avLst>
        </a:prstGeom>
        <a:solidFill>
          <a:schemeClr val="lt1"/>
        </a:solidFill>
        <a:ln w="25400" cap="flat" cmpd="sng" algn="ctr">
          <a:solidFill>
            <a:srgbClr val="FF6161"/>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Duration recording </a:t>
          </a:r>
          <a:endParaRPr lang="en-US" sz="1600" b="1" kern="1200" dirty="0"/>
        </a:p>
      </dsp:txBody>
      <dsp:txXfrm>
        <a:off x="7287653" y="4225301"/>
        <a:ext cx="1397797" cy="8678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E34E6-FB3E-4864-86A5-01B38B58407A}">
      <dsp:nvSpPr>
        <dsp:cNvPr id="0" name=""/>
        <dsp:cNvSpPr/>
      </dsp:nvSpPr>
      <dsp:spPr>
        <a:xfrm>
          <a:off x="5029208" y="827287"/>
          <a:ext cx="1706133" cy="3881237"/>
        </a:xfrm>
        <a:prstGeom prst="wedgeRectCallout">
          <a:avLst>
            <a:gd name="adj1" fmla="val 0"/>
            <a:gd name="adj2" fmla="val 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0" tIns="69850" rIns="69850" bIns="69850" numCol="1" spcCol="1270" anchor="t" anchorCtr="0">
          <a:noAutofit/>
        </a:bodyPr>
        <a:lstStyle/>
        <a:p>
          <a:pPr lvl="0" algn="r" defTabSz="977900">
            <a:lnSpc>
              <a:spcPct val="90000"/>
            </a:lnSpc>
            <a:spcBef>
              <a:spcPct val="0"/>
            </a:spcBef>
            <a:spcAft>
              <a:spcPct val="35000"/>
            </a:spcAft>
          </a:pPr>
          <a:r>
            <a:rPr lang="en-US" sz="2200" kern="1200" dirty="0" smtClean="0"/>
            <a:t>How well did this support work for this student?</a:t>
          </a:r>
          <a:endParaRPr lang="en-US" sz="2200" kern="1200" dirty="0"/>
        </a:p>
      </dsp:txBody>
      <dsp:txXfrm>
        <a:off x="5245738" y="827287"/>
        <a:ext cx="1489603" cy="3881237"/>
      </dsp:txXfrm>
    </dsp:sp>
    <dsp:sp modelId="{0CB931B7-2913-4993-B72C-B4B09AC3EC12}">
      <dsp:nvSpPr>
        <dsp:cNvPr id="0" name=""/>
        <dsp:cNvSpPr/>
      </dsp:nvSpPr>
      <dsp:spPr>
        <a:xfrm>
          <a:off x="5072094" y="0"/>
          <a:ext cx="1746531" cy="82870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889000">
            <a:lnSpc>
              <a:spcPct val="90000"/>
            </a:lnSpc>
            <a:spcBef>
              <a:spcPct val="0"/>
            </a:spcBef>
            <a:spcAft>
              <a:spcPct val="35000"/>
            </a:spcAft>
          </a:pPr>
          <a:r>
            <a:rPr lang="en-US" sz="2000" kern="1200" dirty="0" smtClean="0"/>
            <a:t>Experimental Design</a:t>
          </a:r>
          <a:endParaRPr lang="en-US" sz="2000" kern="1200" dirty="0"/>
        </a:p>
      </dsp:txBody>
      <dsp:txXfrm>
        <a:off x="5072094" y="0"/>
        <a:ext cx="1746531" cy="828700"/>
      </dsp:txXfrm>
    </dsp:sp>
    <dsp:sp modelId="{B97DAC85-4698-4EF8-B243-22AE730CF5F9}">
      <dsp:nvSpPr>
        <dsp:cNvPr id="0" name=""/>
        <dsp:cNvSpPr/>
      </dsp:nvSpPr>
      <dsp:spPr>
        <a:xfrm>
          <a:off x="3062116" y="827287"/>
          <a:ext cx="1967572" cy="3604375"/>
        </a:xfrm>
        <a:prstGeom prst="wedgeRectCallout">
          <a:avLst>
            <a:gd name="adj1" fmla="val 62500"/>
            <a:gd name="adj2" fmla="val 20830"/>
          </a:avLst>
        </a:prstGeom>
        <a:solidFill>
          <a:schemeClr val="accent2">
            <a:tint val="50000"/>
            <a:hueOff val="-440331"/>
            <a:satOff val="-38085"/>
            <a:lumOff val="43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0" tIns="69850" rIns="69850" bIns="69850" numCol="1" spcCol="1270" anchor="t" anchorCtr="0">
          <a:noAutofit/>
        </a:bodyPr>
        <a:lstStyle/>
        <a:p>
          <a:pPr lvl="0" algn="r" defTabSz="977900">
            <a:lnSpc>
              <a:spcPct val="90000"/>
            </a:lnSpc>
            <a:spcBef>
              <a:spcPct val="0"/>
            </a:spcBef>
            <a:spcAft>
              <a:spcPct val="35000"/>
            </a:spcAft>
          </a:pPr>
          <a:r>
            <a:rPr lang="en-US" sz="2200" kern="1200" dirty="0" smtClean="0"/>
            <a:t>What do </a:t>
          </a:r>
          <a:r>
            <a:rPr lang="en-US" sz="2100" kern="1200" dirty="0" smtClean="0"/>
            <a:t>stakeholders</a:t>
          </a:r>
          <a:r>
            <a:rPr lang="en-US" sz="2200" kern="1200" dirty="0" smtClean="0"/>
            <a:t> think about the goals, procedures, and outcomes?</a:t>
          </a:r>
          <a:endParaRPr lang="en-US" sz="2200" kern="1200" dirty="0"/>
        </a:p>
      </dsp:txBody>
      <dsp:txXfrm>
        <a:off x="3311826" y="827287"/>
        <a:ext cx="1717862" cy="3604375"/>
      </dsp:txXfrm>
    </dsp:sp>
    <dsp:sp modelId="{1DDE1ACC-5448-4E67-AD04-7EC81D10806C}">
      <dsp:nvSpPr>
        <dsp:cNvPr id="0" name=""/>
        <dsp:cNvSpPr/>
      </dsp:nvSpPr>
      <dsp:spPr>
        <a:xfrm>
          <a:off x="3325039" y="134192"/>
          <a:ext cx="1746531" cy="693094"/>
        </a:xfrm>
        <a:prstGeom prst="rect">
          <a:avLst/>
        </a:prstGeom>
        <a:solidFill>
          <a:schemeClr val="accent2">
            <a:hueOff val="-727682"/>
            <a:satOff val="-41964"/>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889000">
            <a:lnSpc>
              <a:spcPct val="90000"/>
            </a:lnSpc>
            <a:spcBef>
              <a:spcPct val="0"/>
            </a:spcBef>
            <a:spcAft>
              <a:spcPct val="35000"/>
            </a:spcAft>
          </a:pPr>
          <a:r>
            <a:rPr lang="en-US" sz="2000" kern="1200" dirty="0" smtClean="0"/>
            <a:t>Social Validity</a:t>
          </a:r>
          <a:endParaRPr lang="en-US" sz="2000" kern="1200" dirty="0"/>
        </a:p>
      </dsp:txBody>
      <dsp:txXfrm>
        <a:off x="3325039" y="134192"/>
        <a:ext cx="1746531" cy="693094"/>
      </dsp:txXfrm>
    </dsp:sp>
    <dsp:sp modelId="{4F12341F-7109-47E8-861E-AC535665D77A}">
      <dsp:nvSpPr>
        <dsp:cNvPr id="0" name=""/>
        <dsp:cNvSpPr/>
      </dsp:nvSpPr>
      <dsp:spPr>
        <a:xfrm>
          <a:off x="1563374" y="828119"/>
          <a:ext cx="1776798" cy="3325380"/>
        </a:xfrm>
        <a:prstGeom prst="wedgeRectCallout">
          <a:avLst>
            <a:gd name="adj1" fmla="val 62500"/>
            <a:gd name="adj2" fmla="val 20830"/>
          </a:avLst>
        </a:prstGeom>
        <a:solidFill>
          <a:schemeClr val="accent2">
            <a:tint val="50000"/>
            <a:hueOff val="-880662"/>
            <a:satOff val="-76170"/>
            <a:lumOff val="87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0" tIns="69850" rIns="69850" bIns="69850" numCol="1" spcCol="1270" anchor="t" anchorCtr="0">
          <a:noAutofit/>
        </a:bodyPr>
        <a:lstStyle/>
        <a:p>
          <a:pPr marL="0" lvl="0" indent="0" algn="r" defTabSz="955675">
            <a:lnSpc>
              <a:spcPct val="90000"/>
            </a:lnSpc>
            <a:spcBef>
              <a:spcPct val="0"/>
            </a:spcBef>
            <a:spcAft>
              <a:spcPct val="35000"/>
            </a:spcAft>
          </a:pPr>
          <a:r>
            <a:rPr lang="en-US" sz="2150" kern="1200" dirty="0" smtClean="0"/>
            <a:t>Is it happening?</a:t>
          </a:r>
          <a:endParaRPr lang="en-US" sz="2150" kern="1200" dirty="0"/>
        </a:p>
      </dsp:txBody>
      <dsp:txXfrm>
        <a:off x="1788872" y="828119"/>
        <a:ext cx="1551300" cy="3325380"/>
      </dsp:txXfrm>
    </dsp:sp>
    <dsp:sp modelId="{203A2E34-2038-48AE-BF22-F23376063780}">
      <dsp:nvSpPr>
        <dsp:cNvPr id="0" name=""/>
        <dsp:cNvSpPr/>
      </dsp:nvSpPr>
      <dsp:spPr>
        <a:xfrm>
          <a:off x="1578508" y="272623"/>
          <a:ext cx="1746531" cy="554664"/>
        </a:xfrm>
        <a:prstGeom prst="rect">
          <a:avLst/>
        </a:prstGeom>
        <a:solidFill>
          <a:schemeClr val="accent2">
            <a:hueOff val="-1455363"/>
            <a:satOff val="-83928"/>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889000">
            <a:lnSpc>
              <a:spcPct val="90000"/>
            </a:lnSpc>
            <a:spcBef>
              <a:spcPct val="0"/>
            </a:spcBef>
            <a:spcAft>
              <a:spcPct val="35000"/>
            </a:spcAft>
          </a:pPr>
          <a:r>
            <a:rPr lang="en-US" sz="2000" kern="1200" dirty="0" smtClean="0"/>
            <a:t>Treatment Integrity</a:t>
          </a:r>
          <a:endParaRPr lang="en-US" sz="2000" kern="1200" dirty="0"/>
        </a:p>
      </dsp:txBody>
      <dsp:txXfrm>
        <a:off x="1578508" y="272623"/>
        <a:ext cx="1746531" cy="5546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E34E6-FB3E-4864-86A5-01B38B58407A}">
      <dsp:nvSpPr>
        <dsp:cNvPr id="0" name=""/>
        <dsp:cNvSpPr/>
      </dsp:nvSpPr>
      <dsp:spPr>
        <a:xfrm>
          <a:off x="5020641" y="827287"/>
          <a:ext cx="1746531" cy="3881237"/>
        </a:xfrm>
        <a:prstGeom prst="wedgeRectCallout">
          <a:avLst>
            <a:gd name="adj1" fmla="val 0"/>
            <a:gd name="adj2" fmla="val 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0" tIns="69850" rIns="69850" bIns="69850" numCol="1" spcCol="1270" anchor="t" anchorCtr="0">
          <a:noAutofit/>
        </a:bodyPr>
        <a:lstStyle/>
        <a:p>
          <a:pPr lvl="0" algn="r" defTabSz="977900">
            <a:lnSpc>
              <a:spcPct val="90000"/>
            </a:lnSpc>
            <a:spcBef>
              <a:spcPct val="0"/>
            </a:spcBef>
            <a:spcAft>
              <a:spcPct val="35000"/>
            </a:spcAft>
          </a:pPr>
          <a:r>
            <a:rPr lang="en-US" sz="2200" kern="1200" dirty="0" smtClean="0"/>
            <a:t>How well did this support work for this student?</a:t>
          </a:r>
          <a:endParaRPr lang="en-US" sz="2200" kern="1200" dirty="0"/>
        </a:p>
      </dsp:txBody>
      <dsp:txXfrm>
        <a:off x="5242298" y="827287"/>
        <a:ext cx="1524874" cy="3881237"/>
      </dsp:txXfrm>
    </dsp:sp>
    <dsp:sp modelId="{0CB931B7-2913-4993-B72C-B4B09AC3EC12}">
      <dsp:nvSpPr>
        <dsp:cNvPr id="0" name=""/>
        <dsp:cNvSpPr/>
      </dsp:nvSpPr>
      <dsp:spPr>
        <a:xfrm>
          <a:off x="5126097" y="0"/>
          <a:ext cx="1746531" cy="82870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889000">
            <a:lnSpc>
              <a:spcPct val="90000"/>
            </a:lnSpc>
            <a:spcBef>
              <a:spcPct val="0"/>
            </a:spcBef>
            <a:spcAft>
              <a:spcPct val="35000"/>
            </a:spcAft>
          </a:pPr>
          <a:r>
            <a:rPr lang="en-US" sz="2000" kern="1200" dirty="0" smtClean="0"/>
            <a:t>Experimental Design</a:t>
          </a:r>
          <a:endParaRPr lang="en-US" sz="2000" kern="1200" dirty="0"/>
        </a:p>
      </dsp:txBody>
      <dsp:txXfrm>
        <a:off x="5126097" y="0"/>
        <a:ext cx="1746531" cy="828700"/>
      </dsp:txXfrm>
    </dsp:sp>
    <dsp:sp modelId="{B97DAC85-4698-4EF8-B243-22AE730CF5F9}">
      <dsp:nvSpPr>
        <dsp:cNvPr id="0" name=""/>
        <dsp:cNvSpPr/>
      </dsp:nvSpPr>
      <dsp:spPr>
        <a:xfrm>
          <a:off x="3356013" y="827287"/>
          <a:ext cx="1792587" cy="3604375"/>
        </a:xfrm>
        <a:prstGeom prst="wedgeRectCallout">
          <a:avLst>
            <a:gd name="adj1" fmla="val 62500"/>
            <a:gd name="adj2" fmla="val 20830"/>
          </a:avLst>
        </a:prstGeom>
        <a:solidFill>
          <a:schemeClr val="accent2">
            <a:tint val="50000"/>
            <a:hueOff val="-440331"/>
            <a:satOff val="-38085"/>
            <a:lumOff val="43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0" tIns="69850" rIns="69850" bIns="69850" numCol="1" spcCol="1270" anchor="t" anchorCtr="0">
          <a:noAutofit/>
        </a:bodyPr>
        <a:lstStyle/>
        <a:p>
          <a:pPr lvl="0" algn="r" defTabSz="977900">
            <a:lnSpc>
              <a:spcPct val="90000"/>
            </a:lnSpc>
            <a:spcBef>
              <a:spcPct val="0"/>
            </a:spcBef>
            <a:spcAft>
              <a:spcPct val="35000"/>
            </a:spcAft>
          </a:pPr>
          <a:r>
            <a:rPr lang="en-US" sz="2200" kern="1200" dirty="0" smtClean="0"/>
            <a:t>What do </a:t>
          </a:r>
          <a:r>
            <a:rPr lang="en-US" sz="2100" kern="1200" dirty="0" smtClean="0"/>
            <a:t>stakeholders</a:t>
          </a:r>
          <a:r>
            <a:rPr lang="en-US" sz="2200" kern="1200" dirty="0" smtClean="0"/>
            <a:t> think about the goals, procedures, and outcomes?</a:t>
          </a:r>
          <a:endParaRPr lang="en-US" sz="2200" kern="1200" dirty="0"/>
        </a:p>
      </dsp:txBody>
      <dsp:txXfrm>
        <a:off x="3583516" y="827287"/>
        <a:ext cx="1565085" cy="3604375"/>
      </dsp:txXfrm>
    </dsp:sp>
    <dsp:sp modelId="{1DDE1ACC-5448-4E67-AD04-7EC81D10806C}">
      <dsp:nvSpPr>
        <dsp:cNvPr id="0" name=""/>
        <dsp:cNvSpPr/>
      </dsp:nvSpPr>
      <dsp:spPr>
        <a:xfrm>
          <a:off x="3379042" y="134192"/>
          <a:ext cx="1746531" cy="693094"/>
        </a:xfrm>
        <a:prstGeom prst="rect">
          <a:avLst/>
        </a:prstGeom>
        <a:solidFill>
          <a:schemeClr val="accent2">
            <a:hueOff val="-727682"/>
            <a:satOff val="-41964"/>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889000">
            <a:lnSpc>
              <a:spcPct val="90000"/>
            </a:lnSpc>
            <a:spcBef>
              <a:spcPct val="0"/>
            </a:spcBef>
            <a:spcAft>
              <a:spcPct val="35000"/>
            </a:spcAft>
          </a:pPr>
          <a:r>
            <a:rPr lang="en-US" sz="2000" kern="1200" dirty="0" smtClean="0"/>
            <a:t>Social Validity</a:t>
          </a:r>
          <a:endParaRPr lang="en-US" sz="2000" kern="1200" dirty="0"/>
        </a:p>
      </dsp:txBody>
      <dsp:txXfrm>
        <a:off x="3379042" y="134192"/>
        <a:ext cx="1746531" cy="693094"/>
      </dsp:txXfrm>
    </dsp:sp>
    <dsp:sp modelId="{4F12341F-7109-47E8-861E-AC535665D77A}">
      <dsp:nvSpPr>
        <dsp:cNvPr id="0" name=""/>
        <dsp:cNvSpPr/>
      </dsp:nvSpPr>
      <dsp:spPr>
        <a:xfrm>
          <a:off x="1509371" y="827287"/>
          <a:ext cx="1992809" cy="3327043"/>
        </a:xfrm>
        <a:prstGeom prst="wedgeRectCallout">
          <a:avLst>
            <a:gd name="adj1" fmla="val 62500"/>
            <a:gd name="adj2" fmla="val 20830"/>
          </a:avLst>
        </a:prstGeom>
        <a:solidFill>
          <a:schemeClr val="accent2">
            <a:tint val="50000"/>
            <a:hueOff val="-880662"/>
            <a:satOff val="-76170"/>
            <a:lumOff val="87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0" tIns="69850" rIns="69850" bIns="69850" numCol="1" spcCol="1270" anchor="t" anchorCtr="0">
          <a:noAutofit/>
        </a:bodyPr>
        <a:lstStyle/>
        <a:p>
          <a:pPr lvl="0" algn="r" defTabSz="977900">
            <a:lnSpc>
              <a:spcPct val="90000"/>
            </a:lnSpc>
            <a:spcBef>
              <a:spcPct val="0"/>
            </a:spcBef>
            <a:spcAft>
              <a:spcPct val="35000"/>
            </a:spcAft>
          </a:pPr>
          <a:r>
            <a:rPr lang="en-US" sz="2200" kern="1200" dirty="0" smtClean="0"/>
            <a:t>Is it happening?</a:t>
          </a:r>
          <a:endParaRPr lang="en-US" sz="2200" kern="1200" dirty="0"/>
        </a:p>
      </dsp:txBody>
      <dsp:txXfrm>
        <a:off x="1762284" y="827287"/>
        <a:ext cx="1739896" cy="3327043"/>
      </dsp:txXfrm>
    </dsp:sp>
    <dsp:sp modelId="{203A2E34-2038-48AE-BF22-F23376063780}">
      <dsp:nvSpPr>
        <dsp:cNvPr id="0" name=""/>
        <dsp:cNvSpPr/>
      </dsp:nvSpPr>
      <dsp:spPr>
        <a:xfrm>
          <a:off x="1632510" y="272623"/>
          <a:ext cx="1746531" cy="554664"/>
        </a:xfrm>
        <a:prstGeom prst="rect">
          <a:avLst/>
        </a:prstGeom>
        <a:solidFill>
          <a:schemeClr val="accent2">
            <a:hueOff val="-1455363"/>
            <a:satOff val="-83928"/>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889000">
            <a:lnSpc>
              <a:spcPct val="90000"/>
            </a:lnSpc>
            <a:spcBef>
              <a:spcPct val="0"/>
            </a:spcBef>
            <a:spcAft>
              <a:spcPct val="35000"/>
            </a:spcAft>
          </a:pPr>
          <a:r>
            <a:rPr lang="en-US" sz="2000" kern="1200" dirty="0" smtClean="0"/>
            <a:t>Treatment Integrity</a:t>
          </a:r>
          <a:endParaRPr lang="en-US" sz="2000" kern="1200" dirty="0"/>
        </a:p>
      </dsp:txBody>
      <dsp:txXfrm>
        <a:off x="1632510" y="272623"/>
        <a:ext cx="1746531" cy="5546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E34E6-FB3E-4864-86A5-01B38B58407A}">
      <dsp:nvSpPr>
        <dsp:cNvPr id="0" name=""/>
        <dsp:cNvSpPr/>
      </dsp:nvSpPr>
      <dsp:spPr>
        <a:xfrm>
          <a:off x="5020641" y="827287"/>
          <a:ext cx="1746531" cy="3881237"/>
        </a:xfrm>
        <a:prstGeom prst="wedgeRectCallout">
          <a:avLst>
            <a:gd name="adj1" fmla="val 0"/>
            <a:gd name="adj2" fmla="val 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0" tIns="69850" rIns="69850" bIns="69850" numCol="1" spcCol="1270" anchor="t" anchorCtr="0">
          <a:noAutofit/>
        </a:bodyPr>
        <a:lstStyle/>
        <a:p>
          <a:pPr lvl="0" algn="r" defTabSz="977900">
            <a:lnSpc>
              <a:spcPct val="90000"/>
            </a:lnSpc>
            <a:spcBef>
              <a:spcPct val="0"/>
            </a:spcBef>
            <a:spcAft>
              <a:spcPct val="35000"/>
            </a:spcAft>
          </a:pPr>
          <a:r>
            <a:rPr lang="en-US" sz="2200" kern="1200" dirty="0" smtClean="0"/>
            <a:t>How well did this support work for this student?</a:t>
          </a:r>
          <a:endParaRPr lang="en-US" sz="2200" kern="1200" dirty="0"/>
        </a:p>
      </dsp:txBody>
      <dsp:txXfrm>
        <a:off x="5242298" y="827287"/>
        <a:ext cx="1524874" cy="3881237"/>
      </dsp:txXfrm>
    </dsp:sp>
    <dsp:sp modelId="{0CB931B7-2913-4993-B72C-B4B09AC3EC12}">
      <dsp:nvSpPr>
        <dsp:cNvPr id="0" name=""/>
        <dsp:cNvSpPr/>
      </dsp:nvSpPr>
      <dsp:spPr>
        <a:xfrm>
          <a:off x="5126097" y="0"/>
          <a:ext cx="1746531" cy="82870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889000">
            <a:lnSpc>
              <a:spcPct val="90000"/>
            </a:lnSpc>
            <a:spcBef>
              <a:spcPct val="0"/>
            </a:spcBef>
            <a:spcAft>
              <a:spcPct val="35000"/>
            </a:spcAft>
          </a:pPr>
          <a:r>
            <a:rPr lang="en-US" sz="2000" kern="1200" dirty="0" smtClean="0"/>
            <a:t>Experimental Design</a:t>
          </a:r>
          <a:endParaRPr lang="en-US" sz="2000" kern="1200" dirty="0"/>
        </a:p>
      </dsp:txBody>
      <dsp:txXfrm>
        <a:off x="5126097" y="0"/>
        <a:ext cx="1746531" cy="828700"/>
      </dsp:txXfrm>
    </dsp:sp>
    <dsp:sp modelId="{B97DAC85-4698-4EF8-B243-22AE730CF5F9}">
      <dsp:nvSpPr>
        <dsp:cNvPr id="0" name=""/>
        <dsp:cNvSpPr/>
      </dsp:nvSpPr>
      <dsp:spPr>
        <a:xfrm>
          <a:off x="3356013" y="827287"/>
          <a:ext cx="1792587" cy="3604375"/>
        </a:xfrm>
        <a:prstGeom prst="wedgeRectCallout">
          <a:avLst>
            <a:gd name="adj1" fmla="val 62500"/>
            <a:gd name="adj2" fmla="val 20830"/>
          </a:avLst>
        </a:prstGeom>
        <a:solidFill>
          <a:schemeClr val="accent2">
            <a:tint val="50000"/>
            <a:hueOff val="-440331"/>
            <a:satOff val="-38085"/>
            <a:lumOff val="43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0" tIns="69850" rIns="69850" bIns="69850" numCol="1" spcCol="1270" anchor="t" anchorCtr="0">
          <a:noAutofit/>
        </a:bodyPr>
        <a:lstStyle/>
        <a:p>
          <a:pPr lvl="0" algn="r" defTabSz="977900">
            <a:lnSpc>
              <a:spcPct val="90000"/>
            </a:lnSpc>
            <a:spcBef>
              <a:spcPct val="0"/>
            </a:spcBef>
            <a:spcAft>
              <a:spcPct val="35000"/>
            </a:spcAft>
          </a:pPr>
          <a:r>
            <a:rPr lang="en-US" sz="2200" kern="1200" dirty="0" smtClean="0"/>
            <a:t>What do </a:t>
          </a:r>
          <a:r>
            <a:rPr lang="en-US" sz="2100" kern="1200" dirty="0" smtClean="0"/>
            <a:t>stakeholders</a:t>
          </a:r>
          <a:r>
            <a:rPr lang="en-US" sz="2200" kern="1200" dirty="0" smtClean="0"/>
            <a:t> think about the goals, procedures, and outcomes?</a:t>
          </a:r>
          <a:endParaRPr lang="en-US" sz="2200" kern="1200" dirty="0"/>
        </a:p>
      </dsp:txBody>
      <dsp:txXfrm>
        <a:off x="3583516" y="827287"/>
        <a:ext cx="1565085" cy="3604375"/>
      </dsp:txXfrm>
    </dsp:sp>
    <dsp:sp modelId="{1DDE1ACC-5448-4E67-AD04-7EC81D10806C}">
      <dsp:nvSpPr>
        <dsp:cNvPr id="0" name=""/>
        <dsp:cNvSpPr/>
      </dsp:nvSpPr>
      <dsp:spPr>
        <a:xfrm>
          <a:off x="3379042" y="134192"/>
          <a:ext cx="1746531" cy="693094"/>
        </a:xfrm>
        <a:prstGeom prst="rect">
          <a:avLst/>
        </a:prstGeom>
        <a:solidFill>
          <a:schemeClr val="accent2">
            <a:hueOff val="-727682"/>
            <a:satOff val="-41964"/>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889000">
            <a:lnSpc>
              <a:spcPct val="90000"/>
            </a:lnSpc>
            <a:spcBef>
              <a:spcPct val="0"/>
            </a:spcBef>
            <a:spcAft>
              <a:spcPct val="35000"/>
            </a:spcAft>
          </a:pPr>
          <a:r>
            <a:rPr lang="en-US" sz="2000" kern="1200" dirty="0" smtClean="0"/>
            <a:t>Social Validity</a:t>
          </a:r>
          <a:endParaRPr lang="en-US" sz="2000" kern="1200" dirty="0"/>
        </a:p>
      </dsp:txBody>
      <dsp:txXfrm>
        <a:off x="3379042" y="134192"/>
        <a:ext cx="1746531" cy="693094"/>
      </dsp:txXfrm>
    </dsp:sp>
    <dsp:sp modelId="{4F12341F-7109-47E8-861E-AC535665D77A}">
      <dsp:nvSpPr>
        <dsp:cNvPr id="0" name=""/>
        <dsp:cNvSpPr/>
      </dsp:nvSpPr>
      <dsp:spPr>
        <a:xfrm>
          <a:off x="1509371" y="827287"/>
          <a:ext cx="1992809" cy="3327043"/>
        </a:xfrm>
        <a:prstGeom prst="wedgeRectCallout">
          <a:avLst>
            <a:gd name="adj1" fmla="val 62500"/>
            <a:gd name="adj2" fmla="val 20830"/>
          </a:avLst>
        </a:prstGeom>
        <a:solidFill>
          <a:schemeClr val="accent2">
            <a:tint val="50000"/>
            <a:hueOff val="-880662"/>
            <a:satOff val="-76170"/>
            <a:lumOff val="87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0" tIns="69850" rIns="69850" bIns="69850" numCol="1" spcCol="1270" anchor="t" anchorCtr="0">
          <a:noAutofit/>
        </a:bodyPr>
        <a:lstStyle/>
        <a:p>
          <a:pPr lvl="0" algn="r" defTabSz="977900">
            <a:lnSpc>
              <a:spcPct val="90000"/>
            </a:lnSpc>
            <a:spcBef>
              <a:spcPct val="0"/>
            </a:spcBef>
            <a:spcAft>
              <a:spcPct val="35000"/>
            </a:spcAft>
          </a:pPr>
          <a:r>
            <a:rPr lang="en-US" sz="2200" kern="1200" dirty="0" smtClean="0"/>
            <a:t>Is it happening?</a:t>
          </a:r>
          <a:endParaRPr lang="en-US" sz="2200" kern="1200" dirty="0"/>
        </a:p>
      </dsp:txBody>
      <dsp:txXfrm>
        <a:off x="1762284" y="827287"/>
        <a:ext cx="1739896" cy="3327043"/>
      </dsp:txXfrm>
    </dsp:sp>
    <dsp:sp modelId="{203A2E34-2038-48AE-BF22-F23376063780}">
      <dsp:nvSpPr>
        <dsp:cNvPr id="0" name=""/>
        <dsp:cNvSpPr/>
      </dsp:nvSpPr>
      <dsp:spPr>
        <a:xfrm>
          <a:off x="1632510" y="272623"/>
          <a:ext cx="1746531" cy="554664"/>
        </a:xfrm>
        <a:prstGeom prst="rect">
          <a:avLst/>
        </a:prstGeom>
        <a:solidFill>
          <a:schemeClr val="accent2">
            <a:hueOff val="-1455363"/>
            <a:satOff val="-83928"/>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889000">
            <a:lnSpc>
              <a:spcPct val="90000"/>
            </a:lnSpc>
            <a:spcBef>
              <a:spcPct val="0"/>
            </a:spcBef>
            <a:spcAft>
              <a:spcPct val="35000"/>
            </a:spcAft>
          </a:pPr>
          <a:r>
            <a:rPr lang="en-US" sz="2000" kern="1200" dirty="0" smtClean="0"/>
            <a:t>Treatment Integrity</a:t>
          </a:r>
          <a:endParaRPr lang="en-US" sz="2000" kern="1200" dirty="0"/>
        </a:p>
      </dsp:txBody>
      <dsp:txXfrm>
        <a:off x="1632510" y="272623"/>
        <a:ext cx="1746531" cy="5546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E34E6-FB3E-4864-86A5-01B38B58407A}">
      <dsp:nvSpPr>
        <dsp:cNvPr id="0" name=""/>
        <dsp:cNvSpPr/>
      </dsp:nvSpPr>
      <dsp:spPr>
        <a:xfrm>
          <a:off x="5710285" y="815670"/>
          <a:ext cx="1722004" cy="3826732"/>
        </a:xfrm>
        <a:prstGeom prst="wedgeRectCallout">
          <a:avLst>
            <a:gd name="adj1" fmla="val 0"/>
            <a:gd name="adj2" fmla="val 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B931B7-2913-4993-B72C-B4B09AC3EC12}">
      <dsp:nvSpPr>
        <dsp:cNvPr id="0" name=""/>
        <dsp:cNvSpPr/>
      </dsp:nvSpPr>
      <dsp:spPr>
        <a:xfrm>
          <a:off x="5814260" y="0"/>
          <a:ext cx="1722004" cy="81706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889000">
            <a:lnSpc>
              <a:spcPct val="90000"/>
            </a:lnSpc>
            <a:spcBef>
              <a:spcPct val="0"/>
            </a:spcBef>
            <a:spcAft>
              <a:spcPct val="35000"/>
            </a:spcAft>
          </a:pPr>
          <a:r>
            <a:rPr lang="en-US" sz="2000" kern="1200" dirty="0" smtClean="0"/>
            <a:t>Experimental Design</a:t>
          </a:r>
          <a:endParaRPr lang="en-US" sz="2000" kern="1200" dirty="0"/>
        </a:p>
      </dsp:txBody>
      <dsp:txXfrm>
        <a:off x="5814260" y="0"/>
        <a:ext cx="1722004" cy="817062"/>
      </dsp:txXfrm>
    </dsp:sp>
    <dsp:sp modelId="{B97DAC85-4698-4EF8-B243-22AE730CF5F9}">
      <dsp:nvSpPr>
        <dsp:cNvPr id="0" name=""/>
        <dsp:cNvSpPr/>
      </dsp:nvSpPr>
      <dsp:spPr>
        <a:xfrm>
          <a:off x="4069034" y="815670"/>
          <a:ext cx="1767413" cy="3553759"/>
        </a:xfrm>
        <a:prstGeom prst="wedgeRectCallout">
          <a:avLst>
            <a:gd name="adj1" fmla="val 62500"/>
            <a:gd name="adj2" fmla="val 20830"/>
          </a:avLst>
        </a:prstGeom>
        <a:solidFill>
          <a:schemeClr val="accent2">
            <a:tint val="50000"/>
            <a:hueOff val="-440331"/>
            <a:satOff val="-38085"/>
            <a:lumOff val="43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DE1ACC-5448-4E67-AD04-7EC81D10806C}">
      <dsp:nvSpPr>
        <dsp:cNvPr id="0" name=""/>
        <dsp:cNvSpPr/>
      </dsp:nvSpPr>
      <dsp:spPr>
        <a:xfrm>
          <a:off x="4091739" y="132308"/>
          <a:ext cx="1722004" cy="683361"/>
        </a:xfrm>
        <a:prstGeom prst="rect">
          <a:avLst/>
        </a:prstGeom>
        <a:solidFill>
          <a:schemeClr val="accent2">
            <a:hueOff val="-727682"/>
            <a:satOff val="-41964"/>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889000">
            <a:lnSpc>
              <a:spcPct val="90000"/>
            </a:lnSpc>
            <a:spcBef>
              <a:spcPct val="0"/>
            </a:spcBef>
            <a:spcAft>
              <a:spcPct val="35000"/>
            </a:spcAft>
          </a:pPr>
          <a:r>
            <a:rPr lang="en-US" sz="2000" kern="1200" dirty="0" smtClean="0"/>
            <a:t>Social Validity</a:t>
          </a:r>
          <a:endParaRPr lang="en-US" sz="2000" kern="1200" dirty="0"/>
        </a:p>
      </dsp:txBody>
      <dsp:txXfrm>
        <a:off x="4091739" y="132308"/>
        <a:ext cx="1722004" cy="683361"/>
      </dsp:txXfrm>
    </dsp:sp>
    <dsp:sp modelId="{4F12341F-7109-47E8-861E-AC535665D77A}">
      <dsp:nvSpPr>
        <dsp:cNvPr id="0" name=""/>
        <dsp:cNvSpPr/>
      </dsp:nvSpPr>
      <dsp:spPr>
        <a:xfrm>
          <a:off x="2369734" y="815670"/>
          <a:ext cx="1722004" cy="3280321"/>
        </a:xfrm>
        <a:prstGeom prst="wedgeRectCallout">
          <a:avLst>
            <a:gd name="adj1" fmla="val 62500"/>
            <a:gd name="adj2" fmla="val 20830"/>
          </a:avLst>
        </a:prstGeom>
        <a:solidFill>
          <a:schemeClr val="accent2">
            <a:tint val="50000"/>
            <a:hueOff val="-880662"/>
            <a:satOff val="-76170"/>
            <a:lumOff val="87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3A2E34-2038-48AE-BF22-F23376063780}">
      <dsp:nvSpPr>
        <dsp:cNvPr id="0" name=""/>
        <dsp:cNvSpPr/>
      </dsp:nvSpPr>
      <dsp:spPr>
        <a:xfrm>
          <a:off x="2369734" y="268795"/>
          <a:ext cx="1722004" cy="546875"/>
        </a:xfrm>
        <a:prstGeom prst="rect">
          <a:avLst/>
        </a:prstGeom>
        <a:solidFill>
          <a:schemeClr val="accent2">
            <a:hueOff val="-1455363"/>
            <a:satOff val="-83928"/>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889000">
            <a:lnSpc>
              <a:spcPct val="90000"/>
            </a:lnSpc>
            <a:spcBef>
              <a:spcPct val="0"/>
            </a:spcBef>
            <a:spcAft>
              <a:spcPct val="35000"/>
            </a:spcAft>
          </a:pPr>
          <a:r>
            <a:rPr lang="en-US" sz="2000" kern="1200" dirty="0" smtClean="0"/>
            <a:t>Treatment Integrity</a:t>
          </a:r>
          <a:endParaRPr lang="en-US" sz="2000" kern="1200" dirty="0"/>
        </a:p>
      </dsp:txBody>
      <dsp:txXfrm>
        <a:off x="2369734" y="268795"/>
        <a:ext cx="1722004" cy="546875"/>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drawings/drawing1.xml><?xml version="1.0" encoding="utf-8"?>
<c:userShapes xmlns:c="http://schemas.openxmlformats.org/drawingml/2006/chart">
  <cdr:relSizeAnchor xmlns:cdr="http://schemas.openxmlformats.org/drawingml/2006/chartDrawing">
    <cdr:from>
      <cdr:x>0.8858</cdr:x>
      <cdr:y>0.35134</cdr:y>
    </cdr:from>
    <cdr:to>
      <cdr:x>0.99253</cdr:x>
      <cdr:y>0.49644</cdr:y>
    </cdr:to>
    <cdr:sp macro="" textlink="">
      <cdr:nvSpPr>
        <cdr:cNvPr id="2" name="TextBox 1"/>
        <cdr:cNvSpPr txBox="1"/>
      </cdr:nvSpPr>
      <cdr:spPr>
        <a:xfrm xmlns:a="http://schemas.openxmlformats.org/drawingml/2006/main">
          <a:off x="6695816" y="1052440"/>
          <a:ext cx="806776" cy="434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Talking out of turn</a:t>
          </a: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0.89327</cdr:x>
      <cdr:y>0.49936</cdr:y>
    </cdr:from>
    <cdr:to>
      <cdr:x>1</cdr:x>
      <cdr:y>0.64446</cdr:y>
    </cdr:to>
    <cdr:sp macro="" textlink="">
      <cdr:nvSpPr>
        <cdr:cNvPr id="2" name="TextBox 1"/>
        <cdr:cNvSpPr txBox="1"/>
      </cdr:nvSpPr>
      <cdr:spPr>
        <a:xfrm xmlns:a="http://schemas.openxmlformats.org/drawingml/2006/main">
          <a:off x="5429795" y="1528581"/>
          <a:ext cx="648788" cy="4441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On-task</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EAEEB631-5A29-44A2-8FD7-CC4F52EC641D}" type="datetimeFigureOut">
              <a:rPr lang="en-US" smtClean="0"/>
              <a:t>8/15/2016</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5981ACF9-3409-46A2-8047-583B748575D4}" type="slidenum">
              <a:rPr lang="en-US" smtClean="0"/>
              <a:t>‹#›</a:t>
            </a:fld>
            <a:endParaRPr lang="en-US"/>
          </a:p>
        </p:txBody>
      </p:sp>
    </p:spTree>
    <p:extLst>
      <p:ext uri="{BB962C8B-B14F-4D97-AF65-F5344CB8AC3E}">
        <p14:creationId xmlns:p14="http://schemas.microsoft.com/office/powerpoint/2010/main" val="632945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54B9617B-8F2B-4E5B-ADA1-2CBBED5C9B9D}" type="datetimeFigureOut">
              <a:rPr lang="en-US" smtClean="0"/>
              <a:t>8/15/2016</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00251280-83B8-4BFE-9A0A-9546268191BF}" type="slidenum">
              <a:rPr lang="en-US" smtClean="0"/>
              <a:t>‹#›</a:t>
            </a:fld>
            <a:endParaRPr lang="en-US"/>
          </a:p>
        </p:txBody>
      </p:sp>
    </p:spTree>
    <p:extLst>
      <p:ext uri="{BB962C8B-B14F-4D97-AF65-F5344CB8AC3E}">
        <p14:creationId xmlns:p14="http://schemas.microsoft.com/office/powerpoint/2010/main" val="4107299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98E34-06C9-4575-BF79-5E5F5BE16779}" type="slidenum">
              <a:rPr lang="en-US" smtClean="0"/>
              <a:pPr/>
              <a:t>1</a:t>
            </a:fld>
            <a:endParaRPr lang="en-US"/>
          </a:p>
        </p:txBody>
      </p:sp>
      <p:sp>
        <p:nvSpPr>
          <p:cNvPr id="5" name="Footer Placeholder 4"/>
          <p:cNvSpPr>
            <a:spLocks noGrp="1"/>
          </p:cNvSpPr>
          <p:nvPr>
            <p:ph type="ftr" sz="quarter" idx="11"/>
          </p:nvPr>
        </p:nvSpPr>
        <p:spPr/>
        <p:txBody>
          <a:bodyPr/>
          <a:lstStyle/>
          <a:p>
            <a:r>
              <a:rPr lang="en-US" smtClean="0"/>
              <a:t>Lane and Oakes 2013</a:t>
            </a:r>
            <a:endParaRPr lang="en-US"/>
          </a:p>
        </p:txBody>
      </p:sp>
    </p:spTree>
    <p:extLst>
      <p:ext uri="{BB962C8B-B14F-4D97-AF65-F5344CB8AC3E}">
        <p14:creationId xmlns:p14="http://schemas.microsoft.com/office/powerpoint/2010/main" val="864396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endParaRPr lang="en-US" dirty="0" smtClean="0"/>
          </a:p>
        </p:txBody>
      </p:sp>
      <p:sp>
        <p:nvSpPr>
          <p:cNvPr id="4" name="Slide Number Placeholder 3"/>
          <p:cNvSpPr>
            <a:spLocks noGrp="1"/>
          </p:cNvSpPr>
          <p:nvPr>
            <p:ph type="sldNum" sz="quarter" idx="10"/>
          </p:nvPr>
        </p:nvSpPr>
        <p:spPr/>
        <p:txBody>
          <a:bodyPr/>
          <a:lstStyle/>
          <a:p>
            <a:fld id="{00251280-83B8-4BFE-9A0A-9546268191BF}" type="slidenum">
              <a:rPr lang="en-US" smtClean="0"/>
              <a:t>10</a:t>
            </a:fld>
            <a:endParaRPr lang="en-US"/>
          </a:p>
        </p:txBody>
      </p:sp>
    </p:spTree>
    <p:extLst>
      <p:ext uri="{BB962C8B-B14F-4D97-AF65-F5344CB8AC3E}">
        <p14:creationId xmlns:p14="http://schemas.microsoft.com/office/powerpoint/2010/main" val="1549870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251280-83B8-4BFE-9A0A-9546268191BF}" type="slidenum">
              <a:rPr lang="en-US" smtClean="0"/>
              <a:t>11</a:t>
            </a:fld>
            <a:endParaRPr lang="en-US"/>
          </a:p>
        </p:txBody>
      </p:sp>
    </p:spTree>
    <p:extLst>
      <p:ext uri="{BB962C8B-B14F-4D97-AF65-F5344CB8AC3E}">
        <p14:creationId xmlns:p14="http://schemas.microsoft.com/office/powerpoint/2010/main" val="937167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13</a:t>
            </a:fld>
            <a:endParaRPr lang="en-US" dirty="0"/>
          </a:p>
        </p:txBody>
      </p:sp>
    </p:spTree>
    <p:extLst>
      <p:ext uri="{BB962C8B-B14F-4D97-AF65-F5344CB8AC3E}">
        <p14:creationId xmlns:p14="http://schemas.microsoft.com/office/powerpoint/2010/main" val="672913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endParaRPr lang="en-US" dirty="0"/>
          </a:p>
          <a:p>
            <a:pPr defTabSz="924458">
              <a:defRPr/>
            </a:pPr>
            <a:endParaRPr lang="en-US" dirty="0" smtClean="0"/>
          </a:p>
          <a:p>
            <a:pPr defTabSz="924458">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14</a:t>
            </a:fld>
            <a:endParaRPr lang="en-US" dirty="0"/>
          </a:p>
        </p:txBody>
      </p:sp>
    </p:spTree>
    <p:extLst>
      <p:ext uri="{BB962C8B-B14F-4D97-AF65-F5344CB8AC3E}">
        <p14:creationId xmlns:p14="http://schemas.microsoft.com/office/powerpoint/2010/main" val="77176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endParaRPr lang="en-US" dirty="0"/>
          </a:p>
        </p:txBody>
      </p:sp>
      <p:sp>
        <p:nvSpPr>
          <p:cNvPr id="4" name="Slide Number Placeholder 3"/>
          <p:cNvSpPr>
            <a:spLocks noGrp="1"/>
          </p:cNvSpPr>
          <p:nvPr>
            <p:ph type="sldNum" sz="quarter" idx="10"/>
          </p:nvPr>
        </p:nvSpPr>
        <p:spPr/>
        <p:txBody>
          <a:bodyPr/>
          <a:lstStyle/>
          <a:p>
            <a:fld id="{E47D6C31-021E-4E27-8660-9F983533C43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022194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C598E34-06C9-4575-BF79-5E5F5BE16779}" type="slidenum">
              <a:rPr lang="en-US" smtClean="0"/>
              <a:pPr/>
              <a:t>16</a:t>
            </a:fld>
            <a:endParaRPr lang="en-US"/>
          </a:p>
        </p:txBody>
      </p:sp>
    </p:spTree>
    <p:extLst>
      <p:ext uri="{BB962C8B-B14F-4D97-AF65-F5344CB8AC3E}">
        <p14:creationId xmlns:p14="http://schemas.microsoft.com/office/powerpoint/2010/main" val="3632802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endParaRPr lang="en-US" dirty="0"/>
          </a:p>
        </p:txBody>
      </p:sp>
      <p:sp>
        <p:nvSpPr>
          <p:cNvPr id="4" name="Slide Number Placeholder 3"/>
          <p:cNvSpPr>
            <a:spLocks noGrp="1"/>
          </p:cNvSpPr>
          <p:nvPr>
            <p:ph type="sldNum" sz="quarter" idx="10"/>
          </p:nvPr>
        </p:nvSpPr>
        <p:spPr/>
        <p:txBody>
          <a:bodyPr/>
          <a:lstStyle/>
          <a:p>
            <a:fld id="{E47D6C31-021E-4E27-8660-9F983533C43A}"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308720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endParaRPr lang="en-US" dirty="0"/>
          </a:p>
        </p:txBody>
      </p:sp>
      <p:sp>
        <p:nvSpPr>
          <p:cNvPr id="4" name="Slide Number Placeholder 3"/>
          <p:cNvSpPr>
            <a:spLocks noGrp="1"/>
          </p:cNvSpPr>
          <p:nvPr>
            <p:ph type="sldNum" sz="quarter" idx="10"/>
          </p:nvPr>
        </p:nvSpPr>
        <p:spPr/>
        <p:txBody>
          <a:bodyPr/>
          <a:lstStyle/>
          <a:p>
            <a:fld id="{E47D6C31-021E-4E27-8660-9F983533C43A}"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189784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endParaRPr lang="en-US" dirty="0"/>
          </a:p>
        </p:txBody>
      </p:sp>
      <p:sp>
        <p:nvSpPr>
          <p:cNvPr id="4" name="Slide Number Placeholder 3"/>
          <p:cNvSpPr>
            <a:spLocks noGrp="1"/>
          </p:cNvSpPr>
          <p:nvPr>
            <p:ph type="sldNum" sz="quarter" idx="10"/>
          </p:nvPr>
        </p:nvSpPr>
        <p:spPr/>
        <p:txBody>
          <a:bodyPr/>
          <a:lstStyle/>
          <a:p>
            <a:fld id="{E47D6C31-021E-4E27-8660-9F983533C43A}"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421863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24</a:t>
            </a:fld>
            <a:endParaRPr lang="en-US" dirty="0"/>
          </a:p>
        </p:txBody>
      </p:sp>
    </p:spTree>
    <p:extLst>
      <p:ext uri="{BB962C8B-B14F-4D97-AF65-F5344CB8AC3E}">
        <p14:creationId xmlns:p14="http://schemas.microsoft.com/office/powerpoint/2010/main" val="1847420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endParaRPr lang="en-US" dirty="0"/>
          </a:p>
        </p:txBody>
      </p:sp>
      <p:sp>
        <p:nvSpPr>
          <p:cNvPr id="4" name="Slide Number Placeholder 3"/>
          <p:cNvSpPr>
            <a:spLocks noGrp="1"/>
          </p:cNvSpPr>
          <p:nvPr>
            <p:ph type="sldNum" sz="quarter" idx="10"/>
          </p:nvPr>
        </p:nvSpPr>
        <p:spPr/>
        <p:txBody>
          <a:bodyPr/>
          <a:lstStyle/>
          <a:p>
            <a:fld id="{E47D6C31-021E-4E27-8660-9F983533C43A}"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659774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Slide Image Placeholder 1"/>
          <p:cNvSpPr>
            <a:spLocks noGrp="1" noRot="1" noChangeAspect="1" noTextEdit="1"/>
          </p:cNvSpPr>
          <p:nvPr>
            <p:ph type="sldImg"/>
          </p:nvPr>
        </p:nvSpPr>
        <p:spPr>
          <a:ln/>
        </p:spPr>
      </p:sp>
      <p:sp>
        <p:nvSpPr>
          <p:cNvPr id="270338" name="Notes Placeholder 2"/>
          <p:cNvSpPr>
            <a:spLocks noGrp="1"/>
          </p:cNvSpPr>
          <p:nvPr>
            <p:ph type="body" idx="1"/>
          </p:nvPr>
        </p:nvSpPr>
        <p:spPr>
          <a:noFill/>
          <a:ln/>
        </p:spPr>
        <p:txBody>
          <a:bodyPr/>
          <a:lstStyle/>
          <a:p>
            <a:endParaRPr lang="en-US" dirty="0" smtClean="0"/>
          </a:p>
        </p:txBody>
      </p:sp>
      <p:sp>
        <p:nvSpPr>
          <p:cNvPr id="270339" name="Slide Number Placeholder 3"/>
          <p:cNvSpPr txBox="1">
            <a:spLocks noGrp="1"/>
          </p:cNvSpPr>
          <p:nvPr/>
        </p:nvSpPr>
        <p:spPr bwMode="auto">
          <a:xfrm>
            <a:off x="3899071" y="8831264"/>
            <a:ext cx="2982742" cy="465137"/>
          </a:xfrm>
          <a:prstGeom prst="rect">
            <a:avLst/>
          </a:prstGeom>
          <a:noFill/>
          <a:ln w="9525">
            <a:noFill/>
            <a:miter lim="800000"/>
            <a:headEnd/>
            <a:tailEnd/>
          </a:ln>
        </p:spPr>
        <p:txBody>
          <a:bodyPr lIns="92441" tIns="46221" rIns="92441" bIns="46221" anchor="b"/>
          <a:lstStyle/>
          <a:p>
            <a:pPr algn="r"/>
            <a:fld id="{24775547-17DA-4046-8D90-ABA87DAFB6ED}" type="slidenum">
              <a:rPr lang="en-US" sz="1200"/>
              <a:pPr algn="r"/>
              <a:t>26</a:t>
            </a:fld>
            <a:endParaRPr lang="en-US" sz="1200"/>
          </a:p>
        </p:txBody>
      </p:sp>
    </p:spTree>
    <p:extLst>
      <p:ext uri="{BB962C8B-B14F-4D97-AF65-F5344CB8AC3E}">
        <p14:creationId xmlns:p14="http://schemas.microsoft.com/office/powerpoint/2010/main" val="1705142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Slide Image Placeholder 1"/>
          <p:cNvSpPr>
            <a:spLocks noGrp="1" noRot="1" noChangeAspect="1" noTextEdit="1"/>
          </p:cNvSpPr>
          <p:nvPr>
            <p:ph type="sldImg"/>
          </p:nvPr>
        </p:nvSpPr>
        <p:spPr>
          <a:ln/>
        </p:spPr>
      </p:sp>
      <p:sp>
        <p:nvSpPr>
          <p:cNvPr id="276482" name="Notes Placeholder 2"/>
          <p:cNvSpPr>
            <a:spLocks noGrp="1"/>
          </p:cNvSpPr>
          <p:nvPr>
            <p:ph type="body" idx="1"/>
          </p:nvPr>
        </p:nvSpPr>
        <p:spPr>
          <a:noFill/>
          <a:ln/>
        </p:spPr>
        <p:txBody>
          <a:bodyPr/>
          <a:lstStyle/>
          <a:p>
            <a:endParaRPr lang="en-US" smtClean="0"/>
          </a:p>
        </p:txBody>
      </p:sp>
      <p:sp>
        <p:nvSpPr>
          <p:cNvPr id="276483" name="Slide Number Placeholder 3"/>
          <p:cNvSpPr txBox="1">
            <a:spLocks noGrp="1"/>
          </p:cNvSpPr>
          <p:nvPr/>
        </p:nvSpPr>
        <p:spPr bwMode="auto">
          <a:xfrm>
            <a:off x="3899071" y="8831264"/>
            <a:ext cx="2982742" cy="465137"/>
          </a:xfrm>
          <a:prstGeom prst="rect">
            <a:avLst/>
          </a:prstGeom>
          <a:noFill/>
          <a:ln w="9525">
            <a:noFill/>
            <a:miter lim="800000"/>
            <a:headEnd/>
            <a:tailEnd/>
          </a:ln>
        </p:spPr>
        <p:txBody>
          <a:bodyPr lIns="92441" tIns="46221" rIns="92441" bIns="46221" anchor="b"/>
          <a:lstStyle/>
          <a:p>
            <a:pPr algn="r"/>
            <a:fld id="{23CC5489-027A-45BB-8499-95D2A4585038}" type="slidenum">
              <a:rPr lang="en-US" sz="1200"/>
              <a:pPr algn="r"/>
              <a:t>28</a:t>
            </a:fld>
            <a:endParaRPr lang="en-US" sz="1200"/>
          </a:p>
        </p:txBody>
      </p:sp>
    </p:spTree>
    <p:extLst>
      <p:ext uri="{BB962C8B-B14F-4D97-AF65-F5344CB8AC3E}">
        <p14:creationId xmlns:p14="http://schemas.microsoft.com/office/powerpoint/2010/main" val="257992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Source: Germer, K. A., Kaplan, L. M., Giroux, L. N., Markham, E. H., Ferris, G., Oakes, W. P., &amp; Lane, K. L. (2011). A function-based intervention to increase a second-grade student’s on-task behavior in a general education classroom. </a:t>
            </a:r>
            <a:r>
              <a:rPr lang="en-US" sz="1200" i="1" dirty="0" smtClean="0">
                <a:solidFill>
                  <a:schemeClr val="tx1"/>
                </a:solidFill>
              </a:rPr>
              <a:t>Beyond Behavior, 20, </a:t>
            </a:r>
            <a:r>
              <a:rPr lang="en-US" sz="1200" dirty="0" smtClean="0">
                <a:solidFill>
                  <a:schemeClr val="tx1"/>
                </a:solidFill>
              </a:rPr>
              <a:t>19-30.</a:t>
            </a:r>
          </a:p>
          <a:p>
            <a:endParaRPr lang="en-US" dirty="0"/>
          </a:p>
        </p:txBody>
      </p:sp>
      <p:sp>
        <p:nvSpPr>
          <p:cNvPr id="4" name="Slide Number Placeholder 3"/>
          <p:cNvSpPr>
            <a:spLocks noGrp="1"/>
          </p:cNvSpPr>
          <p:nvPr>
            <p:ph type="sldNum" sz="quarter" idx="10"/>
          </p:nvPr>
        </p:nvSpPr>
        <p:spPr/>
        <p:txBody>
          <a:bodyPr/>
          <a:lstStyle/>
          <a:p>
            <a:fld id="{00251280-83B8-4BFE-9A0A-9546268191BF}" type="slidenum">
              <a:rPr lang="en-US" smtClean="0"/>
              <a:t>29</a:t>
            </a:fld>
            <a:endParaRPr lang="en-US"/>
          </a:p>
        </p:txBody>
      </p:sp>
    </p:spTree>
    <p:extLst>
      <p:ext uri="{BB962C8B-B14F-4D97-AF65-F5344CB8AC3E}">
        <p14:creationId xmlns:p14="http://schemas.microsoft.com/office/powerpoint/2010/main" val="41597368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Source: Germer, K. A., Kaplan, L. M., Giroux, L. N., Markham, E. H., Ferris, G., Oakes, W. P., &amp; Lane, K. L. (2011). A function-based intervention to increase a second-grade student’s on-task behavior in a general education classroom. </a:t>
            </a:r>
            <a:r>
              <a:rPr lang="en-US" sz="1200" i="1" dirty="0" smtClean="0">
                <a:solidFill>
                  <a:schemeClr val="tx1"/>
                </a:solidFill>
              </a:rPr>
              <a:t>Beyond Behavior, 20, </a:t>
            </a:r>
            <a:r>
              <a:rPr lang="en-US" sz="1200" dirty="0" smtClean="0">
                <a:solidFill>
                  <a:schemeClr val="tx1"/>
                </a:solidFill>
              </a:rPr>
              <a:t>19-30.</a:t>
            </a:r>
          </a:p>
          <a:p>
            <a:endParaRPr lang="en-US" dirty="0"/>
          </a:p>
        </p:txBody>
      </p:sp>
      <p:sp>
        <p:nvSpPr>
          <p:cNvPr id="4" name="Slide Number Placeholder 3"/>
          <p:cNvSpPr>
            <a:spLocks noGrp="1"/>
          </p:cNvSpPr>
          <p:nvPr>
            <p:ph type="sldNum" sz="quarter" idx="10"/>
          </p:nvPr>
        </p:nvSpPr>
        <p:spPr/>
        <p:txBody>
          <a:bodyPr/>
          <a:lstStyle/>
          <a:p>
            <a:fld id="{00251280-83B8-4BFE-9A0A-9546268191BF}" type="slidenum">
              <a:rPr lang="en-US" smtClean="0"/>
              <a:t>30</a:t>
            </a:fld>
            <a:endParaRPr lang="en-US"/>
          </a:p>
        </p:txBody>
      </p:sp>
    </p:spTree>
    <p:extLst>
      <p:ext uri="{BB962C8B-B14F-4D97-AF65-F5344CB8AC3E}">
        <p14:creationId xmlns:p14="http://schemas.microsoft.com/office/powerpoint/2010/main" val="29451483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endParaRPr lang="en-US" dirty="0"/>
          </a:p>
        </p:txBody>
      </p:sp>
      <p:sp>
        <p:nvSpPr>
          <p:cNvPr id="4" name="Slide Number Placeholder 3"/>
          <p:cNvSpPr>
            <a:spLocks noGrp="1"/>
          </p:cNvSpPr>
          <p:nvPr>
            <p:ph type="sldNum" sz="quarter" idx="10"/>
          </p:nvPr>
        </p:nvSpPr>
        <p:spPr/>
        <p:txBody>
          <a:bodyPr/>
          <a:lstStyle/>
          <a:p>
            <a:fld id="{E47D6C31-021E-4E27-8660-9F983533C43A}"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96178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F8C87-04C1-4FEC-85F7-36C87EA0995E}" type="slidenum">
              <a:rPr lang="en-US" smtClean="0"/>
              <a:t>33</a:t>
            </a:fld>
            <a:endParaRPr lang="en-US"/>
          </a:p>
        </p:txBody>
      </p:sp>
    </p:spTree>
    <p:extLst>
      <p:ext uri="{BB962C8B-B14F-4D97-AF65-F5344CB8AC3E}">
        <p14:creationId xmlns:p14="http://schemas.microsoft.com/office/powerpoint/2010/main" val="26978511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endParaRPr lang="en-US" dirty="0"/>
          </a:p>
        </p:txBody>
      </p:sp>
      <p:sp>
        <p:nvSpPr>
          <p:cNvPr id="4" name="Slide Number Placeholder 3"/>
          <p:cNvSpPr>
            <a:spLocks noGrp="1"/>
          </p:cNvSpPr>
          <p:nvPr>
            <p:ph type="sldNum" sz="quarter" idx="10"/>
          </p:nvPr>
        </p:nvSpPr>
        <p:spPr/>
        <p:txBody>
          <a:bodyPr/>
          <a:lstStyle/>
          <a:p>
            <a:fld id="{E47D6C31-021E-4E27-8660-9F983533C43A}"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938907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endParaRPr lang="en-US" dirty="0"/>
          </a:p>
        </p:txBody>
      </p:sp>
      <p:sp>
        <p:nvSpPr>
          <p:cNvPr id="4" name="Slide Number Placeholder 3"/>
          <p:cNvSpPr>
            <a:spLocks noGrp="1"/>
          </p:cNvSpPr>
          <p:nvPr>
            <p:ph type="sldNum" sz="quarter" idx="10"/>
          </p:nvPr>
        </p:nvSpPr>
        <p:spPr/>
        <p:txBody>
          <a:bodyPr/>
          <a:lstStyle/>
          <a:p>
            <a:fld id="{E47D6C31-021E-4E27-8660-9F983533C43A}"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3240261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endParaRPr lang="en-US" dirty="0"/>
          </a:p>
        </p:txBody>
      </p:sp>
      <p:sp>
        <p:nvSpPr>
          <p:cNvPr id="4" name="Slide Number Placeholder 3"/>
          <p:cNvSpPr>
            <a:spLocks noGrp="1"/>
          </p:cNvSpPr>
          <p:nvPr>
            <p:ph type="sldNum" sz="quarter" idx="10"/>
          </p:nvPr>
        </p:nvSpPr>
        <p:spPr/>
        <p:txBody>
          <a:bodyPr/>
          <a:lstStyle/>
          <a:p>
            <a:fld id="{E47D6C31-021E-4E27-8660-9F983533C43A}"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9330641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endParaRPr lang="en-US" dirty="0"/>
          </a:p>
        </p:txBody>
      </p:sp>
      <p:sp>
        <p:nvSpPr>
          <p:cNvPr id="4" name="Slide Number Placeholder 3"/>
          <p:cNvSpPr>
            <a:spLocks noGrp="1"/>
          </p:cNvSpPr>
          <p:nvPr>
            <p:ph type="sldNum" sz="quarter" idx="10"/>
          </p:nvPr>
        </p:nvSpPr>
        <p:spPr/>
        <p:txBody>
          <a:bodyPr/>
          <a:lstStyle/>
          <a:p>
            <a:fld id="{E47D6C31-021E-4E27-8660-9F983533C43A}"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620574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000" dirty="0"/>
              <a:t>Lane, K. L., Oakes, W. P., Ennis, R. P., &amp; Hirsch, S. E. (2014). Identifying students for secondary and tertiary prevention efforts: How do we determine which students have Tier 2 and Tier 3 needs? </a:t>
            </a:r>
            <a:r>
              <a:rPr lang="en-US" sz="1000" i="1" dirty="0"/>
              <a:t>Preventing School Failure, 58, </a:t>
            </a:r>
            <a:r>
              <a:rPr lang="en-US" sz="1000" dirty="0"/>
              <a:t>171-182, DOI: 10.1080/1045988X.2014.895573</a:t>
            </a:r>
          </a:p>
        </p:txBody>
      </p:sp>
      <p:sp>
        <p:nvSpPr>
          <p:cNvPr id="4" name="Footer Placeholder 3"/>
          <p:cNvSpPr>
            <a:spLocks noGrp="1"/>
          </p:cNvSpPr>
          <p:nvPr>
            <p:ph type="ftr" sz="quarter" idx="10"/>
          </p:nvPr>
        </p:nvSpPr>
        <p:spPr/>
        <p:txBody>
          <a:bodyPr/>
          <a:lstStyle/>
          <a:p>
            <a:r>
              <a:rPr lang="en-US" dirty="0" smtClean="0"/>
              <a:t>Lane and Oakes 2013</a:t>
            </a:r>
            <a:endParaRPr lang="en-US" dirty="0"/>
          </a:p>
        </p:txBody>
      </p:sp>
      <p:sp>
        <p:nvSpPr>
          <p:cNvPr id="5" name="Slide Number Placeholder 4"/>
          <p:cNvSpPr>
            <a:spLocks noGrp="1"/>
          </p:cNvSpPr>
          <p:nvPr>
            <p:ph type="sldNum" sz="quarter" idx="11"/>
          </p:nvPr>
        </p:nvSpPr>
        <p:spPr/>
        <p:txBody>
          <a:bodyPr/>
          <a:lstStyle/>
          <a:p>
            <a:fld id="{2C598E34-06C9-4575-BF79-5E5F5BE16779}" type="slidenum">
              <a:rPr lang="en-US" smtClean="0"/>
              <a:pPr/>
              <a:t>3</a:t>
            </a:fld>
            <a:endParaRPr lang="en-US" dirty="0"/>
          </a:p>
        </p:txBody>
      </p:sp>
    </p:spTree>
    <p:extLst>
      <p:ext uri="{BB962C8B-B14F-4D97-AF65-F5344CB8AC3E}">
        <p14:creationId xmlns:p14="http://schemas.microsoft.com/office/powerpoint/2010/main" val="42630407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38</a:t>
            </a:fld>
            <a:endParaRPr lang="en-US" dirty="0"/>
          </a:p>
        </p:txBody>
      </p:sp>
    </p:spTree>
    <p:extLst>
      <p:ext uri="{BB962C8B-B14F-4D97-AF65-F5344CB8AC3E}">
        <p14:creationId xmlns:p14="http://schemas.microsoft.com/office/powerpoint/2010/main" val="13498326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endParaRPr lang="en-US" dirty="0"/>
          </a:p>
        </p:txBody>
      </p:sp>
      <p:sp>
        <p:nvSpPr>
          <p:cNvPr id="4" name="Slide Number Placeholder 3"/>
          <p:cNvSpPr>
            <a:spLocks noGrp="1"/>
          </p:cNvSpPr>
          <p:nvPr>
            <p:ph type="sldNum" sz="quarter" idx="10"/>
          </p:nvPr>
        </p:nvSpPr>
        <p:spPr/>
        <p:txBody>
          <a:bodyPr/>
          <a:lstStyle/>
          <a:p>
            <a:fld id="{E47D6C31-021E-4E27-8660-9F983533C43A}"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22167262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C598E34-06C9-4575-BF79-5E5F5BE16779}" type="slidenum">
              <a:rPr lang="en-US" smtClean="0"/>
              <a:pPr/>
              <a:t>41</a:t>
            </a:fld>
            <a:endParaRPr lang="en-US"/>
          </a:p>
        </p:txBody>
      </p:sp>
    </p:spTree>
    <p:extLst>
      <p:ext uri="{BB962C8B-B14F-4D97-AF65-F5344CB8AC3E}">
        <p14:creationId xmlns:p14="http://schemas.microsoft.com/office/powerpoint/2010/main" val="37770958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0">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E47D6C31-021E-4E27-8660-9F983533C43A}"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20525755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67511C-EA28-4CD0-9A91-779D8D988C49}" type="slidenum">
              <a:rPr lang="en-US" smtClean="0"/>
              <a:t>43</a:t>
            </a:fld>
            <a:endParaRPr lang="en-US"/>
          </a:p>
        </p:txBody>
      </p:sp>
    </p:spTree>
    <p:extLst>
      <p:ext uri="{BB962C8B-B14F-4D97-AF65-F5344CB8AC3E}">
        <p14:creationId xmlns:p14="http://schemas.microsoft.com/office/powerpoint/2010/main" val="27357639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36D0E5-D107-405E-A0EC-C0B66049B856}" type="slidenum">
              <a:rPr lang="en-US" smtClean="0"/>
              <a:pPr>
                <a:defRPr/>
              </a:pPr>
              <a:t>44</a:t>
            </a:fld>
            <a:endParaRPr lang="en-US"/>
          </a:p>
        </p:txBody>
      </p:sp>
    </p:spTree>
    <p:extLst>
      <p:ext uri="{BB962C8B-B14F-4D97-AF65-F5344CB8AC3E}">
        <p14:creationId xmlns:p14="http://schemas.microsoft.com/office/powerpoint/2010/main" val="30313383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endParaRPr lang="en-US" dirty="0"/>
          </a:p>
        </p:txBody>
      </p:sp>
      <p:sp>
        <p:nvSpPr>
          <p:cNvPr id="4" name="Slide Number Placeholder 3"/>
          <p:cNvSpPr>
            <a:spLocks noGrp="1"/>
          </p:cNvSpPr>
          <p:nvPr>
            <p:ph type="sldNum" sz="quarter" idx="10"/>
          </p:nvPr>
        </p:nvSpPr>
        <p:spPr/>
        <p:txBody>
          <a:bodyPr/>
          <a:lstStyle/>
          <a:p>
            <a:fld id="{E47D6C31-021E-4E27-8660-9F983533C43A}"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15005890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Source: Germer, K. A., Kaplan, L. M., Giroux, L. N., Markham, E. H., Ferris, G., Oakes, W. P., &amp; Lane, K. L. (2011). A function-based intervention to increase a second-grade student’s on-task behavior in a general education classroom. </a:t>
            </a:r>
            <a:r>
              <a:rPr lang="en-US" sz="1200" i="1" dirty="0" smtClean="0">
                <a:solidFill>
                  <a:schemeClr val="tx1"/>
                </a:solidFill>
              </a:rPr>
              <a:t>Beyond Behavior, 20, </a:t>
            </a:r>
            <a:r>
              <a:rPr lang="en-US" sz="1200" dirty="0" smtClean="0">
                <a:solidFill>
                  <a:schemeClr val="tx1"/>
                </a:solidFill>
              </a:rPr>
              <a:t>19-30.</a:t>
            </a:r>
          </a:p>
          <a:p>
            <a:r>
              <a:rPr lang="en-US" dirty="0" smtClean="0"/>
              <a:t>Added period to A2</a:t>
            </a:r>
            <a:endParaRPr lang="en-US" dirty="0"/>
          </a:p>
        </p:txBody>
      </p:sp>
      <p:sp>
        <p:nvSpPr>
          <p:cNvPr id="4" name="Slide Number Placeholder 3"/>
          <p:cNvSpPr>
            <a:spLocks noGrp="1"/>
          </p:cNvSpPr>
          <p:nvPr>
            <p:ph type="sldNum" sz="quarter" idx="10"/>
          </p:nvPr>
        </p:nvSpPr>
        <p:spPr/>
        <p:txBody>
          <a:bodyPr/>
          <a:lstStyle/>
          <a:p>
            <a:fld id="{00251280-83B8-4BFE-9A0A-9546268191BF}" type="slidenum">
              <a:rPr lang="en-US" smtClean="0"/>
              <a:t>46</a:t>
            </a:fld>
            <a:endParaRPr lang="en-US"/>
          </a:p>
        </p:txBody>
      </p:sp>
    </p:spTree>
    <p:extLst>
      <p:ext uri="{BB962C8B-B14F-4D97-AF65-F5344CB8AC3E}">
        <p14:creationId xmlns:p14="http://schemas.microsoft.com/office/powerpoint/2010/main" val="18817614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Source: Germer, K. A., Kaplan, L. M., Giroux, L. N., Markham, E. H., Ferris, G., Oakes, W. P., &amp; Lane, K. L. (2011). A function-based intervention to increase a second-grade student’s on-task behavior in a general education classroom. </a:t>
            </a:r>
            <a:r>
              <a:rPr lang="en-US" sz="1200" i="1" dirty="0" smtClean="0">
                <a:solidFill>
                  <a:schemeClr val="tx1"/>
                </a:solidFill>
              </a:rPr>
              <a:t>Beyond Behavior, 20, </a:t>
            </a:r>
            <a:r>
              <a:rPr lang="en-US" sz="1200" dirty="0" smtClean="0">
                <a:solidFill>
                  <a:schemeClr val="tx1"/>
                </a:solidFill>
              </a:rPr>
              <a:t>19-30.</a:t>
            </a:r>
          </a:p>
          <a:p>
            <a:r>
              <a:rPr lang="en-US" dirty="0" smtClean="0"/>
              <a:t>Added period to A2</a:t>
            </a:r>
            <a:endParaRPr lang="en-US" dirty="0"/>
          </a:p>
        </p:txBody>
      </p:sp>
      <p:sp>
        <p:nvSpPr>
          <p:cNvPr id="4" name="Slide Number Placeholder 3"/>
          <p:cNvSpPr>
            <a:spLocks noGrp="1"/>
          </p:cNvSpPr>
          <p:nvPr>
            <p:ph type="sldNum" sz="quarter" idx="10"/>
          </p:nvPr>
        </p:nvSpPr>
        <p:spPr/>
        <p:txBody>
          <a:bodyPr/>
          <a:lstStyle/>
          <a:p>
            <a:fld id="{00251280-83B8-4BFE-9A0A-9546268191BF}" type="slidenum">
              <a:rPr lang="en-US" smtClean="0"/>
              <a:t>47</a:t>
            </a:fld>
            <a:endParaRPr lang="en-US"/>
          </a:p>
        </p:txBody>
      </p:sp>
    </p:spTree>
    <p:extLst>
      <p:ext uri="{BB962C8B-B14F-4D97-AF65-F5344CB8AC3E}">
        <p14:creationId xmlns:p14="http://schemas.microsoft.com/office/powerpoint/2010/main" val="7161679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67511C-EA28-4CD0-9A91-779D8D988C49}" type="slidenum">
              <a:rPr lang="en-US" smtClean="0"/>
              <a:t>48</a:t>
            </a:fld>
            <a:endParaRPr lang="en-US"/>
          </a:p>
        </p:txBody>
      </p:sp>
    </p:spTree>
    <p:extLst>
      <p:ext uri="{BB962C8B-B14F-4D97-AF65-F5344CB8AC3E}">
        <p14:creationId xmlns:p14="http://schemas.microsoft.com/office/powerpoint/2010/main" val="1097209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251280-83B8-4BFE-9A0A-9546268191BF}" type="slidenum">
              <a:rPr lang="en-US" smtClean="0"/>
              <a:t>4</a:t>
            </a:fld>
            <a:endParaRPr lang="en-US"/>
          </a:p>
        </p:txBody>
      </p:sp>
    </p:spTree>
    <p:extLst>
      <p:ext uri="{BB962C8B-B14F-4D97-AF65-F5344CB8AC3E}">
        <p14:creationId xmlns:p14="http://schemas.microsoft.com/office/powerpoint/2010/main" val="16247847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36D0E5-D107-405E-A0EC-C0B66049B856}" type="slidenum">
              <a:rPr lang="en-US" smtClean="0"/>
              <a:pPr>
                <a:defRPr/>
              </a:pPr>
              <a:t>49</a:t>
            </a:fld>
            <a:endParaRPr lang="en-US"/>
          </a:p>
        </p:txBody>
      </p:sp>
    </p:spTree>
    <p:extLst>
      <p:ext uri="{BB962C8B-B14F-4D97-AF65-F5344CB8AC3E}">
        <p14:creationId xmlns:p14="http://schemas.microsoft.com/office/powerpoint/2010/main" val="17480804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C598E34-06C9-4575-BF79-5E5F5BE16779}" type="slidenum">
              <a:rPr lang="en-US" smtClean="0"/>
              <a:pPr/>
              <a:t>50</a:t>
            </a:fld>
            <a:endParaRPr lang="en-US"/>
          </a:p>
        </p:txBody>
      </p:sp>
    </p:spTree>
    <p:extLst>
      <p:ext uri="{BB962C8B-B14F-4D97-AF65-F5344CB8AC3E}">
        <p14:creationId xmlns:p14="http://schemas.microsoft.com/office/powerpoint/2010/main" val="26870712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C598E34-06C9-4575-BF79-5E5F5BE16779}" type="slidenum">
              <a:rPr lang="en-US" smtClean="0"/>
              <a:pPr/>
              <a:t>51</a:t>
            </a:fld>
            <a:endParaRPr lang="en-US"/>
          </a:p>
        </p:txBody>
      </p:sp>
    </p:spTree>
    <p:extLst>
      <p:ext uri="{BB962C8B-B14F-4D97-AF65-F5344CB8AC3E}">
        <p14:creationId xmlns:p14="http://schemas.microsoft.com/office/powerpoint/2010/main" val="28090424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67511C-EA28-4CD0-9A91-779D8D988C49}" type="slidenum">
              <a:rPr lang="en-US" smtClean="0"/>
              <a:t>52</a:t>
            </a:fld>
            <a:endParaRPr lang="en-US"/>
          </a:p>
        </p:txBody>
      </p:sp>
    </p:spTree>
    <p:extLst>
      <p:ext uri="{BB962C8B-B14F-4D97-AF65-F5344CB8AC3E}">
        <p14:creationId xmlns:p14="http://schemas.microsoft.com/office/powerpoint/2010/main" val="12364762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endParaRPr lang="en-US" dirty="0"/>
          </a:p>
        </p:txBody>
      </p:sp>
      <p:sp>
        <p:nvSpPr>
          <p:cNvPr id="4" name="Slide Number Placeholder 3"/>
          <p:cNvSpPr>
            <a:spLocks noGrp="1"/>
          </p:cNvSpPr>
          <p:nvPr>
            <p:ph type="sldNum" sz="quarter" idx="10"/>
          </p:nvPr>
        </p:nvSpPr>
        <p:spPr/>
        <p:txBody>
          <a:bodyPr/>
          <a:lstStyle/>
          <a:p>
            <a:fld id="{E47D6C31-021E-4E27-8660-9F983533C43A}"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16916479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F2F8C87-04C1-4FEC-85F7-36C87EA0995E}" type="slidenum">
              <a:rPr lang="en-US" smtClean="0"/>
              <a:t>54</a:t>
            </a:fld>
            <a:endParaRPr lang="en-US"/>
          </a:p>
        </p:txBody>
      </p:sp>
    </p:spTree>
    <p:extLst>
      <p:ext uri="{BB962C8B-B14F-4D97-AF65-F5344CB8AC3E}">
        <p14:creationId xmlns:p14="http://schemas.microsoft.com/office/powerpoint/2010/main" val="9378077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p:txBody>
      </p:sp>
      <p:sp>
        <p:nvSpPr>
          <p:cNvPr id="4" name="Slide Number Placeholder 3"/>
          <p:cNvSpPr>
            <a:spLocks noGrp="1"/>
          </p:cNvSpPr>
          <p:nvPr>
            <p:ph type="sldNum" sz="quarter" idx="10"/>
          </p:nvPr>
        </p:nvSpPr>
        <p:spPr/>
        <p:txBody>
          <a:bodyPr/>
          <a:lstStyle/>
          <a:p>
            <a:fld id="{2F2F8C87-04C1-4FEC-85F7-36C87EA0995E}" type="slidenum">
              <a:rPr lang="en-US" smtClean="0"/>
              <a:t>55</a:t>
            </a:fld>
            <a:endParaRPr lang="en-US"/>
          </a:p>
        </p:txBody>
      </p:sp>
    </p:spTree>
    <p:extLst>
      <p:ext uri="{BB962C8B-B14F-4D97-AF65-F5344CB8AC3E}">
        <p14:creationId xmlns:p14="http://schemas.microsoft.com/office/powerpoint/2010/main" val="36364711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rgbClr val="FF0000"/>
              </a:solidFill>
            </a:endParaRPr>
          </a:p>
        </p:txBody>
      </p:sp>
      <p:sp>
        <p:nvSpPr>
          <p:cNvPr id="4" name="Slide Number Placeholder 3"/>
          <p:cNvSpPr>
            <a:spLocks noGrp="1"/>
          </p:cNvSpPr>
          <p:nvPr>
            <p:ph type="sldNum" sz="quarter" idx="10"/>
          </p:nvPr>
        </p:nvSpPr>
        <p:spPr/>
        <p:txBody>
          <a:bodyPr/>
          <a:lstStyle/>
          <a:p>
            <a:fld id="{2F2F8C87-04C1-4FEC-85F7-36C87EA0995E}" type="slidenum">
              <a:rPr lang="en-US" smtClean="0"/>
              <a:t>56</a:t>
            </a:fld>
            <a:endParaRPr lang="en-US"/>
          </a:p>
        </p:txBody>
      </p:sp>
    </p:spTree>
    <p:extLst>
      <p:ext uri="{BB962C8B-B14F-4D97-AF65-F5344CB8AC3E}">
        <p14:creationId xmlns:p14="http://schemas.microsoft.com/office/powerpoint/2010/main" val="41312223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251280-83B8-4BFE-9A0A-9546268191BF}"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11057251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7"/>
          <p:cNvSpPr txBox="1">
            <a:spLocks noGrp="1" noChangeArrowheads="1"/>
          </p:cNvSpPr>
          <p:nvPr/>
        </p:nvSpPr>
        <p:spPr bwMode="auto">
          <a:xfrm>
            <a:off x="3898102" y="8829967"/>
            <a:ext cx="2983711" cy="4664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34" tIns="46217" rIns="92434" bIns="46217" anchor="b"/>
          <a:lstStyle>
            <a:lvl1pPr defTabSz="896938" eaLnBrk="0" hangingPunct="0">
              <a:defRPr>
                <a:solidFill>
                  <a:schemeClr val="tx1"/>
                </a:solidFill>
                <a:latin typeface="Arial" charset="0"/>
              </a:defRPr>
            </a:lvl1pPr>
            <a:lvl2pPr marL="730250" indent="-280988" defTabSz="896938" eaLnBrk="0" hangingPunct="0">
              <a:defRPr>
                <a:solidFill>
                  <a:schemeClr val="tx1"/>
                </a:solidFill>
                <a:latin typeface="Arial" charset="0"/>
              </a:defRPr>
            </a:lvl2pPr>
            <a:lvl3pPr marL="1123950" indent="-225425" defTabSz="896938" eaLnBrk="0" hangingPunct="0">
              <a:defRPr>
                <a:solidFill>
                  <a:schemeClr val="tx1"/>
                </a:solidFill>
                <a:latin typeface="Arial" charset="0"/>
              </a:defRPr>
            </a:lvl3pPr>
            <a:lvl4pPr marL="1573213" indent="-225425" defTabSz="896938" eaLnBrk="0" hangingPunct="0">
              <a:defRPr>
                <a:solidFill>
                  <a:schemeClr val="tx1"/>
                </a:solidFill>
                <a:latin typeface="Arial" charset="0"/>
              </a:defRPr>
            </a:lvl4pPr>
            <a:lvl5pPr marL="2022475" indent="-225425" defTabSz="896938" eaLnBrk="0" hangingPunct="0">
              <a:defRPr>
                <a:solidFill>
                  <a:schemeClr val="tx1"/>
                </a:solidFill>
                <a:latin typeface="Arial" charset="0"/>
              </a:defRPr>
            </a:lvl5pPr>
            <a:lvl6pPr marL="2479675" indent="-225425" defTabSz="896938" eaLnBrk="0" fontAlgn="base" hangingPunct="0">
              <a:spcBef>
                <a:spcPct val="0"/>
              </a:spcBef>
              <a:spcAft>
                <a:spcPct val="0"/>
              </a:spcAft>
              <a:defRPr>
                <a:solidFill>
                  <a:schemeClr val="tx1"/>
                </a:solidFill>
                <a:latin typeface="Arial" charset="0"/>
              </a:defRPr>
            </a:lvl6pPr>
            <a:lvl7pPr marL="2936875" indent="-225425" defTabSz="896938" eaLnBrk="0" fontAlgn="base" hangingPunct="0">
              <a:spcBef>
                <a:spcPct val="0"/>
              </a:spcBef>
              <a:spcAft>
                <a:spcPct val="0"/>
              </a:spcAft>
              <a:defRPr>
                <a:solidFill>
                  <a:schemeClr val="tx1"/>
                </a:solidFill>
                <a:latin typeface="Arial" charset="0"/>
              </a:defRPr>
            </a:lvl7pPr>
            <a:lvl8pPr marL="3394075" indent="-225425" defTabSz="896938" eaLnBrk="0" fontAlgn="base" hangingPunct="0">
              <a:spcBef>
                <a:spcPct val="0"/>
              </a:spcBef>
              <a:spcAft>
                <a:spcPct val="0"/>
              </a:spcAft>
              <a:defRPr>
                <a:solidFill>
                  <a:schemeClr val="tx1"/>
                </a:solidFill>
                <a:latin typeface="Arial" charset="0"/>
              </a:defRPr>
            </a:lvl8pPr>
            <a:lvl9pPr marL="3851275" indent="-225425" defTabSz="896938" eaLnBrk="0" fontAlgn="base" hangingPunct="0">
              <a:spcBef>
                <a:spcPct val="0"/>
              </a:spcBef>
              <a:spcAft>
                <a:spcPct val="0"/>
              </a:spcAft>
              <a:defRPr>
                <a:solidFill>
                  <a:schemeClr val="tx1"/>
                </a:solidFill>
                <a:latin typeface="Arial" charset="0"/>
              </a:defRPr>
            </a:lvl9pPr>
          </a:lstStyle>
          <a:p>
            <a:pPr algn="r" eaLnBrk="1" hangingPunct="1"/>
            <a:fld id="{DC88655F-17EE-421B-8324-072DBF1EA242}" type="slidenum">
              <a:rPr lang="en-US" sz="1200">
                <a:solidFill>
                  <a:prstClr val="black"/>
                </a:solidFill>
              </a:rPr>
              <a:pPr algn="r" eaLnBrk="1" hangingPunct="1"/>
              <a:t>58</a:t>
            </a:fld>
            <a:endParaRPr lang="en-US" sz="1200">
              <a:solidFill>
                <a:prstClr val="black"/>
              </a:solidFill>
            </a:endParaRPr>
          </a:p>
        </p:txBody>
      </p:sp>
      <p:sp>
        <p:nvSpPr>
          <p:cNvPr id="413699" name="Rectangle 2"/>
          <p:cNvSpPr>
            <a:spLocks noGrp="1" noRot="1" noChangeAspect="1" noChangeArrowheads="1" noTextEdit="1"/>
          </p:cNvSpPr>
          <p:nvPr>
            <p:ph type="sldImg"/>
          </p:nvPr>
        </p:nvSpPr>
        <p:spPr>
          <a:xfrm>
            <a:off x="1117600" y="695325"/>
            <a:ext cx="4648200" cy="3486150"/>
          </a:xfrm>
          <a:ln/>
        </p:spPr>
      </p:sp>
      <p:sp>
        <p:nvSpPr>
          <p:cNvPr id="413700" name="Rectangle 3"/>
          <p:cNvSpPr>
            <a:spLocks noGrp="1" noChangeArrowheads="1"/>
          </p:cNvSpPr>
          <p:nvPr>
            <p:ph type="body" idx="1"/>
          </p:nvPr>
        </p:nvSpPr>
        <p:spPr>
          <a:xfrm>
            <a:off x="917575" y="4415790"/>
            <a:ext cx="5046663" cy="418499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34" tIns="46217" rIns="92434" bIns="46217"/>
          <a:lstStyle/>
          <a:p>
            <a:endParaRPr lang="en-US" smtClean="0"/>
          </a:p>
        </p:txBody>
      </p:sp>
    </p:spTree>
    <p:extLst>
      <p:ext uri="{BB962C8B-B14F-4D97-AF65-F5344CB8AC3E}">
        <p14:creationId xmlns:p14="http://schemas.microsoft.com/office/powerpoint/2010/main" val="3221237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C598E34-06C9-4575-BF79-5E5F5BE16779}" type="slidenum">
              <a:rPr lang="en-US" smtClean="0"/>
              <a:pPr/>
              <a:t>5</a:t>
            </a:fld>
            <a:endParaRPr lang="en-US"/>
          </a:p>
        </p:txBody>
      </p:sp>
    </p:spTree>
    <p:extLst>
      <p:ext uri="{BB962C8B-B14F-4D97-AF65-F5344CB8AC3E}">
        <p14:creationId xmlns:p14="http://schemas.microsoft.com/office/powerpoint/2010/main" val="3300437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Rot="1" noChangeAspect="1" noChangeArrowheads="1" noTextEdit="1"/>
          </p:cNvSpPr>
          <p:nvPr>
            <p:ph type="sldImg"/>
          </p:nvPr>
        </p:nvSpPr>
        <p:spPr>
          <a:xfrm>
            <a:off x="1117600" y="695325"/>
            <a:ext cx="4648200" cy="3486150"/>
          </a:xfrm>
          <a:ln/>
        </p:spPr>
      </p:sp>
      <p:sp>
        <p:nvSpPr>
          <p:cNvPr id="415747" name="Rectangle 3"/>
          <p:cNvSpPr>
            <a:spLocks noGrp="1" noChangeArrowheads="1"/>
          </p:cNvSpPr>
          <p:nvPr>
            <p:ph type="body" idx="1"/>
          </p:nvPr>
        </p:nvSpPr>
        <p:spPr>
          <a:xfrm>
            <a:off x="917575" y="4415790"/>
            <a:ext cx="5046663" cy="418499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34" tIns="46217" rIns="92434" bIns="46217"/>
          <a:lstStyle/>
          <a:p>
            <a:endParaRPr lang="en-US" dirty="0" smtClean="0"/>
          </a:p>
        </p:txBody>
      </p:sp>
    </p:spTree>
    <p:extLst>
      <p:ext uri="{BB962C8B-B14F-4D97-AF65-F5344CB8AC3E}">
        <p14:creationId xmlns:p14="http://schemas.microsoft.com/office/powerpoint/2010/main" val="25073497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67511C-EA28-4CD0-9A91-779D8D988C49}" type="slidenum">
              <a:rPr lang="en-US" smtClean="0"/>
              <a:t>60</a:t>
            </a:fld>
            <a:endParaRPr lang="en-US"/>
          </a:p>
        </p:txBody>
      </p:sp>
    </p:spTree>
    <p:extLst>
      <p:ext uri="{BB962C8B-B14F-4D97-AF65-F5344CB8AC3E}">
        <p14:creationId xmlns:p14="http://schemas.microsoft.com/office/powerpoint/2010/main" val="14364545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251280-83B8-4BFE-9A0A-9546268191BF}"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18047646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251280-83B8-4BFE-9A0A-9546268191BF}"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24587779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Source: Lane, K. L., Rogers, L. A., Parks, R. J., Weisenbach, J. L., Mau, A.C., Merwin, M. T., Bergman. W. A.  (207). Function-based interventions for students who are nonresponsive to primary and secondary efforts. </a:t>
            </a:r>
            <a:r>
              <a:rPr lang="en-US" sz="1200" i="1" dirty="0" smtClean="0">
                <a:solidFill>
                  <a:schemeClr val="tx1"/>
                </a:solidFill>
              </a:rPr>
              <a:t>Journal of Emotional and Behavioral Disorders, 15,</a:t>
            </a:r>
            <a:r>
              <a:rPr lang="en-US" sz="1200" dirty="0" smtClean="0">
                <a:solidFill>
                  <a:schemeClr val="tx1"/>
                </a:solidFill>
              </a:rPr>
              <a:t> 169-183.</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D728EC3-DA65-4649-A0D8-C04EB978C4AE}" type="slidenum">
              <a:rPr lang="en-US" smtClean="0"/>
              <a:t>67</a:t>
            </a:fld>
            <a:endParaRPr lang="en-US" dirty="0"/>
          </a:p>
        </p:txBody>
      </p:sp>
    </p:spTree>
    <p:extLst>
      <p:ext uri="{BB962C8B-B14F-4D97-AF65-F5344CB8AC3E}">
        <p14:creationId xmlns:p14="http://schemas.microsoft.com/office/powerpoint/2010/main" val="23188846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Source: Lane, K. L., Rogers, L. A., Parks, R. J., Weisenbach, J. L., Mau, A.C., Merwin, M. T., Bergman. W. A.  (207). Function-based interventions for students who are nonresponsive to primary and secondary efforts. </a:t>
            </a:r>
            <a:r>
              <a:rPr lang="en-US" sz="1200" i="1" dirty="0" smtClean="0">
                <a:solidFill>
                  <a:schemeClr val="tx1"/>
                </a:solidFill>
              </a:rPr>
              <a:t>Journal of Emotional and Behavioral Disorders, 15,</a:t>
            </a:r>
            <a:r>
              <a:rPr lang="en-US" sz="1200" dirty="0" smtClean="0">
                <a:solidFill>
                  <a:schemeClr val="tx1"/>
                </a:solidFill>
              </a:rPr>
              <a:t> 169-183.</a:t>
            </a:r>
          </a:p>
          <a:p>
            <a:endParaRPr lang="en-US" dirty="0"/>
          </a:p>
        </p:txBody>
      </p:sp>
      <p:sp>
        <p:nvSpPr>
          <p:cNvPr id="4" name="Slide Number Placeholder 3"/>
          <p:cNvSpPr>
            <a:spLocks noGrp="1"/>
          </p:cNvSpPr>
          <p:nvPr>
            <p:ph type="sldNum" sz="quarter" idx="10"/>
          </p:nvPr>
        </p:nvSpPr>
        <p:spPr/>
        <p:txBody>
          <a:bodyPr/>
          <a:lstStyle/>
          <a:p>
            <a:fld id="{00251280-83B8-4BFE-9A0A-9546268191BF}" type="slidenum">
              <a:rPr lang="en-US" smtClean="0">
                <a:solidFill>
                  <a:prstClr val="black"/>
                </a:solidFill>
              </a:rPr>
              <a:pPr/>
              <a:t>68</a:t>
            </a:fld>
            <a:endParaRPr lang="en-US" dirty="0">
              <a:solidFill>
                <a:prstClr val="black"/>
              </a:solidFill>
            </a:endParaRPr>
          </a:p>
        </p:txBody>
      </p:sp>
    </p:spTree>
    <p:extLst>
      <p:ext uri="{BB962C8B-B14F-4D97-AF65-F5344CB8AC3E}">
        <p14:creationId xmlns:p14="http://schemas.microsoft.com/office/powerpoint/2010/main" val="16715451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Source: Lane, K. L., Rogers, L. A., Parks, R. J., Weisenbach, J. L., Mau, A.C., Merwin, M. T., Bergman. W. A.  (207). Function-based interventions for students who are nonresponsive to primary and secondary efforts. </a:t>
            </a:r>
            <a:r>
              <a:rPr lang="en-US" sz="1200" i="1" dirty="0" smtClean="0">
                <a:solidFill>
                  <a:schemeClr val="tx1"/>
                </a:solidFill>
              </a:rPr>
              <a:t>Journal of Emotional and Behavioral Disorders, 15,</a:t>
            </a:r>
            <a:r>
              <a:rPr lang="en-US" sz="1200" dirty="0" smtClean="0">
                <a:solidFill>
                  <a:schemeClr val="tx1"/>
                </a:solidFill>
              </a:rPr>
              <a:t> 169-183.</a:t>
            </a:r>
          </a:p>
          <a:p>
            <a:endParaRPr lang="en-US" dirty="0"/>
          </a:p>
        </p:txBody>
      </p:sp>
      <p:sp>
        <p:nvSpPr>
          <p:cNvPr id="4" name="Slide Number Placeholder 3"/>
          <p:cNvSpPr>
            <a:spLocks noGrp="1"/>
          </p:cNvSpPr>
          <p:nvPr>
            <p:ph type="sldNum" sz="quarter" idx="10"/>
          </p:nvPr>
        </p:nvSpPr>
        <p:spPr/>
        <p:txBody>
          <a:bodyPr/>
          <a:lstStyle/>
          <a:p>
            <a:fld id="{00251280-83B8-4BFE-9A0A-9546268191BF}" type="slidenum">
              <a:rPr lang="en-US" smtClean="0">
                <a:solidFill>
                  <a:prstClr val="black"/>
                </a:solidFill>
              </a:rPr>
              <a:pPr/>
              <a:t>69</a:t>
            </a:fld>
            <a:endParaRPr lang="en-US" dirty="0">
              <a:solidFill>
                <a:prstClr val="black"/>
              </a:solidFill>
            </a:endParaRPr>
          </a:p>
        </p:txBody>
      </p:sp>
    </p:spTree>
    <p:extLst>
      <p:ext uri="{BB962C8B-B14F-4D97-AF65-F5344CB8AC3E}">
        <p14:creationId xmlns:p14="http://schemas.microsoft.com/office/powerpoint/2010/main" val="28904929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Source: Lane, K. L., Rogers, L. A., Parks, R. J., Weisenbach, J. L., Mau, A.C., Merwin, M. T., Bergman. W. A.  (207). Function-based interventions for students who are nonresponsive to primary and secondary efforts. </a:t>
            </a:r>
            <a:r>
              <a:rPr lang="en-US" sz="1200" i="1" dirty="0" smtClean="0">
                <a:solidFill>
                  <a:schemeClr val="tx1"/>
                </a:solidFill>
              </a:rPr>
              <a:t>Journal of Emotional and Behavioral Disorders, 15,</a:t>
            </a:r>
            <a:r>
              <a:rPr lang="en-US" sz="1200" dirty="0" smtClean="0">
                <a:solidFill>
                  <a:schemeClr val="tx1"/>
                </a:solidFill>
              </a:rPr>
              <a:t> 169-183.</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0251280-83B8-4BFE-9A0A-9546268191BF}" type="slidenum">
              <a:rPr lang="en-US" smtClean="0">
                <a:solidFill>
                  <a:prstClr val="black"/>
                </a:solidFill>
              </a:rPr>
              <a:pPr/>
              <a:t>70</a:t>
            </a:fld>
            <a:endParaRPr lang="en-US" dirty="0">
              <a:solidFill>
                <a:prstClr val="black"/>
              </a:solidFill>
            </a:endParaRPr>
          </a:p>
        </p:txBody>
      </p:sp>
    </p:spTree>
    <p:extLst>
      <p:ext uri="{BB962C8B-B14F-4D97-AF65-F5344CB8AC3E}">
        <p14:creationId xmlns:p14="http://schemas.microsoft.com/office/powerpoint/2010/main" val="22467024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Source: Lane, K. L., Rogers, L. A., Parks, R. J., Weisenbach, J. L., Mau, A.C., Merwin, M. T., Bergman. W. A.  (207). Function-based interventions for students who are nonresponsive to primary and secondary efforts. </a:t>
            </a:r>
            <a:r>
              <a:rPr lang="en-US" sz="1200" i="1" dirty="0" smtClean="0">
                <a:solidFill>
                  <a:schemeClr val="tx1"/>
                </a:solidFill>
              </a:rPr>
              <a:t>Journal of Emotional and Behavioral Disorders, 15,</a:t>
            </a:r>
            <a:r>
              <a:rPr lang="en-US" sz="1200" dirty="0" smtClean="0">
                <a:solidFill>
                  <a:schemeClr val="tx1"/>
                </a:solidFill>
              </a:rPr>
              <a:t> 169-183.</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D728EC3-DA65-4649-A0D8-C04EB978C4AE}" type="slidenum">
              <a:rPr lang="en-US" smtClean="0"/>
              <a:t>71</a:t>
            </a:fld>
            <a:endParaRPr lang="en-US" dirty="0"/>
          </a:p>
        </p:txBody>
      </p:sp>
    </p:spTree>
    <p:extLst>
      <p:ext uri="{BB962C8B-B14F-4D97-AF65-F5344CB8AC3E}">
        <p14:creationId xmlns:p14="http://schemas.microsoft.com/office/powerpoint/2010/main" val="41468602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Source: Lane, K. L., Rogers, L. A., Parks, R. J., Weisenbach, J. L., Mau, A.C., Merwin, M. T., Bergman. W. A.  (207). Function-based interventions for students who are nonresponsive to primary and secondary efforts. </a:t>
            </a:r>
            <a:r>
              <a:rPr lang="en-US" sz="1200" i="1" dirty="0" smtClean="0">
                <a:solidFill>
                  <a:schemeClr val="tx1"/>
                </a:solidFill>
              </a:rPr>
              <a:t>Journal of Emotional and Behavioral Disorders, 15,</a:t>
            </a:r>
            <a:r>
              <a:rPr lang="en-US" sz="1200" dirty="0" smtClean="0">
                <a:solidFill>
                  <a:schemeClr val="tx1"/>
                </a:solidFill>
              </a:rPr>
              <a:t> 169-183.</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“Maintenance data were also collected (B'), showing Aaron’s behavior maintained a higher level of compliance relative to baseline with a mean of 52.67% (SD= 8.60; range = 42.9%–59.1%). Compliance did decrease relative to the second intervention phase. Yet the teacher changed the intervention procedures during the maintenance phase. Specifically, Aaron’s teacher discontinued the use of Aaron’s self-monitoring sheets and did not collect treatment fidelity. Aaron’s teacher stated that Aaron only received praise contingent upon successful completion of board work activities.” (pp. 178-179)</a:t>
            </a:r>
          </a:p>
          <a:p>
            <a:endParaRPr lang="en-US" dirty="0" smtClean="0"/>
          </a:p>
          <a:p>
            <a:r>
              <a:rPr lang="en-US" dirty="0" smtClean="0"/>
              <a:t>“Aaron’s teacher also reported supplemental findings related to Aaron’s overall science grades (course percentage). Grades were calculated in Aaron’s school every 9 weeks. The intervention was conducted during the second 9-week session, and maintenance data were collected during the third 9-week session. His teacher stated she was excited to see his science GPA go from 55% during the first 9-week session to 78% during the second 9-week session and maintain at 82% during the third 9-week session. Further, Aaron’s cumulative GPA increased from 1.67 in the first and second quarters to 2.17 in the third quarter. “ (p. 179)</a:t>
            </a:r>
          </a:p>
          <a:p>
            <a:endParaRPr lang="en-US" dirty="0" smtClean="0"/>
          </a:p>
          <a:p>
            <a:r>
              <a:rPr lang="en-US" dirty="0" smtClean="0"/>
              <a:t>“Maintenance data indicated decreased levels of compliance, which may have been caused by changes in the procedures. Aaron’s teacher restructured the board work activity for the entire class. She had the students write answers on small index cards and tape the answers inside of a folder. She also left the answers to questions up for the entire period. At the same time, Aaron requested that the checklists no longer be used. The teacher agreed given that (a) the above modification was an attempt to have the entire class self-monitor, and (b) Aaron’s grade in science continued to remain above average and stable. Aaron’s teacher stated that she continued to give Aaron extra points on his assessments per successful completion of board work assignments but did not give him opportunities to choose peers for group work and did not record whether she only gave him attention for compliant behavior.” (p. 180)</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D728EC3-DA65-4649-A0D8-C04EB978C4AE}" type="slidenum">
              <a:rPr lang="en-US" smtClean="0"/>
              <a:t>72</a:t>
            </a:fld>
            <a:endParaRPr lang="en-US" dirty="0"/>
          </a:p>
        </p:txBody>
      </p:sp>
    </p:spTree>
    <p:extLst>
      <p:ext uri="{BB962C8B-B14F-4D97-AF65-F5344CB8AC3E}">
        <p14:creationId xmlns:p14="http://schemas.microsoft.com/office/powerpoint/2010/main" val="3074785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endParaRPr lang="en-US" dirty="0"/>
          </a:p>
        </p:txBody>
      </p:sp>
      <p:sp>
        <p:nvSpPr>
          <p:cNvPr id="4" name="Slide Number Placeholder 3"/>
          <p:cNvSpPr>
            <a:spLocks noGrp="1"/>
          </p:cNvSpPr>
          <p:nvPr>
            <p:ph type="sldNum" sz="quarter" idx="10"/>
          </p:nvPr>
        </p:nvSpPr>
        <p:spPr/>
        <p:txBody>
          <a:bodyPr/>
          <a:lstStyle/>
          <a:p>
            <a:fld id="{E47D6C31-021E-4E27-8660-9F983533C43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4287117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Source: Germer, K. A., Kaplan, L. M., Giroux, L. N., Markham, E. H., Ferris, G., Oakes, W. P., &amp; Lane, K. L. (2011). A function-based intervention to increase a second-grade student’s on-task behavior in a general education classroom. </a:t>
            </a:r>
            <a:r>
              <a:rPr lang="en-US" sz="1200" i="1" dirty="0" smtClean="0">
                <a:solidFill>
                  <a:schemeClr val="tx1"/>
                </a:solidFill>
              </a:rPr>
              <a:t>Beyond Behavior, 20, </a:t>
            </a:r>
            <a:r>
              <a:rPr lang="en-US" sz="1200" dirty="0" smtClean="0">
                <a:solidFill>
                  <a:schemeClr val="tx1"/>
                </a:solidFill>
              </a:rPr>
              <a:t>19-30.</a:t>
            </a:r>
          </a:p>
          <a:p>
            <a:endParaRPr lang="en-US" dirty="0"/>
          </a:p>
        </p:txBody>
      </p:sp>
      <p:sp>
        <p:nvSpPr>
          <p:cNvPr id="4" name="Slide Number Placeholder 3"/>
          <p:cNvSpPr>
            <a:spLocks noGrp="1"/>
          </p:cNvSpPr>
          <p:nvPr>
            <p:ph type="sldNum" sz="quarter" idx="10"/>
          </p:nvPr>
        </p:nvSpPr>
        <p:spPr/>
        <p:txBody>
          <a:bodyPr/>
          <a:lstStyle/>
          <a:p>
            <a:fld id="{5D728EC3-DA65-4649-A0D8-C04EB978C4AE}" type="slidenum">
              <a:rPr lang="en-US" smtClean="0"/>
              <a:t>73</a:t>
            </a:fld>
            <a:endParaRPr lang="en-US" dirty="0"/>
          </a:p>
        </p:txBody>
      </p:sp>
    </p:spTree>
    <p:extLst>
      <p:ext uri="{BB962C8B-B14F-4D97-AF65-F5344CB8AC3E}">
        <p14:creationId xmlns:p14="http://schemas.microsoft.com/office/powerpoint/2010/main" val="38255301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Source: Germer, K. A., Kaplan, L. M., Giroux, L. N., Markham, E. H., Ferris, G., Oakes, W. P., &amp; Lane, K. L. (2011). A function-based intervention to increase a second-grade student’s on-task behavior in a general education classroom. </a:t>
            </a:r>
            <a:r>
              <a:rPr lang="en-US" sz="1200" i="1" dirty="0" smtClean="0">
                <a:solidFill>
                  <a:schemeClr val="tx1"/>
                </a:solidFill>
              </a:rPr>
              <a:t>Beyond Behavior, 20, </a:t>
            </a:r>
            <a:r>
              <a:rPr lang="en-US" sz="1200" dirty="0" smtClean="0">
                <a:solidFill>
                  <a:schemeClr val="tx1"/>
                </a:solidFill>
              </a:rPr>
              <a:t>19-30.</a:t>
            </a:r>
          </a:p>
          <a:p>
            <a:endParaRPr lang="en-US" dirty="0"/>
          </a:p>
        </p:txBody>
      </p:sp>
      <p:sp>
        <p:nvSpPr>
          <p:cNvPr id="4" name="Slide Number Placeholder 3"/>
          <p:cNvSpPr>
            <a:spLocks noGrp="1"/>
          </p:cNvSpPr>
          <p:nvPr>
            <p:ph type="sldNum" sz="quarter" idx="10"/>
          </p:nvPr>
        </p:nvSpPr>
        <p:spPr/>
        <p:txBody>
          <a:bodyPr/>
          <a:lstStyle/>
          <a:p>
            <a:fld id="{00251280-83B8-4BFE-9A0A-9546268191BF}" type="slidenum">
              <a:rPr lang="en-US" smtClean="0">
                <a:solidFill>
                  <a:prstClr val="black"/>
                </a:solidFill>
              </a:rPr>
              <a:pPr/>
              <a:t>74</a:t>
            </a:fld>
            <a:endParaRPr lang="en-US" dirty="0">
              <a:solidFill>
                <a:prstClr val="black"/>
              </a:solidFill>
            </a:endParaRPr>
          </a:p>
        </p:txBody>
      </p:sp>
    </p:spTree>
    <p:extLst>
      <p:ext uri="{BB962C8B-B14F-4D97-AF65-F5344CB8AC3E}">
        <p14:creationId xmlns:p14="http://schemas.microsoft.com/office/powerpoint/2010/main" val="22649987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Source: Germer, K. A., Kaplan, L. M., Giroux, L. N., Markham, E. H., Ferris, G., Oakes, W. P., &amp; Lane, K. L. (2011). A function-based intervention to increase a second-grade student’s on-task behavior in a general education classroom. </a:t>
            </a:r>
            <a:r>
              <a:rPr lang="en-US" sz="1200" i="1" dirty="0" smtClean="0">
                <a:solidFill>
                  <a:schemeClr val="tx1"/>
                </a:solidFill>
              </a:rPr>
              <a:t>Beyond Behavior, 20, </a:t>
            </a:r>
            <a:r>
              <a:rPr lang="en-US" sz="1200" dirty="0" smtClean="0">
                <a:solidFill>
                  <a:schemeClr val="tx1"/>
                </a:solidFill>
              </a:rPr>
              <a:t>19-30.</a:t>
            </a:r>
          </a:p>
          <a:p>
            <a:endParaRPr lang="en-US" dirty="0"/>
          </a:p>
        </p:txBody>
      </p:sp>
      <p:sp>
        <p:nvSpPr>
          <p:cNvPr id="4" name="Slide Number Placeholder 3"/>
          <p:cNvSpPr>
            <a:spLocks noGrp="1"/>
          </p:cNvSpPr>
          <p:nvPr>
            <p:ph type="sldNum" sz="quarter" idx="10"/>
          </p:nvPr>
        </p:nvSpPr>
        <p:spPr/>
        <p:txBody>
          <a:bodyPr/>
          <a:lstStyle/>
          <a:p>
            <a:fld id="{00251280-83B8-4BFE-9A0A-9546268191BF}" type="slidenum">
              <a:rPr lang="en-US" smtClean="0">
                <a:solidFill>
                  <a:prstClr val="black"/>
                </a:solidFill>
              </a:rPr>
              <a:pPr/>
              <a:t>75</a:t>
            </a:fld>
            <a:endParaRPr lang="en-US" dirty="0">
              <a:solidFill>
                <a:prstClr val="black"/>
              </a:solidFill>
            </a:endParaRPr>
          </a:p>
        </p:txBody>
      </p:sp>
    </p:spTree>
    <p:extLst>
      <p:ext uri="{BB962C8B-B14F-4D97-AF65-F5344CB8AC3E}">
        <p14:creationId xmlns:p14="http://schemas.microsoft.com/office/powerpoint/2010/main" val="4876741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Source: Germer, K. A., Kaplan, L. M., Giroux, L. N., Markham, E. H., Ferris, G., Oakes, W. P., &amp; Lane, K. L. (2011). A function-based intervention to increase a second-grade student’s on-task behavior in a general education classroom. </a:t>
            </a:r>
            <a:r>
              <a:rPr lang="en-US" sz="1200" i="1" dirty="0" smtClean="0">
                <a:solidFill>
                  <a:schemeClr val="tx1"/>
                </a:solidFill>
              </a:rPr>
              <a:t>Beyond Behavior, 20, </a:t>
            </a:r>
            <a:r>
              <a:rPr lang="en-US" sz="1200" dirty="0" smtClean="0">
                <a:solidFill>
                  <a:schemeClr val="tx1"/>
                </a:solidFill>
              </a:rPr>
              <a:t>19-30.</a:t>
            </a:r>
          </a:p>
          <a:p>
            <a:endParaRPr lang="en-US" dirty="0"/>
          </a:p>
        </p:txBody>
      </p:sp>
      <p:sp>
        <p:nvSpPr>
          <p:cNvPr id="4" name="Slide Number Placeholder 3"/>
          <p:cNvSpPr>
            <a:spLocks noGrp="1"/>
          </p:cNvSpPr>
          <p:nvPr>
            <p:ph type="sldNum" sz="quarter" idx="10"/>
          </p:nvPr>
        </p:nvSpPr>
        <p:spPr/>
        <p:txBody>
          <a:bodyPr/>
          <a:lstStyle/>
          <a:p>
            <a:fld id="{00251280-83B8-4BFE-9A0A-9546268191BF}" type="slidenum">
              <a:rPr lang="en-US" smtClean="0">
                <a:solidFill>
                  <a:prstClr val="black"/>
                </a:solidFill>
              </a:rPr>
              <a:pPr/>
              <a:t>76</a:t>
            </a:fld>
            <a:endParaRPr lang="en-US" dirty="0">
              <a:solidFill>
                <a:prstClr val="black"/>
              </a:solidFill>
            </a:endParaRPr>
          </a:p>
        </p:txBody>
      </p:sp>
    </p:spTree>
    <p:extLst>
      <p:ext uri="{BB962C8B-B14F-4D97-AF65-F5344CB8AC3E}">
        <p14:creationId xmlns:p14="http://schemas.microsoft.com/office/powerpoint/2010/main" val="3383090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Source: Germer, K. A., Kaplan, L. M., Giroux, L. N., Markham, E. H., Ferris, G., Oakes, W. P., &amp; Lane, K. L. (2011). A function-based intervention to increase a second-grade student’s on-task behavior in a general education classroom. </a:t>
            </a:r>
            <a:r>
              <a:rPr lang="en-US" sz="1200" i="1" dirty="0" smtClean="0">
                <a:solidFill>
                  <a:schemeClr val="tx1"/>
                </a:solidFill>
              </a:rPr>
              <a:t>Beyond Behavior, 20, </a:t>
            </a:r>
            <a:r>
              <a:rPr lang="en-US" sz="1200" dirty="0" smtClean="0">
                <a:solidFill>
                  <a:schemeClr val="tx1"/>
                </a:solidFill>
              </a:rPr>
              <a:t>19-30.</a:t>
            </a:r>
          </a:p>
          <a:p>
            <a:endParaRPr lang="en-US" dirty="0"/>
          </a:p>
        </p:txBody>
      </p:sp>
      <p:sp>
        <p:nvSpPr>
          <p:cNvPr id="4" name="Slide Number Placeholder 3"/>
          <p:cNvSpPr>
            <a:spLocks noGrp="1"/>
          </p:cNvSpPr>
          <p:nvPr>
            <p:ph type="sldNum" sz="quarter" idx="10"/>
          </p:nvPr>
        </p:nvSpPr>
        <p:spPr/>
        <p:txBody>
          <a:bodyPr/>
          <a:lstStyle/>
          <a:p>
            <a:fld id="{5D728EC3-DA65-4649-A0D8-C04EB978C4AE}" type="slidenum">
              <a:rPr lang="en-US" smtClean="0"/>
              <a:t>77</a:t>
            </a:fld>
            <a:endParaRPr lang="en-US" dirty="0"/>
          </a:p>
        </p:txBody>
      </p:sp>
    </p:spTree>
    <p:extLst>
      <p:ext uri="{BB962C8B-B14F-4D97-AF65-F5344CB8AC3E}">
        <p14:creationId xmlns:p14="http://schemas.microsoft.com/office/powerpoint/2010/main" val="38129765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Source: Germer, K. A., Kaplan, L. M., Giroux, L. N., Markham, E. H., Ferris, G., Oakes, W. P., &amp; Lane, K. L. (2011). A function-based intervention to increase a second-grade student’s on-task behavior in a general education classroom. </a:t>
            </a:r>
            <a:r>
              <a:rPr lang="en-US" sz="1200" i="1" dirty="0" smtClean="0">
                <a:solidFill>
                  <a:schemeClr val="tx1"/>
                </a:solidFill>
              </a:rPr>
              <a:t>Beyond Behavior, 20, </a:t>
            </a:r>
            <a:r>
              <a:rPr lang="en-US" sz="1200" dirty="0" smtClean="0">
                <a:solidFill>
                  <a:schemeClr val="tx1"/>
                </a:solidFill>
              </a:rPr>
              <a:t>19-30.</a:t>
            </a:r>
          </a:p>
          <a:p>
            <a:endParaRPr lang="en-US" dirty="0"/>
          </a:p>
        </p:txBody>
      </p:sp>
      <p:sp>
        <p:nvSpPr>
          <p:cNvPr id="4" name="Slide Number Placeholder 3"/>
          <p:cNvSpPr>
            <a:spLocks noGrp="1"/>
          </p:cNvSpPr>
          <p:nvPr>
            <p:ph type="sldNum" sz="quarter" idx="10"/>
          </p:nvPr>
        </p:nvSpPr>
        <p:spPr/>
        <p:txBody>
          <a:bodyPr/>
          <a:lstStyle/>
          <a:p>
            <a:fld id="{5D728EC3-DA65-4649-A0D8-C04EB978C4AE}" type="slidenum">
              <a:rPr lang="en-US" smtClean="0"/>
              <a:t>78</a:t>
            </a:fld>
            <a:endParaRPr lang="en-US" dirty="0"/>
          </a:p>
        </p:txBody>
      </p:sp>
    </p:spTree>
    <p:extLst>
      <p:ext uri="{BB962C8B-B14F-4D97-AF65-F5344CB8AC3E}">
        <p14:creationId xmlns:p14="http://schemas.microsoft.com/office/powerpoint/2010/main" val="190992120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C598E34-06C9-4575-BF79-5E5F5BE16779}" type="slidenum">
              <a:rPr lang="en-US" smtClean="0"/>
              <a:pPr/>
              <a:t>79</a:t>
            </a:fld>
            <a:endParaRPr lang="en-US"/>
          </a:p>
        </p:txBody>
      </p:sp>
    </p:spTree>
    <p:extLst>
      <p:ext uri="{BB962C8B-B14F-4D97-AF65-F5344CB8AC3E}">
        <p14:creationId xmlns:p14="http://schemas.microsoft.com/office/powerpoint/2010/main" val="292881563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251280-83B8-4BFE-9A0A-9546268191BF}" type="slidenum">
              <a:rPr lang="en-US" smtClean="0">
                <a:solidFill>
                  <a:prstClr val="black"/>
                </a:solidFill>
              </a:rPr>
              <a:pPr/>
              <a:t>80</a:t>
            </a:fld>
            <a:endParaRPr lang="en-US" dirty="0">
              <a:solidFill>
                <a:prstClr val="black"/>
              </a:solidFill>
            </a:endParaRPr>
          </a:p>
        </p:txBody>
      </p:sp>
    </p:spTree>
    <p:extLst>
      <p:ext uri="{BB962C8B-B14F-4D97-AF65-F5344CB8AC3E}">
        <p14:creationId xmlns:p14="http://schemas.microsoft.com/office/powerpoint/2010/main" val="102642237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251280-83B8-4BFE-9A0A-9546268191BF}" type="slidenum">
              <a:rPr lang="en-US" smtClean="0">
                <a:solidFill>
                  <a:prstClr val="black"/>
                </a:solidFill>
              </a:rPr>
              <a:pPr/>
              <a:t>81</a:t>
            </a:fld>
            <a:endParaRPr lang="en-US" dirty="0">
              <a:solidFill>
                <a:prstClr val="black"/>
              </a:solidFill>
            </a:endParaRPr>
          </a:p>
        </p:txBody>
      </p:sp>
    </p:spTree>
    <p:extLst>
      <p:ext uri="{BB962C8B-B14F-4D97-AF65-F5344CB8AC3E}">
        <p14:creationId xmlns:p14="http://schemas.microsoft.com/office/powerpoint/2010/main" val="101169327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251280-83B8-4BFE-9A0A-9546268191BF}" type="slidenum">
              <a:rPr lang="en-US" smtClean="0">
                <a:solidFill>
                  <a:prstClr val="black"/>
                </a:solidFill>
              </a:rPr>
              <a:pPr/>
              <a:t>82</a:t>
            </a:fld>
            <a:endParaRPr lang="en-US" dirty="0">
              <a:solidFill>
                <a:prstClr val="black"/>
              </a:solidFill>
            </a:endParaRPr>
          </a:p>
        </p:txBody>
      </p:sp>
    </p:spTree>
    <p:extLst>
      <p:ext uri="{BB962C8B-B14F-4D97-AF65-F5344CB8AC3E}">
        <p14:creationId xmlns:p14="http://schemas.microsoft.com/office/powerpoint/2010/main" val="314325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endParaRPr lang="en-US" dirty="0"/>
          </a:p>
        </p:txBody>
      </p:sp>
      <p:sp>
        <p:nvSpPr>
          <p:cNvPr id="4" name="Slide Number Placeholder 3"/>
          <p:cNvSpPr>
            <a:spLocks noGrp="1"/>
          </p:cNvSpPr>
          <p:nvPr>
            <p:ph type="sldNum" sz="quarter" idx="10"/>
          </p:nvPr>
        </p:nvSpPr>
        <p:spPr/>
        <p:txBody>
          <a:bodyPr/>
          <a:lstStyle/>
          <a:p>
            <a:fld id="{E47D6C31-021E-4E27-8660-9F983533C43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0673118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251280-83B8-4BFE-9A0A-9546268191BF}" type="slidenum">
              <a:rPr lang="en-US" smtClean="0">
                <a:solidFill>
                  <a:prstClr val="black"/>
                </a:solidFill>
              </a:rPr>
              <a:pPr/>
              <a:t>83</a:t>
            </a:fld>
            <a:endParaRPr lang="en-US" dirty="0">
              <a:solidFill>
                <a:prstClr val="black"/>
              </a:solidFill>
            </a:endParaRPr>
          </a:p>
        </p:txBody>
      </p:sp>
    </p:spTree>
    <p:extLst>
      <p:ext uri="{BB962C8B-B14F-4D97-AF65-F5344CB8AC3E}">
        <p14:creationId xmlns:p14="http://schemas.microsoft.com/office/powerpoint/2010/main" val="366508507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251280-83B8-4BFE-9A0A-9546268191BF}" type="slidenum">
              <a:rPr lang="en-US" smtClean="0">
                <a:solidFill>
                  <a:prstClr val="black"/>
                </a:solidFill>
              </a:rPr>
              <a:pPr/>
              <a:t>84</a:t>
            </a:fld>
            <a:endParaRPr lang="en-US" dirty="0">
              <a:solidFill>
                <a:prstClr val="black"/>
              </a:solidFill>
            </a:endParaRPr>
          </a:p>
        </p:txBody>
      </p:sp>
    </p:spTree>
    <p:extLst>
      <p:ext uri="{BB962C8B-B14F-4D97-AF65-F5344CB8AC3E}">
        <p14:creationId xmlns:p14="http://schemas.microsoft.com/office/powerpoint/2010/main" val="218970306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251280-83B8-4BFE-9A0A-9546268191BF}" type="slidenum">
              <a:rPr lang="en-US" smtClean="0">
                <a:solidFill>
                  <a:prstClr val="black"/>
                </a:solidFill>
              </a:rPr>
              <a:pPr/>
              <a:t>85</a:t>
            </a:fld>
            <a:endParaRPr lang="en-US" dirty="0">
              <a:solidFill>
                <a:prstClr val="black"/>
              </a:solidFill>
            </a:endParaRPr>
          </a:p>
        </p:txBody>
      </p:sp>
    </p:spTree>
    <p:extLst>
      <p:ext uri="{BB962C8B-B14F-4D97-AF65-F5344CB8AC3E}">
        <p14:creationId xmlns:p14="http://schemas.microsoft.com/office/powerpoint/2010/main" val="412019589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251280-83B8-4BFE-9A0A-9546268191BF}" type="slidenum">
              <a:rPr lang="en-US" smtClean="0">
                <a:solidFill>
                  <a:prstClr val="black"/>
                </a:solidFill>
              </a:rPr>
              <a:pPr/>
              <a:t>86</a:t>
            </a:fld>
            <a:endParaRPr lang="en-US" dirty="0">
              <a:solidFill>
                <a:prstClr val="black"/>
              </a:solidFill>
            </a:endParaRPr>
          </a:p>
        </p:txBody>
      </p:sp>
    </p:spTree>
    <p:extLst>
      <p:ext uri="{BB962C8B-B14F-4D97-AF65-F5344CB8AC3E}">
        <p14:creationId xmlns:p14="http://schemas.microsoft.com/office/powerpoint/2010/main" val="21266766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1" name="Rectangle 3"/>
          <p:cNvSpPr>
            <a:spLocks noGrp="1" noChangeArrowheads="1"/>
          </p:cNvSpPr>
          <p:nvPr>
            <p:ph type="body" idx="1"/>
          </p:nvPr>
        </p:nvSpPr>
        <p:spPr bwMode="auto">
          <a:noFill/>
        </p:spPr>
        <p:txBody>
          <a:bodyPr wrap="square" lIns="94182" tIns="47092" rIns="94182" bIns="47092" numCol="1" anchor="t" anchorCtr="0" compatLnSpc="1">
            <a:prstTxWarp prst="textNoShape">
              <a:avLst/>
            </a:prstTxWarp>
          </a:bodyPr>
          <a:lstStyle/>
          <a:p>
            <a:pPr marL="235454" indent="-235454">
              <a:lnSpc>
                <a:spcPct val="80000"/>
              </a:lnSpc>
            </a:pPr>
            <a:r>
              <a:rPr lang="en-US" sz="1000" b="1" dirty="0"/>
              <a:t>10 min Using this PowerPoint break timer</a:t>
            </a:r>
          </a:p>
          <a:p>
            <a:pPr marL="235454" indent="-235454">
              <a:lnSpc>
                <a:spcPct val="80000"/>
              </a:lnSpc>
            </a:pPr>
            <a:endParaRPr lang="en-US" sz="1000" b="1" dirty="0"/>
          </a:p>
          <a:p>
            <a:pPr marL="235454" indent="-235454">
              <a:lnSpc>
                <a:spcPct val="80000"/>
              </a:lnSpc>
            </a:pPr>
            <a:r>
              <a:rPr lang="en-US" sz="1000" b="1" dirty="0"/>
              <a:t>**Is timer set to correct time. Do we want 25 or 10? Same question for above slide. </a:t>
            </a:r>
          </a:p>
          <a:p>
            <a:pPr marL="235454" indent="-235454">
              <a:lnSpc>
                <a:spcPct val="80000"/>
              </a:lnSpc>
            </a:pPr>
            <a:r>
              <a:rPr lang="en-US" sz="1000" dirty="0"/>
              <a:t>This PowerPoint slide uses images, custom animation, and timing to provide a countdown timer that you can use in any presentation. When you open the template, you’ll notice that the timer is set at 00:00. However, when you start the slide show, the timer will start at the correct time and count down by 1-minute intervals until it gets to 1 minute. At that point, it will count down in two 30-seconds intervals to 00:00.</a:t>
            </a:r>
          </a:p>
          <a:p>
            <a:pPr marL="235454" indent="-235454">
              <a:lnSpc>
                <a:spcPct val="80000"/>
              </a:lnSpc>
            </a:pPr>
            <a:endParaRPr lang="en-US" sz="1000" dirty="0"/>
          </a:p>
          <a:p>
            <a:pPr marL="235454" indent="-235454">
              <a:lnSpc>
                <a:spcPct val="80000"/>
              </a:lnSpc>
            </a:pPr>
            <a:r>
              <a:rPr lang="en-US" sz="1000" b="1" dirty="0"/>
              <a:t>To insert this slide into your presentation </a:t>
            </a:r>
          </a:p>
          <a:p>
            <a:pPr marL="235454" indent="-235454">
              <a:lnSpc>
                <a:spcPct val="80000"/>
              </a:lnSpc>
            </a:pPr>
            <a:endParaRPr lang="en-US" sz="1000" b="1" dirty="0"/>
          </a:p>
          <a:p>
            <a:pPr marL="235454" indent="-235454">
              <a:buFontTx/>
              <a:buAutoNum type="arabicPeriod"/>
            </a:pPr>
            <a:r>
              <a:rPr lang="en-US" dirty="0" smtClean="0"/>
              <a:t>Save this template as a presentation (.</a:t>
            </a:r>
            <a:r>
              <a:rPr lang="en-US" dirty="0" err="1" smtClean="0"/>
              <a:t>ppt</a:t>
            </a:r>
            <a:r>
              <a:rPr lang="en-US" dirty="0" smtClean="0"/>
              <a:t> file) on your computer. </a:t>
            </a:r>
          </a:p>
          <a:p>
            <a:pPr marL="235454" indent="-235454">
              <a:buFontTx/>
              <a:buAutoNum type="arabicPeriod"/>
            </a:pPr>
            <a:r>
              <a:rPr lang="en-US" dirty="0" smtClean="0"/>
              <a:t>Open the presentation that will contain the timer. </a:t>
            </a:r>
          </a:p>
          <a:p>
            <a:pPr marL="235454" indent="-235454">
              <a:buFontTx/>
              <a:buAutoNum type="arabicPeriod"/>
            </a:pPr>
            <a:r>
              <a:rPr lang="en-US" dirty="0" smtClean="0"/>
              <a:t>On the </a:t>
            </a:r>
            <a:r>
              <a:rPr lang="en-US" b="1" dirty="0" smtClean="0"/>
              <a:t>Slides</a:t>
            </a:r>
            <a:r>
              <a:rPr lang="en-US" dirty="0" smtClean="0"/>
              <a:t> tab, place your insertion point after the slide that will precede the timer. (Make sure you don't select a slide. Your insertion point should be between the slides.) </a:t>
            </a:r>
          </a:p>
          <a:p>
            <a:pPr marL="235454" indent="-235454">
              <a:buFontTx/>
              <a:buAutoNum type="arabicPeriod"/>
            </a:pPr>
            <a:r>
              <a:rPr lang="en-US" dirty="0" smtClean="0"/>
              <a:t>On the </a:t>
            </a:r>
            <a:r>
              <a:rPr lang="en-US" b="1" dirty="0" smtClean="0"/>
              <a:t>Insert</a:t>
            </a:r>
            <a:r>
              <a:rPr lang="en-US" dirty="0" smtClean="0"/>
              <a:t> menu, click </a:t>
            </a:r>
            <a:r>
              <a:rPr lang="en-US" b="1" dirty="0" smtClean="0"/>
              <a:t>Slides from Files</a:t>
            </a:r>
            <a:r>
              <a:rPr lang="en-US" dirty="0" smtClean="0"/>
              <a:t>. </a:t>
            </a:r>
          </a:p>
          <a:p>
            <a:pPr marL="235454" indent="-235454">
              <a:buFontTx/>
              <a:buAutoNum type="arabicPeriod"/>
            </a:pPr>
            <a:r>
              <a:rPr lang="en-US" dirty="0" smtClean="0"/>
              <a:t>In the </a:t>
            </a:r>
            <a:r>
              <a:rPr lang="en-US" b="1" dirty="0" smtClean="0"/>
              <a:t>Slide Finder</a:t>
            </a:r>
            <a:r>
              <a:rPr lang="en-US" dirty="0" smtClean="0"/>
              <a:t> dialog box, click the </a:t>
            </a:r>
            <a:r>
              <a:rPr lang="en-US" b="1" dirty="0" smtClean="0"/>
              <a:t>Find Presentation</a:t>
            </a:r>
            <a:r>
              <a:rPr lang="en-US" dirty="0" smtClean="0"/>
              <a:t> tab. </a:t>
            </a:r>
          </a:p>
          <a:p>
            <a:pPr marL="235454" indent="-235454">
              <a:buFontTx/>
              <a:buAutoNum type="arabicPeriod"/>
            </a:pPr>
            <a:r>
              <a:rPr lang="en-US" dirty="0" smtClean="0"/>
              <a:t>Click </a:t>
            </a:r>
            <a:r>
              <a:rPr lang="en-US" b="1" dirty="0" smtClean="0"/>
              <a:t>Browse</a:t>
            </a:r>
            <a:r>
              <a:rPr lang="en-US" dirty="0" smtClean="0"/>
              <a:t>, locate and select the timer presentation, and then click </a:t>
            </a:r>
            <a:r>
              <a:rPr lang="en-US" b="1" dirty="0" smtClean="0"/>
              <a:t>Open</a:t>
            </a:r>
            <a:r>
              <a:rPr lang="en-US" dirty="0" smtClean="0"/>
              <a:t>. </a:t>
            </a:r>
          </a:p>
          <a:p>
            <a:pPr marL="235454" indent="-235454">
              <a:buFontTx/>
              <a:buAutoNum type="arabicPeriod"/>
            </a:pPr>
            <a:r>
              <a:rPr lang="en-US" dirty="0" smtClean="0"/>
              <a:t>In the </a:t>
            </a:r>
            <a:r>
              <a:rPr lang="en-US" b="1" dirty="0" smtClean="0"/>
              <a:t>Slides from Files</a:t>
            </a:r>
            <a:r>
              <a:rPr lang="en-US" dirty="0" smtClean="0"/>
              <a:t> dialog box, select the timer slide. </a:t>
            </a:r>
          </a:p>
          <a:p>
            <a:pPr marL="235454" indent="-235454">
              <a:buFontTx/>
              <a:buAutoNum type="arabicPeriod"/>
            </a:pPr>
            <a:r>
              <a:rPr lang="en-US" dirty="0" smtClean="0"/>
              <a:t>Select the </a:t>
            </a:r>
            <a:r>
              <a:rPr lang="en-US" b="1" dirty="0" smtClean="0"/>
              <a:t>Keep source formatting</a:t>
            </a:r>
            <a:r>
              <a:rPr lang="en-US" dirty="0" smtClean="0"/>
              <a:t> check box. If you do not select this check box, the copied slide will inherit the design of the slide that precedes it in the presentation. </a:t>
            </a:r>
          </a:p>
          <a:p>
            <a:pPr marL="235454" indent="-235454">
              <a:buFontTx/>
              <a:buAutoNum type="arabicPeriod"/>
            </a:pPr>
            <a:r>
              <a:rPr lang="en-US" dirty="0" smtClean="0"/>
              <a:t>Click </a:t>
            </a:r>
            <a:r>
              <a:rPr lang="en-US" b="1" dirty="0" smtClean="0"/>
              <a:t>Insert</a:t>
            </a:r>
            <a:r>
              <a:rPr lang="en-US" dirty="0" smtClean="0"/>
              <a:t>. </a:t>
            </a:r>
          </a:p>
          <a:p>
            <a:pPr marL="235454" indent="-235454">
              <a:buFontTx/>
              <a:buAutoNum type="arabicPeriod"/>
            </a:pPr>
            <a:r>
              <a:rPr lang="en-US" dirty="0" smtClean="0"/>
              <a:t>Click </a:t>
            </a:r>
            <a:r>
              <a:rPr lang="en-US" b="1" dirty="0" smtClean="0"/>
              <a:t>Close</a:t>
            </a:r>
            <a:r>
              <a:rPr lang="en-US" dirty="0" smtClean="0"/>
              <a:t>.</a:t>
            </a:r>
            <a:endParaRPr lang="en-US" sz="1000" dirty="0"/>
          </a:p>
        </p:txBody>
      </p:sp>
    </p:spTree>
    <p:extLst>
      <p:ext uri="{BB962C8B-B14F-4D97-AF65-F5344CB8AC3E}">
        <p14:creationId xmlns:p14="http://schemas.microsoft.com/office/powerpoint/2010/main" val="2017847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C598E34-06C9-4575-BF79-5E5F5BE16779}" type="slidenum">
              <a:rPr lang="en-US" smtClean="0"/>
              <a:pPr/>
              <a:t>8</a:t>
            </a:fld>
            <a:endParaRPr lang="en-US"/>
          </a:p>
        </p:txBody>
      </p:sp>
    </p:spTree>
    <p:extLst>
      <p:ext uri="{BB962C8B-B14F-4D97-AF65-F5344CB8AC3E}">
        <p14:creationId xmlns:p14="http://schemas.microsoft.com/office/powerpoint/2010/main" val="899680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endParaRPr lang="en-US" dirty="0"/>
          </a:p>
        </p:txBody>
      </p:sp>
      <p:sp>
        <p:nvSpPr>
          <p:cNvPr id="4" name="Slide Number Placeholder 3"/>
          <p:cNvSpPr>
            <a:spLocks noGrp="1"/>
          </p:cNvSpPr>
          <p:nvPr>
            <p:ph type="sldNum" sz="quarter" idx="10"/>
          </p:nvPr>
        </p:nvSpPr>
        <p:spPr/>
        <p:txBody>
          <a:bodyPr/>
          <a:lstStyle/>
          <a:p>
            <a:fld id="{E47D6C31-021E-4E27-8660-9F983533C43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94311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31136" y="3277832"/>
            <a:ext cx="4681728" cy="2813888"/>
          </a:xfrm>
          <a:prstGeom prst="rect">
            <a:avLst/>
          </a:prstGeom>
        </p:spPr>
      </p:pic>
      <p:sp>
        <p:nvSpPr>
          <p:cNvPr id="2" name="Title 1"/>
          <p:cNvSpPr>
            <a:spLocks noGrp="1"/>
          </p:cNvSpPr>
          <p:nvPr>
            <p:ph type="ctrTitle"/>
          </p:nvPr>
        </p:nvSpPr>
        <p:spPr>
          <a:xfrm>
            <a:off x="685800" y="533400"/>
            <a:ext cx="7772400" cy="1143000"/>
          </a:xfrm>
        </p:spPr>
        <p:txBody>
          <a:bodyPr/>
          <a:lstStyle>
            <a:lvl1pPr>
              <a:defRPr>
                <a:solidFill>
                  <a:srgbClr val="505153"/>
                </a:solidFill>
                <a:latin typeface="Times New Roman"/>
                <a:cs typeface="Times New Roman"/>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1676399"/>
            <a:ext cx="6400800" cy="1600200"/>
          </a:xfrm>
        </p:spPr>
        <p:txBody>
          <a:bodyPr>
            <a:normAutofit/>
          </a:bodyPr>
          <a:lstStyle>
            <a:lvl1pPr marL="0" indent="0" algn="ctr">
              <a:buNone/>
              <a:defRPr sz="2800">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Rectangle 6"/>
          <p:cNvSpPr/>
          <p:nvPr userDrawn="1"/>
        </p:nvSpPr>
        <p:spPr>
          <a:xfrm>
            <a:off x="152401" y="152400"/>
            <a:ext cx="8839200" cy="6553200"/>
          </a:xfrm>
          <a:prstGeom prst="rect">
            <a:avLst/>
          </a:prstGeom>
          <a:noFill/>
          <a:ln w="9525" cmpd="sng">
            <a:gradFill flip="none" rotWithShape="1">
              <a:gsLst>
                <a:gs pos="85000">
                  <a:srgbClr val="FF0000"/>
                </a:gs>
                <a:gs pos="0">
                  <a:srgbClr val="00B050"/>
                </a:gs>
                <a:gs pos="70000">
                  <a:srgbClr val="FFFF00"/>
                </a:gs>
              </a:gsLst>
              <a:lin ang="162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67109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9" name="Rectangle 8"/>
          <p:cNvSpPr/>
          <p:nvPr userDrawn="1"/>
        </p:nvSpPr>
        <p:spPr>
          <a:xfrm>
            <a:off x="152400" y="152400"/>
            <a:ext cx="8839200" cy="6553200"/>
          </a:xfrm>
          <a:prstGeom prst="rect">
            <a:avLst/>
          </a:prstGeom>
          <a:noFill/>
          <a:ln w="9525" cmpd="sng">
            <a:gradFill flip="none" rotWithShape="1">
              <a:gsLst>
                <a:gs pos="85000">
                  <a:srgbClr val="FF0000"/>
                </a:gs>
                <a:gs pos="0">
                  <a:srgbClr val="00B050"/>
                </a:gs>
                <a:gs pos="70000">
                  <a:srgbClr val="FFFF00"/>
                </a:gs>
              </a:gsLst>
              <a:lin ang="162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63784" y="6477000"/>
            <a:ext cx="1616432" cy="359664"/>
          </a:xfrm>
          <a:prstGeom prst="rect">
            <a:avLst/>
          </a:prstGeom>
        </p:spPr>
      </p:pic>
    </p:spTree>
    <p:extLst>
      <p:ext uri="{BB962C8B-B14F-4D97-AF65-F5344CB8AC3E}">
        <p14:creationId xmlns:p14="http://schemas.microsoft.com/office/powerpoint/2010/main" val="397549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A">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clrChange>
              <a:clrFrom>
                <a:srgbClr val="FFFFFF"/>
              </a:clrFrom>
              <a:clrTo>
                <a:srgbClr val="FFFFFF">
                  <a:alpha val="0"/>
                </a:srgbClr>
              </a:clrTo>
            </a:clrChange>
          </a:blip>
          <a:srcRect t="27994" r="46857" b="21830"/>
          <a:stretch/>
        </p:blipFill>
        <p:spPr>
          <a:xfrm>
            <a:off x="4995632" y="30049"/>
            <a:ext cx="4148368" cy="6852532"/>
          </a:xfrm>
          <a:prstGeom prst="rect">
            <a:avLst/>
          </a:prstGeom>
        </p:spPr>
      </p:pic>
      <p:sp>
        <p:nvSpPr>
          <p:cNvPr id="2" name="Title 1"/>
          <p:cNvSpPr>
            <a:spLocks noGrp="1"/>
          </p:cNvSpPr>
          <p:nvPr>
            <p:ph type="title"/>
          </p:nvPr>
        </p:nvSpPr>
        <p:spPr>
          <a:xfrm>
            <a:off x="457200" y="274638"/>
            <a:ext cx="8229600" cy="1143000"/>
          </a:xfrm>
          <a:solidFill>
            <a:schemeClr val="accent1"/>
          </a:solidFill>
        </p:spPr>
        <p:txBody>
          <a:bodyPr/>
          <a:lstStyle>
            <a:lvl1pPr>
              <a:defRPr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505153"/>
                </a:solidFill>
              </a:defRPr>
            </a:lvl1pPr>
            <a:lvl2pPr>
              <a:defRPr>
                <a:solidFill>
                  <a:srgbClr val="505153"/>
                </a:solidFill>
              </a:defRPr>
            </a:lvl2pPr>
            <a:lvl3pPr>
              <a:defRPr>
                <a:solidFill>
                  <a:srgbClr val="505153"/>
                </a:solidFill>
              </a:defRPr>
            </a:lvl3pPr>
            <a:lvl4pPr>
              <a:defRPr>
                <a:solidFill>
                  <a:srgbClr val="505153"/>
                </a:solidFill>
              </a:defRPr>
            </a:lvl4pPr>
            <a:lvl5pPr>
              <a:defRPr>
                <a:solidFill>
                  <a:srgbClr val="50515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172200"/>
            <a:ext cx="2133600" cy="365125"/>
          </a:xfrm>
        </p:spPr>
        <p:txBody>
          <a:bodyPr/>
          <a:lstStyle/>
          <a:p>
            <a:fld id="{035D6842-5288-47EC-AC5D-3E99719A83B0}" type="datetimeFigureOut">
              <a:rPr lang="en-US" smtClean="0">
                <a:solidFill>
                  <a:prstClr val="black">
                    <a:tint val="75000"/>
                  </a:prstClr>
                </a:solidFill>
              </a:rPr>
              <a:pPr/>
              <a:t>8/15/2016</a:t>
            </a:fld>
            <a:endParaRPr lang="en-US">
              <a:solidFill>
                <a:prstClr val="black">
                  <a:tint val="75000"/>
                </a:prstClr>
              </a:solidFill>
            </a:endParaRPr>
          </a:p>
        </p:txBody>
      </p:sp>
      <p:sp>
        <p:nvSpPr>
          <p:cNvPr id="5" name="Footer Placeholder 4"/>
          <p:cNvSpPr>
            <a:spLocks noGrp="1"/>
          </p:cNvSpPr>
          <p:nvPr>
            <p:ph type="ftr" sz="quarter" idx="11"/>
          </p:nvPr>
        </p:nvSpPr>
        <p:spPr>
          <a:xfrm>
            <a:off x="3048000" y="6172200"/>
            <a:ext cx="2895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629400" y="6340475"/>
            <a:ext cx="2133600" cy="365125"/>
          </a:xfrm>
        </p:spPr>
        <p:txBody>
          <a:bodyPr/>
          <a:lstStyle/>
          <a:p>
            <a:fld id="{F96D8484-BC40-4D68-9C59-73C520390100}" type="slidenum">
              <a:rPr lang="en-US" smtClean="0">
                <a:solidFill>
                  <a:prstClr val="black">
                    <a:tint val="75000"/>
                  </a:prstClr>
                </a:solidFill>
              </a:rPr>
              <a:pPr/>
              <a:t>‹#›</a:t>
            </a:fld>
            <a:endParaRPr lang="en-US" dirty="0">
              <a:solidFill>
                <a:prstClr val="black">
                  <a:tint val="75000"/>
                </a:prstClr>
              </a:solidFill>
            </a:endParaRPr>
          </a:p>
        </p:txBody>
      </p:sp>
      <p:cxnSp>
        <p:nvCxnSpPr>
          <p:cNvPr id="13" name="Straight Connector 12"/>
          <p:cNvCxnSpPr/>
          <p:nvPr userDrawn="1"/>
        </p:nvCxnSpPr>
        <p:spPr>
          <a:xfrm>
            <a:off x="533400" y="6591330"/>
            <a:ext cx="8229600" cy="0"/>
          </a:xfrm>
          <a:prstGeom prst="line">
            <a:avLst/>
          </a:prstGeom>
          <a:ln w="9525" cmpd="sng">
            <a:gradFill flip="none" rotWithShape="1">
              <a:gsLst>
                <a:gs pos="33000">
                  <a:srgbClr val="5BAC35"/>
                </a:gs>
                <a:gs pos="100000">
                  <a:srgbClr val="FF0000"/>
                </a:gs>
                <a:gs pos="85000">
                  <a:srgbClr val="FFFF00"/>
                </a:gs>
                <a:gs pos="15000">
                  <a:srgbClr val="FFFF00"/>
                </a:gs>
                <a:gs pos="0">
                  <a:srgbClr val="FF0000"/>
                </a:gs>
                <a:gs pos="67000">
                  <a:srgbClr val="5BAC35"/>
                </a:gs>
              </a:gsLst>
              <a:lin ang="0" scaled="1"/>
              <a:tileRect/>
            </a:gra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63784" y="6422136"/>
            <a:ext cx="1616432" cy="359664"/>
          </a:xfrm>
          <a:prstGeom prst="rect">
            <a:avLst/>
          </a:prstGeom>
        </p:spPr>
      </p:pic>
    </p:spTree>
    <p:extLst>
      <p:ext uri="{BB962C8B-B14F-4D97-AF65-F5344CB8AC3E}">
        <p14:creationId xmlns:p14="http://schemas.microsoft.com/office/powerpoint/2010/main" val="2197956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clrChange>
              <a:clrFrom>
                <a:srgbClr val="FFFFFF"/>
              </a:clrFrom>
              <a:clrTo>
                <a:srgbClr val="FFFFFF">
                  <a:alpha val="0"/>
                </a:srgbClr>
              </a:clrTo>
            </a:clrChange>
          </a:blip>
          <a:srcRect l="33032" t="26918" r="6694" b="22046"/>
          <a:stretch/>
        </p:blipFill>
        <p:spPr>
          <a:xfrm>
            <a:off x="8674" y="-37332"/>
            <a:ext cx="4639525" cy="6873221"/>
          </a:xfrm>
          <a:prstGeom prst="rect">
            <a:avLst/>
          </a:prstGeom>
        </p:spPr>
      </p:pic>
      <p:sp>
        <p:nvSpPr>
          <p:cNvPr id="2" name="Title 1"/>
          <p:cNvSpPr>
            <a:spLocks noGrp="1"/>
          </p:cNvSpPr>
          <p:nvPr>
            <p:ph type="title"/>
          </p:nvPr>
        </p:nvSpPr>
        <p:spPr>
          <a:xfrm>
            <a:off x="457200" y="274638"/>
            <a:ext cx="8229600" cy="1143000"/>
          </a:xfrm>
          <a:solidFill>
            <a:schemeClr val="accent1"/>
          </a:solidFill>
        </p:spPr>
        <p:txBody>
          <a:bodyPr/>
          <a:lstStyle>
            <a:lvl1pPr>
              <a:defRPr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505153"/>
                </a:solidFill>
              </a:defRPr>
            </a:lvl1pPr>
            <a:lvl2pPr>
              <a:defRPr>
                <a:solidFill>
                  <a:srgbClr val="505153"/>
                </a:solidFill>
              </a:defRPr>
            </a:lvl2pPr>
            <a:lvl3pPr>
              <a:defRPr>
                <a:solidFill>
                  <a:srgbClr val="505153"/>
                </a:solidFill>
              </a:defRPr>
            </a:lvl3pPr>
            <a:lvl4pPr>
              <a:defRPr>
                <a:solidFill>
                  <a:srgbClr val="505153"/>
                </a:solidFill>
              </a:defRPr>
            </a:lvl4pPr>
            <a:lvl5pPr>
              <a:defRPr>
                <a:solidFill>
                  <a:srgbClr val="50515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172200"/>
            <a:ext cx="2133600" cy="365125"/>
          </a:xfrm>
        </p:spPr>
        <p:txBody>
          <a:bodyPr/>
          <a:lstStyle/>
          <a:p>
            <a:fld id="{035D6842-5288-47EC-AC5D-3E99719A83B0}" type="datetimeFigureOut">
              <a:rPr lang="en-US" smtClean="0">
                <a:solidFill>
                  <a:prstClr val="black">
                    <a:tint val="75000"/>
                  </a:prstClr>
                </a:solidFill>
              </a:rPr>
              <a:pPr/>
              <a:t>8/15/2016</a:t>
            </a:fld>
            <a:endParaRPr lang="en-US">
              <a:solidFill>
                <a:prstClr val="black">
                  <a:tint val="75000"/>
                </a:prstClr>
              </a:solidFill>
            </a:endParaRPr>
          </a:p>
        </p:txBody>
      </p:sp>
      <p:sp>
        <p:nvSpPr>
          <p:cNvPr id="5" name="Footer Placeholder 4"/>
          <p:cNvSpPr>
            <a:spLocks noGrp="1"/>
          </p:cNvSpPr>
          <p:nvPr>
            <p:ph type="ftr" sz="quarter" idx="11"/>
          </p:nvPr>
        </p:nvSpPr>
        <p:spPr>
          <a:xfrm>
            <a:off x="3048000" y="6172200"/>
            <a:ext cx="2895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629400" y="6340475"/>
            <a:ext cx="2133600" cy="365125"/>
          </a:xfrm>
        </p:spPr>
        <p:txBody>
          <a:bodyPr/>
          <a:lstStyle/>
          <a:p>
            <a:fld id="{F96D8484-BC40-4D68-9C59-73C520390100}" type="slidenum">
              <a:rPr lang="en-US" smtClean="0">
                <a:solidFill>
                  <a:prstClr val="black">
                    <a:tint val="75000"/>
                  </a:prstClr>
                </a:solidFill>
              </a:rPr>
              <a:pPr/>
              <a:t>‹#›</a:t>
            </a:fld>
            <a:endParaRPr lang="en-US">
              <a:solidFill>
                <a:prstClr val="black">
                  <a:tint val="75000"/>
                </a:prstClr>
              </a:solidFill>
            </a:endParaRPr>
          </a:p>
        </p:txBody>
      </p:sp>
      <p:cxnSp>
        <p:nvCxnSpPr>
          <p:cNvPr id="13" name="Straight Connector 12"/>
          <p:cNvCxnSpPr/>
          <p:nvPr userDrawn="1"/>
        </p:nvCxnSpPr>
        <p:spPr>
          <a:xfrm>
            <a:off x="533400" y="6591330"/>
            <a:ext cx="8229600" cy="0"/>
          </a:xfrm>
          <a:prstGeom prst="line">
            <a:avLst/>
          </a:prstGeom>
          <a:ln w="9525" cmpd="sng">
            <a:gradFill flip="none" rotWithShape="1">
              <a:gsLst>
                <a:gs pos="33000">
                  <a:srgbClr val="5BAC35"/>
                </a:gs>
                <a:gs pos="100000">
                  <a:srgbClr val="FF0000"/>
                </a:gs>
                <a:gs pos="85000">
                  <a:srgbClr val="FFFF00"/>
                </a:gs>
                <a:gs pos="15000">
                  <a:srgbClr val="FFFF00"/>
                </a:gs>
                <a:gs pos="0">
                  <a:srgbClr val="FF0000"/>
                </a:gs>
                <a:gs pos="67000">
                  <a:srgbClr val="5BAC35"/>
                </a:gs>
              </a:gsLst>
              <a:lin ang="0" scaled="1"/>
              <a:tileRect/>
            </a:gra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63784" y="6422136"/>
            <a:ext cx="1616432" cy="359664"/>
          </a:xfrm>
          <a:prstGeom prst="rect">
            <a:avLst/>
          </a:prstGeom>
        </p:spPr>
      </p:pic>
    </p:spTree>
    <p:extLst>
      <p:ext uri="{BB962C8B-B14F-4D97-AF65-F5344CB8AC3E}">
        <p14:creationId xmlns:p14="http://schemas.microsoft.com/office/powerpoint/2010/main" val="3679661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clrChange>
              <a:clrFrom>
                <a:srgbClr val="FFFFFF"/>
              </a:clrFrom>
              <a:clrTo>
                <a:srgbClr val="FFFFFF">
                  <a:alpha val="0"/>
                </a:srgbClr>
              </a:clrTo>
            </a:clrChange>
          </a:blip>
          <a:srcRect l="5373" t="26928" r="27990" b="21334"/>
          <a:stretch/>
        </p:blipFill>
        <p:spPr>
          <a:xfrm>
            <a:off x="4114800" y="26363"/>
            <a:ext cx="5029200" cy="6831637"/>
          </a:xfrm>
          <a:prstGeom prst="rect">
            <a:avLst/>
          </a:prstGeom>
        </p:spPr>
      </p:pic>
      <p:sp>
        <p:nvSpPr>
          <p:cNvPr id="2" name="Title 1"/>
          <p:cNvSpPr>
            <a:spLocks noGrp="1"/>
          </p:cNvSpPr>
          <p:nvPr>
            <p:ph type="title"/>
          </p:nvPr>
        </p:nvSpPr>
        <p:spPr>
          <a:xfrm>
            <a:off x="457200" y="274638"/>
            <a:ext cx="8229600" cy="1143000"/>
          </a:xfrm>
          <a:solidFill>
            <a:schemeClr val="accent1"/>
          </a:solidFill>
        </p:spPr>
        <p:txBody>
          <a:bodyPr/>
          <a:lstStyle>
            <a:lvl1pPr>
              <a:defRPr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505153"/>
                </a:solidFill>
              </a:defRPr>
            </a:lvl1pPr>
            <a:lvl2pPr>
              <a:defRPr>
                <a:solidFill>
                  <a:srgbClr val="505153"/>
                </a:solidFill>
              </a:defRPr>
            </a:lvl2pPr>
            <a:lvl3pPr>
              <a:defRPr>
                <a:solidFill>
                  <a:srgbClr val="505153"/>
                </a:solidFill>
              </a:defRPr>
            </a:lvl3pPr>
            <a:lvl4pPr>
              <a:defRPr>
                <a:solidFill>
                  <a:srgbClr val="505153"/>
                </a:solidFill>
              </a:defRPr>
            </a:lvl4pPr>
            <a:lvl5pPr>
              <a:defRPr>
                <a:solidFill>
                  <a:srgbClr val="50515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172200"/>
            <a:ext cx="2133600" cy="365125"/>
          </a:xfrm>
        </p:spPr>
        <p:txBody>
          <a:bodyPr/>
          <a:lstStyle/>
          <a:p>
            <a:fld id="{035D6842-5288-47EC-AC5D-3E99719A83B0}" type="datetimeFigureOut">
              <a:rPr lang="en-US" smtClean="0">
                <a:solidFill>
                  <a:prstClr val="black">
                    <a:tint val="75000"/>
                  </a:prstClr>
                </a:solidFill>
              </a:rPr>
              <a:pPr/>
              <a:t>8/15/2016</a:t>
            </a:fld>
            <a:endParaRPr lang="en-US">
              <a:solidFill>
                <a:prstClr val="black">
                  <a:tint val="75000"/>
                </a:prstClr>
              </a:solidFill>
            </a:endParaRPr>
          </a:p>
        </p:txBody>
      </p:sp>
      <p:sp>
        <p:nvSpPr>
          <p:cNvPr id="5" name="Footer Placeholder 4"/>
          <p:cNvSpPr>
            <a:spLocks noGrp="1"/>
          </p:cNvSpPr>
          <p:nvPr>
            <p:ph type="ftr" sz="quarter" idx="11"/>
          </p:nvPr>
        </p:nvSpPr>
        <p:spPr>
          <a:xfrm>
            <a:off x="3048000" y="6172200"/>
            <a:ext cx="2895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629400" y="6340475"/>
            <a:ext cx="2133600" cy="365125"/>
          </a:xfrm>
        </p:spPr>
        <p:txBody>
          <a:bodyPr/>
          <a:lstStyle/>
          <a:p>
            <a:fld id="{F96D8484-BC40-4D68-9C59-73C520390100}" type="slidenum">
              <a:rPr lang="en-US" smtClean="0">
                <a:solidFill>
                  <a:prstClr val="black">
                    <a:tint val="75000"/>
                  </a:prstClr>
                </a:solidFill>
              </a:rPr>
              <a:pPr/>
              <a:t>‹#›</a:t>
            </a:fld>
            <a:endParaRPr lang="en-US">
              <a:solidFill>
                <a:prstClr val="black">
                  <a:tint val="75000"/>
                </a:prstClr>
              </a:solidFill>
            </a:endParaRPr>
          </a:p>
        </p:txBody>
      </p:sp>
      <p:cxnSp>
        <p:nvCxnSpPr>
          <p:cNvPr id="13" name="Straight Connector 12"/>
          <p:cNvCxnSpPr/>
          <p:nvPr userDrawn="1"/>
        </p:nvCxnSpPr>
        <p:spPr>
          <a:xfrm>
            <a:off x="533400" y="6591330"/>
            <a:ext cx="8229600" cy="0"/>
          </a:xfrm>
          <a:prstGeom prst="line">
            <a:avLst/>
          </a:prstGeom>
          <a:ln w="9525" cmpd="sng">
            <a:gradFill flip="none" rotWithShape="1">
              <a:gsLst>
                <a:gs pos="33000">
                  <a:srgbClr val="5BAC35"/>
                </a:gs>
                <a:gs pos="100000">
                  <a:srgbClr val="FF0000"/>
                </a:gs>
                <a:gs pos="85000">
                  <a:srgbClr val="FFFF00"/>
                </a:gs>
                <a:gs pos="15000">
                  <a:srgbClr val="FFFF00"/>
                </a:gs>
                <a:gs pos="0">
                  <a:srgbClr val="FF0000"/>
                </a:gs>
                <a:gs pos="67000">
                  <a:srgbClr val="5BAC35"/>
                </a:gs>
              </a:gsLst>
              <a:lin ang="0" scaled="1"/>
              <a:tileRect/>
            </a:gra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63784" y="6422136"/>
            <a:ext cx="1616432" cy="359664"/>
          </a:xfrm>
          <a:prstGeom prst="rect">
            <a:avLst/>
          </a:prstGeom>
        </p:spPr>
      </p:pic>
    </p:spTree>
    <p:extLst>
      <p:ext uri="{BB962C8B-B14F-4D97-AF65-F5344CB8AC3E}">
        <p14:creationId xmlns:p14="http://schemas.microsoft.com/office/powerpoint/2010/main" val="89940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5D6842-5288-47EC-AC5D-3E99719A83B0}" type="datetimeFigureOut">
              <a:rPr lang="en-US" smtClean="0">
                <a:solidFill>
                  <a:prstClr val="black">
                    <a:tint val="75000"/>
                  </a:prstClr>
                </a:solidFill>
              </a:rPr>
              <a:pPr/>
              <a:t>8/15/2016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6D8484-BC40-4D68-9C59-73C520390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6114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5D6842-5288-47EC-AC5D-3E99719A83B0}" type="datetimeFigureOut">
              <a:rPr lang="en-US" smtClean="0">
                <a:solidFill>
                  <a:prstClr val="black">
                    <a:tint val="75000"/>
                  </a:prstClr>
                </a:solidFill>
              </a:rPr>
              <a:pPr/>
              <a:t>8/15/2016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6D8484-BC40-4D68-9C59-73C520390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049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5D6842-5288-47EC-AC5D-3E99719A83B0}" type="datetimeFigureOut">
              <a:rPr lang="en-US" smtClean="0">
                <a:solidFill>
                  <a:prstClr val="black">
                    <a:tint val="75000"/>
                  </a:prstClr>
                </a:solidFill>
              </a:rPr>
              <a:pPr/>
              <a:t>8/15/2016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6D8484-BC40-4D68-9C59-73C520390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9127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9" name="Rectangle 8"/>
          <p:cNvSpPr/>
          <p:nvPr userDrawn="1"/>
        </p:nvSpPr>
        <p:spPr>
          <a:xfrm>
            <a:off x="152400" y="152400"/>
            <a:ext cx="8839200" cy="6553200"/>
          </a:xfrm>
          <a:prstGeom prst="rect">
            <a:avLst/>
          </a:prstGeom>
          <a:noFill/>
          <a:ln w="9525" cmpd="sng">
            <a:gradFill flip="none" rotWithShape="1">
              <a:gsLst>
                <a:gs pos="85000">
                  <a:srgbClr val="FF0000"/>
                </a:gs>
                <a:gs pos="0">
                  <a:srgbClr val="00B050"/>
                </a:gs>
                <a:gs pos="70000">
                  <a:srgbClr val="FFFF00"/>
                </a:gs>
              </a:gsLst>
              <a:lin ang="162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63784" y="6477000"/>
            <a:ext cx="1616432" cy="359664"/>
          </a:xfrm>
          <a:prstGeom prst="rect">
            <a:avLst/>
          </a:prstGeom>
        </p:spPr>
      </p:pic>
    </p:spTree>
    <p:extLst>
      <p:ext uri="{BB962C8B-B14F-4D97-AF65-F5344CB8AC3E}">
        <p14:creationId xmlns:p14="http://schemas.microsoft.com/office/powerpoint/2010/main" val="335270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13"/>
          <p:cNvSpPr>
            <a:spLocks noGrp="1"/>
          </p:cNvSpPr>
          <p:nvPr>
            <p:ph type="dt" sz="half" idx="10"/>
          </p:nvPr>
        </p:nvSpPr>
        <p:spPr>
          <a:xfrm>
            <a:off x="6096000" y="6248400"/>
            <a:ext cx="2667000" cy="365125"/>
          </a:xfrm>
          <a:prstGeom prst="rect">
            <a:avLst/>
          </a:prstGeom>
        </p:spPr>
        <p:txBody>
          <a:bodyPr/>
          <a:lstStyle>
            <a:lvl1pPr>
              <a:defRPr/>
            </a:lvl1pPr>
          </a:lstStyle>
          <a:p>
            <a:pPr>
              <a:defRPr/>
            </a:pPr>
            <a:endParaRPr lang="en-US"/>
          </a:p>
        </p:txBody>
      </p:sp>
      <p:sp>
        <p:nvSpPr>
          <p:cNvPr id="4" name="Footer Placeholder 2"/>
          <p:cNvSpPr>
            <a:spLocks noGrp="1"/>
          </p:cNvSpPr>
          <p:nvPr>
            <p:ph type="ftr" sz="quarter" idx="11"/>
          </p:nvPr>
        </p:nvSpPr>
        <p:spPr>
          <a:xfrm>
            <a:off x="609600" y="6248400"/>
            <a:ext cx="5421313" cy="365125"/>
          </a:xfrm>
          <a:prstGeom prst="rect">
            <a:avLst/>
          </a:prstGeom>
        </p:spPr>
        <p:txBody>
          <a:bodyPr/>
          <a:lstStyle>
            <a:lvl1pPr>
              <a:defRPr/>
            </a:lvl1pPr>
          </a:lstStyle>
          <a:p>
            <a:pPr>
              <a:defRPr/>
            </a:pPr>
            <a:r>
              <a:rPr lang="en-US"/>
              <a:t>State of Tennessee DOE Technical Assistance Grant IRB # 100863</a:t>
            </a:r>
          </a:p>
        </p:txBody>
      </p:sp>
      <p:sp>
        <p:nvSpPr>
          <p:cNvPr id="5" name="Slide Number Placeholder 22"/>
          <p:cNvSpPr>
            <a:spLocks noGrp="1"/>
          </p:cNvSpPr>
          <p:nvPr>
            <p:ph type="sldNum" sz="quarter" idx="12"/>
          </p:nvPr>
        </p:nvSpPr>
        <p:spPr>
          <a:xfrm>
            <a:off x="0" y="1271588"/>
            <a:ext cx="533400" cy="244475"/>
          </a:xfrm>
          <a:prstGeom prst="rect">
            <a:avLst/>
          </a:prstGeom>
        </p:spPr>
        <p:txBody>
          <a:bodyPr/>
          <a:lstStyle>
            <a:lvl1pPr>
              <a:defRPr/>
            </a:lvl1pPr>
          </a:lstStyle>
          <a:p>
            <a:pPr>
              <a:defRPr/>
            </a:pPr>
            <a:fld id="{7A7FC083-65F1-49FB-B99A-649F57E202B3}" type="slidenum">
              <a:rPr lang="en-US"/>
              <a:pPr>
                <a:defRPr/>
              </a:pPr>
              <a:t>‹#›</a:t>
            </a:fld>
            <a:endParaRPr lang="en-US" dirty="0"/>
          </a:p>
        </p:txBody>
      </p:sp>
    </p:spTree>
    <p:extLst>
      <p:ext uri="{BB962C8B-B14F-4D97-AF65-F5344CB8AC3E}">
        <p14:creationId xmlns:p14="http://schemas.microsoft.com/office/powerpoint/2010/main" val="1444594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505153"/>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505153"/>
                </a:solidFill>
              </a:defRPr>
            </a:lvl1pPr>
            <a:lvl2pPr>
              <a:defRPr>
                <a:solidFill>
                  <a:srgbClr val="505153"/>
                </a:solidFill>
              </a:defRPr>
            </a:lvl2pPr>
            <a:lvl3pPr>
              <a:defRPr>
                <a:solidFill>
                  <a:srgbClr val="505153"/>
                </a:solidFill>
              </a:defRPr>
            </a:lvl3pPr>
            <a:lvl4pPr>
              <a:defRPr>
                <a:solidFill>
                  <a:srgbClr val="505153"/>
                </a:solidFill>
              </a:defRPr>
            </a:lvl4pPr>
            <a:lvl5pPr>
              <a:defRPr>
                <a:solidFill>
                  <a:srgbClr val="50515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2" name="Straight Connector 11"/>
          <p:cNvCxnSpPr/>
          <p:nvPr userDrawn="1"/>
        </p:nvCxnSpPr>
        <p:spPr>
          <a:xfrm>
            <a:off x="457200" y="6591330"/>
            <a:ext cx="8229600" cy="0"/>
          </a:xfrm>
          <a:prstGeom prst="line">
            <a:avLst/>
          </a:prstGeom>
          <a:ln w="9525" cmpd="sng">
            <a:gradFill flip="none" rotWithShape="1">
              <a:gsLst>
                <a:gs pos="33000">
                  <a:srgbClr val="5BAC35"/>
                </a:gs>
                <a:gs pos="100000">
                  <a:srgbClr val="FF0000"/>
                </a:gs>
                <a:gs pos="85000">
                  <a:srgbClr val="FFFF00"/>
                </a:gs>
                <a:gs pos="15000">
                  <a:srgbClr val="FFFF00"/>
                </a:gs>
                <a:gs pos="0">
                  <a:srgbClr val="FF0000"/>
                </a:gs>
                <a:gs pos="67000">
                  <a:srgbClr val="5BAC35"/>
                </a:gs>
              </a:gsLst>
              <a:lin ang="0" scaled="1"/>
              <a:tileRect/>
            </a:gra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63784" y="6422136"/>
            <a:ext cx="1616432" cy="359664"/>
          </a:xfrm>
          <a:prstGeom prst="rect">
            <a:avLst/>
          </a:prstGeom>
        </p:spPr>
      </p:pic>
    </p:spTree>
    <p:extLst>
      <p:ext uri="{BB962C8B-B14F-4D97-AF65-F5344CB8AC3E}">
        <p14:creationId xmlns:p14="http://schemas.microsoft.com/office/powerpoint/2010/main" val="25383732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22500" y="283680"/>
            <a:ext cx="4681728" cy="2813888"/>
          </a:xfrm>
          <a:prstGeom prst="rect">
            <a:avLst/>
          </a:prstGeom>
        </p:spPr>
      </p:pic>
      <p:sp>
        <p:nvSpPr>
          <p:cNvPr id="2" name="Title 1"/>
          <p:cNvSpPr>
            <a:spLocks noGrp="1"/>
          </p:cNvSpPr>
          <p:nvPr>
            <p:ph type="title"/>
          </p:nvPr>
        </p:nvSpPr>
        <p:spPr>
          <a:xfrm>
            <a:off x="677164" y="3505200"/>
            <a:ext cx="7772400" cy="1362075"/>
          </a:xfrm>
        </p:spPr>
        <p:txBody>
          <a:bodyPr anchor="t"/>
          <a:lstStyle>
            <a:lvl1pPr algn="l">
              <a:defRPr sz="4000" b="1" cap="all">
                <a:solidFill>
                  <a:srgbClr val="505153"/>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42672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Rectangle 8"/>
          <p:cNvSpPr/>
          <p:nvPr userDrawn="1"/>
        </p:nvSpPr>
        <p:spPr>
          <a:xfrm>
            <a:off x="152400" y="152400"/>
            <a:ext cx="8839200" cy="6553200"/>
          </a:xfrm>
          <a:prstGeom prst="rect">
            <a:avLst/>
          </a:prstGeom>
          <a:noFill/>
          <a:ln w="9525" cmpd="sng">
            <a:gradFill flip="none" rotWithShape="1">
              <a:gsLst>
                <a:gs pos="85000">
                  <a:srgbClr val="FF0000"/>
                </a:gs>
                <a:gs pos="0">
                  <a:srgbClr val="00B050"/>
                </a:gs>
                <a:gs pos="70000">
                  <a:srgbClr val="FFFF00"/>
                </a:gs>
              </a:gsLst>
              <a:lin ang="162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30031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457200" y="6591330"/>
            <a:ext cx="8229600" cy="0"/>
          </a:xfrm>
          <a:prstGeom prst="line">
            <a:avLst/>
          </a:prstGeom>
          <a:ln w="9525" cmpd="sng">
            <a:gradFill flip="none" rotWithShape="1">
              <a:gsLst>
                <a:gs pos="33000">
                  <a:srgbClr val="5BAC35"/>
                </a:gs>
                <a:gs pos="100000">
                  <a:srgbClr val="FF0000"/>
                </a:gs>
                <a:gs pos="85000">
                  <a:srgbClr val="FFFF00"/>
                </a:gs>
                <a:gs pos="15000">
                  <a:srgbClr val="FFFF00"/>
                </a:gs>
                <a:gs pos="0">
                  <a:srgbClr val="FF0000"/>
                </a:gs>
                <a:gs pos="67000">
                  <a:srgbClr val="5BAC35"/>
                </a:gs>
              </a:gsLst>
              <a:lin ang="0" scaled="1"/>
              <a:tileRect/>
            </a:gra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63784" y="6422136"/>
            <a:ext cx="1616432" cy="359664"/>
          </a:xfrm>
          <a:prstGeom prst="rect">
            <a:avLst/>
          </a:prstGeom>
        </p:spPr>
      </p:pic>
    </p:spTree>
    <p:extLst>
      <p:ext uri="{BB962C8B-B14F-4D97-AF65-F5344CB8AC3E}">
        <p14:creationId xmlns:p14="http://schemas.microsoft.com/office/powerpoint/2010/main" val="257733339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userDrawn="1"/>
        </p:nvCxnSpPr>
        <p:spPr>
          <a:xfrm>
            <a:off x="457200" y="6591330"/>
            <a:ext cx="8229600" cy="0"/>
          </a:xfrm>
          <a:prstGeom prst="line">
            <a:avLst/>
          </a:prstGeom>
          <a:ln w="9525" cmpd="sng">
            <a:gradFill flip="none" rotWithShape="1">
              <a:gsLst>
                <a:gs pos="33000">
                  <a:srgbClr val="5BAC35"/>
                </a:gs>
                <a:gs pos="100000">
                  <a:srgbClr val="FF0000"/>
                </a:gs>
                <a:gs pos="85000">
                  <a:srgbClr val="FFFF00"/>
                </a:gs>
                <a:gs pos="15000">
                  <a:srgbClr val="FFFF00"/>
                </a:gs>
                <a:gs pos="0">
                  <a:srgbClr val="FF0000"/>
                </a:gs>
                <a:gs pos="67000">
                  <a:srgbClr val="5BAC35"/>
                </a:gs>
              </a:gsLst>
              <a:lin ang="0" scaled="1"/>
              <a:tileRect/>
            </a:gra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63784" y="6422136"/>
            <a:ext cx="1616432" cy="359664"/>
          </a:xfrm>
          <a:prstGeom prst="rect">
            <a:avLst/>
          </a:prstGeom>
        </p:spPr>
      </p:pic>
    </p:spTree>
    <p:extLst>
      <p:ext uri="{BB962C8B-B14F-4D97-AF65-F5344CB8AC3E}">
        <p14:creationId xmlns:p14="http://schemas.microsoft.com/office/powerpoint/2010/main" val="9977025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userDrawn="1"/>
        </p:nvCxnSpPr>
        <p:spPr>
          <a:xfrm>
            <a:off x="457200" y="6591330"/>
            <a:ext cx="8229600" cy="0"/>
          </a:xfrm>
          <a:prstGeom prst="line">
            <a:avLst/>
          </a:prstGeom>
          <a:ln w="9525" cmpd="sng">
            <a:gradFill flip="none" rotWithShape="1">
              <a:gsLst>
                <a:gs pos="33000">
                  <a:srgbClr val="5BAC35"/>
                </a:gs>
                <a:gs pos="100000">
                  <a:srgbClr val="FF0000"/>
                </a:gs>
                <a:gs pos="85000">
                  <a:srgbClr val="FFFF00"/>
                </a:gs>
                <a:gs pos="15000">
                  <a:srgbClr val="FFFF00"/>
                </a:gs>
                <a:gs pos="0">
                  <a:srgbClr val="FF0000"/>
                </a:gs>
                <a:gs pos="67000">
                  <a:srgbClr val="5BAC35"/>
                </a:gs>
              </a:gsLst>
              <a:lin ang="0" scaled="1"/>
              <a:tileRect/>
            </a:gra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63784" y="6422136"/>
            <a:ext cx="1616432" cy="359664"/>
          </a:xfrm>
          <a:prstGeom prst="rect">
            <a:avLst/>
          </a:prstGeom>
        </p:spPr>
      </p:pic>
    </p:spTree>
    <p:extLst>
      <p:ext uri="{BB962C8B-B14F-4D97-AF65-F5344CB8AC3E}">
        <p14:creationId xmlns:p14="http://schemas.microsoft.com/office/powerpoint/2010/main" val="20656381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5" name="Straight Connector 4"/>
          <p:cNvCxnSpPr/>
          <p:nvPr userDrawn="1"/>
        </p:nvCxnSpPr>
        <p:spPr>
          <a:xfrm>
            <a:off x="457200" y="6591330"/>
            <a:ext cx="8229600" cy="0"/>
          </a:xfrm>
          <a:prstGeom prst="line">
            <a:avLst/>
          </a:prstGeom>
          <a:ln w="9525" cmpd="sng">
            <a:gradFill flip="none" rotWithShape="1">
              <a:gsLst>
                <a:gs pos="33000">
                  <a:srgbClr val="5BAC35"/>
                </a:gs>
                <a:gs pos="100000">
                  <a:srgbClr val="FF0000"/>
                </a:gs>
                <a:gs pos="85000">
                  <a:srgbClr val="FFFF00"/>
                </a:gs>
                <a:gs pos="15000">
                  <a:srgbClr val="FFFF00"/>
                </a:gs>
                <a:gs pos="0">
                  <a:srgbClr val="FF0000"/>
                </a:gs>
                <a:gs pos="67000">
                  <a:srgbClr val="5BAC35"/>
                </a:gs>
              </a:gsLst>
              <a:lin ang="0" scaled="1"/>
              <a:tileRect/>
            </a:gra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63784" y="6422136"/>
            <a:ext cx="1616432" cy="359664"/>
          </a:xfrm>
          <a:prstGeom prst="rect">
            <a:avLst/>
          </a:prstGeom>
        </p:spPr>
      </p:pic>
    </p:spTree>
    <p:extLst>
      <p:ext uri="{BB962C8B-B14F-4D97-AF65-F5344CB8AC3E}">
        <p14:creationId xmlns:p14="http://schemas.microsoft.com/office/powerpoint/2010/main" val="381649225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ounded Rectangle 8"/>
          <p:cNvSpPr/>
          <p:nvPr userDrawn="1"/>
        </p:nvSpPr>
        <p:spPr>
          <a:xfrm>
            <a:off x="457200" y="725487"/>
            <a:ext cx="8305800" cy="5218113"/>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6" name="Straight Connector 5"/>
          <p:cNvCxnSpPr/>
          <p:nvPr userDrawn="1"/>
        </p:nvCxnSpPr>
        <p:spPr>
          <a:xfrm>
            <a:off x="457200" y="6591330"/>
            <a:ext cx="8229600" cy="0"/>
          </a:xfrm>
          <a:prstGeom prst="line">
            <a:avLst/>
          </a:prstGeom>
          <a:ln w="9525" cmpd="sng">
            <a:gradFill flip="none" rotWithShape="1">
              <a:gsLst>
                <a:gs pos="33000">
                  <a:srgbClr val="5BAC35"/>
                </a:gs>
                <a:gs pos="100000">
                  <a:srgbClr val="FF0000"/>
                </a:gs>
                <a:gs pos="85000">
                  <a:srgbClr val="FFFF00"/>
                </a:gs>
                <a:gs pos="15000">
                  <a:srgbClr val="FFFF00"/>
                </a:gs>
                <a:gs pos="0">
                  <a:srgbClr val="FF0000"/>
                </a:gs>
                <a:gs pos="67000">
                  <a:srgbClr val="5BAC35"/>
                </a:gs>
              </a:gsLst>
              <a:lin ang="0" scaled="1"/>
              <a:tileRect/>
            </a:gra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63784" y="6422136"/>
            <a:ext cx="1616432" cy="359664"/>
          </a:xfrm>
          <a:prstGeom prst="rect">
            <a:avLst/>
          </a:prstGeom>
        </p:spPr>
      </p:pic>
      <p:pic>
        <p:nvPicPr>
          <p:cNvPr id="1029" name="Picture 5" descr="C:\Users\e126c864\AppData\Local\Microsoft\Windows\Temporary Internet Files\Content.IE5\CC7CUFSO\MC900433838[1].png"/>
          <p:cNvPicPr>
            <a:picLocks noChangeAspect="1" noChangeArrowheads="1"/>
          </p:cNvPicPr>
          <p:nvPr userDrawn="1"/>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85800" y="219074"/>
            <a:ext cx="3667125" cy="3667125"/>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a:spLocks noGrp="1"/>
          </p:cNvSpPr>
          <p:nvPr>
            <p:ph type="title" hasCustomPrompt="1"/>
          </p:nvPr>
        </p:nvSpPr>
        <p:spPr>
          <a:xfrm>
            <a:off x="914400" y="3581400"/>
            <a:ext cx="7315200" cy="2228850"/>
          </a:xfrm>
        </p:spPr>
        <p:txBody>
          <a:bodyPr anchor="t"/>
          <a:lstStyle>
            <a:lvl1pPr algn="l">
              <a:defRPr sz="4000" b="1" cap="none">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9936571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13"/>
          <p:cNvSpPr>
            <a:spLocks noGrp="1"/>
          </p:cNvSpPr>
          <p:nvPr>
            <p:ph type="dt" sz="half" idx="10"/>
          </p:nvPr>
        </p:nvSpPr>
        <p:spPr>
          <a:xfrm>
            <a:off x="6096000" y="6248400"/>
            <a:ext cx="2667000" cy="365125"/>
          </a:xfrm>
          <a:prstGeom prst="rect">
            <a:avLst/>
          </a:prstGeom>
        </p:spPr>
        <p:txBody>
          <a:bodyPr/>
          <a:lstStyle>
            <a:lvl1pPr>
              <a:defRPr/>
            </a:lvl1pPr>
          </a:lstStyle>
          <a:p>
            <a:pPr>
              <a:defRPr/>
            </a:pPr>
            <a:endParaRPr lang="en-US"/>
          </a:p>
        </p:txBody>
      </p:sp>
      <p:sp>
        <p:nvSpPr>
          <p:cNvPr id="4" name="Footer Placeholder 2"/>
          <p:cNvSpPr>
            <a:spLocks noGrp="1"/>
          </p:cNvSpPr>
          <p:nvPr>
            <p:ph type="ftr" sz="quarter" idx="11"/>
          </p:nvPr>
        </p:nvSpPr>
        <p:spPr>
          <a:xfrm>
            <a:off x="609600" y="6248400"/>
            <a:ext cx="5421313" cy="365125"/>
          </a:xfrm>
          <a:prstGeom prst="rect">
            <a:avLst/>
          </a:prstGeom>
        </p:spPr>
        <p:txBody>
          <a:bodyPr/>
          <a:lstStyle>
            <a:lvl1pPr>
              <a:defRPr/>
            </a:lvl1pPr>
          </a:lstStyle>
          <a:p>
            <a:pPr>
              <a:defRPr/>
            </a:pPr>
            <a:r>
              <a:rPr lang="en-US"/>
              <a:t>State of Tennessee DOE Technical Assistance Grant IRB # 100863</a:t>
            </a:r>
          </a:p>
        </p:txBody>
      </p:sp>
      <p:sp>
        <p:nvSpPr>
          <p:cNvPr id="5" name="Slide Number Placeholder 22"/>
          <p:cNvSpPr>
            <a:spLocks noGrp="1"/>
          </p:cNvSpPr>
          <p:nvPr>
            <p:ph type="sldNum" sz="quarter" idx="12"/>
          </p:nvPr>
        </p:nvSpPr>
        <p:spPr>
          <a:xfrm>
            <a:off x="0" y="1271588"/>
            <a:ext cx="533400" cy="244475"/>
          </a:xfrm>
          <a:prstGeom prst="rect">
            <a:avLst/>
          </a:prstGeom>
        </p:spPr>
        <p:txBody>
          <a:bodyPr/>
          <a:lstStyle>
            <a:lvl1pPr>
              <a:defRPr/>
            </a:lvl1pPr>
          </a:lstStyle>
          <a:p>
            <a:pPr>
              <a:defRPr/>
            </a:pPr>
            <a:fld id="{7A7FC083-65F1-49FB-B99A-649F57E202B3}" type="slidenum">
              <a:rPr lang="en-US"/>
              <a:pPr>
                <a:defRPr/>
              </a:pPr>
              <a:t>‹#›</a:t>
            </a:fld>
            <a:endParaRPr lang="en-US" dirty="0"/>
          </a:p>
        </p:txBody>
      </p:sp>
    </p:spTree>
    <p:extLst>
      <p:ext uri="{BB962C8B-B14F-4D97-AF65-F5344CB8AC3E}">
        <p14:creationId xmlns:p14="http://schemas.microsoft.com/office/powerpoint/2010/main" val="581919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59656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3" r:id="rId8"/>
    <p:sldLayoutId id="2147483713" r:id="rId9"/>
    <p:sldLayoutId id="2147483735" r:id="rId10"/>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Times New Roman"/>
          <a:ea typeface="+mj-ea"/>
          <a:cs typeface="Times New Roman"/>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5D6842-5288-47EC-AC5D-3E99719A83B0}" type="datetimeFigureOut">
              <a:rPr lang="en-US" smtClean="0">
                <a:solidFill>
                  <a:prstClr val="black">
                    <a:tint val="75000"/>
                  </a:prstClr>
                </a:solidFill>
              </a:rPr>
              <a:pPr/>
              <a:t>8/15/2016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6D8484-BC40-4D68-9C59-73C520390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97394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8" r:id="rId4"/>
    <p:sldLayoutId id="2147483729" r:id="rId5"/>
    <p:sldLayoutId id="2147483730" r:id="rId6"/>
    <p:sldLayoutId id="2147483731" r:id="rId7"/>
    <p:sldLayoutId id="2147483734" r:id="rId8"/>
  </p:sldLayoutIdLst>
  <p:txStyles>
    <p:titleStyle>
      <a:lvl1pPr algn="ctr" defTabSz="914400" rtl="0" eaLnBrk="1" latinLnBrk="0" hangingPunct="1">
        <a:spcBef>
          <a:spcPct val="0"/>
        </a:spcBef>
        <a:buNone/>
        <a:defRPr sz="4400" kern="1200">
          <a:solidFill>
            <a:schemeClr val="tx1">
              <a:lumMod val="75000"/>
              <a:lumOff val="25000"/>
            </a:schemeClr>
          </a:solidFill>
          <a:latin typeface="Times New Roman"/>
          <a:ea typeface="+mj-ea"/>
          <a:cs typeface="Times New Roman"/>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75000"/>
              <a:lumOff val="25000"/>
            </a:schemeClr>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8.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14.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microsoft.com/office/2007/relationships/hdphoto" Target="../media/hdphoto5.wdp"/></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microsoft.com/office/2007/relationships/hdphoto" Target="../media/hdphoto5.wdp"/></Relationships>
</file>

<file path=ppt/slides/_rels/slide48.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microsoft.com/office/2007/relationships/hdphoto" Target="../media/hdphoto5.wdp"/><Relationship Id="rId5" Type="http://schemas.openxmlformats.org/officeDocument/2006/relationships/image" Target="../media/image23.png"/><Relationship Id="rId4" Type="http://schemas.openxmlformats.org/officeDocument/2006/relationships/image" Target="../media/image25.PNG"/></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microsoft.com/office/2007/relationships/hdphoto" Target="../media/hdphoto5.wdp"/><Relationship Id="rId5" Type="http://schemas.openxmlformats.org/officeDocument/2006/relationships/image" Target="../media/image23.png"/><Relationship Id="rId4" Type="http://schemas.openxmlformats.org/officeDocument/2006/relationships/image" Target="../media/image27.png"/></Relationships>
</file>

<file path=ppt/slides/_rels/slide52.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vimeo.com/137862234" TargetMode="External"/><Relationship Id="rId7" Type="http://schemas.openxmlformats.org/officeDocument/2006/relationships/hyperlink" Target="http://iris.peabody.vanderbilt.edu/wp-content/uploads/pdf_case_studies/ics_defbeh.pdf" TargetMode="External"/><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s://vimeo.com/138030792" TargetMode="External"/></Relationships>
</file>

<file path=ppt/slides/_rels/slide5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5.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chart" Target="../charts/chart6.xml"/><Relationship Id="rId4" Type="http://schemas.openxmlformats.org/officeDocument/2006/relationships/chart" Target="../charts/chart5.xml"/></Relationships>
</file>

<file path=ppt/slides/_rels/slide5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6.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chart" Target="../charts/chart9.xml"/><Relationship Id="rId4" Type="http://schemas.openxmlformats.org/officeDocument/2006/relationships/chart" Target="../charts/chart8.xml"/></Relationships>
</file>

<file path=ppt/slides/_rels/slide5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7.xml"/><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chart" Target="../charts/char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4.emf"/><Relationship Id="rId4" Type="http://schemas.openxmlformats.org/officeDocument/2006/relationships/oleObject" Target="../embeddings/oleObject1.bin"/></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microsoft.com/office/2007/relationships/hdphoto" Target="../media/hdphoto5.wdp"/><Relationship Id="rId5" Type="http://schemas.openxmlformats.org/officeDocument/2006/relationships/diagramQuickStyle" Target="../diagrams/quickStyle6.xml"/><Relationship Id="rId10" Type="http://schemas.openxmlformats.org/officeDocument/2006/relationships/image" Target="../media/image23.png"/><Relationship Id="rId4" Type="http://schemas.openxmlformats.org/officeDocument/2006/relationships/diagramLayout" Target="../diagrams/layout6.xml"/><Relationship Id="rId9" Type="http://schemas.openxmlformats.org/officeDocument/2006/relationships/image" Target="../media/image37.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87.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notesSlide" Target="../notesSlides/notesSlide74.xml"/><Relationship Id="rId16"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8.wmf"/><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png"/></Relationships>
</file>

<file path=ppt/slides/_rels/slide8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hyperlink" Target="mailto:Kathleen.Lane@ku.edu" TargetMode="Externa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0"/>
            <a:ext cx="8534400" cy="1828800"/>
          </a:xfrm>
        </p:spPr>
        <p:txBody>
          <a:bodyPr>
            <a:noAutofit/>
          </a:bodyPr>
          <a:lstStyle/>
          <a:p>
            <a:r>
              <a:rPr lang="en-US" sz="3200" b="1" dirty="0" smtClean="0"/>
              <a:t>Tier 3 Strategies: A Look at</a:t>
            </a:r>
            <a:r>
              <a:rPr lang="en-US" sz="3200" b="1" dirty="0" smtClean="0">
                <a:solidFill>
                  <a:schemeClr val="bg1">
                    <a:lumMod val="65000"/>
                  </a:schemeClr>
                </a:solidFill>
              </a:rPr>
              <a:t> </a:t>
            </a:r>
            <a:br>
              <a:rPr lang="en-US" sz="3200" b="1" dirty="0" smtClean="0">
                <a:solidFill>
                  <a:schemeClr val="bg1">
                    <a:lumMod val="65000"/>
                  </a:schemeClr>
                </a:solidFill>
              </a:rPr>
            </a:br>
            <a:r>
              <a:rPr lang="en-US" sz="3200" b="1" dirty="0" smtClean="0">
                <a:solidFill>
                  <a:schemeClr val="accent1">
                    <a:lumMod val="75000"/>
                  </a:schemeClr>
                </a:solidFill>
              </a:rPr>
              <a:t>Functional Assessment-Based Interventions (FABI)</a:t>
            </a:r>
            <a:endParaRPr lang="en-US" sz="2800" dirty="0">
              <a:solidFill>
                <a:schemeClr val="accent1">
                  <a:lumMod val="75000"/>
                </a:schemeClr>
              </a:solidFill>
            </a:endParaRPr>
          </a:p>
        </p:txBody>
      </p:sp>
      <p:cxnSp>
        <p:nvCxnSpPr>
          <p:cNvPr id="8" name="Straight Connector 7"/>
          <p:cNvCxnSpPr/>
          <p:nvPr/>
        </p:nvCxnSpPr>
        <p:spPr>
          <a:xfrm>
            <a:off x="1066800" y="2895600"/>
            <a:ext cx="7010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46210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noFill/>
        </p:spPr>
        <p:txBody>
          <a:bodyPr/>
          <a:lstStyle/>
          <a:p>
            <a:r>
              <a:rPr lang="en-US" dirty="0" smtClean="0">
                <a:solidFill>
                  <a:schemeClr val="tx1"/>
                </a:solidFill>
              </a:rPr>
              <a:t>The Acting-Out Cycle</a:t>
            </a:r>
            <a:endParaRPr lang="en-US"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8" y="1274810"/>
            <a:ext cx="8901112" cy="4862369"/>
          </a:xfrm>
          <a:prstGeom prst="rect">
            <a:avLst/>
          </a:prstGeom>
        </p:spPr>
      </p:pic>
      <p:sp>
        <p:nvSpPr>
          <p:cNvPr id="806915" name="Rectangle 3"/>
          <p:cNvSpPr>
            <a:spLocks noChangeArrowheads="1"/>
          </p:cNvSpPr>
          <p:nvPr/>
        </p:nvSpPr>
        <p:spPr bwMode="auto">
          <a:xfrm>
            <a:off x="1143000" y="6137180"/>
            <a:ext cx="7162800" cy="222441"/>
          </a:xfrm>
          <a:prstGeom prst="rect">
            <a:avLst/>
          </a:prstGeom>
          <a:noFill/>
          <a:ln w="9525">
            <a:noFill/>
            <a:miter lim="800000"/>
            <a:headEnd/>
            <a:tailEnd/>
          </a:ln>
          <a:effectLst/>
        </p:spPr>
        <p:txBody>
          <a:bodyPr wrap="none" anchor="ctr"/>
          <a:lstStyle/>
          <a:p>
            <a:pPr algn="ctr"/>
            <a:r>
              <a:rPr lang="en-US" sz="1600" dirty="0"/>
              <a:t>(</a:t>
            </a:r>
            <a:r>
              <a:rPr lang="en-US" sz="1600" dirty="0" smtClean="0"/>
              <a:t>Colvin &amp; Scott, 2014)</a:t>
            </a:r>
            <a:endParaRPr lang="en-US" sz="1600" dirty="0"/>
          </a:p>
        </p:txBody>
      </p:sp>
      <p:sp>
        <p:nvSpPr>
          <p:cNvPr id="806918" name="Line 6"/>
          <p:cNvSpPr>
            <a:spLocks noChangeShapeType="1"/>
          </p:cNvSpPr>
          <p:nvPr/>
        </p:nvSpPr>
        <p:spPr bwMode="auto">
          <a:xfrm>
            <a:off x="533400" y="5738446"/>
            <a:ext cx="8153400" cy="0"/>
          </a:xfrm>
          <a:prstGeom prst="line">
            <a:avLst/>
          </a:prstGeom>
          <a:noFill/>
          <a:ln w="57150">
            <a:solidFill>
              <a:schemeClr val="bg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6919" name="Line 7"/>
          <p:cNvSpPr>
            <a:spLocks noChangeShapeType="1"/>
          </p:cNvSpPr>
          <p:nvPr/>
        </p:nvSpPr>
        <p:spPr bwMode="auto">
          <a:xfrm flipV="1">
            <a:off x="466725" y="2461846"/>
            <a:ext cx="0" cy="3276600"/>
          </a:xfrm>
          <a:prstGeom prst="line">
            <a:avLst/>
          </a:prstGeom>
          <a:noFill/>
          <a:ln w="57150">
            <a:solidFill>
              <a:schemeClr val="bg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6920" name="Text Box 8"/>
          <p:cNvSpPr txBox="1">
            <a:spLocks noChangeArrowheads="1"/>
          </p:cNvSpPr>
          <p:nvPr/>
        </p:nvSpPr>
        <p:spPr bwMode="auto">
          <a:xfrm rot="16200000">
            <a:off x="-1216818" y="3316714"/>
            <a:ext cx="2971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a:solidFill>
                  <a:schemeClr val="bg1"/>
                </a:solidFill>
              </a:rPr>
              <a:t>Intensity</a:t>
            </a:r>
          </a:p>
        </p:txBody>
      </p:sp>
      <p:sp>
        <p:nvSpPr>
          <p:cNvPr id="2" name="Rectangle 1"/>
          <p:cNvSpPr/>
          <p:nvPr/>
        </p:nvSpPr>
        <p:spPr>
          <a:xfrm>
            <a:off x="3581400" y="5738446"/>
            <a:ext cx="2286000" cy="5099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Time</a:t>
            </a:r>
            <a:endParaRPr lang="en-US" sz="2000" b="1" dirty="0">
              <a:solidFill>
                <a:schemeClr val="bg1"/>
              </a:solidFill>
            </a:endParaRPr>
          </a:p>
        </p:txBody>
      </p:sp>
      <p:sp>
        <p:nvSpPr>
          <p:cNvPr id="3" name="Rectangle 2"/>
          <p:cNvSpPr/>
          <p:nvPr/>
        </p:nvSpPr>
        <p:spPr>
          <a:xfrm>
            <a:off x="577788" y="4870855"/>
            <a:ext cx="954107" cy="369332"/>
          </a:xfrm>
          <a:prstGeom prst="rect">
            <a:avLst/>
          </a:prstGeom>
        </p:spPr>
        <p:txBody>
          <a:bodyPr wrap="none">
            <a:spAutoFit/>
          </a:bodyPr>
          <a:lstStyle/>
          <a:p>
            <a:r>
              <a:rPr lang="en-US" b="1" dirty="0">
                <a:solidFill>
                  <a:schemeClr val="bg1"/>
                </a:solidFill>
              </a:rPr>
              <a:t>1. Calm</a:t>
            </a:r>
            <a:endParaRPr lang="en-US" dirty="0">
              <a:solidFill>
                <a:schemeClr val="bg1"/>
              </a:solidFill>
            </a:endParaRPr>
          </a:p>
        </p:txBody>
      </p:sp>
      <p:sp>
        <p:nvSpPr>
          <p:cNvPr id="5" name="Rectangle 4"/>
          <p:cNvSpPr/>
          <p:nvPr/>
        </p:nvSpPr>
        <p:spPr>
          <a:xfrm>
            <a:off x="795339" y="4321360"/>
            <a:ext cx="1208196" cy="369332"/>
          </a:xfrm>
          <a:prstGeom prst="rect">
            <a:avLst/>
          </a:prstGeom>
        </p:spPr>
        <p:txBody>
          <a:bodyPr wrap="none">
            <a:spAutoFit/>
          </a:bodyPr>
          <a:lstStyle/>
          <a:p>
            <a:r>
              <a:rPr lang="en-US" b="1" dirty="0">
                <a:solidFill>
                  <a:srgbClr val="FFFFFF"/>
                </a:solidFill>
              </a:rPr>
              <a:t> 2. Trigger</a:t>
            </a:r>
            <a:endParaRPr lang="en-US" dirty="0">
              <a:solidFill>
                <a:srgbClr val="FFFFFF"/>
              </a:solidFill>
            </a:endParaRPr>
          </a:p>
        </p:txBody>
      </p:sp>
      <p:sp>
        <p:nvSpPr>
          <p:cNvPr id="6" name="Rectangle 5"/>
          <p:cNvSpPr/>
          <p:nvPr/>
        </p:nvSpPr>
        <p:spPr>
          <a:xfrm>
            <a:off x="1307723" y="3771866"/>
            <a:ext cx="1326092" cy="369332"/>
          </a:xfrm>
          <a:prstGeom prst="rect">
            <a:avLst/>
          </a:prstGeom>
        </p:spPr>
        <p:txBody>
          <a:bodyPr wrap="none">
            <a:spAutoFit/>
          </a:bodyPr>
          <a:lstStyle/>
          <a:p>
            <a:pPr>
              <a:spcBef>
                <a:spcPct val="50000"/>
              </a:spcBef>
              <a:spcAft>
                <a:spcPct val="5000"/>
              </a:spcAft>
            </a:pPr>
            <a:r>
              <a:rPr lang="en-US" b="1" dirty="0">
                <a:solidFill>
                  <a:srgbClr val="FFFFFF"/>
                </a:solidFill>
              </a:rPr>
              <a:t>3. Agitation</a:t>
            </a:r>
          </a:p>
        </p:txBody>
      </p:sp>
      <p:sp>
        <p:nvSpPr>
          <p:cNvPr id="7" name="Rectangle 6"/>
          <p:cNvSpPr/>
          <p:nvPr/>
        </p:nvSpPr>
        <p:spPr>
          <a:xfrm>
            <a:off x="2161091" y="2904886"/>
            <a:ext cx="1646605" cy="369332"/>
          </a:xfrm>
          <a:prstGeom prst="rect">
            <a:avLst/>
          </a:prstGeom>
        </p:spPr>
        <p:txBody>
          <a:bodyPr wrap="none">
            <a:spAutoFit/>
          </a:bodyPr>
          <a:lstStyle/>
          <a:p>
            <a:pPr>
              <a:spcBef>
                <a:spcPct val="50000"/>
              </a:spcBef>
            </a:pPr>
            <a:r>
              <a:rPr lang="en-US" b="1" dirty="0">
                <a:solidFill>
                  <a:srgbClr val="FFFFFF"/>
                </a:solidFill>
              </a:rPr>
              <a:t>4. Acceleration</a:t>
            </a:r>
          </a:p>
        </p:txBody>
      </p:sp>
      <p:sp>
        <p:nvSpPr>
          <p:cNvPr id="8" name="Rectangle 7"/>
          <p:cNvSpPr/>
          <p:nvPr/>
        </p:nvSpPr>
        <p:spPr>
          <a:xfrm>
            <a:off x="4112959" y="1976850"/>
            <a:ext cx="966931" cy="369332"/>
          </a:xfrm>
          <a:prstGeom prst="rect">
            <a:avLst/>
          </a:prstGeom>
        </p:spPr>
        <p:txBody>
          <a:bodyPr wrap="none">
            <a:spAutoFit/>
          </a:bodyPr>
          <a:lstStyle/>
          <a:p>
            <a:r>
              <a:rPr lang="en-US" b="1" dirty="0">
                <a:solidFill>
                  <a:schemeClr val="bg1"/>
                </a:solidFill>
              </a:rPr>
              <a:t> 5. Peak</a:t>
            </a:r>
            <a:endParaRPr lang="en-US" dirty="0">
              <a:solidFill>
                <a:schemeClr val="bg1"/>
              </a:solidFill>
            </a:endParaRPr>
          </a:p>
        </p:txBody>
      </p:sp>
      <p:sp>
        <p:nvSpPr>
          <p:cNvPr id="9" name="Rectangle 8"/>
          <p:cNvSpPr/>
          <p:nvPr/>
        </p:nvSpPr>
        <p:spPr>
          <a:xfrm>
            <a:off x="5999735" y="3539858"/>
            <a:ext cx="1736373" cy="369332"/>
          </a:xfrm>
          <a:prstGeom prst="rect">
            <a:avLst/>
          </a:prstGeom>
        </p:spPr>
        <p:txBody>
          <a:bodyPr wrap="none">
            <a:spAutoFit/>
          </a:bodyPr>
          <a:lstStyle/>
          <a:p>
            <a:r>
              <a:rPr lang="en-US" b="1" dirty="0">
                <a:solidFill>
                  <a:srgbClr val="FFFFFF"/>
                </a:solidFill>
              </a:rPr>
              <a:t>6. De-escalation</a:t>
            </a:r>
            <a:endParaRPr lang="en-US" dirty="0">
              <a:solidFill>
                <a:srgbClr val="FFFFFF"/>
              </a:solidFill>
            </a:endParaRPr>
          </a:p>
        </p:txBody>
      </p:sp>
      <p:sp>
        <p:nvSpPr>
          <p:cNvPr id="13" name="Rectangle 12"/>
          <p:cNvSpPr/>
          <p:nvPr/>
        </p:nvSpPr>
        <p:spPr>
          <a:xfrm>
            <a:off x="7440021" y="4822012"/>
            <a:ext cx="1395973" cy="369332"/>
          </a:xfrm>
          <a:prstGeom prst="rect">
            <a:avLst/>
          </a:prstGeom>
        </p:spPr>
        <p:txBody>
          <a:bodyPr wrap="none">
            <a:spAutoFit/>
          </a:bodyPr>
          <a:lstStyle/>
          <a:p>
            <a:pPr>
              <a:spcBef>
                <a:spcPct val="50000"/>
              </a:spcBef>
            </a:pPr>
            <a:r>
              <a:rPr lang="en-US" b="1" dirty="0">
                <a:solidFill>
                  <a:srgbClr val="FFFFFF"/>
                </a:solidFill>
              </a:rPr>
              <a:t> 7. Recovery</a:t>
            </a:r>
          </a:p>
        </p:txBody>
      </p:sp>
      <p:sp>
        <p:nvSpPr>
          <p:cNvPr id="18" name="Freeform 17"/>
          <p:cNvSpPr/>
          <p:nvPr/>
        </p:nvSpPr>
        <p:spPr>
          <a:xfrm>
            <a:off x="550204" y="2417226"/>
            <a:ext cx="8092440" cy="2983928"/>
          </a:xfrm>
          <a:custGeom>
            <a:avLst/>
            <a:gdLst>
              <a:gd name="connsiteX0" fmla="*/ 0 w 8092440"/>
              <a:gd name="connsiteY0" fmla="*/ 2834640 h 2983928"/>
              <a:gd name="connsiteX1" fmla="*/ 57150 w 8092440"/>
              <a:gd name="connsiteY1" fmla="*/ 2846070 h 2983928"/>
              <a:gd name="connsiteX2" fmla="*/ 160020 w 8092440"/>
              <a:gd name="connsiteY2" fmla="*/ 2868930 h 2983928"/>
              <a:gd name="connsiteX3" fmla="*/ 240030 w 8092440"/>
              <a:gd name="connsiteY3" fmla="*/ 2880360 h 2983928"/>
              <a:gd name="connsiteX4" fmla="*/ 308610 w 8092440"/>
              <a:gd name="connsiteY4" fmla="*/ 2903220 h 2983928"/>
              <a:gd name="connsiteX5" fmla="*/ 342900 w 8092440"/>
              <a:gd name="connsiteY5" fmla="*/ 2914650 h 2983928"/>
              <a:gd name="connsiteX6" fmla="*/ 388620 w 8092440"/>
              <a:gd name="connsiteY6" fmla="*/ 2926080 h 2983928"/>
              <a:gd name="connsiteX7" fmla="*/ 1280160 w 8092440"/>
              <a:gd name="connsiteY7" fmla="*/ 2914650 h 2983928"/>
              <a:gd name="connsiteX8" fmla="*/ 1360170 w 8092440"/>
              <a:gd name="connsiteY8" fmla="*/ 2880360 h 2983928"/>
              <a:gd name="connsiteX9" fmla="*/ 1417320 w 8092440"/>
              <a:gd name="connsiteY9" fmla="*/ 2811780 h 2983928"/>
              <a:gd name="connsiteX10" fmla="*/ 1451610 w 8092440"/>
              <a:gd name="connsiteY10" fmla="*/ 2788920 h 2983928"/>
              <a:gd name="connsiteX11" fmla="*/ 1485900 w 8092440"/>
              <a:gd name="connsiteY11" fmla="*/ 2686050 h 2983928"/>
              <a:gd name="connsiteX12" fmla="*/ 1497330 w 8092440"/>
              <a:gd name="connsiteY12" fmla="*/ 2651760 h 2983928"/>
              <a:gd name="connsiteX13" fmla="*/ 1543050 w 8092440"/>
              <a:gd name="connsiteY13" fmla="*/ 2583180 h 2983928"/>
              <a:gd name="connsiteX14" fmla="*/ 1577340 w 8092440"/>
              <a:gd name="connsiteY14" fmla="*/ 2514600 h 2983928"/>
              <a:gd name="connsiteX15" fmla="*/ 1623060 w 8092440"/>
              <a:gd name="connsiteY15" fmla="*/ 2446020 h 2983928"/>
              <a:gd name="connsiteX16" fmla="*/ 1668780 w 8092440"/>
              <a:gd name="connsiteY16" fmla="*/ 2308860 h 2983928"/>
              <a:gd name="connsiteX17" fmla="*/ 1680210 w 8092440"/>
              <a:gd name="connsiteY17" fmla="*/ 2274570 h 2983928"/>
              <a:gd name="connsiteX18" fmla="*/ 1703070 w 8092440"/>
              <a:gd name="connsiteY18" fmla="*/ 2240280 h 2983928"/>
              <a:gd name="connsiteX19" fmla="*/ 1714500 w 8092440"/>
              <a:gd name="connsiteY19" fmla="*/ 2205990 h 2983928"/>
              <a:gd name="connsiteX20" fmla="*/ 1794510 w 8092440"/>
              <a:gd name="connsiteY20" fmla="*/ 2114550 h 2983928"/>
              <a:gd name="connsiteX21" fmla="*/ 1805940 w 8092440"/>
              <a:gd name="connsiteY21" fmla="*/ 2080260 h 2983928"/>
              <a:gd name="connsiteX22" fmla="*/ 1908810 w 8092440"/>
              <a:gd name="connsiteY22" fmla="*/ 2000250 h 2983928"/>
              <a:gd name="connsiteX23" fmla="*/ 1943100 w 8092440"/>
              <a:gd name="connsiteY23" fmla="*/ 1977390 h 2983928"/>
              <a:gd name="connsiteX24" fmla="*/ 2045970 w 8092440"/>
              <a:gd name="connsiteY24" fmla="*/ 1897380 h 2983928"/>
              <a:gd name="connsiteX25" fmla="*/ 2080260 w 8092440"/>
              <a:gd name="connsiteY25" fmla="*/ 1863090 h 2983928"/>
              <a:gd name="connsiteX26" fmla="*/ 2114550 w 8092440"/>
              <a:gd name="connsiteY26" fmla="*/ 1840230 h 2983928"/>
              <a:gd name="connsiteX27" fmla="*/ 2183130 w 8092440"/>
              <a:gd name="connsiteY27" fmla="*/ 1771650 h 2983928"/>
              <a:gd name="connsiteX28" fmla="*/ 2251710 w 8092440"/>
              <a:gd name="connsiteY28" fmla="*/ 1714500 h 2983928"/>
              <a:gd name="connsiteX29" fmla="*/ 2286000 w 8092440"/>
              <a:gd name="connsiteY29" fmla="*/ 1703070 h 2983928"/>
              <a:gd name="connsiteX30" fmla="*/ 2320290 w 8092440"/>
              <a:gd name="connsiteY30" fmla="*/ 1680210 h 2983928"/>
              <a:gd name="connsiteX31" fmla="*/ 2388870 w 8092440"/>
              <a:gd name="connsiteY31" fmla="*/ 1657350 h 2983928"/>
              <a:gd name="connsiteX32" fmla="*/ 2457450 w 8092440"/>
              <a:gd name="connsiteY32" fmla="*/ 1634490 h 2983928"/>
              <a:gd name="connsiteX33" fmla="*/ 2491740 w 8092440"/>
              <a:gd name="connsiteY33" fmla="*/ 1623060 h 2983928"/>
              <a:gd name="connsiteX34" fmla="*/ 2526030 w 8092440"/>
              <a:gd name="connsiteY34" fmla="*/ 1611630 h 2983928"/>
              <a:gd name="connsiteX35" fmla="*/ 2674620 w 8092440"/>
              <a:gd name="connsiteY35" fmla="*/ 1588770 h 2983928"/>
              <a:gd name="connsiteX36" fmla="*/ 2777490 w 8092440"/>
              <a:gd name="connsiteY36" fmla="*/ 1554480 h 2983928"/>
              <a:gd name="connsiteX37" fmla="*/ 2811780 w 8092440"/>
              <a:gd name="connsiteY37" fmla="*/ 1543050 h 2983928"/>
              <a:gd name="connsiteX38" fmla="*/ 2880360 w 8092440"/>
              <a:gd name="connsiteY38" fmla="*/ 1497330 h 2983928"/>
              <a:gd name="connsiteX39" fmla="*/ 2914650 w 8092440"/>
              <a:gd name="connsiteY39" fmla="*/ 1474470 h 2983928"/>
              <a:gd name="connsiteX40" fmla="*/ 2948940 w 8092440"/>
              <a:gd name="connsiteY40" fmla="*/ 1451610 h 2983928"/>
              <a:gd name="connsiteX41" fmla="*/ 2971800 w 8092440"/>
              <a:gd name="connsiteY41" fmla="*/ 1417320 h 2983928"/>
              <a:gd name="connsiteX42" fmla="*/ 3051810 w 8092440"/>
              <a:gd name="connsiteY42" fmla="*/ 1325880 h 2983928"/>
              <a:gd name="connsiteX43" fmla="*/ 3086100 w 8092440"/>
              <a:gd name="connsiteY43" fmla="*/ 1257300 h 2983928"/>
              <a:gd name="connsiteX44" fmla="*/ 3108960 w 8092440"/>
              <a:gd name="connsiteY44" fmla="*/ 1188720 h 2983928"/>
              <a:gd name="connsiteX45" fmla="*/ 3154680 w 8092440"/>
              <a:gd name="connsiteY45" fmla="*/ 1120140 h 2983928"/>
              <a:gd name="connsiteX46" fmla="*/ 3188970 w 8092440"/>
              <a:gd name="connsiteY46" fmla="*/ 1051560 h 2983928"/>
              <a:gd name="connsiteX47" fmla="*/ 3200400 w 8092440"/>
              <a:gd name="connsiteY47" fmla="*/ 1017270 h 2983928"/>
              <a:gd name="connsiteX48" fmla="*/ 3234690 w 8092440"/>
              <a:gd name="connsiteY48" fmla="*/ 994410 h 2983928"/>
              <a:gd name="connsiteX49" fmla="*/ 3246120 w 8092440"/>
              <a:gd name="connsiteY49" fmla="*/ 960120 h 2983928"/>
              <a:gd name="connsiteX50" fmla="*/ 3291840 w 8092440"/>
              <a:gd name="connsiteY50" fmla="*/ 891540 h 2983928"/>
              <a:gd name="connsiteX51" fmla="*/ 3326130 w 8092440"/>
              <a:gd name="connsiteY51" fmla="*/ 822960 h 2983928"/>
              <a:gd name="connsiteX52" fmla="*/ 3406140 w 8092440"/>
              <a:gd name="connsiteY52" fmla="*/ 720090 h 2983928"/>
              <a:gd name="connsiteX53" fmla="*/ 3429000 w 8092440"/>
              <a:gd name="connsiteY53" fmla="*/ 651510 h 2983928"/>
              <a:gd name="connsiteX54" fmla="*/ 3451860 w 8092440"/>
              <a:gd name="connsiteY54" fmla="*/ 617220 h 2983928"/>
              <a:gd name="connsiteX55" fmla="*/ 3474720 w 8092440"/>
              <a:gd name="connsiteY55" fmla="*/ 548640 h 2983928"/>
              <a:gd name="connsiteX56" fmla="*/ 3509010 w 8092440"/>
              <a:gd name="connsiteY56" fmla="*/ 480060 h 2983928"/>
              <a:gd name="connsiteX57" fmla="*/ 3554730 w 8092440"/>
              <a:gd name="connsiteY57" fmla="*/ 377190 h 2983928"/>
              <a:gd name="connsiteX58" fmla="*/ 3566160 w 8092440"/>
              <a:gd name="connsiteY58" fmla="*/ 342900 h 2983928"/>
              <a:gd name="connsiteX59" fmla="*/ 3577590 w 8092440"/>
              <a:gd name="connsiteY59" fmla="*/ 308610 h 2983928"/>
              <a:gd name="connsiteX60" fmla="*/ 3600450 w 8092440"/>
              <a:gd name="connsiteY60" fmla="*/ 262890 h 2983928"/>
              <a:gd name="connsiteX61" fmla="*/ 3611880 w 8092440"/>
              <a:gd name="connsiteY61" fmla="*/ 228600 h 2983928"/>
              <a:gd name="connsiteX62" fmla="*/ 3657600 w 8092440"/>
              <a:gd name="connsiteY62" fmla="*/ 160020 h 2983928"/>
              <a:gd name="connsiteX63" fmla="*/ 3680460 w 8092440"/>
              <a:gd name="connsiteY63" fmla="*/ 125730 h 2983928"/>
              <a:gd name="connsiteX64" fmla="*/ 3726180 w 8092440"/>
              <a:gd name="connsiteY64" fmla="*/ 102870 h 2983928"/>
              <a:gd name="connsiteX65" fmla="*/ 3760470 w 8092440"/>
              <a:gd name="connsiteY65" fmla="*/ 80010 h 2983928"/>
              <a:gd name="connsiteX66" fmla="*/ 3829050 w 8092440"/>
              <a:gd name="connsiteY66" fmla="*/ 57150 h 2983928"/>
              <a:gd name="connsiteX67" fmla="*/ 3897630 w 8092440"/>
              <a:gd name="connsiteY67" fmla="*/ 34290 h 2983928"/>
              <a:gd name="connsiteX68" fmla="*/ 3966210 w 8092440"/>
              <a:gd name="connsiteY68" fmla="*/ 11430 h 2983928"/>
              <a:gd name="connsiteX69" fmla="*/ 4000500 w 8092440"/>
              <a:gd name="connsiteY69" fmla="*/ 0 h 2983928"/>
              <a:gd name="connsiteX70" fmla="*/ 4194810 w 8092440"/>
              <a:gd name="connsiteY70" fmla="*/ 11430 h 2983928"/>
              <a:gd name="connsiteX71" fmla="*/ 4286250 w 8092440"/>
              <a:gd name="connsiteY71" fmla="*/ 34290 h 2983928"/>
              <a:gd name="connsiteX72" fmla="*/ 4343400 w 8092440"/>
              <a:gd name="connsiteY72" fmla="*/ 45720 h 2983928"/>
              <a:gd name="connsiteX73" fmla="*/ 4377690 w 8092440"/>
              <a:gd name="connsiteY73" fmla="*/ 57150 h 2983928"/>
              <a:gd name="connsiteX74" fmla="*/ 4480560 w 8092440"/>
              <a:gd name="connsiteY74" fmla="*/ 80010 h 2983928"/>
              <a:gd name="connsiteX75" fmla="*/ 4514850 w 8092440"/>
              <a:gd name="connsiteY75" fmla="*/ 91440 h 2983928"/>
              <a:gd name="connsiteX76" fmla="*/ 4583430 w 8092440"/>
              <a:gd name="connsiteY76" fmla="*/ 137160 h 2983928"/>
              <a:gd name="connsiteX77" fmla="*/ 4617720 w 8092440"/>
              <a:gd name="connsiteY77" fmla="*/ 160020 h 2983928"/>
              <a:gd name="connsiteX78" fmla="*/ 4652010 w 8092440"/>
              <a:gd name="connsiteY78" fmla="*/ 182880 h 2983928"/>
              <a:gd name="connsiteX79" fmla="*/ 4686300 w 8092440"/>
              <a:gd name="connsiteY79" fmla="*/ 194310 h 2983928"/>
              <a:gd name="connsiteX80" fmla="*/ 4709160 w 8092440"/>
              <a:gd name="connsiteY80" fmla="*/ 228600 h 2983928"/>
              <a:gd name="connsiteX81" fmla="*/ 4743450 w 8092440"/>
              <a:gd name="connsiteY81" fmla="*/ 251460 h 2983928"/>
              <a:gd name="connsiteX82" fmla="*/ 4789170 w 8092440"/>
              <a:gd name="connsiteY82" fmla="*/ 320040 h 2983928"/>
              <a:gd name="connsiteX83" fmla="*/ 4869180 w 8092440"/>
              <a:gd name="connsiteY83" fmla="*/ 422910 h 2983928"/>
              <a:gd name="connsiteX84" fmla="*/ 4880610 w 8092440"/>
              <a:gd name="connsiteY84" fmla="*/ 457200 h 2983928"/>
              <a:gd name="connsiteX85" fmla="*/ 4949190 w 8092440"/>
              <a:gd name="connsiteY85" fmla="*/ 560070 h 2983928"/>
              <a:gd name="connsiteX86" fmla="*/ 4972050 w 8092440"/>
              <a:gd name="connsiteY86" fmla="*/ 594360 h 2983928"/>
              <a:gd name="connsiteX87" fmla="*/ 4994910 w 8092440"/>
              <a:gd name="connsiteY87" fmla="*/ 628650 h 2983928"/>
              <a:gd name="connsiteX88" fmla="*/ 5017770 w 8092440"/>
              <a:gd name="connsiteY88" fmla="*/ 697230 h 2983928"/>
              <a:gd name="connsiteX89" fmla="*/ 5063490 w 8092440"/>
              <a:gd name="connsiteY89" fmla="*/ 765810 h 2983928"/>
              <a:gd name="connsiteX90" fmla="*/ 5086350 w 8092440"/>
              <a:gd name="connsiteY90" fmla="*/ 834390 h 2983928"/>
              <a:gd name="connsiteX91" fmla="*/ 5097780 w 8092440"/>
              <a:gd name="connsiteY91" fmla="*/ 868680 h 2983928"/>
              <a:gd name="connsiteX92" fmla="*/ 5120640 w 8092440"/>
              <a:gd name="connsiteY92" fmla="*/ 902970 h 2983928"/>
              <a:gd name="connsiteX93" fmla="*/ 5143500 w 8092440"/>
              <a:gd name="connsiteY93" fmla="*/ 971550 h 2983928"/>
              <a:gd name="connsiteX94" fmla="*/ 5177790 w 8092440"/>
              <a:gd name="connsiteY94" fmla="*/ 1074420 h 2983928"/>
              <a:gd name="connsiteX95" fmla="*/ 5189220 w 8092440"/>
              <a:gd name="connsiteY95" fmla="*/ 1108710 h 2983928"/>
              <a:gd name="connsiteX96" fmla="*/ 5200650 w 8092440"/>
              <a:gd name="connsiteY96" fmla="*/ 1143000 h 2983928"/>
              <a:gd name="connsiteX97" fmla="*/ 5246370 w 8092440"/>
              <a:gd name="connsiteY97" fmla="*/ 1245870 h 2983928"/>
              <a:gd name="connsiteX98" fmla="*/ 5257800 w 8092440"/>
              <a:gd name="connsiteY98" fmla="*/ 1280160 h 2983928"/>
              <a:gd name="connsiteX99" fmla="*/ 5280660 w 8092440"/>
              <a:gd name="connsiteY99" fmla="*/ 1314450 h 2983928"/>
              <a:gd name="connsiteX100" fmla="*/ 5303520 w 8092440"/>
              <a:gd name="connsiteY100" fmla="*/ 1383030 h 2983928"/>
              <a:gd name="connsiteX101" fmla="*/ 5326380 w 8092440"/>
              <a:gd name="connsiteY101" fmla="*/ 1417320 h 2983928"/>
              <a:gd name="connsiteX102" fmla="*/ 5360670 w 8092440"/>
              <a:gd name="connsiteY102" fmla="*/ 1520190 h 2983928"/>
              <a:gd name="connsiteX103" fmla="*/ 5372100 w 8092440"/>
              <a:gd name="connsiteY103" fmla="*/ 1554480 h 2983928"/>
              <a:gd name="connsiteX104" fmla="*/ 5406390 w 8092440"/>
              <a:gd name="connsiteY104" fmla="*/ 1623060 h 2983928"/>
              <a:gd name="connsiteX105" fmla="*/ 5429250 w 8092440"/>
              <a:gd name="connsiteY105" fmla="*/ 1657350 h 2983928"/>
              <a:gd name="connsiteX106" fmla="*/ 5474970 w 8092440"/>
              <a:gd name="connsiteY106" fmla="*/ 1737360 h 2983928"/>
              <a:gd name="connsiteX107" fmla="*/ 5520690 w 8092440"/>
              <a:gd name="connsiteY107" fmla="*/ 1817370 h 2983928"/>
              <a:gd name="connsiteX108" fmla="*/ 5543550 w 8092440"/>
              <a:gd name="connsiteY108" fmla="*/ 1885950 h 2983928"/>
              <a:gd name="connsiteX109" fmla="*/ 5589270 w 8092440"/>
              <a:gd name="connsiteY109" fmla="*/ 1965960 h 2983928"/>
              <a:gd name="connsiteX110" fmla="*/ 5657850 w 8092440"/>
              <a:gd name="connsiteY110" fmla="*/ 2068830 h 2983928"/>
              <a:gd name="connsiteX111" fmla="*/ 5680710 w 8092440"/>
              <a:gd name="connsiteY111" fmla="*/ 2103120 h 2983928"/>
              <a:gd name="connsiteX112" fmla="*/ 5703570 w 8092440"/>
              <a:gd name="connsiteY112" fmla="*/ 2171700 h 2983928"/>
              <a:gd name="connsiteX113" fmla="*/ 5715000 w 8092440"/>
              <a:gd name="connsiteY113" fmla="*/ 2205990 h 2983928"/>
              <a:gd name="connsiteX114" fmla="*/ 5760720 w 8092440"/>
              <a:gd name="connsiteY114" fmla="*/ 2286000 h 2983928"/>
              <a:gd name="connsiteX115" fmla="*/ 5817870 w 8092440"/>
              <a:gd name="connsiteY115" fmla="*/ 2366010 h 2983928"/>
              <a:gd name="connsiteX116" fmla="*/ 5875020 w 8092440"/>
              <a:gd name="connsiteY116" fmla="*/ 2434590 h 2983928"/>
              <a:gd name="connsiteX117" fmla="*/ 5955030 w 8092440"/>
              <a:gd name="connsiteY117" fmla="*/ 2537460 h 2983928"/>
              <a:gd name="connsiteX118" fmla="*/ 6023610 w 8092440"/>
              <a:gd name="connsiteY118" fmla="*/ 2594610 h 2983928"/>
              <a:gd name="connsiteX119" fmla="*/ 6046470 w 8092440"/>
              <a:gd name="connsiteY119" fmla="*/ 2628900 h 2983928"/>
              <a:gd name="connsiteX120" fmla="*/ 6080760 w 8092440"/>
              <a:gd name="connsiteY120" fmla="*/ 2651760 h 2983928"/>
              <a:gd name="connsiteX121" fmla="*/ 6115050 w 8092440"/>
              <a:gd name="connsiteY121" fmla="*/ 2686050 h 2983928"/>
              <a:gd name="connsiteX122" fmla="*/ 6160770 w 8092440"/>
              <a:gd name="connsiteY122" fmla="*/ 2720340 h 2983928"/>
              <a:gd name="connsiteX123" fmla="*/ 6195060 w 8092440"/>
              <a:gd name="connsiteY123" fmla="*/ 2754630 h 2983928"/>
              <a:gd name="connsiteX124" fmla="*/ 6229350 w 8092440"/>
              <a:gd name="connsiteY124" fmla="*/ 2766060 h 2983928"/>
              <a:gd name="connsiteX125" fmla="*/ 6263640 w 8092440"/>
              <a:gd name="connsiteY125" fmla="*/ 2788920 h 2983928"/>
              <a:gd name="connsiteX126" fmla="*/ 6297930 w 8092440"/>
              <a:gd name="connsiteY126" fmla="*/ 2800350 h 2983928"/>
              <a:gd name="connsiteX127" fmla="*/ 6332220 w 8092440"/>
              <a:gd name="connsiteY127" fmla="*/ 2823210 h 2983928"/>
              <a:gd name="connsiteX128" fmla="*/ 6412230 w 8092440"/>
              <a:gd name="connsiteY128" fmla="*/ 2846070 h 2983928"/>
              <a:gd name="connsiteX129" fmla="*/ 6480810 w 8092440"/>
              <a:gd name="connsiteY129" fmla="*/ 2868930 h 2983928"/>
              <a:gd name="connsiteX130" fmla="*/ 6675120 w 8092440"/>
              <a:gd name="connsiteY130" fmla="*/ 2891790 h 2983928"/>
              <a:gd name="connsiteX131" fmla="*/ 6720840 w 8092440"/>
              <a:gd name="connsiteY131" fmla="*/ 2903220 h 2983928"/>
              <a:gd name="connsiteX132" fmla="*/ 6915150 w 8092440"/>
              <a:gd name="connsiteY132" fmla="*/ 2926080 h 2983928"/>
              <a:gd name="connsiteX133" fmla="*/ 7063740 w 8092440"/>
              <a:gd name="connsiteY133" fmla="*/ 2948940 h 2983928"/>
              <a:gd name="connsiteX134" fmla="*/ 7589520 w 8092440"/>
              <a:gd name="connsiteY134" fmla="*/ 2960370 h 2983928"/>
              <a:gd name="connsiteX135" fmla="*/ 8092440 w 8092440"/>
              <a:gd name="connsiteY135" fmla="*/ 2983230 h 298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8092440" h="2983928">
                <a:moveTo>
                  <a:pt x="0" y="2834640"/>
                </a:moveTo>
                <a:cubicBezTo>
                  <a:pt x="19050" y="2838450"/>
                  <a:pt x="38185" y="2841856"/>
                  <a:pt x="57150" y="2846070"/>
                </a:cubicBezTo>
                <a:cubicBezTo>
                  <a:pt x="118800" y="2859770"/>
                  <a:pt x="91073" y="2857439"/>
                  <a:pt x="160020" y="2868930"/>
                </a:cubicBezTo>
                <a:cubicBezTo>
                  <a:pt x="186594" y="2873359"/>
                  <a:pt x="213360" y="2876550"/>
                  <a:pt x="240030" y="2880360"/>
                </a:cubicBezTo>
                <a:lnTo>
                  <a:pt x="308610" y="2903220"/>
                </a:lnTo>
                <a:cubicBezTo>
                  <a:pt x="320040" y="2907030"/>
                  <a:pt x="331211" y="2911728"/>
                  <a:pt x="342900" y="2914650"/>
                </a:cubicBezTo>
                <a:lnTo>
                  <a:pt x="388620" y="2926080"/>
                </a:lnTo>
                <a:lnTo>
                  <a:pt x="1280160" y="2914650"/>
                </a:lnTo>
                <a:cubicBezTo>
                  <a:pt x="1311581" y="2913884"/>
                  <a:pt x="1336968" y="2899695"/>
                  <a:pt x="1360170" y="2880360"/>
                </a:cubicBezTo>
                <a:cubicBezTo>
                  <a:pt x="1472520" y="2786735"/>
                  <a:pt x="1327410" y="2901690"/>
                  <a:pt x="1417320" y="2811780"/>
                </a:cubicBezTo>
                <a:cubicBezTo>
                  <a:pt x="1427034" y="2802066"/>
                  <a:pt x="1440180" y="2796540"/>
                  <a:pt x="1451610" y="2788920"/>
                </a:cubicBezTo>
                <a:lnTo>
                  <a:pt x="1485900" y="2686050"/>
                </a:lnTo>
                <a:cubicBezTo>
                  <a:pt x="1489710" y="2674620"/>
                  <a:pt x="1490647" y="2661785"/>
                  <a:pt x="1497330" y="2651760"/>
                </a:cubicBezTo>
                <a:cubicBezTo>
                  <a:pt x="1512570" y="2628900"/>
                  <a:pt x="1534362" y="2609244"/>
                  <a:pt x="1543050" y="2583180"/>
                </a:cubicBezTo>
                <a:cubicBezTo>
                  <a:pt x="1571780" y="2496991"/>
                  <a:pt x="1533025" y="2603230"/>
                  <a:pt x="1577340" y="2514600"/>
                </a:cubicBezTo>
                <a:cubicBezTo>
                  <a:pt x="1610423" y="2448433"/>
                  <a:pt x="1558058" y="2511022"/>
                  <a:pt x="1623060" y="2446020"/>
                </a:cubicBezTo>
                <a:lnTo>
                  <a:pt x="1668780" y="2308860"/>
                </a:lnTo>
                <a:cubicBezTo>
                  <a:pt x="1672590" y="2297430"/>
                  <a:pt x="1673527" y="2284595"/>
                  <a:pt x="1680210" y="2274570"/>
                </a:cubicBezTo>
                <a:cubicBezTo>
                  <a:pt x="1687830" y="2263140"/>
                  <a:pt x="1696927" y="2252567"/>
                  <a:pt x="1703070" y="2240280"/>
                </a:cubicBezTo>
                <a:cubicBezTo>
                  <a:pt x="1708458" y="2229504"/>
                  <a:pt x="1708649" y="2216522"/>
                  <a:pt x="1714500" y="2205990"/>
                </a:cubicBezTo>
                <a:cubicBezTo>
                  <a:pt x="1753721" y="2135393"/>
                  <a:pt x="1744420" y="2147944"/>
                  <a:pt x="1794510" y="2114550"/>
                </a:cubicBezTo>
                <a:cubicBezTo>
                  <a:pt x="1798320" y="2103120"/>
                  <a:pt x="1799257" y="2090285"/>
                  <a:pt x="1805940" y="2080260"/>
                </a:cubicBezTo>
                <a:cubicBezTo>
                  <a:pt x="1827427" y="2048030"/>
                  <a:pt x="1881561" y="2018416"/>
                  <a:pt x="1908810" y="2000250"/>
                </a:cubicBezTo>
                <a:cubicBezTo>
                  <a:pt x="1920240" y="1992630"/>
                  <a:pt x="1933386" y="1987104"/>
                  <a:pt x="1943100" y="1977390"/>
                </a:cubicBezTo>
                <a:cubicBezTo>
                  <a:pt x="2020199" y="1900291"/>
                  <a:pt x="1981010" y="1919033"/>
                  <a:pt x="2045970" y="1897380"/>
                </a:cubicBezTo>
                <a:cubicBezTo>
                  <a:pt x="2057400" y="1885950"/>
                  <a:pt x="2067842" y="1873438"/>
                  <a:pt x="2080260" y="1863090"/>
                </a:cubicBezTo>
                <a:cubicBezTo>
                  <a:pt x="2090813" y="1854296"/>
                  <a:pt x="2104283" y="1849356"/>
                  <a:pt x="2114550" y="1840230"/>
                </a:cubicBezTo>
                <a:cubicBezTo>
                  <a:pt x="2138713" y="1818752"/>
                  <a:pt x="2160270" y="1794510"/>
                  <a:pt x="2183130" y="1771650"/>
                </a:cubicBezTo>
                <a:cubicBezTo>
                  <a:pt x="2208409" y="1746371"/>
                  <a:pt x="2219884" y="1730413"/>
                  <a:pt x="2251710" y="1714500"/>
                </a:cubicBezTo>
                <a:cubicBezTo>
                  <a:pt x="2262486" y="1709112"/>
                  <a:pt x="2275224" y="1708458"/>
                  <a:pt x="2286000" y="1703070"/>
                </a:cubicBezTo>
                <a:cubicBezTo>
                  <a:pt x="2298287" y="1696927"/>
                  <a:pt x="2307737" y="1685789"/>
                  <a:pt x="2320290" y="1680210"/>
                </a:cubicBezTo>
                <a:cubicBezTo>
                  <a:pt x="2342310" y="1670423"/>
                  <a:pt x="2366010" y="1664970"/>
                  <a:pt x="2388870" y="1657350"/>
                </a:cubicBezTo>
                <a:lnTo>
                  <a:pt x="2457450" y="1634490"/>
                </a:lnTo>
                <a:lnTo>
                  <a:pt x="2491740" y="1623060"/>
                </a:lnTo>
                <a:cubicBezTo>
                  <a:pt x="2503170" y="1619250"/>
                  <a:pt x="2514075" y="1613124"/>
                  <a:pt x="2526030" y="1611630"/>
                </a:cubicBezTo>
                <a:cubicBezTo>
                  <a:pt x="2568815" y="1606282"/>
                  <a:pt x="2630313" y="1600854"/>
                  <a:pt x="2674620" y="1588770"/>
                </a:cubicBezTo>
                <a:lnTo>
                  <a:pt x="2777490" y="1554480"/>
                </a:lnTo>
                <a:cubicBezTo>
                  <a:pt x="2788920" y="1550670"/>
                  <a:pt x="2801755" y="1549733"/>
                  <a:pt x="2811780" y="1543050"/>
                </a:cubicBezTo>
                <a:lnTo>
                  <a:pt x="2880360" y="1497330"/>
                </a:lnTo>
                <a:lnTo>
                  <a:pt x="2914650" y="1474470"/>
                </a:lnTo>
                <a:lnTo>
                  <a:pt x="2948940" y="1451610"/>
                </a:lnTo>
                <a:cubicBezTo>
                  <a:pt x="2956560" y="1440180"/>
                  <a:pt x="2962086" y="1427034"/>
                  <a:pt x="2971800" y="1417320"/>
                </a:cubicBezTo>
                <a:cubicBezTo>
                  <a:pt x="3018472" y="1370648"/>
                  <a:pt x="3019425" y="1423035"/>
                  <a:pt x="3051810" y="1325880"/>
                </a:cubicBezTo>
                <a:cubicBezTo>
                  <a:pt x="3093495" y="1200825"/>
                  <a:pt x="3027014" y="1390244"/>
                  <a:pt x="3086100" y="1257300"/>
                </a:cubicBezTo>
                <a:cubicBezTo>
                  <a:pt x="3095887" y="1235280"/>
                  <a:pt x="3095594" y="1208770"/>
                  <a:pt x="3108960" y="1188720"/>
                </a:cubicBezTo>
                <a:cubicBezTo>
                  <a:pt x="3124200" y="1165860"/>
                  <a:pt x="3145992" y="1146204"/>
                  <a:pt x="3154680" y="1120140"/>
                </a:cubicBezTo>
                <a:cubicBezTo>
                  <a:pt x="3183410" y="1033951"/>
                  <a:pt x="3144655" y="1140190"/>
                  <a:pt x="3188970" y="1051560"/>
                </a:cubicBezTo>
                <a:cubicBezTo>
                  <a:pt x="3194358" y="1040784"/>
                  <a:pt x="3192874" y="1026678"/>
                  <a:pt x="3200400" y="1017270"/>
                </a:cubicBezTo>
                <a:cubicBezTo>
                  <a:pt x="3208982" y="1006543"/>
                  <a:pt x="3223260" y="1002030"/>
                  <a:pt x="3234690" y="994410"/>
                </a:cubicBezTo>
                <a:cubicBezTo>
                  <a:pt x="3238500" y="982980"/>
                  <a:pt x="3240269" y="970652"/>
                  <a:pt x="3246120" y="960120"/>
                </a:cubicBezTo>
                <a:cubicBezTo>
                  <a:pt x="3259463" y="936103"/>
                  <a:pt x="3283152" y="917604"/>
                  <a:pt x="3291840" y="891540"/>
                </a:cubicBezTo>
                <a:cubicBezTo>
                  <a:pt x="3303296" y="857173"/>
                  <a:pt x="3301511" y="852503"/>
                  <a:pt x="3326130" y="822960"/>
                </a:cubicBezTo>
                <a:cubicBezTo>
                  <a:pt x="3359004" y="783512"/>
                  <a:pt x="3386881" y="777867"/>
                  <a:pt x="3406140" y="720090"/>
                </a:cubicBezTo>
                <a:cubicBezTo>
                  <a:pt x="3413760" y="697230"/>
                  <a:pt x="3415634" y="671560"/>
                  <a:pt x="3429000" y="651510"/>
                </a:cubicBezTo>
                <a:cubicBezTo>
                  <a:pt x="3436620" y="640080"/>
                  <a:pt x="3446281" y="629773"/>
                  <a:pt x="3451860" y="617220"/>
                </a:cubicBezTo>
                <a:cubicBezTo>
                  <a:pt x="3461647" y="595200"/>
                  <a:pt x="3461354" y="568690"/>
                  <a:pt x="3474720" y="548640"/>
                </a:cubicBezTo>
                <a:cubicBezTo>
                  <a:pt x="3540234" y="450370"/>
                  <a:pt x="3461688" y="574704"/>
                  <a:pt x="3509010" y="480060"/>
                </a:cubicBezTo>
                <a:cubicBezTo>
                  <a:pt x="3563350" y="371381"/>
                  <a:pt x="3495753" y="554120"/>
                  <a:pt x="3554730" y="377190"/>
                </a:cubicBezTo>
                <a:lnTo>
                  <a:pt x="3566160" y="342900"/>
                </a:lnTo>
                <a:cubicBezTo>
                  <a:pt x="3569970" y="331470"/>
                  <a:pt x="3572202" y="319386"/>
                  <a:pt x="3577590" y="308610"/>
                </a:cubicBezTo>
                <a:cubicBezTo>
                  <a:pt x="3585210" y="293370"/>
                  <a:pt x="3593738" y="278551"/>
                  <a:pt x="3600450" y="262890"/>
                </a:cubicBezTo>
                <a:cubicBezTo>
                  <a:pt x="3605196" y="251816"/>
                  <a:pt x="3606029" y="239132"/>
                  <a:pt x="3611880" y="228600"/>
                </a:cubicBezTo>
                <a:cubicBezTo>
                  <a:pt x="3625223" y="204583"/>
                  <a:pt x="3642360" y="182880"/>
                  <a:pt x="3657600" y="160020"/>
                </a:cubicBezTo>
                <a:cubicBezTo>
                  <a:pt x="3665220" y="148590"/>
                  <a:pt x="3668173" y="131873"/>
                  <a:pt x="3680460" y="125730"/>
                </a:cubicBezTo>
                <a:cubicBezTo>
                  <a:pt x="3695700" y="118110"/>
                  <a:pt x="3711386" y="111324"/>
                  <a:pt x="3726180" y="102870"/>
                </a:cubicBezTo>
                <a:cubicBezTo>
                  <a:pt x="3738107" y="96054"/>
                  <a:pt x="3747917" y="85589"/>
                  <a:pt x="3760470" y="80010"/>
                </a:cubicBezTo>
                <a:cubicBezTo>
                  <a:pt x="3782490" y="70223"/>
                  <a:pt x="3806190" y="64770"/>
                  <a:pt x="3829050" y="57150"/>
                </a:cubicBezTo>
                <a:lnTo>
                  <a:pt x="3897630" y="34290"/>
                </a:lnTo>
                <a:lnTo>
                  <a:pt x="3966210" y="11430"/>
                </a:lnTo>
                <a:lnTo>
                  <a:pt x="4000500" y="0"/>
                </a:lnTo>
                <a:cubicBezTo>
                  <a:pt x="4065270" y="3810"/>
                  <a:pt x="4130194" y="5556"/>
                  <a:pt x="4194810" y="11430"/>
                </a:cubicBezTo>
                <a:cubicBezTo>
                  <a:pt x="4261013" y="17448"/>
                  <a:pt x="4235242" y="21538"/>
                  <a:pt x="4286250" y="34290"/>
                </a:cubicBezTo>
                <a:cubicBezTo>
                  <a:pt x="4305097" y="39002"/>
                  <a:pt x="4324553" y="41008"/>
                  <a:pt x="4343400" y="45720"/>
                </a:cubicBezTo>
                <a:cubicBezTo>
                  <a:pt x="4355089" y="48642"/>
                  <a:pt x="4366001" y="54228"/>
                  <a:pt x="4377690" y="57150"/>
                </a:cubicBezTo>
                <a:cubicBezTo>
                  <a:pt x="4471970" y="80720"/>
                  <a:pt x="4398425" y="56543"/>
                  <a:pt x="4480560" y="80010"/>
                </a:cubicBezTo>
                <a:cubicBezTo>
                  <a:pt x="4492145" y="83320"/>
                  <a:pt x="4504318" y="85589"/>
                  <a:pt x="4514850" y="91440"/>
                </a:cubicBezTo>
                <a:cubicBezTo>
                  <a:pt x="4538867" y="104783"/>
                  <a:pt x="4560570" y="121920"/>
                  <a:pt x="4583430" y="137160"/>
                </a:cubicBezTo>
                <a:lnTo>
                  <a:pt x="4617720" y="160020"/>
                </a:lnTo>
                <a:cubicBezTo>
                  <a:pt x="4629150" y="167640"/>
                  <a:pt x="4638978" y="178536"/>
                  <a:pt x="4652010" y="182880"/>
                </a:cubicBezTo>
                <a:lnTo>
                  <a:pt x="4686300" y="194310"/>
                </a:lnTo>
                <a:cubicBezTo>
                  <a:pt x="4693920" y="205740"/>
                  <a:pt x="4699446" y="218886"/>
                  <a:pt x="4709160" y="228600"/>
                </a:cubicBezTo>
                <a:cubicBezTo>
                  <a:pt x="4718874" y="238314"/>
                  <a:pt x="4734404" y="241122"/>
                  <a:pt x="4743450" y="251460"/>
                </a:cubicBezTo>
                <a:cubicBezTo>
                  <a:pt x="4761542" y="272137"/>
                  <a:pt x="4769743" y="300613"/>
                  <a:pt x="4789170" y="320040"/>
                </a:cubicBezTo>
                <a:cubicBezTo>
                  <a:pt x="4818756" y="349626"/>
                  <a:pt x="4855508" y="381895"/>
                  <a:pt x="4869180" y="422910"/>
                </a:cubicBezTo>
                <a:cubicBezTo>
                  <a:pt x="4872990" y="434340"/>
                  <a:pt x="4874759" y="446668"/>
                  <a:pt x="4880610" y="457200"/>
                </a:cubicBezTo>
                <a:lnTo>
                  <a:pt x="4949190" y="560070"/>
                </a:lnTo>
                <a:lnTo>
                  <a:pt x="4972050" y="594360"/>
                </a:lnTo>
                <a:cubicBezTo>
                  <a:pt x="4979670" y="605790"/>
                  <a:pt x="4990566" y="615618"/>
                  <a:pt x="4994910" y="628650"/>
                </a:cubicBezTo>
                <a:cubicBezTo>
                  <a:pt x="5002530" y="651510"/>
                  <a:pt x="5004404" y="677180"/>
                  <a:pt x="5017770" y="697230"/>
                </a:cubicBezTo>
                <a:cubicBezTo>
                  <a:pt x="5033010" y="720090"/>
                  <a:pt x="5054802" y="739746"/>
                  <a:pt x="5063490" y="765810"/>
                </a:cubicBezTo>
                <a:lnTo>
                  <a:pt x="5086350" y="834390"/>
                </a:lnTo>
                <a:cubicBezTo>
                  <a:pt x="5090160" y="845820"/>
                  <a:pt x="5091097" y="858655"/>
                  <a:pt x="5097780" y="868680"/>
                </a:cubicBezTo>
                <a:cubicBezTo>
                  <a:pt x="5105400" y="880110"/>
                  <a:pt x="5115061" y="890417"/>
                  <a:pt x="5120640" y="902970"/>
                </a:cubicBezTo>
                <a:cubicBezTo>
                  <a:pt x="5130427" y="924990"/>
                  <a:pt x="5135880" y="948690"/>
                  <a:pt x="5143500" y="971550"/>
                </a:cubicBezTo>
                <a:lnTo>
                  <a:pt x="5177790" y="1074420"/>
                </a:lnTo>
                <a:lnTo>
                  <a:pt x="5189220" y="1108710"/>
                </a:lnTo>
                <a:cubicBezTo>
                  <a:pt x="5193030" y="1120140"/>
                  <a:pt x="5193967" y="1132975"/>
                  <a:pt x="5200650" y="1143000"/>
                </a:cubicBezTo>
                <a:cubicBezTo>
                  <a:pt x="5236876" y="1197340"/>
                  <a:pt x="5219166" y="1164258"/>
                  <a:pt x="5246370" y="1245870"/>
                </a:cubicBezTo>
                <a:cubicBezTo>
                  <a:pt x="5250180" y="1257300"/>
                  <a:pt x="5251117" y="1270135"/>
                  <a:pt x="5257800" y="1280160"/>
                </a:cubicBezTo>
                <a:cubicBezTo>
                  <a:pt x="5265420" y="1291590"/>
                  <a:pt x="5275081" y="1301897"/>
                  <a:pt x="5280660" y="1314450"/>
                </a:cubicBezTo>
                <a:cubicBezTo>
                  <a:pt x="5290447" y="1336470"/>
                  <a:pt x="5290154" y="1362980"/>
                  <a:pt x="5303520" y="1383030"/>
                </a:cubicBezTo>
                <a:cubicBezTo>
                  <a:pt x="5311140" y="1394460"/>
                  <a:pt x="5320801" y="1404767"/>
                  <a:pt x="5326380" y="1417320"/>
                </a:cubicBezTo>
                <a:lnTo>
                  <a:pt x="5360670" y="1520190"/>
                </a:lnTo>
                <a:cubicBezTo>
                  <a:pt x="5364480" y="1531620"/>
                  <a:pt x="5365417" y="1544455"/>
                  <a:pt x="5372100" y="1554480"/>
                </a:cubicBezTo>
                <a:cubicBezTo>
                  <a:pt x="5437614" y="1652750"/>
                  <a:pt x="5359068" y="1528416"/>
                  <a:pt x="5406390" y="1623060"/>
                </a:cubicBezTo>
                <a:cubicBezTo>
                  <a:pt x="5412533" y="1635347"/>
                  <a:pt x="5422434" y="1645423"/>
                  <a:pt x="5429250" y="1657350"/>
                </a:cubicBezTo>
                <a:cubicBezTo>
                  <a:pt x="5487257" y="1758862"/>
                  <a:pt x="5419275" y="1653818"/>
                  <a:pt x="5474970" y="1737360"/>
                </a:cubicBezTo>
                <a:cubicBezTo>
                  <a:pt x="5506364" y="1862935"/>
                  <a:pt x="5458784" y="1705939"/>
                  <a:pt x="5520690" y="1817370"/>
                </a:cubicBezTo>
                <a:cubicBezTo>
                  <a:pt x="5532392" y="1838434"/>
                  <a:pt x="5530184" y="1865900"/>
                  <a:pt x="5543550" y="1885950"/>
                </a:cubicBezTo>
                <a:cubicBezTo>
                  <a:pt x="5622628" y="2004567"/>
                  <a:pt x="5502260" y="1820943"/>
                  <a:pt x="5589270" y="1965960"/>
                </a:cubicBezTo>
                <a:lnTo>
                  <a:pt x="5657850" y="2068830"/>
                </a:lnTo>
                <a:cubicBezTo>
                  <a:pt x="5665470" y="2080260"/>
                  <a:pt x="5676366" y="2090088"/>
                  <a:pt x="5680710" y="2103120"/>
                </a:cubicBezTo>
                <a:lnTo>
                  <a:pt x="5703570" y="2171700"/>
                </a:lnTo>
                <a:cubicBezTo>
                  <a:pt x="5707380" y="2183130"/>
                  <a:pt x="5708317" y="2195965"/>
                  <a:pt x="5715000" y="2205990"/>
                </a:cubicBezTo>
                <a:cubicBezTo>
                  <a:pt x="5770695" y="2289532"/>
                  <a:pt x="5702713" y="2184488"/>
                  <a:pt x="5760720" y="2286000"/>
                </a:cubicBezTo>
                <a:cubicBezTo>
                  <a:pt x="5776113" y="2312937"/>
                  <a:pt x="5800347" y="2341478"/>
                  <a:pt x="5817870" y="2366010"/>
                </a:cubicBezTo>
                <a:cubicBezTo>
                  <a:pt x="5857653" y="2421706"/>
                  <a:pt x="5821654" y="2381224"/>
                  <a:pt x="5875020" y="2434590"/>
                </a:cubicBezTo>
                <a:cubicBezTo>
                  <a:pt x="5896673" y="2499550"/>
                  <a:pt x="5877931" y="2460361"/>
                  <a:pt x="5955030" y="2537460"/>
                </a:cubicBezTo>
                <a:cubicBezTo>
                  <a:pt x="5999034" y="2581464"/>
                  <a:pt x="5975870" y="2562784"/>
                  <a:pt x="6023610" y="2594610"/>
                </a:cubicBezTo>
                <a:cubicBezTo>
                  <a:pt x="6031230" y="2606040"/>
                  <a:pt x="6036756" y="2619186"/>
                  <a:pt x="6046470" y="2628900"/>
                </a:cubicBezTo>
                <a:cubicBezTo>
                  <a:pt x="6056184" y="2638614"/>
                  <a:pt x="6070207" y="2642966"/>
                  <a:pt x="6080760" y="2651760"/>
                </a:cubicBezTo>
                <a:cubicBezTo>
                  <a:pt x="6093178" y="2662108"/>
                  <a:pt x="6102777" y="2675530"/>
                  <a:pt x="6115050" y="2686050"/>
                </a:cubicBezTo>
                <a:cubicBezTo>
                  <a:pt x="6129514" y="2698448"/>
                  <a:pt x="6146306" y="2707942"/>
                  <a:pt x="6160770" y="2720340"/>
                </a:cubicBezTo>
                <a:cubicBezTo>
                  <a:pt x="6173043" y="2730860"/>
                  <a:pt x="6181610" y="2745664"/>
                  <a:pt x="6195060" y="2754630"/>
                </a:cubicBezTo>
                <a:cubicBezTo>
                  <a:pt x="6205085" y="2761313"/>
                  <a:pt x="6218574" y="2760672"/>
                  <a:pt x="6229350" y="2766060"/>
                </a:cubicBezTo>
                <a:cubicBezTo>
                  <a:pt x="6241637" y="2772203"/>
                  <a:pt x="6251353" y="2782777"/>
                  <a:pt x="6263640" y="2788920"/>
                </a:cubicBezTo>
                <a:cubicBezTo>
                  <a:pt x="6274416" y="2794308"/>
                  <a:pt x="6287154" y="2794962"/>
                  <a:pt x="6297930" y="2800350"/>
                </a:cubicBezTo>
                <a:cubicBezTo>
                  <a:pt x="6310217" y="2806493"/>
                  <a:pt x="6319933" y="2817067"/>
                  <a:pt x="6332220" y="2823210"/>
                </a:cubicBezTo>
                <a:cubicBezTo>
                  <a:pt x="6351426" y="2832813"/>
                  <a:pt x="6393919" y="2840577"/>
                  <a:pt x="6412230" y="2846070"/>
                </a:cubicBezTo>
                <a:cubicBezTo>
                  <a:pt x="6435310" y="2852994"/>
                  <a:pt x="6456861" y="2866269"/>
                  <a:pt x="6480810" y="2868930"/>
                </a:cubicBezTo>
                <a:lnTo>
                  <a:pt x="6675120" y="2891790"/>
                </a:lnTo>
                <a:cubicBezTo>
                  <a:pt x="6690615" y="2894373"/>
                  <a:pt x="6705345" y="2900637"/>
                  <a:pt x="6720840" y="2903220"/>
                </a:cubicBezTo>
                <a:cubicBezTo>
                  <a:pt x="6784943" y="2913904"/>
                  <a:pt x="6850907" y="2916902"/>
                  <a:pt x="6915150" y="2926080"/>
                </a:cubicBezTo>
                <a:cubicBezTo>
                  <a:pt x="6991340" y="2936964"/>
                  <a:pt x="6970543" y="2945488"/>
                  <a:pt x="7063740" y="2948940"/>
                </a:cubicBezTo>
                <a:cubicBezTo>
                  <a:pt x="7238921" y="2955428"/>
                  <a:pt x="7414260" y="2956560"/>
                  <a:pt x="7589520" y="2960370"/>
                </a:cubicBezTo>
                <a:cubicBezTo>
                  <a:pt x="7932119" y="2990161"/>
                  <a:pt x="7764449" y="2983230"/>
                  <a:pt x="8092440" y="2983230"/>
                </a:cubicBezTo>
              </a:path>
            </a:pathLst>
          </a:custGeom>
          <a:noFill/>
          <a:ln w="139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6938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905000"/>
            <a:ext cx="7449000" cy="1315200"/>
          </a:xfrm>
          <a:noFill/>
        </p:spPr>
        <p:txBody>
          <a:bodyPr>
            <a:normAutofit fontScale="90000"/>
          </a:bodyPr>
          <a:lstStyle/>
          <a:p>
            <a:r>
              <a:rPr lang="en-US" b="1" dirty="0" smtClean="0">
                <a:solidFill>
                  <a:schemeClr val="tx1"/>
                </a:solidFill>
              </a:rPr>
              <a:t>Identifying the target behavior is</a:t>
            </a:r>
            <a:endParaRPr lang="en-US" b="1" dirty="0">
              <a:solidFill>
                <a:schemeClr val="tx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078164">
            <a:off x="2828418" y="3423686"/>
            <a:ext cx="3371017" cy="1932167"/>
          </a:xfrm>
          <a:prstGeom prst="rect">
            <a:avLst/>
          </a:prstGeom>
        </p:spPr>
      </p:pic>
    </p:spTree>
    <p:extLst>
      <p:ext uri="{BB962C8B-B14F-4D97-AF65-F5344CB8AC3E}">
        <p14:creationId xmlns:p14="http://schemas.microsoft.com/office/powerpoint/2010/main" val="3159860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r>
              <a:rPr lang="en-US" dirty="0">
                <a:solidFill>
                  <a:schemeClr val="tx1"/>
                </a:solidFill>
              </a:rPr>
              <a:t>Behavioral Chains</a:t>
            </a:r>
          </a:p>
        </p:txBody>
      </p:sp>
      <p:sp>
        <p:nvSpPr>
          <p:cNvPr id="10" name="Text Placeholder 9"/>
          <p:cNvSpPr>
            <a:spLocks noGrp="1"/>
          </p:cNvSpPr>
          <p:nvPr>
            <p:ph sz="half" idx="1"/>
          </p:nvPr>
        </p:nvSpPr>
        <p:spPr>
          <a:xfrm>
            <a:off x="152400" y="2133601"/>
            <a:ext cx="5029200" cy="3047999"/>
          </a:xfrm>
        </p:spPr>
        <p:txBody>
          <a:bodyPr>
            <a:normAutofit/>
          </a:bodyPr>
          <a:lstStyle/>
          <a:p>
            <a:pPr marL="0" indent="0">
              <a:buNone/>
            </a:pPr>
            <a:r>
              <a:rPr lang="en-US" sz="3600" dirty="0">
                <a:solidFill>
                  <a:schemeClr val="tx1"/>
                </a:solidFill>
              </a:rPr>
              <a:t>Each ensuing behavior in a given behavior chain becomes more serious than the one preceding it</a:t>
            </a:r>
            <a:r>
              <a:rPr lang="en-US" sz="3600" dirty="0" smtClean="0">
                <a:solidFill>
                  <a:schemeClr val="tx1"/>
                </a:solidFill>
              </a:rPr>
              <a:t>.</a:t>
            </a:r>
            <a:endParaRPr lang="en-US" dirty="0">
              <a:solidFill>
                <a:schemeClr val="tx1"/>
              </a:solidFill>
            </a:endParaRPr>
          </a:p>
        </p:txBody>
      </p:sp>
      <p:pic>
        <p:nvPicPr>
          <p:cNvPr id="3074" name="Picture 2" descr="C:\Users\e126c864\AppData\Local\Microsoft\Windows\Temporary Internet Files\Content.IE5\QBTBZQV3\MC900391162[1].wmf"/>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5105400" y="2209800"/>
            <a:ext cx="2942550" cy="2971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15364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pPr algn="ctr"/>
            <a:r>
              <a:rPr lang="en-US" dirty="0" smtClean="0">
                <a:solidFill>
                  <a:schemeClr val="tx1"/>
                </a:solidFill>
              </a:rPr>
              <a:t>Change the Behavior Momentum</a:t>
            </a:r>
            <a:endParaRPr lang="en-US" dirty="0">
              <a:solidFill>
                <a:schemeClr val="tx1"/>
              </a:solidFill>
            </a:endParaRPr>
          </a:p>
        </p:txBody>
      </p:sp>
      <p:pic>
        <p:nvPicPr>
          <p:cNvPr id="4099" name="Picture 3" descr="C:\Users\e126c864\AppData\Local\Microsoft\Windows\Temporary Internet Files\Content.IE5\QBTBZQV3\MC900442088[1].wmf"/>
          <p:cNvPicPr>
            <a:picLocks noGrp="1" noChangeAspect="1" noChangeArrowheads="1"/>
          </p:cNvPicPr>
          <p:nvPr>
            <p:ph sz="half" idx="1"/>
          </p:nvPr>
        </p:nvPicPr>
        <p:blipFill>
          <a:blip r:embed="rId3" cstate="screen">
            <a:extLst>
              <a:ext uri="{28A0092B-C50C-407E-A947-70E740481C1C}">
                <a14:useLocalDpi xmlns:a14="http://schemas.microsoft.com/office/drawing/2010/main" val="0"/>
              </a:ext>
            </a:extLst>
          </a:blip>
          <a:srcRect t="-133044" b="-133044"/>
          <a:stretch>
            <a:fillRect/>
          </a:stretch>
        </p:blipFill>
        <p:spPr bwMode="auto">
          <a:xfrm rot="1758486">
            <a:off x="311407" y="1455608"/>
            <a:ext cx="4038600" cy="452596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 Placeholder 3"/>
          <p:cNvSpPr>
            <a:spLocks noGrp="1"/>
          </p:cNvSpPr>
          <p:nvPr>
            <p:ph sz="half" idx="2"/>
          </p:nvPr>
        </p:nvSpPr>
        <p:spPr>
          <a:xfrm>
            <a:off x="4648200" y="1600200"/>
            <a:ext cx="4495800" cy="4525963"/>
          </a:xfrm>
          <a:noFill/>
        </p:spPr>
        <p:txBody>
          <a:bodyPr>
            <a:noAutofit/>
          </a:bodyPr>
          <a:lstStyle/>
          <a:p>
            <a:pPr marL="0" indent="0">
              <a:buNone/>
            </a:pPr>
            <a:r>
              <a:rPr lang="en-US" sz="3600" dirty="0">
                <a:solidFill>
                  <a:schemeClr val="tx1"/>
                </a:solidFill>
              </a:rPr>
              <a:t>Interrupt the behavioral chain at any time to prevent the occurrence of more serious types of behavior.</a:t>
            </a:r>
          </a:p>
        </p:txBody>
      </p:sp>
      <p:sp>
        <p:nvSpPr>
          <p:cNvPr id="5" name="TextBox 4"/>
          <p:cNvSpPr txBox="1"/>
          <p:nvPr/>
        </p:nvSpPr>
        <p:spPr>
          <a:xfrm>
            <a:off x="6477000" y="6126163"/>
            <a:ext cx="2286000" cy="338554"/>
          </a:xfrm>
          <a:prstGeom prst="rect">
            <a:avLst/>
          </a:prstGeom>
          <a:noFill/>
        </p:spPr>
        <p:txBody>
          <a:bodyPr wrap="square" rtlCol="0">
            <a:spAutoFit/>
          </a:bodyPr>
          <a:lstStyle/>
          <a:p>
            <a:pPr algn="r"/>
            <a:r>
              <a:rPr lang="en-US" sz="1600" dirty="0" smtClean="0"/>
              <a:t>(</a:t>
            </a:r>
            <a:r>
              <a:rPr lang="en-US" sz="1600" dirty="0" err="1" smtClean="0"/>
              <a:t>Nevin</a:t>
            </a:r>
            <a:r>
              <a:rPr lang="en-US" sz="1600" dirty="0" smtClean="0"/>
              <a:t>, 1970)</a:t>
            </a:r>
            <a:endParaRPr lang="en-US" sz="1600" dirty="0"/>
          </a:p>
        </p:txBody>
      </p:sp>
    </p:spTree>
    <p:extLst>
      <p:ext uri="{BB962C8B-B14F-4D97-AF65-F5344CB8AC3E}">
        <p14:creationId xmlns:p14="http://schemas.microsoft.com/office/powerpoint/2010/main" val="3076750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p:cNvSpPr>
            <a:spLocks noGrp="1"/>
          </p:cNvSpPr>
          <p:nvPr>
            <p:ph type="title"/>
          </p:nvPr>
        </p:nvSpPr>
        <p:spPr>
          <a:solidFill>
            <a:schemeClr val="accent1"/>
          </a:solidFill>
        </p:spPr>
        <p:txBody>
          <a:bodyPr>
            <a:normAutofit fontScale="90000"/>
          </a:bodyPr>
          <a:lstStyle/>
          <a:p>
            <a:r>
              <a:rPr lang="en-US" dirty="0"/>
              <a:t>What does the supporting research for FABIs say?</a:t>
            </a:r>
          </a:p>
        </p:txBody>
      </p:sp>
      <p:graphicFrame>
        <p:nvGraphicFramePr>
          <p:cNvPr id="12" name="Table 11"/>
          <p:cNvGraphicFramePr>
            <a:graphicFrameLocks noGrp="1"/>
          </p:cNvGraphicFramePr>
          <p:nvPr>
            <p:extLst>
              <p:ext uri="{D42A27DB-BD31-4B8C-83A1-F6EECF244321}">
                <p14:modId xmlns:p14="http://schemas.microsoft.com/office/powerpoint/2010/main" val="1590241286"/>
              </p:ext>
            </p:extLst>
          </p:nvPr>
        </p:nvGraphicFramePr>
        <p:xfrm>
          <a:off x="8021" y="1455738"/>
          <a:ext cx="9135979" cy="5394960"/>
        </p:xfrm>
        <a:graphic>
          <a:graphicData uri="http://schemas.openxmlformats.org/drawingml/2006/table">
            <a:tbl>
              <a:tblPr firstRow="1" bandRow="1">
                <a:tableStyleId>{B301B821-A1FF-4177-AEE7-76D212191A09}</a:tableStyleId>
              </a:tblPr>
              <a:tblGrid>
                <a:gridCol w="3573379">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308557">
                <a:tc>
                  <a:txBody>
                    <a:bodyPr/>
                    <a:lstStyle/>
                    <a:p>
                      <a:pPr marL="0" indent="0" algn="ctr">
                        <a:buFont typeface="Arial" panose="020B0604020202020204" pitchFamily="34" charset="0"/>
                        <a:buNone/>
                      </a:pPr>
                      <a:r>
                        <a:rPr lang="en-US" dirty="0" smtClean="0"/>
                        <a:t>Student populations</a:t>
                      </a:r>
                      <a:endParaRPr lang="en-US" dirty="0" smtClean="0">
                        <a:latin typeface="Arial" panose="020B0604020202020204" pitchFamily="34" charset="0"/>
                        <a:cs typeface="Arial" panose="020B0604020202020204" pitchFamily="34" charset="0"/>
                      </a:endParaRPr>
                    </a:p>
                  </a:txBody>
                  <a:tcPr>
                    <a:solidFill>
                      <a:srgbClr val="49B085"/>
                    </a:solidFill>
                  </a:tcPr>
                </a:tc>
                <a:tc>
                  <a:txBody>
                    <a:bodyPr/>
                    <a:lstStyle/>
                    <a:p>
                      <a:pPr algn="ctr"/>
                      <a:r>
                        <a:rPr lang="en-US" dirty="0" smtClean="0"/>
                        <a:t>Target Behavior</a:t>
                      </a:r>
                      <a:endParaRPr lang="en-US" dirty="0" smtClean="0">
                        <a:latin typeface="Arial" panose="020B0604020202020204" pitchFamily="34" charset="0"/>
                        <a:cs typeface="Arial" panose="020B0604020202020204" pitchFamily="34" charset="0"/>
                      </a:endParaRPr>
                    </a:p>
                  </a:txBody>
                  <a:tcPr>
                    <a:solidFill>
                      <a:srgbClr val="49B085"/>
                    </a:solidFill>
                  </a:tcPr>
                </a:tc>
                <a:tc>
                  <a:txBody>
                    <a:bodyPr/>
                    <a:lstStyle/>
                    <a:p>
                      <a:pPr algn="ctr"/>
                      <a:r>
                        <a:rPr lang="en-US" dirty="0" smtClean="0"/>
                        <a:t>Method</a:t>
                      </a:r>
                      <a:endParaRPr lang="en-US" dirty="0">
                        <a:latin typeface="Arial" panose="020B0604020202020204" pitchFamily="34" charset="0"/>
                        <a:cs typeface="Arial" panose="020B0604020202020204" pitchFamily="34" charset="0"/>
                      </a:endParaRPr>
                    </a:p>
                  </a:txBody>
                  <a:tcPr>
                    <a:solidFill>
                      <a:srgbClr val="49B085"/>
                    </a:solidFill>
                  </a:tcPr>
                </a:tc>
                <a:extLst>
                  <a:ext uri="{0D108BD9-81ED-4DB2-BD59-A6C34878D82A}">
                    <a16:rowId xmlns:a16="http://schemas.microsoft.com/office/drawing/2014/main" val="10000"/>
                  </a:ext>
                </a:extLst>
              </a:tr>
              <a:tr h="4474079">
                <a:tc>
                  <a:txBody>
                    <a:bodyPr/>
                    <a:lstStyle/>
                    <a:p>
                      <a:pPr marL="285750" indent="-285750">
                        <a:buFont typeface="Arial" panose="020B0604020202020204" pitchFamily="34" charset="0"/>
                        <a:buChar char="•"/>
                      </a:pPr>
                      <a:r>
                        <a:rPr lang="en-US" dirty="0" smtClean="0">
                          <a:solidFill>
                            <a:srgbClr val="1822FE"/>
                          </a:solidFill>
                        </a:rPr>
                        <a:t>Autism spectrum disorder</a:t>
                      </a:r>
                      <a:r>
                        <a:rPr lang="en-US" dirty="0" smtClean="0"/>
                        <a:t/>
                      </a:r>
                      <a:br>
                        <a:rPr lang="en-US" dirty="0" smtClean="0"/>
                      </a:br>
                      <a:r>
                        <a:rPr lang="en-US" dirty="0" smtClean="0"/>
                        <a:t>(Gann et al., 2014)</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srgbClr val="1822FE"/>
                          </a:solidFill>
                        </a:rPr>
                        <a:t>Attention-related difficulties </a:t>
                      </a:r>
                      <a:r>
                        <a:rPr lang="en-US" dirty="0" smtClean="0"/>
                        <a:t/>
                      </a:r>
                      <a:br>
                        <a:rPr lang="en-US" dirty="0" smtClean="0"/>
                      </a:br>
                      <a:r>
                        <a:rPr lang="en-US" dirty="0" smtClean="0"/>
                        <a:t>(</a:t>
                      </a:r>
                      <a:r>
                        <a:rPr lang="en-US" dirty="0" err="1" smtClean="0"/>
                        <a:t>Stahr</a:t>
                      </a:r>
                      <a:r>
                        <a:rPr lang="en-US" dirty="0" smtClean="0"/>
                        <a:t> et al., 2006)</a:t>
                      </a:r>
                    </a:p>
                    <a:p>
                      <a:pPr marL="285750" indent="-285750">
                        <a:buFont typeface="Arial" panose="020B0604020202020204" pitchFamily="34" charset="0"/>
                        <a:buChar char="•"/>
                      </a:pPr>
                      <a:r>
                        <a:rPr lang="en-US" dirty="0" smtClean="0">
                          <a:solidFill>
                            <a:srgbClr val="1822FE"/>
                          </a:solidFill>
                        </a:rPr>
                        <a:t>With or at-risk</a:t>
                      </a:r>
                      <a:r>
                        <a:rPr lang="en-US" baseline="0" dirty="0" smtClean="0">
                          <a:solidFill>
                            <a:srgbClr val="1822FE"/>
                          </a:solidFill>
                        </a:rPr>
                        <a:t> for e</a:t>
                      </a:r>
                      <a:r>
                        <a:rPr lang="en-US" dirty="0" smtClean="0">
                          <a:solidFill>
                            <a:srgbClr val="1822FE"/>
                          </a:solidFill>
                        </a:rPr>
                        <a:t>motional/behavioral disorders </a:t>
                      </a:r>
                      <a:r>
                        <a:rPr lang="en-US" dirty="0" smtClean="0"/>
                        <a:t>(Janney et al., 2013; Lane</a:t>
                      </a:r>
                      <a:r>
                        <a:rPr lang="en-US" baseline="0" dirty="0" smtClean="0"/>
                        <a:t> et al., 2006; </a:t>
                      </a:r>
                      <a:r>
                        <a:rPr lang="en-US" dirty="0" smtClean="0"/>
                        <a:t>)</a:t>
                      </a:r>
                    </a:p>
                    <a:p>
                      <a:pPr marL="285750" indent="-285750">
                        <a:buFont typeface="Arial" panose="020B0604020202020204" pitchFamily="34" charset="0"/>
                        <a:buChar char="•"/>
                      </a:pPr>
                      <a:r>
                        <a:rPr lang="en-US" dirty="0" smtClean="0">
                          <a:solidFill>
                            <a:srgbClr val="1822FE"/>
                          </a:solidFill>
                        </a:rPr>
                        <a:t>Challenging behaviors</a:t>
                      </a:r>
                      <a:br>
                        <a:rPr lang="en-US" dirty="0" smtClean="0">
                          <a:solidFill>
                            <a:srgbClr val="1822FE"/>
                          </a:solidFill>
                        </a:rPr>
                      </a:br>
                      <a:r>
                        <a:rPr lang="en-US" dirty="0" smtClean="0"/>
                        <a:t>(Umbreit et al., 2004)</a:t>
                      </a:r>
                    </a:p>
                    <a:p>
                      <a:pPr marL="285750" indent="-285750">
                        <a:buFont typeface="Arial" panose="020B0604020202020204" pitchFamily="34" charset="0"/>
                        <a:buChar char="•"/>
                      </a:pPr>
                      <a:r>
                        <a:rPr lang="en-US" dirty="0" smtClean="0">
                          <a:solidFill>
                            <a:srgbClr val="1822FE"/>
                          </a:solidFill>
                        </a:rPr>
                        <a:t>Early childhood settings </a:t>
                      </a:r>
                      <a:br>
                        <a:rPr lang="en-US" dirty="0" smtClean="0">
                          <a:solidFill>
                            <a:srgbClr val="1822FE"/>
                          </a:solidFill>
                        </a:rPr>
                      </a:br>
                      <a:r>
                        <a:rPr lang="en-US" dirty="0" smtClean="0"/>
                        <a:t>(Wood et al., 2007)</a:t>
                      </a:r>
                    </a:p>
                    <a:p>
                      <a:pPr marL="285750" indent="-285750">
                        <a:buFont typeface="Arial" panose="020B0604020202020204" pitchFamily="34" charset="0"/>
                        <a:buChar char="•"/>
                      </a:pPr>
                      <a:r>
                        <a:rPr lang="en-US" dirty="0" smtClean="0">
                          <a:solidFill>
                            <a:srgbClr val="1822FE"/>
                          </a:solidFill>
                        </a:rPr>
                        <a:t>Elementary settings </a:t>
                      </a:r>
                      <a:br>
                        <a:rPr lang="en-US" dirty="0" smtClean="0">
                          <a:solidFill>
                            <a:srgbClr val="1822FE"/>
                          </a:solidFill>
                        </a:rPr>
                      </a:br>
                      <a:r>
                        <a:rPr lang="en-US" dirty="0" smtClean="0"/>
                        <a:t>(Germer</a:t>
                      </a:r>
                      <a:r>
                        <a:rPr lang="en-US" baseline="0" dirty="0" smtClean="0"/>
                        <a:t> et al., 2011; Lane et al., 2009)</a:t>
                      </a:r>
                      <a:endParaRPr lang="en-US" dirty="0" smtClean="0"/>
                    </a:p>
                    <a:p>
                      <a:pPr marL="285750" indent="-285750">
                        <a:buFont typeface="Arial" panose="020B0604020202020204" pitchFamily="34" charset="0"/>
                        <a:buChar char="•"/>
                      </a:pPr>
                      <a:r>
                        <a:rPr lang="en-US" dirty="0" smtClean="0">
                          <a:solidFill>
                            <a:srgbClr val="1822FE"/>
                          </a:solidFill>
                        </a:rPr>
                        <a:t>Secondary settings </a:t>
                      </a:r>
                      <a:br>
                        <a:rPr lang="en-US" dirty="0" smtClean="0">
                          <a:solidFill>
                            <a:srgbClr val="1822FE"/>
                          </a:solidFill>
                        </a:rPr>
                      </a:br>
                      <a:r>
                        <a:rPr lang="en-US" dirty="0" smtClean="0"/>
                        <a:t>(Lane et al., 2007; Liaupsin</a:t>
                      </a:r>
                      <a:r>
                        <a:rPr lang="en-US" baseline="0" dirty="0" smtClean="0"/>
                        <a:t> et al., 2006; </a:t>
                      </a:r>
                      <a:r>
                        <a:rPr lang="en-US" baseline="0" dirty="0" err="1" smtClean="0"/>
                        <a:t>Majeika</a:t>
                      </a:r>
                      <a:r>
                        <a:rPr lang="en-US" baseline="0" dirty="0" smtClean="0"/>
                        <a:t> et al., 2011)</a:t>
                      </a:r>
                      <a:endParaRPr lang="en-US" b="0" dirty="0" smtClean="0">
                        <a:latin typeface="Arial" panose="020B0604020202020204" pitchFamily="34" charset="0"/>
                        <a:cs typeface="Arial" panose="020B0604020202020204" pitchFamily="34" charset="0"/>
                      </a:endParaRPr>
                    </a:p>
                  </a:txBody>
                  <a:tcPr>
                    <a:solidFill>
                      <a:srgbClr val="CEEADE"/>
                    </a:solidFill>
                  </a:tcPr>
                </a:tc>
                <a:tc>
                  <a:txBody>
                    <a:bodyPr/>
                    <a:lstStyle/>
                    <a:p>
                      <a:pPr marL="285750" indent="-285750">
                        <a:buFont typeface="Arial" panose="020B0604020202020204" pitchFamily="34" charset="0"/>
                        <a:buChar char="•"/>
                      </a:pPr>
                      <a:r>
                        <a:rPr lang="en-US" dirty="0" smtClean="0">
                          <a:solidFill>
                            <a:srgbClr val="400198"/>
                          </a:solidFill>
                        </a:rPr>
                        <a:t>Noncompliance </a:t>
                      </a:r>
                      <a:r>
                        <a:rPr lang="en-US" dirty="0" smtClean="0"/>
                        <a:t>(Lane</a:t>
                      </a:r>
                      <a:r>
                        <a:rPr lang="en-US" baseline="0" dirty="0" smtClean="0"/>
                        <a:t> et al., </a:t>
                      </a:r>
                      <a:r>
                        <a:rPr lang="en-US" dirty="0" smtClean="0"/>
                        <a:t>2007)</a:t>
                      </a:r>
                    </a:p>
                    <a:p>
                      <a:pPr marL="285750" indent="-285750">
                        <a:buFont typeface="Arial" panose="020B0604020202020204" pitchFamily="34" charset="0"/>
                        <a:buChar char="•"/>
                      </a:pPr>
                      <a:r>
                        <a:rPr lang="en-US" dirty="0" smtClean="0">
                          <a:solidFill>
                            <a:srgbClr val="400198"/>
                          </a:solidFill>
                        </a:rPr>
                        <a:t>Nonparticipation </a:t>
                      </a:r>
                      <a:r>
                        <a:rPr lang="en-US" dirty="0" smtClean="0"/>
                        <a:t>(Lane</a:t>
                      </a:r>
                      <a:r>
                        <a:rPr lang="en-US" baseline="0" dirty="0" smtClean="0"/>
                        <a:t> et </a:t>
                      </a:r>
                      <a:r>
                        <a:rPr lang="en-US" dirty="0" smtClean="0"/>
                        <a:t>al, 2007)</a:t>
                      </a:r>
                    </a:p>
                    <a:p>
                      <a:pPr marL="285750" indent="-285750">
                        <a:buFont typeface="Arial" panose="020B0604020202020204" pitchFamily="34" charset="0"/>
                        <a:buChar char="•"/>
                      </a:pPr>
                      <a:r>
                        <a:rPr lang="en-US" dirty="0" smtClean="0">
                          <a:solidFill>
                            <a:srgbClr val="400198"/>
                          </a:solidFill>
                        </a:rPr>
                        <a:t>Off-task</a:t>
                      </a:r>
                      <a:r>
                        <a:rPr lang="en-US" dirty="0" smtClean="0"/>
                        <a:t> </a:t>
                      </a:r>
                      <a:br>
                        <a:rPr lang="en-US" dirty="0" smtClean="0"/>
                      </a:br>
                      <a:r>
                        <a:rPr lang="en-US" dirty="0" smtClean="0"/>
                        <a:t>(Gann et al., 2004;  Lane</a:t>
                      </a:r>
                      <a:r>
                        <a:rPr lang="en-US" baseline="0" dirty="0" smtClean="0"/>
                        <a:t> </a:t>
                      </a:r>
                      <a:r>
                        <a:rPr lang="en-US" dirty="0" smtClean="0"/>
                        <a:t>et al., 2009; Wood et al., 2007)</a:t>
                      </a:r>
                    </a:p>
                    <a:p>
                      <a:pPr marL="285750" indent="-285750">
                        <a:buFont typeface="Arial" panose="020B0604020202020204" pitchFamily="34" charset="0"/>
                        <a:buChar char="•"/>
                      </a:pPr>
                      <a:r>
                        <a:rPr lang="en-US" dirty="0" smtClean="0">
                          <a:solidFill>
                            <a:srgbClr val="400198"/>
                          </a:solidFill>
                        </a:rPr>
                        <a:t>Profanity and</a:t>
                      </a:r>
                      <a:r>
                        <a:rPr lang="en-US" baseline="0" dirty="0" smtClean="0">
                          <a:solidFill>
                            <a:srgbClr val="400198"/>
                          </a:solidFill>
                        </a:rPr>
                        <a:t> negative social interactions </a:t>
                      </a:r>
                      <a:br>
                        <a:rPr lang="en-US" baseline="0" dirty="0" smtClean="0">
                          <a:solidFill>
                            <a:srgbClr val="400198"/>
                          </a:solidFill>
                        </a:rPr>
                      </a:br>
                      <a:r>
                        <a:rPr lang="en-US" dirty="0" smtClean="0"/>
                        <a:t>(Lane et al., 2007; </a:t>
                      </a:r>
                      <a:r>
                        <a:rPr lang="en-US" dirty="0" err="1" smtClean="0"/>
                        <a:t>Turton</a:t>
                      </a:r>
                      <a:r>
                        <a:rPr lang="en-US" dirty="0" smtClean="0"/>
                        <a:t> et al., 2007)</a:t>
                      </a:r>
                    </a:p>
                    <a:p>
                      <a:pPr marL="285750" indent="-285750">
                        <a:buFont typeface="Arial" panose="020B0604020202020204" pitchFamily="34" charset="0"/>
                        <a:buChar char="•"/>
                      </a:pPr>
                      <a:r>
                        <a:rPr lang="en-US" dirty="0" smtClean="0">
                          <a:solidFill>
                            <a:srgbClr val="400198"/>
                          </a:solidFill>
                        </a:rPr>
                        <a:t>Disruptive behaviors </a:t>
                      </a:r>
                      <a:br>
                        <a:rPr lang="en-US" dirty="0" smtClean="0">
                          <a:solidFill>
                            <a:srgbClr val="400198"/>
                          </a:solidFill>
                        </a:rPr>
                      </a:br>
                      <a:r>
                        <a:rPr lang="en-US" dirty="0" smtClean="0"/>
                        <a:t>(Lane</a:t>
                      </a:r>
                      <a:r>
                        <a:rPr lang="en-US" baseline="0" dirty="0" smtClean="0"/>
                        <a:t> et al., 2007; </a:t>
                      </a:r>
                      <a:r>
                        <a:rPr lang="en-US" baseline="0" dirty="0" err="1" smtClean="0"/>
                        <a:t>Turton</a:t>
                      </a:r>
                      <a:r>
                        <a:rPr lang="en-US" baseline="0" dirty="0" smtClean="0"/>
                        <a:t> et al., 2011</a:t>
                      </a:r>
                      <a:r>
                        <a:rPr lang="en-US" dirty="0" smtClean="0"/>
                        <a:t>)</a:t>
                      </a:r>
                      <a:endParaRPr lang="en-US" dirty="0" smtClean="0">
                        <a:latin typeface="Arial" panose="020B0604020202020204" pitchFamily="34" charset="0"/>
                        <a:cs typeface="Arial" panose="020B0604020202020204" pitchFamily="34" charset="0"/>
                      </a:endParaRPr>
                    </a:p>
                  </a:txBody>
                  <a:tcPr>
                    <a:solidFill>
                      <a:srgbClr val="CEEADE"/>
                    </a:solidFill>
                  </a:tcPr>
                </a:tc>
                <a:tc>
                  <a:txBody>
                    <a:bodyPr/>
                    <a:lstStyle/>
                    <a:p>
                      <a:pPr marL="285750" indent="-285750">
                        <a:buFont typeface="Arial" panose="020B0604020202020204" pitchFamily="34" charset="0"/>
                        <a:buChar char="•"/>
                      </a:pPr>
                      <a:r>
                        <a:rPr lang="en-US" dirty="0" smtClean="0">
                          <a:solidFill>
                            <a:schemeClr val="accent2"/>
                          </a:solidFill>
                        </a:rPr>
                        <a:t>Method 1: Teach the replacement behavior </a:t>
                      </a:r>
                      <a:r>
                        <a:rPr lang="en-US" dirty="0" smtClean="0"/>
                        <a:t>(</a:t>
                      </a:r>
                      <a:r>
                        <a:rPr lang="en-US" dirty="0" err="1" smtClean="0"/>
                        <a:t>Liaupsin</a:t>
                      </a:r>
                      <a:r>
                        <a:rPr lang="en-US" dirty="0" smtClean="0"/>
                        <a:t> et al., 2006)</a:t>
                      </a:r>
                    </a:p>
                    <a:p>
                      <a:pPr marL="285750" indent="-285750">
                        <a:buFont typeface="Arial" panose="020B0604020202020204" pitchFamily="34" charset="0"/>
                        <a:buChar char="•"/>
                      </a:pPr>
                      <a:r>
                        <a:rPr lang="en-US" dirty="0" smtClean="0">
                          <a:solidFill>
                            <a:schemeClr val="accent2"/>
                          </a:solidFill>
                        </a:rPr>
                        <a:t>Method 2: Improve the environment</a:t>
                      </a:r>
                      <a:br>
                        <a:rPr lang="en-US" dirty="0" smtClean="0">
                          <a:solidFill>
                            <a:schemeClr val="accent2"/>
                          </a:solidFill>
                        </a:rPr>
                      </a:br>
                      <a:r>
                        <a:rPr lang="en-US" dirty="0" smtClean="0"/>
                        <a:t>(Germer et al., 2011; </a:t>
                      </a:r>
                      <a:r>
                        <a:rPr lang="en-US" dirty="0" err="1" smtClean="0"/>
                        <a:t>Majeika</a:t>
                      </a:r>
                      <a:r>
                        <a:rPr lang="en-US" dirty="0" smtClean="0"/>
                        <a:t> et al., 2011)</a:t>
                      </a:r>
                    </a:p>
                    <a:p>
                      <a:pPr marL="285750" indent="-285750">
                        <a:buFont typeface="Arial" panose="020B0604020202020204" pitchFamily="34" charset="0"/>
                        <a:buChar char="•"/>
                      </a:pPr>
                      <a:r>
                        <a:rPr lang="en-US" dirty="0" smtClean="0">
                          <a:solidFill>
                            <a:schemeClr val="accent2"/>
                          </a:solidFill>
                        </a:rPr>
                        <a:t>Method 3: Adjust the contingencies </a:t>
                      </a:r>
                      <a:br>
                        <a:rPr lang="en-US" dirty="0" smtClean="0">
                          <a:solidFill>
                            <a:schemeClr val="accent2"/>
                          </a:solidFill>
                        </a:rPr>
                      </a:br>
                      <a:r>
                        <a:rPr lang="en-US" dirty="0" smtClean="0"/>
                        <a:t>(Wood et al., 2007)</a:t>
                      </a:r>
                    </a:p>
                    <a:p>
                      <a:pPr marL="285750" indent="-285750">
                        <a:buFont typeface="Arial" panose="020B0604020202020204" pitchFamily="34" charset="0"/>
                        <a:buChar char="•"/>
                      </a:pPr>
                      <a:r>
                        <a:rPr lang="en-US" dirty="0" smtClean="0">
                          <a:solidFill>
                            <a:schemeClr val="accent2"/>
                          </a:solidFill>
                        </a:rPr>
                        <a:t>Method 1 &amp; 2: Teach the replacement behavior and improve</a:t>
                      </a:r>
                      <a:r>
                        <a:rPr lang="en-US" baseline="0" dirty="0" smtClean="0">
                          <a:solidFill>
                            <a:schemeClr val="accent2"/>
                          </a:solidFill>
                        </a:rPr>
                        <a:t> the environment</a:t>
                      </a:r>
                      <a:r>
                        <a:rPr lang="en-US" dirty="0" smtClean="0">
                          <a:solidFill>
                            <a:schemeClr val="accent2"/>
                          </a:solidFill>
                        </a:rPr>
                        <a:t> </a:t>
                      </a:r>
                      <a:br>
                        <a:rPr lang="en-US" dirty="0" smtClean="0">
                          <a:solidFill>
                            <a:schemeClr val="accent2"/>
                          </a:solidFill>
                        </a:rPr>
                      </a:br>
                      <a:r>
                        <a:rPr lang="en-US" dirty="0" smtClean="0"/>
                        <a:t>(Gann et al., 2014; Liaupsin et al., 2006; </a:t>
                      </a:r>
                      <a:r>
                        <a:rPr lang="en-US" dirty="0" err="1" smtClean="0"/>
                        <a:t>Turton</a:t>
                      </a:r>
                      <a:r>
                        <a:rPr lang="en-US" dirty="0" smtClean="0"/>
                        <a:t> et al., 2007)</a:t>
                      </a:r>
                      <a:endParaRPr lang="en-US" dirty="0" smtClean="0">
                        <a:latin typeface="Arial" panose="020B0604020202020204" pitchFamily="34" charset="0"/>
                        <a:cs typeface="Arial" panose="020B0604020202020204" pitchFamily="34" charset="0"/>
                      </a:endParaRPr>
                    </a:p>
                  </a:txBody>
                  <a:tcPr>
                    <a:solidFill>
                      <a:srgbClr val="CEEADE"/>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8810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1"/>
          </a:solidFill>
        </p:spPr>
        <p:txBody>
          <a:bodyPr>
            <a:normAutofit fontScale="90000"/>
          </a:bodyPr>
          <a:lstStyle/>
          <a:p>
            <a:r>
              <a:rPr lang="en-US" dirty="0" smtClean="0"/>
              <a:t>What are the benefits and challenges?</a:t>
            </a:r>
            <a:endParaRPr lang="en-US" dirty="0"/>
          </a:p>
        </p:txBody>
      </p:sp>
      <p:sp>
        <p:nvSpPr>
          <p:cNvPr id="2" name="Text Placeholder 1"/>
          <p:cNvSpPr>
            <a:spLocks noGrp="1"/>
          </p:cNvSpPr>
          <p:nvPr>
            <p:ph type="body" idx="1"/>
          </p:nvPr>
        </p:nvSpPr>
        <p:spPr/>
        <p:txBody>
          <a:bodyPr/>
          <a:lstStyle/>
          <a:p>
            <a:r>
              <a:rPr lang="en-US" dirty="0" smtClean="0">
                <a:solidFill>
                  <a:schemeClr val="tx1"/>
                </a:solidFill>
              </a:rPr>
              <a:t>Benefits</a:t>
            </a:r>
            <a:endParaRPr lang="en-US" dirty="0">
              <a:solidFill>
                <a:schemeClr val="tx1"/>
              </a:solidFill>
            </a:endParaRPr>
          </a:p>
        </p:txBody>
      </p:sp>
      <p:sp>
        <p:nvSpPr>
          <p:cNvPr id="3" name="Content Placeholder 2"/>
          <p:cNvSpPr>
            <a:spLocks noGrp="1"/>
          </p:cNvSpPr>
          <p:nvPr>
            <p:ph sz="half" idx="2"/>
          </p:nvPr>
        </p:nvSpPr>
        <p:spPr/>
        <p:txBody>
          <a:bodyPr>
            <a:normAutofit/>
          </a:bodyPr>
          <a:lstStyle/>
          <a:p>
            <a:r>
              <a:rPr lang="en-US" sz="2200" dirty="0">
                <a:solidFill>
                  <a:schemeClr val="tx1"/>
                </a:solidFill>
              </a:rPr>
              <a:t>Proactive rather than reactive </a:t>
            </a:r>
            <a:endParaRPr lang="en-US" sz="2200" dirty="0" smtClean="0">
              <a:solidFill>
                <a:schemeClr val="tx1"/>
              </a:solidFill>
            </a:endParaRPr>
          </a:p>
          <a:p>
            <a:r>
              <a:rPr lang="en-US" sz="2200" dirty="0" smtClean="0">
                <a:solidFill>
                  <a:schemeClr val="tx1"/>
                </a:solidFill>
              </a:rPr>
              <a:t>Yield desired outcomes for a variety of students with a range of target behaviors and in a variety of environments (Lane, Rogers et al., 2007)</a:t>
            </a:r>
          </a:p>
          <a:p>
            <a:r>
              <a:rPr lang="en-US" sz="2200" dirty="0" smtClean="0">
                <a:solidFill>
                  <a:schemeClr val="tx1"/>
                </a:solidFill>
              </a:rPr>
              <a:t>Team-based approach with opportunities to include parent and student voice</a:t>
            </a:r>
            <a:endParaRPr lang="en-US" sz="2200" dirty="0">
              <a:solidFill>
                <a:schemeClr val="tx1"/>
              </a:solidFill>
            </a:endParaRPr>
          </a:p>
          <a:p>
            <a:endParaRPr lang="en-US" sz="2200" dirty="0">
              <a:solidFill>
                <a:schemeClr val="tx1"/>
              </a:solidFill>
            </a:endParaRPr>
          </a:p>
        </p:txBody>
      </p:sp>
      <p:sp>
        <p:nvSpPr>
          <p:cNvPr id="7" name="Text Placeholder 6"/>
          <p:cNvSpPr>
            <a:spLocks noGrp="1"/>
          </p:cNvSpPr>
          <p:nvPr>
            <p:ph type="body" sz="quarter" idx="3"/>
          </p:nvPr>
        </p:nvSpPr>
        <p:spPr/>
        <p:txBody>
          <a:bodyPr/>
          <a:lstStyle/>
          <a:p>
            <a:r>
              <a:rPr lang="en-US" dirty="0" smtClean="0">
                <a:solidFill>
                  <a:schemeClr val="tx1"/>
                </a:solidFill>
              </a:rPr>
              <a:t>Challenges</a:t>
            </a:r>
            <a:endParaRPr lang="en-US" dirty="0">
              <a:solidFill>
                <a:schemeClr val="tx1"/>
              </a:solidFill>
            </a:endParaRPr>
          </a:p>
        </p:txBody>
      </p:sp>
      <p:sp>
        <p:nvSpPr>
          <p:cNvPr id="8" name="Content Placeholder 7"/>
          <p:cNvSpPr>
            <a:spLocks noGrp="1"/>
          </p:cNvSpPr>
          <p:nvPr>
            <p:ph sz="quarter" idx="4"/>
          </p:nvPr>
        </p:nvSpPr>
        <p:spPr/>
        <p:txBody>
          <a:bodyPr>
            <a:normAutofit/>
          </a:bodyPr>
          <a:lstStyle/>
          <a:p>
            <a:r>
              <a:rPr lang="en-US" sz="2200" dirty="0" smtClean="0">
                <a:solidFill>
                  <a:schemeClr val="tx1"/>
                </a:solidFill>
              </a:rPr>
              <a:t>Can be resource intensive</a:t>
            </a:r>
          </a:p>
          <a:p>
            <a:r>
              <a:rPr lang="en-US" sz="2200" dirty="0" smtClean="0">
                <a:solidFill>
                  <a:schemeClr val="tx1"/>
                </a:solidFill>
              </a:rPr>
              <a:t>Requires training and practice</a:t>
            </a:r>
          </a:p>
          <a:p>
            <a:r>
              <a:rPr lang="en-US" sz="2200" dirty="0" smtClean="0">
                <a:solidFill>
                  <a:schemeClr val="tx1"/>
                </a:solidFill>
              </a:rPr>
              <a:t>Time for teams to work together and collect data</a:t>
            </a:r>
          </a:p>
        </p:txBody>
      </p:sp>
    </p:spTree>
    <p:extLst>
      <p:ext uri="{BB962C8B-B14F-4D97-AF65-F5344CB8AC3E}">
        <p14:creationId xmlns:p14="http://schemas.microsoft.com/office/powerpoint/2010/main" val="21774817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buClr>
                <a:schemeClr val="tx1">
                  <a:lumMod val="75000"/>
                  <a:lumOff val="25000"/>
                </a:schemeClr>
              </a:buClr>
              <a:defRPr/>
            </a:pPr>
            <a:r>
              <a:rPr lang="en-US" sz="3600" dirty="0">
                <a:solidFill>
                  <a:schemeClr val="accent1">
                    <a:lumMod val="75000"/>
                  </a:schemeClr>
                </a:solidFill>
              </a:rPr>
              <a:t>How do I implement </a:t>
            </a:r>
            <a:r>
              <a:rPr lang="en-US" sz="3600" dirty="0" smtClean="0">
                <a:solidFill>
                  <a:schemeClr val="accent1">
                    <a:lumMod val="75000"/>
                  </a:schemeClr>
                </a:solidFill>
              </a:rPr>
              <a:t>FABI </a:t>
            </a:r>
            <a:r>
              <a:rPr lang="en-US" sz="3600" dirty="0">
                <a:solidFill>
                  <a:schemeClr val="accent1">
                    <a:lumMod val="75000"/>
                  </a:schemeClr>
                </a:solidFill>
              </a:rPr>
              <a:t>in my classroom?      </a:t>
            </a:r>
          </a:p>
        </p:txBody>
      </p:sp>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rot="195276">
            <a:off x="6701103" y="4091519"/>
            <a:ext cx="1937565" cy="2580992"/>
          </a:xfrm>
          <a:prstGeom prst="rect">
            <a:avLst/>
          </a:prstGeom>
        </p:spPr>
      </p:pic>
    </p:spTree>
    <p:extLst>
      <p:ext uri="{BB962C8B-B14F-4D97-AF65-F5344CB8AC3E}">
        <p14:creationId xmlns:p14="http://schemas.microsoft.com/office/powerpoint/2010/main" val="28752208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1"/>
          </a:solidFill>
        </p:spPr>
        <p:txBody>
          <a:bodyPr>
            <a:normAutofit fontScale="90000"/>
          </a:bodyPr>
          <a:lstStyle/>
          <a:p>
            <a:r>
              <a:rPr lang="en-US" dirty="0"/>
              <a:t>How do I implement FABIs in my classroom?</a:t>
            </a:r>
          </a:p>
        </p:txBody>
      </p:sp>
      <p:grpSp>
        <p:nvGrpSpPr>
          <p:cNvPr id="60" name="Group 59"/>
          <p:cNvGrpSpPr/>
          <p:nvPr/>
        </p:nvGrpSpPr>
        <p:grpSpPr>
          <a:xfrm>
            <a:off x="207998" y="2855964"/>
            <a:ext cx="8707402" cy="1995461"/>
            <a:chOff x="228600" y="2652739"/>
            <a:chExt cx="8707402" cy="1995461"/>
          </a:xfrm>
        </p:grpSpPr>
        <p:grpSp>
          <p:nvGrpSpPr>
            <p:cNvPr id="61" name="Group 60"/>
            <p:cNvGrpSpPr/>
            <p:nvPr/>
          </p:nvGrpSpPr>
          <p:grpSpPr>
            <a:xfrm>
              <a:off x="228600" y="2732894"/>
              <a:ext cx="1544602" cy="1675660"/>
              <a:chOff x="762000" y="1557456"/>
              <a:chExt cx="2057400" cy="2610384"/>
            </a:xfrm>
          </p:grpSpPr>
          <p:sp>
            <p:nvSpPr>
              <p:cNvPr id="82" name="Oval 81"/>
              <p:cNvSpPr/>
              <p:nvPr/>
            </p:nvSpPr>
            <p:spPr>
              <a:xfrm>
                <a:off x="762000" y="1946209"/>
                <a:ext cx="2057400" cy="2057400"/>
              </a:xfrm>
              <a:prstGeom prst="ellipse">
                <a:avLst/>
              </a:prstGeom>
              <a:gradFill flip="none" rotWithShape="1">
                <a:gsLst>
                  <a:gs pos="0">
                    <a:srgbClr val="4584D3">
                      <a:lumMod val="60000"/>
                      <a:lumOff val="40000"/>
                    </a:srgbClr>
                  </a:gs>
                  <a:gs pos="63000">
                    <a:srgbClr val="4584D3">
                      <a:lumMod val="75000"/>
                    </a:srgbClr>
                  </a:gs>
                  <a:gs pos="100000">
                    <a:srgbClr val="4584D3">
                      <a:lumMod val="75000"/>
                    </a:srgbClr>
                  </a:gs>
                </a:gsLst>
                <a:path path="circle">
                  <a:fillToRect l="50000" t="50000" r="50000" b="50000"/>
                </a:path>
                <a:tileRect/>
              </a:gradFill>
              <a:ln w="82550" cap="flat" cmpd="sng" algn="ctr">
                <a:noFill/>
                <a:prstDash val="solid"/>
              </a:ln>
              <a:effectLst>
                <a:outerShdw blurRad="152400" dist="165100" dir="5400000" sx="90000" sy="-19000" rotWithShape="0">
                  <a:prstClr val="black">
                    <a:alpha val="1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Times New Roman"/>
                    <a:ea typeface="+mn-ea"/>
                    <a:cs typeface="+mn-cs"/>
                  </a:rPr>
                  <a:t>             </a:t>
                </a:r>
              </a:p>
            </p:txBody>
          </p:sp>
          <p:sp>
            <p:nvSpPr>
              <p:cNvPr id="83" name="TextBox 82"/>
              <p:cNvSpPr txBox="1"/>
              <p:nvPr/>
            </p:nvSpPr>
            <p:spPr>
              <a:xfrm>
                <a:off x="1121392" y="1557456"/>
                <a:ext cx="1219200" cy="261038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800" b="1" i="0" u="none" strike="noStrike" kern="0" cap="none" spc="0" normalizeH="0" baseline="0" noProof="0" dirty="0" smtClean="0">
                    <a:ln>
                      <a:noFill/>
                    </a:ln>
                    <a:solidFill>
                      <a:srgbClr val="4584D3">
                        <a:lumMod val="50000"/>
                        <a:alpha val="40000"/>
                      </a:srgbClr>
                    </a:solidFill>
                    <a:effectLst/>
                    <a:uLnTx/>
                    <a:uFillTx/>
                    <a:latin typeface="Arial"/>
                    <a:cs typeface="Arial" pitchFamily="34" charset="0"/>
                  </a:rPr>
                  <a:t>1</a:t>
                </a:r>
              </a:p>
            </p:txBody>
          </p:sp>
          <p:sp>
            <p:nvSpPr>
              <p:cNvPr id="84" name="TextBox 83"/>
              <p:cNvSpPr txBox="1"/>
              <p:nvPr/>
            </p:nvSpPr>
            <p:spPr>
              <a:xfrm>
                <a:off x="833483" y="2652500"/>
                <a:ext cx="1931160" cy="683264"/>
              </a:xfrm>
              <a:prstGeom prst="rect">
                <a:avLst/>
              </a:prstGeom>
              <a:noFill/>
            </p:spPr>
            <p:txBody>
              <a:bodyPr wrap="square" rtlCol="0">
                <a:normAutofit fontScale="70000" lnSpcReduction="20000"/>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400" b="1" i="0" u="none" strike="noStrike" kern="0" cap="none" spc="60" normalizeH="0" baseline="0" noProof="0" dirty="0" smtClean="0">
                    <a:ln>
                      <a:noFill/>
                    </a:ln>
                    <a:solidFill>
                      <a:prstClr val="white"/>
                    </a:solidFill>
                    <a:effectLst>
                      <a:outerShdw blurRad="50800" dist="25400" dir="5400000" algn="t" rotWithShape="0">
                        <a:prstClr val="black">
                          <a:alpha val="15000"/>
                        </a:prstClr>
                      </a:outerShdw>
                    </a:effectLst>
                    <a:uLnTx/>
                    <a:uFillTx/>
                    <a:latin typeface="Times New Roman"/>
                  </a:rPr>
                  <a:t>Identify Students</a:t>
                </a:r>
                <a:endParaRPr kumimoji="0" lang="en-US" sz="2400" b="1" i="0" u="none" strike="noStrike" kern="0" cap="none" spc="0" normalizeH="0" baseline="0" noProof="0" dirty="0" smtClean="0">
                  <a:ln>
                    <a:noFill/>
                  </a:ln>
                  <a:solidFill>
                    <a:prstClr val="white"/>
                  </a:solidFill>
                  <a:effectLst>
                    <a:outerShdw blurRad="50800" dist="25400" dir="5400000" algn="t" rotWithShape="0">
                      <a:prstClr val="black">
                        <a:alpha val="15000"/>
                      </a:prstClr>
                    </a:outerShdw>
                  </a:effectLst>
                  <a:uLnTx/>
                  <a:uFillTx/>
                  <a:latin typeface="Times New Roman"/>
                </a:endParaRPr>
              </a:p>
            </p:txBody>
          </p:sp>
          <p:sp>
            <p:nvSpPr>
              <p:cNvPr id="85" name="Oval 84"/>
              <p:cNvSpPr/>
              <p:nvPr/>
            </p:nvSpPr>
            <p:spPr>
              <a:xfrm>
                <a:off x="1007328" y="1992353"/>
                <a:ext cx="1583472" cy="1295399"/>
              </a:xfrm>
              <a:prstGeom prst="ellipse">
                <a:avLst/>
              </a:prstGeom>
              <a:gradFill flip="none" rotWithShape="1">
                <a:gsLst>
                  <a:gs pos="63000">
                    <a:sysClr val="window" lastClr="FFFFFF">
                      <a:alpha val="7000"/>
                    </a:sysClr>
                  </a:gs>
                  <a:gs pos="72000">
                    <a:sysClr val="window" lastClr="FFFFFF">
                      <a:alpha val="15000"/>
                    </a:sysClr>
                  </a:gs>
                  <a:gs pos="91000">
                    <a:sysClr val="window" lastClr="FFFFFF">
                      <a:alpha val="28000"/>
                    </a:sysClr>
                  </a:gs>
                </a:gsLst>
                <a:lin ang="162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Times New Roman"/>
                  <a:ea typeface="+mn-ea"/>
                  <a:cs typeface="+mn-cs"/>
                </a:endParaRPr>
              </a:p>
            </p:txBody>
          </p:sp>
        </p:grpSp>
        <p:grpSp>
          <p:nvGrpSpPr>
            <p:cNvPr id="62" name="Group 61"/>
            <p:cNvGrpSpPr/>
            <p:nvPr/>
          </p:nvGrpSpPr>
          <p:grpSpPr>
            <a:xfrm>
              <a:off x="2057400" y="2739985"/>
              <a:ext cx="1544602" cy="1908215"/>
              <a:chOff x="762000" y="1557456"/>
              <a:chExt cx="2057400" cy="2972664"/>
            </a:xfrm>
          </p:grpSpPr>
          <p:sp>
            <p:nvSpPr>
              <p:cNvPr id="78" name="Oval 77"/>
              <p:cNvSpPr/>
              <p:nvPr/>
            </p:nvSpPr>
            <p:spPr>
              <a:xfrm>
                <a:off x="762000" y="1946209"/>
                <a:ext cx="2057400" cy="2057400"/>
              </a:xfrm>
              <a:prstGeom prst="ellipse">
                <a:avLst/>
              </a:prstGeom>
              <a:solidFill>
                <a:srgbClr val="A5D028">
                  <a:lumMod val="75000"/>
                </a:srgbClr>
              </a:solidFill>
              <a:ln w="82550" cap="flat" cmpd="sng" algn="ctr">
                <a:noFill/>
                <a:prstDash val="solid"/>
              </a:ln>
              <a:effectLst>
                <a:outerShdw blurRad="152400" dist="165100" dir="5400000" sx="90000" sy="-19000" rotWithShape="0">
                  <a:prstClr val="black">
                    <a:alpha val="1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Times New Roman"/>
                    <a:ea typeface="+mn-ea"/>
                    <a:cs typeface="+mn-cs"/>
                  </a:rPr>
                  <a:t>             </a:t>
                </a:r>
              </a:p>
            </p:txBody>
          </p:sp>
          <p:sp>
            <p:nvSpPr>
              <p:cNvPr id="79" name="TextBox 78"/>
              <p:cNvSpPr txBox="1"/>
              <p:nvPr/>
            </p:nvSpPr>
            <p:spPr>
              <a:xfrm>
                <a:off x="1121392" y="1557456"/>
                <a:ext cx="1219200" cy="2972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800" b="1" i="0" u="none" strike="noStrike" kern="0" cap="none" spc="0" normalizeH="0" baseline="0" noProof="0" dirty="0" smtClean="0">
                    <a:ln>
                      <a:noFill/>
                    </a:ln>
                    <a:solidFill>
                      <a:srgbClr val="A5D028">
                        <a:lumMod val="50000"/>
                        <a:alpha val="40000"/>
                      </a:srgbClr>
                    </a:solidFill>
                    <a:effectLst/>
                    <a:uLnTx/>
                    <a:uFillTx/>
                    <a:latin typeface="Arial"/>
                    <a:cs typeface="Arial" pitchFamily="34" charset="0"/>
                  </a:rPr>
                  <a:t>2</a:t>
                </a:r>
              </a:p>
            </p:txBody>
          </p:sp>
          <p:sp>
            <p:nvSpPr>
              <p:cNvPr id="80" name="TextBox 79"/>
              <p:cNvSpPr txBox="1"/>
              <p:nvPr/>
            </p:nvSpPr>
            <p:spPr>
              <a:xfrm>
                <a:off x="833483" y="2652500"/>
                <a:ext cx="1931160" cy="683264"/>
              </a:xfrm>
              <a:prstGeom prst="rect">
                <a:avLst/>
              </a:prstGeom>
              <a:noFill/>
            </p:spPr>
            <p:txBody>
              <a:bodyPr wrap="square" rtlCol="0">
                <a:normAutofit fontScale="70000" lnSpcReduction="20000"/>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400" b="1" i="0" u="none" strike="noStrike" kern="0" cap="none" spc="60" normalizeH="0" baseline="0" noProof="0" dirty="0" smtClean="0">
                    <a:ln>
                      <a:noFill/>
                    </a:ln>
                    <a:solidFill>
                      <a:prstClr val="white"/>
                    </a:solidFill>
                    <a:effectLst>
                      <a:outerShdw blurRad="50800" dist="25400" dir="5400000" algn="t" rotWithShape="0">
                        <a:prstClr val="black">
                          <a:alpha val="15000"/>
                        </a:prstClr>
                      </a:outerShdw>
                    </a:effectLst>
                    <a:uLnTx/>
                    <a:uFillTx/>
                    <a:latin typeface="Times New Roman"/>
                  </a:rPr>
                  <a:t>Functional Assessment</a:t>
                </a:r>
                <a:endParaRPr kumimoji="0" lang="en-US" sz="2400" b="1" i="0" u="none" strike="noStrike" kern="0" cap="none" spc="0" normalizeH="0" baseline="0" noProof="0" dirty="0" smtClean="0">
                  <a:ln>
                    <a:noFill/>
                  </a:ln>
                  <a:solidFill>
                    <a:prstClr val="white"/>
                  </a:solidFill>
                  <a:effectLst>
                    <a:outerShdw blurRad="50800" dist="25400" dir="5400000" algn="t" rotWithShape="0">
                      <a:prstClr val="black">
                        <a:alpha val="15000"/>
                      </a:prstClr>
                    </a:outerShdw>
                  </a:effectLst>
                  <a:uLnTx/>
                  <a:uFillTx/>
                  <a:latin typeface="Times New Roman"/>
                </a:endParaRPr>
              </a:p>
            </p:txBody>
          </p:sp>
          <p:sp>
            <p:nvSpPr>
              <p:cNvPr id="81" name="Oval 80"/>
              <p:cNvSpPr/>
              <p:nvPr/>
            </p:nvSpPr>
            <p:spPr>
              <a:xfrm>
                <a:off x="1007328" y="1992353"/>
                <a:ext cx="1583472" cy="1295399"/>
              </a:xfrm>
              <a:prstGeom prst="ellipse">
                <a:avLst/>
              </a:prstGeom>
              <a:gradFill flip="none" rotWithShape="1">
                <a:gsLst>
                  <a:gs pos="63000">
                    <a:sysClr val="window" lastClr="FFFFFF">
                      <a:alpha val="7000"/>
                    </a:sysClr>
                  </a:gs>
                  <a:gs pos="72000">
                    <a:sysClr val="window" lastClr="FFFFFF">
                      <a:alpha val="15000"/>
                    </a:sysClr>
                  </a:gs>
                  <a:gs pos="91000">
                    <a:sysClr val="window" lastClr="FFFFFF">
                      <a:alpha val="28000"/>
                    </a:sysClr>
                  </a:gs>
                </a:gsLst>
                <a:lin ang="162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Times New Roman"/>
                  <a:ea typeface="+mn-ea"/>
                  <a:cs typeface="+mn-cs"/>
                </a:endParaRPr>
              </a:p>
            </p:txBody>
          </p:sp>
        </p:grpSp>
        <p:grpSp>
          <p:nvGrpSpPr>
            <p:cNvPr id="63" name="Group 62"/>
            <p:cNvGrpSpPr/>
            <p:nvPr/>
          </p:nvGrpSpPr>
          <p:grpSpPr>
            <a:xfrm>
              <a:off x="3886200" y="2708109"/>
              <a:ext cx="1544602" cy="1908215"/>
              <a:chOff x="762000" y="1557456"/>
              <a:chExt cx="2057400" cy="2972664"/>
            </a:xfrm>
          </p:grpSpPr>
          <p:sp>
            <p:nvSpPr>
              <p:cNvPr id="74" name="Oval 73"/>
              <p:cNvSpPr/>
              <p:nvPr/>
            </p:nvSpPr>
            <p:spPr>
              <a:xfrm>
                <a:off x="762000" y="1946209"/>
                <a:ext cx="2057400" cy="2057400"/>
              </a:xfrm>
              <a:prstGeom prst="ellipse">
                <a:avLst/>
              </a:prstGeom>
              <a:solidFill>
                <a:srgbClr val="05E0DB">
                  <a:lumMod val="75000"/>
                </a:srgbClr>
              </a:solidFill>
              <a:ln w="82550" cap="flat" cmpd="sng" algn="ctr">
                <a:noFill/>
                <a:prstDash val="solid"/>
              </a:ln>
              <a:effectLst>
                <a:outerShdw blurRad="152400" dist="165100" dir="5400000" sx="90000" sy="-19000" rotWithShape="0">
                  <a:prstClr val="black">
                    <a:alpha val="1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Times New Roman"/>
                    <a:ea typeface="+mn-ea"/>
                    <a:cs typeface="+mn-cs"/>
                  </a:rPr>
                  <a:t>             </a:t>
                </a:r>
              </a:p>
            </p:txBody>
          </p:sp>
          <p:sp>
            <p:nvSpPr>
              <p:cNvPr id="75" name="TextBox 74"/>
              <p:cNvSpPr txBox="1"/>
              <p:nvPr/>
            </p:nvSpPr>
            <p:spPr>
              <a:xfrm>
                <a:off x="1121392" y="1557456"/>
                <a:ext cx="1219200" cy="2972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800" b="1" i="0" u="none" strike="noStrike" kern="0" cap="none" spc="0" normalizeH="0" baseline="0" noProof="0" dirty="0" smtClean="0">
                    <a:ln>
                      <a:noFill/>
                    </a:ln>
                    <a:solidFill>
                      <a:srgbClr val="05E0DB">
                        <a:lumMod val="50000"/>
                        <a:alpha val="40000"/>
                      </a:srgbClr>
                    </a:solidFill>
                    <a:effectLst/>
                    <a:uLnTx/>
                    <a:uFillTx/>
                    <a:latin typeface="Arial"/>
                    <a:cs typeface="Arial" pitchFamily="34" charset="0"/>
                  </a:rPr>
                  <a:t>3</a:t>
                </a:r>
              </a:p>
            </p:txBody>
          </p:sp>
          <p:sp>
            <p:nvSpPr>
              <p:cNvPr id="76" name="TextBox 75"/>
              <p:cNvSpPr txBox="1"/>
              <p:nvPr/>
            </p:nvSpPr>
            <p:spPr>
              <a:xfrm>
                <a:off x="833483" y="2652500"/>
                <a:ext cx="1931160" cy="683264"/>
              </a:xfrm>
              <a:prstGeom prst="rect">
                <a:avLst/>
              </a:prstGeom>
              <a:noFill/>
            </p:spPr>
            <p:txBody>
              <a:bodyPr wrap="square" rtlCol="0">
                <a:normAutofit fontScale="70000" lnSpcReduction="20000"/>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400" b="1" i="0" u="none" strike="noStrike" kern="0" cap="none" spc="60" normalizeH="0" baseline="0" noProof="0" dirty="0" smtClean="0">
                    <a:ln>
                      <a:noFill/>
                    </a:ln>
                    <a:solidFill>
                      <a:prstClr val="white"/>
                    </a:solidFill>
                    <a:effectLst>
                      <a:outerShdw blurRad="50800" dist="25400" dir="5400000" algn="t" rotWithShape="0">
                        <a:prstClr val="black">
                          <a:alpha val="15000"/>
                        </a:prstClr>
                      </a:outerShdw>
                    </a:effectLst>
                    <a:uLnTx/>
                    <a:uFillTx/>
                    <a:latin typeface="Times New Roman"/>
                  </a:rPr>
                  <a:t>Baseline Data</a:t>
                </a:r>
                <a:endParaRPr kumimoji="0" lang="en-US" sz="2400" b="1" i="0" u="none" strike="noStrike" kern="0" cap="none" spc="0" normalizeH="0" baseline="0" noProof="0" dirty="0" smtClean="0">
                  <a:ln>
                    <a:noFill/>
                  </a:ln>
                  <a:solidFill>
                    <a:prstClr val="white"/>
                  </a:solidFill>
                  <a:effectLst>
                    <a:outerShdw blurRad="50800" dist="25400" dir="5400000" algn="t" rotWithShape="0">
                      <a:prstClr val="black">
                        <a:alpha val="15000"/>
                      </a:prstClr>
                    </a:outerShdw>
                  </a:effectLst>
                  <a:uLnTx/>
                  <a:uFillTx/>
                  <a:latin typeface="Times New Roman"/>
                </a:endParaRPr>
              </a:p>
            </p:txBody>
          </p:sp>
          <p:sp>
            <p:nvSpPr>
              <p:cNvPr id="77" name="Oval 76"/>
              <p:cNvSpPr/>
              <p:nvPr/>
            </p:nvSpPr>
            <p:spPr>
              <a:xfrm>
                <a:off x="1007328" y="1992353"/>
                <a:ext cx="1583472" cy="1295399"/>
              </a:xfrm>
              <a:prstGeom prst="ellipse">
                <a:avLst/>
              </a:prstGeom>
              <a:gradFill flip="none" rotWithShape="1">
                <a:gsLst>
                  <a:gs pos="63000">
                    <a:sysClr val="window" lastClr="FFFFFF">
                      <a:alpha val="7000"/>
                    </a:sysClr>
                  </a:gs>
                  <a:gs pos="72000">
                    <a:sysClr val="window" lastClr="FFFFFF">
                      <a:alpha val="15000"/>
                    </a:sysClr>
                  </a:gs>
                  <a:gs pos="91000">
                    <a:sysClr val="window" lastClr="FFFFFF">
                      <a:alpha val="28000"/>
                    </a:sysClr>
                  </a:gs>
                </a:gsLst>
                <a:lin ang="162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Times New Roman"/>
                  <a:ea typeface="+mn-ea"/>
                  <a:cs typeface="+mn-cs"/>
                </a:endParaRPr>
              </a:p>
            </p:txBody>
          </p:sp>
        </p:grpSp>
        <p:grpSp>
          <p:nvGrpSpPr>
            <p:cNvPr id="64" name="Group 63"/>
            <p:cNvGrpSpPr/>
            <p:nvPr/>
          </p:nvGrpSpPr>
          <p:grpSpPr>
            <a:xfrm>
              <a:off x="5638800" y="2663894"/>
              <a:ext cx="1544602" cy="1908215"/>
              <a:chOff x="762000" y="1557456"/>
              <a:chExt cx="2057400" cy="2972664"/>
            </a:xfrm>
          </p:grpSpPr>
          <p:sp>
            <p:nvSpPr>
              <p:cNvPr id="70" name="Oval 69"/>
              <p:cNvSpPr/>
              <p:nvPr/>
            </p:nvSpPr>
            <p:spPr>
              <a:xfrm>
                <a:off x="762000" y="1946209"/>
                <a:ext cx="2057400" cy="2057400"/>
              </a:xfrm>
              <a:prstGeom prst="ellipse">
                <a:avLst/>
              </a:prstGeom>
              <a:solidFill>
                <a:srgbClr val="FF6161"/>
              </a:solidFill>
              <a:ln w="82550" cap="flat" cmpd="sng" algn="ctr">
                <a:noFill/>
                <a:prstDash val="solid"/>
              </a:ln>
              <a:effectLst>
                <a:outerShdw blurRad="152400" dist="165100" dir="5400000" sx="90000" sy="-19000" rotWithShape="0">
                  <a:prstClr val="black">
                    <a:alpha val="1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Times New Roman"/>
                    <a:ea typeface="+mn-ea"/>
                    <a:cs typeface="+mn-cs"/>
                  </a:rPr>
                  <a:t>             </a:t>
                </a:r>
              </a:p>
            </p:txBody>
          </p:sp>
          <p:sp>
            <p:nvSpPr>
              <p:cNvPr id="71" name="TextBox 70"/>
              <p:cNvSpPr txBox="1"/>
              <p:nvPr/>
            </p:nvSpPr>
            <p:spPr>
              <a:xfrm>
                <a:off x="1121392" y="1557456"/>
                <a:ext cx="1219200" cy="2972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800" b="1" i="0" u="none" strike="noStrike" kern="0" cap="none" spc="0" normalizeH="0" baseline="0" noProof="0" dirty="0" smtClean="0">
                    <a:ln>
                      <a:noFill/>
                    </a:ln>
                    <a:solidFill>
                      <a:srgbClr val="EF1582"/>
                    </a:solidFill>
                    <a:effectLst/>
                    <a:uLnTx/>
                    <a:uFillTx/>
                    <a:latin typeface="Arial"/>
                    <a:cs typeface="Arial" pitchFamily="34" charset="0"/>
                  </a:rPr>
                  <a:t>4</a:t>
                </a:r>
              </a:p>
            </p:txBody>
          </p:sp>
          <p:sp>
            <p:nvSpPr>
              <p:cNvPr id="72" name="TextBox 71"/>
              <p:cNvSpPr txBox="1"/>
              <p:nvPr/>
            </p:nvSpPr>
            <p:spPr>
              <a:xfrm>
                <a:off x="833483" y="2652500"/>
                <a:ext cx="1931160" cy="683264"/>
              </a:xfrm>
              <a:prstGeom prst="rect">
                <a:avLst/>
              </a:prstGeom>
              <a:noFill/>
            </p:spPr>
            <p:txBody>
              <a:bodyPr wrap="square" rtlCol="0">
                <a:normAutofit fontScale="62500" lnSpcReduction="20000"/>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400" b="1" i="0" u="none" strike="noStrike" kern="0" cap="none" spc="60" normalizeH="0" baseline="0" noProof="0" dirty="0" smtClean="0">
                    <a:ln>
                      <a:noFill/>
                    </a:ln>
                    <a:solidFill>
                      <a:prstClr val="white"/>
                    </a:solidFill>
                    <a:effectLst>
                      <a:outerShdw blurRad="50800" dist="25400" dir="5400000" algn="t" rotWithShape="0">
                        <a:prstClr val="black">
                          <a:alpha val="15000"/>
                        </a:prstClr>
                      </a:outerShdw>
                    </a:effectLst>
                    <a:uLnTx/>
                    <a:uFillTx/>
                    <a:latin typeface="Times New Roman"/>
                  </a:rPr>
                  <a:t>Intervention Development</a:t>
                </a:r>
                <a:endParaRPr kumimoji="0" lang="en-US" sz="2400" b="1" i="0" u="none" strike="noStrike" kern="0" cap="none" spc="0" normalizeH="0" baseline="0" noProof="0" dirty="0" smtClean="0">
                  <a:ln>
                    <a:noFill/>
                  </a:ln>
                  <a:solidFill>
                    <a:prstClr val="white"/>
                  </a:solidFill>
                  <a:effectLst>
                    <a:outerShdw blurRad="50800" dist="25400" dir="5400000" algn="t" rotWithShape="0">
                      <a:prstClr val="black">
                        <a:alpha val="15000"/>
                      </a:prstClr>
                    </a:outerShdw>
                  </a:effectLst>
                  <a:uLnTx/>
                  <a:uFillTx/>
                  <a:latin typeface="Times New Roman"/>
                </a:endParaRPr>
              </a:p>
            </p:txBody>
          </p:sp>
          <p:sp>
            <p:nvSpPr>
              <p:cNvPr id="73" name="Oval 72"/>
              <p:cNvSpPr/>
              <p:nvPr/>
            </p:nvSpPr>
            <p:spPr>
              <a:xfrm>
                <a:off x="1046945" y="2327210"/>
                <a:ext cx="1583471" cy="1295400"/>
              </a:xfrm>
              <a:prstGeom prst="ellipse">
                <a:avLst/>
              </a:prstGeom>
              <a:gradFill flip="none" rotWithShape="1">
                <a:gsLst>
                  <a:gs pos="63000">
                    <a:sysClr val="window" lastClr="FFFFFF">
                      <a:alpha val="7000"/>
                    </a:sysClr>
                  </a:gs>
                  <a:gs pos="72000">
                    <a:sysClr val="window" lastClr="FFFFFF">
                      <a:alpha val="15000"/>
                    </a:sysClr>
                  </a:gs>
                  <a:gs pos="91000">
                    <a:sysClr val="window" lastClr="FFFFFF">
                      <a:alpha val="28000"/>
                    </a:sysClr>
                  </a:gs>
                </a:gsLst>
                <a:lin ang="162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Times New Roman"/>
                  <a:ea typeface="+mn-ea"/>
                  <a:cs typeface="+mn-cs"/>
                </a:endParaRPr>
              </a:p>
            </p:txBody>
          </p:sp>
        </p:grpSp>
        <p:grpSp>
          <p:nvGrpSpPr>
            <p:cNvPr id="65" name="Group 64"/>
            <p:cNvGrpSpPr/>
            <p:nvPr/>
          </p:nvGrpSpPr>
          <p:grpSpPr>
            <a:xfrm>
              <a:off x="7391400" y="2652739"/>
              <a:ext cx="1544602" cy="1908215"/>
              <a:chOff x="762000" y="1557456"/>
              <a:chExt cx="2057400" cy="2972664"/>
            </a:xfrm>
          </p:grpSpPr>
          <p:sp>
            <p:nvSpPr>
              <p:cNvPr id="66" name="Oval 65"/>
              <p:cNvSpPr/>
              <p:nvPr/>
            </p:nvSpPr>
            <p:spPr>
              <a:xfrm>
                <a:off x="762000" y="1946209"/>
                <a:ext cx="2057400" cy="2057400"/>
              </a:xfrm>
              <a:prstGeom prst="ellipse">
                <a:avLst/>
              </a:prstGeom>
              <a:solidFill>
                <a:srgbClr val="FFC000"/>
              </a:solidFill>
              <a:ln w="82550" cap="flat" cmpd="sng" algn="ctr">
                <a:noFill/>
                <a:prstDash val="solid"/>
              </a:ln>
              <a:effectLst>
                <a:outerShdw blurRad="152400" dist="165100" dir="5400000" sx="90000" sy="-19000" rotWithShape="0">
                  <a:prstClr val="black">
                    <a:alpha val="1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Times New Roman"/>
                    <a:ea typeface="+mn-ea"/>
                    <a:cs typeface="+mn-cs"/>
                  </a:rPr>
                  <a:t>             </a:t>
                </a:r>
              </a:p>
            </p:txBody>
          </p:sp>
          <p:sp>
            <p:nvSpPr>
              <p:cNvPr id="67" name="TextBox 66"/>
              <p:cNvSpPr txBox="1"/>
              <p:nvPr/>
            </p:nvSpPr>
            <p:spPr>
              <a:xfrm>
                <a:off x="1121392" y="1557456"/>
                <a:ext cx="1219200" cy="2972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800" b="1" i="0" u="none" strike="noStrike" kern="0" cap="none" spc="0" normalizeH="0" baseline="0" noProof="0" dirty="0" smtClean="0">
                    <a:ln>
                      <a:noFill/>
                    </a:ln>
                    <a:solidFill>
                      <a:srgbClr val="FF9900"/>
                    </a:solidFill>
                    <a:effectLst/>
                    <a:uLnTx/>
                    <a:uFillTx/>
                    <a:latin typeface="Arial"/>
                    <a:cs typeface="Arial" pitchFamily="34" charset="0"/>
                  </a:rPr>
                  <a:t>5</a:t>
                </a:r>
              </a:p>
            </p:txBody>
          </p:sp>
          <p:sp>
            <p:nvSpPr>
              <p:cNvPr id="68" name="TextBox 67"/>
              <p:cNvSpPr txBox="1"/>
              <p:nvPr/>
            </p:nvSpPr>
            <p:spPr>
              <a:xfrm>
                <a:off x="833483" y="2652500"/>
                <a:ext cx="1931160" cy="683264"/>
              </a:xfrm>
              <a:prstGeom prst="rect">
                <a:avLst/>
              </a:prstGeom>
              <a:noFill/>
            </p:spPr>
            <p:txBody>
              <a:bodyPr wrap="square" rtlCol="0">
                <a:normAutofit fontScale="70000" lnSpcReduction="20000"/>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400" b="1" i="0" u="none" strike="noStrike" kern="0" cap="none" spc="60" normalizeH="0" baseline="0" noProof="0" dirty="0" smtClean="0">
                    <a:ln>
                      <a:noFill/>
                    </a:ln>
                    <a:solidFill>
                      <a:prstClr val="white"/>
                    </a:solidFill>
                    <a:effectLst>
                      <a:outerShdw blurRad="50800" dist="25400" dir="5400000" algn="t" rotWithShape="0">
                        <a:prstClr val="black">
                          <a:alpha val="15000"/>
                        </a:prstClr>
                      </a:outerShdw>
                    </a:effectLst>
                    <a:uLnTx/>
                    <a:uFillTx/>
                    <a:latin typeface="Times New Roman"/>
                  </a:rPr>
                  <a:t>Testing the Intervention</a:t>
                </a:r>
                <a:endParaRPr kumimoji="0" lang="en-US" sz="2400" b="1" i="0" u="none" strike="noStrike" kern="0" cap="none" spc="0" normalizeH="0" baseline="0" noProof="0" dirty="0" smtClean="0">
                  <a:ln>
                    <a:noFill/>
                  </a:ln>
                  <a:solidFill>
                    <a:prstClr val="white"/>
                  </a:solidFill>
                  <a:effectLst>
                    <a:outerShdw blurRad="50800" dist="25400" dir="5400000" algn="t" rotWithShape="0">
                      <a:prstClr val="black">
                        <a:alpha val="15000"/>
                      </a:prstClr>
                    </a:outerShdw>
                  </a:effectLst>
                  <a:uLnTx/>
                  <a:uFillTx/>
                  <a:latin typeface="Times New Roman"/>
                </a:endParaRPr>
              </a:p>
            </p:txBody>
          </p:sp>
          <p:sp>
            <p:nvSpPr>
              <p:cNvPr id="69" name="Oval 68"/>
              <p:cNvSpPr/>
              <p:nvPr/>
            </p:nvSpPr>
            <p:spPr>
              <a:xfrm>
                <a:off x="1046945" y="2040364"/>
                <a:ext cx="1583471" cy="1295400"/>
              </a:xfrm>
              <a:prstGeom prst="ellipse">
                <a:avLst/>
              </a:prstGeom>
              <a:gradFill flip="none" rotWithShape="1">
                <a:gsLst>
                  <a:gs pos="63000">
                    <a:sysClr val="window" lastClr="FFFFFF">
                      <a:alpha val="7000"/>
                    </a:sysClr>
                  </a:gs>
                  <a:gs pos="72000">
                    <a:sysClr val="window" lastClr="FFFFFF">
                      <a:alpha val="15000"/>
                    </a:sysClr>
                  </a:gs>
                  <a:gs pos="91000">
                    <a:sysClr val="window" lastClr="FFFFFF">
                      <a:alpha val="28000"/>
                    </a:sysClr>
                  </a:gs>
                </a:gsLst>
                <a:lin ang="162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Times New Roman"/>
                  <a:ea typeface="+mn-ea"/>
                  <a:cs typeface="+mn-cs"/>
                </a:endParaRPr>
              </a:p>
            </p:txBody>
          </p:sp>
        </p:grpSp>
      </p:grpSp>
      <p:sp>
        <p:nvSpPr>
          <p:cNvPr id="87" name="Rectangle 86"/>
          <p:cNvSpPr/>
          <p:nvPr/>
        </p:nvSpPr>
        <p:spPr>
          <a:xfrm>
            <a:off x="3329812" y="1675136"/>
            <a:ext cx="2644466" cy="923330"/>
          </a:xfrm>
          <a:prstGeom prst="rect">
            <a:avLst/>
          </a:prstGeom>
          <a:noFill/>
        </p:spPr>
        <p:txBody>
          <a:bodyPr wrap="square" lIns="91440" tIns="45720" rIns="91440" bIns="45720">
            <a:spAutoFit/>
          </a:bodyPr>
          <a:lstStyle/>
          <a:p>
            <a:pPr algn="ctr"/>
            <a:r>
              <a:rPr lang="en-US" sz="5400" b="1" cap="all" dirty="0" smtClean="0">
                <a:ln w="9000" cmpd="sng">
                  <a:solidFill>
                    <a:srgbClr val="4584D3"/>
                  </a:solidFill>
                  <a:prstDash val="solid"/>
                </a:ln>
                <a:solidFill>
                  <a:srgbClr val="262626"/>
                </a:solidFill>
                <a:effectLst>
                  <a:reflection blurRad="6350" stA="60000" endA="900" endPos="60000" dist="29997" dir="5400000" sy="-100000" algn="bl" rotWithShape="0"/>
                </a:effectLst>
                <a:latin typeface="Times New Roman"/>
              </a:rPr>
              <a:t>Steps</a:t>
            </a:r>
            <a:endParaRPr lang="en-US" sz="5400" b="1" cap="all" dirty="0">
              <a:ln w="9000" cmpd="sng">
                <a:solidFill>
                  <a:srgbClr val="4584D3"/>
                </a:solidFill>
                <a:prstDash val="solid"/>
              </a:ln>
              <a:solidFill>
                <a:srgbClr val="262626"/>
              </a:solidFill>
              <a:effectLst>
                <a:reflection blurRad="6350" stA="60000" endA="900" endPos="60000" dist="29997" dir="5400000" sy="-100000" algn="bl" rotWithShape="0"/>
              </a:effectLst>
              <a:latin typeface="Times New Roman"/>
            </a:endParaRPr>
          </a:p>
        </p:txBody>
      </p:sp>
    </p:spTree>
    <p:extLst>
      <p:ext uri="{BB962C8B-B14F-4D97-AF65-F5344CB8AC3E}">
        <p14:creationId xmlns:p14="http://schemas.microsoft.com/office/powerpoint/2010/main" val="22935471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1"/>
          </a:solidFill>
        </p:spPr>
        <p:txBody>
          <a:bodyPr>
            <a:normAutofit/>
          </a:bodyPr>
          <a:lstStyle/>
          <a:p>
            <a:r>
              <a:rPr lang="en-US" dirty="0" smtClean="0"/>
              <a:t>Step 1: Identify Students </a:t>
            </a:r>
            <a:endParaRPr lang="en-US" dirty="0"/>
          </a:p>
        </p:txBody>
      </p:sp>
      <p:grpSp>
        <p:nvGrpSpPr>
          <p:cNvPr id="61" name="Group 60"/>
          <p:cNvGrpSpPr/>
          <p:nvPr/>
        </p:nvGrpSpPr>
        <p:grpSpPr>
          <a:xfrm>
            <a:off x="685800" y="2971800"/>
            <a:ext cx="1544602" cy="1675660"/>
            <a:chOff x="762000" y="1557456"/>
            <a:chExt cx="2057400" cy="2610384"/>
          </a:xfrm>
        </p:grpSpPr>
        <p:sp>
          <p:nvSpPr>
            <p:cNvPr id="82" name="Oval 81"/>
            <p:cNvSpPr/>
            <p:nvPr/>
          </p:nvSpPr>
          <p:spPr>
            <a:xfrm>
              <a:off x="762000" y="1946209"/>
              <a:ext cx="2057400" cy="2057400"/>
            </a:xfrm>
            <a:prstGeom prst="ellipse">
              <a:avLst/>
            </a:prstGeom>
            <a:gradFill flip="none" rotWithShape="1">
              <a:gsLst>
                <a:gs pos="0">
                  <a:srgbClr val="4584D3">
                    <a:lumMod val="60000"/>
                    <a:lumOff val="40000"/>
                  </a:srgbClr>
                </a:gs>
                <a:gs pos="63000">
                  <a:srgbClr val="4584D3">
                    <a:lumMod val="75000"/>
                  </a:srgbClr>
                </a:gs>
                <a:gs pos="100000">
                  <a:srgbClr val="4584D3">
                    <a:lumMod val="75000"/>
                  </a:srgbClr>
                </a:gs>
              </a:gsLst>
              <a:path path="circle">
                <a:fillToRect l="50000" t="50000" r="50000" b="50000"/>
              </a:path>
              <a:tileRect/>
            </a:gradFill>
            <a:ln w="82550" cap="flat" cmpd="sng" algn="ctr">
              <a:noFill/>
              <a:prstDash val="solid"/>
            </a:ln>
            <a:effectLst>
              <a:outerShdw blurRad="152400" dist="165100" dir="5400000" sx="90000" sy="-19000" rotWithShape="0">
                <a:prstClr val="black">
                  <a:alpha val="1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Times New Roman"/>
                  <a:ea typeface="+mn-ea"/>
                  <a:cs typeface="+mn-cs"/>
                </a:rPr>
                <a:t>             </a:t>
              </a:r>
            </a:p>
          </p:txBody>
        </p:sp>
        <p:sp>
          <p:nvSpPr>
            <p:cNvPr id="83" name="TextBox 82"/>
            <p:cNvSpPr txBox="1"/>
            <p:nvPr/>
          </p:nvSpPr>
          <p:spPr>
            <a:xfrm>
              <a:off x="1121392" y="1557456"/>
              <a:ext cx="1219200" cy="261038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800" b="1" i="0" u="none" strike="noStrike" kern="0" cap="none" spc="0" normalizeH="0" baseline="0" noProof="0" dirty="0" smtClean="0">
                  <a:ln>
                    <a:noFill/>
                  </a:ln>
                  <a:solidFill>
                    <a:srgbClr val="4584D3">
                      <a:lumMod val="50000"/>
                      <a:alpha val="40000"/>
                    </a:srgbClr>
                  </a:solidFill>
                  <a:effectLst/>
                  <a:uLnTx/>
                  <a:uFillTx/>
                  <a:latin typeface="Arial"/>
                  <a:cs typeface="Arial" pitchFamily="34" charset="0"/>
                </a:rPr>
                <a:t>1</a:t>
              </a:r>
            </a:p>
          </p:txBody>
        </p:sp>
        <p:sp>
          <p:nvSpPr>
            <p:cNvPr id="84" name="TextBox 83"/>
            <p:cNvSpPr txBox="1"/>
            <p:nvPr/>
          </p:nvSpPr>
          <p:spPr>
            <a:xfrm>
              <a:off x="833483" y="2652500"/>
              <a:ext cx="1931160" cy="683264"/>
            </a:xfrm>
            <a:prstGeom prst="rect">
              <a:avLst/>
            </a:prstGeom>
            <a:noFill/>
          </p:spPr>
          <p:txBody>
            <a:bodyPr wrap="square" rtlCol="0">
              <a:normAutofit fontScale="70000" lnSpcReduction="20000"/>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400" b="1" i="0" u="none" strike="noStrike" kern="0" cap="none" spc="60" normalizeH="0" baseline="0" noProof="0" dirty="0" smtClean="0">
                  <a:ln>
                    <a:noFill/>
                  </a:ln>
                  <a:solidFill>
                    <a:prstClr val="white"/>
                  </a:solidFill>
                  <a:effectLst>
                    <a:outerShdw blurRad="50800" dist="25400" dir="5400000" algn="t" rotWithShape="0">
                      <a:prstClr val="black">
                        <a:alpha val="15000"/>
                      </a:prstClr>
                    </a:outerShdw>
                  </a:effectLst>
                  <a:uLnTx/>
                  <a:uFillTx/>
                  <a:latin typeface="Times New Roman"/>
                </a:rPr>
                <a:t>Identify Students</a:t>
              </a:r>
              <a:endParaRPr kumimoji="0" lang="en-US" sz="2400" b="1" i="0" u="none" strike="noStrike" kern="0" cap="none" spc="0" normalizeH="0" baseline="0" noProof="0" dirty="0" smtClean="0">
                <a:ln>
                  <a:noFill/>
                </a:ln>
                <a:solidFill>
                  <a:prstClr val="white"/>
                </a:solidFill>
                <a:effectLst>
                  <a:outerShdw blurRad="50800" dist="25400" dir="5400000" algn="t" rotWithShape="0">
                    <a:prstClr val="black">
                      <a:alpha val="15000"/>
                    </a:prstClr>
                  </a:outerShdw>
                </a:effectLst>
                <a:uLnTx/>
                <a:uFillTx/>
                <a:latin typeface="Times New Roman"/>
              </a:endParaRPr>
            </a:p>
          </p:txBody>
        </p:sp>
        <p:sp>
          <p:nvSpPr>
            <p:cNvPr id="85" name="Oval 84"/>
            <p:cNvSpPr/>
            <p:nvPr/>
          </p:nvSpPr>
          <p:spPr>
            <a:xfrm>
              <a:off x="1007328" y="1992353"/>
              <a:ext cx="1583472" cy="1295399"/>
            </a:xfrm>
            <a:prstGeom prst="ellipse">
              <a:avLst/>
            </a:prstGeom>
            <a:gradFill flip="none" rotWithShape="1">
              <a:gsLst>
                <a:gs pos="63000">
                  <a:sysClr val="window" lastClr="FFFFFF">
                    <a:alpha val="7000"/>
                  </a:sysClr>
                </a:gs>
                <a:gs pos="72000">
                  <a:sysClr val="window" lastClr="FFFFFF">
                    <a:alpha val="15000"/>
                  </a:sysClr>
                </a:gs>
                <a:gs pos="91000">
                  <a:sysClr val="window" lastClr="FFFFFF">
                    <a:alpha val="28000"/>
                  </a:sysClr>
                </a:gs>
              </a:gsLst>
              <a:lin ang="162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Times New Roman"/>
                <a:ea typeface="+mn-ea"/>
                <a:cs typeface="+mn-cs"/>
              </a:endParaRPr>
            </a:p>
          </p:txBody>
        </p:sp>
      </p:grpSp>
      <p:graphicFrame>
        <p:nvGraphicFramePr>
          <p:cNvPr id="33" name="Group 25"/>
          <p:cNvGraphicFramePr>
            <a:graphicFrameLocks noGrp="1"/>
          </p:cNvGraphicFramePr>
          <p:nvPr>
            <p:extLst>
              <p:ext uri="{D42A27DB-BD31-4B8C-83A1-F6EECF244321}">
                <p14:modId xmlns:p14="http://schemas.microsoft.com/office/powerpoint/2010/main" val="1398235890"/>
              </p:ext>
            </p:extLst>
          </p:nvPr>
        </p:nvGraphicFramePr>
        <p:xfrm>
          <a:off x="266700" y="1396930"/>
          <a:ext cx="8610600" cy="5432806"/>
        </p:xfrm>
        <a:graphic>
          <a:graphicData uri="http://schemas.openxmlformats.org/drawingml/2006/table">
            <a:tbl>
              <a:tblPr/>
              <a:tblGrid>
                <a:gridCol w="1148080">
                  <a:extLst>
                    <a:ext uri="{9D8B030D-6E8A-4147-A177-3AD203B41FA5}">
                      <a16:colId xmlns:a16="http://schemas.microsoft.com/office/drawing/2014/main" val="20000"/>
                    </a:ext>
                  </a:extLst>
                </a:gridCol>
                <a:gridCol w="2224404">
                  <a:extLst>
                    <a:ext uri="{9D8B030D-6E8A-4147-A177-3AD203B41FA5}">
                      <a16:colId xmlns:a16="http://schemas.microsoft.com/office/drawing/2014/main" val="20001"/>
                    </a:ext>
                  </a:extLst>
                </a:gridCol>
                <a:gridCol w="2224404">
                  <a:extLst>
                    <a:ext uri="{9D8B030D-6E8A-4147-A177-3AD203B41FA5}">
                      <a16:colId xmlns:a16="http://schemas.microsoft.com/office/drawing/2014/main" val="20002"/>
                    </a:ext>
                  </a:extLst>
                </a:gridCol>
                <a:gridCol w="1506855">
                  <a:extLst>
                    <a:ext uri="{9D8B030D-6E8A-4147-A177-3AD203B41FA5}">
                      <a16:colId xmlns:a16="http://schemas.microsoft.com/office/drawing/2014/main" val="20003"/>
                    </a:ext>
                  </a:extLst>
                </a:gridCol>
                <a:gridCol w="1506857">
                  <a:extLst>
                    <a:ext uri="{9D8B030D-6E8A-4147-A177-3AD203B41FA5}">
                      <a16:colId xmlns:a16="http://schemas.microsoft.com/office/drawing/2014/main" val="20004"/>
                    </a:ext>
                  </a:extLst>
                </a:gridCol>
              </a:tblGrid>
              <a:tr h="6593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bg1"/>
                          </a:solidFill>
                          <a:effectLst/>
                          <a:latin typeface="Verdana" pitchFamily="-72" charset="0"/>
                          <a:ea typeface="Times New Roman" pitchFamily="-72" charset="0"/>
                          <a:cs typeface="Times New Roman" pitchFamily="-72" charset="0"/>
                        </a:rPr>
                        <a:t>Support</a:t>
                      </a:r>
                    </a:p>
                  </a:txBody>
                  <a:tcPr marL="47708" marR="477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0AE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bg1"/>
                          </a:solidFill>
                          <a:effectLst/>
                          <a:latin typeface="Verdana" pitchFamily="-72" charset="0"/>
                          <a:ea typeface="Times New Roman" pitchFamily="-72" charset="0"/>
                          <a:cs typeface="Times New Roman" pitchFamily="-72" charset="0"/>
                        </a:rPr>
                        <a:t>Description</a:t>
                      </a:r>
                    </a:p>
                  </a:txBody>
                  <a:tcPr marL="47708" marR="477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0AE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err="1" smtClean="0">
                          <a:ln>
                            <a:noFill/>
                          </a:ln>
                          <a:solidFill>
                            <a:schemeClr val="bg1"/>
                          </a:solidFill>
                          <a:effectLst/>
                          <a:latin typeface="Verdana" pitchFamily="-72" charset="0"/>
                          <a:ea typeface="Times New Roman" pitchFamily="-72" charset="0"/>
                          <a:cs typeface="Times New Roman" pitchFamily="-72" charset="0"/>
                        </a:rPr>
                        <a:t>Schoolwide</a:t>
                      </a:r>
                      <a:r>
                        <a:rPr kumimoji="0" lang="en-US" sz="1500" b="1" i="0" u="none" strike="noStrike" cap="none" normalizeH="0" baseline="0" dirty="0" smtClean="0">
                          <a:ln>
                            <a:noFill/>
                          </a:ln>
                          <a:solidFill>
                            <a:schemeClr val="bg1"/>
                          </a:solidFill>
                          <a:effectLst/>
                          <a:latin typeface="Verdana" pitchFamily="-72" charset="0"/>
                          <a:ea typeface="Times New Roman" pitchFamily="-72" charset="0"/>
                          <a:cs typeface="Times New Roman" pitchFamily="-72" charset="0"/>
                        </a:rPr>
                        <a:t> Data: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bg1"/>
                          </a:solidFill>
                          <a:effectLst/>
                          <a:latin typeface="Verdana" pitchFamily="-72" charset="0"/>
                          <a:ea typeface="Times New Roman" pitchFamily="-72" charset="0"/>
                          <a:cs typeface="Times New Roman" pitchFamily="-72" charset="0"/>
                        </a:rPr>
                        <a:t>Entry Criteria</a:t>
                      </a:r>
                    </a:p>
                  </a:txBody>
                  <a:tcPr marL="47708" marR="477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0AE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bg1"/>
                          </a:solidFill>
                          <a:effectLst/>
                          <a:latin typeface="Verdana" pitchFamily="-72" charset="0"/>
                          <a:ea typeface="Times New Roman" pitchFamily="-72" charset="0"/>
                          <a:cs typeface="Times New Roman" pitchFamily="-72" charset="0"/>
                        </a:rPr>
                        <a:t>Data to Monitor Progress </a:t>
                      </a:r>
                    </a:p>
                  </a:txBody>
                  <a:tcPr marL="47708" marR="477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0AE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bg1"/>
                          </a:solidFill>
                          <a:effectLst/>
                          <a:latin typeface="Verdana" pitchFamily="-72" charset="0"/>
                          <a:ea typeface="Times New Roman" pitchFamily="-72" charset="0"/>
                          <a:cs typeface="Times New Roman" pitchFamily="-72" charset="0"/>
                        </a:rPr>
                        <a:t>Exit Criteria</a:t>
                      </a:r>
                    </a:p>
                  </a:txBody>
                  <a:tcPr marL="47708" marR="477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0AEB7"/>
                    </a:solidFill>
                  </a:tcPr>
                </a:tc>
                <a:extLst>
                  <a:ext uri="{0D108BD9-81ED-4DB2-BD59-A6C34878D82A}">
                    <a16:rowId xmlns:a16="http://schemas.microsoft.com/office/drawing/2014/main" val="10000"/>
                  </a:ext>
                </a:extLst>
              </a:tr>
              <a:tr h="4423881">
                <a:tc>
                  <a:txBody>
                    <a:bodyPr/>
                    <a:lstStyle/>
                    <a:p>
                      <a:pPr marL="0" marR="0">
                        <a:lnSpc>
                          <a:spcPct val="118000"/>
                        </a:lnSpc>
                        <a:spcBef>
                          <a:spcPts val="0"/>
                        </a:spcBef>
                        <a:spcAft>
                          <a:spcPts val="0"/>
                        </a:spcAft>
                      </a:pPr>
                      <a:r>
                        <a:rPr lang="en-US" sz="1200" kern="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Functional Assessment-based Intervention</a:t>
                      </a:r>
                      <a:endParaRPr lang="en-US" sz="1400" kern="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8000"/>
                        </a:lnSpc>
                        <a:spcBef>
                          <a:spcPts val="0"/>
                        </a:spcBef>
                        <a:spcAft>
                          <a:spcPts val="0"/>
                        </a:spcAft>
                      </a:pPr>
                      <a:r>
                        <a:rPr lang="en-US" sz="1200" kern="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kern="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a:lnSpc>
                          <a:spcPct val="118000"/>
                        </a:lnSpc>
                        <a:spcBef>
                          <a:spcPts val="0"/>
                        </a:spcBef>
                        <a:spcAft>
                          <a:spcPts val="0"/>
                        </a:spcAft>
                      </a:pPr>
                      <a:r>
                        <a:rPr lang="en-US" sz="12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FABIs are interventions based on the function of the target behavior, as determined by the functional assessment and determined with the aid of the </a:t>
                      </a:r>
                      <a:r>
                        <a:rPr lang="en-US" sz="1200" i="1"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Function Matrix</a:t>
                      </a:r>
                      <a:r>
                        <a:rPr lang="en-US" sz="12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200" i="1"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Function-Based Intervention Decision Model</a:t>
                      </a:r>
                      <a:r>
                        <a:rPr lang="en-US" sz="12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is used to determine the intervention focus, including: Method 1: Teach the replacement behavior; Method 2: Improve the environment; Method 3: Adjust the contingencies; and a combination of Method 1 and Method 2. A package intervention is designed and implemented, including antecedent adjustments, reinforcement adjustments, and extinction procedures directly linked to the function of the target behavior. </a:t>
                      </a:r>
                      <a:endParaRPr lang="en-US" sz="14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6985" marR="0">
                        <a:lnSpc>
                          <a:spcPct val="118000"/>
                        </a:lnSpc>
                        <a:spcBef>
                          <a:spcPts val="0"/>
                        </a:spcBef>
                        <a:spcAft>
                          <a:spcPts val="0"/>
                        </a:spcAft>
                      </a:pPr>
                      <a:r>
                        <a:rPr lang="en-US" sz="1200" kern="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One or more of the following:</a:t>
                      </a:r>
                      <a:endParaRPr lang="en-US" sz="1400" kern="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6985" marR="0">
                        <a:lnSpc>
                          <a:spcPct val="118000"/>
                        </a:lnSpc>
                        <a:spcBef>
                          <a:spcPts val="0"/>
                        </a:spcBef>
                        <a:spcAft>
                          <a:spcPts val="0"/>
                        </a:spcAft>
                      </a:pPr>
                      <a:r>
                        <a:rPr lang="en-US" sz="1200" b="1" kern="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Behavior: </a:t>
                      </a:r>
                      <a:endParaRPr lang="en-US" sz="1400" kern="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8000"/>
                        </a:lnSpc>
                        <a:spcBef>
                          <a:spcPts val="0"/>
                        </a:spcBef>
                        <a:spcAft>
                          <a:spcPts val="0"/>
                        </a:spcAft>
                        <a:buFont typeface="Wingdings" panose="05000000000000000000" pitchFamily="2" charset="2"/>
                        <a:buChar char=""/>
                        <a:tabLst>
                          <a:tab pos="457200" algn="l"/>
                        </a:tabLst>
                      </a:pPr>
                      <a:r>
                        <a:rPr lang="en-US" sz="1200" kern="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SRSS-E7: High (9-21) </a:t>
                      </a:r>
                      <a:endParaRPr lang="en-US" sz="1400" kern="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8000"/>
                        </a:lnSpc>
                        <a:spcBef>
                          <a:spcPts val="0"/>
                        </a:spcBef>
                        <a:spcAft>
                          <a:spcPts val="0"/>
                        </a:spcAft>
                        <a:buFont typeface="Wingdings" panose="05000000000000000000" pitchFamily="2" charset="2"/>
                        <a:buChar char=""/>
                        <a:tabLst>
                          <a:tab pos="457200" algn="l"/>
                        </a:tabLst>
                      </a:pPr>
                      <a:r>
                        <a:rPr lang="en-US" sz="1200" kern="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SRSS-I5: High (4-15)</a:t>
                      </a:r>
                      <a:endParaRPr lang="en-US" sz="1400" kern="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8000"/>
                        </a:lnSpc>
                        <a:spcBef>
                          <a:spcPts val="0"/>
                        </a:spcBef>
                        <a:spcAft>
                          <a:spcPts val="0"/>
                        </a:spcAft>
                        <a:buFont typeface="Wingdings" panose="05000000000000000000" pitchFamily="2" charset="2"/>
                        <a:buChar char=""/>
                        <a:tabLst>
                          <a:tab pos="457200" algn="l"/>
                        </a:tabLst>
                      </a:pPr>
                      <a:r>
                        <a:rPr lang="en-US" sz="1200" kern="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SSiS-PSG Ranking of 1, 2, or 3 on the Motivation to Learn </a:t>
                      </a:r>
                      <a:endParaRPr lang="en-US" sz="1400" kern="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8000"/>
                        </a:lnSpc>
                        <a:spcBef>
                          <a:spcPts val="0"/>
                        </a:spcBef>
                        <a:spcAft>
                          <a:spcPts val="0"/>
                        </a:spcAft>
                        <a:buFont typeface="Wingdings" panose="05000000000000000000" pitchFamily="2" charset="2"/>
                        <a:buChar char=""/>
                        <a:tabLst>
                          <a:tab pos="457200" algn="l"/>
                        </a:tabLst>
                      </a:pPr>
                      <a:r>
                        <a:rPr lang="en-US" sz="1200" kern="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Office discipline referrals (ODRs) 6 or more within a grading period</a:t>
                      </a:r>
                      <a:endParaRPr lang="en-US" sz="1400" kern="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nSpc>
                          <a:spcPct val="118000"/>
                        </a:lnSpc>
                        <a:spcBef>
                          <a:spcPts val="0"/>
                        </a:spcBef>
                        <a:spcAft>
                          <a:spcPts val="0"/>
                        </a:spcAft>
                      </a:pPr>
                      <a:r>
                        <a:rPr lang="en-US" sz="1200" kern="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kern="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6985" marR="0" algn="ctr">
                        <a:lnSpc>
                          <a:spcPct val="118000"/>
                        </a:lnSpc>
                        <a:spcBef>
                          <a:spcPts val="0"/>
                        </a:spcBef>
                        <a:spcAft>
                          <a:spcPts val="0"/>
                        </a:spcAft>
                      </a:pPr>
                      <a:r>
                        <a:rPr lang="en-US" sz="1200" i="1" kern="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AND/OR</a:t>
                      </a:r>
                      <a:endParaRPr lang="en-US" sz="1400" kern="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6985" marR="0">
                        <a:lnSpc>
                          <a:spcPct val="118000"/>
                        </a:lnSpc>
                        <a:spcBef>
                          <a:spcPts val="0"/>
                        </a:spcBef>
                        <a:spcAft>
                          <a:spcPts val="0"/>
                        </a:spcAft>
                      </a:pPr>
                      <a:r>
                        <a:rPr lang="en-US" sz="1200" b="1" kern="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Academic: </a:t>
                      </a:r>
                      <a:endParaRPr lang="en-US" sz="1400" kern="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8000"/>
                        </a:lnSpc>
                        <a:spcBef>
                          <a:spcPts val="0"/>
                        </a:spcBef>
                        <a:spcAft>
                          <a:spcPts val="0"/>
                        </a:spcAft>
                        <a:buFont typeface="Wingdings" panose="05000000000000000000" pitchFamily="2" charset="2"/>
                        <a:buChar char=""/>
                        <a:tabLst>
                          <a:tab pos="457200" algn="l"/>
                        </a:tabLst>
                      </a:pPr>
                      <a:r>
                        <a:rPr lang="en-US" sz="1200" kern="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Progress report: 1 or more course failures</a:t>
                      </a:r>
                      <a:endParaRPr lang="en-US" sz="1400" kern="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8000"/>
                        </a:lnSpc>
                        <a:spcBef>
                          <a:spcPts val="0"/>
                        </a:spcBef>
                        <a:spcAft>
                          <a:spcPts val="0"/>
                        </a:spcAft>
                        <a:buFont typeface="Wingdings" panose="05000000000000000000" pitchFamily="2" charset="2"/>
                        <a:buChar char=""/>
                        <a:tabLst>
                          <a:tab pos="457200" algn="l"/>
                        </a:tabLst>
                      </a:pPr>
                      <a:r>
                        <a:rPr lang="en-US" sz="1200" kern="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Missing Assignments: 5 or more within a grading period</a:t>
                      </a:r>
                      <a:endParaRPr lang="en-US" sz="1400" kern="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8000"/>
                        </a:lnSpc>
                        <a:spcBef>
                          <a:spcPts val="0"/>
                        </a:spcBef>
                        <a:spcAft>
                          <a:spcPts val="600"/>
                        </a:spcAft>
                        <a:buFont typeface="Wingdings" panose="05000000000000000000" pitchFamily="2" charset="2"/>
                        <a:buChar char=""/>
                        <a:tabLst>
                          <a:tab pos="457200" algn="l"/>
                        </a:tabLst>
                      </a:pPr>
                      <a:r>
                        <a:rPr lang="en-US" sz="1200" kern="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AIMSweb: intensive level (math or reading)</a:t>
                      </a:r>
                      <a:endParaRPr lang="en-US" sz="1400" kern="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6985" marR="0">
                        <a:lnSpc>
                          <a:spcPct val="118000"/>
                        </a:lnSpc>
                        <a:spcBef>
                          <a:spcPts val="0"/>
                        </a:spcBef>
                        <a:spcAft>
                          <a:spcPts val="0"/>
                        </a:spcAft>
                      </a:pPr>
                      <a:r>
                        <a:rPr lang="en-US" sz="1200" kern="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Student behavior targeted for improvement (e.g., target or replacement behavior) using direct observation  </a:t>
                      </a:r>
                      <a:endParaRPr lang="en-US" sz="1400" kern="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6985" marR="0">
                        <a:lnSpc>
                          <a:spcPct val="118000"/>
                        </a:lnSpc>
                        <a:spcBef>
                          <a:spcPts val="0"/>
                        </a:spcBef>
                        <a:spcAft>
                          <a:spcPts val="0"/>
                        </a:spcAft>
                      </a:pPr>
                      <a:r>
                        <a:rPr lang="en-US" sz="1200" kern="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kern="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6985" marR="0">
                        <a:lnSpc>
                          <a:spcPct val="118000"/>
                        </a:lnSpc>
                        <a:spcBef>
                          <a:spcPts val="0"/>
                        </a:spcBef>
                        <a:spcAft>
                          <a:spcPts val="0"/>
                        </a:spcAft>
                      </a:pPr>
                      <a:r>
                        <a:rPr lang="en-US" sz="1200" b="1" kern="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Treatment integrity</a:t>
                      </a:r>
                      <a:endParaRPr lang="en-US" sz="1400" kern="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8000"/>
                        </a:lnSpc>
                        <a:spcBef>
                          <a:spcPts val="0"/>
                        </a:spcBef>
                        <a:spcAft>
                          <a:spcPts val="0"/>
                        </a:spcAft>
                        <a:buFont typeface="Arial" panose="020B0604020202020204" pitchFamily="34" charset="0"/>
                        <a:buChar char="•"/>
                        <a:tabLst>
                          <a:tab pos="457200" algn="l"/>
                        </a:tabLst>
                      </a:pPr>
                      <a:r>
                        <a:rPr lang="en-US" sz="1200" kern="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FABI Step checklists</a:t>
                      </a:r>
                      <a:endParaRPr lang="en-US" sz="1400" kern="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8000"/>
                        </a:lnSpc>
                        <a:spcBef>
                          <a:spcPts val="0"/>
                        </a:spcBef>
                        <a:spcAft>
                          <a:spcPts val="0"/>
                        </a:spcAft>
                        <a:buFont typeface="Arial" panose="020B0604020202020204" pitchFamily="34" charset="0"/>
                        <a:buChar char="•"/>
                        <a:tabLst>
                          <a:tab pos="457200" algn="l"/>
                        </a:tabLst>
                      </a:pPr>
                      <a:r>
                        <a:rPr lang="en-US" sz="1200" kern="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Treatment integrity checklist</a:t>
                      </a:r>
                      <a:endParaRPr lang="en-US" sz="1400" kern="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6985" marR="0">
                        <a:lnSpc>
                          <a:spcPct val="118000"/>
                        </a:lnSpc>
                        <a:spcBef>
                          <a:spcPts val="0"/>
                        </a:spcBef>
                        <a:spcAft>
                          <a:spcPts val="0"/>
                        </a:spcAft>
                      </a:pPr>
                      <a:r>
                        <a:rPr lang="en-US" sz="1200" kern="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kern="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6985" marR="0">
                        <a:lnSpc>
                          <a:spcPct val="118000"/>
                        </a:lnSpc>
                        <a:spcBef>
                          <a:spcPts val="0"/>
                        </a:spcBef>
                        <a:spcAft>
                          <a:spcPts val="0"/>
                        </a:spcAft>
                      </a:pPr>
                      <a:r>
                        <a:rPr lang="en-US" sz="1200" b="1" kern="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Social validity</a:t>
                      </a:r>
                      <a:endParaRPr lang="en-US" sz="1400" kern="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8000"/>
                        </a:lnSpc>
                        <a:spcBef>
                          <a:spcPts val="0"/>
                        </a:spcBef>
                        <a:spcAft>
                          <a:spcPts val="0"/>
                        </a:spcAft>
                        <a:buFont typeface="Arial" panose="020B0604020202020204" pitchFamily="34" charset="0"/>
                        <a:buChar char="•"/>
                        <a:tabLst>
                          <a:tab pos="457200" algn="l"/>
                        </a:tabLst>
                      </a:pPr>
                      <a:r>
                        <a:rPr lang="en-US" sz="1200" kern="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IRP-15 (teacher)</a:t>
                      </a:r>
                      <a:endParaRPr lang="en-US" sz="1400" kern="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8000"/>
                        </a:lnSpc>
                        <a:spcBef>
                          <a:spcPts val="0"/>
                        </a:spcBef>
                        <a:spcAft>
                          <a:spcPts val="0"/>
                        </a:spcAft>
                        <a:buFont typeface="Arial" panose="020B0604020202020204" pitchFamily="34" charset="0"/>
                        <a:buChar char="•"/>
                        <a:tabLst>
                          <a:tab pos="457200" algn="l"/>
                        </a:tabLst>
                      </a:pPr>
                      <a:r>
                        <a:rPr lang="en-US" sz="1200" kern="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CIRP (student)</a:t>
                      </a:r>
                      <a:endParaRPr lang="en-US" sz="1400" kern="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35585" marR="0">
                        <a:lnSpc>
                          <a:spcPct val="118000"/>
                        </a:lnSpc>
                        <a:spcBef>
                          <a:spcPts val="0"/>
                        </a:spcBef>
                        <a:spcAft>
                          <a:spcPts val="0"/>
                        </a:spcAft>
                      </a:pPr>
                      <a:r>
                        <a:rPr lang="en-US" sz="1200" kern="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kern="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a:lnSpc>
                          <a:spcPct val="118000"/>
                        </a:lnSpc>
                        <a:spcBef>
                          <a:spcPts val="0"/>
                        </a:spcBef>
                        <a:spcAft>
                          <a:spcPts val="600"/>
                        </a:spcAft>
                      </a:pPr>
                      <a:r>
                        <a:rPr lang="en-US" sz="12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FABI will be faded once a functional relation is demonstrated using a validated single-case research design (e.g., withdrawal) and:</a:t>
                      </a:r>
                      <a:endParaRPr lang="en-US" sz="14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8000"/>
                        </a:lnSpc>
                        <a:spcBef>
                          <a:spcPts val="0"/>
                        </a:spcBef>
                        <a:spcAft>
                          <a:spcPts val="0"/>
                        </a:spcAft>
                        <a:buFont typeface="Symbol" panose="05050102010706020507" pitchFamily="18" charset="2"/>
                        <a:buChar char=""/>
                      </a:pPr>
                      <a:r>
                        <a:rPr lang="en-US" sz="12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Behavior objective for the student is met (See Behavior Intervention Plan [BIP]).</a:t>
                      </a:r>
                      <a:endParaRPr lang="en-US" sz="14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35585" marR="0">
                        <a:lnSpc>
                          <a:spcPct val="118000"/>
                        </a:lnSpc>
                        <a:spcBef>
                          <a:spcPts val="0"/>
                        </a:spcBef>
                        <a:spcAft>
                          <a:spcPts val="600"/>
                        </a:spcAft>
                      </a:pPr>
                      <a:r>
                        <a:rPr lang="en-US" sz="12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9417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1"/>
          </a:solidFill>
        </p:spPr>
        <p:txBody>
          <a:bodyPr>
            <a:normAutofit/>
          </a:bodyPr>
          <a:lstStyle/>
          <a:p>
            <a:r>
              <a:rPr lang="en-US" dirty="0" smtClean="0"/>
              <a:t>Step 2: Functional Assessment</a:t>
            </a:r>
            <a:endParaRPr lang="en-US" dirty="0"/>
          </a:p>
        </p:txBody>
      </p:sp>
      <p:grpSp>
        <p:nvGrpSpPr>
          <p:cNvPr id="62" name="Group 61"/>
          <p:cNvGrpSpPr/>
          <p:nvPr/>
        </p:nvGrpSpPr>
        <p:grpSpPr>
          <a:xfrm>
            <a:off x="609600" y="2971800"/>
            <a:ext cx="1544602" cy="1908215"/>
            <a:chOff x="762000" y="1557456"/>
            <a:chExt cx="2057400" cy="2972664"/>
          </a:xfrm>
        </p:grpSpPr>
        <p:sp>
          <p:nvSpPr>
            <p:cNvPr id="78" name="Oval 77"/>
            <p:cNvSpPr/>
            <p:nvPr/>
          </p:nvSpPr>
          <p:spPr>
            <a:xfrm>
              <a:off x="762000" y="1946209"/>
              <a:ext cx="2057400" cy="2057400"/>
            </a:xfrm>
            <a:prstGeom prst="ellipse">
              <a:avLst/>
            </a:prstGeom>
            <a:solidFill>
              <a:srgbClr val="A5D028">
                <a:lumMod val="75000"/>
              </a:srgbClr>
            </a:solidFill>
            <a:ln w="82550" cap="flat" cmpd="sng" algn="ctr">
              <a:noFill/>
              <a:prstDash val="solid"/>
            </a:ln>
            <a:effectLst>
              <a:outerShdw blurRad="152400" dist="165100" dir="5400000" sx="90000" sy="-19000" rotWithShape="0">
                <a:prstClr val="black">
                  <a:alpha val="1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Times New Roman"/>
                  <a:ea typeface="+mn-ea"/>
                  <a:cs typeface="+mn-cs"/>
                </a:rPr>
                <a:t>             </a:t>
              </a:r>
            </a:p>
          </p:txBody>
        </p:sp>
        <p:sp>
          <p:nvSpPr>
            <p:cNvPr id="79" name="TextBox 78"/>
            <p:cNvSpPr txBox="1"/>
            <p:nvPr/>
          </p:nvSpPr>
          <p:spPr>
            <a:xfrm>
              <a:off x="1121392" y="1557456"/>
              <a:ext cx="1219200" cy="2972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800" b="1" i="0" u="none" strike="noStrike" kern="0" cap="none" spc="0" normalizeH="0" baseline="0" noProof="0" dirty="0" smtClean="0">
                  <a:ln>
                    <a:noFill/>
                  </a:ln>
                  <a:solidFill>
                    <a:srgbClr val="A5D028">
                      <a:lumMod val="50000"/>
                      <a:alpha val="40000"/>
                    </a:srgbClr>
                  </a:solidFill>
                  <a:effectLst/>
                  <a:uLnTx/>
                  <a:uFillTx/>
                  <a:latin typeface="Arial"/>
                  <a:cs typeface="Arial" pitchFamily="34" charset="0"/>
                </a:rPr>
                <a:t>2</a:t>
              </a:r>
            </a:p>
          </p:txBody>
        </p:sp>
        <p:sp>
          <p:nvSpPr>
            <p:cNvPr id="80" name="TextBox 79"/>
            <p:cNvSpPr txBox="1"/>
            <p:nvPr/>
          </p:nvSpPr>
          <p:spPr>
            <a:xfrm>
              <a:off x="833483" y="2652500"/>
              <a:ext cx="1931160" cy="683264"/>
            </a:xfrm>
            <a:prstGeom prst="rect">
              <a:avLst/>
            </a:prstGeom>
            <a:noFill/>
          </p:spPr>
          <p:txBody>
            <a:bodyPr wrap="square" rtlCol="0">
              <a:normAutofit fontScale="70000" lnSpcReduction="20000"/>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400" b="1" i="0" u="none" strike="noStrike" kern="0" cap="none" spc="60" normalizeH="0" baseline="0" noProof="0" dirty="0" smtClean="0">
                  <a:ln>
                    <a:noFill/>
                  </a:ln>
                  <a:solidFill>
                    <a:prstClr val="white"/>
                  </a:solidFill>
                  <a:effectLst>
                    <a:outerShdw blurRad="50800" dist="25400" dir="5400000" algn="t" rotWithShape="0">
                      <a:prstClr val="black">
                        <a:alpha val="15000"/>
                      </a:prstClr>
                    </a:outerShdw>
                  </a:effectLst>
                  <a:uLnTx/>
                  <a:uFillTx/>
                  <a:latin typeface="Times New Roman"/>
                </a:rPr>
                <a:t>Functional Assessment</a:t>
              </a:r>
              <a:endParaRPr kumimoji="0" lang="en-US" sz="2400" b="1" i="0" u="none" strike="noStrike" kern="0" cap="none" spc="0" normalizeH="0" baseline="0" noProof="0" dirty="0" smtClean="0">
                <a:ln>
                  <a:noFill/>
                </a:ln>
                <a:solidFill>
                  <a:prstClr val="white"/>
                </a:solidFill>
                <a:effectLst>
                  <a:outerShdw blurRad="50800" dist="25400" dir="5400000" algn="t" rotWithShape="0">
                    <a:prstClr val="black">
                      <a:alpha val="15000"/>
                    </a:prstClr>
                  </a:outerShdw>
                </a:effectLst>
                <a:uLnTx/>
                <a:uFillTx/>
                <a:latin typeface="Times New Roman"/>
              </a:endParaRPr>
            </a:p>
          </p:txBody>
        </p:sp>
        <p:sp>
          <p:nvSpPr>
            <p:cNvPr id="81" name="Oval 80"/>
            <p:cNvSpPr/>
            <p:nvPr/>
          </p:nvSpPr>
          <p:spPr>
            <a:xfrm>
              <a:off x="1007328" y="1992353"/>
              <a:ext cx="1583472" cy="1295399"/>
            </a:xfrm>
            <a:prstGeom prst="ellipse">
              <a:avLst/>
            </a:prstGeom>
            <a:gradFill flip="none" rotWithShape="1">
              <a:gsLst>
                <a:gs pos="63000">
                  <a:sysClr val="window" lastClr="FFFFFF">
                    <a:alpha val="7000"/>
                  </a:sysClr>
                </a:gs>
                <a:gs pos="72000">
                  <a:sysClr val="window" lastClr="FFFFFF">
                    <a:alpha val="15000"/>
                  </a:sysClr>
                </a:gs>
                <a:gs pos="91000">
                  <a:sysClr val="window" lastClr="FFFFFF">
                    <a:alpha val="28000"/>
                  </a:sysClr>
                </a:gs>
              </a:gsLst>
              <a:lin ang="162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Times New Roman"/>
                <a:ea typeface="+mn-ea"/>
                <a:cs typeface="+mn-cs"/>
              </a:endParaRPr>
            </a:p>
          </p:txBody>
        </p:sp>
      </p:grpSp>
      <p:sp>
        <p:nvSpPr>
          <p:cNvPr id="29" name="Content Placeholder 4"/>
          <p:cNvSpPr>
            <a:spLocks noGrp="1"/>
          </p:cNvSpPr>
          <p:nvPr>
            <p:ph idx="1"/>
          </p:nvPr>
        </p:nvSpPr>
        <p:spPr>
          <a:xfrm>
            <a:off x="4113636" y="1529217"/>
            <a:ext cx="4725564" cy="4899069"/>
          </a:xfrm>
        </p:spPr>
        <p:txBody>
          <a:bodyPr>
            <a:normAutofit/>
          </a:bodyPr>
          <a:lstStyle/>
          <a:p>
            <a:pPr marL="0" indent="0">
              <a:buNone/>
            </a:pPr>
            <a:r>
              <a:rPr lang="en-US" sz="3600" dirty="0">
                <a:solidFill>
                  <a:schemeClr val="tx1"/>
                </a:solidFill>
              </a:rPr>
              <a:t>Functional Assessment </a:t>
            </a:r>
            <a:r>
              <a:rPr lang="en-US" sz="3600" dirty="0" smtClean="0">
                <a:solidFill>
                  <a:schemeClr val="tx1"/>
                </a:solidFill>
              </a:rPr>
              <a:t>Methods</a:t>
            </a:r>
            <a:endParaRPr lang="en-US" dirty="0">
              <a:solidFill>
                <a:schemeClr val="tx1"/>
              </a:solidFill>
            </a:endParaRPr>
          </a:p>
          <a:p>
            <a:pPr lvl="1">
              <a:buFont typeface="Arial" pitchFamily="34" charset="0"/>
              <a:buChar char="•"/>
            </a:pPr>
            <a:r>
              <a:rPr lang="en-US" dirty="0">
                <a:solidFill>
                  <a:schemeClr val="tx1"/>
                </a:solidFill>
              </a:rPr>
              <a:t>Informal Observation</a:t>
            </a:r>
          </a:p>
          <a:p>
            <a:pPr lvl="1">
              <a:buFont typeface="Arial" pitchFamily="34" charset="0"/>
              <a:buChar char="•"/>
            </a:pPr>
            <a:r>
              <a:rPr lang="en-US" dirty="0">
                <a:solidFill>
                  <a:schemeClr val="tx1"/>
                </a:solidFill>
              </a:rPr>
              <a:t>Records Review</a:t>
            </a:r>
          </a:p>
          <a:p>
            <a:pPr lvl="1">
              <a:buFont typeface="Arial" pitchFamily="34" charset="0"/>
              <a:buChar char="•"/>
            </a:pPr>
            <a:r>
              <a:rPr lang="en-US" dirty="0">
                <a:solidFill>
                  <a:schemeClr val="tx1"/>
                </a:solidFill>
              </a:rPr>
              <a:t>Interviews (Teacher, Parent, Student)</a:t>
            </a:r>
          </a:p>
          <a:p>
            <a:pPr lvl="1">
              <a:buFont typeface="Arial" pitchFamily="34" charset="0"/>
              <a:buChar char="•"/>
            </a:pPr>
            <a:r>
              <a:rPr lang="en-US" dirty="0">
                <a:solidFill>
                  <a:schemeClr val="tx1"/>
                </a:solidFill>
              </a:rPr>
              <a:t>Rating Scales</a:t>
            </a:r>
          </a:p>
          <a:p>
            <a:pPr lvl="1">
              <a:buFont typeface="Arial" pitchFamily="34" charset="0"/>
              <a:buChar char="•"/>
            </a:pPr>
            <a:r>
              <a:rPr lang="en-US" dirty="0">
                <a:solidFill>
                  <a:schemeClr val="tx1"/>
                </a:solidFill>
              </a:rPr>
              <a:t>A-B-C Data Collection</a:t>
            </a:r>
          </a:p>
          <a:p>
            <a:endParaRPr lang="en-US" dirty="0">
              <a:solidFill>
                <a:schemeClr val="tx1"/>
              </a:solidFill>
            </a:endParaRPr>
          </a:p>
        </p:txBody>
      </p:sp>
      <p:pic>
        <p:nvPicPr>
          <p:cNvPr id="30" name="Picture 2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rot="20681634">
            <a:off x="277661" y="1555959"/>
            <a:ext cx="3166828" cy="4739893"/>
          </a:xfrm>
          <a:prstGeom prst="rect">
            <a:avLst/>
          </a:prstGeom>
        </p:spPr>
      </p:pic>
      <p:pic>
        <p:nvPicPr>
          <p:cNvPr id="6" name="Picture 5" descr="classroom_clip_art_2.jpg"/>
          <p:cNvPicPr>
            <a:picLocks noChangeAspect="1"/>
          </p:cNvPicPr>
          <p:nvPr/>
        </p:nvPicPr>
        <p:blipFill>
          <a:blip r:embed="rId4">
            <a:extLst>
              <a:ext uri="{BEBA8EAE-BF5A-486C-A8C5-ECC9F3942E4B}">
                <a14:imgProps xmlns:a14="http://schemas.microsoft.com/office/drawing/2010/main">
                  <a14:imgLayer r:embed="rId5">
                    <a14:imgEffect>
                      <a14:backgroundRemoval t="0" b="97059" l="0" r="100000">
                        <a14:foregroundMark x1="39453" y1="92279" x2="39453" y2="92279"/>
                        <a14:backgroundMark x1="2344" y1="63603" x2="2344" y2="63603"/>
                        <a14:backgroundMark x1="1172" y1="20588" x2="1172" y2="20588"/>
                        <a14:backgroundMark x1="781" y1="23897" x2="781" y2="23897"/>
                        <a14:backgroundMark x1="1172" y1="28309" x2="1172" y2="28309"/>
                        <a14:backgroundMark x1="781" y1="32353" x2="781" y2="32353"/>
                        <a14:backgroundMark x1="781" y1="34559" x2="781" y2="34559"/>
                        <a14:backgroundMark x1="98828" y1="81250" x2="98828" y2="81250"/>
                        <a14:backgroundMark x1="97266" y1="65441" x2="97266" y2="65441"/>
                        <a14:backgroundMark x1="91797" y1="89338" x2="91797" y2="89338"/>
                        <a14:backgroundMark x1="391" y1="36765" x2="391" y2="36765"/>
                        <a14:backgroundMark x1="391" y1="38235" x2="391" y2="38235"/>
                        <a14:backgroundMark x1="391" y1="39706" x2="391" y2="39706"/>
                        <a14:backgroundMark x1="391" y1="41176" x2="391" y2="41176"/>
                        <a14:backgroundMark x1="391" y1="51471" x2="391" y2="51471"/>
                        <a14:backgroundMark x1="391" y1="41912" x2="391" y2="41912"/>
                      </a14:backgroundRemoval>
                    </a14:imgEffect>
                  </a14:imgLayer>
                </a14:imgProps>
              </a:ext>
              <a:ext uri="{28A0092B-C50C-407E-A947-70E740481C1C}">
                <a14:useLocalDpi xmlns:a14="http://schemas.microsoft.com/office/drawing/2010/main" val="0"/>
              </a:ext>
            </a:extLst>
          </a:blip>
          <a:stretch>
            <a:fillRect/>
          </a:stretch>
        </p:blipFill>
        <p:spPr>
          <a:xfrm>
            <a:off x="-366187" y="2057400"/>
            <a:ext cx="3251200" cy="3454400"/>
          </a:xfrm>
          <a:prstGeom prst="rect">
            <a:avLst/>
          </a:prstGeom>
        </p:spPr>
      </p:pic>
      <p:pic>
        <p:nvPicPr>
          <p:cNvPr id="31" name="Picture 30"/>
          <p:cNvPicPr>
            <a:picLocks noChangeAspect="1"/>
          </p:cNvPicPr>
          <p:nvPr/>
        </p:nvPicPr>
        <p:blipFill>
          <a:blip r:embed="rId6"/>
          <a:stretch>
            <a:fillRect/>
          </a:stretch>
        </p:blipFill>
        <p:spPr>
          <a:xfrm rot="1242021">
            <a:off x="423446" y="2292212"/>
            <a:ext cx="3315369" cy="3799581"/>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7">
            <a:extLst>
              <a:ext uri="{BEBA8EAE-BF5A-486C-A8C5-ECC9F3942E4B}">
                <a14:imgProps xmlns:a14="http://schemas.microsoft.com/office/drawing/2010/main">
                  <a14:imgLayer r:embed="rId8">
                    <a14:imgEffect>
                      <a14:backgroundRemoval t="610" b="100000" l="0" r="100000"/>
                    </a14:imgEffect>
                  </a14:imgLayer>
                </a14:imgProps>
              </a:ext>
              <a:ext uri="{28A0092B-C50C-407E-A947-70E740481C1C}">
                <a14:useLocalDpi xmlns:a14="http://schemas.microsoft.com/office/drawing/2010/main" val="0"/>
              </a:ext>
            </a:extLst>
          </a:blip>
          <a:stretch>
            <a:fillRect/>
          </a:stretch>
        </p:blipFill>
        <p:spPr>
          <a:xfrm>
            <a:off x="-244830" y="993067"/>
            <a:ext cx="3474028" cy="3418443"/>
          </a:xfrm>
          <a:prstGeom prst="rect">
            <a:avLst/>
          </a:prstGeom>
        </p:spPr>
      </p:pic>
      <p:pic>
        <p:nvPicPr>
          <p:cNvPr id="9" name="Picture 8" descr="Ha llegado el momento de recoger los datos que se necesitan para dar ..."/>
          <p:cNvPicPr>
            <a:picLocks noChangeAspect="1"/>
          </p:cNvPicPr>
          <p:nvPr/>
        </p:nvPicPr>
        <p:blipFill rotWithShape="1">
          <a:blip r:embed="rId9">
            <a:extLst>
              <a:ext uri="{BEBA8EAE-BF5A-486C-A8C5-ECC9F3942E4B}">
                <a14:imgProps xmlns:a14="http://schemas.microsoft.com/office/drawing/2010/main">
                  <a14:imgLayer r:embed="rId10">
                    <a14:imgEffect>
                      <a14:backgroundRemoval t="3819" b="97743" l="1014" r="93074">
                        <a14:foregroundMark x1="21791" y1="39236" x2="21791" y2="39236"/>
                        <a14:foregroundMark x1="19932" y1="47569" x2="19932" y2="47569"/>
                        <a14:foregroundMark x1="17568" y1="48785" x2="17568" y2="48785"/>
                        <a14:foregroundMark x1="12838" y1="50521" x2="12838" y2="50521"/>
                        <a14:foregroundMark x1="25338" y1="79167" x2="25338" y2="79167"/>
                        <a14:foregroundMark x1="68581" y1="82813" x2="68581" y2="82813"/>
                        <a14:foregroundMark x1="70946" y1="78125" x2="70946" y2="78125"/>
                        <a14:foregroundMark x1="72128" y1="72917" x2="72128" y2="72917"/>
                        <a14:foregroundMark x1="70946" y1="66840" x2="70946" y2="66840"/>
                        <a14:foregroundMark x1="71622" y1="58854" x2="71622" y2="58854"/>
                        <a14:foregroundMark x1="78378" y1="58854" x2="78378" y2="58854"/>
                        <a14:foregroundMark x1="80574" y1="60764" x2="80574" y2="60764"/>
                        <a14:foregroundMark x1="81419" y1="53299" x2="81419" y2="53299"/>
                        <a14:foregroundMark x1="83446" y1="45313" x2="83446" y2="45313"/>
                        <a14:foregroundMark x1="80236" y1="42014" x2="80236" y2="42014"/>
                        <a14:foregroundMark x1="79392" y1="38021" x2="79392" y2="38021"/>
                        <a14:foregroundMark x1="83446" y1="35590" x2="83446" y2="35590"/>
                        <a14:foregroundMark x1="87331" y1="35243" x2="87331" y2="35243"/>
                        <a14:foregroundMark x1="87331" y1="38889" x2="87331" y2="38889"/>
                        <a14:foregroundMark x1="86824" y1="41146" x2="85642" y2="41146"/>
                        <a14:foregroundMark x1="70101" y1="61285" x2="68919" y2="60938"/>
                        <a14:foregroundMark x1="68074" y1="60764" x2="68074" y2="60764"/>
                        <a14:foregroundMark x1="66216" y1="60417" x2="66216" y2="60417"/>
                        <a14:foregroundMark x1="83277" y1="59722" x2="83277" y2="59722"/>
                        <a14:foregroundMark x1="64189" y1="44792" x2="64189" y2="44792"/>
                        <a14:foregroundMark x1="65034" y1="44792" x2="65034" y2="44792"/>
                        <a14:foregroundMark x1="58108" y1="35938" x2="58108" y2="35938"/>
                        <a14:foregroundMark x1="58108" y1="35938" x2="58108" y2="35938"/>
                        <a14:foregroundMark x1="57939" y1="32465" x2="57939" y2="32465"/>
                        <a14:foregroundMark x1="57939" y1="30729" x2="57939" y2="30729"/>
                        <a14:foregroundMark x1="56757" y1="30729" x2="56757" y2="33160"/>
                        <a14:foregroundMark x1="56419" y1="35590" x2="56419" y2="36458"/>
                        <a14:foregroundMark x1="56419" y1="36806" x2="56419" y2="36806"/>
                        <a14:foregroundMark x1="58108" y1="37674" x2="58108" y2="37674"/>
                        <a14:foregroundMark x1="59628" y1="37500" x2="59628" y2="36458"/>
                        <a14:foregroundMark x1="59628" y1="36111" x2="59628" y2="36111"/>
                        <a14:foregroundMark x1="60304" y1="34896" x2="60304" y2="34896"/>
                        <a14:foregroundMark x1="61486" y1="32813" x2="61486" y2="32813"/>
                        <a14:foregroundMark x1="61824" y1="32292" x2="61824" y2="32292"/>
                        <a14:foregroundMark x1="61993" y1="31597" x2="61993" y2="31597"/>
                        <a14:foregroundMark x1="60811" y1="30729" x2="56081" y2="32813"/>
                        <a14:foregroundMark x1="55743" y1="33681" x2="55743" y2="33681"/>
                        <a14:foregroundMark x1="55743" y1="34375" x2="55743" y2="34375"/>
                        <a14:foregroundMark x1="55743" y1="34896" x2="55743" y2="34896"/>
                        <a14:foregroundMark x1="18243" y1="37153" x2="18243" y2="37153"/>
                        <a14:foregroundMark x1="21453" y1="38368" x2="21453" y2="38368"/>
                        <a14:foregroundMark x1="23649" y1="41667" x2="23649" y2="41667"/>
                        <a14:foregroundMark x1="22128" y1="41667" x2="21284" y2="42014"/>
                        <a14:foregroundMark x1="19932" y1="42014" x2="18581" y2="41319"/>
                        <a14:foregroundMark x1="14865" y1="39583" x2="13682" y2="39236"/>
                        <a14:foregroundMark x1="8446" y1="38889" x2="8446" y2="38889"/>
                        <a14:foregroundMark x1="10135" y1="40799" x2="10135" y2="40799"/>
                        <a14:foregroundMark x1="10473" y1="41667" x2="10473" y2="41667"/>
                        <a14:foregroundMark x1="22635" y1="47917" x2="22635" y2="47917"/>
                        <a14:foregroundMark x1="26351" y1="42361" x2="26351" y2="42361"/>
                        <a14:foregroundMark x1="25676" y1="38368" x2="25676" y2="38368"/>
                        <a14:foregroundMark x1="27703" y1="37500" x2="27703" y2="37500"/>
                        <a14:foregroundMark x1="29561" y1="37500" x2="29561" y2="37500"/>
                        <a14:foregroundMark x1="30405" y1="38368" x2="30743" y2="39931"/>
                        <a14:foregroundMark x1="31926" y1="41667" x2="31926" y2="41667"/>
                        <a14:foregroundMark x1="33108" y1="43576" x2="33108" y2="43576"/>
                        <a14:foregroundMark x1="34628" y1="44792" x2="34628" y2="44792"/>
                        <a14:foregroundMark x1="34966" y1="44792" x2="34966" y2="44792"/>
                        <a14:foregroundMark x1="77872" y1="42361" x2="77872" y2="42361"/>
                        <a14:foregroundMark x1="77534" y1="42361" x2="77534" y2="42361"/>
                        <a14:foregroundMark x1="77196" y1="39583" x2="77196" y2="39583"/>
                        <a14:foregroundMark x1="17905" y1="38889" x2="17905" y2="38889"/>
                        <a14:foregroundMark x1="22128" y1="46007" x2="21453" y2="48090"/>
                        <a14:foregroundMark x1="20608" y1="51563" x2="20608" y2="53125"/>
                        <a14:foregroundMark x1="20270" y1="55208" x2="20608" y2="56771"/>
                        <a14:foregroundMark x1="20608" y1="57292" x2="20270" y2="58333"/>
                        <a14:foregroundMark x1="20270" y1="58507" x2="19088" y2="58854"/>
                        <a14:foregroundMark x1="18243" y1="59201" x2="16723" y2="59201"/>
                        <a14:foregroundMark x1="14358" y1="59201" x2="14358" y2="59201"/>
                        <a14:foregroundMark x1="18243" y1="58854" x2="18243" y2="58854"/>
                        <a14:foregroundMark x1="19764" y1="64931" x2="19764" y2="64931"/>
                        <a14:foregroundMark x1="19932" y1="69618" x2="19932" y2="69618"/>
                        <a14:foregroundMark x1="20270" y1="73264" x2="19426" y2="74132"/>
                        <a14:foregroundMark x1="19088" y1="77257" x2="19088" y2="77257"/>
                        <a14:foregroundMark x1="15878" y1="79340" x2="14696" y2="79688"/>
                        <a14:foregroundMark x1="12838" y1="80035" x2="12838" y2="80035"/>
                        <a14:foregroundMark x1="17399" y1="85590" x2="17399" y2="85590"/>
                        <a14:foregroundMark x1="15878" y1="85764" x2="15878" y2="85764"/>
                        <a14:foregroundMark x1="17905" y1="84375" x2="17905" y2="84375"/>
                        <a14:foregroundMark x1="62331" y1="81771" x2="62331" y2="81771"/>
                        <a14:foregroundMark x1="63851" y1="82118" x2="63851" y2="82118"/>
                        <a14:foregroundMark x1="66216" y1="84549" x2="66216" y2="84549"/>
                        <a14:foregroundMark x1="67061" y1="86458" x2="67061" y2="86458"/>
                        <a14:foregroundMark x1="67399" y1="86979" x2="67399" y2="86979"/>
                        <a14:foregroundMark x1="73142" y1="84549" x2="73142" y2="84549"/>
                        <a14:foregroundMark x1="73311" y1="83681" x2="73311" y2="83681"/>
                        <a14:foregroundMark x1="75507" y1="88542" x2="75507" y2="88542"/>
                        <a14:foregroundMark x1="77534" y1="87674" x2="77534" y2="87674"/>
                        <a14:foregroundMark x1="79392" y1="42361" x2="77196" y2="42882"/>
                        <a14:foregroundMark x1="75507" y1="43924" x2="75507" y2="43924"/>
                        <a14:foregroundMark x1="81757" y1="40799" x2="81757" y2="40799"/>
                        <a14:foregroundMark x1="84122" y1="40104" x2="84122" y2="40104"/>
                        <a14:foregroundMark x1="83277" y1="40104" x2="82264" y2="40799"/>
                        <a14:foregroundMark x1="54223" y1="38715" x2="54223" y2="38715"/>
                        <a14:foregroundMark x1="56757" y1="39583" x2="56757" y2="39583"/>
                        <a14:foregroundMark x1="56419" y1="37153" x2="56419" y2="37153"/>
                        <a14:foregroundMark x1="21284" y1="43229" x2="21284" y2="43229"/>
                        <a14:foregroundMark x1="20608" y1="37674" x2="20608" y2="37674"/>
                        <a14:foregroundMark x1="23311" y1="35590" x2="23311" y2="35590"/>
                        <a14:foregroundMark x1="22635" y1="35243" x2="21284" y2="35243"/>
                        <a14:foregroundMark x1="18581" y1="34896" x2="18581" y2="34896"/>
                        <a14:foregroundMark x1="16723" y1="34375" x2="16723" y2="34375"/>
                        <a14:foregroundMark x1="16216" y1="33681" x2="16216" y2="33681"/>
                        <a14:foregroundMark x1="15878" y1="33681" x2="15878" y2="33681"/>
                        <a14:foregroundMark x1="14358" y1="37674" x2="14696" y2="39931"/>
                        <a14:foregroundMark x1="14865" y1="43576" x2="14865" y2="46007"/>
                        <a14:foregroundMark x1="14696" y1="46875" x2="14696" y2="46875"/>
                        <a14:foregroundMark x1="15878" y1="47569" x2="15878" y2="47569"/>
                        <a14:foregroundMark x1="17399" y1="48090" x2="19088" y2="47917"/>
                        <a14:foregroundMark x1="22635" y1="44444" x2="23818" y2="44097"/>
                        <a14:foregroundMark x1="25000" y1="43576" x2="25000" y2="43576"/>
                        <a14:foregroundMark x1="25000" y1="41319" x2="25338" y2="40451"/>
                        <a14:foregroundMark x1="25676" y1="35590" x2="25676" y2="35590"/>
                        <a14:foregroundMark x1="26014" y1="34028" x2="26014" y2="34028"/>
                        <a14:foregroundMark x1="26520" y1="34028" x2="27534" y2="34028"/>
                        <a14:foregroundMark x1="27534" y1="34028" x2="27534" y2="34028"/>
                        <a14:foregroundMark x1="29561" y1="33160" x2="29561" y2="33160"/>
                        <a14:backgroundMark x1="42399" y1="18750" x2="42399" y2="18750"/>
                        <a14:backgroundMark x1="3378" y1="17535" x2="3378" y2="17535"/>
                        <a14:backgroundMark x1="11993" y1="1563" x2="11993" y2="1563"/>
                        <a14:backgroundMark x1="95101" y1="25694" x2="95101" y2="25694"/>
                        <a14:backgroundMark x1="90034" y1="18403" x2="90034" y2="18403"/>
                        <a14:backgroundMark x1="95946" y1="20833" x2="95946" y2="20833"/>
                        <a14:backgroundMark x1="84459" y1="95313" x2="84459" y2="95313"/>
                        <a14:backgroundMark x1="83446" y1="78819" x2="83446" y2="78819"/>
                        <a14:backgroundMark x1="56081" y1="92188" x2="56081" y2="92188"/>
                        <a14:backgroundMark x1="26858" y1="94792" x2="26858" y2="94792"/>
                      </a14:backgroundRemoval>
                    </a14:imgEffect>
                  </a14:imgLayer>
                </a14:imgProps>
              </a:ext>
              <a:ext uri="{28A0092B-C50C-407E-A947-70E740481C1C}">
                <a14:useLocalDpi xmlns:a14="http://schemas.microsoft.com/office/drawing/2010/main" val="0"/>
              </a:ext>
            </a:extLst>
          </a:blip>
          <a:srcRect l="5949" t="3435" r="9591" b="11928"/>
          <a:stretch/>
        </p:blipFill>
        <p:spPr>
          <a:xfrm>
            <a:off x="965933" y="3784600"/>
            <a:ext cx="3048000" cy="2971800"/>
          </a:xfrm>
          <a:prstGeom prst="rect">
            <a:avLst/>
          </a:prstGeom>
        </p:spPr>
      </p:pic>
      <p:pic>
        <p:nvPicPr>
          <p:cNvPr id="7" name="Picture 6"/>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502330" y="2781305"/>
            <a:ext cx="3352800" cy="2590800"/>
          </a:xfrm>
          <a:prstGeom prst="rect">
            <a:avLst/>
          </a:prstGeom>
          <a:ln>
            <a:noFill/>
          </a:ln>
          <a:effectLst>
            <a:outerShdw blurRad="292100" dist="139700" dir="2700000" algn="tl" rotWithShape="0">
              <a:srgbClr val="333333">
                <a:alpha val="65000"/>
              </a:srgbClr>
            </a:outerShdw>
          </a:effectLst>
        </p:spPr>
      </p:pic>
      <p:pic>
        <p:nvPicPr>
          <p:cNvPr id="10" name="Picture 9" descr="INTERNET: Importance &amp; Types of Session Tracki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43113" y="3036163"/>
            <a:ext cx="2438400" cy="2438400"/>
          </a:xfrm>
          <a:prstGeom prst="rect">
            <a:avLst/>
          </a:prstGeom>
        </p:spPr>
      </p:pic>
    </p:spTree>
    <p:extLst>
      <p:ext uri="{BB962C8B-B14F-4D97-AF65-F5344CB8AC3E}">
        <p14:creationId xmlns:p14="http://schemas.microsoft.com/office/powerpoint/2010/main" val="364924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1"/>
          </a:solidFill>
        </p:spPr>
        <p:txBody>
          <a:bodyPr/>
          <a:lstStyle/>
          <a:p>
            <a:r>
              <a:rPr lang="en-US" dirty="0" smtClean="0">
                <a:solidFill>
                  <a:schemeClr val="tx1"/>
                </a:solidFill>
              </a:rPr>
              <a:t>Agenda</a:t>
            </a:r>
            <a:endParaRPr lang="en-US" dirty="0">
              <a:solidFill>
                <a:schemeClr val="tx1"/>
              </a:solidFill>
            </a:endParaRPr>
          </a:p>
        </p:txBody>
      </p:sp>
      <p:sp>
        <p:nvSpPr>
          <p:cNvPr id="5" name="Content Placeholder 4"/>
          <p:cNvSpPr>
            <a:spLocks noGrp="1"/>
          </p:cNvSpPr>
          <p:nvPr>
            <p:ph idx="1"/>
          </p:nvPr>
        </p:nvSpPr>
        <p:spPr/>
        <p:txBody>
          <a:bodyPr>
            <a:normAutofit fontScale="62500" lnSpcReduction="20000"/>
          </a:bodyPr>
          <a:lstStyle/>
          <a:p>
            <a:pPr>
              <a:buClr>
                <a:schemeClr val="tx1">
                  <a:lumMod val="75000"/>
                  <a:lumOff val="25000"/>
                </a:schemeClr>
              </a:buClr>
              <a:defRPr/>
            </a:pPr>
            <a:r>
              <a:rPr lang="en-US" b="1" dirty="0" smtClean="0">
                <a:solidFill>
                  <a:schemeClr val="accent1">
                    <a:lumMod val="75000"/>
                  </a:schemeClr>
                </a:solidFill>
              </a:rPr>
              <a:t>Comprehensive, Integrated, Three-Tiered (CI3T) Models of Prevention</a:t>
            </a:r>
          </a:p>
          <a:p>
            <a:pPr>
              <a:buClr>
                <a:schemeClr val="tx1">
                  <a:lumMod val="75000"/>
                  <a:lumOff val="25000"/>
                </a:schemeClr>
              </a:buClr>
              <a:defRPr/>
            </a:pPr>
            <a:r>
              <a:rPr lang="en-US" b="1" dirty="0" smtClean="0">
                <a:solidFill>
                  <a:schemeClr val="accent1">
                    <a:lumMod val="75000"/>
                  </a:schemeClr>
                </a:solidFill>
              </a:rPr>
              <a:t>Overview of functional assessment-based interventions (FABI)</a:t>
            </a:r>
          </a:p>
          <a:p>
            <a:pPr lvl="1">
              <a:buClr>
                <a:schemeClr val="tx1">
                  <a:lumMod val="75000"/>
                  <a:lumOff val="25000"/>
                </a:schemeClr>
              </a:buClr>
              <a:defRPr/>
            </a:pPr>
            <a:r>
              <a:rPr lang="en-US" sz="2400" dirty="0" smtClean="0">
                <a:solidFill>
                  <a:schemeClr val="tx1"/>
                </a:solidFill>
              </a:rPr>
              <a:t>Function-based interventions</a:t>
            </a:r>
          </a:p>
          <a:p>
            <a:pPr lvl="1">
              <a:buClr>
                <a:schemeClr val="tx1">
                  <a:lumMod val="75000"/>
                  <a:lumOff val="25000"/>
                </a:schemeClr>
              </a:buClr>
              <a:defRPr/>
            </a:pPr>
            <a:r>
              <a:rPr lang="en-US" sz="2400" dirty="0" smtClean="0">
                <a:solidFill>
                  <a:schemeClr val="tx1"/>
                </a:solidFill>
              </a:rPr>
              <a:t>What are FABIs?</a:t>
            </a:r>
          </a:p>
          <a:p>
            <a:pPr lvl="1"/>
            <a:r>
              <a:rPr lang="en-US" sz="2400" dirty="0" smtClean="0">
                <a:solidFill>
                  <a:schemeClr val="tx1"/>
                </a:solidFill>
              </a:rPr>
              <a:t>Why are FABIs effective?</a:t>
            </a:r>
          </a:p>
          <a:p>
            <a:pPr lvl="1"/>
            <a:r>
              <a:rPr lang="en-US" sz="2400" dirty="0" smtClean="0">
                <a:solidFill>
                  <a:schemeClr val="tx1"/>
                </a:solidFill>
              </a:rPr>
              <a:t>What does the supporting research for FABIs say?</a:t>
            </a:r>
          </a:p>
          <a:p>
            <a:pPr lvl="1"/>
            <a:r>
              <a:rPr lang="en-US" sz="2400" dirty="0" smtClean="0">
                <a:solidFill>
                  <a:schemeClr val="tx1"/>
                </a:solidFill>
              </a:rPr>
              <a:t>What are the benefits and challenges?</a:t>
            </a:r>
          </a:p>
          <a:p>
            <a:pPr>
              <a:buClr>
                <a:schemeClr val="tx1">
                  <a:lumMod val="75000"/>
                  <a:lumOff val="25000"/>
                </a:schemeClr>
              </a:buClr>
              <a:defRPr/>
            </a:pPr>
            <a:r>
              <a:rPr lang="en-US" b="1" dirty="0" smtClean="0">
                <a:solidFill>
                  <a:schemeClr val="accent1">
                    <a:lumMod val="75000"/>
                  </a:schemeClr>
                </a:solidFill>
              </a:rPr>
              <a:t>How do I implement FABIs in my classroom?      </a:t>
            </a:r>
          </a:p>
          <a:p>
            <a:pPr lvl="1">
              <a:buClr>
                <a:schemeClr val="tx1">
                  <a:lumMod val="75000"/>
                  <a:lumOff val="25000"/>
                </a:schemeClr>
              </a:buClr>
              <a:defRPr/>
            </a:pPr>
            <a:r>
              <a:rPr lang="en-US" sz="2400" dirty="0" smtClean="0">
                <a:solidFill>
                  <a:schemeClr val="tx1"/>
                </a:solidFill>
              </a:rPr>
              <a:t>Step 1: Identifying students who need a FABI</a:t>
            </a:r>
          </a:p>
          <a:p>
            <a:pPr lvl="1">
              <a:buClr>
                <a:schemeClr val="tx1">
                  <a:lumMod val="75000"/>
                  <a:lumOff val="25000"/>
                </a:schemeClr>
              </a:buClr>
              <a:defRPr/>
            </a:pPr>
            <a:r>
              <a:rPr lang="en-US" sz="2400" dirty="0" smtClean="0">
                <a:solidFill>
                  <a:schemeClr val="tx1"/>
                </a:solidFill>
              </a:rPr>
              <a:t>Step 2: Conducting the functional assessment</a:t>
            </a:r>
          </a:p>
          <a:p>
            <a:pPr lvl="1">
              <a:buClr>
                <a:schemeClr val="tx1">
                  <a:lumMod val="75000"/>
                  <a:lumOff val="25000"/>
                </a:schemeClr>
              </a:buClr>
              <a:defRPr/>
            </a:pPr>
            <a:r>
              <a:rPr lang="en-US" sz="2400" dirty="0" smtClean="0">
                <a:solidFill>
                  <a:schemeClr val="tx1"/>
                </a:solidFill>
              </a:rPr>
              <a:t>Step 3: Collecting baseline data</a:t>
            </a:r>
          </a:p>
          <a:p>
            <a:pPr lvl="1">
              <a:buClr>
                <a:schemeClr val="tx1">
                  <a:lumMod val="75000"/>
                  <a:lumOff val="25000"/>
                </a:schemeClr>
              </a:buClr>
              <a:defRPr/>
            </a:pPr>
            <a:r>
              <a:rPr lang="en-US" sz="2400" dirty="0" smtClean="0">
                <a:solidFill>
                  <a:schemeClr val="tx1"/>
                </a:solidFill>
              </a:rPr>
              <a:t>Step 4: Designing the intervention: Using the Function-Based Intervention Decision Model</a:t>
            </a:r>
          </a:p>
          <a:p>
            <a:pPr lvl="1">
              <a:buClr>
                <a:schemeClr val="tx1">
                  <a:lumMod val="75000"/>
                  <a:lumOff val="25000"/>
                </a:schemeClr>
              </a:buClr>
              <a:defRPr/>
            </a:pPr>
            <a:r>
              <a:rPr lang="en-US" sz="2400" dirty="0" smtClean="0">
                <a:solidFill>
                  <a:schemeClr val="tx1"/>
                </a:solidFill>
              </a:rPr>
              <a:t>Step 5: Testing the intervention</a:t>
            </a:r>
          </a:p>
          <a:p>
            <a:pPr lvl="1">
              <a:buClr>
                <a:schemeClr val="tx1">
                  <a:lumMod val="75000"/>
                  <a:lumOff val="25000"/>
                </a:schemeClr>
              </a:buClr>
              <a:defRPr/>
            </a:pPr>
            <a:r>
              <a:rPr lang="en-US" sz="2400" dirty="0" smtClean="0">
                <a:solidFill>
                  <a:schemeClr val="tx1"/>
                </a:solidFill>
              </a:rPr>
              <a:t>Ethical Considerations</a:t>
            </a:r>
          </a:p>
          <a:p>
            <a:pPr lvl="1">
              <a:buClr>
                <a:schemeClr val="tx1">
                  <a:lumMod val="75000"/>
                  <a:lumOff val="25000"/>
                </a:schemeClr>
              </a:buClr>
              <a:defRPr/>
            </a:pPr>
            <a:r>
              <a:rPr lang="en-US" sz="2400" dirty="0" smtClean="0">
                <a:solidFill>
                  <a:schemeClr val="tx1"/>
                </a:solidFill>
              </a:rPr>
              <a:t>Generalization and Maintenance</a:t>
            </a:r>
          </a:p>
          <a:p>
            <a:pPr>
              <a:buClr>
                <a:schemeClr val="tx1">
                  <a:lumMod val="75000"/>
                  <a:lumOff val="25000"/>
                </a:schemeClr>
              </a:buClr>
              <a:defRPr/>
            </a:pPr>
            <a:r>
              <a:rPr lang="en-US" b="1" dirty="0" smtClean="0">
                <a:solidFill>
                  <a:schemeClr val="accent1">
                    <a:lumMod val="75000"/>
                  </a:schemeClr>
                </a:solidFill>
              </a:rPr>
              <a:t>Frequently Asked Questions (FAQ): What if Scenarios</a:t>
            </a:r>
            <a:endParaRPr lang="en-US" b="1" dirty="0">
              <a:solidFill>
                <a:schemeClr val="accent1">
                  <a:lumMod val="75000"/>
                </a:schemeClr>
              </a:solidFill>
            </a:endParaRPr>
          </a:p>
        </p:txBody>
      </p:sp>
    </p:spTree>
    <p:extLst>
      <p:ext uri="{BB962C8B-B14F-4D97-AF65-F5344CB8AC3E}">
        <p14:creationId xmlns:p14="http://schemas.microsoft.com/office/powerpoint/2010/main" val="41027135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Operational Definitions</a:t>
            </a:r>
            <a:endParaRPr lang="en-US" dirty="0">
              <a:solidFill>
                <a:schemeClr val="tx1"/>
              </a:solidFill>
            </a:endParaRPr>
          </a:p>
        </p:txBody>
      </p:sp>
      <p:sp>
        <p:nvSpPr>
          <p:cNvPr id="3" name="Content Placeholder 2"/>
          <p:cNvSpPr>
            <a:spLocks noGrp="1"/>
          </p:cNvSpPr>
          <p:nvPr>
            <p:ph idx="1"/>
          </p:nvPr>
        </p:nvSpPr>
        <p:spPr/>
        <p:txBody>
          <a:bodyPr>
            <a:normAutofit lnSpcReduction="10000"/>
          </a:bodyPr>
          <a:lstStyle/>
          <a:p>
            <a:r>
              <a:rPr lang="en-US" dirty="0" smtClean="0">
                <a:solidFill>
                  <a:schemeClr val="tx1"/>
                </a:solidFill>
              </a:rPr>
              <a:t>Operational definitions include:</a:t>
            </a:r>
          </a:p>
          <a:p>
            <a:pPr lvl="1"/>
            <a:r>
              <a:rPr lang="en-US" dirty="0" smtClean="0">
                <a:solidFill>
                  <a:schemeClr val="tx1"/>
                </a:solidFill>
              </a:rPr>
              <a:t>Label</a:t>
            </a:r>
          </a:p>
          <a:p>
            <a:pPr lvl="1"/>
            <a:r>
              <a:rPr lang="en-US" dirty="0" smtClean="0">
                <a:solidFill>
                  <a:schemeClr val="tx1"/>
                </a:solidFill>
              </a:rPr>
              <a:t>Definition</a:t>
            </a:r>
          </a:p>
          <a:p>
            <a:pPr lvl="1"/>
            <a:r>
              <a:rPr lang="en-US" dirty="0" smtClean="0">
                <a:solidFill>
                  <a:schemeClr val="tx1"/>
                </a:solidFill>
              </a:rPr>
              <a:t>Examples</a:t>
            </a:r>
          </a:p>
          <a:p>
            <a:pPr lvl="1"/>
            <a:r>
              <a:rPr lang="en-US" dirty="0" smtClean="0">
                <a:solidFill>
                  <a:schemeClr val="tx1"/>
                </a:solidFill>
              </a:rPr>
              <a:t>Nonexamples</a:t>
            </a:r>
          </a:p>
          <a:p>
            <a:r>
              <a:rPr lang="en-US" dirty="0" smtClean="0">
                <a:solidFill>
                  <a:schemeClr val="tx1"/>
                </a:solidFill>
              </a:rPr>
              <a:t>Pass the following criterion</a:t>
            </a:r>
          </a:p>
          <a:p>
            <a:pPr lvl="1"/>
            <a:r>
              <a:rPr lang="en-US" dirty="0" smtClean="0">
                <a:solidFill>
                  <a:schemeClr val="tx1"/>
                </a:solidFill>
              </a:rPr>
              <a:t>Measurable</a:t>
            </a:r>
            <a:r>
              <a:rPr lang="en-US" dirty="0">
                <a:solidFill>
                  <a:schemeClr val="tx1"/>
                </a:solidFill>
              </a:rPr>
              <a:t>, observable, </a:t>
            </a:r>
            <a:r>
              <a:rPr lang="en-US" dirty="0" smtClean="0">
                <a:solidFill>
                  <a:schemeClr val="tx1"/>
                </a:solidFill>
              </a:rPr>
              <a:t>repeatable</a:t>
            </a:r>
          </a:p>
          <a:p>
            <a:pPr lvl="1"/>
            <a:r>
              <a:rPr lang="en-US" dirty="0" smtClean="0">
                <a:solidFill>
                  <a:schemeClr val="tx1"/>
                </a:solidFill>
              </a:rPr>
              <a:t>Dead man’s test</a:t>
            </a:r>
          </a:p>
          <a:p>
            <a:pPr lvl="1"/>
            <a:r>
              <a:rPr lang="en-US" dirty="0" smtClean="0">
                <a:solidFill>
                  <a:schemeClr val="tx1"/>
                </a:solidFill>
              </a:rPr>
              <a:t>Stranger test</a:t>
            </a:r>
          </a:p>
          <a:p>
            <a:pPr lvl="1"/>
            <a:endParaRPr lang="en-US" dirty="0"/>
          </a:p>
        </p:txBody>
      </p:sp>
    </p:spTree>
    <p:extLst>
      <p:ext uri="{BB962C8B-B14F-4D97-AF65-F5344CB8AC3E}">
        <p14:creationId xmlns:p14="http://schemas.microsoft.com/office/powerpoint/2010/main" val="14049635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solidFill>
                  <a:schemeClr val="tx1"/>
                </a:solidFill>
              </a:rPr>
              <a:t>A = Antecedent</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solidFill>
                  <a:schemeClr val="tx1"/>
                </a:solidFill>
              </a:rPr>
              <a:t>The entire set of conditions in which a behavior occurs.</a:t>
            </a:r>
          </a:p>
          <a:p>
            <a:endParaRPr lang="en-US" dirty="0" smtClean="0">
              <a:solidFill>
                <a:schemeClr val="tx1"/>
              </a:solidFill>
            </a:endParaRPr>
          </a:p>
          <a:p>
            <a:r>
              <a:rPr lang="en-US" dirty="0" smtClean="0">
                <a:solidFill>
                  <a:schemeClr val="tx1"/>
                </a:solidFill>
              </a:rPr>
              <a:t>Includes the context in which the behavior occurs and specific events immediately preceding the behavior.</a:t>
            </a:r>
          </a:p>
          <a:p>
            <a:endParaRPr lang="en-US" dirty="0">
              <a:solidFill>
                <a:schemeClr val="tx1"/>
              </a:solidFill>
            </a:endParaRPr>
          </a:p>
        </p:txBody>
      </p:sp>
    </p:spTree>
    <p:extLst>
      <p:ext uri="{BB962C8B-B14F-4D97-AF65-F5344CB8AC3E}">
        <p14:creationId xmlns:p14="http://schemas.microsoft.com/office/powerpoint/2010/main" val="293631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solidFill>
                  <a:schemeClr val="tx1"/>
                </a:solidFill>
              </a:rPr>
              <a:t>B = Behavior</a:t>
            </a:r>
            <a:endParaRPr lang="en-US" dirty="0">
              <a:solidFill>
                <a:schemeClr val="tx1"/>
              </a:solidFill>
            </a:endParaRPr>
          </a:p>
        </p:txBody>
      </p:sp>
      <p:sp>
        <p:nvSpPr>
          <p:cNvPr id="3" name="Content Placeholder 2"/>
          <p:cNvSpPr>
            <a:spLocks noGrp="1"/>
          </p:cNvSpPr>
          <p:nvPr>
            <p:ph idx="1"/>
          </p:nvPr>
        </p:nvSpPr>
        <p:spPr/>
        <p:txBody>
          <a:bodyPr>
            <a:normAutofit lnSpcReduction="10000"/>
          </a:bodyPr>
          <a:lstStyle/>
          <a:p>
            <a:r>
              <a:rPr lang="en-US" dirty="0" smtClean="0">
                <a:solidFill>
                  <a:schemeClr val="tx1"/>
                </a:solidFill>
              </a:rPr>
              <a:t>The activity of living organisms.</a:t>
            </a:r>
          </a:p>
          <a:p>
            <a:endParaRPr lang="en-US" dirty="0" smtClean="0">
              <a:solidFill>
                <a:schemeClr val="tx1"/>
              </a:solidFill>
            </a:endParaRPr>
          </a:p>
          <a:p>
            <a:r>
              <a:rPr lang="en-US" dirty="0" smtClean="0">
                <a:solidFill>
                  <a:schemeClr val="tx1"/>
                </a:solidFill>
              </a:rPr>
              <a:t>The organism’s interaction with its environment that results in a measurable change in at least one aspect of the environment.</a:t>
            </a:r>
          </a:p>
          <a:p>
            <a:endParaRPr lang="en-US" dirty="0" smtClean="0">
              <a:solidFill>
                <a:schemeClr val="tx1"/>
              </a:solidFill>
            </a:endParaRPr>
          </a:p>
          <a:p>
            <a:r>
              <a:rPr lang="en-US" dirty="0" smtClean="0">
                <a:solidFill>
                  <a:schemeClr val="tx1"/>
                </a:solidFill>
              </a:rPr>
              <a:t>During the observations: </a:t>
            </a:r>
            <a:r>
              <a:rPr lang="en-US" b="1" dirty="0" smtClean="0">
                <a:solidFill>
                  <a:schemeClr val="tx1"/>
                </a:solidFill>
              </a:rPr>
              <a:t>Focus on the identified target behavior.</a:t>
            </a:r>
          </a:p>
          <a:p>
            <a:endParaRPr lang="en-US" b="1" dirty="0" smtClean="0">
              <a:solidFill>
                <a:schemeClr val="tx1"/>
              </a:solidFill>
            </a:endParaRPr>
          </a:p>
          <a:p>
            <a:endParaRPr lang="en-US" dirty="0" smtClean="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96326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solidFill>
                  <a:schemeClr val="tx1"/>
                </a:solidFill>
              </a:rPr>
              <a:t>C = Consequences</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solidFill>
                  <a:schemeClr val="tx1"/>
                </a:solidFill>
              </a:rPr>
              <a:t>The event(s) that follows the behavior.</a:t>
            </a:r>
          </a:p>
          <a:p>
            <a:endParaRPr lang="en-US" dirty="0" smtClean="0">
              <a:solidFill>
                <a:schemeClr val="tx1"/>
              </a:solidFill>
            </a:endParaRPr>
          </a:p>
          <a:p>
            <a:r>
              <a:rPr lang="en-US" dirty="0" smtClean="0">
                <a:solidFill>
                  <a:schemeClr val="tx1"/>
                </a:solidFill>
              </a:rPr>
              <a:t>If the consequence makes the behavior more likely to occur it is called a </a:t>
            </a:r>
            <a:r>
              <a:rPr lang="en-US" dirty="0" err="1" smtClean="0">
                <a:solidFill>
                  <a:schemeClr val="tx1"/>
                </a:solidFill>
              </a:rPr>
              <a:t>reinforcer</a:t>
            </a:r>
            <a:r>
              <a:rPr lang="en-US" dirty="0" smtClean="0">
                <a:solidFill>
                  <a:schemeClr val="tx1"/>
                </a:solidFill>
              </a:rPr>
              <a:t>.</a:t>
            </a:r>
          </a:p>
          <a:p>
            <a:endParaRPr lang="en-US" dirty="0" smtClean="0">
              <a:solidFill>
                <a:schemeClr val="tx1"/>
              </a:solidFill>
            </a:endParaRPr>
          </a:p>
          <a:p>
            <a:r>
              <a:rPr lang="en-US" dirty="0" smtClean="0">
                <a:solidFill>
                  <a:schemeClr val="tx1"/>
                </a:solidFill>
              </a:rPr>
              <a:t>If it makes it less likely to occur, it is called a punisher.</a:t>
            </a:r>
          </a:p>
          <a:p>
            <a:endParaRPr lang="en-US" dirty="0">
              <a:solidFill>
                <a:schemeClr val="tx1"/>
              </a:solidFill>
            </a:endParaRPr>
          </a:p>
        </p:txBody>
      </p:sp>
    </p:spTree>
    <p:extLst>
      <p:ext uri="{BB962C8B-B14F-4D97-AF65-F5344CB8AC3E}">
        <p14:creationId xmlns:p14="http://schemas.microsoft.com/office/powerpoint/2010/main" val="116760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87" y="72504"/>
            <a:ext cx="8229600" cy="1143000"/>
          </a:xfrm>
          <a:noFill/>
        </p:spPr>
        <p:txBody>
          <a:bodyPr/>
          <a:lstStyle/>
          <a:p>
            <a:r>
              <a:rPr lang="en-US" dirty="0" smtClean="0">
                <a:solidFill>
                  <a:schemeClr val="tx1"/>
                </a:solidFill>
              </a:rPr>
              <a:t>A-B-C Data: Example</a:t>
            </a:r>
            <a:endParaRPr lang="en-US" dirty="0">
              <a:solidFill>
                <a:schemeClr val="tx1"/>
              </a:solidFill>
            </a:endParaRPr>
          </a:p>
        </p:txBody>
      </p:sp>
      <p:sp>
        <p:nvSpPr>
          <p:cNvPr id="3" name="Content Placeholder 2"/>
          <p:cNvSpPr>
            <a:spLocks noGrp="1"/>
          </p:cNvSpPr>
          <p:nvPr>
            <p:ph idx="1"/>
          </p:nvPr>
        </p:nvSpPr>
        <p:spPr>
          <a:xfrm>
            <a:off x="666750" y="1199009"/>
            <a:ext cx="8229600" cy="2741786"/>
          </a:xfrm>
        </p:spPr>
        <p:txBody>
          <a:bodyPr>
            <a:normAutofit fontScale="77500" lnSpcReduction="20000"/>
          </a:bodyPr>
          <a:lstStyle/>
          <a:p>
            <a:pPr marL="0" indent="0">
              <a:buNone/>
            </a:pPr>
            <a:r>
              <a:rPr lang="en-US" dirty="0" smtClean="0">
                <a:solidFill>
                  <a:schemeClr val="tx1"/>
                </a:solidFill>
              </a:rPr>
              <a:t>      A teacher hands out math computation worksheet, starts the timer, and tells students they will be timed in completing the math worksheet. The student then tears up the worksheet. The teacher scolds the student and has the student clean up the mess without completing the worksheet.</a:t>
            </a:r>
          </a:p>
          <a:p>
            <a:endParaRPr lang="en-US" dirty="0" smtClean="0">
              <a:solidFill>
                <a:schemeClr val="tx1"/>
              </a:solidFill>
            </a:endParaRPr>
          </a:p>
          <a:p>
            <a:pPr marL="280988" indent="0">
              <a:buNone/>
            </a:pPr>
            <a:r>
              <a:rPr lang="en-US" dirty="0" smtClean="0">
                <a:solidFill>
                  <a:schemeClr val="tx1"/>
                </a:solidFill>
              </a:rPr>
              <a:t>A</a:t>
            </a:r>
            <a:r>
              <a:rPr lang="en-US" dirty="0">
                <a:solidFill>
                  <a:schemeClr val="tx1"/>
                </a:solidFill>
              </a:rPr>
              <a:t>				B				</a:t>
            </a:r>
            <a:r>
              <a:rPr lang="en-US" dirty="0" smtClean="0">
                <a:solidFill>
                  <a:schemeClr val="tx1"/>
                </a:solidFill>
              </a:rPr>
              <a:t>C</a:t>
            </a:r>
            <a:endParaRPr lang="en-US" dirty="0">
              <a:solidFill>
                <a:schemeClr val="tx1"/>
              </a:solidFill>
            </a:endParaRPr>
          </a:p>
        </p:txBody>
      </p:sp>
      <p:sp>
        <p:nvSpPr>
          <p:cNvPr id="4" name="Rectangle 3"/>
          <p:cNvSpPr/>
          <p:nvPr/>
        </p:nvSpPr>
        <p:spPr>
          <a:xfrm>
            <a:off x="152400" y="4038600"/>
            <a:ext cx="2438400" cy="2286000"/>
          </a:xfrm>
          <a:prstGeom prst="rect">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rPr>
              <a:t>The teacher hands out a math computation worksheet, starts the timer, and tells students that they will be timed in completing the math worksheet</a:t>
            </a:r>
          </a:p>
        </p:txBody>
      </p:sp>
      <p:sp>
        <p:nvSpPr>
          <p:cNvPr id="5" name="Rectangle 4"/>
          <p:cNvSpPr/>
          <p:nvPr/>
        </p:nvSpPr>
        <p:spPr>
          <a:xfrm>
            <a:off x="3508375" y="4495800"/>
            <a:ext cx="2130425" cy="1069975"/>
          </a:xfrm>
          <a:prstGeom prst="rect">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a:solidFill>
                  <a:schemeClr val="tx1"/>
                </a:solidFill>
              </a:rPr>
              <a:t>The student tears up the worksheet</a:t>
            </a:r>
          </a:p>
        </p:txBody>
      </p:sp>
      <p:sp>
        <p:nvSpPr>
          <p:cNvPr id="6" name="Rectangle 5"/>
          <p:cNvSpPr/>
          <p:nvPr/>
        </p:nvSpPr>
        <p:spPr>
          <a:xfrm>
            <a:off x="6629400" y="4038600"/>
            <a:ext cx="2286000" cy="2209800"/>
          </a:xfrm>
          <a:prstGeom prst="rect">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rPr>
              <a:t>The teacher scolds the student and has the student clean up the mess (without completing the worksheet)</a:t>
            </a:r>
          </a:p>
          <a:p>
            <a:pPr algn="ctr">
              <a:defRPr/>
            </a:pPr>
            <a:endParaRPr lang="en-US" sz="1600" b="1" dirty="0">
              <a:solidFill>
                <a:schemeClr val="tx1"/>
              </a:solidFill>
            </a:endParaRPr>
          </a:p>
        </p:txBody>
      </p:sp>
      <p:sp>
        <p:nvSpPr>
          <p:cNvPr id="7" name="Right Arrow 6"/>
          <p:cNvSpPr/>
          <p:nvPr/>
        </p:nvSpPr>
        <p:spPr>
          <a:xfrm>
            <a:off x="2667000" y="4800600"/>
            <a:ext cx="685800" cy="304800"/>
          </a:xfrm>
          <a:prstGeom prst="rightArrow">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ln>
                <a:solidFill>
                  <a:schemeClr val="accent2">
                    <a:lumMod val="75000"/>
                  </a:schemeClr>
                </a:solidFill>
              </a:ln>
            </a:endParaRPr>
          </a:p>
        </p:txBody>
      </p:sp>
      <p:sp>
        <p:nvSpPr>
          <p:cNvPr id="8" name="Right Arrow 6"/>
          <p:cNvSpPr/>
          <p:nvPr/>
        </p:nvSpPr>
        <p:spPr>
          <a:xfrm>
            <a:off x="5791200" y="4800600"/>
            <a:ext cx="685800" cy="304800"/>
          </a:xfrm>
          <a:prstGeom prst="rightArrow">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ln>
                <a:solidFill>
                  <a:schemeClr val="accent2">
                    <a:lumMod val="75000"/>
                  </a:schemeClr>
                </a:solidFill>
              </a:ln>
            </a:endParaRPr>
          </a:p>
        </p:txBody>
      </p:sp>
      <p:sp>
        <p:nvSpPr>
          <p:cNvPr id="9" name="Right Arrow 8"/>
          <p:cNvSpPr/>
          <p:nvPr/>
        </p:nvSpPr>
        <p:spPr>
          <a:xfrm>
            <a:off x="1371600" y="3538190"/>
            <a:ext cx="2590800" cy="3048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Right Arrow 9"/>
          <p:cNvSpPr/>
          <p:nvPr/>
        </p:nvSpPr>
        <p:spPr>
          <a:xfrm>
            <a:off x="4838700" y="3538190"/>
            <a:ext cx="2590800" cy="3048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588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9950"/>
            <a:ext cx="7543800" cy="2228850"/>
          </a:xfrm>
        </p:spPr>
        <p:txBody>
          <a:bodyPr>
            <a:normAutofit/>
          </a:bodyPr>
          <a:lstStyle/>
          <a:p>
            <a:r>
              <a:rPr lang="en-US" dirty="0" smtClean="0"/>
              <a:t/>
            </a:r>
            <a:br>
              <a:rPr lang="en-US" dirty="0" smtClean="0"/>
            </a:br>
            <a:r>
              <a:rPr lang="en-US" dirty="0" smtClean="0"/>
              <a:t>Identify the function of the A-B-C Data</a:t>
            </a:r>
            <a:endParaRPr lang="en-US" dirty="0"/>
          </a:p>
        </p:txBody>
      </p:sp>
      <p:sp>
        <p:nvSpPr>
          <p:cNvPr id="7" name="Text Placeholder 2"/>
          <p:cNvSpPr txBox="1">
            <a:spLocks/>
          </p:cNvSpPr>
          <p:nvPr/>
        </p:nvSpPr>
        <p:spPr>
          <a:xfrm>
            <a:off x="990600" y="1524000"/>
            <a:ext cx="28194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3600" dirty="0" smtClean="0">
                <a:latin typeface="Bradley Hand ITC" panose="03070402050302030203" pitchFamily="66" charset="0"/>
              </a:rPr>
              <a:t>Let’s</a:t>
            </a:r>
          </a:p>
          <a:p>
            <a:pPr marL="0" indent="0" algn="ctr">
              <a:buFont typeface="Arial" pitchFamily="34" charset="0"/>
              <a:buNone/>
            </a:pPr>
            <a:r>
              <a:rPr lang="en-US" sz="3600" dirty="0" smtClean="0">
                <a:latin typeface="Bradley Hand ITC" panose="03070402050302030203" pitchFamily="66" charset="0"/>
              </a:rPr>
              <a:t>Practice</a:t>
            </a:r>
            <a:endParaRPr lang="en-US" sz="3600" dirty="0">
              <a:latin typeface="Bradley Hand ITC" panose="03070402050302030203" pitchFamily="66" charset="0"/>
            </a:endParaRPr>
          </a:p>
        </p:txBody>
      </p:sp>
    </p:spTree>
    <p:extLst>
      <p:ext uri="{BB962C8B-B14F-4D97-AF65-F5344CB8AC3E}">
        <p14:creationId xmlns:p14="http://schemas.microsoft.com/office/powerpoint/2010/main" val="2704122298"/>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99" name="Group 59"/>
          <p:cNvGraphicFramePr>
            <a:graphicFrameLocks noGrp="1"/>
          </p:cNvGraphicFramePr>
          <p:nvPr>
            <p:extLst/>
          </p:nvPr>
        </p:nvGraphicFramePr>
        <p:xfrm>
          <a:off x="0" y="406908"/>
          <a:ext cx="9144000" cy="5993892"/>
        </p:xfrm>
        <a:graphic>
          <a:graphicData uri="http://schemas.openxmlformats.org/drawingml/2006/table">
            <a:tbl>
              <a:tblPr/>
              <a:tblGrid>
                <a:gridCol w="457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25146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tblGrid>
              <a:tr h="298450">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45156" marR="4515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Context</a:t>
                      </a:r>
                    </a:p>
                  </a:txBody>
                  <a:tcPr marL="45156" marR="4515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Antecedent</a:t>
                      </a:r>
                    </a:p>
                  </a:txBody>
                  <a:tcPr marL="45156" marR="4515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Behavior </a:t>
                      </a:r>
                    </a:p>
                  </a:txBody>
                  <a:tcPr marL="45156" marR="4515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Consequence</a:t>
                      </a:r>
                    </a:p>
                  </a:txBody>
                  <a:tcPr marL="45156" marR="4515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Function</a:t>
                      </a:r>
                    </a:p>
                  </a:txBody>
                  <a:tcPr marL="45156" marR="4515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5969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1.1</a:t>
                      </a:r>
                    </a:p>
                  </a:txBody>
                  <a:tcPr marL="45156" marR="4515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Morning circle time</a:t>
                      </a:r>
                    </a:p>
                  </a:txBody>
                  <a:tcPr marL="45156" marR="4515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Teachers asks question to class</a:t>
                      </a:r>
                    </a:p>
                  </a:txBody>
                  <a:tcPr marL="45156" marR="4515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Rolling around on rug</a:t>
                      </a:r>
                    </a:p>
                  </a:txBody>
                  <a:tcPr marL="45156" marR="4515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No response from teacher or peers. Student continues to roll.</a:t>
                      </a:r>
                    </a:p>
                  </a:txBody>
                  <a:tcPr marL="45156" marR="4515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Avoid activity, access sensory</a:t>
                      </a:r>
                    </a:p>
                  </a:txBody>
                  <a:tcPr marL="45156" marR="4515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286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1.2</a:t>
                      </a:r>
                    </a:p>
                  </a:txBody>
                  <a:tcPr marL="45156" marR="4515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Morning circle time</a:t>
                      </a:r>
                    </a:p>
                  </a:txBody>
                  <a:tcPr marL="45156" marR="4515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Peers talking to each other</a:t>
                      </a:r>
                    </a:p>
                  </a:txBody>
                  <a:tcPr marL="45156" marR="4515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He quits listening to teacher and watches peers</a:t>
                      </a:r>
                    </a:p>
                  </a:txBody>
                  <a:tcPr marL="45156" marR="4515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No response from teacher or peers, continues to watch peers</a:t>
                      </a:r>
                    </a:p>
                  </a:txBody>
                  <a:tcPr marL="45156" marR="4515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Avoid activity</a:t>
                      </a:r>
                    </a:p>
                  </a:txBody>
                  <a:tcPr marL="45156" marR="4515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69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2.1</a:t>
                      </a:r>
                    </a:p>
                  </a:txBody>
                  <a:tcPr marL="45156" marR="4515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Spanish—Rug time</a:t>
                      </a:r>
                    </a:p>
                  </a:txBody>
                  <a:tcPr marL="45156" marR="4515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Students are participating</a:t>
                      </a:r>
                    </a:p>
                  </a:txBody>
                  <a:tcPr marL="45156" marR="4515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He hits rug, fights with hands</a:t>
                      </a:r>
                    </a:p>
                  </a:txBody>
                  <a:tcPr marL="45156" marR="4515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No attention from teacher, but other students get PBIS tickets.</a:t>
                      </a:r>
                    </a:p>
                  </a:txBody>
                  <a:tcPr marL="45156" marR="4515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Access sensory</a:t>
                      </a:r>
                    </a:p>
                  </a:txBody>
                  <a:tcPr marL="45156" marR="4515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69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2.2</a:t>
                      </a:r>
                    </a:p>
                  </a:txBody>
                  <a:tcPr marL="45156" marR="4515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Spanish—Rug time</a:t>
                      </a:r>
                    </a:p>
                  </a:txBody>
                  <a:tcPr marL="45156" marR="4515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Teacher rewards other students</a:t>
                      </a:r>
                    </a:p>
                  </a:txBody>
                  <a:tcPr marL="45156" marR="4515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Rolling on floor with hands on head</a:t>
                      </a:r>
                    </a:p>
                  </a:txBody>
                  <a:tcPr marL="45156" marR="4515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Teacher ignores him and he continues.</a:t>
                      </a:r>
                    </a:p>
                  </a:txBody>
                  <a:tcPr marL="45156" marR="4515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Avoid activity, Access sensory</a:t>
                      </a:r>
                    </a:p>
                  </a:txBody>
                  <a:tcPr marL="45156" marR="4515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969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2.3</a:t>
                      </a:r>
                    </a:p>
                  </a:txBody>
                  <a:tcPr marL="45156" marR="4515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Spanish— Activity</a:t>
                      </a:r>
                    </a:p>
                  </a:txBody>
                  <a:tcPr marL="45156" marR="4515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Teacher told students to get a partner and no one chose him</a:t>
                      </a:r>
                    </a:p>
                  </a:txBody>
                  <a:tcPr marL="45156" marR="4515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He walks away screaming</a:t>
                      </a:r>
                    </a:p>
                  </a:txBody>
                  <a:tcPr marL="45156" marR="4515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Teacher approaches and asks him to be her partner.</a:t>
                      </a:r>
                    </a:p>
                  </a:txBody>
                  <a:tcPr marL="45156" marR="4515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Access attention</a:t>
                      </a:r>
                    </a:p>
                  </a:txBody>
                  <a:tcPr marL="45156" marR="4515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66294" name="Rectangle 54"/>
          <p:cNvSpPr>
            <a:spLocks noChangeArrowheads="1"/>
          </p:cNvSpPr>
          <p:nvPr/>
        </p:nvSpPr>
        <p:spPr bwMode="auto">
          <a:xfrm>
            <a:off x="7848600" y="787908"/>
            <a:ext cx="1219200" cy="11430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266295" name="Rectangle 55"/>
          <p:cNvSpPr>
            <a:spLocks noChangeArrowheads="1"/>
          </p:cNvSpPr>
          <p:nvPr/>
        </p:nvSpPr>
        <p:spPr bwMode="auto">
          <a:xfrm>
            <a:off x="7848600" y="2007108"/>
            <a:ext cx="1219200" cy="7620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266296" name="Rectangle 56"/>
          <p:cNvSpPr>
            <a:spLocks noChangeArrowheads="1"/>
          </p:cNvSpPr>
          <p:nvPr/>
        </p:nvSpPr>
        <p:spPr bwMode="auto">
          <a:xfrm>
            <a:off x="7848600" y="2997708"/>
            <a:ext cx="1219200" cy="8382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266297" name="Rectangle 57"/>
          <p:cNvSpPr>
            <a:spLocks noChangeArrowheads="1"/>
          </p:cNvSpPr>
          <p:nvPr/>
        </p:nvSpPr>
        <p:spPr bwMode="auto">
          <a:xfrm>
            <a:off x="7848600" y="3912108"/>
            <a:ext cx="1219200" cy="11430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266298" name="Rectangle 58"/>
          <p:cNvSpPr>
            <a:spLocks noChangeArrowheads="1"/>
          </p:cNvSpPr>
          <p:nvPr/>
        </p:nvSpPr>
        <p:spPr bwMode="auto">
          <a:xfrm>
            <a:off x="7848600" y="5131308"/>
            <a:ext cx="1219200" cy="11430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10" name="TextBox 9"/>
          <p:cNvSpPr txBox="1"/>
          <p:nvPr/>
        </p:nvSpPr>
        <p:spPr>
          <a:xfrm>
            <a:off x="0" y="6396335"/>
            <a:ext cx="1048685" cy="461665"/>
          </a:xfrm>
          <a:prstGeom prst="rect">
            <a:avLst/>
          </a:prstGeom>
          <a:noFill/>
        </p:spPr>
        <p:txBody>
          <a:bodyPr wrap="none" rtlCol="0">
            <a:spAutoFit/>
          </a:bodyPr>
          <a:lstStyle/>
          <a:p>
            <a:r>
              <a:rPr lang="en-US" sz="2400" b="1" dirty="0" smtClean="0">
                <a:solidFill>
                  <a:schemeClr val="bg1"/>
                </a:solidFill>
              </a:rPr>
              <a:t>HO 8.1</a:t>
            </a:r>
            <a:endParaRPr lang="en-US" sz="2400" b="1" dirty="0">
              <a:solidFill>
                <a:schemeClr val="bg1"/>
              </a:solidFill>
            </a:endParaRPr>
          </a:p>
        </p:txBody>
      </p:sp>
      <p:sp>
        <p:nvSpPr>
          <p:cNvPr id="9" name="Rectangle 8"/>
          <p:cNvSpPr>
            <a:spLocks noChangeArrowheads="1"/>
          </p:cNvSpPr>
          <p:nvPr/>
        </p:nvSpPr>
        <p:spPr bwMode="auto">
          <a:xfrm>
            <a:off x="7757454" y="6519446"/>
            <a:ext cx="1348446" cy="338554"/>
          </a:xfrm>
          <a:prstGeom prst="rect">
            <a:avLst/>
          </a:prstGeom>
          <a:noFill/>
          <a:ln w="9525">
            <a:noFill/>
            <a:miter lim="800000"/>
            <a:headEnd/>
            <a:tailEnd/>
          </a:ln>
        </p:spPr>
        <p:txBody>
          <a:bodyPr wrap="none">
            <a:spAutoFit/>
          </a:bodyPr>
          <a:lstStyle/>
          <a:p>
            <a:r>
              <a:rPr lang="en-US" sz="1600" dirty="0" smtClean="0"/>
              <a:t>(Lane, 2014)</a:t>
            </a:r>
            <a:endParaRPr lang="en-US" sz="1600" dirty="0"/>
          </a:p>
        </p:txBody>
      </p:sp>
    </p:spTree>
    <p:extLst>
      <p:ext uri="{BB962C8B-B14F-4D97-AF65-F5344CB8AC3E}">
        <p14:creationId xmlns:p14="http://schemas.microsoft.com/office/powerpoint/2010/main" val="233611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xit" presetSubtype="0" fill="hold" grpId="0" nodeType="clickEffect">
                                  <p:stCondLst>
                                    <p:cond delay="0"/>
                                  </p:stCondLst>
                                  <p:childTnLst>
                                    <p:anim calcmode="lin" valueType="num">
                                      <p:cBhvr>
                                        <p:cTn id="6" dur="1000"/>
                                        <p:tgtEl>
                                          <p:spTgt spid="266294"/>
                                        </p:tgtEl>
                                        <p:attrNameLst>
                                          <p:attrName>ppt_x</p:attrName>
                                        </p:attrNameLst>
                                      </p:cBhvr>
                                      <p:tavLst>
                                        <p:tav tm="0">
                                          <p:val>
                                            <p:strVal val="ppt_x"/>
                                          </p:val>
                                        </p:tav>
                                        <p:tav tm="100000">
                                          <p:val>
                                            <p:strVal val="ppt_x-.2"/>
                                          </p:val>
                                        </p:tav>
                                      </p:tavLst>
                                    </p:anim>
                                    <p:anim calcmode="lin" valueType="num">
                                      <p:cBhvr>
                                        <p:cTn id="7" dur="1000"/>
                                        <p:tgtEl>
                                          <p:spTgt spid="266294"/>
                                        </p:tgtEl>
                                        <p:attrNameLst>
                                          <p:attrName>ppt_y</p:attrName>
                                        </p:attrNameLst>
                                      </p:cBhvr>
                                      <p:tavLst>
                                        <p:tav tm="0">
                                          <p:val>
                                            <p:strVal val="ppt_y"/>
                                          </p:val>
                                        </p:tav>
                                        <p:tav tm="100000">
                                          <p:val>
                                            <p:strVal val="ppt_y"/>
                                          </p:val>
                                        </p:tav>
                                      </p:tavLst>
                                    </p:anim>
                                    <p:animEffect transition="out" filter="fade">
                                      <p:cBhvr>
                                        <p:cTn id="8" dur="1000"/>
                                        <p:tgtEl>
                                          <p:spTgt spid="266294"/>
                                        </p:tgtEl>
                                      </p:cBhvr>
                                    </p:animEffect>
                                    <p:set>
                                      <p:cBhvr>
                                        <p:cTn id="9" dur="1" fill="hold">
                                          <p:stCondLst>
                                            <p:cond delay="999"/>
                                          </p:stCondLst>
                                        </p:cTn>
                                        <p:tgtEl>
                                          <p:spTgt spid="26629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9" presetClass="exit" presetSubtype="0" fill="hold" grpId="0" nodeType="clickEffect">
                                  <p:stCondLst>
                                    <p:cond delay="0"/>
                                  </p:stCondLst>
                                  <p:childTnLst>
                                    <p:anim calcmode="lin" valueType="num">
                                      <p:cBhvr>
                                        <p:cTn id="13" dur="1000"/>
                                        <p:tgtEl>
                                          <p:spTgt spid="266295"/>
                                        </p:tgtEl>
                                        <p:attrNameLst>
                                          <p:attrName>ppt_x</p:attrName>
                                        </p:attrNameLst>
                                      </p:cBhvr>
                                      <p:tavLst>
                                        <p:tav tm="0">
                                          <p:val>
                                            <p:strVal val="ppt_x"/>
                                          </p:val>
                                        </p:tav>
                                        <p:tav tm="100000">
                                          <p:val>
                                            <p:strVal val="ppt_x-.2"/>
                                          </p:val>
                                        </p:tav>
                                      </p:tavLst>
                                    </p:anim>
                                    <p:anim calcmode="lin" valueType="num">
                                      <p:cBhvr>
                                        <p:cTn id="14" dur="1000"/>
                                        <p:tgtEl>
                                          <p:spTgt spid="266295"/>
                                        </p:tgtEl>
                                        <p:attrNameLst>
                                          <p:attrName>ppt_y</p:attrName>
                                        </p:attrNameLst>
                                      </p:cBhvr>
                                      <p:tavLst>
                                        <p:tav tm="0">
                                          <p:val>
                                            <p:strVal val="ppt_y"/>
                                          </p:val>
                                        </p:tav>
                                        <p:tav tm="100000">
                                          <p:val>
                                            <p:strVal val="ppt_y"/>
                                          </p:val>
                                        </p:tav>
                                      </p:tavLst>
                                    </p:anim>
                                    <p:animEffect transition="out" filter="fade">
                                      <p:cBhvr>
                                        <p:cTn id="15" dur="1000"/>
                                        <p:tgtEl>
                                          <p:spTgt spid="266295"/>
                                        </p:tgtEl>
                                      </p:cBhvr>
                                    </p:animEffect>
                                    <p:set>
                                      <p:cBhvr>
                                        <p:cTn id="16" dur="1" fill="hold">
                                          <p:stCondLst>
                                            <p:cond delay="999"/>
                                          </p:stCondLst>
                                        </p:cTn>
                                        <p:tgtEl>
                                          <p:spTgt spid="26629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9" presetClass="exit" presetSubtype="0" fill="hold" grpId="0" nodeType="clickEffect">
                                  <p:stCondLst>
                                    <p:cond delay="0"/>
                                  </p:stCondLst>
                                  <p:childTnLst>
                                    <p:anim calcmode="lin" valueType="num">
                                      <p:cBhvr>
                                        <p:cTn id="20" dur="1000"/>
                                        <p:tgtEl>
                                          <p:spTgt spid="266296"/>
                                        </p:tgtEl>
                                        <p:attrNameLst>
                                          <p:attrName>ppt_x</p:attrName>
                                        </p:attrNameLst>
                                      </p:cBhvr>
                                      <p:tavLst>
                                        <p:tav tm="0">
                                          <p:val>
                                            <p:strVal val="ppt_x"/>
                                          </p:val>
                                        </p:tav>
                                        <p:tav tm="100000">
                                          <p:val>
                                            <p:strVal val="ppt_x-.2"/>
                                          </p:val>
                                        </p:tav>
                                      </p:tavLst>
                                    </p:anim>
                                    <p:anim calcmode="lin" valueType="num">
                                      <p:cBhvr>
                                        <p:cTn id="21" dur="1000"/>
                                        <p:tgtEl>
                                          <p:spTgt spid="266296"/>
                                        </p:tgtEl>
                                        <p:attrNameLst>
                                          <p:attrName>ppt_y</p:attrName>
                                        </p:attrNameLst>
                                      </p:cBhvr>
                                      <p:tavLst>
                                        <p:tav tm="0">
                                          <p:val>
                                            <p:strVal val="ppt_y"/>
                                          </p:val>
                                        </p:tav>
                                        <p:tav tm="100000">
                                          <p:val>
                                            <p:strVal val="ppt_y"/>
                                          </p:val>
                                        </p:tav>
                                      </p:tavLst>
                                    </p:anim>
                                    <p:animEffect transition="out" filter="fade">
                                      <p:cBhvr>
                                        <p:cTn id="22" dur="1000"/>
                                        <p:tgtEl>
                                          <p:spTgt spid="266296"/>
                                        </p:tgtEl>
                                      </p:cBhvr>
                                    </p:animEffect>
                                    <p:set>
                                      <p:cBhvr>
                                        <p:cTn id="23" dur="1" fill="hold">
                                          <p:stCondLst>
                                            <p:cond delay="999"/>
                                          </p:stCondLst>
                                        </p:cTn>
                                        <p:tgtEl>
                                          <p:spTgt spid="26629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9" presetClass="exit" presetSubtype="0" fill="hold" grpId="0" nodeType="clickEffect">
                                  <p:stCondLst>
                                    <p:cond delay="0"/>
                                  </p:stCondLst>
                                  <p:childTnLst>
                                    <p:anim calcmode="lin" valueType="num">
                                      <p:cBhvr>
                                        <p:cTn id="27" dur="1000"/>
                                        <p:tgtEl>
                                          <p:spTgt spid="266297"/>
                                        </p:tgtEl>
                                        <p:attrNameLst>
                                          <p:attrName>ppt_x</p:attrName>
                                        </p:attrNameLst>
                                      </p:cBhvr>
                                      <p:tavLst>
                                        <p:tav tm="0">
                                          <p:val>
                                            <p:strVal val="ppt_x"/>
                                          </p:val>
                                        </p:tav>
                                        <p:tav tm="100000">
                                          <p:val>
                                            <p:strVal val="ppt_x-.2"/>
                                          </p:val>
                                        </p:tav>
                                      </p:tavLst>
                                    </p:anim>
                                    <p:anim calcmode="lin" valueType="num">
                                      <p:cBhvr>
                                        <p:cTn id="28" dur="1000"/>
                                        <p:tgtEl>
                                          <p:spTgt spid="266297"/>
                                        </p:tgtEl>
                                        <p:attrNameLst>
                                          <p:attrName>ppt_y</p:attrName>
                                        </p:attrNameLst>
                                      </p:cBhvr>
                                      <p:tavLst>
                                        <p:tav tm="0">
                                          <p:val>
                                            <p:strVal val="ppt_y"/>
                                          </p:val>
                                        </p:tav>
                                        <p:tav tm="100000">
                                          <p:val>
                                            <p:strVal val="ppt_y"/>
                                          </p:val>
                                        </p:tav>
                                      </p:tavLst>
                                    </p:anim>
                                    <p:animEffect transition="out" filter="fade">
                                      <p:cBhvr>
                                        <p:cTn id="29" dur="1000"/>
                                        <p:tgtEl>
                                          <p:spTgt spid="266297"/>
                                        </p:tgtEl>
                                      </p:cBhvr>
                                    </p:animEffect>
                                    <p:set>
                                      <p:cBhvr>
                                        <p:cTn id="30" dur="1" fill="hold">
                                          <p:stCondLst>
                                            <p:cond delay="999"/>
                                          </p:stCondLst>
                                        </p:cTn>
                                        <p:tgtEl>
                                          <p:spTgt spid="26629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9" presetClass="exit" presetSubtype="0" fill="hold" grpId="0" nodeType="clickEffect">
                                  <p:stCondLst>
                                    <p:cond delay="0"/>
                                  </p:stCondLst>
                                  <p:childTnLst>
                                    <p:anim calcmode="lin" valueType="num">
                                      <p:cBhvr>
                                        <p:cTn id="34" dur="1000"/>
                                        <p:tgtEl>
                                          <p:spTgt spid="266298"/>
                                        </p:tgtEl>
                                        <p:attrNameLst>
                                          <p:attrName>ppt_x</p:attrName>
                                        </p:attrNameLst>
                                      </p:cBhvr>
                                      <p:tavLst>
                                        <p:tav tm="0">
                                          <p:val>
                                            <p:strVal val="ppt_x"/>
                                          </p:val>
                                        </p:tav>
                                        <p:tav tm="100000">
                                          <p:val>
                                            <p:strVal val="ppt_x-.2"/>
                                          </p:val>
                                        </p:tav>
                                      </p:tavLst>
                                    </p:anim>
                                    <p:anim calcmode="lin" valueType="num">
                                      <p:cBhvr>
                                        <p:cTn id="35" dur="1000"/>
                                        <p:tgtEl>
                                          <p:spTgt spid="266298"/>
                                        </p:tgtEl>
                                        <p:attrNameLst>
                                          <p:attrName>ppt_y</p:attrName>
                                        </p:attrNameLst>
                                      </p:cBhvr>
                                      <p:tavLst>
                                        <p:tav tm="0">
                                          <p:val>
                                            <p:strVal val="ppt_y"/>
                                          </p:val>
                                        </p:tav>
                                        <p:tav tm="100000">
                                          <p:val>
                                            <p:strVal val="ppt_y"/>
                                          </p:val>
                                        </p:tav>
                                      </p:tavLst>
                                    </p:anim>
                                    <p:animEffect transition="out" filter="fade">
                                      <p:cBhvr>
                                        <p:cTn id="36" dur="1000"/>
                                        <p:tgtEl>
                                          <p:spTgt spid="266298"/>
                                        </p:tgtEl>
                                      </p:cBhvr>
                                    </p:animEffect>
                                    <p:set>
                                      <p:cBhvr>
                                        <p:cTn id="37" dur="1" fill="hold">
                                          <p:stCondLst>
                                            <p:cond delay="999"/>
                                          </p:stCondLst>
                                        </p:cTn>
                                        <p:tgtEl>
                                          <p:spTgt spid="2662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4" grpId="0" animBg="1"/>
      <p:bldP spid="266295" grpId="0" animBg="1"/>
      <p:bldP spid="266296" grpId="0" animBg="1"/>
      <p:bldP spid="266297" grpId="0" animBg="1"/>
      <p:bldP spid="26629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79001078"/>
              </p:ext>
            </p:extLst>
          </p:nvPr>
        </p:nvGraphicFramePr>
        <p:xfrm>
          <a:off x="685800" y="2514600"/>
          <a:ext cx="7467600"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rved Down Arrow 5"/>
          <p:cNvSpPr/>
          <p:nvPr/>
        </p:nvSpPr>
        <p:spPr>
          <a:xfrm>
            <a:off x="2286000" y="2057400"/>
            <a:ext cx="1826217" cy="990600"/>
          </a:xfrm>
          <a:prstGeom prst="curvedDownArrow">
            <a:avLst>
              <a:gd name="adj1" fmla="val 25000"/>
              <a:gd name="adj2" fmla="val 57121"/>
              <a:gd name="adj3" fmla="val 938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
        <p:nvSpPr>
          <p:cNvPr id="4" name="Rounded Rectangle 3"/>
          <p:cNvSpPr/>
          <p:nvPr/>
        </p:nvSpPr>
        <p:spPr>
          <a:xfrm>
            <a:off x="378417" y="2133600"/>
            <a:ext cx="2438400" cy="9906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smtClean="0"/>
              <a:t>They want to </a:t>
            </a:r>
            <a:r>
              <a:rPr lang="en-US" sz="2400" b="1" dirty="0" smtClean="0"/>
              <a:t>GET</a:t>
            </a:r>
            <a:r>
              <a:rPr lang="en-US" sz="2400" dirty="0" smtClean="0"/>
              <a:t> something</a:t>
            </a:r>
            <a:endParaRPr lang="en-US" sz="2400" dirty="0"/>
          </a:p>
        </p:txBody>
      </p:sp>
      <p:sp>
        <p:nvSpPr>
          <p:cNvPr id="8" name="Curved Down Arrow 7"/>
          <p:cNvSpPr/>
          <p:nvPr/>
        </p:nvSpPr>
        <p:spPr>
          <a:xfrm flipH="1">
            <a:off x="4800600" y="2057400"/>
            <a:ext cx="1826217" cy="990600"/>
          </a:xfrm>
          <a:prstGeom prst="curvedDownArrow">
            <a:avLst>
              <a:gd name="adj1" fmla="val 25000"/>
              <a:gd name="adj2" fmla="val 57121"/>
              <a:gd name="adj3" fmla="val 938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
        <p:nvSpPr>
          <p:cNvPr id="5" name="Rounded Rectangle 4"/>
          <p:cNvSpPr/>
          <p:nvPr/>
        </p:nvSpPr>
        <p:spPr>
          <a:xfrm>
            <a:off x="6248400" y="2133600"/>
            <a:ext cx="2590800" cy="9906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smtClean="0"/>
              <a:t>They want to </a:t>
            </a:r>
            <a:r>
              <a:rPr lang="en-US" sz="2400" b="1" dirty="0" smtClean="0"/>
              <a:t>AVOID</a:t>
            </a:r>
            <a:r>
              <a:rPr lang="en-US" sz="2400" dirty="0" smtClean="0"/>
              <a:t> something</a:t>
            </a:r>
            <a:endParaRPr lang="en-US" sz="2400" dirty="0"/>
          </a:p>
        </p:txBody>
      </p:sp>
      <p:sp>
        <p:nvSpPr>
          <p:cNvPr id="11" name="Title 10"/>
          <p:cNvSpPr>
            <a:spLocks noGrp="1"/>
          </p:cNvSpPr>
          <p:nvPr>
            <p:ph type="title"/>
          </p:nvPr>
        </p:nvSpPr>
        <p:spPr>
          <a:xfrm>
            <a:off x="457200" y="1013619"/>
            <a:ext cx="8229600" cy="1272381"/>
          </a:xfrm>
          <a:noFill/>
        </p:spPr>
        <p:txBody>
          <a:bodyPr>
            <a:normAutofit/>
          </a:bodyPr>
          <a:lstStyle/>
          <a:p>
            <a:r>
              <a:rPr lang="en-US" sz="3600" dirty="0">
                <a:solidFill>
                  <a:schemeClr val="tx1"/>
                </a:solidFill>
              </a:rPr>
              <a:t>Identifying the Function of the </a:t>
            </a:r>
            <a:r>
              <a:rPr lang="en-US" sz="3600" dirty="0" smtClean="0">
                <a:solidFill>
                  <a:schemeClr val="tx1"/>
                </a:solidFill>
              </a:rPr>
              <a:t>Behavior</a:t>
            </a:r>
            <a:endParaRPr lang="en-US" sz="3600" dirty="0">
              <a:solidFill>
                <a:schemeClr val="tx1"/>
              </a:solidFill>
            </a:endParaRPr>
          </a:p>
        </p:txBody>
      </p:sp>
      <p:sp>
        <p:nvSpPr>
          <p:cNvPr id="10" name="Title 3"/>
          <p:cNvSpPr txBox="1">
            <a:spLocks/>
          </p:cNvSpPr>
          <p:nvPr/>
        </p:nvSpPr>
        <p:spPr>
          <a:xfrm>
            <a:off x="457200" y="274638"/>
            <a:ext cx="8229600" cy="1143000"/>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spcBef>
                <a:spcPct val="0"/>
              </a:spcBef>
              <a:buNone/>
              <a:defRPr lang="en-US" sz="4400" b="1" kern="1200" dirty="0">
                <a:solidFill>
                  <a:srgbClr val="FFFFFF"/>
                </a:solidFill>
                <a:latin typeface="Times New Roman"/>
                <a:ea typeface="+mj-ea"/>
                <a:cs typeface="Times New Roman"/>
              </a:defRPr>
            </a:lvl1pPr>
          </a:lstStyle>
          <a:p>
            <a:r>
              <a:rPr lang="en-US" smtClean="0"/>
              <a:t>Step 2: Functional Assessment</a:t>
            </a:r>
            <a:endParaRPr lang="en-US"/>
          </a:p>
        </p:txBody>
      </p:sp>
    </p:spTree>
    <p:extLst>
      <p:ext uri="{BB962C8B-B14F-4D97-AF65-F5344CB8AC3E}">
        <p14:creationId xmlns:p14="http://schemas.microsoft.com/office/powerpoint/2010/main" val="1415982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3"/>
          <p:cNvSpPr>
            <a:spLocks noGrp="1" noChangeArrowheads="1"/>
          </p:cNvSpPr>
          <p:nvPr>
            <p:ph idx="1"/>
          </p:nvPr>
        </p:nvSpPr>
        <p:spPr>
          <a:xfrm>
            <a:off x="38100" y="1091490"/>
            <a:ext cx="8915400" cy="3048000"/>
          </a:xfrm>
        </p:spPr>
        <p:txBody>
          <a:bodyPr>
            <a:normAutofit fontScale="92500"/>
          </a:bodyPr>
          <a:lstStyle/>
          <a:p>
            <a:r>
              <a:rPr lang="en-US" dirty="0" smtClean="0">
                <a:solidFill>
                  <a:schemeClr val="tx1"/>
                </a:solidFill>
              </a:rPr>
              <a:t>The function matrix helps to visually identify the function of the behavior .</a:t>
            </a:r>
          </a:p>
          <a:p>
            <a:r>
              <a:rPr lang="en-US" dirty="0" smtClean="0">
                <a:solidFill>
                  <a:schemeClr val="tx1"/>
                </a:solidFill>
              </a:rPr>
              <a:t>Enter the data gathered from the records review; teacher, parent, and student interviews; and </a:t>
            </a:r>
            <a:br>
              <a:rPr lang="en-US" dirty="0" smtClean="0">
                <a:solidFill>
                  <a:schemeClr val="tx1"/>
                </a:solidFill>
              </a:rPr>
            </a:br>
            <a:r>
              <a:rPr lang="en-US" dirty="0" smtClean="0">
                <a:solidFill>
                  <a:schemeClr val="tx1"/>
                </a:solidFill>
              </a:rPr>
              <a:t>A-B-C data.</a:t>
            </a:r>
          </a:p>
          <a:p>
            <a:r>
              <a:rPr lang="en-US" dirty="0" smtClean="0">
                <a:solidFill>
                  <a:schemeClr val="tx1"/>
                </a:solidFill>
              </a:rPr>
              <a:t>Use the matrix to create a hypothesis statement.  </a:t>
            </a:r>
          </a:p>
        </p:txBody>
      </p:sp>
      <p:sp>
        <p:nvSpPr>
          <p:cNvPr id="275460" name="Rectangle 8"/>
          <p:cNvSpPr>
            <a:spLocks noChangeArrowheads="1"/>
          </p:cNvSpPr>
          <p:nvPr/>
        </p:nvSpPr>
        <p:spPr bwMode="auto">
          <a:xfrm>
            <a:off x="7058025" y="6519862"/>
            <a:ext cx="2114550" cy="338138"/>
          </a:xfrm>
          <a:prstGeom prst="rect">
            <a:avLst/>
          </a:prstGeom>
          <a:noFill/>
          <a:ln w="9525">
            <a:noFill/>
            <a:miter lim="800000"/>
            <a:headEnd/>
            <a:tailEnd/>
          </a:ln>
        </p:spPr>
        <p:txBody>
          <a:bodyPr wrap="none">
            <a:spAutoFit/>
          </a:bodyPr>
          <a:lstStyle/>
          <a:p>
            <a:r>
              <a:rPr lang="en-US" sz="1600" dirty="0"/>
              <a:t>(</a:t>
            </a:r>
            <a:r>
              <a:rPr lang="en-US" sz="1600" dirty="0" err="1"/>
              <a:t>Umbreit</a:t>
            </a:r>
            <a:r>
              <a:rPr lang="en-US" sz="1600" dirty="0"/>
              <a:t> et al., 2007)</a:t>
            </a:r>
          </a:p>
        </p:txBody>
      </p:sp>
      <p:graphicFrame>
        <p:nvGraphicFramePr>
          <p:cNvPr id="9" name="Group 3"/>
          <p:cNvGraphicFramePr>
            <a:graphicFrameLocks noGrp="1"/>
          </p:cNvGraphicFramePr>
          <p:nvPr>
            <p:extLst>
              <p:ext uri="{D42A27DB-BD31-4B8C-83A1-F6EECF244321}">
                <p14:modId xmlns:p14="http://schemas.microsoft.com/office/powerpoint/2010/main" val="3375480741"/>
              </p:ext>
            </p:extLst>
          </p:nvPr>
        </p:nvGraphicFramePr>
        <p:xfrm>
          <a:off x="2133600" y="4038600"/>
          <a:ext cx="5029200" cy="2400832"/>
        </p:xfrm>
        <a:graphic>
          <a:graphicData uri="http://schemas.openxmlformats.org/drawingml/2006/table">
            <a:tbl>
              <a:tblPr>
                <a:tableStyleId>{616DA210-FB5B-4158-B5E0-FEB733F419BA}</a:tableStyleId>
              </a:tblPr>
              <a:tblGrid>
                <a:gridCol w="986406">
                  <a:extLst>
                    <a:ext uri="{9D8B030D-6E8A-4147-A177-3AD203B41FA5}">
                      <a16:colId xmlns:a16="http://schemas.microsoft.com/office/drawing/2014/main" val="20000"/>
                    </a:ext>
                  </a:extLst>
                </a:gridCol>
                <a:gridCol w="1914787">
                  <a:extLst>
                    <a:ext uri="{9D8B030D-6E8A-4147-A177-3AD203B41FA5}">
                      <a16:colId xmlns:a16="http://schemas.microsoft.com/office/drawing/2014/main" val="20001"/>
                    </a:ext>
                  </a:extLst>
                </a:gridCol>
                <a:gridCol w="2128007">
                  <a:extLst>
                    <a:ext uri="{9D8B030D-6E8A-4147-A177-3AD203B41FA5}">
                      <a16:colId xmlns:a16="http://schemas.microsoft.com/office/drawing/2014/main" val="20002"/>
                    </a:ext>
                  </a:extLst>
                </a:gridCol>
              </a:tblGrid>
              <a:tr h="704168">
                <a:tc>
                  <a:txBody>
                    <a:bodyPr/>
                    <a:lstStyle/>
                    <a:p>
                      <a:pPr marL="0" marR="0" lvl="0" indent="0" algn="l" defTabSz="914400" rtl="0" eaLnBrk="1" fontAlgn="base" latinLnBrk="0" hangingPunct="1">
                        <a:lnSpc>
                          <a:spcPct val="100000"/>
                        </a:lnSpc>
                        <a:spcBef>
                          <a:spcPts val="300"/>
                        </a:spcBef>
                        <a:spcAft>
                          <a:spcPct val="0"/>
                        </a:spcAft>
                        <a:buClr>
                          <a:schemeClr val="folHlink"/>
                        </a:buClr>
                        <a:buSzPct val="60000"/>
                        <a:buFont typeface="Wingdings" pitchFamily="2" charset="2"/>
                        <a:buNone/>
                        <a:tabLst/>
                      </a:pPr>
                      <a:endParaRPr kumimoji="0" lang="en-US" sz="1400" b="0" i="0" u="none" strike="noStrike" cap="none" normalizeH="0" baseline="0" dirty="0" smtClean="0">
                        <a:ln>
                          <a:noFill/>
                        </a:ln>
                        <a:solidFill>
                          <a:schemeClr val="tx1"/>
                        </a:solidFill>
                        <a:effectLst/>
                        <a:latin typeface="Tahoma" pitchFamily="34" charset="0"/>
                      </a:endParaRPr>
                    </a:p>
                  </a:txBody>
                  <a:tcPr horzOverflow="overflow">
                    <a:solidFill>
                      <a:schemeClr val="bg1"/>
                    </a:solidFill>
                  </a:tcPr>
                </a:tc>
                <a:tc>
                  <a:txBody>
                    <a:bodyPr/>
                    <a:lstStyle/>
                    <a:p>
                      <a:pPr marL="0" marR="0" lvl="0" indent="0" algn="ctr" defTabSz="914400" rtl="0" eaLnBrk="1" fontAlgn="base" latinLnBrk="0" hangingPunct="1">
                        <a:lnSpc>
                          <a:spcPct val="100000"/>
                        </a:lnSpc>
                        <a:spcBef>
                          <a:spcPts val="300"/>
                        </a:spcBef>
                        <a:spcAft>
                          <a:spcPct val="0"/>
                        </a:spcAft>
                        <a:buClr>
                          <a:schemeClr val="folHlink"/>
                        </a:buClr>
                        <a:buSzPct val="60000"/>
                        <a:buFont typeface="Wingdings" pitchFamily="2" charset="2"/>
                        <a:buNone/>
                        <a:tabLst/>
                      </a:pPr>
                      <a:r>
                        <a:rPr kumimoji="0" lang="en-US" sz="1400" u="none" strike="noStrike" cap="none" normalizeH="0" baseline="0" dirty="0" smtClean="0">
                          <a:ln>
                            <a:noFill/>
                          </a:ln>
                          <a:effectLst/>
                        </a:rPr>
                        <a:t>Positive Reinforcement </a:t>
                      </a:r>
                    </a:p>
                    <a:p>
                      <a:pPr marL="0" marR="0" lvl="0" indent="0" algn="ctr" defTabSz="914400" rtl="0" eaLnBrk="1" fontAlgn="base" latinLnBrk="0" hangingPunct="1">
                        <a:lnSpc>
                          <a:spcPct val="100000"/>
                        </a:lnSpc>
                        <a:spcBef>
                          <a:spcPts val="300"/>
                        </a:spcBef>
                        <a:spcAft>
                          <a:spcPct val="0"/>
                        </a:spcAft>
                        <a:buClr>
                          <a:schemeClr val="folHlink"/>
                        </a:buClr>
                        <a:buSzPct val="60000"/>
                        <a:buFont typeface="Wingdings" pitchFamily="2" charset="2"/>
                        <a:buNone/>
                        <a:tabLst/>
                      </a:pPr>
                      <a:r>
                        <a:rPr kumimoji="0" lang="en-US" sz="1400" u="none" strike="noStrike" cap="none" normalizeH="0" baseline="0" dirty="0" smtClean="0">
                          <a:ln>
                            <a:noFill/>
                          </a:ln>
                          <a:effectLst/>
                        </a:rPr>
                        <a:t>(Access something)</a:t>
                      </a:r>
                      <a:endParaRPr kumimoji="0" lang="en-US" sz="1400" b="0" i="0" u="none" strike="noStrike" cap="none" normalizeH="0" baseline="0" dirty="0" smtClean="0">
                        <a:ln>
                          <a:noFill/>
                        </a:ln>
                        <a:solidFill>
                          <a:schemeClr val="tx1"/>
                        </a:solidFill>
                        <a:effectLst/>
                        <a:latin typeface="Tahoma" pitchFamily="34" charset="0"/>
                      </a:endParaRPr>
                    </a:p>
                  </a:txBody>
                  <a:tcPr horzOverflow="overflow">
                    <a:solidFill>
                      <a:schemeClr val="bg1"/>
                    </a:solidFill>
                  </a:tcPr>
                </a:tc>
                <a:tc>
                  <a:txBody>
                    <a:bodyPr/>
                    <a:lstStyle/>
                    <a:p>
                      <a:pPr marL="0" marR="0" lvl="0" indent="0" algn="ctr" defTabSz="914400" rtl="0" eaLnBrk="1" fontAlgn="base" latinLnBrk="0" hangingPunct="1">
                        <a:lnSpc>
                          <a:spcPct val="100000"/>
                        </a:lnSpc>
                        <a:spcBef>
                          <a:spcPts val="300"/>
                        </a:spcBef>
                        <a:spcAft>
                          <a:spcPct val="0"/>
                        </a:spcAft>
                        <a:buClr>
                          <a:schemeClr val="folHlink"/>
                        </a:buClr>
                        <a:buSzPct val="60000"/>
                        <a:buFont typeface="Wingdings" pitchFamily="2" charset="2"/>
                        <a:buNone/>
                        <a:tabLst/>
                      </a:pPr>
                      <a:r>
                        <a:rPr kumimoji="0" lang="en-US" sz="1400" u="none" strike="noStrike" cap="none" normalizeH="0" baseline="0" dirty="0" smtClean="0">
                          <a:ln>
                            <a:noFill/>
                          </a:ln>
                          <a:effectLst/>
                        </a:rPr>
                        <a:t>Negative Reinforcement </a:t>
                      </a:r>
                    </a:p>
                    <a:p>
                      <a:pPr marL="0" marR="0" lvl="0" indent="0" algn="ctr" defTabSz="914400" rtl="0" eaLnBrk="1" fontAlgn="base" latinLnBrk="0" hangingPunct="1">
                        <a:lnSpc>
                          <a:spcPct val="100000"/>
                        </a:lnSpc>
                        <a:spcBef>
                          <a:spcPts val="300"/>
                        </a:spcBef>
                        <a:spcAft>
                          <a:spcPct val="0"/>
                        </a:spcAft>
                        <a:buClr>
                          <a:schemeClr val="folHlink"/>
                        </a:buClr>
                        <a:buSzPct val="60000"/>
                        <a:buFont typeface="Wingdings" pitchFamily="2" charset="2"/>
                        <a:buNone/>
                        <a:tabLst/>
                      </a:pPr>
                      <a:r>
                        <a:rPr kumimoji="0" lang="en-US" sz="1400" u="none" strike="noStrike" cap="none" normalizeH="0" baseline="0" dirty="0" smtClean="0">
                          <a:ln>
                            <a:noFill/>
                          </a:ln>
                          <a:effectLst/>
                        </a:rPr>
                        <a:t>(Avoid something)</a:t>
                      </a:r>
                      <a:endParaRPr kumimoji="0" lang="en-US" sz="1400" b="0" i="0" u="none" strike="noStrike" cap="none" normalizeH="0" baseline="0" dirty="0" smtClean="0">
                        <a:ln>
                          <a:noFill/>
                        </a:ln>
                        <a:solidFill>
                          <a:schemeClr val="tx1"/>
                        </a:solidFill>
                        <a:effectLst/>
                        <a:latin typeface="Tahoma" pitchFamily="34" charset="0"/>
                      </a:endParaRPr>
                    </a:p>
                  </a:txBody>
                  <a:tcPr horzOverflow="overflow">
                    <a:solidFill>
                      <a:schemeClr val="bg1"/>
                    </a:solidFill>
                  </a:tcPr>
                </a:tc>
                <a:extLst>
                  <a:ext uri="{0D108BD9-81ED-4DB2-BD59-A6C34878D82A}">
                    <a16:rowId xmlns:a16="http://schemas.microsoft.com/office/drawing/2014/main" val="10000"/>
                  </a:ext>
                </a:extLst>
              </a:tr>
              <a:tr h="412012">
                <a:tc>
                  <a:txBody>
                    <a:bodyPr/>
                    <a:lstStyle/>
                    <a:p>
                      <a:pPr marL="0" marR="0" lvl="0" indent="0" algn="ctr" defTabSz="914400" rtl="0" eaLnBrk="1" fontAlgn="base" latinLnBrk="0" hangingPunct="1">
                        <a:lnSpc>
                          <a:spcPct val="100000"/>
                        </a:lnSpc>
                        <a:spcBef>
                          <a:spcPts val="300"/>
                        </a:spcBef>
                        <a:spcAft>
                          <a:spcPct val="0"/>
                        </a:spcAft>
                        <a:buClr>
                          <a:schemeClr val="folHlink"/>
                        </a:buClr>
                        <a:buSzPct val="60000"/>
                        <a:buFont typeface="Wingdings" pitchFamily="2" charset="2"/>
                        <a:buNone/>
                        <a:tabLst/>
                      </a:pPr>
                      <a:r>
                        <a:rPr kumimoji="0" lang="en-US" sz="1400" u="none" strike="noStrike" cap="none" normalizeH="0" baseline="0" dirty="0" smtClean="0">
                          <a:ln>
                            <a:noFill/>
                          </a:ln>
                          <a:effectLst/>
                        </a:rPr>
                        <a:t>Attention</a:t>
                      </a:r>
                      <a:endParaRPr kumimoji="0" lang="en-US" sz="1400" b="0" i="0" u="none" strike="noStrike" cap="none" normalizeH="0" baseline="0" dirty="0" smtClean="0">
                        <a:ln>
                          <a:noFill/>
                        </a:ln>
                        <a:solidFill>
                          <a:schemeClr val="tx1"/>
                        </a:solidFill>
                        <a:effectLst/>
                        <a:latin typeface="Tahoma" pitchFamily="34"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Georgia" pitchFamily="18" charset="0"/>
                        <a:cs typeface="Times New Roman"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ts val="300"/>
                        </a:spcBef>
                        <a:spcAft>
                          <a:spcPct val="0"/>
                        </a:spcAft>
                        <a:buClr>
                          <a:schemeClr val="folHlink"/>
                        </a:buClr>
                        <a:buSzPct val="60000"/>
                        <a:buFont typeface="Wingdings" pitchFamily="2" charset="2"/>
                        <a:buNone/>
                        <a:tabLst/>
                      </a:pPr>
                      <a:endParaRPr kumimoji="0" lang="en-US" sz="1200" b="0" i="0" u="none" strike="noStrike" cap="none" normalizeH="0" baseline="0" dirty="0" smtClean="0">
                        <a:ln>
                          <a:noFill/>
                        </a:ln>
                        <a:solidFill>
                          <a:schemeClr val="tx1"/>
                        </a:solidFill>
                        <a:effectLst/>
                        <a:latin typeface="Tahoma" pitchFamily="34" charset="0"/>
                      </a:endParaRPr>
                    </a:p>
                  </a:txBody>
                  <a:tcPr horzOverflow="overflow">
                    <a:solidFill>
                      <a:schemeClr val="bg1"/>
                    </a:solidFill>
                  </a:tcPr>
                </a:tc>
                <a:extLst>
                  <a:ext uri="{0D108BD9-81ED-4DB2-BD59-A6C34878D82A}">
                    <a16:rowId xmlns:a16="http://schemas.microsoft.com/office/drawing/2014/main" val="10001"/>
                  </a:ext>
                </a:extLst>
              </a:tr>
              <a:tr h="685800">
                <a:tc>
                  <a:txBody>
                    <a:bodyPr/>
                    <a:lstStyle/>
                    <a:p>
                      <a:pPr marL="0" marR="0" lvl="0" indent="0" algn="ctr" defTabSz="914400" rtl="0" eaLnBrk="1" fontAlgn="base" latinLnBrk="0" hangingPunct="1">
                        <a:lnSpc>
                          <a:spcPct val="100000"/>
                        </a:lnSpc>
                        <a:spcBef>
                          <a:spcPts val="300"/>
                        </a:spcBef>
                        <a:spcAft>
                          <a:spcPct val="0"/>
                        </a:spcAft>
                        <a:buClr>
                          <a:schemeClr val="folHlink"/>
                        </a:buClr>
                        <a:buSzPct val="60000"/>
                        <a:buFont typeface="Wingdings" pitchFamily="2" charset="2"/>
                        <a:buNone/>
                        <a:tabLst/>
                      </a:pPr>
                      <a:r>
                        <a:rPr kumimoji="0" lang="en-US" sz="1400" u="none" strike="noStrike" cap="none" normalizeH="0" baseline="0" dirty="0" smtClean="0">
                          <a:ln>
                            <a:noFill/>
                          </a:ln>
                          <a:effectLst/>
                        </a:rPr>
                        <a:t>Tangibles/ Activities </a:t>
                      </a:r>
                      <a:endParaRPr kumimoji="0" lang="en-US" sz="1400" b="0" i="0" u="none" strike="noStrike" cap="none" normalizeH="0" baseline="0" dirty="0" smtClean="0">
                        <a:ln>
                          <a:noFill/>
                        </a:ln>
                        <a:solidFill>
                          <a:schemeClr val="tx1"/>
                        </a:solidFill>
                        <a:effectLst/>
                        <a:latin typeface="Tahoma" pitchFamily="34"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ahoma" pitchFamily="34"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ts val="300"/>
                        </a:spcBef>
                        <a:spcAft>
                          <a:spcPct val="0"/>
                        </a:spcAft>
                        <a:buClr>
                          <a:schemeClr val="folHlink"/>
                        </a:buClr>
                        <a:buSzPct val="60000"/>
                        <a:buFont typeface="Wingdings" pitchFamily="2" charset="2"/>
                        <a:buNone/>
                        <a:tabLst/>
                      </a:pPr>
                      <a:endParaRPr kumimoji="0" lang="en-US" sz="1200" b="0" i="0" u="none" strike="noStrike" cap="none" normalizeH="0" baseline="0" smtClean="0">
                        <a:ln>
                          <a:noFill/>
                        </a:ln>
                        <a:solidFill>
                          <a:schemeClr val="tx1"/>
                        </a:solidFill>
                        <a:effectLst/>
                        <a:latin typeface="Tahoma" pitchFamily="34" charset="0"/>
                      </a:endParaRPr>
                    </a:p>
                  </a:txBody>
                  <a:tcPr horzOverflow="overflow">
                    <a:solidFill>
                      <a:schemeClr val="bg1"/>
                    </a:solidFill>
                  </a:tcPr>
                </a:tc>
                <a:extLst>
                  <a:ext uri="{0D108BD9-81ED-4DB2-BD59-A6C34878D82A}">
                    <a16:rowId xmlns:a16="http://schemas.microsoft.com/office/drawing/2014/main" val="10002"/>
                  </a:ext>
                </a:extLst>
              </a:tr>
              <a:tr h="533400">
                <a:tc>
                  <a:txBody>
                    <a:bodyPr/>
                    <a:lstStyle/>
                    <a:p>
                      <a:pPr marL="0" marR="0" lvl="0" indent="0" algn="ctr" defTabSz="914400" rtl="0" eaLnBrk="1" fontAlgn="base" latinLnBrk="0" hangingPunct="1">
                        <a:lnSpc>
                          <a:spcPct val="100000"/>
                        </a:lnSpc>
                        <a:spcBef>
                          <a:spcPts val="300"/>
                        </a:spcBef>
                        <a:spcAft>
                          <a:spcPct val="0"/>
                        </a:spcAft>
                        <a:buClr>
                          <a:schemeClr val="folHlink"/>
                        </a:buClr>
                        <a:buSzPct val="60000"/>
                        <a:buFont typeface="Wingdings" pitchFamily="2" charset="2"/>
                        <a:buNone/>
                        <a:tabLst/>
                      </a:pPr>
                      <a:r>
                        <a:rPr kumimoji="0" lang="en-US" sz="1400" u="none" strike="noStrike" cap="none" normalizeH="0" baseline="0" dirty="0" smtClean="0">
                          <a:ln>
                            <a:noFill/>
                          </a:ln>
                          <a:effectLst/>
                        </a:rPr>
                        <a:t>Sensory</a:t>
                      </a:r>
                      <a:endParaRPr kumimoji="0" lang="en-US" sz="1400" b="0" i="0" u="none" strike="noStrike" cap="none" normalizeH="0" baseline="0" dirty="0" smtClean="0">
                        <a:ln>
                          <a:noFill/>
                        </a:ln>
                        <a:solidFill>
                          <a:schemeClr val="tx1"/>
                        </a:solidFill>
                        <a:effectLst/>
                        <a:latin typeface="Tahoma" pitchFamily="34"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ts val="300"/>
                        </a:spcBef>
                        <a:spcAft>
                          <a:spcPct val="0"/>
                        </a:spcAft>
                        <a:buClr>
                          <a:schemeClr val="folHlink"/>
                        </a:buClr>
                        <a:buSzPct val="60000"/>
                        <a:buFont typeface="Wingdings" pitchFamily="2" charset="2"/>
                        <a:buNone/>
                        <a:tabLst/>
                      </a:pPr>
                      <a:endParaRPr kumimoji="0" lang="en-US" sz="1200" b="0" i="0" u="none" strike="noStrike" cap="none" normalizeH="0" baseline="0" smtClean="0">
                        <a:ln>
                          <a:noFill/>
                        </a:ln>
                        <a:solidFill>
                          <a:schemeClr val="tx1"/>
                        </a:solidFill>
                        <a:effectLst/>
                        <a:latin typeface="Tahoma" pitchFamily="34"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ts val="300"/>
                        </a:spcBef>
                        <a:spcAft>
                          <a:spcPct val="0"/>
                        </a:spcAft>
                        <a:buClr>
                          <a:schemeClr val="folHlink"/>
                        </a:buClr>
                        <a:buSzPct val="60000"/>
                        <a:buFont typeface="Wingdings" pitchFamily="2" charset="2"/>
                        <a:buNone/>
                        <a:tabLst/>
                      </a:pPr>
                      <a:endParaRPr kumimoji="0" lang="en-US" sz="1200" b="0" i="0" u="none" strike="noStrike" cap="none" normalizeH="0" baseline="0" dirty="0" smtClean="0">
                        <a:ln>
                          <a:noFill/>
                        </a:ln>
                        <a:solidFill>
                          <a:schemeClr val="tx1"/>
                        </a:solidFill>
                        <a:effectLst/>
                        <a:latin typeface="Tahoma" pitchFamily="34" charset="0"/>
                      </a:endParaRPr>
                    </a:p>
                  </a:txBody>
                  <a:tcPr horzOverflow="overflow">
                    <a:solidFill>
                      <a:schemeClr val="bg1"/>
                    </a:solidFill>
                  </a:tcPr>
                </a:tc>
                <a:extLst>
                  <a:ext uri="{0D108BD9-81ED-4DB2-BD59-A6C34878D82A}">
                    <a16:rowId xmlns:a16="http://schemas.microsoft.com/office/drawing/2014/main" val="10003"/>
                  </a:ext>
                </a:extLst>
              </a:tr>
            </a:tbl>
          </a:graphicData>
        </a:graphic>
      </p:graphicFrame>
      <p:sp>
        <p:nvSpPr>
          <p:cNvPr id="13" name="Title 1"/>
          <p:cNvSpPr txBox="1">
            <a:spLocks/>
          </p:cNvSpPr>
          <p:nvPr/>
        </p:nvSpPr>
        <p:spPr>
          <a:xfrm>
            <a:off x="381000" y="1"/>
            <a:ext cx="8229600" cy="838199"/>
          </a:xfrm>
          <a:prstGeom prst="rect">
            <a:avLst/>
          </a:prstGeom>
          <a:noFill/>
          <a:ln w="25400" cap="flat" cmpd="sng" algn="ctr">
            <a:noFill/>
            <a:prstDash val="solid"/>
          </a:ln>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b="1" kern="120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US" dirty="0" smtClean="0">
                <a:solidFill>
                  <a:schemeClr val="tx1"/>
                </a:solidFill>
                <a:latin typeface="Times New Roman" panose="02020603050405020304" pitchFamily="18" charset="0"/>
                <a:cs typeface="Times New Roman" panose="02020603050405020304" pitchFamily="18" charset="0"/>
              </a:rPr>
              <a:t>Function Matrix</a:t>
            </a:r>
          </a:p>
        </p:txBody>
      </p:sp>
    </p:spTree>
    <p:extLst>
      <p:ext uri="{BB962C8B-B14F-4D97-AF65-F5344CB8AC3E}">
        <p14:creationId xmlns:p14="http://schemas.microsoft.com/office/powerpoint/2010/main" val="4239595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0" y="914400"/>
          <a:ext cx="9144001" cy="5890260"/>
        </p:xfrm>
        <a:graphic>
          <a:graphicData uri="http://schemas.openxmlformats.org/drawingml/2006/table">
            <a:tbl>
              <a:tblPr firstRow="1" bandRow="1">
                <a:tableStyleId>{5940675A-B579-460E-94D1-54222C63F5DA}</a:tableStyleId>
              </a:tblPr>
              <a:tblGrid>
                <a:gridCol w="592668">
                  <a:extLst>
                    <a:ext uri="{9D8B030D-6E8A-4147-A177-3AD203B41FA5}">
                      <a16:colId xmlns:a16="http://schemas.microsoft.com/office/drawing/2014/main" val="20000"/>
                    </a:ext>
                  </a:extLst>
                </a:gridCol>
                <a:gridCol w="4514792">
                  <a:extLst>
                    <a:ext uri="{9D8B030D-6E8A-4147-A177-3AD203B41FA5}">
                      <a16:colId xmlns:a16="http://schemas.microsoft.com/office/drawing/2014/main" val="20001"/>
                    </a:ext>
                  </a:extLst>
                </a:gridCol>
                <a:gridCol w="4036541">
                  <a:extLst>
                    <a:ext uri="{9D8B030D-6E8A-4147-A177-3AD203B41FA5}">
                      <a16:colId xmlns:a16="http://schemas.microsoft.com/office/drawing/2014/main" val="20002"/>
                    </a:ext>
                  </a:extLst>
                </a:gridCol>
              </a:tblGrid>
              <a:tr h="355982">
                <a:tc>
                  <a:txBody>
                    <a:bodyPr/>
                    <a:lstStyle/>
                    <a:p>
                      <a:endParaRPr lang="en-US" dirty="0">
                        <a:solidFill>
                          <a:schemeClr val="tx1"/>
                        </a:solidFill>
                      </a:endParaRPr>
                    </a:p>
                  </a:txBody>
                  <a:tcPr>
                    <a:solidFill>
                      <a:schemeClr val="bg1">
                        <a:lumMod val="95000"/>
                      </a:schemeClr>
                    </a:solidFill>
                  </a:tcPr>
                </a:tc>
                <a:tc>
                  <a:txBody>
                    <a:bodyPr/>
                    <a:lstStyle/>
                    <a:p>
                      <a:pPr marL="0" marR="0" algn="ctr">
                        <a:spcBef>
                          <a:spcPts val="0"/>
                        </a:spcBef>
                        <a:spcAft>
                          <a:spcPts val="0"/>
                        </a:spcAft>
                      </a:pPr>
                      <a:r>
                        <a:rPr lang="en-US" sz="1200" dirty="0">
                          <a:effectLst/>
                        </a:rPr>
                        <a:t>Positive Reinforcement</a:t>
                      </a:r>
                      <a:endParaRPr lang="en-US" sz="1800" dirty="0">
                        <a:solidFill>
                          <a:schemeClr val="tx1"/>
                        </a:solidFill>
                        <a:effectLst/>
                        <a:latin typeface="Cambria"/>
                        <a:ea typeface="Cambria"/>
                        <a:cs typeface="Courier"/>
                      </a:endParaRPr>
                    </a:p>
                  </a:txBody>
                  <a:tcPr marL="114300" marR="114300" marT="0" marB="0">
                    <a:solidFill>
                      <a:schemeClr val="bg1">
                        <a:lumMod val="95000"/>
                      </a:schemeClr>
                    </a:solidFill>
                  </a:tcPr>
                </a:tc>
                <a:tc>
                  <a:txBody>
                    <a:bodyPr/>
                    <a:lstStyle/>
                    <a:p>
                      <a:pPr marL="0" marR="0" algn="ctr">
                        <a:spcBef>
                          <a:spcPts val="0"/>
                        </a:spcBef>
                        <a:spcAft>
                          <a:spcPts val="0"/>
                        </a:spcAft>
                      </a:pPr>
                      <a:r>
                        <a:rPr lang="en-US" sz="1400" dirty="0">
                          <a:effectLst/>
                        </a:rPr>
                        <a:t>Negative Reinforcement</a:t>
                      </a:r>
                      <a:endParaRPr lang="en-US" sz="2000" dirty="0">
                        <a:solidFill>
                          <a:schemeClr val="tx1"/>
                        </a:solidFill>
                        <a:effectLst/>
                        <a:latin typeface="Cambria"/>
                        <a:ea typeface="Cambria"/>
                        <a:cs typeface="Courier"/>
                      </a:endParaRPr>
                    </a:p>
                  </a:txBody>
                  <a:tcPr marL="114300" marR="114300" marT="0" marB="0">
                    <a:solidFill>
                      <a:schemeClr val="bg1">
                        <a:lumMod val="95000"/>
                      </a:schemeClr>
                    </a:solidFill>
                  </a:tcPr>
                </a:tc>
                <a:extLst>
                  <a:ext uri="{0D108BD9-81ED-4DB2-BD59-A6C34878D82A}">
                    <a16:rowId xmlns:a16="http://schemas.microsoft.com/office/drawing/2014/main" val="10000"/>
                  </a:ext>
                </a:extLst>
              </a:tr>
              <a:tr h="2148840">
                <a:tc>
                  <a:txBody>
                    <a:bodyPr/>
                    <a:lstStyle/>
                    <a:p>
                      <a:pPr marL="71755" marR="71755" algn="ctr">
                        <a:spcBef>
                          <a:spcPts val="0"/>
                        </a:spcBef>
                        <a:spcAft>
                          <a:spcPts val="0"/>
                        </a:spcAft>
                      </a:pPr>
                      <a:r>
                        <a:rPr lang="en-US" sz="1400">
                          <a:effectLst/>
                        </a:rPr>
                        <a:t>Attention</a:t>
                      </a:r>
                      <a:endParaRPr lang="en-US" sz="2000">
                        <a:effectLst/>
                        <a:latin typeface="Cambria"/>
                        <a:ea typeface="Cambria"/>
                        <a:cs typeface="Courier"/>
                      </a:endParaRPr>
                    </a:p>
                  </a:txBody>
                  <a:tcPr marL="68580" marR="68580" marT="0" marB="0" vert="vert270" anchor="ctr">
                    <a:solidFill>
                      <a:schemeClr val="bg1"/>
                    </a:solidFill>
                  </a:tcPr>
                </a:tc>
                <a:tc>
                  <a:txBody>
                    <a:bodyPr/>
                    <a:lstStyle/>
                    <a:p>
                      <a:pPr marL="0" marR="0" algn="l">
                        <a:spcBef>
                          <a:spcPts val="0"/>
                        </a:spcBef>
                        <a:spcAft>
                          <a:spcPts val="0"/>
                        </a:spcAft>
                      </a:pPr>
                      <a:r>
                        <a:rPr lang="en-US" sz="1050" dirty="0" smtClean="0">
                          <a:effectLst/>
                        </a:rPr>
                        <a:t>ABC data: 97 incidences during morning work time. </a:t>
                      </a:r>
                      <a:r>
                        <a:rPr lang="pt-BR" sz="1050" dirty="0" smtClean="0">
                          <a:effectLst/>
                        </a:rPr>
                        <a:t>1.1, 1.2, 1.3, 1.6, 1.8, 1.10, 1.15, 1.16, 1.17, 1.18, 1.20, 1.21, 1.22, 1.23, 1.24, 1.25, 1.26, 1.27, 1.30</a:t>
                      </a:r>
                      <a:r>
                        <a:rPr lang="pt-BR" sz="1050" baseline="30000" dirty="0" smtClean="0">
                          <a:effectLst/>
                        </a:rPr>
                        <a:t>a</a:t>
                      </a:r>
                      <a:r>
                        <a:rPr lang="pt-BR" sz="1050" dirty="0" smtClean="0">
                          <a:effectLst/>
                        </a:rPr>
                        <a:t>, 1.31, 1.34</a:t>
                      </a:r>
                      <a:r>
                        <a:rPr lang="pt-BR" sz="1050" baseline="30000" dirty="0" smtClean="0">
                          <a:effectLst/>
                        </a:rPr>
                        <a:t>a</a:t>
                      </a:r>
                      <a:r>
                        <a:rPr lang="pt-BR" sz="1050" dirty="0" smtClean="0">
                          <a:effectLst/>
                        </a:rPr>
                        <a:t>, 1.37, 1.38</a:t>
                      </a:r>
                      <a:r>
                        <a:rPr lang="pt-BR" sz="1050" baseline="30000" dirty="0" smtClean="0">
                          <a:effectLst/>
                        </a:rPr>
                        <a:t>a</a:t>
                      </a:r>
                      <a:r>
                        <a:rPr lang="pt-BR" sz="1050" dirty="0" smtClean="0">
                          <a:effectLst/>
                        </a:rPr>
                        <a:t>, 1.40</a:t>
                      </a:r>
                      <a:r>
                        <a:rPr lang="pt-BR" sz="1050" baseline="30000" dirty="0" smtClean="0">
                          <a:effectLst/>
                        </a:rPr>
                        <a:t>a</a:t>
                      </a:r>
                      <a:r>
                        <a:rPr lang="pt-BR" sz="1050" dirty="0" smtClean="0">
                          <a:effectLst/>
                        </a:rPr>
                        <a:t>, 1.41</a:t>
                      </a:r>
                      <a:r>
                        <a:rPr lang="pt-BR" sz="1050" baseline="30000" dirty="0" smtClean="0">
                          <a:effectLst/>
                        </a:rPr>
                        <a:t>a</a:t>
                      </a:r>
                      <a:r>
                        <a:rPr lang="pt-BR" sz="1050" dirty="0" smtClean="0">
                          <a:effectLst/>
                        </a:rPr>
                        <a:t>, 1.42, 1.43, 1.46</a:t>
                      </a:r>
                      <a:r>
                        <a:rPr lang="pt-BR" sz="1050" baseline="30000" dirty="0" smtClean="0">
                          <a:effectLst/>
                        </a:rPr>
                        <a:t>a</a:t>
                      </a:r>
                      <a:r>
                        <a:rPr lang="pt-BR" sz="1050" dirty="0" smtClean="0">
                          <a:effectLst/>
                        </a:rPr>
                        <a:t>, 1.48</a:t>
                      </a:r>
                      <a:r>
                        <a:rPr lang="pt-BR" sz="1050" baseline="30000" dirty="0" smtClean="0">
                          <a:effectLst/>
                        </a:rPr>
                        <a:t>a</a:t>
                      </a:r>
                      <a:r>
                        <a:rPr lang="pt-BR" sz="1050" dirty="0" smtClean="0">
                          <a:effectLst/>
                        </a:rPr>
                        <a:t>, 1.50, 1.51, 1.53, 1.54</a:t>
                      </a:r>
                      <a:r>
                        <a:rPr lang="pt-BR" sz="1050" baseline="30000" dirty="0" smtClean="0">
                          <a:effectLst/>
                        </a:rPr>
                        <a:t>a</a:t>
                      </a:r>
                      <a:r>
                        <a:rPr lang="pt-BR" sz="1050" dirty="0" smtClean="0">
                          <a:effectLst/>
                        </a:rPr>
                        <a:t>, 1.55, 1.56</a:t>
                      </a:r>
                      <a:r>
                        <a:rPr lang="pt-BR" sz="1050" baseline="30000" dirty="0" smtClean="0">
                          <a:effectLst/>
                        </a:rPr>
                        <a:t>a</a:t>
                      </a:r>
                      <a:r>
                        <a:rPr lang="pt-BR" sz="1050" dirty="0" smtClean="0">
                          <a:effectLst/>
                        </a:rPr>
                        <a:t>, 1.58, 1.59</a:t>
                      </a:r>
                      <a:r>
                        <a:rPr lang="pt-BR" sz="1050" baseline="30000" dirty="0" smtClean="0">
                          <a:effectLst/>
                        </a:rPr>
                        <a:t>a</a:t>
                      </a:r>
                      <a:r>
                        <a:rPr lang="pt-BR" sz="1050" dirty="0" smtClean="0">
                          <a:effectLst/>
                        </a:rPr>
                        <a:t>, 1.60, 1.61</a:t>
                      </a:r>
                      <a:r>
                        <a:rPr lang="pt-BR" sz="1050" baseline="30000" dirty="0" smtClean="0">
                          <a:effectLst/>
                        </a:rPr>
                        <a:t>a</a:t>
                      </a:r>
                      <a:r>
                        <a:rPr lang="pt-BR" sz="1050" dirty="0" smtClean="0">
                          <a:effectLst/>
                        </a:rPr>
                        <a:t>, 1.62</a:t>
                      </a:r>
                      <a:r>
                        <a:rPr lang="pt-BR" sz="1050" baseline="30000" dirty="0" smtClean="0">
                          <a:effectLst/>
                        </a:rPr>
                        <a:t>a</a:t>
                      </a:r>
                      <a:r>
                        <a:rPr lang="pt-BR" sz="1050" dirty="0" smtClean="0">
                          <a:effectLst/>
                        </a:rPr>
                        <a:t>, 1.63</a:t>
                      </a:r>
                      <a:r>
                        <a:rPr lang="pt-BR" sz="1050" baseline="30000" dirty="0" smtClean="0">
                          <a:effectLst/>
                        </a:rPr>
                        <a:t>a</a:t>
                      </a:r>
                      <a:r>
                        <a:rPr lang="pt-BR" sz="1050" dirty="0" smtClean="0">
                          <a:effectLst/>
                        </a:rPr>
                        <a:t>, 1.64</a:t>
                      </a:r>
                      <a:r>
                        <a:rPr lang="pt-BR" sz="1050" baseline="30000" dirty="0" smtClean="0">
                          <a:effectLst/>
                        </a:rPr>
                        <a:t>a</a:t>
                      </a:r>
                      <a:r>
                        <a:rPr lang="pt-BR" sz="1050" dirty="0" smtClean="0">
                          <a:effectLst/>
                        </a:rPr>
                        <a:t>, 1.66</a:t>
                      </a:r>
                      <a:r>
                        <a:rPr lang="pt-BR" sz="1050" baseline="30000" dirty="0" smtClean="0">
                          <a:effectLst/>
                        </a:rPr>
                        <a:t>a</a:t>
                      </a:r>
                      <a:r>
                        <a:rPr lang="pt-BR" sz="1050" dirty="0" smtClean="0">
                          <a:effectLst/>
                        </a:rPr>
                        <a:t>, 1.67</a:t>
                      </a:r>
                      <a:r>
                        <a:rPr lang="pt-BR" sz="1050" baseline="30000" dirty="0" smtClean="0">
                          <a:effectLst/>
                        </a:rPr>
                        <a:t>a</a:t>
                      </a:r>
                      <a:r>
                        <a:rPr lang="pt-BR" sz="1050" dirty="0" smtClean="0">
                          <a:effectLst/>
                        </a:rPr>
                        <a:t>, 1.68, 2.2</a:t>
                      </a:r>
                      <a:r>
                        <a:rPr lang="pt-BR" sz="1050" baseline="30000" dirty="0" smtClean="0">
                          <a:effectLst/>
                        </a:rPr>
                        <a:t>a</a:t>
                      </a:r>
                      <a:r>
                        <a:rPr lang="pt-BR" sz="1050" dirty="0" smtClean="0">
                          <a:effectLst/>
                        </a:rPr>
                        <a:t>, 2.5</a:t>
                      </a:r>
                      <a:r>
                        <a:rPr lang="pt-BR" sz="1050" baseline="30000" dirty="0" smtClean="0">
                          <a:effectLst/>
                        </a:rPr>
                        <a:t>a</a:t>
                      </a:r>
                      <a:r>
                        <a:rPr lang="pt-BR" sz="1050" dirty="0" smtClean="0">
                          <a:effectLst/>
                        </a:rPr>
                        <a:t>, 2.6</a:t>
                      </a:r>
                      <a:r>
                        <a:rPr lang="pt-BR" sz="1050" baseline="30000" dirty="0" smtClean="0">
                          <a:effectLst/>
                        </a:rPr>
                        <a:t>a</a:t>
                      </a:r>
                      <a:r>
                        <a:rPr lang="pt-BR" sz="1050" dirty="0" smtClean="0">
                          <a:effectLst/>
                        </a:rPr>
                        <a:t>, 2.7, 2.9, 2.12, 2.13</a:t>
                      </a:r>
                      <a:r>
                        <a:rPr lang="pt-BR" sz="1050" baseline="30000" dirty="0" smtClean="0">
                          <a:effectLst/>
                        </a:rPr>
                        <a:t>a</a:t>
                      </a:r>
                      <a:r>
                        <a:rPr lang="pt-BR" sz="1050" dirty="0" smtClean="0">
                          <a:effectLst/>
                        </a:rPr>
                        <a:t>, 2.14</a:t>
                      </a:r>
                      <a:r>
                        <a:rPr lang="pt-BR" sz="1050" baseline="30000" dirty="0" smtClean="0">
                          <a:effectLst/>
                        </a:rPr>
                        <a:t>a</a:t>
                      </a:r>
                      <a:r>
                        <a:rPr lang="pt-BR" sz="1050" dirty="0" smtClean="0">
                          <a:effectLst/>
                        </a:rPr>
                        <a:t>, 2.15</a:t>
                      </a:r>
                      <a:r>
                        <a:rPr lang="pt-BR" sz="1050" baseline="30000" dirty="0" smtClean="0">
                          <a:effectLst/>
                        </a:rPr>
                        <a:t>a</a:t>
                      </a:r>
                      <a:r>
                        <a:rPr lang="pt-BR" sz="1050" dirty="0" smtClean="0">
                          <a:effectLst/>
                        </a:rPr>
                        <a:t>, 2.16, 2.18, 2.19</a:t>
                      </a:r>
                      <a:r>
                        <a:rPr lang="pt-BR" sz="1050" baseline="30000" dirty="0" smtClean="0">
                          <a:effectLst/>
                        </a:rPr>
                        <a:t>a</a:t>
                      </a:r>
                      <a:r>
                        <a:rPr lang="pt-BR" sz="1050" dirty="0" smtClean="0">
                          <a:effectLst/>
                        </a:rPr>
                        <a:t>, 2.20</a:t>
                      </a:r>
                      <a:r>
                        <a:rPr lang="pt-BR" sz="1050" baseline="30000" dirty="0" smtClean="0">
                          <a:effectLst/>
                        </a:rPr>
                        <a:t>a</a:t>
                      </a:r>
                      <a:r>
                        <a:rPr lang="pt-BR" sz="1050" dirty="0" smtClean="0">
                          <a:effectLst/>
                        </a:rPr>
                        <a:t>, 2.21, 2.22, 2.23, 2.24, 2.25</a:t>
                      </a:r>
                      <a:r>
                        <a:rPr lang="pt-BR" sz="1050" baseline="30000" dirty="0" smtClean="0">
                          <a:effectLst/>
                        </a:rPr>
                        <a:t>a</a:t>
                      </a:r>
                      <a:r>
                        <a:rPr lang="pt-BR" sz="1050" dirty="0" smtClean="0">
                          <a:effectLst/>
                        </a:rPr>
                        <a:t>, 2.27</a:t>
                      </a:r>
                      <a:r>
                        <a:rPr lang="pt-BR" sz="1050" baseline="30000" dirty="0" smtClean="0">
                          <a:effectLst/>
                        </a:rPr>
                        <a:t>a</a:t>
                      </a:r>
                      <a:r>
                        <a:rPr lang="pt-BR" sz="1050" dirty="0" smtClean="0">
                          <a:effectLst/>
                        </a:rPr>
                        <a:t>, 2.28</a:t>
                      </a:r>
                      <a:r>
                        <a:rPr lang="pt-BR" sz="1050" baseline="30000" dirty="0" smtClean="0">
                          <a:effectLst/>
                        </a:rPr>
                        <a:t>a</a:t>
                      </a:r>
                      <a:r>
                        <a:rPr lang="pt-BR" sz="1050" dirty="0" smtClean="0">
                          <a:effectLst/>
                        </a:rPr>
                        <a:t>, 2.29</a:t>
                      </a:r>
                      <a:r>
                        <a:rPr lang="pt-BR" sz="1050" baseline="30000" dirty="0" smtClean="0">
                          <a:effectLst/>
                        </a:rPr>
                        <a:t>a</a:t>
                      </a:r>
                      <a:r>
                        <a:rPr lang="pt-BR" sz="1050" dirty="0" smtClean="0">
                          <a:effectLst/>
                        </a:rPr>
                        <a:t>, 2.30</a:t>
                      </a:r>
                      <a:r>
                        <a:rPr lang="pt-BR" sz="1050" baseline="30000" dirty="0" smtClean="0">
                          <a:effectLst/>
                        </a:rPr>
                        <a:t>a</a:t>
                      </a:r>
                      <a:r>
                        <a:rPr lang="pt-BR" sz="1050" dirty="0" smtClean="0">
                          <a:effectLst/>
                        </a:rPr>
                        <a:t>, 2.32</a:t>
                      </a:r>
                      <a:r>
                        <a:rPr lang="pt-BR" sz="1050" baseline="30000" dirty="0" smtClean="0">
                          <a:effectLst/>
                        </a:rPr>
                        <a:t>a</a:t>
                      </a:r>
                      <a:r>
                        <a:rPr lang="pt-BR" sz="1050" dirty="0" smtClean="0">
                          <a:effectLst/>
                        </a:rPr>
                        <a:t>, 2.33, 2.34, 2.35</a:t>
                      </a:r>
                      <a:r>
                        <a:rPr lang="pt-BR" sz="1050" baseline="30000" dirty="0" smtClean="0">
                          <a:effectLst/>
                        </a:rPr>
                        <a:t>a</a:t>
                      </a:r>
                      <a:r>
                        <a:rPr lang="pt-BR" sz="1050" dirty="0" smtClean="0">
                          <a:effectLst/>
                        </a:rPr>
                        <a:t>, 2.37, 2.38</a:t>
                      </a:r>
                      <a:r>
                        <a:rPr lang="pt-BR" sz="1050" baseline="30000" dirty="0" smtClean="0">
                          <a:effectLst/>
                        </a:rPr>
                        <a:t>a</a:t>
                      </a:r>
                      <a:r>
                        <a:rPr lang="pt-BR" sz="1050" dirty="0" smtClean="0">
                          <a:effectLst/>
                        </a:rPr>
                        <a:t>, 2.39, 2.41</a:t>
                      </a:r>
                      <a:r>
                        <a:rPr lang="pt-BR" sz="1050" baseline="30000" dirty="0" smtClean="0">
                          <a:effectLst/>
                        </a:rPr>
                        <a:t>a</a:t>
                      </a:r>
                      <a:r>
                        <a:rPr lang="pt-BR" sz="1050" dirty="0" smtClean="0">
                          <a:effectLst/>
                        </a:rPr>
                        <a:t>, 2.42</a:t>
                      </a:r>
                      <a:r>
                        <a:rPr lang="pt-BR" sz="1050" baseline="30000" dirty="0" smtClean="0">
                          <a:effectLst/>
                        </a:rPr>
                        <a:t>a</a:t>
                      </a:r>
                      <a:r>
                        <a:rPr lang="pt-BR" sz="1050" dirty="0" smtClean="0">
                          <a:effectLst/>
                        </a:rPr>
                        <a:t>, 2.43</a:t>
                      </a:r>
                      <a:r>
                        <a:rPr lang="pt-BR" sz="1050" baseline="30000" dirty="0" smtClean="0">
                          <a:effectLst/>
                        </a:rPr>
                        <a:t>a</a:t>
                      </a:r>
                      <a:r>
                        <a:rPr lang="pt-BR" sz="1050" dirty="0" smtClean="0">
                          <a:effectLst/>
                        </a:rPr>
                        <a:t>, 2.44</a:t>
                      </a:r>
                      <a:r>
                        <a:rPr lang="pt-BR" sz="1050" baseline="30000" dirty="0" smtClean="0">
                          <a:effectLst/>
                        </a:rPr>
                        <a:t>a</a:t>
                      </a:r>
                      <a:r>
                        <a:rPr lang="pt-BR" sz="1050" dirty="0" smtClean="0">
                          <a:effectLst/>
                        </a:rPr>
                        <a:t>; 3.1</a:t>
                      </a:r>
                      <a:r>
                        <a:rPr lang="pt-BR" sz="1050" baseline="30000" dirty="0" smtClean="0">
                          <a:effectLst/>
                        </a:rPr>
                        <a:t>a</a:t>
                      </a:r>
                      <a:r>
                        <a:rPr lang="pt-BR" sz="1050" dirty="0" smtClean="0">
                          <a:effectLst/>
                        </a:rPr>
                        <a:t>, 3.3, 3.4</a:t>
                      </a:r>
                      <a:r>
                        <a:rPr lang="pt-BR" sz="1050" baseline="30000" dirty="0" smtClean="0">
                          <a:effectLst/>
                        </a:rPr>
                        <a:t>a</a:t>
                      </a:r>
                      <a:r>
                        <a:rPr lang="pt-BR" sz="1050" dirty="0" smtClean="0">
                          <a:effectLst/>
                        </a:rPr>
                        <a:t>, 3.5</a:t>
                      </a:r>
                      <a:r>
                        <a:rPr lang="pt-BR" sz="1050" baseline="30000" dirty="0" smtClean="0">
                          <a:effectLst/>
                        </a:rPr>
                        <a:t>a</a:t>
                      </a:r>
                      <a:r>
                        <a:rPr lang="pt-BR" sz="1050" dirty="0" smtClean="0">
                          <a:effectLst/>
                        </a:rPr>
                        <a:t>, 3.7, 3.8, 3.9, 3.10, 3.11</a:t>
                      </a:r>
                      <a:r>
                        <a:rPr lang="pt-BR" sz="1050" baseline="30000" dirty="0" smtClean="0">
                          <a:effectLst/>
                        </a:rPr>
                        <a:t>a</a:t>
                      </a:r>
                      <a:r>
                        <a:rPr lang="pt-BR" sz="1050" dirty="0" smtClean="0">
                          <a:effectLst/>
                        </a:rPr>
                        <a:t>, 3.12,  3.15</a:t>
                      </a:r>
                      <a:r>
                        <a:rPr lang="pt-BR" sz="1050" baseline="30000" dirty="0" smtClean="0">
                          <a:effectLst/>
                        </a:rPr>
                        <a:t>c</a:t>
                      </a:r>
                      <a:r>
                        <a:rPr lang="pt-BR" sz="1050" dirty="0" smtClean="0">
                          <a:effectLst/>
                        </a:rPr>
                        <a:t>, 3.18</a:t>
                      </a:r>
                      <a:r>
                        <a:rPr lang="pt-BR" sz="1050" baseline="30000" dirty="0" smtClean="0">
                          <a:effectLst/>
                        </a:rPr>
                        <a:t>a</a:t>
                      </a:r>
                      <a:r>
                        <a:rPr lang="pt-BR" sz="1050" dirty="0" smtClean="0">
                          <a:effectLst/>
                        </a:rPr>
                        <a:t>, 3.19, 3.20, 3.23, 3.24</a:t>
                      </a:r>
                      <a:r>
                        <a:rPr lang="pt-BR" sz="1050" baseline="30000" dirty="0" smtClean="0">
                          <a:effectLst/>
                        </a:rPr>
                        <a:t>a</a:t>
                      </a:r>
                      <a:r>
                        <a:rPr lang="pt-BR" sz="1050" dirty="0" smtClean="0">
                          <a:effectLst/>
                        </a:rPr>
                        <a:t>, 3.25, 3.26, 3.28</a:t>
                      </a:r>
                      <a:endParaRPr lang="en-US" sz="1400" dirty="0" smtClean="0">
                        <a:effectLst/>
                      </a:endParaRPr>
                    </a:p>
                    <a:p>
                      <a:pPr marL="0" marR="0" algn="l">
                        <a:spcBef>
                          <a:spcPts val="0"/>
                        </a:spcBef>
                        <a:spcAft>
                          <a:spcPts val="0"/>
                        </a:spcAft>
                      </a:pPr>
                      <a:r>
                        <a:rPr lang="en-US" sz="800" dirty="0" smtClean="0">
                          <a:effectLst/>
                        </a:rPr>
                        <a:t>Student interview: </a:t>
                      </a:r>
                      <a:r>
                        <a:rPr lang="en-US" sz="1400" kern="1200" dirty="0" smtClean="0">
                          <a:effectLst/>
                        </a:rPr>
                        <a:t>“They be falling on the floor on purpose… so people look at them and the teacher gets annoying [sic]… to get the teacher’s attention”</a:t>
                      </a:r>
                      <a:endParaRPr lang="en-US" sz="1050" dirty="0" smtClean="0">
                        <a:solidFill>
                          <a:schemeClr val="tx1"/>
                        </a:solidFill>
                        <a:effectLst/>
                        <a:latin typeface="Cambria"/>
                        <a:ea typeface="Cambria"/>
                        <a:cs typeface="Courier"/>
                      </a:endParaRPr>
                    </a:p>
                  </a:txBody>
                  <a:tcPr>
                    <a:solidFill>
                      <a:schemeClr val="bg1"/>
                    </a:solidFill>
                  </a:tcPr>
                </a:tc>
                <a:tc>
                  <a:txBody>
                    <a:bodyPr/>
                    <a:lstStyle/>
                    <a:p>
                      <a:endParaRPr lang="en-US" dirty="0">
                        <a:solidFill>
                          <a:schemeClr val="tx1"/>
                        </a:solidFill>
                      </a:endParaRPr>
                    </a:p>
                  </a:txBody>
                  <a:tcPr>
                    <a:solidFill>
                      <a:schemeClr val="bg1"/>
                    </a:solidFill>
                  </a:tcPr>
                </a:tc>
                <a:extLst>
                  <a:ext uri="{0D108BD9-81ED-4DB2-BD59-A6C34878D82A}">
                    <a16:rowId xmlns:a16="http://schemas.microsoft.com/office/drawing/2014/main" val="10001"/>
                  </a:ext>
                </a:extLst>
              </a:tr>
              <a:tr h="1600200">
                <a:tc>
                  <a:txBody>
                    <a:bodyPr/>
                    <a:lstStyle/>
                    <a:p>
                      <a:pPr marL="71755" marR="71755" algn="ctr">
                        <a:spcBef>
                          <a:spcPts val="0"/>
                        </a:spcBef>
                        <a:spcAft>
                          <a:spcPts val="0"/>
                        </a:spcAft>
                      </a:pPr>
                      <a:r>
                        <a:rPr lang="en-US" sz="1400" dirty="0">
                          <a:effectLst/>
                        </a:rPr>
                        <a:t>Activities/Tangibles</a:t>
                      </a:r>
                      <a:endParaRPr lang="en-US" sz="2000" dirty="0">
                        <a:effectLst/>
                        <a:latin typeface="Cambria"/>
                        <a:ea typeface="Cambria"/>
                        <a:cs typeface="Courier"/>
                      </a:endParaRPr>
                    </a:p>
                  </a:txBody>
                  <a:tcPr marL="68580" marR="68580" marT="0" marB="0" vert="vert270" anchor="ctr">
                    <a:solidFill>
                      <a:schemeClr val="bg1">
                        <a:lumMod val="95000"/>
                      </a:schemeClr>
                    </a:solidFill>
                  </a:tcPr>
                </a:tc>
                <a:tc>
                  <a:txBody>
                    <a:bodyPr/>
                    <a:lstStyle/>
                    <a:p>
                      <a:pPr marL="0" marR="0" algn="l">
                        <a:spcBef>
                          <a:spcPts val="0"/>
                        </a:spcBef>
                        <a:spcAft>
                          <a:spcPts val="0"/>
                        </a:spcAft>
                      </a:pPr>
                      <a:r>
                        <a:rPr lang="en-US" sz="1400" dirty="0">
                          <a:effectLst/>
                        </a:rPr>
                        <a:t>ABC data: 3 incidences during morning work time. 1.4</a:t>
                      </a:r>
                      <a:r>
                        <a:rPr lang="en-US" sz="1400" baseline="30000" dirty="0">
                          <a:effectLst/>
                        </a:rPr>
                        <a:t>b</a:t>
                      </a:r>
                      <a:r>
                        <a:rPr lang="en-US" sz="1400" dirty="0">
                          <a:effectLst/>
                        </a:rPr>
                        <a:t>, 2.8, 3.6</a:t>
                      </a:r>
                      <a:r>
                        <a:rPr lang="en-US" sz="1400" baseline="30000" dirty="0">
                          <a:effectLst/>
                        </a:rPr>
                        <a:t>b</a:t>
                      </a:r>
                      <a:endParaRPr lang="en-US" sz="2000" dirty="0">
                        <a:effectLst/>
                      </a:endParaRPr>
                    </a:p>
                    <a:p>
                      <a:pPr marL="0" marR="0" algn="l">
                        <a:spcBef>
                          <a:spcPts val="0"/>
                        </a:spcBef>
                        <a:spcAft>
                          <a:spcPts val="0"/>
                        </a:spcAft>
                      </a:pPr>
                      <a:r>
                        <a:rPr lang="en-US" sz="1400" dirty="0">
                          <a:effectLst/>
                        </a:rPr>
                        <a:t>Teacher interview:</a:t>
                      </a:r>
                      <a:endParaRPr lang="en-US" sz="2000" dirty="0">
                        <a:effectLst/>
                      </a:endParaRPr>
                    </a:p>
                    <a:p>
                      <a:pPr marL="342900" marR="0" lvl="0" indent="-342900" algn="l">
                        <a:spcBef>
                          <a:spcPts val="0"/>
                        </a:spcBef>
                        <a:spcAft>
                          <a:spcPts val="0"/>
                        </a:spcAft>
                        <a:buFont typeface="Symbol"/>
                        <a:buChar char=""/>
                      </a:pPr>
                      <a:r>
                        <a:rPr lang="en-US" sz="1400" dirty="0">
                          <a:effectLst/>
                        </a:rPr>
                        <a:t>Motivated to finish morning math work, but does not complete during assigned time; finishes by copying during review of work, likes to turn it in.</a:t>
                      </a:r>
                      <a:endParaRPr lang="en-US" sz="2000" dirty="0">
                        <a:effectLst/>
                        <a:latin typeface="Cambria"/>
                        <a:ea typeface="Cambria"/>
                        <a:cs typeface="Courier"/>
                      </a:endParaRPr>
                    </a:p>
                  </a:txBody>
                  <a:tcPr marL="114300" marR="114300" marT="0" marB="0">
                    <a:solidFill>
                      <a:schemeClr val="bg1">
                        <a:lumMod val="95000"/>
                      </a:schemeClr>
                    </a:solidFill>
                  </a:tcPr>
                </a:tc>
                <a:tc>
                  <a:txBody>
                    <a:bodyPr/>
                    <a:lstStyle/>
                    <a:p>
                      <a:pPr marL="0" marR="0" algn="l">
                        <a:spcBef>
                          <a:spcPts val="0"/>
                        </a:spcBef>
                        <a:spcAft>
                          <a:spcPts val="0"/>
                        </a:spcAft>
                      </a:pPr>
                      <a:endParaRPr lang="en-US" sz="1200" dirty="0">
                        <a:effectLst/>
                        <a:latin typeface="Cambria"/>
                        <a:ea typeface="Cambria"/>
                        <a:cs typeface="Courier"/>
                      </a:endParaRPr>
                    </a:p>
                  </a:txBody>
                  <a:tcPr marL="114300" marR="114300" marT="0" marB="0">
                    <a:solidFill>
                      <a:schemeClr val="bg1"/>
                    </a:solidFill>
                  </a:tcPr>
                </a:tc>
                <a:extLst>
                  <a:ext uri="{0D108BD9-81ED-4DB2-BD59-A6C34878D82A}">
                    <a16:rowId xmlns:a16="http://schemas.microsoft.com/office/drawing/2014/main" val="10002"/>
                  </a:ext>
                </a:extLst>
              </a:tr>
              <a:tr h="1752600">
                <a:tc>
                  <a:txBody>
                    <a:bodyPr/>
                    <a:lstStyle/>
                    <a:p>
                      <a:pPr marL="71755" marR="71755" algn="ctr">
                        <a:spcBef>
                          <a:spcPts val="0"/>
                        </a:spcBef>
                        <a:spcAft>
                          <a:spcPts val="0"/>
                        </a:spcAft>
                      </a:pPr>
                      <a:r>
                        <a:rPr lang="en-US" sz="1400" dirty="0" smtClean="0">
                          <a:effectLst/>
                        </a:rPr>
                        <a:t>Sensory</a:t>
                      </a:r>
                      <a:endParaRPr lang="en-US" sz="2000" dirty="0">
                        <a:effectLst/>
                        <a:latin typeface="Cambria"/>
                        <a:ea typeface="Cambria"/>
                        <a:cs typeface="Courier"/>
                      </a:endParaRPr>
                    </a:p>
                  </a:txBody>
                  <a:tcPr marL="68580" marR="68580" marT="0" marB="0" vert="vert270" anchor="ctr">
                    <a:solidFill>
                      <a:schemeClr val="bg1"/>
                    </a:solidFill>
                  </a:tcPr>
                </a:tc>
                <a:tc>
                  <a:txBody>
                    <a:bodyPr/>
                    <a:lstStyle/>
                    <a:p>
                      <a:pPr marL="0" marR="0" algn="l">
                        <a:spcBef>
                          <a:spcPts val="0"/>
                        </a:spcBef>
                        <a:spcAft>
                          <a:spcPts val="0"/>
                        </a:spcAft>
                      </a:pPr>
                      <a:r>
                        <a:rPr lang="en-US" sz="1400" dirty="0">
                          <a:effectLst/>
                        </a:rPr>
                        <a:t>ABC data: 2 incidences during morning work time. 3.15</a:t>
                      </a:r>
                      <a:r>
                        <a:rPr lang="en-US" sz="1400" baseline="30000" dirty="0">
                          <a:effectLst/>
                        </a:rPr>
                        <a:t>c</a:t>
                      </a:r>
                      <a:r>
                        <a:rPr lang="en-US" sz="1400" dirty="0">
                          <a:effectLst/>
                        </a:rPr>
                        <a:t>, 3.21</a:t>
                      </a:r>
                      <a:r>
                        <a:rPr lang="en-US" sz="1400" baseline="30000" dirty="0">
                          <a:effectLst/>
                        </a:rPr>
                        <a:t>d</a:t>
                      </a:r>
                      <a:endParaRPr lang="en-US" sz="1400" dirty="0">
                        <a:effectLst/>
                      </a:endParaRPr>
                    </a:p>
                    <a:p>
                      <a:pPr marL="0" marR="0" algn="l">
                        <a:spcBef>
                          <a:spcPts val="0"/>
                        </a:spcBef>
                        <a:spcAft>
                          <a:spcPts val="0"/>
                        </a:spcAft>
                      </a:pPr>
                      <a:r>
                        <a:rPr lang="en-US" sz="1400" dirty="0">
                          <a:effectLst/>
                        </a:rPr>
                        <a:t>Teacher interview:</a:t>
                      </a:r>
                    </a:p>
                    <a:p>
                      <a:pPr marL="342900" marR="0" lvl="0" indent="-342900" algn="l">
                        <a:spcBef>
                          <a:spcPts val="0"/>
                        </a:spcBef>
                        <a:spcAft>
                          <a:spcPts val="0"/>
                        </a:spcAft>
                        <a:buFont typeface="Symbol"/>
                        <a:buChar char=""/>
                      </a:pPr>
                      <a:r>
                        <a:rPr lang="en-US" sz="1400" dirty="0">
                          <a:effectLst/>
                        </a:rPr>
                        <a:t>“He’s not an unreasonable child… he intends to behave, but can’t. He’s not physically able to sit still.”</a:t>
                      </a:r>
                    </a:p>
                    <a:p>
                      <a:pPr marL="0" marR="0" algn="l">
                        <a:spcBef>
                          <a:spcPts val="0"/>
                        </a:spcBef>
                        <a:spcAft>
                          <a:spcPts val="0"/>
                        </a:spcAft>
                      </a:pPr>
                      <a:r>
                        <a:rPr lang="en-US" sz="1400" dirty="0">
                          <a:effectLst/>
                        </a:rPr>
                        <a:t>Student interview</a:t>
                      </a:r>
                      <a:r>
                        <a:rPr lang="en-US" sz="1400" dirty="0" smtClean="0">
                          <a:effectLst/>
                        </a:rPr>
                        <a:t>: Tends to be off-task “when I feel ticklish”</a:t>
                      </a:r>
                      <a:endParaRPr lang="en-US" sz="1400" dirty="0">
                        <a:effectLst/>
                        <a:latin typeface="Cambria"/>
                        <a:ea typeface="Cambria"/>
                        <a:cs typeface="Courier"/>
                      </a:endParaRPr>
                    </a:p>
                  </a:txBody>
                  <a:tcPr marL="114300" marR="114300" marT="0" marB="0">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0003"/>
                  </a:ext>
                </a:extLst>
              </a:tr>
            </a:tbl>
          </a:graphicData>
        </a:graphic>
      </p:graphicFrame>
      <p:sp>
        <p:nvSpPr>
          <p:cNvPr id="6" name="TextBox 5"/>
          <p:cNvSpPr txBox="1"/>
          <p:nvPr/>
        </p:nvSpPr>
        <p:spPr>
          <a:xfrm>
            <a:off x="5105400" y="2438400"/>
            <a:ext cx="4038600" cy="3231654"/>
          </a:xfrm>
          <a:prstGeom prst="rect">
            <a:avLst/>
          </a:prstGeom>
          <a:solidFill>
            <a:schemeClr val="bg1">
              <a:lumMod val="95000"/>
            </a:schemeClr>
          </a:solidFill>
        </p:spPr>
        <p:txBody>
          <a:bodyPr wrap="square" rtlCol="0">
            <a:spAutoFit/>
          </a:bodyPr>
          <a:lstStyle/>
          <a:p>
            <a:r>
              <a:rPr lang="en-US" sz="1200" dirty="0">
                <a:solidFill>
                  <a:prstClr val="black"/>
                </a:solidFill>
                <a:latin typeface="Times New Roman"/>
                <a:ea typeface="Cambria"/>
                <a:cs typeface="Courier"/>
              </a:rPr>
              <a:t>ABC data: 84 incidences during morning work time. </a:t>
            </a:r>
            <a:r>
              <a:rPr lang="pt-BR" sz="1200" b="1" dirty="0">
                <a:solidFill>
                  <a:prstClr val="black"/>
                </a:solidFill>
                <a:latin typeface="Times New Roman"/>
                <a:ea typeface="Cambria"/>
                <a:cs typeface="Courier"/>
              </a:rPr>
              <a:t>1.4</a:t>
            </a:r>
            <a:r>
              <a:rPr lang="pt-BR" sz="1200" b="1" baseline="30000" dirty="0">
                <a:solidFill>
                  <a:prstClr val="black"/>
                </a:solidFill>
                <a:latin typeface="Times New Roman"/>
                <a:ea typeface="Cambria"/>
                <a:cs typeface="Courier"/>
              </a:rPr>
              <a:t>b</a:t>
            </a:r>
            <a:r>
              <a:rPr lang="pt-BR" sz="1200" b="1" dirty="0">
                <a:solidFill>
                  <a:prstClr val="black"/>
                </a:solidFill>
                <a:latin typeface="Times New Roman"/>
                <a:ea typeface="Cambria"/>
                <a:cs typeface="Courier"/>
              </a:rPr>
              <a:t>, </a:t>
            </a:r>
            <a:r>
              <a:rPr lang="pt-BR" sz="1200" dirty="0">
                <a:solidFill>
                  <a:prstClr val="black"/>
                </a:solidFill>
                <a:latin typeface="Times New Roman"/>
                <a:ea typeface="Cambria"/>
                <a:cs typeface="Courier"/>
              </a:rPr>
              <a:t>1.5, 1.7, 1.9, 1.11, 1.12, 1.13, 1.14, 1.19, 1.28, 1.29, </a:t>
            </a:r>
            <a:r>
              <a:rPr lang="pt-BR" sz="1200" b="1" dirty="0">
                <a:solidFill>
                  <a:prstClr val="black"/>
                </a:solidFill>
                <a:latin typeface="Times New Roman"/>
                <a:ea typeface="Cambria"/>
                <a:cs typeface="Courier"/>
              </a:rPr>
              <a:t>1.30</a:t>
            </a:r>
            <a:r>
              <a:rPr lang="pt-BR" sz="1200" b="1" baseline="30000" dirty="0">
                <a:solidFill>
                  <a:prstClr val="black"/>
                </a:solidFill>
                <a:latin typeface="Times New Roman"/>
                <a:ea typeface="Cambria"/>
                <a:cs typeface="Courier"/>
              </a:rPr>
              <a:t>a</a:t>
            </a:r>
            <a:r>
              <a:rPr lang="pt-BR" sz="1200" b="1" dirty="0">
                <a:solidFill>
                  <a:prstClr val="black"/>
                </a:solidFill>
                <a:latin typeface="Times New Roman"/>
                <a:ea typeface="Cambria"/>
                <a:cs typeface="Courier"/>
              </a:rPr>
              <a:t>, </a:t>
            </a:r>
            <a:r>
              <a:rPr lang="pt-BR" sz="1200" dirty="0">
                <a:solidFill>
                  <a:prstClr val="black"/>
                </a:solidFill>
                <a:latin typeface="Times New Roman"/>
                <a:ea typeface="Cambria"/>
                <a:cs typeface="Courier"/>
              </a:rPr>
              <a:t>1.32, 1.33, </a:t>
            </a:r>
            <a:r>
              <a:rPr lang="pt-BR" sz="1200" b="1" dirty="0">
                <a:solidFill>
                  <a:prstClr val="black"/>
                </a:solidFill>
                <a:latin typeface="Times New Roman"/>
                <a:ea typeface="Cambria"/>
                <a:cs typeface="Courier"/>
              </a:rPr>
              <a:t>1.34</a:t>
            </a:r>
            <a:r>
              <a:rPr lang="pt-BR" sz="1200" b="1" baseline="30000" dirty="0">
                <a:solidFill>
                  <a:prstClr val="black"/>
                </a:solidFill>
                <a:latin typeface="Times New Roman"/>
                <a:ea typeface="Cambria"/>
                <a:cs typeface="Courier"/>
              </a:rPr>
              <a:t>a</a:t>
            </a:r>
            <a:r>
              <a:rPr lang="pt-BR" sz="1200" b="1" dirty="0">
                <a:solidFill>
                  <a:prstClr val="black"/>
                </a:solidFill>
                <a:latin typeface="Times New Roman"/>
                <a:ea typeface="Cambria"/>
                <a:cs typeface="Courier"/>
              </a:rPr>
              <a:t>, </a:t>
            </a:r>
            <a:r>
              <a:rPr lang="pt-BR" sz="1200" dirty="0">
                <a:solidFill>
                  <a:prstClr val="black"/>
                </a:solidFill>
                <a:latin typeface="Times New Roman"/>
                <a:ea typeface="Cambria"/>
                <a:cs typeface="Courier"/>
              </a:rPr>
              <a:t>1.35, 1.36, </a:t>
            </a:r>
            <a:r>
              <a:rPr lang="pt-BR" sz="1200" b="1" dirty="0">
                <a:solidFill>
                  <a:prstClr val="black"/>
                </a:solidFill>
                <a:latin typeface="Times New Roman"/>
                <a:ea typeface="Cambria"/>
                <a:cs typeface="Courier"/>
              </a:rPr>
              <a:t>1.38</a:t>
            </a:r>
            <a:r>
              <a:rPr lang="pt-BR" sz="1200" b="1" baseline="30000" dirty="0">
                <a:solidFill>
                  <a:prstClr val="black"/>
                </a:solidFill>
                <a:latin typeface="Times New Roman"/>
                <a:ea typeface="Cambria"/>
                <a:cs typeface="Courier"/>
              </a:rPr>
              <a:t>a</a:t>
            </a:r>
            <a:r>
              <a:rPr lang="pt-BR" sz="1200" b="1" dirty="0">
                <a:solidFill>
                  <a:prstClr val="black"/>
                </a:solidFill>
                <a:latin typeface="Times New Roman"/>
                <a:ea typeface="Cambria"/>
                <a:cs typeface="Courier"/>
              </a:rPr>
              <a:t>, </a:t>
            </a:r>
            <a:r>
              <a:rPr lang="pt-BR" sz="1200" dirty="0">
                <a:solidFill>
                  <a:prstClr val="black"/>
                </a:solidFill>
                <a:latin typeface="Times New Roman"/>
                <a:ea typeface="Cambria"/>
                <a:cs typeface="Courier"/>
              </a:rPr>
              <a:t>1.39, </a:t>
            </a:r>
            <a:r>
              <a:rPr lang="pt-BR" sz="1200" b="1" dirty="0">
                <a:solidFill>
                  <a:prstClr val="black"/>
                </a:solidFill>
                <a:latin typeface="Times New Roman"/>
                <a:ea typeface="Cambria"/>
                <a:cs typeface="Courier"/>
              </a:rPr>
              <a:t>1.40</a:t>
            </a:r>
            <a:r>
              <a:rPr lang="pt-BR" sz="1200" b="1" baseline="30000" dirty="0">
                <a:solidFill>
                  <a:prstClr val="black"/>
                </a:solidFill>
                <a:latin typeface="Times New Roman"/>
                <a:ea typeface="Cambria"/>
                <a:cs typeface="Courier"/>
              </a:rPr>
              <a:t>a</a:t>
            </a:r>
            <a:r>
              <a:rPr lang="pt-BR" sz="1200" b="1" dirty="0">
                <a:solidFill>
                  <a:prstClr val="black"/>
                </a:solidFill>
                <a:latin typeface="Times New Roman"/>
                <a:ea typeface="Cambria"/>
                <a:cs typeface="Courier"/>
              </a:rPr>
              <a:t>, 1.41</a:t>
            </a:r>
            <a:r>
              <a:rPr lang="pt-BR" sz="1200" b="1" baseline="30000" dirty="0">
                <a:solidFill>
                  <a:prstClr val="black"/>
                </a:solidFill>
                <a:latin typeface="Times New Roman"/>
                <a:ea typeface="Cambria"/>
                <a:cs typeface="Courier"/>
              </a:rPr>
              <a:t>a</a:t>
            </a:r>
            <a:r>
              <a:rPr lang="pt-BR" sz="1200" b="1" dirty="0">
                <a:solidFill>
                  <a:prstClr val="black"/>
                </a:solidFill>
                <a:latin typeface="Times New Roman"/>
                <a:ea typeface="Cambria"/>
                <a:cs typeface="Courier"/>
              </a:rPr>
              <a:t>, </a:t>
            </a:r>
            <a:r>
              <a:rPr lang="pt-BR" sz="1200" dirty="0">
                <a:solidFill>
                  <a:prstClr val="black"/>
                </a:solidFill>
                <a:latin typeface="Times New Roman"/>
                <a:ea typeface="Cambria"/>
                <a:cs typeface="Courier"/>
              </a:rPr>
              <a:t>1.44, 1.45, </a:t>
            </a:r>
            <a:r>
              <a:rPr lang="pt-BR" sz="1200" b="1" dirty="0">
                <a:solidFill>
                  <a:prstClr val="black"/>
                </a:solidFill>
                <a:latin typeface="Times New Roman"/>
                <a:ea typeface="Cambria"/>
                <a:cs typeface="Courier"/>
              </a:rPr>
              <a:t>1.46</a:t>
            </a:r>
            <a:r>
              <a:rPr lang="pt-BR" sz="1200" b="1" baseline="30000" dirty="0">
                <a:solidFill>
                  <a:prstClr val="black"/>
                </a:solidFill>
                <a:latin typeface="Times New Roman"/>
                <a:ea typeface="Cambria"/>
                <a:cs typeface="Courier"/>
              </a:rPr>
              <a:t>a</a:t>
            </a:r>
            <a:r>
              <a:rPr lang="pt-BR" sz="1200" b="1" dirty="0">
                <a:solidFill>
                  <a:prstClr val="black"/>
                </a:solidFill>
                <a:latin typeface="Times New Roman"/>
                <a:ea typeface="Cambria"/>
                <a:cs typeface="Courier"/>
              </a:rPr>
              <a:t>, </a:t>
            </a:r>
            <a:r>
              <a:rPr lang="pt-BR" sz="1200" dirty="0">
                <a:solidFill>
                  <a:prstClr val="black"/>
                </a:solidFill>
                <a:latin typeface="Times New Roman"/>
                <a:ea typeface="Cambria"/>
                <a:cs typeface="Courier"/>
              </a:rPr>
              <a:t>1.47, </a:t>
            </a:r>
            <a:r>
              <a:rPr lang="pt-BR" sz="1200" b="1" dirty="0">
                <a:solidFill>
                  <a:prstClr val="black"/>
                </a:solidFill>
                <a:latin typeface="Times New Roman"/>
                <a:ea typeface="Cambria"/>
                <a:cs typeface="Courier"/>
              </a:rPr>
              <a:t>1.48</a:t>
            </a:r>
            <a:r>
              <a:rPr lang="pt-BR" sz="1200" b="1" baseline="30000" dirty="0">
                <a:solidFill>
                  <a:prstClr val="black"/>
                </a:solidFill>
                <a:latin typeface="Times New Roman"/>
                <a:ea typeface="Cambria"/>
                <a:cs typeface="Courier"/>
              </a:rPr>
              <a:t>a</a:t>
            </a:r>
            <a:r>
              <a:rPr lang="pt-BR" sz="1200" b="1" dirty="0">
                <a:solidFill>
                  <a:prstClr val="black"/>
                </a:solidFill>
                <a:latin typeface="Times New Roman"/>
                <a:ea typeface="Cambria"/>
                <a:cs typeface="Courier"/>
              </a:rPr>
              <a:t>, </a:t>
            </a:r>
            <a:r>
              <a:rPr lang="pt-BR" sz="1200" dirty="0">
                <a:solidFill>
                  <a:prstClr val="black"/>
                </a:solidFill>
                <a:latin typeface="Times New Roman"/>
                <a:ea typeface="Cambria"/>
                <a:cs typeface="Courier"/>
              </a:rPr>
              <a:t>1.49, 1.52, </a:t>
            </a:r>
            <a:r>
              <a:rPr lang="pt-BR" sz="1200" b="1" dirty="0">
                <a:solidFill>
                  <a:prstClr val="black"/>
                </a:solidFill>
                <a:latin typeface="Times New Roman"/>
                <a:ea typeface="Cambria"/>
                <a:cs typeface="Courier"/>
              </a:rPr>
              <a:t>1.54</a:t>
            </a:r>
            <a:r>
              <a:rPr lang="pt-BR" sz="1200" b="1" baseline="30000" dirty="0">
                <a:solidFill>
                  <a:prstClr val="black"/>
                </a:solidFill>
                <a:latin typeface="Times New Roman"/>
                <a:ea typeface="Cambria"/>
                <a:cs typeface="Courier"/>
              </a:rPr>
              <a:t>a</a:t>
            </a:r>
            <a:r>
              <a:rPr lang="pt-BR" sz="1200" b="1" dirty="0">
                <a:solidFill>
                  <a:prstClr val="black"/>
                </a:solidFill>
                <a:latin typeface="Times New Roman"/>
                <a:ea typeface="Cambria"/>
                <a:cs typeface="Courier"/>
              </a:rPr>
              <a:t>, 1.56</a:t>
            </a:r>
            <a:r>
              <a:rPr lang="pt-BR" sz="1200" b="1" baseline="30000" dirty="0">
                <a:solidFill>
                  <a:prstClr val="black"/>
                </a:solidFill>
                <a:latin typeface="Times New Roman"/>
                <a:ea typeface="Cambria"/>
                <a:cs typeface="Courier"/>
              </a:rPr>
              <a:t>a</a:t>
            </a:r>
            <a:r>
              <a:rPr lang="pt-BR" sz="1200" b="1" dirty="0">
                <a:solidFill>
                  <a:prstClr val="black"/>
                </a:solidFill>
                <a:latin typeface="Times New Roman"/>
                <a:ea typeface="Cambria"/>
                <a:cs typeface="Courier"/>
              </a:rPr>
              <a:t>, </a:t>
            </a:r>
            <a:r>
              <a:rPr lang="pt-BR" sz="1200" dirty="0">
                <a:solidFill>
                  <a:prstClr val="black"/>
                </a:solidFill>
                <a:latin typeface="Times New Roman"/>
                <a:ea typeface="Cambria"/>
                <a:cs typeface="Courier"/>
              </a:rPr>
              <a:t>1.57,</a:t>
            </a:r>
            <a:r>
              <a:rPr lang="pt-BR" sz="1200" b="1" dirty="0">
                <a:solidFill>
                  <a:prstClr val="black"/>
                </a:solidFill>
                <a:latin typeface="Times New Roman"/>
                <a:ea typeface="Cambria"/>
                <a:cs typeface="Courier"/>
              </a:rPr>
              <a:t> 1.59</a:t>
            </a:r>
            <a:r>
              <a:rPr lang="pt-BR" sz="1200" b="1" baseline="30000" dirty="0">
                <a:solidFill>
                  <a:prstClr val="black"/>
                </a:solidFill>
                <a:latin typeface="Times New Roman"/>
                <a:ea typeface="Cambria"/>
                <a:cs typeface="Courier"/>
              </a:rPr>
              <a:t>a</a:t>
            </a:r>
            <a:r>
              <a:rPr lang="pt-BR" sz="1200" b="1" dirty="0">
                <a:solidFill>
                  <a:prstClr val="black"/>
                </a:solidFill>
                <a:latin typeface="Times New Roman"/>
                <a:ea typeface="Cambria"/>
                <a:cs typeface="Courier"/>
              </a:rPr>
              <a:t>,</a:t>
            </a:r>
            <a:r>
              <a:rPr lang="pt-BR" sz="1200" dirty="0">
                <a:solidFill>
                  <a:prstClr val="black"/>
                </a:solidFill>
                <a:latin typeface="Times New Roman"/>
                <a:ea typeface="Cambria"/>
                <a:cs typeface="Courier"/>
              </a:rPr>
              <a:t> </a:t>
            </a:r>
            <a:r>
              <a:rPr lang="pt-BR" sz="1200" b="1" dirty="0">
                <a:solidFill>
                  <a:prstClr val="black"/>
                </a:solidFill>
                <a:latin typeface="Times New Roman"/>
                <a:ea typeface="Cambria"/>
                <a:cs typeface="Courier"/>
              </a:rPr>
              <a:t>1.61</a:t>
            </a:r>
            <a:r>
              <a:rPr lang="pt-BR" sz="1200" b="1" baseline="30000" dirty="0">
                <a:solidFill>
                  <a:prstClr val="black"/>
                </a:solidFill>
                <a:latin typeface="Times New Roman"/>
                <a:ea typeface="Cambria"/>
                <a:cs typeface="Courier"/>
              </a:rPr>
              <a:t>a</a:t>
            </a:r>
            <a:r>
              <a:rPr lang="pt-BR" sz="1200" b="1" dirty="0">
                <a:solidFill>
                  <a:prstClr val="black"/>
                </a:solidFill>
                <a:latin typeface="Times New Roman"/>
                <a:ea typeface="Cambria"/>
                <a:cs typeface="Courier"/>
              </a:rPr>
              <a:t>, 1.62</a:t>
            </a:r>
            <a:r>
              <a:rPr lang="pt-BR" sz="1200" b="1" baseline="30000" dirty="0">
                <a:solidFill>
                  <a:prstClr val="black"/>
                </a:solidFill>
                <a:latin typeface="Times New Roman"/>
                <a:ea typeface="Cambria"/>
                <a:cs typeface="Courier"/>
              </a:rPr>
              <a:t>a</a:t>
            </a:r>
            <a:r>
              <a:rPr lang="pt-BR" sz="1200" b="1" dirty="0">
                <a:solidFill>
                  <a:prstClr val="black"/>
                </a:solidFill>
                <a:latin typeface="Times New Roman"/>
                <a:ea typeface="Cambria"/>
                <a:cs typeface="Courier"/>
              </a:rPr>
              <a:t>, 1.63</a:t>
            </a:r>
            <a:r>
              <a:rPr lang="pt-BR" sz="1200" b="1" baseline="30000" dirty="0">
                <a:solidFill>
                  <a:prstClr val="black"/>
                </a:solidFill>
                <a:latin typeface="Times New Roman"/>
                <a:ea typeface="Cambria"/>
                <a:cs typeface="Courier"/>
              </a:rPr>
              <a:t>a</a:t>
            </a:r>
            <a:r>
              <a:rPr lang="pt-BR" sz="1200" b="1" dirty="0">
                <a:solidFill>
                  <a:prstClr val="black"/>
                </a:solidFill>
                <a:latin typeface="Times New Roman"/>
                <a:ea typeface="Cambria"/>
                <a:cs typeface="Courier"/>
              </a:rPr>
              <a:t>, 1.64</a:t>
            </a:r>
            <a:r>
              <a:rPr lang="pt-BR" sz="1200" b="1" baseline="30000" dirty="0">
                <a:solidFill>
                  <a:prstClr val="black"/>
                </a:solidFill>
                <a:latin typeface="Times New Roman"/>
                <a:ea typeface="Cambria"/>
                <a:cs typeface="Courier"/>
              </a:rPr>
              <a:t>a</a:t>
            </a:r>
            <a:r>
              <a:rPr lang="pt-BR" sz="1200" b="1" dirty="0">
                <a:solidFill>
                  <a:prstClr val="black"/>
                </a:solidFill>
                <a:latin typeface="Times New Roman"/>
                <a:ea typeface="Cambria"/>
                <a:cs typeface="Courier"/>
              </a:rPr>
              <a:t>, </a:t>
            </a:r>
            <a:r>
              <a:rPr lang="pt-BR" sz="1200" dirty="0">
                <a:solidFill>
                  <a:prstClr val="black"/>
                </a:solidFill>
                <a:latin typeface="Times New Roman"/>
                <a:ea typeface="Cambria"/>
                <a:cs typeface="Courier"/>
              </a:rPr>
              <a:t>1.65, </a:t>
            </a:r>
            <a:r>
              <a:rPr lang="pt-BR" sz="1200" b="1" dirty="0">
                <a:solidFill>
                  <a:prstClr val="black"/>
                </a:solidFill>
                <a:latin typeface="Times New Roman"/>
                <a:ea typeface="Cambria"/>
                <a:cs typeface="Courier"/>
              </a:rPr>
              <a:t>1.66</a:t>
            </a:r>
            <a:r>
              <a:rPr lang="pt-BR" sz="1200" b="1" baseline="30000" dirty="0">
                <a:solidFill>
                  <a:prstClr val="black"/>
                </a:solidFill>
                <a:latin typeface="Times New Roman"/>
                <a:ea typeface="Cambria"/>
                <a:cs typeface="Courier"/>
              </a:rPr>
              <a:t>a</a:t>
            </a:r>
            <a:r>
              <a:rPr lang="pt-BR" sz="1200" b="1" dirty="0">
                <a:solidFill>
                  <a:prstClr val="black"/>
                </a:solidFill>
                <a:latin typeface="Times New Roman"/>
                <a:ea typeface="Cambria"/>
                <a:cs typeface="Courier"/>
              </a:rPr>
              <a:t>, 1.67</a:t>
            </a:r>
            <a:r>
              <a:rPr lang="pt-BR" sz="1200" b="1" baseline="30000" dirty="0">
                <a:solidFill>
                  <a:prstClr val="black"/>
                </a:solidFill>
                <a:latin typeface="Times New Roman"/>
                <a:ea typeface="Cambria"/>
                <a:cs typeface="Courier"/>
              </a:rPr>
              <a:t>a</a:t>
            </a:r>
            <a:r>
              <a:rPr lang="pt-BR" sz="1200" b="1" dirty="0">
                <a:solidFill>
                  <a:prstClr val="black"/>
                </a:solidFill>
                <a:latin typeface="Times New Roman"/>
                <a:ea typeface="Cambria"/>
                <a:cs typeface="Courier"/>
              </a:rPr>
              <a:t>, </a:t>
            </a:r>
            <a:r>
              <a:rPr lang="pt-BR" sz="1200" dirty="0">
                <a:solidFill>
                  <a:prstClr val="black"/>
                </a:solidFill>
                <a:latin typeface="Times New Roman"/>
                <a:ea typeface="Cambria"/>
                <a:cs typeface="Courier"/>
              </a:rPr>
              <a:t>1.69; 2.1, </a:t>
            </a:r>
            <a:r>
              <a:rPr lang="pt-BR" sz="1200" b="1" dirty="0">
                <a:solidFill>
                  <a:prstClr val="black"/>
                </a:solidFill>
                <a:latin typeface="Times New Roman"/>
                <a:ea typeface="Cambria"/>
                <a:cs typeface="Courier"/>
              </a:rPr>
              <a:t>2.2</a:t>
            </a:r>
            <a:r>
              <a:rPr lang="pt-BR" sz="1200" b="1" baseline="30000" dirty="0">
                <a:solidFill>
                  <a:prstClr val="black"/>
                </a:solidFill>
                <a:latin typeface="Times New Roman"/>
                <a:ea typeface="Cambria"/>
                <a:cs typeface="Courier"/>
              </a:rPr>
              <a:t>a</a:t>
            </a:r>
            <a:r>
              <a:rPr lang="pt-BR" sz="1200" b="1" dirty="0">
                <a:solidFill>
                  <a:prstClr val="black"/>
                </a:solidFill>
                <a:latin typeface="Times New Roman"/>
                <a:ea typeface="Cambria"/>
                <a:cs typeface="Courier"/>
              </a:rPr>
              <a:t>,</a:t>
            </a:r>
            <a:r>
              <a:rPr lang="pt-BR" sz="1200" dirty="0">
                <a:solidFill>
                  <a:prstClr val="black"/>
                </a:solidFill>
                <a:latin typeface="Times New Roman"/>
                <a:ea typeface="Cambria"/>
                <a:cs typeface="Courier"/>
              </a:rPr>
              <a:t> 2.3, 2.4, </a:t>
            </a:r>
            <a:r>
              <a:rPr lang="pt-BR" sz="1200" b="1" dirty="0">
                <a:solidFill>
                  <a:prstClr val="black"/>
                </a:solidFill>
                <a:latin typeface="Times New Roman"/>
                <a:ea typeface="Cambria"/>
                <a:cs typeface="Courier"/>
              </a:rPr>
              <a:t>2.5</a:t>
            </a:r>
            <a:r>
              <a:rPr lang="pt-BR" sz="1200" b="1" baseline="30000" dirty="0">
                <a:solidFill>
                  <a:prstClr val="black"/>
                </a:solidFill>
                <a:latin typeface="Times New Roman"/>
                <a:ea typeface="Cambria"/>
                <a:cs typeface="Courier"/>
              </a:rPr>
              <a:t>a</a:t>
            </a:r>
            <a:r>
              <a:rPr lang="pt-BR" sz="1200" b="1" dirty="0">
                <a:solidFill>
                  <a:prstClr val="black"/>
                </a:solidFill>
                <a:latin typeface="Times New Roman"/>
                <a:ea typeface="Cambria"/>
                <a:cs typeface="Courier"/>
              </a:rPr>
              <a:t>, 2.6</a:t>
            </a:r>
            <a:r>
              <a:rPr lang="pt-BR" sz="1200" b="1" baseline="30000" dirty="0">
                <a:solidFill>
                  <a:prstClr val="black"/>
                </a:solidFill>
                <a:latin typeface="Times New Roman"/>
                <a:ea typeface="Cambria"/>
                <a:cs typeface="Courier"/>
              </a:rPr>
              <a:t>a</a:t>
            </a:r>
            <a:r>
              <a:rPr lang="pt-BR" sz="1200" b="1" dirty="0">
                <a:solidFill>
                  <a:prstClr val="black"/>
                </a:solidFill>
                <a:latin typeface="Times New Roman"/>
                <a:ea typeface="Cambria"/>
                <a:cs typeface="Courier"/>
              </a:rPr>
              <a:t>,</a:t>
            </a:r>
            <a:r>
              <a:rPr lang="pt-BR" sz="1200" dirty="0">
                <a:solidFill>
                  <a:prstClr val="black"/>
                </a:solidFill>
                <a:latin typeface="Times New Roman"/>
                <a:ea typeface="Cambria"/>
                <a:cs typeface="Courier"/>
              </a:rPr>
              <a:t> 2.10, 2.11, </a:t>
            </a:r>
            <a:r>
              <a:rPr lang="pt-BR" sz="1200" b="1" dirty="0">
                <a:solidFill>
                  <a:prstClr val="black"/>
                </a:solidFill>
                <a:latin typeface="Times New Roman"/>
                <a:ea typeface="Cambria"/>
                <a:cs typeface="Courier"/>
              </a:rPr>
              <a:t>2.13</a:t>
            </a:r>
            <a:r>
              <a:rPr lang="pt-BR" sz="1200" b="1" baseline="30000" dirty="0">
                <a:solidFill>
                  <a:prstClr val="black"/>
                </a:solidFill>
                <a:latin typeface="Times New Roman"/>
                <a:ea typeface="Cambria"/>
                <a:cs typeface="Courier"/>
              </a:rPr>
              <a:t>a</a:t>
            </a:r>
            <a:r>
              <a:rPr lang="pt-BR" sz="1200" b="1" dirty="0">
                <a:solidFill>
                  <a:prstClr val="black"/>
                </a:solidFill>
                <a:latin typeface="Times New Roman"/>
                <a:ea typeface="Cambria"/>
                <a:cs typeface="Courier"/>
              </a:rPr>
              <a:t>, 2.14</a:t>
            </a:r>
            <a:r>
              <a:rPr lang="pt-BR" sz="1200" b="1" baseline="30000" dirty="0">
                <a:solidFill>
                  <a:prstClr val="black"/>
                </a:solidFill>
                <a:latin typeface="Times New Roman"/>
                <a:ea typeface="Cambria"/>
                <a:cs typeface="Courier"/>
              </a:rPr>
              <a:t>a</a:t>
            </a:r>
            <a:r>
              <a:rPr lang="pt-BR" sz="1200" b="1" dirty="0">
                <a:solidFill>
                  <a:prstClr val="black"/>
                </a:solidFill>
                <a:latin typeface="Times New Roman"/>
                <a:ea typeface="Cambria"/>
                <a:cs typeface="Courier"/>
              </a:rPr>
              <a:t>, 2.15</a:t>
            </a:r>
            <a:r>
              <a:rPr lang="pt-BR" sz="1200" b="1" baseline="30000" dirty="0">
                <a:solidFill>
                  <a:prstClr val="black"/>
                </a:solidFill>
                <a:latin typeface="Times New Roman"/>
                <a:ea typeface="Cambria"/>
                <a:cs typeface="Courier"/>
              </a:rPr>
              <a:t>a</a:t>
            </a:r>
            <a:r>
              <a:rPr lang="pt-BR" sz="1200" b="1" dirty="0">
                <a:solidFill>
                  <a:prstClr val="black"/>
                </a:solidFill>
                <a:latin typeface="Times New Roman"/>
                <a:ea typeface="Cambria"/>
                <a:cs typeface="Courier"/>
              </a:rPr>
              <a:t>,</a:t>
            </a:r>
            <a:r>
              <a:rPr lang="pt-BR" sz="1200" dirty="0">
                <a:solidFill>
                  <a:prstClr val="black"/>
                </a:solidFill>
                <a:latin typeface="Times New Roman"/>
                <a:ea typeface="Cambria"/>
                <a:cs typeface="Courier"/>
              </a:rPr>
              <a:t> 2.17</a:t>
            </a:r>
            <a:r>
              <a:rPr lang="pt-BR" sz="1200" b="1" dirty="0">
                <a:solidFill>
                  <a:prstClr val="black"/>
                </a:solidFill>
                <a:latin typeface="Times New Roman"/>
                <a:ea typeface="Cambria"/>
                <a:cs typeface="Courier"/>
              </a:rPr>
              <a:t>, 2.19</a:t>
            </a:r>
            <a:r>
              <a:rPr lang="pt-BR" sz="1200" b="1" baseline="30000" dirty="0">
                <a:solidFill>
                  <a:prstClr val="black"/>
                </a:solidFill>
                <a:latin typeface="Times New Roman"/>
                <a:ea typeface="Cambria"/>
                <a:cs typeface="Courier"/>
              </a:rPr>
              <a:t>a</a:t>
            </a:r>
            <a:r>
              <a:rPr lang="pt-BR" sz="1200" b="1" dirty="0">
                <a:solidFill>
                  <a:prstClr val="black"/>
                </a:solidFill>
                <a:latin typeface="Times New Roman"/>
                <a:ea typeface="Cambria"/>
                <a:cs typeface="Courier"/>
              </a:rPr>
              <a:t>, 2.20</a:t>
            </a:r>
            <a:r>
              <a:rPr lang="pt-BR" sz="1200" b="1" baseline="30000" dirty="0">
                <a:solidFill>
                  <a:prstClr val="black"/>
                </a:solidFill>
                <a:latin typeface="Times New Roman"/>
                <a:ea typeface="Cambria"/>
                <a:cs typeface="Courier"/>
              </a:rPr>
              <a:t>a</a:t>
            </a:r>
            <a:r>
              <a:rPr lang="pt-BR" sz="1200" b="1" dirty="0">
                <a:solidFill>
                  <a:prstClr val="black"/>
                </a:solidFill>
                <a:latin typeface="Times New Roman"/>
                <a:ea typeface="Cambria"/>
                <a:cs typeface="Courier"/>
              </a:rPr>
              <a:t>, 2.25</a:t>
            </a:r>
            <a:r>
              <a:rPr lang="pt-BR" sz="1200" b="1" baseline="30000" dirty="0">
                <a:solidFill>
                  <a:prstClr val="black"/>
                </a:solidFill>
                <a:latin typeface="Times New Roman"/>
                <a:ea typeface="Cambria"/>
                <a:cs typeface="Courier"/>
              </a:rPr>
              <a:t>a</a:t>
            </a:r>
            <a:r>
              <a:rPr lang="pt-BR" sz="1200" b="1" dirty="0">
                <a:solidFill>
                  <a:prstClr val="black"/>
                </a:solidFill>
                <a:latin typeface="Times New Roman"/>
                <a:ea typeface="Cambria"/>
                <a:cs typeface="Courier"/>
              </a:rPr>
              <a:t>,</a:t>
            </a:r>
            <a:r>
              <a:rPr lang="pt-BR" sz="1200" dirty="0">
                <a:solidFill>
                  <a:prstClr val="black"/>
                </a:solidFill>
                <a:latin typeface="Times New Roman"/>
                <a:ea typeface="Cambria"/>
                <a:cs typeface="Courier"/>
              </a:rPr>
              <a:t> 2.26, </a:t>
            </a:r>
            <a:r>
              <a:rPr lang="pt-BR" sz="1200" b="1" dirty="0">
                <a:solidFill>
                  <a:prstClr val="black"/>
                </a:solidFill>
                <a:latin typeface="Times New Roman"/>
                <a:ea typeface="Cambria"/>
                <a:cs typeface="Courier"/>
              </a:rPr>
              <a:t>2.27</a:t>
            </a:r>
            <a:r>
              <a:rPr lang="pt-BR" sz="1200" b="1" baseline="30000" dirty="0">
                <a:solidFill>
                  <a:prstClr val="black"/>
                </a:solidFill>
                <a:latin typeface="Times New Roman"/>
                <a:ea typeface="Cambria"/>
                <a:cs typeface="Courier"/>
              </a:rPr>
              <a:t>a</a:t>
            </a:r>
            <a:r>
              <a:rPr lang="pt-BR" sz="1200" b="1" dirty="0">
                <a:solidFill>
                  <a:prstClr val="black"/>
                </a:solidFill>
                <a:latin typeface="Times New Roman"/>
                <a:ea typeface="Cambria"/>
                <a:cs typeface="Courier"/>
              </a:rPr>
              <a:t>, 2.28</a:t>
            </a:r>
            <a:r>
              <a:rPr lang="pt-BR" sz="1200" b="1" baseline="30000" dirty="0">
                <a:solidFill>
                  <a:prstClr val="black"/>
                </a:solidFill>
                <a:latin typeface="Times New Roman"/>
                <a:ea typeface="Cambria"/>
                <a:cs typeface="Courier"/>
              </a:rPr>
              <a:t>a</a:t>
            </a:r>
            <a:r>
              <a:rPr lang="pt-BR" sz="1200" b="1" dirty="0">
                <a:solidFill>
                  <a:prstClr val="black"/>
                </a:solidFill>
                <a:latin typeface="Times New Roman"/>
                <a:ea typeface="Cambria"/>
                <a:cs typeface="Courier"/>
              </a:rPr>
              <a:t>, 2.29</a:t>
            </a:r>
            <a:r>
              <a:rPr lang="pt-BR" sz="1200" b="1" baseline="30000" dirty="0">
                <a:solidFill>
                  <a:prstClr val="black"/>
                </a:solidFill>
                <a:latin typeface="Times New Roman"/>
                <a:ea typeface="Cambria"/>
                <a:cs typeface="Courier"/>
              </a:rPr>
              <a:t>a</a:t>
            </a:r>
            <a:r>
              <a:rPr lang="pt-BR" sz="1200" b="1" dirty="0">
                <a:solidFill>
                  <a:prstClr val="black"/>
                </a:solidFill>
                <a:latin typeface="Times New Roman"/>
                <a:ea typeface="Cambria"/>
                <a:cs typeface="Courier"/>
              </a:rPr>
              <a:t>, 2.30</a:t>
            </a:r>
            <a:r>
              <a:rPr lang="pt-BR" sz="1200" b="1" baseline="30000" dirty="0">
                <a:solidFill>
                  <a:prstClr val="black"/>
                </a:solidFill>
                <a:latin typeface="Times New Roman"/>
                <a:ea typeface="Cambria"/>
                <a:cs typeface="Courier"/>
              </a:rPr>
              <a:t>a</a:t>
            </a:r>
            <a:r>
              <a:rPr lang="pt-BR" sz="1200" b="1" dirty="0">
                <a:solidFill>
                  <a:prstClr val="black"/>
                </a:solidFill>
                <a:latin typeface="Times New Roman"/>
                <a:ea typeface="Cambria"/>
                <a:cs typeface="Courier"/>
              </a:rPr>
              <a:t>, 2.32</a:t>
            </a:r>
            <a:r>
              <a:rPr lang="pt-BR" sz="1200" b="1" baseline="30000" dirty="0">
                <a:solidFill>
                  <a:prstClr val="black"/>
                </a:solidFill>
                <a:latin typeface="Times New Roman"/>
                <a:ea typeface="Cambria"/>
                <a:cs typeface="Courier"/>
              </a:rPr>
              <a:t>a</a:t>
            </a:r>
            <a:r>
              <a:rPr lang="pt-BR" sz="1200" b="1" dirty="0">
                <a:solidFill>
                  <a:prstClr val="black"/>
                </a:solidFill>
                <a:latin typeface="Times New Roman"/>
                <a:ea typeface="Cambria"/>
                <a:cs typeface="Courier"/>
              </a:rPr>
              <a:t>, 2.35</a:t>
            </a:r>
            <a:r>
              <a:rPr lang="pt-BR" sz="1200" b="1" baseline="30000" dirty="0">
                <a:solidFill>
                  <a:prstClr val="black"/>
                </a:solidFill>
                <a:latin typeface="Times New Roman"/>
                <a:ea typeface="Cambria"/>
                <a:cs typeface="Courier"/>
              </a:rPr>
              <a:t>a</a:t>
            </a:r>
            <a:r>
              <a:rPr lang="pt-BR" sz="1200" dirty="0">
                <a:solidFill>
                  <a:prstClr val="black"/>
                </a:solidFill>
                <a:latin typeface="Times New Roman"/>
                <a:ea typeface="Cambria"/>
                <a:cs typeface="Courier"/>
              </a:rPr>
              <a:t>, 2.36, </a:t>
            </a:r>
            <a:r>
              <a:rPr lang="pt-BR" sz="1200" b="1" dirty="0">
                <a:solidFill>
                  <a:prstClr val="black"/>
                </a:solidFill>
                <a:latin typeface="Times New Roman"/>
                <a:ea typeface="Cambria"/>
                <a:cs typeface="Courier"/>
              </a:rPr>
              <a:t>2.38</a:t>
            </a:r>
            <a:r>
              <a:rPr lang="pt-BR" sz="1200" b="1" baseline="30000" dirty="0">
                <a:solidFill>
                  <a:prstClr val="black"/>
                </a:solidFill>
                <a:latin typeface="Times New Roman"/>
                <a:ea typeface="Cambria"/>
                <a:cs typeface="Courier"/>
              </a:rPr>
              <a:t>a</a:t>
            </a:r>
            <a:r>
              <a:rPr lang="pt-BR" sz="1200" b="1" dirty="0">
                <a:solidFill>
                  <a:prstClr val="black"/>
                </a:solidFill>
                <a:latin typeface="Times New Roman"/>
                <a:ea typeface="Cambria"/>
                <a:cs typeface="Courier"/>
              </a:rPr>
              <a:t>,</a:t>
            </a:r>
            <a:r>
              <a:rPr lang="pt-BR" sz="1200" dirty="0">
                <a:solidFill>
                  <a:prstClr val="black"/>
                </a:solidFill>
                <a:latin typeface="Times New Roman"/>
                <a:ea typeface="Cambria"/>
                <a:cs typeface="Courier"/>
              </a:rPr>
              <a:t> 2.40</a:t>
            </a:r>
            <a:r>
              <a:rPr lang="pt-BR" sz="1200" b="1" dirty="0">
                <a:solidFill>
                  <a:prstClr val="black"/>
                </a:solidFill>
                <a:latin typeface="Times New Roman"/>
                <a:ea typeface="Cambria"/>
                <a:cs typeface="Courier"/>
              </a:rPr>
              <a:t>, 2.41</a:t>
            </a:r>
            <a:r>
              <a:rPr lang="pt-BR" sz="1200" b="1" baseline="30000" dirty="0">
                <a:solidFill>
                  <a:prstClr val="black"/>
                </a:solidFill>
                <a:latin typeface="Times New Roman"/>
                <a:ea typeface="Cambria"/>
                <a:cs typeface="Courier"/>
              </a:rPr>
              <a:t>a</a:t>
            </a:r>
            <a:r>
              <a:rPr lang="pt-BR" sz="1200" b="1" dirty="0">
                <a:solidFill>
                  <a:prstClr val="black"/>
                </a:solidFill>
                <a:latin typeface="Times New Roman"/>
                <a:ea typeface="Cambria"/>
                <a:cs typeface="Courier"/>
              </a:rPr>
              <a:t>, 2.42</a:t>
            </a:r>
            <a:r>
              <a:rPr lang="pt-BR" sz="1200" b="1" baseline="30000" dirty="0">
                <a:solidFill>
                  <a:prstClr val="black"/>
                </a:solidFill>
                <a:latin typeface="Times New Roman"/>
                <a:ea typeface="Cambria"/>
                <a:cs typeface="Courier"/>
              </a:rPr>
              <a:t>a</a:t>
            </a:r>
            <a:r>
              <a:rPr lang="pt-BR" sz="1200" b="1" dirty="0">
                <a:solidFill>
                  <a:prstClr val="black"/>
                </a:solidFill>
                <a:latin typeface="Times New Roman"/>
                <a:ea typeface="Cambria"/>
                <a:cs typeface="Courier"/>
              </a:rPr>
              <a:t>, 2.43</a:t>
            </a:r>
            <a:r>
              <a:rPr lang="pt-BR" sz="1200" b="1" baseline="30000" dirty="0">
                <a:solidFill>
                  <a:prstClr val="black"/>
                </a:solidFill>
                <a:latin typeface="Times New Roman"/>
                <a:ea typeface="Cambria"/>
                <a:cs typeface="Courier"/>
              </a:rPr>
              <a:t>a</a:t>
            </a:r>
            <a:r>
              <a:rPr lang="pt-BR" sz="1200" b="1" dirty="0">
                <a:solidFill>
                  <a:prstClr val="black"/>
                </a:solidFill>
                <a:latin typeface="Times New Roman"/>
                <a:ea typeface="Cambria"/>
                <a:cs typeface="Courier"/>
              </a:rPr>
              <a:t>, 2.44</a:t>
            </a:r>
            <a:r>
              <a:rPr lang="pt-BR" sz="1200" b="1" baseline="30000" dirty="0">
                <a:solidFill>
                  <a:prstClr val="black"/>
                </a:solidFill>
                <a:latin typeface="Times New Roman"/>
                <a:ea typeface="Cambria"/>
                <a:cs typeface="Courier"/>
              </a:rPr>
              <a:t>a</a:t>
            </a:r>
            <a:r>
              <a:rPr lang="pt-BR" sz="1200" b="1" dirty="0">
                <a:solidFill>
                  <a:prstClr val="black"/>
                </a:solidFill>
                <a:latin typeface="Times New Roman"/>
                <a:ea typeface="Cambria"/>
                <a:cs typeface="Courier"/>
              </a:rPr>
              <a:t>; 3.1</a:t>
            </a:r>
            <a:r>
              <a:rPr lang="pt-BR" sz="1200" b="1" baseline="30000" dirty="0">
                <a:solidFill>
                  <a:prstClr val="black"/>
                </a:solidFill>
                <a:latin typeface="Times New Roman"/>
                <a:ea typeface="Cambria"/>
                <a:cs typeface="Courier"/>
              </a:rPr>
              <a:t>a</a:t>
            </a:r>
            <a:r>
              <a:rPr lang="pt-BR" sz="1200" b="1" dirty="0">
                <a:solidFill>
                  <a:prstClr val="black"/>
                </a:solidFill>
                <a:latin typeface="Times New Roman"/>
                <a:ea typeface="Cambria"/>
                <a:cs typeface="Courier"/>
              </a:rPr>
              <a:t>,</a:t>
            </a:r>
            <a:r>
              <a:rPr lang="pt-BR" sz="1200" dirty="0">
                <a:solidFill>
                  <a:prstClr val="black"/>
                </a:solidFill>
                <a:latin typeface="Times New Roman"/>
                <a:ea typeface="Cambria"/>
                <a:cs typeface="Courier"/>
              </a:rPr>
              <a:t> 3.2, </a:t>
            </a:r>
            <a:r>
              <a:rPr lang="pt-BR" sz="1200" b="1" dirty="0">
                <a:solidFill>
                  <a:prstClr val="black"/>
                </a:solidFill>
                <a:latin typeface="Times New Roman"/>
                <a:ea typeface="Cambria"/>
                <a:cs typeface="Courier"/>
              </a:rPr>
              <a:t>3.4</a:t>
            </a:r>
            <a:r>
              <a:rPr lang="pt-BR" sz="1200" b="1" baseline="30000" dirty="0">
                <a:solidFill>
                  <a:prstClr val="black"/>
                </a:solidFill>
                <a:latin typeface="Times New Roman"/>
                <a:ea typeface="Cambria"/>
                <a:cs typeface="Courier"/>
              </a:rPr>
              <a:t>a</a:t>
            </a:r>
            <a:r>
              <a:rPr lang="pt-BR" sz="1200" b="1" dirty="0">
                <a:solidFill>
                  <a:prstClr val="black"/>
                </a:solidFill>
                <a:latin typeface="Times New Roman"/>
                <a:ea typeface="Cambria"/>
                <a:cs typeface="Courier"/>
              </a:rPr>
              <a:t>, 3.5</a:t>
            </a:r>
            <a:r>
              <a:rPr lang="pt-BR" sz="1200" b="1" baseline="30000" dirty="0">
                <a:solidFill>
                  <a:prstClr val="black"/>
                </a:solidFill>
                <a:latin typeface="Times New Roman"/>
                <a:ea typeface="Cambria"/>
                <a:cs typeface="Courier"/>
              </a:rPr>
              <a:t>a</a:t>
            </a:r>
            <a:r>
              <a:rPr lang="pt-BR" sz="1200" b="1" dirty="0">
                <a:solidFill>
                  <a:prstClr val="black"/>
                </a:solidFill>
                <a:latin typeface="Times New Roman"/>
                <a:ea typeface="Cambria"/>
                <a:cs typeface="Courier"/>
              </a:rPr>
              <a:t>, 3.6</a:t>
            </a:r>
            <a:r>
              <a:rPr lang="pt-BR" sz="1200" b="1" baseline="30000" dirty="0">
                <a:solidFill>
                  <a:prstClr val="black"/>
                </a:solidFill>
                <a:latin typeface="Times New Roman"/>
                <a:ea typeface="Cambria"/>
                <a:cs typeface="Courier"/>
              </a:rPr>
              <a:t>b</a:t>
            </a:r>
            <a:r>
              <a:rPr lang="pt-BR" sz="1200" b="1" dirty="0">
                <a:solidFill>
                  <a:prstClr val="black"/>
                </a:solidFill>
                <a:latin typeface="Times New Roman"/>
                <a:ea typeface="Cambria"/>
                <a:cs typeface="Courier"/>
              </a:rPr>
              <a:t>, 3.11</a:t>
            </a:r>
            <a:r>
              <a:rPr lang="pt-BR" sz="1200" b="1" baseline="30000" dirty="0">
                <a:solidFill>
                  <a:prstClr val="black"/>
                </a:solidFill>
                <a:latin typeface="Times New Roman"/>
                <a:ea typeface="Cambria"/>
                <a:cs typeface="Courier"/>
              </a:rPr>
              <a:t>a</a:t>
            </a:r>
            <a:r>
              <a:rPr lang="pt-BR" sz="1200" b="1" dirty="0">
                <a:solidFill>
                  <a:prstClr val="black"/>
                </a:solidFill>
                <a:latin typeface="Times New Roman"/>
                <a:ea typeface="Cambria"/>
                <a:cs typeface="Courier"/>
              </a:rPr>
              <a:t>,</a:t>
            </a:r>
            <a:r>
              <a:rPr lang="pt-BR" sz="1200" dirty="0">
                <a:solidFill>
                  <a:prstClr val="black"/>
                </a:solidFill>
                <a:latin typeface="Times New Roman"/>
                <a:ea typeface="Cambria"/>
                <a:cs typeface="Courier"/>
              </a:rPr>
              <a:t> 3.13, 3.14, 3.16, 3.17, </a:t>
            </a:r>
            <a:r>
              <a:rPr lang="pt-BR" sz="1200" b="1" dirty="0">
                <a:solidFill>
                  <a:prstClr val="black"/>
                </a:solidFill>
                <a:latin typeface="Times New Roman"/>
                <a:ea typeface="Cambria"/>
                <a:cs typeface="Courier"/>
              </a:rPr>
              <a:t>3.18</a:t>
            </a:r>
            <a:r>
              <a:rPr lang="pt-BR" sz="1200" b="1" baseline="30000" dirty="0">
                <a:solidFill>
                  <a:prstClr val="black"/>
                </a:solidFill>
                <a:latin typeface="Times New Roman"/>
                <a:ea typeface="Cambria"/>
                <a:cs typeface="Courier"/>
              </a:rPr>
              <a:t>a</a:t>
            </a:r>
            <a:r>
              <a:rPr lang="pt-BR" sz="1200" b="1" dirty="0">
                <a:solidFill>
                  <a:prstClr val="black"/>
                </a:solidFill>
                <a:latin typeface="Times New Roman"/>
                <a:ea typeface="Cambria"/>
                <a:cs typeface="Courier"/>
              </a:rPr>
              <a:t>, 3.21</a:t>
            </a:r>
            <a:r>
              <a:rPr lang="pt-BR" sz="1200" b="1" baseline="30000" dirty="0">
                <a:solidFill>
                  <a:prstClr val="black"/>
                </a:solidFill>
                <a:latin typeface="Times New Roman"/>
                <a:ea typeface="Cambria"/>
                <a:cs typeface="Courier"/>
              </a:rPr>
              <a:t>d</a:t>
            </a:r>
            <a:r>
              <a:rPr lang="pt-BR" sz="1200" b="1" dirty="0">
                <a:solidFill>
                  <a:prstClr val="black"/>
                </a:solidFill>
                <a:latin typeface="Times New Roman"/>
                <a:ea typeface="Cambria"/>
                <a:cs typeface="Courier"/>
              </a:rPr>
              <a:t>, </a:t>
            </a:r>
            <a:r>
              <a:rPr lang="pt-BR" sz="1200" dirty="0">
                <a:solidFill>
                  <a:prstClr val="black"/>
                </a:solidFill>
                <a:latin typeface="Times New Roman"/>
                <a:ea typeface="Cambria"/>
                <a:cs typeface="Courier"/>
              </a:rPr>
              <a:t>3.22, </a:t>
            </a:r>
            <a:r>
              <a:rPr lang="pt-BR" sz="1200" b="1" dirty="0">
                <a:solidFill>
                  <a:prstClr val="black"/>
                </a:solidFill>
                <a:latin typeface="Times New Roman"/>
                <a:ea typeface="Cambria"/>
                <a:cs typeface="Courier"/>
              </a:rPr>
              <a:t>3.24</a:t>
            </a:r>
            <a:r>
              <a:rPr lang="pt-BR" sz="1200" b="1" baseline="30000" dirty="0">
                <a:solidFill>
                  <a:prstClr val="black"/>
                </a:solidFill>
                <a:latin typeface="Times New Roman"/>
                <a:ea typeface="Cambria"/>
                <a:cs typeface="Courier"/>
              </a:rPr>
              <a:t>a</a:t>
            </a:r>
            <a:r>
              <a:rPr lang="pt-BR" sz="1200" b="1" dirty="0">
                <a:solidFill>
                  <a:prstClr val="black"/>
                </a:solidFill>
                <a:latin typeface="Times New Roman"/>
                <a:ea typeface="Cambria"/>
                <a:cs typeface="Courier"/>
              </a:rPr>
              <a:t>,</a:t>
            </a:r>
            <a:r>
              <a:rPr lang="pt-BR" sz="1200" dirty="0">
                <a:solidFill>
                  <a:prstClr val="black"/>
                </a:solidFill>
                <a:latin typeface="Times New Roman"/>
                <a:ea typeface="Cambria"/>
                <a:cs typeface="Courier"/>
              </a:rPr>
              <a:t> 3.27</a:t>
            </a:r>
            <a:endParaRPr lang="en-US" dirty="0">
              <a:solidFill>
                <a:prstClr val="black"/>
              </a:solidFill>
              <a:latin typeface="Cambria"/>
              <a:ea typeface="Cambria"/>
              <a:cs typeface="Courier"/>
            </a:endParaRPr>
          </a:p>
          <a:p>
            <a:r>
              <a:rPr lang="en-US" sz="1200" dirty="0">
                <a:solidFill>
                  <a:prstClr val="black"/>
                </a:solidFill>
                <a:latin typeface="Times New Roman"/>
                <a:ea typeface="Cambria"/>
                <a:cs typeface="Courier"/>
              </a:rPr>
              <a:t>Teacher interview:</a:t>
            </a:r>
            <a:endParaRPr lang="en-US" dirty="0">
              <a:solidFill>
                <a:prstClr val="black"/>
              </a:solidFill>
              <a:latin typeface="Cambria"/>
              <a:ea typeface="Cambria"/>
              <a:cs typeface="Courier"/>
            </a:endParaRPr>
          </a:p>
          <a:p>
            <a:pPr marL="342900" indent="-342900">
              <a:buFont typeface="Symbol"/>
              <a:buChar char=""/>
            </a:pPr>
            <a:r>
              <a:rPr lang="en-US" sz="1200" dirty="0">
                <a:solidFill>
                  <a:prstClr val="black"/>
                </a:solidFill>
                <a:latin typeface="Times New Roman"/>
                <a:ea typeface="Cambria"/>
                <a:cs typeface="Courier"/>
              </a:rPr>
              <a:t>“He never finishes an assignment”</a:t>
            </a:r>
            <a:endParaRPr lang="en-US" dirty="0">
              <a:solidFill>
                <a:prstClr val="black"/>
              </a:solidFill>
              <a:latin typeface="Cambria"/>
              <a:ea typeface="Cambria"/>
              <a:cs typeface="Courier"/>
            </a:endParaRPr>
          </a:p>
          <a:p>
            <a:pPr marL="342900" indent="-342900">
              <a:buFont typeface="Symbol"/>
              <a:buChar char=""/>
            </a:pPr>
            <a:r>
              <a:rPr lang="en-US" sz="1200" dirty="0">
                <a:solidFill>
                  <a:prstClr val="black"/>
                </a:solidFill>
                <a:latin typeface="Times New Roman"/>
                <a:ea typeface="Cambria"/>
                <a:cs typeface="Courier"/>
              </a:rPr>
              <a:t>It typically happens during independent work, “when I’m not directing it… he takes advantage of the freedom.”</a:t>
            </a:r>
            <a:endParaRPr lang="en-US" dirty="0">
              <a:solidFill>
                <a:prstClr val="black"/>
              </a:solidFill>
              <a:latin typeface="Cambria"/>
              <a:ea typeface="Cambria"/>
              <a:cs typeface="Courier"/>
            </a:endParaRPr>
          </a:p>
          <a:p>
            <a:pPr marL="342900" indent="-342900">
              <a:buFont typeface="Symbol"/>
              <a:buChar char=""/>
            </a:pPr>
            <a:r>
              <a:rPr lang="en-US" sz="1200" dirty="0">
                <a:solidFill>
                  <a:prstClr val="black"/>
                </a:solidFill>
                <a:latin typeface="Times New Roman"/>
                <a:ea typeface="Cambria"/>
                <a:cs typeface="Courier"/>
              </a:rPr>
              <a:t>The 2</a:t>
            </a:r>
            <a:r>
              <a:rPr lang="en-US" sz="1200" baseline="30000" dirty="0">
                <a:solidFill>
                  <a:prstClr val="black"/>
                </a:solidFill>
                <a:latin typeface="Times New Roman"/>
                <a:ea typeface="Cambria"/>
                <a:cs typeface="Courier"/>
              </a:rPr>
              <a:t>nd</a:t>
            </a:r>
            <a:r>
              <a:rPr lang="en-US" sz="1200" dirty="0">
                <a:solidFill>
                  <a:prstClr val="black"/>
                </a:solidFill>
                <a:latin typeface="Times New Roman"/>
                <a:ea typeface="Cambria"/>
                <a:cs typeface="Courier"/>
              </a:rPr>
              <a:t> grade level work might be too hard but he has average math and reading ability compared to class.</a:t>
            </a:r>
            <a:endParaRPr lang="en-US" dirty="0">
              <a:solidFill>
                <a:prstClr val="black"/>
              </a:solidFill>
              <a:latin typeface="Cambria"/>
              <a:ea typeface="Cambria"/>
              <a:cs typeface="Courier"/>
            </a:endParaRPr>
          </a:p>
          <a:p>
            <a:pPr marL="342900" indent="-342900">
              <a:buFont typeface="Symbol"/>
              <a:buChar char=""/>
            </a:pPr>
            <a:r>
              <a:rPr lang="en-US" sz="1200" dirty="0">
                <a:solidFill>
                  <a:prstClr val="black"/>
                </a:solidFill>
                <a:latin typeface="Times New Roman"/>
                <a:ea typeface="Cambria"/>
                <a:cs typeface="Courier"/>
              </a:rPr>
              <a:t>There’s “nothing that interests him enough</a:t>
            </a:r>
            <a:r>
              <a:rPr lang="en-US" sz="1200" dirty="0" smtClean="0">
                <a:solidFill>
                  <a:prstClr val="black"/>
                </a:solidFill>
                <a:latin typeface="Times New Roman"/>
                <a:ea typeface="Cambria"/>
                <a:cs typeface="Courier"/>
              </a:rPr>
              <a:t>.”</a:t>
            </a:r>
            <a:endParaRPr lang="en-US" dirty="0">
              <a:solidFill>
                <a:prstClr val="black"/>
              </a:solidFill>
              <a:latin typeface="Cambria"/>
              <a:ea typeface="Cambria"/>
              <a:cs typeface="Courier"/>
            </a:endParaRPr>
          </a:p>
        </p:txBody>
      </p:sp>
      <p:sp>
        <p:nvSpPr>
          <p:cNvPr id="7" name="Rectangle 6"/>
          <p:cNvSpPr/>
          <p:nvPr/>
        </p:nvSpPr>
        <p:spPr>
          <a:xfrm>
            <a:off x="609600" y="1295400"/>
            <a:ext cx="4495800" cy="2133600"/>
          </a:xfrm>
          <a:prstGeom prst="rect">
            <a:avLst/>
          </a:prstGeom>
          <a:noFill/>
          <a:ln w="762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5105400" y="2362200"/>
            <a:ext cx="4038600" cy="3307854"/>
          </a:xfrm>
          <a:prstGeom prst="rect">
            <a:avLst/>
          </a:prstGeom>
          <a:noFill/>
          <a:ln w="762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itle 1"/>
          <p:cNvSpPr>
            <a:spLocks noGrp="1"/>
          </p:cNvSpPr>
          <p:nvPr>
            <p:ph type="title"/>
          </p:nvPr>
        </p:nvSpPr>
        <p:spPr>
          <a:xfrm>
            <a:off x="381000" y="1"/>
            <a:ext cx="8229600" cy="838199"/>
          </a:xfrm>
          <a:noFill/>
          <a:ln>
            <a:noFill/>
          </a:ln>
        </p:spPr>
        <p:style>
          <a:lnRef idx="2">
            <a:schemeClr val="accent4">
              <a:shade val="50000"/>
            </a:schemeClr>
          </a:lnRef>
          <a:fillRef idx="1">
            <a:schemeClr val="accent4"/>
          </a:fillRef>
          <a:effectRef idx="0">
            <a:schemeClr val="accent4"/>
          </a:effectRef>
          <a:fontRef idx="minor">
            <a:schemeClr val="lt1"/>
          </a:fontRef>
        </p:style>
        <p:txBody>
          <a:bodyPr anchor="ctr">
            <a:normAutofit/>
          </a:bodyPr>
          <a:lstStyle/>
          <a:p>
            <a:pPr>
              <a:defRPr/>
            </a:pPr>
            <a:r>
              <a:rPr lang="en-US" sz="4400" dirty="0" smtClean="0">
                <a:solidFill>
                  <a:schemeClr val="tx1"/>
                </a:solidFill>
                <a:latin typeface="Times New Roman" panose="02020603050405020304" pitchFamily="18" charset="0"/>
                <a:cs typeface="Times New Roman" panose="02020603050405020304" pitchFamily="18" charset="0"/>
              </a:rPr>
              <a:t>Illustration: Function Matrix</a:t>
            </a:r>
          </a:p>
        </p:txBody>
      </p:sp>
      <p:sp>
        <p:nvSpPr>
          <p:cNvPr id="10" name="Rectangle 9"/>
          <p:cNvSpPr/>
          <p:nvPr/>
        </p:nvSpPr>
        <p:spPr>
          <a:xfrm>
            <a:off x="3139440" y="606623"/>
            <a:ext cx="6004560" cy="307777"/>
          </a:xfrm>
          <a:prstGeom prst="rect">
            <a:avLst/>
          </a:prstGeom>
        </p:spPr>
        <p:txBody>
          <a:bodyPr wrap="square">
            <a:spAutoFit/>
          </a:bodyPr>
          <a:lstStyle/>
          <a:p>
            <a:pPr algn="r"/>
            <a:r>
              <a:rPr lang="en-US" sz="1400" dirty="0" smtClean="0"/>
              <a:t>(Germer et al., 2011) </a:t>
            </a:r>
            <a:endParaRPr lang="en-US" sz="1400" dirty="0"/>
          </a:p>
        </p:txBody>
      </p:sp>
    </p:spTree>
    <p:extLst>
      <p:ext uri="{BB962C8B-B14F-4D97-AF65-F5344CB8AC3E}">
        <p14:creationId xmlns:p14="http://schemas.microsoft.com/office/powerpoint/2010/main" val="4242390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6" name="TextBox 26"/>
          <p:cNvSpPr txBox="1">
            <a:spLocks noChangeArrowheads="1"/>
          </p:cNvSpPr>
          <p:nvPr/>
        </p:nvSpPr>
        <p:spPr bwMode="auto">
          <a:xfrm>
            <a:off x="0" y="0"/>
            <a:ext cx="9144000" cy="800219"/>
          </a:xfrm>
          <a:prstGeom prst="rect">
            <a:avLst/>
          </a:prstGeom>
          <a:solidFill>
            <a:schemeClr val="accent1"/>
          </a:solidFill>
          <a:ln>
            <a:noFill/>
          </a:ln>
          <a:extLst/>
        </p:spPr>
        <p:txBody>
          <a:bodyPr wrap="square">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algn="ctr" eaLnBrk="1" fontAlgn="base" hangingPunct="1">
              <a:spcBef>
                <a:spcPct val="0"/>
              </a:spcBef>
              <a:spcAft>
                <a:spcPct val="0"/>
              </a:spcAft>
            </a:pPr>
            <a:r>
              <a:rPr lang="en-US" sz="2600" b="1" dirty="0" smtClean="0">
                <a:solidFill>
                  <a:schemeClr val="bg1"/>
                </a:solidFill>
              </a:rPr>
              <a:t>Comprehensive, Integrated, Three-Tiered  Model of Prevention </a:t>
            </a:r>
            <a:r>
              <a:rPr lang="en-US" sz="2000" b="1" dirty="0" smtClean="0">
                <a:solidFill>
                  <a:schemeClr val="bg1"/>
                </a:solidFill>
              </a:rPr>
              <a:t>(Lane, Kalberg, &amp; Menzies, 2009)</a:t>
            </a:r>
            <a:endParaRPr lang="en-US" sz="2800" b="1" dirty="0" smtClean="0">
              <a:solidFill>
                <a:schemeClr val="bg1"/>
              </a:solidFill>
            </a:endParaRPr>
          </a:p>
        </p:txBody>
      </p:sp>
      <p:sp>
        <p:nvSpPr>
          <p:cNvPr id="33" name="Arrow Tier 1"/>
          <p:cNvSpPr/>
          <p:nvPr/>
        </p:nvSpPr>
        <p:spPr bwMode="auto">
          <a:xfrm>
            <a:off x="14" y="416602"/>
            <a:ext cx="3517365" cy="19812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pPr>
            <a:r>
              <a:rPr lang="en-US" b="1" u="sng" dirty="0">
                <a:solidFill>
                  <a:prstClr val="black"/>
                </a:solidFill>
              </a:rPr>
              <a:t>Goal: Reduce Harm</a:t>
            </a:r>
          </a:p>
          <a:p>
            <a:pPr fontAlgn="base">
              <a:spcBef>
                <a:spcPct val="0"/>
              </a:spcBef>
              <a:spcAft>
                <a:spcPct val="0"/>
              </a:spcAft>
            </a:pPr>
            <a:r>
              <a:rPr lang="en-US" b="1" dirty="0">
                <a:solidFill>
                  <a:prstClr val="black"/>
                </a:solidFill>
              </a:rPr>
              <a:t>Specialized individual systems for students with high-risk</a:t>
            </a:r>
          </a:p>
        </p:txBody>
      </p:sp>
      <p:grpSp>
        <p:nvGrpSpPr>
          <p:cNvPr id="34" name="Triangle"/>
          <p:cNvGrpSpPr/>
          <p:nvPr/>
        </p:nvGrpSpPr>
        <p:grpSpPr>
          <a:xfrm>
            <a:off x="423333" y="1059255"/>
            <a:ext cx="8466403" cy="5722545"/>
            <a:chOff x="423333" y="1059255"/>
            <a:chExt cx="8466403" cy="5722545"/>
          </a:xfrm>
        </p:grpSpPr>
        <p:sp>
          <p:nvSpPr>
            <p:cNvPr id="35" name="Green Triangle"/>
            <p:cNvSpPr/>
            <p:nvPr userDrawn="1"/>
          </p:nvSpPr>
          <p:spPr>
            <a:xfrm>
              <a:off x="423333" y="3132668"/>
              <a:ext cx="8297334" cy="3640666"/>
            </a:xfrm>
            <a:prstGeom prst="trapezoid">
              <a:avLst>
                <a:gd name="adj" fmla="val 72862"/>
              </a:avLst>
            </a:prstGeom>
            <a:solidFill>
              <a:srgbClr val="0099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6" name="Yellow Triangle"/>
            <p:cNvSpPr/>
            <p:nvPr userDrawn="1"/>
          </p:nvSpPr>
          <p:spPr>
            <a:xfrm>
              <a:off x="3066106" y="1846280"/>
              <a:ext cx="3008769" cy="1286934"/>
            </a:xfrm>
            <a:prstGeom prst="trapezoid">
              <a:avLst>
                <a:gd name="adj" fmla="val 72862"/>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d Triangle"/>
            <p:cNvSpPr/>
            <p:nvPr userDrawn="1"/>
          </p:nvSpPr>
          <p:spPr>
            <a:xfrm>
              <a:off x="3995596" y="1059255"/>
              <a:ext cx="1134701" cy="787564"/>
            </a:xfrm>
            <a:prstGeom prst="triangle">
              <a:avLst/>
            </a:prstGeom>
            <a:solidFill>
              <a:srgbClr val="FE000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omains"/>
            <p:cNvSpPr txBox="1"/>
            <p:nvPr userDrawn="1"/>
          </p:nvSpPr>
          <p:spPr>
            <a:xfrm>
              <a:off x="423333" y="6096000"/>
              <a:ext cx="8297334" cy="461665"/>
            </a:xfrm>
            <a:prstGeom prst="rect">
              <a:avLst/>
            </a:prstGeom>
            <a:noFill/>
            <a:ln>
              <a:noFill/>
            </a:ln>
          </p:spPr>
          <p:txBody>
            <a:bodyPr wrap="square">
              <a:spAutoFit/>
            </a:bodyPr>
            <a:lstStyle/>
            <a:p>
              <a:pPr>
                <a:tabLst>
                  <a:tab pos="1541463" algn="ctr"/>
                  <a:tab pos="4056063" algn="ctr"/>
                  <a:tab pos="6570663" algn="ctr"/>
                </a:tabLst>
                <a:defRPr/>
              </a:pPr>
              <a:r>
                <a:rPr lang="en-US" sz="2400" b="1" dirty="0" smtClean="0">
                  <a:solidFill>
                    <a:prstClr val="white"/>
                  </a:solidFill>
                  <a:effectLst>
                    <a:outerShdw blurRad="38100" dist="38100" dir="2700000" algn="tl">
                      <a:srgbClr val="000000">
                        <a:alpha val="43137"/>
                      </a:srgbClr>
                    </a:outerShdw>
                  </a:effectLst>
                  <a:cs typeface="Arial" charset="0"/>
                </a:rPr>
                <a:t>	Academic	Behavioral	Social</a:t>
              </a:r>
              <a:endParaRPr lang="en-US" sz="2400" b="1" dirty="0">
                <a:solidFill>
                  <a:prstClr val="white"/>
                </a:solidFill>
                <a:effectLst>
                  <a:outerShdw blurRad="38100" dist="38100" dir="2700000" algn="tl">
                    <a:srgbClr val="000000">
                      <a:alpha val="43137"/>
                    </a:srgbClr>
                  </a:outerShdw>
                </a:effectLst>
                <a:cs typeface="Arial" charset="0"/>
              </a:endParaRPr>
            </a:p>
          </p:txBody>
        </p:sp>
        <p:cxnSp>
          <p:nvCxnSpPr>
            <p:cNvPr id="39" name="Straight Connector 38"/>
            <p:cNvCxnSpPr/>
            <p:nvPr userDrawn="1"/>
          </p:nvCxnSpPr>
          <p:spPr>
            <a:xfrm rot="5400000">
              <a:off x="5486397" y="6324600"/>
              <a:ext cx="914400" cy="0"/>
            </a:xfrm>
            <a:prstGeom prst="line">
              <a:avLst/>
            </a:prstGeom>
            <a:ln w="3810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40" name="Straight Connector 39"/>
            <p:cNvCxnSpPr/>
            <p:nvPr userDrawn="1"/>
          </p:nvCxnSpPr>
          <p:spPr>
            <a:xfrm>
              <a:off x="1083733" y="5867400"/>
              <a:ext cx="6985000" cy="0"/>
            </a:xfrm>
            <a:prstGeom prst="line">
              <a:avLst/>
            </a:prstGeom>
            <a:ln w="3810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41" name="Straight Connector 40"/>
            <p:cNvCxnSpPr/>
            <p:nvPr userDrawn="1"/>
          </p:nvCxnSpPr>
          <p:spPr>
            <a:xfrm rot="5400000">
              <a:off x="2751673" y="6324600"/>
              <a:ext cx="914400" cy="0"/>
            </a:xfrm>
            <a:prstGeom prst="line">
              <a:avLst/>
            </a:prstGeom>
            <a:ln w="38100">
              <a:solidFill>
                <a:schemeClr val="bg1"/>
              </a:solidFill>
            </a:ln>
          </p:spPr>
          <p:style>
            <a:lnRef idx="1">
              <a:schemeClr val="accent2"/>
            </a:lnRef>
            <a:fillRef idx="0">
              <a:schemeClr val="accent2"/>
            </a:fillRef>
            <a:effectRef idx="0">
              <a:schemeClr val="accent2"/>
            </a:effectRef>
            <a:fontRef idx="minor">
              <a:schemeClr val="tx1"/>
            </a:fontRef>
          </p:style>
        </p:cxnSp>
        <p:sp>
          <p:nvSpPr>
            <p:cNvPr id="42" name="Behavior Arrow"/>
            <p:cNvSpPr>
              <a:spLocks noChangeShapeType="1"/>
            </p:cNvSpPr>
            <p:nvPr userDrawn="1"/>
          </p:nvSpPr>
          <p:spPr bwMode="auto">
            <a:xfrm flipH="1">
              <a:off x="4593768" y="4106963"/>
              <a:ext cx="2213536" cy="2079382"/>
            </a:xfrm>
            <a:prstGeom prst="line">
              <a:avLst/>
            </a:prstGeom>
            <a:noFill/>
            <a:ln w="57150">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charset="0"/>
              </a:endParaRPr>
            </a:p>
          </p:txBody>
        </p:sp>
        <p:sp>
          <p:nvSpPr>
            <p:cNvPr id="43" name="Social Arrow"/>
            <p:cNvSpPr>
              <a:spLocks noChangeShapeType="1"/>
            </p:cNvSpPr>
            <p:nvPr userDrawn="1"/>
          </p:nvSpPr>
          <p:spPr bwMode="auto">
            <a:xfrm flipH="1">
              <a:off x="7096742" y="5486399"/>
              <a:ext cx="690665" cy="699945"/>
            </a:xfrm>
            <a:prstGeom prst="line">
              <a:avLst/>
            </a:prstGeom>
            <a:noFill/>
            <a:ln w="57150">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charset="0"/>
              </a:endParaRPr>
            </a:p>
          </p:txBody>
        </p:sp>
        <p:sp>
          <p:nvSpPr>
            <p:cNvPr id="44" name="PBIS Framework"/>
            <p:cNvSpPr txBox="1">
              <a:spLocks noChangeArrowheads="1"/>
            </p:cNvSpPr>
            <p:nvPr userDrawn="1"/>
          </p:nvSpPr>
          <p:spPr bwMode="auto">
            <a:xfrm>
              <a:off x="6638572" y="3740744"/>
              <a:ext cx="1905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eaLnBrk="1" fontAlgn="base" hangingPunct="1">
                <a:spcBef>
                  <a:spcPct val="0"/>
                </a:spcBef>
                <a:spcAft>
                  <a:spcPct val="0"/>
                </a:spcAft>
              </a:pPr>
              <a:r>
                <a:rPr lang="en-US" sz="2000" dirty="0" smtClean="0">
                  <a:solidFill>
                    <a:prstClr val="black"/>
                  </a:solidFill>
                </a:rPr>
                <a:t>PBIS Framework</a:t>
              </a:r>
            </a:p>
          </p:txBody>
        </p:sp>
        <p:sp>
          <p:nvSpPr>
            <p:cNvPr id="45" name="Validated Curricula"/>
            <p:cNvSpPr txBox="1">
              <a:spLocks noChangeArrowheads="1"/>
            </p:cNvSpPr>
            <p:nvPr userDrawn="1"/>
          </p:nvSpPr>
          <p:spPr bwMode="auto">
            <a:xfrm>
              <a:off x="7702611" y="4884936"/>
              <a:ext cx="1187125"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eaLnBrk="1" fontAlgn="base" hangingPunct="1">
                <a:spcBef>
                  <a:spcPct val="0"/>
                </a:spcBef>
                <a:spcAft>
                  <a:spcPct val="0"/>
                </a:spcAft>
              </a:pPr>
              <a:r>
                <a:rPr lang="en-US" sz="2000" dirty="0" smtClean="0">
                  <a:solidFill>
                    <a:prstClr val="black"/>
                  </a:solidFill>
                </a:rPr>
                <a:t>Validated Curricula</a:t>
              </a:r>
            </a:p>
          </p:txBody>
        </p:sp>
        <p:sp>
          <p:nvSpPr>
            <p:cNvPr id="46" name="80%"/>
            <p:cNvSpPr txBox="1">
              <a:spLocks noChangeArrowheads="1"/>
            </p:cNvSpPr>
            <p:nvPr userDrawn="1"/>
          </p:nvSpPr>
          <p:spPr bwMode="auto">
            <a:xfrm>
              <a:off x="3858358" y="4561929"/>
              <a:ext cx="142728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algn="ctr" eaLnBrk="1" fontAlgn="base" hangingPunct="1">
                <a:spcBef>
                  <a:spcPct val="0"/>
                </a:spcBef>
                <a:spcAft>
                  <a:spcPct val="0"/>
                </a:spcAft>
              </a:pPr>
              <a:r>
                <a:rPr lang="en-US" sz="3600" b="1" dirty="0" smtClean="0">
                  <a:solidFill>
                    <a:prstClr val="black"/>
                  </a:solidFill>
                  <a:latin typeface="+mn-lt"/>
                  <a:cs typeface="Arial" panose="020B0604020202020204" pitchFamily="34" charset="0"/>
                </a:rPr>
                <a:t>≈80%</a:t>
              </a:r>
            </a:p>
          </p:txBody>
        </p:sp>
        <p:sp>
          <p:nvSpPr>
            <p:cNvPr id="47" name="15%"/>
            <p:cNvSpPr txBox="1">
              <a:spLocks noChangeArrowheads="1"/>
            </p:cNvSpPr>
            <p:nvPr userDrawn="1"/>
          </p:nvSpPr>
          <p:spPr bwMode="auto">
            <a:xfrm>
              <a:off x="4009537" y="2269980"/>
              <a:ext cx="112492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algn="ctr" eaLnBrk="1" fontAlgn="base" hangingPunct="1">
                <a:spcBef>
                  <a:spcPct val="0"/>
                </a:spcBef>
                <a:spcAft>
                  <a:spcPct val="0"/>
                </a:spcAft>
              </a:pPr>
              <a:r>
                <a:rPr lang="en-US" sz="3200" b="1" dirty="0" smtClean="0">
                  <a:solidFill>
                    <a:prstClr val="black"/>
                  </a:solidFill>
                  <a:latin typeface="+mn-lt"/>
                  <a:cs typeface="Arial" panose="020B0604020202020204" pitchFamily="34" charset="0"/>
                </a:rPr>
                <a:t>≈15%</a:t>
              </a:r>
            </a:p>
          </p:txBody>
        </p:sp>
        <p:sp>
          <p:nvSpPr>
            <p:cNvPr id="48" name="5%"/>
            <p:cNvSpPr txBox="1">
              <a:spLocks noChangeArrowheads="1"/>
            </p:cNvSpPr>
            <p:nvPr userDrawn="1"/>
          </p:nvSpPr>
          <p:spPr bwMode="auto">
            <a:xfrm>
              <a:off x="4155310" y="1130642"/>
              <a:ext cx="833381"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algn="ctr" eaLnBrk="1" fontAlgn="base" hangingPunct="1">
                <a:spcBef>
                  <a:spcPct val="0"/>
                </a:spcBef>
                <a:spcAft>
                  <a:spcPct val="0"/>
                </a:spcAft>
              </a:pPr>
              <a:r>
                <a:rPr lang="en-US" sz="2800" b="1" dirty="0" smtClean="0">
                  <a:solidFill>
                    <a:prstClr val="black"/>
                  </a:solidFill>
                  <a:latin typeface="+mn-lt"/>
                  <a:cs typeface="Arial" panose="020B0604020202020204" pitchFamily="34" charset="0"/>
                </a:rPr>
                <a:t>≈5%</a:t>
              </a:r>
            </a:p>
          </p:txBody>
        </p:sp>
      </p:grpSp>
      <p:grpSp>
        <p:nvGrpSpPr>
          <p:cNvPr id="49" name="Arrows"/>
          <p:cNvGrpSpPr/>
          <p:nvPr/>
        </p:nvGrpSpPr>
        <p:grpSpPr>
          <a:xfrm>
            <a:off x="0" y="1358106"/>
            <a:ext cx="9137191" cy="3823494"/>
            <a:chOff x="0" y="1358106"/>
            <a:chExt cx="9137191" cy="3823494"/>
          </a:xfrm>
        </p:grpSpPr>
        <p:sp>
          <p:nvSpPr>
            <p:cNvPr id="50" name="Arrow Tier 1"/>
            <p:cNvSpPr/>
            <p:nvPr userDrawn="1"/>
          </p:nvSpPr>
          <p:spPr bwMode="auto">
            <a:xfrm>
              <a:off x="0" y="3200400"/>
              <a:ext cx="3810000" cy="19812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pPr>
              <a:r>
                <a:rPr lang="en-US" b="1" u="sng" dirty="0" smtClean="0">
                  <a:solidFill>
                    <a:prstClr val="black"/>
                  </a:solidFill>
                </a:rPr>
                <a:t>Goal: Prevent Harm</a:t>
              </a:r>
            </a:p>
            <a:p>
              <a:pPr fontAlgn="base">
                <a:spcBef>
                  <a:spcPct val="0"/>
                </a:spcBef>
                <a:spcAft>
                  <a:spcPct val="0"/>
                </a:spcAft>
              </a:pPr>
              <a:r>
                <a:rPr lang="en-US" b="1" dirty="0" smtClean="0">
                  <a:solidFill>
                    <a:prstClr val="black"/>
                  </a:solidFill>
                </a:rPr>
                <a:t>School/classroom-wide systems for all students, staff, &amp; settings</a:t>
              </a:r>
            </a:p>
          </p:txBody>
        </p:sp>
        <p:sp>
          <p:nvSpPr>
            <p:cNvPr id="51" name="Arrow Tier 2"/>
            <p:cNvSpPr/>
            <p:nvPr userDrawn="1"/>
          </p:nvSpPr>
          <p:spPr bwMode="auto">
            <a:xfrm flipH="1">
              <a:off x="6046519" y="1358106"/>
              <a:ext cx="3090672" cy="19812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anchor="ctr"/>
            <a:lstStyle/>
            <a:p>
              <a:pPr fontAlgn="base">
                <a:spcBef>
                  <a:spcPct val="0"/>
                </a:spcBef>
                <a:spcAft>
                  <a:spcPct val="0"/>
                </a:spcAft>
              </a:pPr>
              <a:r>
                <a:rPr lang="en-US" b="1" u="sng" dirty="0" smtClean="0">
                  <a:solidFill>
                    <a:prstClr val="black"/>
                  </a:solidFill>
                  <a:cs typeface="Arial" charset="0"/>
                </a:rPr>
                <a:t>Goal: Reverse Harm</a:t>
              </a:r>
            </a:p>
            <a:p>
              <a:pPr fontAlgn="base">
                <a:spcBef>
                  <a:spcPct val="0"/>
                </a:spcBef>
                <a:spcAft>
                  <a:spcPct val="0"/>
                </a:spcAft>
              </a:pPr>
              <a:r>
                <a:rPr lang="en-US" b="1" dirty="0" smtClean="0">
                  <a:solidFill>
                    <a:prstClr val="black"/>
                  </a:solidFill>
                  <a:cs typeface="Arial" charset="0"/>
                </a:rPr>
                <a:t>Specialized group systems </a:t>
              </a:r>
            </a:p>
            <a:p>
              <a:pPr fontAlgn="base">
                <a:spcBef>
                  <a:spcPct val="0"/>
                </a:spcBef>
                <a:spcAft>
                  <a:spcPct val="0"/>
                </a:spcAft>
              </a:pPr>
              <a:r>
                <a:rPr lang="en-US" b="1" dirty="0" smtClean="0">
                  <a:solidFill>
                    <a:prstClr val="black"/>
                  </a:solidFill>
                  <a:cs typeface="Arial" charset="0"/>
                </a:rPr>
                <a:t>for students at-risk</a:t>
              </a:r>
              <a:endParaRPr lang="en-US" dirty="0">
                <a:solidFill>
                  <a:prstClr val="white"/>
                </a:solidFill>
              </a:endParaRPr>
            </a:p>
          </p:txBody>
        </p:sp>
      </p:grpSp>
      <p:sp>
        <p:nvSpPr>
          <p:cNvPr id="52" name="Tier 1"/>
          <p:cNvSpPr txBox="1">
            <a:spLocks noChangeArrowheads="1"/>
          </p:cNvSpPr>
          <p:nvPr/>
        </p:nvSpPr>
        <p:spPr bwMode="auto">
          <a:xfrm>
            <a:off x="2476500" y="5029200"/>
            <a:ext cx="4191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algn="ctr" eaLnBrk="1" fontAlgn="base" hangingPunct="1">
              <a:spcBef>
                <a:spcPct val="0"/>
              </a:spcBef>
              <a:spcAft>
                <a:spcPct val="0"/>
              </a:spcAft>
            </a:pPr>
            <a:r>
              <a:rPr lang="en-US" sz="2400" b="1" dirty="0" smtClean="0">
                <a:solidFill>
                  <a:prstClr val="black"/>
                </a:solidFill>
              </a:rPr>
              <a:t>Primary Prevention (Tier 1) </a:t>
            </a:r>
          </a:p>
        </p:txBody>
      </p:sp>
      <p:sp>
        <p:nvSpPr>
          <p:cNvPr id="53" name="Tier 2"/>
          <p:cNvSpPr txBox="1">
            <a:spLocks noChangeArrowheads="1"/>
          </p:cNvSpPr>
          <p:nvPr/>
        </p:nvSpPr>
        <p:spPr bwMode="auto">
          <a:xfrm>
            <a:off x="2476500" y="2683937"/>
            <a:ext cx="41910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algn="ctr" eaLnBrk="1" fontAlgn="base" hangingPunct="1">
              <a:spcBef>
                <a:spcPct val="0"/>
              </a:spcBef>
              <a:spcAft>
                <a:spcPct val="0"/>
              </a:spcAft>
            </a:pPr>
            <a:r>
              <a:rPr lang="en-US" sz="2400" b="1" dirty="0" smtClean="0">
                <a:solidFill>
                  <a:prstClr val="black"/>
                </a:solidFill>
              </a:rPr>
              <a:t>Secondary Prevention (Tier 2) </a:t>
            </a:r>
          </a:p>
        </p:txBody>
      </p:sp>
      <p:sp>
        <p:nvSpPr>
          <p:cNvPr id="54" name="Tier 3"/>
          <p:cNvSpPr txBox="1">
            <a:spLocks noChangeArrowheads="1"/>
          </p:cNvSpPr>
          <p:nvPr/>
        </p:nvSpPr>
        <p:spPr bwMode="auto">
          <a:xfrm>
            <a:off x="2667000" y="1396998"/>
            <a:ext cx="38100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algn="ctr" eaLnBrk="1" fontAlgn="base" hangingPunct="1">
              <a:spcBef>
                <a:spcPct val="0"/>
              </a:spcBef>
              <a:spcAft>
                <a:spcPct val="0"/>
              </a:spcAft>
            </a:pPr>
            <a:r>
              <a:rPr lang="en-US" sz="2400" b="1" dirty="0" smtClean="0">
                <a:solidFill>
                  <a:prstClr val="black"/>
                </a:solidFill>
              </a:rPr>
              <a:t>Tertiary Prevention  (Tier 3)</a:t>
            </a:r>
          </a:p>
        </p:txBody>
      </p:sp>
      <p:sp>
        <p:nvSpPr>
          <p:cNvPr id="2" name="Up Arrow 1"/>
          <p:cNvSpPr/>
          <p:nvPr/>
        </p:nvSpPr>
        <p:spPr>
          <a:xfrm>
            <a:off x="4228306" y="2967038"/>
            <a:ext cx="660400" cy="977900"/>
          </a:xfrm>
          <a:prstGeom prst="up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1" name="Up Arrow 30"/>
          <p:cNvSpPr/>
          <p:nvPr/>
        </p:nvSpPr>
        <p:spPr>
          <a:xfrm>
            <a:off x="4227512" y="1538288"/>
            <a:ext cx="661988" cy="977900"/>
          </a:xfrm>
          <a:prstGeom prst="up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7" name="Oval 26"/>
          <p:cNvSpPr/>
          <p:nvPr/>
        </p:nvSpPr>
        <p:spPr>
          <a:xfrm>
            <a:off x="3581400" y="989364"/>
            <a:ext cx="1929445" cy="97303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27710285"/>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1" grpId="0" animBg="1"/>
      <p:bldP spid="2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838200" y="3962400"/>
            <a:ext cx="7696200" cy="2238374"/>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fontAlgn="base">
              <a:spcBef>
                <a:spcPct val="0"/>
              </a:spcBef>
              <a:spcAft>
                <a:spcPct val="0"/>
              </a:spcAft>
            </a:pPr>
            <a:endParaRPr lang="en-US" sz="2400" dirty="0">
              <a:solidFill>
                <a:prstClr val="white"/>
              </a:solidFill>
              <a:latin typeface="Lucida Sans Unicode" pitchFamily="34" charset="0"/>
              <a:ea typeface="ＭＳ Ｐゴシック" pitchFamily="34" charset="-128"/>
              <a:cs typeface="Arial" pitchFamily="34" charset="0"/>
            </a:endParaRPr>
          </a:p>
        </p:txBody>
      </p:sp>
      <p:sp>
        <p:nvSpPr>
          <p:cNvPr id="3" name="Content Placeholder 2"/>
          <p:cNvSpPr>
            <a:spLocks noGrp="1"/>
          </p:cNvSpPr>
          <p:nvPr>
            <p:ph idx="1"/>
          </p:nvPr>
        </p:nvSpPr>
        <p:spPr>
          <a:xfrm>
            <a:off x="457200" y="1417638"/>
            <a:ext cx="8229600" cy="4983162"/>
          </a:xfrm>
        </p:spPr>
        <p:txBody>
          <a:bodyPr>
            <a:normAutofit fontScale="92500" lnSpcReduction="20000"/>
          </a:bodyPr>
          <a:lstStyle/>
          <a:p>
            <a:pPr marL="514350" indent="-514350">
              <a:buFont typeface="Wingdings" pitchFamily="2" charset="2"/>
              <a:buChar char="Ø"/>
            </a:pPr>
            <a:r>
              <a:rPr lang="en-US" dirty="0">
                <a:solidFill>
                  <a:schemeClr val="tx1"/>
                </a:solidFill>
              </a:rPr>
              <a:t>When presented with an instructional task, </a:t>
            </a:r>
            <a:r>
              <a:rPr lang="en-US" b="1" dirty="0" smtClean="0">
                <a:solidFill>
                  <a:srgbClr val="C00000"/>
                </a:solidFill>
              </a:rPr>
              <a:t>David </a:t>
            </a:r>
            <a:r>
              <a:rPr lang="en-US" b="1" dirty="0">
                <a:solidFill>
                  <a:srgbClr val="C00000"/>
                </a:solidFill>
              </a:rPr>
              <a:t>engages in off-task behavior </a:t>
            </a:r>
            <a:r>
              <a:rPr lang="en-US" dirty="0">
                <a:solidFill>
                  <a:schemeClr val="tx1"/>
                </a:solidFill>
              </a:rPr>
              <a:t>(such as leaving instructional areas, inappropriately making comments, and engaging in unassigned tasks</a:t>
            </a:r>
            <a:r>
              <a:rPr lang="en-US" dirty="0"/>
              <a:t>) </a:t>
            </a:r>
            <a:r>
              <a:rPr lang="en-US" b="1" dirty="0">
                <a:solidFill>
                  <a:srgbClr val="C00000"/>
                </a:solidFill>
              </a:rPr>
              <a:t>to access attention and/or to escape tasks</a:t>
            </a:r>
            <a:r>
              <a:rPr lang="en-US" dirty="0">
                <a:solidFill>
                  <a:srgbClr val="C00000"/>
                </a:solidFill>
              </a:rPr>
              <a:t>.  </a:t>
            </a:r>
            <a:endParaRPr lang="en-US" dirty="0" smtClean="0">
              <a:solidFill>
                <a:srgbClr val="C00000"/>
              </a:solidFill>
            </a:endParaRPr>
          </a:p>
          <a:p>
            <a:pPr marL="0" indent="0">
              <a:buNone/>
            </a:pPr>
            <a:endParaRPr lang="en-US" dirty="0" smtClean="0">
              <a:solidFill>
                <a:srgbClr val="C00000"/>
              </a:solidFill>
            </a:endParaRPr>
          </a:p>
          <a:p>
            <a:pPr marL="457200" indent="57150">
              <a:buNone/>
            </a:pPr>
            <a:r>
              <a:rPr lang="en-US" dirty="0" smtClean="0">
                <a:solidFill>
                  <a:schemeClr val="bg1"/>
                </a:solidFill>
              </a:rPr>
              <a:t>In </a:t>
            </a:r>
            <a:r>
              <a:rPr lang="en-US" dirty="0">
                <a:solidFill>
                  <a:schemeClr val="bg1"/>
                </a:solidFill>
              </a:rPr>
              <a:t>other words, when </a:t>
            </a:r>
            <a:r>
              <a:rPr lang="en-US" dirty="0" smtClean="0">
                <a:solidFill>
                  <a:schemeClr val="bg1"/>
                </a:solidFill>
              </a:rPr>
              <a:t>David </a:t>
            </a:r>
            <a:r>
              <a:rPr lang="en-US" dirty="0">
                <a:solidFill>
                  <a:schemeClr val="bg1"/>
                </a:solidFill>
              </a:rPr>
              <a:t>is off-task he gets attention from his teacher and peers and does not have to complete assignments (positive reinforcement-attention and negative reinforcement-activity).  </a:t>
            </a:r>
          </a:p>
        </p:txBody>
      </p:sp>
      <p:sp>
        <p:nvSpPr>
          <p:cNvPr id="5" name="Rectangle 2"/>
          <p:cNvSpPr>
            <a:spLocks noGrp="1" noChangeArrowheads="1"/>
          </p:cNvSpPr>
          <p:nvPr>
            <p:ph type="title"/>
          </p:nvPr>
        </p:nvSpPr>
        <p:spPr>
          <a:xfrm>
            <a:off x="457200" y="304800"/>
            <a:ext cx="8229600" cy="838200"/>
          </a:xfrm>
          <a:noFill/>
          <a:ln>
            <a:noFill/>
          </a:ln>
        </p:spPr>
        <p:style>
          <a:lnRef idx="2">
            <a:schemeClr val="accent4">
              <a:shade val="50000"/>
            </a:schemeClr>
          </a:lnRef>
          <a:fillRef idx="1">
            <a:schemeClr val="accent4"/>
          </a:fillRef>
          <a:effectRef idx="0">
            <a:schemeClr val="accent4"/>
          </a:effectRef>
          <a:fontRef idx="minor">
            <a:schemeClr val="lt1"/>
          </a:fontRef>
        </p:style>
        <p:txBody>
          <a:bodyPr anchor="ctr">
            <a:normAutofit/>
          </a:bodyPr>
          <a:lstStyle/>
          <a:p>
            <a:pPr fontAlgn="auto">
              <a:spcAft>
                <a:spcPts val="0"/>
              </a:spcAft>
              <a:defRPr/>
            </a:pPr>
            <a:r>
              <a:rPr lang="en-US" sz="4000" dirty="0">
                <a:solidFill>
                  <a:schemeClr val="tx1"/>
                </a:solidFill>
                <a:latin typeface="Times New Roman" panose="02020603050405020304" pitchFamily="18" charset="0"/>
                <a:cs typeface="Times New Roman" panose="02020603050405020304" pitchFamily="18" charset="0"/>
              </a:rPr>
              <a:t>Illustration: Hypothesized Function</a:t>
            </a:r>
          </a:p>
        </p:txBody>
      </p:sp>
      <p:sp>
        <p:nvSpPr>
          <p:cNvPr id="7" name="Rectangle 6"/>
          <p:cNvSpPr/>
          <p:nvPr/>
        </p:nvSpPr>
        <p:spPr>
          <a:xfrm>
            <a:off x="15240" y="6581001"/>
            <a:ext cx="6004560" cy="307777"/>
          </a:xfrm>
          <a:prstGeom prst="rect">
            <a:avLst/>
          </a:prstGeom>
        </p:spPr>
        <p:txBody>
          <a:bodyPr wrap="square">
            <a:spAutoFit/>
          </a:bodyPr>
          <a:lstStyle/>
          <a:p>
            <a:r>
              <a:rPr lang="en-US" sz="1400" dirty="0" smtClean="0"/>
              <a:t>Germer</a:t>
            </a:r>
            <a:r>
              <a:rPr lang="en-US" sz="1400" dirty="0"/>
              <a:t> </a:t>
            </a:r>
            <a:r>
              <a:rPr lang="en-US" sz="1400" dirty="0" smtClean="0"/>
              <a:t>et al., 2011 </a:t>
            </a:r>
            <a:endParaRPr lang="en-US" sz="1400" dirty="0"/>
          </a:p>
        </p:txBody>
      </p:sp>
    </p:spTree>
    <p:extLst>
      <p:ext uri="{BB962C8B-B14F-4D97-AF65-F5344CB8AC3E}">
        <p14:creationId xmlns:p14="http://schemas.microsoft.com/office/powerpoint/2010/main" val="3236484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normAutofit fontScale="90000"/>
          </a:bodyPr>
          <a:lstStyle/>
          <a:p>
            <a:r>
              <a:rPr lang="en-US" b="1" dirty="0">
                <a:solidFill>
                  <a:schemeClr val="tx1"/>
                </a:solidFill>
              </a:rPr>
              <a:t>Selecting a Replacement Behavior </a:t>
            </a:r>
          </a:p>
        </p:txBody>
      </p:sp>
      <p:sp>
        <p:nvSpPr>
          <p:cNvPr id="6" name="Content Placeholder 5"/>
          <p:cNvSpPr>
            <a:spLocks noGrp="1"/>
          </p:cNvSpPr>
          <p:nvPr>
            <p:ph idx="1"/>
          </p:nvPr>
        </p:nvSpPr>
        <p:spPr/>
        <p:txBody>
          <a:bodyPr>
            <a:normAutofit fontScale="92500"/>
          </a:bodyPr>
          <a:lstStyle/>
          <a:p>
            <a:pPr>
              <a:buFont typeface="Wingdings" panose="05000000000000000000" pitchFamily="2" charset="2"/>
              <a:buChar char="§"/>
            </a:pPr>
            <a:r>
              <a:rPr lang="en-US" dirty="0">
                <a:solidFill>
                  <a:schemeClr val="tx1"/>
                </a:solidFill>
              </a:rPr>
              <a:t>If a student is not engaging in the target behavior, they must do something in its </a:t>
            </a:r>
            <a:r>
              <a:rPr lang="en-US" dirty="0" smtClean="0">
                <a:solidFill>
                  <a:schemeClr val="tx1"/>
                </a:solidFill>
              </a:rPr>
              <a:t>place.</a:t>
            </a:r>
            <a:endParaRPr lang="en-US" dirty="0">
              <a:solidFill>
                <a:schemeClr val="tx1"/>
              </a:solidFill>
            </a:endParaRPr>
          </a:p>
          <a:p>
            <a:pPr>
              <a:buFont typeface="Wingdings" panose="05000000000000000000" pitchFamily="2" charset="2"/>
              <a:buChar char="§"/>
            </a:pPr>
            <a:r>
              <a:rPr lang="en-US" dirty="0">
                <a:solidFill>
                  <a:schemeClr val="tx1"/>
                </a:solidFill>
              </a:rPr>
              <a:t>The selection of the replacement behavior requires information gathered via the teacher </a:t>
            </a:r>
            <a:r>
              <a:rPr lang="en-US" dirty="0" smtClean="0">
                <a:solidFill>
                  <a:schemeClr val="tx1"/>
                </a:solidFill>
              </a:rPr>
              <a:t>and parent interview.</a:t>
            </a:r>
            <a:endParaRPr lang="en-US" dirty="0">
              <a:solidFill>
                <a:schemeClr val="tx1"/>
              </a:solidFill>
            </a:endParaRPr>
          </a:p>
          <a:p>
            <a:pPr>
              <a:buFont typeface="Wingdings" panose="05000000000000000000" pitchFamily="2" charset="2"/>
              <a:buChar char="§"/>
            </a:pPr>
            <a:r>
              <a:rPr lang="en-US" dirty="0">
                <a:solidFill>
                  <a:schemeClr val="tx1"/>
                </a:solidFill>
              </a:rPr>
              <a:t>The replacement behavior either needs to be in the student’s repertoire or </a:t>
            </a:r>
            <a:r>
              <a:rPr lang="en-US" dirty="0" smtClean="0">
                <a:solidFill>
                  <a:schemeClr val="tx1"/>
                </a:solidFill>
              </a:rPr>
              <a:t>taught </a:t>
            </a:r>
            <a:r>
              <a:rPr lang="en-US" dirty="0">
                <a:solidFill>
                  <a:schemeClr val="tx1"/>
                </a:solidFill>
              </a:rPr>
              <a:t>explicitly so the student can do the replacement </a:t>
            </a:r>
            <a:r>
              <a:rPr lang="en-US" dirty="0" smtClean="0">
                <a:solidFill>
                  <a:schemeClr val="tx1"/>
                </a:solidFill>
              </a:rPr>
              <a:t>behavior.</a:t>
            </a: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215265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1"/>
          </a:solidFill>
        </p:spPr>
        <p:txBody>
          <a:bodyPr>
            <a:normAutofit/>
          </a:bodyPr>
          <a:lstStyle/>
          <a:p>
            <a:r>
              <a:rPr lang="en-US" dirty="0" smtClean="0"/>
              <a:t>Step 3: Baseline Data</a:t>
            </a:r>
            <a:endParaRPr lang="en-US" dirty="0"/>
          </a:p>
        </p:txBody>
      </p:sp>
      <p:grpSp>
        <p:nvGrpSpPr>
          <p:cNvPr id="63" name="Group 62"/>
          <p:cNvGrpSpPr/>
          <p:nvPr/>
        </p:nvGrpSpPr>
        <p:grpSpPr>
          <a:xfrm>
            <a:off x="609600" y="2743200"/>
            <a:ext cx="1544602" cy="1908215"/>
            <a:chOff x="762000" y="1557456"/>
            <a:chExt cx="2057400" cy="2972664"/>
          </a:xfrm>
        </p:grpSpPr>
        <p:sp>
          <p:nvSpPr>
            <p:cNvPr id="74" name="Oval 73"/>
            <p:cNvSpPr/>
            <p:nvPr/>
          </p:nvSpPr>
          <p:spPr>
            <a:xfrm>
              <a:off x="762000" y="1946209"/>
              <a:ext cx="2057400" cy="2057400"/>
            </a:xfrm>
            <a:prstGeom prst="ellipse">
              <a:avLst/>
            </a:prstGeom>
            <a:solidFill>
              <a:srgbClr val="05E0DB">
                <a:lumMod val="75000"/>
              </a:srgbClr>
            </a:solidFill>
            <a:ln w="82550" cap="flat" cmpd="sng" algn="ctr">
              <a:noFill/>
              <a:prstDash val="solid"/>
            </a:ln>
            <a:effectLst>
              <a:outerShdw blurRad="152400" dist="165100" dir="5400000" sx="90000" sy="-19000" rotWithShape="0">
                <a:prstClr val="black">
                  <a:alpha val="1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Times New Roman"/>
                  <a:ea typeface="+mn-ea"/>
                  <a:cs typeface="+mn-cs"/>
                </a:rPr>
                <a:t>             </a:t>
              </a:r>
            </a:p>
          </p:txBody>
        </p:sp>
        <p:sp>
          <p:nvSpPr>
            <p:cNvPr id="75" name="TextBox 74"/>
            <p:cNvSpPr txBox="1"/>
            <p:nvPr/>
          </p:nvSpPr>
          <p:spPr>
            <a:xfrm>
              <a:off x="1121392" y="1557456"/>
              <a:ext cx="1219200" cy="2972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800" b="1" i="0" u="none" strike="noStrike" kern="0" cap="none" spc="0" normalizeH="0" baseline="0" noProof="0" dirty="0" smtClean="0">
                  <a:ln>
                    <a:noFill/>
                  </a:ln>
                  <a:solidFill>
                    <a:srgbClr val="05E0DB">
                      <a:lumMod val="50000"/>
                      <a:alpha val="40000"/>
                    </a:srgbClr>
                  </a:solidFill>
                  <a:effectLst/>
                  <a:uLnTx/>
                  <a:uFillTx/>
                  <a:latin typeface="Arial"/>
                  <a:cs typeface="Arial" pitchFamily="34" charset="0"/>
                </a:rPr>
                <a:t>3</a:t>
              </a:r>
            </a:p>
          </p:txBody>
        </p:sp>
        <p:sp>
          <p:nvSpPr>
            <p:cNvPr id="76" name="TextBox 75"/>
            <p:cNvSpPr txBox="1"/>
            <p:nvPr/>
          </p:nvSpPr>
          <p:spPr>
            <a:xfrm>
              <a:off x="833483" y="2652500"/>
              <a:ext cx="1931160" cy="683264"/>
            </a:xfrm>
            <a:prstGeom prst="rect">
              <a:avLst/>
            </a:prstGeom>
            <a:noFill/>
          </p:spPr>
          <p:txBody>
            <a:bodyPr wrap="square" rtlCol="0">
              <a:normAutofit fontScale="70000" lnSpcReduction="20000"/>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400" b="1" i="0" u="none" strike="noStrike" kern="0" cap="none" spc="60" normalizeH="0" baseline="0" noProof="0" dirty="0" smtClean="0">
                  <a:ln>
                    <a:noFill/>
                  </a:ln>
                  <a:solidFill>
                    <a:prstClr val="white"/>
                  </a:solidFill>
                  <a:effectLst>
                    <a:outerShdw blurRad="50800" dist="25400" dir="5400000" algn="t" rotWithShape="0">
                      <a:prstClr val="black">
                        <a:alpha val="15000"/>
                      </a:prstClr>
                    </a:outerShdw>
                  </a:effectLst>
                  <a:uLnTx/>
                  <a:uFillTx/>
                  <a:latin typeface="Times New Roman"/>
                </a:rPr>
                <a:t>Baseline Data</a:t>
              </a:r>
              <a:endParaRPr kumimoji="0" lang="en-US" sz="2400" b="1" i="0" u="none" strike="noStrike" kern="0" cap="none" spc="0" normalizeH="0" baseline="0" noProof="0" dirty="0" smtClean="0">
                <a:ln>
                  <a:noFill/>
                </a:ln>
                <a:solidFill>
                  <a:prstClr val="white"/>
                </a:solidFill>
                <a:effectLst>
                  <a:outerShdw blurRad="50800" dist="25400" dir="5400000" algn="t" rotWithShape="0">
                    <a:prstClr val="black">
                      <a:alpha val="15000"/>
                    </a:prstClr>
                  </a:outerShdw>
                </a:effectLst>
                <a:uLnTx/>
                <a:uFillTx/>
                <a:latin typeface="Times New Roman"/>
              </a:endParaRPr>
            </a:p>
          </p:txBody>
        </p:sp>
        <p:sp>
          <p:nvSpPr>
            <p:cNvPr id="77" name="Oval 76"/>
            <p:cNvSpPr/>
            <p:nvPr/>
          </p:nvSpPr>
          <p:spPr>
            <a:xfrm>
              <a:off x="1007328" y="1992353"/>
              <a:ext cx="1583472" cy="1295399"/>
            </a:xfrm>
            <a:prstGeom prst="ellipse">
              <a:avLst/>
            </a:prstGeom>
            <a:gradFill flip="none" rotWithShape="1">
              <a:gsLst>
                <a:gs pos="63000">
                  <a:sysClr val="window" lastClr="FFFFFF">
                    <a:alpha val="7000"/>
                  </a:sysClr>
                </a:gs>
                <a:gs pos="72000">
                  <a:sysClr val="window" lastClr="FFFFFF">
                    <a:alpha val="15000"/>
                  </a:sysClr>
                </a:gs>
                <a:gs pos="91000">
                  <a:sysClr val="window" lastClr="FFFFFF">
                    <a:alpha val="28000"/>
                  </a:sysClr>
                </a:gs>
              </a:gsLst>
              <a:lin ang="162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Times New Roman"/>
                <a:ea typeface="+mn-ea"/>
                <a:cs typeface="+mn-cs"/>
              </a:endParaRPr>
            </a:p>
          </p:txBody>
        </p:sp>
      </p:grpSp>
      <p:graphicFrame>
        <p:nvGraphicFramePr>
          <p:cNvPr id="30" name="Chart 29"/>
          <p:cNvGraphicFramePr/>
          <p:nvPr>
            <p:extLst/>
          </p:nvPr>
        </p:nvGraphicFramePr>
        <p:xfrm>
          <a:off x="2395943" y="1889067"/>
          <a:ext cx="6074228" cy="3991331"/>
        </p:xfrm>
        <a:graphic>
          <a:graphicData uri="http://schemas.openxmlformats.org/drawingml/2006/chart">
            <c:chart xmlns:c="http://schemas.openxmlformats.org/drawingml/2006/chart" xmlns:r="http://schemas.openxmlformats.org/officeDocument/2006/relationships" r:id="rId3"/>
          </a:graphicData>
        </a:graphic>
      </p:graphicFrame>
      <p:cxnSp>
        <p:nvCxnSpPr>
          <p:cNvPr id="31" name="Straight Connector 30"/>
          <p:cNvCxnSpPr/>
          <p:nvPr/>
        </p:nvCxnSpPr>
        <p:spPr>
          <a:xfrm flipH="1">
            <a:off x="4641864" y="2414549"/>
            <a:ext cx="5864" cy="2808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919741" y="2414550"/>
            <a:ext cx="6682" cy="2767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547851" y="2456251"/>
            <a:ext cx="7424" cy="27253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891519" y="2456251"/>
            <a:ext cx="360045" cy="300082"/>
          </a:xfrm>
          <a:prstGeom prst="rect">
            <a:avLst/>
          </a:prstGeom>
          <a:noFill/>
        </p:spPr>
        <p:txBody>
          <a:bodyPr wrap="square" rtlCol="0">
            <a:spAutoFit/>
          </a:bodyPr>
          <a:lstStyle/>
          <a:p>
            <a:pPr algn="ctr"/>
            <a:r>
              <a:rPr lang="en-US" sz="1350" dirty="0"/>
              <a:t>A</a:t>
            </a:r>
            <a:r>
              <a:rPr lang="en-US" sz="1350" baseline="-25000" dirty="0"/>
              <a:t>1</a:t>
            </a:r>
          </a:p>
        </p:txBody>
      </p:sp>
      <p:sp>
        <p:nvSpPr>
          <p:cNvPr id="35" name="TextBox 34"/>
          <p:cNvSpPr txBox="1"/>
          <p:nvPr/>
        </p:nvSpPr>
        <p:spPr>
          <a:xfrm>
            <a:off x="6057115" y="2438438"/>
            <a:ext cx="360045" cy="300082"/>
          </a:xfrm>
          <a:prstGeom prst="rect">
            <a:avLst/>
          </a:prstGeom>
          <a:noFill/>
        </p:spPr>
        <p:txBody>
          <a:bodyPr wrap="square" rtlCol="0">
            <a:spAutoFit/>
          </a:bodyPr>
          <a:lstStyle/>
          <a:p>
            <a:pPr algn="ctr"/>
            <a:r>
              <a:rPr lang="en-US" sz="1350" dirty="0"/>
              <a:t>A</a:t>
            </a:r>
            <a:r>
              <a:rPr lang="en-US" sz="1350" baseline="-25000" dirty="0"/>
              <a:t>2</a:t>
            </a:r>
          </a:p>
        </p:txBody>
      </p:sp>
      <p:sp>
        <p:nvSpPr>
          <p:cNvPr id="36" name="TextBox 35"/>
          <p:cNvSpPr txBox="1"/>
          <p:nvPr/>
        </p:nvSpPr>
        <p:spPr>
          <a:xfrm>
            <a:off x="5118289" y="2445929"/>
            <a:ext cx="360045" cy="300082"/>
          </a:xfrm>
          <a:prstGeom prst="rect">
            <a:avLst/>
          </a:prstGeom>
          <a:noFill/>
        </p:spPr>
        <p:txBody>
          <a:bodyPr wrap="square" rtlCol="0">
            <a:spAutoFit/>
          </a:bodyPr>
          <a:lstStyle/>
          <a:p>
            <a:pPr algn="ctr"/>
            <a:r>
              <a:rPr lang="en-US" sz="1350" dirty="0"/>
              <a:t>B</a:t>
            </a:r>
            <a:r>
              <a:rPr lang="en-US" sz="1350" baseline="-25000" dirty="0"/>
              <a:t>1</a:t>
            </a:r>
          </a:p>
        </p:txBody>
      </p:sp>
      <p:sp>
        <p:nvSpPr>
          <p:cNvPr id="37" name="TextBox 36"/>
          <p:cNvSpPr txBox="1"/>
          <p:nvPr/>
        </p:nvSpPr>
        <p:spPr>
          <a:xfrm>
            <a:off x="7335874" y="2414549"/>
            <a:ext cx="360045" cy="300082"/>
          </a:xfrm>
          <a:prstGeom prst="rect">
            <a:avLst/>
          </a:prstGeom>
          <a:noFill/>
        </p:spPr>
        <p:txBody>
          <a:bodyPr wrap="square" rtlCol="0">
            <a:spAutoFit/>
          </a:bodyPr>
          <a:lstStyle/>
          <a:p>
            <a:pPr algn="ctr"/>
            <a:r>
              <a:rPr lang="en-US" sz="1350" dirty="0"/>
              <a:t>B</a:t>
            </a:r>
            <a:r>
              <a:rPr lang="en-US" sz="1350" baseline="-25000" dirty="0"/>
              <a:t>2</a:t>
            </a:r>
          </a:p>
        </p:txBody>
      </p:sp>
      <p:sp>
        <p:nvSpPr>
          <p:cNvPr id="38" name="Rectangle 37"/>
          <p:cNvSpPr/>
          <p:nvPr/>
        </p:nvSpPr>
        <p:spPr>
          <a:xfrm>
            <a:off x="4647728" y="2439001"/>
            <a:ext cx="1278695" cy="27426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0" dirty="0"/>
              <a:t>In some phases the intervention </a:t>
            </a:r>
            <a:r>
              <a:rPr lang="en-US" sz="1650" b="1" dirty="0">
                <a:solidFill>
                  <a:schemeClr val="tx1"/>
                </a:solidFill>
              </a:rPr>
              <a:t>IS NOT </a:t>
            </a:r>
            <a:r>
              <a:rPr lang="en-US" sz="1650" dirty="0"/>
              <a:t>in </a:t>
            </a:r>
            <a:r>
              <a:rPr lang="en-US" sz="1650" dirty="0" smtClean="0"/>
              <a:t>place.</a:t>
            </a:r>
            <a:endParaRPr lang="en-US" sz="1650" dirty="0"/>
          </a:p>
        </p:txBody>
      </p:sp>
      <p:sp>
        <p:nvSpPr>
          <p:cNvPr id="39" name="Rectangle 38"/>
          <p:cNvSpPr/>
          <p:nvPr/>
        </p:nvSpPr>
        <p:spPr>
          <a:xfrm>
            <a:off x="6547852" y="2414550"/>
            <a:ext cx="1746351" cy="27670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a:t>
            </a:r>
            <a:r>
              <a:rPr lang="en-US" sz="1600" baseline="-25000" dirty="0"/>
              <a:t>1 </a:t>
            </a:r>
            <a:r>
              <a:rPr lang="en-US" sz="1600" dirty="0"/>
              <a:t> represents baseline (current practices in place</a:t>
            </a:r>
            <a:r>
              <a:rPr lang="en-US" sz="1600" dirty="0" smtClean="0"/>
              <a:t>).</a:t>
            </a:r>
            <a:endParaRPr lang="en-US" sz="1600" dirty="0"/>
          </a:p>
          <a:p>
            <a:pPr algn="ctr"/>
            <a:endParaRPr lang="en-US" sz="1600" dirty="0"/>
          </a:p>
          <a:p>
            <a:pPr algn="ctr"/>
            <a:r>
              <a:rPr lang="en-US" sz="1600" dirty="0"/>
              <a:t>A</a:t>
            </a:r>
            <a:r>
              <a:rPr lang="en-US" sz="1600" baseline="-25000" dirty="0"/>
              <a:t>2 </a:t>
            </a:r>
            <a:r>
              <a:rPr lang="en-US" sz="1600" dirty="0"/>
              <a:t> represents a withdrawal of the intervention (return to baseline practices</a:t>
            </a:r>
            <a:r>
              <a:rPr lang="en-US" sz="1600" dirty="0" smtClean="0"/>
              <a:t>).</a:t>
            </a:r>
            <a:endParaRPr lang="en-US" sz="1600" dirty="0"/>
          </a:p>
        </p:txBody>
      </p:sp>
    </p:spTree>
    <p:extLst>
      <p:ext uri="{BB962C8B-B14F-4D97-AF65-F5344CB8AC3E}">
        <p14:creationId xmlns:p14="http://schemas.microsoft.com/office/powerpoint/2010/main" val="30932776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extLst/>
          </p:nvPr>
        </p:nvGraphicFramePr>
        <p:xfrm>
          <a:off x="533400" y="1524000"/>
          <a:ext cx="6074228" cy="3991331"/>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Connector 11"/>
          <p:cNvCxnSpPr/>
          <p:nvPr/>
        </p:nvCxnSpPr>
        <p:spPr>
          <a:xfrm flipH="1">
            <a:off x="2779321" y="2049482"/>
            <a:ext cx="5864" cy="2808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057198" y="2049483"/>
            <a:ext cx="6682" cy="2767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85308" y="2091184"/>
            <a:ext cx="7424" cy="27253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28976" y="2091184"/>
            <a:ext cx="360045" cy="300082"/>
          </a:xfrm>
          <a:prstGeom prst="rect">
            <a:avLst/>
          </a:prstGeom>
          <a:noFill/>
        </p:spPr>
        <p:txBody>
          <a:bodyPr wrap="square" rtlCol="0">
            <a:spAutoFit/>
          </a:bodyPr>
          <a:lstStyle/>
          <a:p>
            <a:pPr algn="ctr"/>
            <a:r>
              <a:rPr lang="en-US" sz="1350" dirty="0"/>
              <a:t>A</a:t>
            </a:r>
            <a:r>
              <a:rPr lang="en-US" sz="1350" baseline="-25000" dirty="0"/>
              <a:t>1</a:t>
            </a:r>
          </a:p>
        </p:txBody>
      </p:sp>
      <p:sp>
        <p:nvSpPr>
          <p:cNvPr id="17" name="TextBox 16"/>
          <p:cNvSpPr txBox="1"/>
          <p:nvPr/>
        </p:nvSpPr>
        <p:spPr>
          <a:xfrm>
            <a:off x="4194572" y="2073371"/>
            <a:ext cx="360045" cy="300082"/>
          </a:xfrm>
          <a:prstGeom prst="rect">
            <a:avLst/>
          </a:prstGeom>
          <a:noFill/>
        </p:spPr>
        <p:txBody>
          <a:bodyPr wrap="square" rtlCol="0">
            <a:spAutoFit/>
          </a:bodyPr>
          <a:lstStyle/>
          <a:p>
            <a:pPr algn="ctr"/>
            <a:r>
              <a:rPr lang="en-US" sz="1350" dirty="0"/>
              <a:t>A</a:t>
            </a:r>
            <a:r>
              <a:rPr lang="en-US" sz="1350" baseline="-25000" dirty="0"/>
              <a:t>2</a:t>
            </a:r>
          </a:p>
        </p:txBody>
      </p:sp>
      <p:sp>
        <p:nvSpPr>
          <p:cNvPr id="18" name="TextBox 17"/>
          <p:cNvSpPr txBox="1"/>
          <p:nvPr/>
        </p:nvSpPr>
        <p:spPr>
          <a:xfrm>
            <a:off x="3255746" y="2080862"/>
            <a:ext cx="360045" cy="300082"/>
          </a:xfrm>
          <a:prstGeom prst="rect">
            <a:avLst/>
          </a:prstGeom>
          <a:noFill/>
        </p:spPr>
        <p:txBody>
          <a:bodyPr wrap="square" rtlCol="0">
            <a:spAutoFit/>
          </a:bodyPr>
          <a:lstStyle/>
          <a:p>
            <a:pPr algn="ctr"/>
            <a:r>
              <a:rPr lang="en-US" sz="1350" dirty="0"/>
              <a:t>B</a:t>
            </a:r>
            <a:r>
              <a:rPr lang="en-US" sz="1350" baseline="-25000" dirty="0"/>
              <a:t>1</a:t>
            </a:r>
          </a:p>
        </p:txBody>
      </p:sp>
      <p:sp>
        <p:nvSpPr>
          <p:cNvPr id="19" name="TextBox 18"/>
          <p:cNvSpPr txBox="1"/>
          <p:nvPr/>
        </p:nvSpPr>
        <p:spPr>
          <a:xfrm>
            <a:off x="5473331" y="2049482"/>
            <a:ext cx="360045" cy="300082"/>
          </a:xfrm>
          <a:prstGeom prst="rect">
            <a:avLst/>
          </a:prstGeom>
          <a:noFill/>
        </p:spPr>
        <p:txBody>
          <a:bodyPr wrap="square" rtlCol="0">
            <a:spAutoFit/>
          </a:bodyPr>
          <a:lstStyle/>
          <a:p>
            <a:pPr algn="ctr"/>
            <a:r>
              <a:rPr lang="en-US" sz="1350" dirty="0"/>
              <a:t>B</a:t>
            </a:r>
            <a:r>
              <a:rPr lang="en-US" sz="1350" baseline="-25000" dirty="0"/>
              <a:t>2</a:t>
            </a:r>
          </a:p>
        </p:txBody>
      </p:sp>
      <p:sp>
        <p:nvSpPr>
          <p:cNvPr id="21" name="Rectangle 20"/>
          <p:cNvSpPr/>
          <p:nvPr/>
        </p:nvSpPr>
        <p:spPr>
          <a:xfrm>
            <a:off x="1324657" y="2049483"/>
            <a:ext cx="1454663" cy="27670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 other phases the intervention </a:t>
            </a:r>
            <a:r>
              <a:rPr lang="en-US" b="1" dirty="0">
                <a:solidFill>
                  <a:schemeClr val="tx1"/>
                </a:solidFill>
              </a:rPr>
              <a:t>IS</a:t>
            </a:r>
            <a:r>
              <a:rPr lang="en-US" dirty="0">
                <a:solidFill>
                  <a:schemeClr val="accent3"/>
                </a:solidFill>
              </a:rPr>
              <a:t> </a:t>
            </a:r>
            <a:r>
              <a:rPr lang="en-US" dirty="0"/>
              <a:t>in </a:t>
            </a:r>
            <a:r>
              <a:rPr lang="en-US" dirty="0" smtClean="0"/>
              <a:t>place.</a:t>
            </a:r>
            <a:endParaRPr lang="en-US" dirty="0"/>
          </a:p>
        </p:txBody>
      </p:sp>
      <p:sp>
        <p:nvSpPr>
          <p:cNvPr id="23" name="Rectangle 22"/>
          <p:cNvSpPr/>
          <p:nvPr/>
        </p:nvSpPr>
        <p:spPr>
          <a:xfrm>
            <a:off x="4027470" y="2070333"/>
            <a:ext cx="657839" cy="27670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aseline="-25000" dirty="0"/>
          </a:p>
        </p:txBody>
      </p:sp>
      <p:sp>
        <p:nvSpPr>
          <p:cNvPr id="13" name="Rectangle 12"/>
          <p:cNvSpPr/>
          <p:nvPr/>
        </p:nvSpPr>
        <p:spPr>
          <a:xfrm>
            <a:off x="6397301" y="2101693"/>
            <a:ext cx="1749973" cy="2756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dirty="0"/>
              <a:t>B</a:t>
            </a:r>
            <a:r>
              <a:rPr lang="en-US" sz="1600" baseline="-25000" dirty="0"/>
              <a:t>1 </a:t>
            </a:r>
            <a:r>
              <a:rPr lang="en-US" sz="1600" dirty="0"/>
              <a:t> represents the first introduction of the </a:t>
            </a:r>
            <a:r>
              <a:rPr lang="en-US" sz="1600" dirty="0" smtClean="0"/>
              <a:t>intervention.</a:t>
            </a:r>
            <a:endParaRPr lang="en-US" sz="1600" dirty="0"/>
          </a:p>
          <a:p>
            <a:pPr algn="ctr"/>
            <a:endParaRPr lang="en-US" sz="1600" dirty="0"/>
          </a:p>
          <a:p>
            <a:pPr algn="ctr"/>
            <a:r>
              <a:rPr lang="en-US" sz="1600" dirty="0"/>
              <a:t>B</a:t>
            </a:r>
            <a:r>
              <a:rPr lang="en-US" sz="1600" baseline="-25000" dirty="0"/>
              <a:t>2 </a:t>
            </a:r>
            <a:r>
              <a:rPr lang="en-US" sz="1600" dirty="0"/>
              <a:t> represents the reintroduction of the </a:t>
            </a:r>
            <a:r>
              <a:rPr lang="en-US" sz="1600" dirty="0" smtClean="0"/>
              <a:t>intervention.</a:t>
            </a:r>
            <a:endParaRPr lang="en-US" sz="1600" baseline="-25000" dirty="0"/>
          </a:p>
        </p:txBody>
      </p:sp>
    </p:spTree>
    <p:extLst>
      <p:ext uri="{BB962C8B-B14F-4D97-AF65-F5344CB8AC3E}">
        <p14:creationId xmlns:p14="http://schemas.microsoft.com/office/powerpoint/2010/main" val="24896602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1"/>
          </a:solidFill>
        </p:spPr>
        <p:txBody>
          <a:bodyPr>
            <a:normAutofit/>
          </a:bodyPr>
          <a:lstStyle/>
          <a:p>
            <a:r>
              <a:rPr lang="en-US" dirty="0" smtClean="0"/>
              <a:t>Step 3: Baseline Data</a:t>
            </a:r>
            <a:endParaRPr lang="en-US" dirty="0"/>
          </a:p>
        </p:txBody>
      </p:sp>
      <p:grpSp>
        <p:nvGrpSpPr>
          <p:cNvPr id="63" name="Group 62"/>
          <p:cNvGrpSpPr/>
          <p:nvPr/>
        </p:nvGrpSpPr>
        <p:grpSpPr>
          <a:xfrm>
            <a:off x="609600" y="2743200"/>
            <a:ext cx="1544602" cy="1908215"/>
            <a:chOff x="762000" y="1557456"/>
            <a:chExt cx="2057400" cy="2972664"/>
          </a:xfrm>
        </p:grpSpPr>
        <p:sp>
          <p:nvSpPr>
            <p:cNvPr id="74" name="Oval 73"/>
            <p:cNvSpPr/>
            <p:nvPr/>
          </p:nvSpPr>
          <p:spPr>
            <a:xfrm>
              <a:off x="762000" y="1946209"/>
              <a:ext cx="2057400" cy="2057400"/>
            </a:xfrm>
            <a:prstGeom prst="ellipse">
              <a:avLst/>
            </a:prstGeom>
            <a:solidFill>
              <a:srgbClr val="05E0DB">
                <a:lumMod val="75000"/>
              </a:srgbClr>
            </a:solidFill>
            <a:ln w="82550" cap="flat" cmpd="sng" algn="ctr">
              <a:noFill/>
              <a:prstDash val="solid"/>
            </a:ln>
            <a:effectLst>
              <a:outerShdw blurRad="152400" dist="165100" dir="5400000" sx="90000" sy="-19000" rotWithShape="0">
                <a:prstClr val="black">
                  <a:alpha val="1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Times New Roman"/>
                  <a:ea typeface="+mn-ea"/>
                  <a:cs typeface="+mn-cs"/>
                </a:rPr>
                <a:t>             </a:t>
              </a:r>
            </a:p>
          </p:txBody>
        </p:sp>
        <p:sp>
          <p:nvSpPr>
            <p:cNvPr id="75" name="TextBox 74"/>
            <p:cNvSpPr txBox="1"/>
            <p:nvPr/>
          </p:nvSpPr>
          <p:spPr>
            <a:xfrm>
              <a:off x="1121392" y="1557456"/>
              <a:ext cx="1219200" cy="2972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800" b="1" i="0" u="none" strike="noStrike" kern="0" cap="none" spc="0" normalizeH="0" baseline="0" noProof="0" dirty="0" smtClean="0">
                  <a:ln>
                    <a:noFill/>
                  </a:ln>
                  <a:solidFill>
                    <a:srgbClr val="05E0DB">
                      <a:lumMod val="50000"/>
                      <a:alpha val="40000"/>
                    </a:srgbClr>
                  </a:solidFill>
                  <a:effectLst/>
                  <a:uLnTx/>
                  <a:uFillTx/>
                  <a:latin typeface="Arial"/>
                  <a:cs typeface="Arial" pitchFamily="34" charset="0"/>
                </a:rPr>
                <a:t>3</a:t>
              </a:r>
            </a:p>
          </p:txBody>
        </p:sp>
        <p:sp>
          <p:nvSpPr>
            <p:cNvPr id="76" name="TextBox 75"/>
            <p:cNvSpPr txBox="1"/>
            <p:nvPr/>
          </p:nvSpPr>
          <p:spPr>
            <a:xfrm>
              <a:off x="833483" y="2652500"/>
              <a:ext cx="1931160" cy="683264"/>
            </a:xfrm>
            <a:prstGeom prst="rect">
              <a:avLst/>
            </a:prstGeom>
            <a:noFill/>
          </p:spPr>
          <p:txBody>
            <a:bodyPr wrap="square" rtlCol="0">
              <a:normAutofit fontScale="70000" lnSpcReduction="20000"/>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400" b="1" i="0" u="none" strike="noStrike" kern="0" cap="none" spc="60" normalizeH="0" baseline="0" noProof="0" dirty="0" smtClean="0">
                  <a:ln>
                    <a:noFill/>
                  </a:ln>
                  <a:solidFill>
                    <a:prstClr val="white"/>
                  </a:solidFill>
                  <a:effectLst>
                    <a:outerShdw blurRad="50800" dist="25400" dir="5400000" algn="t" rotWithShape="0">
                      <a:prstClr val="black">
                        <a:alpha val="15000"/>
                      </a:prstClr>
                    </a:outerShdw>
                  </a:effectLst>
                  <a:uLnTx/>
                  <a:uFillTx/>
                  <a:latin typeface="Times New Roman"/>
                </a:rPr>
                <a:t>Baseline Data</a:t>
              </a:r>
              <a:endParaRPr kumimoji="0" lang="en-US" sz="2400" b="1" i="0" u="none" strike="noStrike" kern="0" cap="none" spc="0" normalizeH="0" baseline="0" noProof="0" dirty="0" smtClean="0">
                <a:ln>
                  <a:noFill/>
                </a:ln>
                <a:solidFill>
                  <a:prstClr val="white"/>
                </a:solidFill>
                <a:effectLst>
                  <a:outerShdw blurRad="50800" dist="25400" dir="5400000" algn="t" rotWithShape="0">
                    <a:prstClr val="black">
                      <a:alpha val="15000"/>
                    </a:prstClr>
                  </a:outerShdw>
                </a:effectLst>
                <a:uLnTx/>
                <a:uFillTx/>
                <a:latin typeface="Times New Roman"/>
              </a:endParaRPr>
            </a:p>
          </p:txBody>
        </p:sp>
        <p:sp>
          <p:nvSpPr>
            <p:cNvPr id="77" name="Oval 76"/>
            <p:cNvSpPr/>
            <p:nvPr/>
          </p:nvSpPr>
          <p:spPr>
            <a:xfrm>
              <a:off x="1007328" y="1992353"/>
              <a:ext cx="1583472" cy="1295399"/>
            </a:xfrm>
            <a:prstGeom prst="ellipse">
              <a:avLst/>
            </a:prstGeom>
            <a:gradFill flip="none" rotWithShape="1">
              <a:gsLst>
                <a:gs pos="63000">
                  <a:sysClr val="window" lastClr="FFFFFF">
                    <a:alpha val="7000"/>
                  </a:sysClr>
                </a:gs>
                <a:gs pos="72000">
                  <a:sysClr val="window" lastClr="FFFFFF">
                    <a:alpha val="15000"/>
                  </a:sysClr>
                </a:gs>
                <a:gs pos="91000">
                  <a:sysClr val="window" lastClr="FFFFFF">
                    <a:alpha val="28000"/>
                  </a:sysClr>
                </a:gs>
              </a:gsLst>
              <a:lin ang="162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Times New Roman"/>
                <a:ea typeface="+mn-ea"/>
                <a:cs typeface="+mn-cs"/>
              </a:endParaRPr>
            </a:p>
          </p:txBody>
        </p:sp>
      </p:grpSp>
      <p:sp>
        <p:nvSpPr>
          <p:cNvPr id="18" name="Content Placeholder 2"/>
          <p:cNvSpPr>
            <a:spLocks noGrp="1"/>
          </p:cNvSpPr>
          <p:nvPr>
            <p:ph idx="1"/>
          </p:nvPr>
        </p:nvSpPr>
        <p:spPr>
          <a:xfrm>
            <a:off x="2743200" y="1828801"/>
            <a:ext cx="5943600" cy="4191000"/>
          </a:xfrm>
        </p:spPr>
        <p:txBody>
          <a:bodyPr/>
          <a:lstStyle/>
          <a:p>
            <a:pPr>
              <a:buFont typeface="Wingdings" panose="05000000000000000000" pitchFamily="2" charset="2"/>
              <a:buChar char="§"/>
            </a:pPr>
            <a:r>
              <a:rPr lang="en-US" b="1" dirty="0" smtClean="0">
                <a:solidFill>
                  <a:schemeClr val="tx1"/>
                </a:solidFill>
              </a:rPr>
              <a:t>Baseline</a:t>
            </a:r>
            <a:r>
              <a:rPr lang="en-US" dirty="0" smtClean="0">
                <a:solidFill>
                  <a:schemeClr val="tx1"/>
                </a:solidFill>
              </a:rPr>
              <a:t> – Establish current level of behavior BEFORE intervention begins</a:t>
            </a:r>
          </a:p>
          <a:p>
            <a:pPr>
              <a:buFont typeface="Wingdings" panose="05000000000000000000" pitchFamily="2" charset="2"/>
              <a:buChar char="§"/>
            </a:pPr>
            <a:r>
              <a:rPr lang="en-US" b="1" dirty="0" smtClean="0">
                <a:solidFill>
                  <a:schemeClr val="tx1"/>
                </a:solidFill>
              </a:rPr>
              <a:t>Intervention</a:t>
            </a:r>
            <a:endParaRPr lang="en-US" dirty="0">
              <a:solidFill>
                <a:schemeClr val="tx1"/>
              </a:solidFill>
            </a:endParaRPr>
          </a:p>
          <a:p>
            <a:pPr>
              <a:buFont typeface="Wingdings" panose="05000000000000000000" pitchFamily="2" charset="2"/>
              <a:buChar char="§"/>
            </a:pPr>
            <a:r>
              <a:rPr lang="en-US" b="1" dirty="0" smtClean="0">
                <a:solidFill>
                  <a:schemeClr val="tx1"/>
                </a:solidFill>
              </a:rPr>
              <a:t>Withdrawal </a:t>
            </a:r>
          </a:p>
          <a:p>
            <a:pPr>
              <a:buFont typeface="Wingdings" panose="05000000000000000000" pitchFamily="2" charset="2"/>
              <a:buChar char="§"/>
            </a:pPr>
            <a:r>
              <a:rPr lang="en-US" b="1" dirty="0" smtClean="0">
                <a:solidFill>
                  <a:schemeClr val="tx1"/>
                </a:solidFill>
              </a:rPr>
              <a:t>Reintroduction</a:t>
            </a:r>
            <a:endParaRPr lang="en-US" dirty="0">
              <a:solidFill>
                <a:schemeClr val="tx1"/>
              </a:solidFill>
            </a:endParaRPr>
          </a:p>
        </p:txBody>
      </p:sp>
    </p:spTree>
    <p:extLst>
      <p:ext uri="{BB962C8B-B14F-4D97-AF65-F5344CB8AC3E}">
        <p14:creationId xmlns:p14="http://schemas.microsoft.com/office/powerpoint/2010/main" val="36197440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1"/>
          </a:solidFill>
        </p:spPr>
        <p:txBody>
          <a:bodyPr>
            <a:normAutofit/>
          </a:bodyPr>
          <a:lstStyle/>
          <a:p>
            <a:r>
              <a:rPr lang="en-US" dirty="0" smtClean="0"/>
              <a:t>Step 3: Baseline Data</a:t>
            </a:r>
            <a:endParaRPr lang="en-US" dirty="0"/>
          </a:p>
        </p:txBody>
      </p:sp>
      <p:grpSp>
        <p:nvGrpSpPr>
          <p:cNvPr id="63" name="Group 62"/>
          <p:cNvGrpSpPr/>
          <p:nvPr/>
        </p:nvGrpSpPr>
        <p:grpSpPr>
          <a:xfrm>
            <a:off x="609600" y="2743200"/>
            <a:ext cx="1544602" cy="1908215"/>
            <a:chOff x="762000" y="1557456"/>
            <a:chExt cx="2057400" cy="2972664"/>
          </a:xfrm>
        </p:grpSpPr>
        <p:sp>
          <p:nvSpPr>
            <p:cNvPr id="74" name="Oval 73"/>
            <p:cNvSpPr/>
            <p:nvPr/>
          </p:nvSpPr>
          <p:spPr>
            <a:xfrm>
              <a:off x="762000" y="1946209"/>
              <a:ext cx="2057400" cy="2057400"/>
            </a:xfrm>
            <a:prstGeom prst="ellipse">
              <a:avLst/>
            </a:prstGeom>
            <a:solidFill>
              <a:srgbClr val="05E0DB">
                <a:lumMod val="75000"/>
              </a:srgbClr>
            </a:solidFill>
            <a:ln w="82550" cap="flat" cmpd="sng" algn="ctr">
              <a:noFill/>
              <a:prstDash val="solid"/>
            </a:ln>
            <a:effectLst>
              <a:outerShdw blurRad="152400" dist="165100" dir="5400000" sx="90000" sy="-19000" rotWithShape="0">
                <a:prstClr val="black">
                  <a:alpha val="1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Times New Roman"/>
                  <a:ea typeface="+mn-ea"/>
                  <a:cs typeface="+mn-cs"/>
                </a:rPr>
                <a:t>             </a:t>
              </a:r>
            </a:p>
          </p:txBody>
        </p:sp>
        <p:sp>
          <p:nvSpPr>
            <p:cNvPr id="75" name="TextBox 74"/>
            <p:cNvSpPr txBox="1"/>
            <p:nvPr/>
          </p:nvSpPr>
          <p:spPr>
            <a:xfrm>
              <a:off x="1121392" y="1557456"/>
              <a:ext cx="1219200" cy="2972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800" b="1" i="0" u="none" strike="noStrike" kern="0" cap="none" spc="0" normalizeH="0" baseline="0" noProof="0" dirty="0" smtClean="0">
                  <a:ln>
                    <a:noFill/>
                  </a:ln>
                  <a:solidFill>
                    <a:srgbClr val="05E0DB">
                      <a:lumMod val="50000"/>
                      <a:alpha val="40000"/>
                    </a:srgbClr>
                  </a:solidFill>
                  <a:effectLst/>
                  <a:uLnTx/>
                  <a:uFillTx/>
                  <a:latin typeface="Arial"/>
                  <a:cs typeface="Arial" pitchFamily="34" charset="0"/>
                </a:rPr>
                <a:t>3</a:t>
              </a:r>
            </a:p>
          </p:txBody>
        </p:sp>
        <p:sp>
          <p:nvSpPr>
            <p:cNvPr id="76" name="TextBox 75"/>
            <p:cNvSpPr txBox="1"/>
            <p:nvPr/>
          </p:nvSpPr>
          <p:spPr>
            <a:xfrm>
              <a:off x="833483" y="2652500"/>
              <a:ext cx="1931160" cy="683264"/>
            </a:xfrm>
            <a:prstGeom prst="rect">
              <a:avLst/>
            </a:prstGeom>
            <a:noFill/>
          </p:spPr>
          <p:txBody>
            <a:bodyPr wrap="square" rtlCol="0">
              <a:normAutofit fontScale="70000" lnSpcReduction="20000"/>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400" b="1" i="0" u="none" strike="noStrike" kern="0" cap="none" spc="60" normalizeH="0" baseline="0" noProof="0" dirty="0" smtClean="0">
                  <a:ln>
                    <a:noFill/>
                  </a:ln>
                  <a:solidFill>
                    <a:prstClr val="white"/>
                  </a:solidFill>
                  <a:effectLst>
                    <a:outerShdw blurRad="50800" dist="25400" dir="5400000" algn="t" rotWithShape="0">
                      <a:prstClr val="black">
                        <a:alpha val="15000"/>
                      </a:prstClr>
                    </a:outerShdw>
                  </a:effectLst>
                  <a:uLnTx/>
                  <a:uFillTx/>
                  <a:latin typeface="Times New Roman"/>
                </a:rPr>
                <a:t>Baseline Data</a:t>
              </a:r>
              <a:endParaRPr kumimoji="0" lang="en-US" sz="2400" b="1" i="0" u="none" strike="noStrike" kern="0" cap="none" spc="0" normalizeH="0" baseline="0" noProof="0" dirty="0" smtClean="0">
                <a:ln>
                  <a:noFill/>
                </a:ln>
                <a:solidFill>
                  <a:prstClr val="white"/>
                </a:solidFill>
                <a:effectLst>
                  <a:outerShdw blurRad="50800" dist="25400" dir="5400000" algn="t" rotWithShape="0">
                    <a:prstClr val="black">
                      <a:alpha val="15000"/>
                    </a:prstClr>
                  </a:outerShdw>
                </a:effectLst>
                <a:uLnTx/>
                <a:uFillTx/>
                <a:latin typeface="Times New Roman"/>
              </a:endParaRPr>
            </a:p>
          </p:txBody>
        </p:sp>
        <p:sp>
          <p:nvSpPr>
            <p:cNvPr id="77" name="Oval 76"/>
            <p:cNvSpPr/>
            <p:nvPr/>
          </p:nvSpPr>
          <p:spPr>
            <a:xfrm>
              <a:off x="1007328" y="1992353"/>
              <a:ext cx="1583472" cy="1295399"/>
            </a:xfrm>
            <a:prstGeom prst="ellipse">
              <a:avLst/>
            </a:prstGeom>
            <a:gradFill flip="none" rotWithShape="1">
              <a:gsLst>
                <a:gs pos="63000">
                  <a:sysClr val="window" lastClr="FFFFFF">
                    <a:alpha val="7000"/>
                  </a:sysClr>
                </a:gs>
                <a:gs pos="72000">
                  <a:sysClr val="window" lastClr="FFFFFF">
                    <a:alpha val="15000"/>
                  </a:sysClr>
                </a:gs>
                <a:gs pos="91000">
                  <a:sysClr val="window" lastClr="FFFFFF">
                    <a:alpha val="28000"/>
                  </a:sysClr>
                </a:gs>
              </a:gsLst>
              <a:lin ang="162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Times New Roman"/>
                <a:ea typeface="+mn-ea"/>
                <a:cs typeface="+mn-cs"/>
              </a:endParaRPr>
            </a:p>
          </p:txBody>
        </p:sp>
      </p:grpSp>
      <p:sp>
        <p:nvSpPr>
          <p:cNvPr id="18" name="Content Placeholder 2"/>
          <p:cNvSpPr>
            <a:spLocks noGrp="1"/>
          </p:cNvSpPr>
          <p:nvPr>
            <p:ph idx="1"/>
          </p:nvPr>
        </p:nvSpPr>
        <p:spPr>
          <a:xfrm>
            <a:off x="2743200" y="1828801"/>
            <a:ext cx="5943600" cy="4191000"/>
          </a:xfrm>
        </p:spPr>
        <p:txBody>
          <a:bodyPr/>
          <a:lstStyle/>
          <a:p>
            <a:pPr>
              <a:buFont typeface="Wingdings" panose="05000000000000000000" pitchFamily="2" charset="2"/>
              <a:buChar char="§"/>
            </a:pPr>
            <a:r>
              <a:rPr lang="en-US" b="1" dirty="0" smtClean="0">
                <a:solidFill>
                  <a:schemeClr val="tx1"/>
                </a:solidFill>
                <a:effectLst>
                  <a:glow rad="228600">
                    <a:schemeClr val="accent1">
                      <a:satMod val="175000"/>
                      <a:alpha val="40000"/>
                    </a:schemeClr>
                  </a:glow>
                </a:effectLst>
              </a:rPr>
              <a:t>Baseline</a:t>
            </a:r>
            <a:r>
              <a:rPr lang="en-US" dirty="0" smtClean="0">
                <a:solidFill>
                  <a:schemeClr val="tx1"/>
                </a:solidFill>
                <a:effectLst>
                  <a:glow rad="228600">
                    <a:schemeClr val="accent1">
                      <a:satMod val="175000"/>
                      <a:alpha val="40000"/>
                    </a:schemeClr>
                  </a:glow>
                </a:effectLst>
              </a:rPr>
              <a:t> – Establish current level of behavior BEFORE intervention begins</a:t>
            </a:r>
          </a:p>
          <a:p>
            <a:pPr>
              <a:buFont typeface="Wingdings" panose="05000000000000000000" pitchFamily="2" charset="2"/>
              <a:buChar char="§"/>
            </a:pPr>
            <a:r>
              <a:rPr lang="en-US" b="1" dirty="0" smtClean="0">
                <a:solidFill>
                  <a:schemeClr val="tx1"/>
                </a:solidFill>
              </a:rPr>
              <a:t>Intervention</a:t>
            </a:r>
            <a:endParaRPr lang="en-US" dirty="0">
              <a:solidFill>
                <a:schemeClr val="tx1"/>
              </a:solidFill>
            </a:endParaRPr>
          </a:p>
          <a:p>
            <a:pPr>
              <a:buFont typeface="Wingdings" panose="05000000000000000000" pitchFamily="2" charset="2"/>
              <a:buChar char="§"/>
            </a:pPr>
            <a:r>
              <a:rPr lang="en-US" b="1" dirty="0" smtClean="0">
                <a:solidFill>
                  <a:schemeClr val="tx1"/>
                </a:solidFill>
              </a:rPr>
              <a:t>Withdrawal </a:t>
            </a:r>
          </a:p>
          <a:p>
            <a:pPr>
              <a:buFont typeface="Wingdings" panose="05000000000000000000" pitchFamily="2" charset="2"/>
              <a:buChar char="§"/>
            </a:pPr>
            <a:r>
              <a:rPr lang="en-US" b="1" dirty="0" smtClean="0">
                <a:solidFill>
                  <a:schemeClr val="tx1"/>
                </a:solidFill>
              </a:rPr>
              <a:t>Reintroduction</a:t>
            </a:r>
            <a:endParaRPr lang="en-US" dirty="0">
              <a:solidFill>
                <a:schemeClr val="tx1"/>
              </a:solidFill>
            </a:endParaRPr>
          </a:p>
        </p:txBody>
      </p:sp>
    </p:spTree>
    <p:extLst>
      <p:ext uri="{BB962C8B-B14F-4D97-AF65-F5344CB8AC3E}">
        <p14:creationId xmlns:p14="http://schemas.microsoft.com/office/powerpoint/2010/main" val="35258677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a:spLocks noGrp="1"/>
          </p:cNvSpPr>
          <p:nvPr>
            <p:ph idx="1"/>
          </p:nvPr>
        </p:nvSpPr>
        <p:spPr>
          <a:xfrm>
            <a:off x="533400" y="1828801"/>
            <a:ext cx="8153400" cy="4191000"/>
          </a:xfrm>
        </p:spPr>
        <p:txBody>
          <a:bodyPr>
            <a:normAutofit lnSpcReduction="10000"/>
          </a:bodyPr>
          <a:lstStyle/>
          <a:p>
            <a:pPr>
              <a:buFont typeface="Wingdings" panose="05000000000000000000" pitchFamily="2" charset="2"/>
              <a:buChar char="§"/>
            </a:pPr>
            <a:r>
              <a:rPr lang="en-US" dirty="0">
                <a:solidFill>
                  <a:schemeClr val="tx1"/>
                </a:solidFill>
              </a:rPr>
              <a:t>Collect data to establish current level of the behavior</a:t>
            </a:r>
          </a:p>
          <a:p>
            <a:pPr>
              <a:buFont typeface="Wingdings" panose="05000000000000000000" pitchFamily="2" charset="2"/>
              <a:buChar char="§"/>
            </a:pPr>
            <a:r>
              <a:rPr lang="en-US" dirty="0">
                <a:solidFill>
                  <a:schemeClr val="tx1"/>
                </a:solidFill>
              </a:rPr>
              <a:t>Measure the effect of the intervention on the behavior</a:t>
            </a:r>
          </a:p>
          <a:p>
            <a:pPr>
              <a:buFont typeface="Wingdings" panose="05000000000000000000" pitchFamily="2" charset="2"/>
              <a:buChar char="§"/>
            </a:pPr>
            <a:r>
              <a:rPr lang="en-US" dirty="0">
                <a:solidFill>
                  <a:schemeClr val="tx1"/>
                </a:solidFill>
              </a:rPr>
              <a:t>Establish that the change was due to the intervention</a:t>
            </a:r>
          </a:p>
          <a:p>
            <a:pPr>
              <a:buFont typeface="Wingdings" panose="05000000000000000000" pitchFamily="2" charset="2"/>
              <a:buChar char="§"/>
            </a:pPr>
            <a:r>
              <a:rPr lang="en-US" dirty="0">
                <a:solidFill>
                  <a:schemeClr val="tx1"/>
                </a:solidFill>
              </a:rPr>
              <a:t>Monitor effects in other settings or across </a:t>
            </a:r>
            <a:r>
              <a:rPr lang="en-US" dirty="0" smtClean="0">
                <a:solidFill>
                  <a:schemeClr val="tx1"/>
                </a:solidFill>
              </a:rPr>
              <a:t>time</a:t>
            </a:r>
            <a:endParaRPr lang="en-US" dirty="0">
              <a:solidFill>
                <a:schemeClr val="tx1"/>
              </a:solidFill>
            </a:endParaRPr>
          </a:p>
        </p:txBody>
      </p:sp>
      <p:sp>
        <p:nvSpPr>
          <p:cNvPr id="2" name="Title 1"/>
          <p:cNvSpPr>
            <a:spLocks noGrp="1"/>
          </p:cNvSpPr>
          <p:nvPr>
            <p:ph type="title"/>
          </p:nvPr>
        </p:nvSpPr>
        <p:spPr/>
        <p:txBody>
          <a:bodyPr/>
          <a:lstStyle/>
          <a:p>
            <a:r>
              <a:rPr lang="en-US" dirty="0" smtClean="0">
                <a:solidFill>
                  <a:schemeClr val="tx1"/>
                </a:solidFill>
              </a:rPr>
              <a:t>Measurement</a:t>
            </a:r>
            <a:endParaRPr lang="en-US" dirty="0">
              <a:solidFill>
                <a:schemeClr val="tx1"/>
              </a:solidFill>
            </a:endParaRPr>
          </a:p>
        </p:txBody>
      </p:sp>
      <p:sp>
        <p:nvSpPr>
          <p:cNvPr id="3" name="Rectangle 2"/>
          <p:cNvSpPr/>
          <p:nvPr/>
        </p:nvSpPr>
        <p:spPr>
          <a:xfrm>
            <a:off x="304800" y="6261687"/>
            <a:ext cx="2114681" cy="338554"/>
          </a:xfrm>
          <a:prstGeom prst="rect">
            <a:avLst/>
          </a:prstGeom>
        </p:spPr>
        <p:txBody>
          <a:bodyPr wrap="none">
            <a:spAutoFit/>
          </a:bodyPr>
          <a:lstStyle/>
          <a:p>
            <a:pPr algn="r"/>
            <a:r>
              <a:rPr lang="en-US" sz="1600" dirty="0"/>
              <a:t>(Umbreit et al., 2007)</a:t>
            </a:r>
          </a:p>
        </p:txBody>
      </p:sp>
    </p:spTree>
    <p:extLst>
      <p:ext uri="{BB962C8B-B14F-4D97-AF65-F5344CB8AC3E}">
        <p14:creationId xmlns:p14="http://schemas.microsoft.com/office/powerpoint/2010/main" val="41056816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Dimensions of Behavior</a:t>
            </a:r>
          </a:p>
        </p:txBody>
      </p:sp>
      <p:graphicFrame>
        <p:nvGraphicFramePr>
          <p:cNvPr id="5" name="Table 4"/>
          <p:cNvGraphicFramePr>
            <a:graphicFrameLocks noGrp="1"/>
          </p:cNvGraphicFramePr>
          <p:nvPr>
            <p:extLst>
              <p:ext uri="{D42A27DB-BD31-4B8C-83A1-F6EECF244321}">
                <p14:modId xmlns:p14="http://schemas.microsoft.com/office/powerpoint/2010/main" val="3420028103"/>
              </p:ext>
            </p:extLst>
          </p:nvPr>
        </p:nvGraphicFramePr>
        <p:xfrm>
          <a:off x="228600" y="1219200"/>
          <a:ext cx="8686800" cy="4937760"/>
        </p:xfrm>
        <a:graphic>
          <a:graphicData uri="http://schemas.openxmlformats.org/drawingml/2006/table">
            <a:tbl>
              <a:tblPr firstRow="1" bandRow="1">
                <a:tableStyleId>{5940675A-B579-460E-94D1-54222C63F5DA}</a:tableStyleId>
              </a:tblPr>
              <a:tblGrid>
                <a:gridCol w="2057400">
                  <a:extLst>
                    <a:ext uri="{9D8B030D-6E8A-4147-A177-3AD203B41FA5}">
                      <a16:colId xmlns:a16="http://schemas.microsoft.com/office/drawing/2014/main" val="20000"/>
                    </a:ext>
                  </a:extLst>
                </a:gridCol>
                <a:gridCol w="6629400">
                  <a:extLst>
                    <a:ext uri="{9D8B030D-6E8A-4147-A177-3AD203B41FA5}">
                      <a16:colId xmlns:a16="http://schemas.microsoft.com/office/drawing/2014/main" val="20001"/>
                    </a:ext>
                  </a:extLst>
                </a:gridCol>
              </a:tblGrid>
              <a:tr h="370840">
                <a:tc>
                  <a:txBody>
                    <a:bodyPr/>
                    <a:lstStyle/>
                    <a:p>
                      <a:pPr algn="l"/>
                      <a:r>
                        <a:rPr lang="en-US" sz="2400" b="1" dirty="0" smtClean="0">
                          <a:latin typeface="+mn-lt"/>
                        </a:rPr>
                        <a:t>Frequency:</a:t>
                      </a:r>
                    </a:p>
                    <a:p>
                      <a:pPr algn="l"/>
                      <a:endParaRPr lang="en-US" sz="2400" b="1" dirty="0">
                        <a:latin typeface="+mn-lt"/>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mj-lt"/>
                        </a:rPr>
                        <a:t>The number of times a response occurs</a:t>
                      </a:r>
                    </a:p>
                  </a:txBody>
                  <a:tcPr/>
                </a:tc>
                <a:extLst>
                  <a:ext uri="{0D108BD9-81ED-4DB2-BD59-A6C34878D82A}">
                    <a16:rowId xmlns:a16="http://schemas.microsoft.com/office/drawing/2014/main" val="10000"/>
                  </a:ext>
                </a:extLst>
              </a:tr>
              <a:tr h="777240">
                <a:tc>
                  <a:txBody>
                    <a:bodyPr/>
                    <a:lstStyle/>
                    <a:p>
                      <a:pPr algn="l"/>
                      <a:r>
                        <a:rPr lang="en-US" sz="2400" b="1" dirty="0" smtClean="0">
                          <a:latin typeface="+mn-lt"/>
                        </a:rPr>
                        <a:t>Rate: </a:t>
                      </a:r>
                      <a:endParaRPr lang="en-US" sz="2400" b="1" dirty="0">
                        <a:latin typeface="+mn-lt"/>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mj-lt"/>
                        </a:rPr>
                        <a:t>The number of times a response occurs within a given period of time or per opportunity</a:t>
                      </a:r>
                      <a:endParaRPr lang="en-US" sz="2400" dirty="0" smtClean="0">
                        <a:solidFill>
                          <a:schemeClr val="tx1"/>
                        </a:solidFill>
                        <a:latin typeface="+mj-lt"/>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pPr algn="l"/>
                      <a:r>
                        <a:rPr lang="en-US" sz="2400" b="1" dirty="0" smtClean="0">
                          <a:latin typeface="+mn-lt"/>
                        </a:rPr>
                        <a:t>Duration: </a:t>
                      </a:r>
                    </a:p>
                    <a:p>
                      <a:pPr algn="l"/>
                      <a:endParaRPr lang="en-US" sz="2400" b="1" dirty="0">
                        <a:latin typeface="+mn-lt"/>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mj-lt"/>
                        </a:rPr>
                        <a:t>The length of time the response occurs</a:t>
                      </a:r>
                    </a:p>
                  </a:txBody>
                  <a:tcPr/>
                </a:tc>
                <a:extLst>
                  <a:ext uri="{0D108BD9-81ED-4DB2-BD59-A6C34878D82A}">
                    <a16:rowId xmlns:a16="http://schemas.microsoft.com/office/drawing/2014/main" val="10002"/>
                  </a:ext>
                </a:extLst>
              </a:tr>
              <a:tr h="370840">
                <a:tc>
                  <a:txBody>
                    <a:bodyPr/>
                    <a:lstStyle/>
                    <a:p>
                      <a:pPr algn="l"/>
                      <a:r>
                        <a:rPr lang="en-US" sz="2400" b="1" dirty="0" smtClean="0">
                          <a:latin typeface="+mn-lt"/>
                        </a:rPr>
                        <a:t>Latency: </a:t>
                      </a:r>
                      <a:endParaRPr lang="en-US" sz="2400" b="1" dirty="0">
                        <a:latin typeface="+mn-lt"/>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mj-lt"/>
                        </a:rPr>
                        <a:t>The length of time that elapses between the antecedent and response</a:t>
                      </a:r>
                      <a:endParaRPr lang="en-US" sz="2400" dirty="0" smtClean="0">
                        <a:solidFill>
                          <a:schemeClr val="tx1"/>
                        </a:solidFill>
                        <a:latin typeface="+mj-lt"/>
                        <a:cs typeface="Arial" panose="020B0604020202020204" pitchFamily="34" charset="0"/>
                      </a:endParaRPr>
                    </a:p>
                  </a:txBody>
                  <a:tcPr/>
                </a:tc>
                <a:extLst>
                  <a:ext uri="{0D108BD9-81ED-4DB2-BD59-A6C34878D82A}">
                    <a16:rowId xmlns:a16="http://schemas.microsoft.com/office/drawing/2014/main" val="10003"/>
                  </a:ext>
                </a:extLst>
              </a:tr>
              <a:tr h="370840">
                <a:tc>
                  <a:txBody>
                    <a:bodyPr/>
                    <a:lstStyle/>
                    <a:p>
                      <a:pPr algn="l"/>
                      <a:r>
                        <a:rPr lang="en-US" sz="2400" b="1" dirty="0" smtClean="0">
                          <a:latin typeface="+mn-lt"/>
                        </a:rPr>
                        <a:t>Topography: </a:t>
                      </a:r>
                      <a:endParaRPr lang="en-US" sz="2400" b="1" dirty="0">
                        <a:latin typeface="+mn-lt"/>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mj-lt"/>
                        </a:rPr>
                        <a:t>The shape of the behavior (what it looks like)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smtClean="0">
                        <a:solidFill>
                          <a:schemeClr val="tx1"/>
                        </a:solidFill>
                        <a:latin typeface="+mj-lt"/>
                        <a:cs typeface="Arial" panose="020B0604020202020204" pitchFamily="34" charset="0"/>
                      </a:endParaRPr>
                    </a:p>
                  </a:txBody>
                  <a:tcPr/>
                </a:tc>
                <a:extLst>
                  <a:ext uri="{0D108BD9-81ED-4DB2-BD59-A6C34878D82A}">
                    <a16:rowId xmlns:a16="http://schemas.microsoft.com/office/drawing/2014/main" val="10004"/>
                  </a:ext>
                </a:extLst>
              </a:tr>
              <a:tr h="370840">
                <a:tc>
                  <a:txBody>
                    <a:bodyPr/>
                    <a:lstStyle/>
                    <a:p>
                      <a:pPr algn="l"/>
                      <a:r>
                        <a:rPr lang="en-US" sz="2400" b="1" dirty="0" smtClean="0">
                          <a:latin typeface="+mn-lt"/>
                        </a:rPr>
                        <a:t>Force/</a:t>
                      </a:r>
                      <a:br>
                        <a:rPr lang="en-US" sz="2400" b="1" dirty="0" smtClean="0">
                          <a:latin typeface="+mn-lt"/>
                        </a:rPr>
                      </a:br>
                      <a:r>
                        <a:rPr lang="en-US" sz="2400" b="1" dirty="0" smtClean="0">
                          <a:latin typeface="+mn-lt"/>
                        </a:rPr>
                        <a:t>Intensity: </a:t>
                      </a:r>
                      <a:endParaRPr lang="en-US" sz="2400" b="1" dirty="0">
                        <a:latin typeface="+mn-lt"/>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mj-lt"/>
                        </a:rPr>
                        <a:t>The degree to which the behavior occurs</a:t>
                      </a:r>
                      <a:endParaRPr lang="en-US" sz="2400" dirty="0" smtClean="0">
                        <a:solidFill>
                          <a:schemeClr val="tx1"/>
                        </a:solidFill>
                        <a:latin typeface="+mj-lt"/>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sp>
        <p:nvSpPr>
          <p:cNvPr id="6" name="Rectangle 5"/>
          <p:cNvSpPr/>
          <p:nvPr/>
        </p:nvSpPr>
        <p:spPr>
          <a:xfrm>
            <a:off x="152400" y="6185535"/>
            <a:ext cx="6004560" cy="338554"/>
          </a:xfrm>
          <a:prstGeom prst="rect">
            <a:avLst/>
          </a:prstGeom>
        </p:spPr>
        <p:txBody>
          <a:bodyPr wrap="square">
            <a:spAutoFit/>
          </a:bodyPr>
          <a:lstStyle/>
          <a:p>
            <a:r>
              <a:rPr lang="en-US" sz="1600" dirty="0"/>
              <a:t>(Cooper, Heron, &amp; </a:t>
            </a:r>
            <a:r>
              <a:rPr lang="en-US" sz="1600" dirty="0" err="1"/>
              <a:t>Heward</a:t>
            </a:r>
            <a:r>
              <a:rPr lang="en-US" sz="1600" dirty="0"/>
              <a:t>, 2007)</a:t>
            </a:r>
          </a:p>
        </p:txBody>
      </p:sp>
    </p:spTree>
    <p:extLst>
      <p:ext uri="{BB962C8B-B14F-4D97-AF65-F5344CB8AC3E}">
        <p14:creationId xmlns:p14="http://schemas.microsoft.com/office/powerpoint/2010/main" val="6697932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85725" y="304800"/>
          <a:ext cx="87630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76200" y="76200"/>
            <a:ext cx="8915401" cy="6705600"/>
          </a:xfrm>
          <a:prstGeom prst="rect">
            <a:avLst/>
          </a:prstGeom>
          <a:noFill/>
          <a:ln w="9525" cmpd="sng">
            <a:gradFill flip="none" rotWithShape="1">
              <a:gsLst>
                <a:gs pos="85000">
                  <a:srgbClr val="FF0000"/>
                </a:gs>
                <a:gs pos="0">
                  <a:srgbClr val="00B050"/>
                </a:gs>
                <a:gs pos="70000">
                  <a:srgbClr val="FFFF00"/>
                </a:gs>
              </a:gsLst>
              <a:lin ang="162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2361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1"/>
          </a:solidFill>
        </p:spPr>
        <p:txBody>
          <a:bodyPr>
            <a:normAutofit/>
          </a:bodyPr>
          <a:lstStyle/>
          <a:p>
            <a:r>
              <a:rPr lang="en-US" dirty="0" smtClean="0"/>
              <a:t>Step 4: Intervention Development</a:t>
            </a:r>
            <a:endParaRPr lang="en-US" dirty="0"/>
          </a:p>
        </p:txBody>
      </p:sp>
      <p:grpSp>
        <p:nvGrpSpPr>
          <p:cNvPr id="64" name="Group 63"/>
          <p:cNvGrpSpPr/>
          <p:nvPr/>
        </p:nvGrpSpPr>
        <p:grpSpPr>
          <a:xfrm>
            <a:off x="685800" y="2590800"/>
            <a:ext cx="1544602" cy="1908215"/>
            <a:chOff x="762000" y="1557456"/>
            <a:chExt cx="2057400" cy="2972664"/>
          </a:xfrm>
        </p:grpSpPr>
        <p:sp>
          <p:nvSpPr>
            <p:cNvPr id="70" name="Oval 69"/>
            <p:cNvSpPr/>
            <p:nvPr/>
          </p:nvSpPr>
          <p:spPr>
            <a:xfrm>
              <a:off x="762000" y="1946209"/>
              <a:ext cx="2057400" cy="2057400"/>
            </a:xfrm>
            <a:prstGeom prst="ellipse">
              <a:avLst/>
            </a:prstGeom>
            <a:solidFill>
              <a:srgbClr val="FF6161"/>
            </a:solidFill>
            <a:ln w="82550" cap="flat" cmpd="sng" algn="ctr">
              <a:noFill/>
              <a:prstDash val="solid"/>
            </a:ln>
            <a:effectLst>
              <a:outerShdw blurRad="152400" dist="165100" dir="5400000" sx="90000" sy="-19000" rotWithShape="0">
                <a:prstClr val="black">
                  <a:alpha val="1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Times New Roman"/>
                  <a:ea typeface="+mn-ea"/>
                  <a:cs typeface="+mn-cs"/>
                </a:rPr>
                <a:t>             </a:t>
              </a:r>
            </a:p>
          </p:txBody>
        </p:sp>
        <p:sp>
          <p:nvSpPr>
            <p:cNvPr id="71" name="TextBox 70"/>
            <p:cNvSpPr txBox="1"/>
            <p:nvPr/>
          </p:nvSpPr>
          <p:spPr>
            <a:xfrm>
              <a:off x="1121392" y="1557456"/>
              <a:ext cx="1219200" cy="2972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800" b="1" i="0" u="none" strike="noStrike" kern="0" cap="none" spc="0" normalizeH="0" baseline="0" noProof="0" dirty="0" smtClean="0">
                  <a:ln>
                    <a:noFill/>
                  </a:ln>
                  <a:solidFill>
                    <a:srgbClr val="EF1582"/>
                  </a:solidFill>
                  <a:effectLst/>
                  <a:uLnTx/>
                  <a:uFillTx/>
                  <a:latin typeface="Arial"/>
                  <a:cs typeface="Arial" pitchFamily="34" charset="0"/>
                </a:rPr>
                <a:t>4</a:t>
              </a:r>
            </a:p>
          </p:txBody>
        </p:sp>
        <p:sp>
          <p:nvSpPr>
            <p:cNvPr id="72" name="TextBox 71"/>
            <p:cNvSpPr txBox="1"/>
            <p:nvPr/>
          </p:nvSpPr>
          <p:spPr>
            <a:xfrm>
              <a:off x="833483" y="2652500"/>
              <a:ext cx="1931160" cy="683264"/>
            </a:xfrm>
            <a:prstGeom prst="rect">
              <a:avLst/>
            </a:prstGeom>
            <a:noFill/>
          </p:spPr>
          <p:txBody>
            <a:bodyPr wrap="square" rtlCol="0">
              <a:normAutofit fontScale="62500" lnSpcReduction="20000"/>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400" b="1" i="0" u="none" strike="noStrike" kern="0" cap="none" spc="60" normalizeH="0" baseline="0" noProof="0" dirty="0" smtClean="0">
                  <a:ln>
                    <a:noFill/>
                  </a:ln>
                  <a:solidFill>
                    <a:prstClr val="white"/>
                  </a:solidFill>
                  <a:effectLst>
                    <a:outerShdw blurRad="50800" dist="25400" dir="5400000" algn="t" rotWithShape="0">
                      <a:prstClr val="black">
                        <a:alpha val="15000"/>
                      </a:prstClr>
                    </a:outerShdw>
                  </a:effectLst>
                  <a:uLnTx/>
                  <a:uFillTx/>
                  <a:latin typeface="Times New Roman"/>
                </a:rPr>
                <a:t>Intervention Development</a:t>
              </a:r>
              <a:endParaRPr kumimoji="0" lang="en-US" sz="2400" b="1" i="0" u="none" strike="noStrike" kern="0" cap="none" spc="0" normalizeH="0" baseline="0" noProof="0" dirty="0" smtClean="0">
                <a:ln>
                  <a:noFill/>
                </a:ln>
                <a:solidFill>
                  <a:prstClr val="white"/>
                </a:solidFill>
                <a:effectLst>
                  <a:outerShdw blurRad="50800" dist="25400" dir="5400000" algn="t" rotWithShape="0">
                    <a:prstClr val="black">
                      <a:alpha val="15000"/>
                    </a:prstClr>
                  </a:outerShdw>
                </a:effectLst>
                <a:uLnTx/>
                <a:uFillTx/>
                <a:latin typeface="Times New Roman"/>
              </a:endParaRPr>
            </a:p>
          </p:txBody>
        </p:sp>
        <p:sp>
          <p:nvSpPr>
            <p:cNvPr id="73" name="Oval 72"/>
            <p:cNvSpPr/>
            <p:nvPr/>
          </p:nvSpPr>
          <p:spPr>
            <a:xfrm>
              <a:off x="1046945" y="2327210"/>
              <a:ext cx="1583471" cy="1295400"/>
            </a:xfrm>
            <a:prstGeom prst="ellipse">
              <a:avLst/>
            </a:prstGeom>
            <a:gradFill flip="none" rotWithShape="1">
              <a:gsLst>
                <a:gs pos="63000">
                  <a:sysClr val="window" lastClr="FFFFFF">
                    <a:alpha val="7000"/>
                  </a:sysClr>
                </a:gs>
                <a:gs pos="72000">
                  <a:sysClr val="window" lastClr="FFFFFF">
                    <a:alpha val="15000"/>
                  </a:sysClr>
                </a:gs>
                <a:gs pos="91000">
                  <a:sysClr val="window" lastClr="FFFFFF">
                    <a:alpha val="28000"/>
                  </a:sysClr>
                </a:gs>
              </a:gsLst>
              <a:lin ang="162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Times New Roman"/>
                <a:ea typeface="+mn-ea"/>
                <a:cs typeface="+mn-cs"/>
              </a:endParaRPr>
            </a:p>
          </p:txBody>
        </p:sp>
      </p:grpSp>
      <p:grpSp>
        <p:nvGrpSpPr>
          <p:cNvPr id="29" name="Group 3"/>
          <p:cNvGrpSpPr>
            <a:grpSpLocks/>
          </p:cNvGrpSpPr>
          <p:nvPr/>
        </p:nvGrpSpPr>
        <p:grpSpPr bwMode="auto">
          <a:xfrm>
            <a:off x="685800" y="1735240"/>
            <a:ext cx="8229600" cy="5029200"/>
            <a:chOff x="240" y="816"/>
            <a:chExt cx="5184" cy="3168"/>
          </a:xfrm>
        </p:grpSpPr>
        <p:sp>
          <p:nvSpPr>
            <p:cNvPr id="30" name="AutoShape 4"/>
            <p:cNvSpPr>
              <a:spLocks noChangeArrowheads="1"/>
            </p:cNvSpPr>
            <p:nvPr/>
          </p:nvSpPr>
          <p:spPr bwMode="auto">
            <a:xfrm>
              <a:off x="240" y="3258"/>
              <a:ext cx="1296" cy="726"/>
            </a:xfrm>
            <a:prstGeom prst="roundRect">
              <a:avLst>
                <a:gd name="adj" fmla="val 16667"/>
              </a:avLst>
            </a:prstGeom>
            <a:solidFill>
              <a:schemeClr val="bg1"/>
            </a:solidFill>
            <a:ln w="28575">
              <a:solidFill>
                <a:srgbClr val="000000"/>
              </a:solidFill>
              <a:round/>
              <a:headEnd/>
              <a:tailEnd/>
            </a:ln>
          </p:spPr>
          <p:txBody>
            <a:bodyPr/>
            <a:lstStyle/>
            <a:p>
              <a:pPr algn="ctr"/>
              <a:r>
                <a:rPr lang="en-US" sz="1400" b="1" dirty="0">
                  <a:ea typeface="ＭＳ Ｐゴシック" pitchFamily="34" charset="-128"/>
                </a:rPr>
                <a:t>Method 1: Teach the replacement </a:t>
              </a:r>
              <a:r>
                <a:rPr lang="en-US" sz="1400" b="1" dirty="0" smtClean="0">
                  <a:ea typeface="ＭＳ Ｐゴシック" pitchFamily="34" charset="-128"/>
                </a:rPr>
                <a:t>behavior</a:t>
              </a:r>
              <a:endParaRPr lang="en-US" sz="1400" b="1" dirty="0">
                <a:ea typeface="ＭＳ Ｐゴシック" pitchFamily="34" charset="-128"/>
              </a:endParaRPr>
            </a:p>
          </p:txBody>
        </p:sp>
        <p:sp>
          <p:nvSpPr>
            <p:cNvPr id="31" name="Line 5"/>
            <p:cNvSpPr>
              <a:spLocks noChangeShapeType="1"/>
            </p:cNvSpPr>
            <p:nvPr/>
          </p:nvSpPr>
          <p:spPr bwMode="auto">
            <a:xfrm>
              <a:off x="2218" y="2966"/>
              <a:ext cx="0" cy="279"/>
            </a:xfrm>
            <a:prstGeom prst="line">
              <a:avLst/>
            </a:prstGeom>
            <a:noFill/>
            <a:ln w="9525">
              <a:solidFill>
                <a:srgbClr val="000000"/>
              </a:solidFill>
              <a:round/>
              <a:headEnd/>
              <a:tailEnd/>
            </a:ln>
          </p:spPr>
          <p:txBody>
            <a:bodyPr/>
            <a:lstStyle/>
            <a:p>
              <a:endParaRPr lang="en-US"/>
            </a:p>
          </p:txBody>
        </p:sp>
        <p:sp>
          <p:nvSpPr>
            <p:cNvPr id="32" name="Line 6"/>
            <p:cNvSpPr>
              <a:spLocks noChangeShapeType="1"/>
            </p:cNvSpPr>
            <p:nvPr/>
          </p:nvSpPr>
          <p:spPr bwMode="auto">
            <a:xfrm>
              <a:off x="3840" y="2979"/>
              <a:ext cx="0" cy="279"/>
            </a:xfrm>
            <a:prstGeom prst="line">
              <a:avLst/>
            </a:prstGeom>
            <a:noFill/>
            <a:ln w="9525">
              <a:solidFill>
                <a:srgbClr val="000000"/>
              </a:solidFill>
              <a:round/>
              <a:headEnd/>
              <a:tailEnd/>
            </a:ln>
          </p:spPr>
          <p:txBody>
            <a:bodyPr/>
            <a:lstStyle/>
            <a:p>
              <a:endParaRPr lang="en-US"/>
            </a:p>
          </p:txBody>
        </p:sp>
        <p:sp>
          <p:nvSpPr>
            <p:cNvPr id="33" name="Line 7"/>
            <p:cNvSpPr>
              <a:spLocks noChangeShapeType="1"/>
            </p:cNvSpPr>
            <p:nvPr/>
          </p:nvSpPr>
          <p:spPr bwMode="auto">
            <a:xfrm>
              <a:off x="2832" y="1165"/>
              <a:ext cx="0" cy="698"/>
            </a:xfrm>
            <a:prstGeom prst="line">
              <a:avLst/>
            </a:prstGeom>
            <a:noFill/>
            <a:ln w="9525">
              <a:solidFill>
                <a:srgbClr val="000000"/>
              </a:solidFill>
              <a:round/>
              <a:headEnd/>
              <a:tailEnd/>
            </a:ln>
          </p:spPr>
          <p:txBody>
            <a:bodyPr/>
            <a:lstStyle/>
            <a:p>
              <a:endParaRPr lang="en-US"/>
            </a:p>
          </p:txBody>
        </p:sp>
        <p:sp>
          <p:nvSpPr>
            <p:cNvPr id="34" name="AutoShape 8"/>
            <p:cNvSpPr>
              <a:spLocks noChangeArrowheads="1"/>
            </p:cNvSpPr>
            <p:nvPr/>
          </p:nvSpPr>
          <p:spPr bwMode="auto">
            <a:xfrm>
              <a:off x="2040" y="816"/>
              <a:ext cx="1512" cy="349"/>
            </a:xfrm>
            <a:prstGeom prst="roundRect">
              <a:avLst>
                <a:gd name="adj" fmla="val 16667"/>
              </a:avLst>
            </a:prstGeom>
            <a:solidFill>
              <a:schemeClr val="accent1"/>
            </a:solidFill>
            <a:ln w="9525">
              <a:solidFill>
                <a:srgbClr val="000000"/>
              </a:solidFill>
              <a:round/>
              <a:headEnd/>
              <a:tailEnd/>
            </a:ln>
          </p:spPr>
          <p:txBody>
            <a:bodyPr/>
            <a:lstStyle/>
            <a:p>
              <a:endParaRPr lang="en-US"/>
            </a:p>
          </p:txBody>
        </p:sp>
        <p:sp>
          <p:nvSpPr>
            <p:cNvPr id="35" name="AutoShape 9"/>
            <p:cNvSpPr>
              <a:spLocks noChangeArrowheads="1"/>
            </p:cNvSpPr>
            <p:nvPr/>
          </p:nvSpPr>
          <p:spPr bwMode="auto">
            <a:xfrm>
              <a:off x="1896" y="1304"/>
              <a:ext cx="1872" cy="419"/>
            </a:xfrm>
            <a:prstGeom prst="roundRect">
              <a:avLst>
                <a:gd name="adj" fmla="val 16667"/>
              </a:avLst>
            </a:prstGeom>
            <a:solidFill>
              <a:schemeClr val="accent1"/>
            </a:solidFill>
            <a:ln w="9525">
              <a:solidFill>
                <a:srgbClr val="000000"/>
              </a:solidFill>
              <a:round/>
              <a:headEnd/>
              <a:tailEnd/>
            </a:ln>
          </p:spPr>
          <p:txBody>
            <a:bodyPr/>
            <a:lstStyle/>
            <a:p>
              <a:endParaRPr lang="en-US"/>
            </a:p>
          </p:txBody>
        </p:sp>
        <p:sp>
          <p:nvSpPr>
            <p:cNvPr id="36" name="Text Box 10"/>
            <p:cNvSpPr txBox="1">
              <a:spLocks noChangeArrowheads="1"/>
            </p:cNvSpPr>
            <p:nvPr/>
          </p:nvSpPr>
          <p:spPr bwMode="auto">
            <a:xfrm>
              <a:off x="2112" y="886"/>
              <a:ext cx="1368" cy="418"/>
            </a:xfrm>
            <a:prstGeom prst="rect">
              <a:avLst/>
            </a:prstGeom>
            <a:noFill/>
            <a:ln w="9525">
              <a:noFill/>
              <a:miter lim="800000"/>
              <a:headEnd/>
              <a:tailEnd/>
            </a:ln>
          </p:spPr>
          <p:txBody>
            <a:bodyPr/>
            <a:lstStyle/>
            <a:p>
              <a:pPr algn="ctr" eaLnBrk="0" hangingPunct="0"/>
              <a:r>
                <a:rPr lang="en-US" b="1" dirty="0">
                  <a:solidFill>
                    <a:schemeClr val="bg1"/>
                  </a:solidFill>
                  <a:ea typeface="ＭＳ Ｐゴシック" pitchFamily="34" charset="-128"/>
                </a:rPr>
                <a:t>Conduct FBA</a:t>
              </a:r>
            </a:p>
          </p:txBody>
        </p:sp>
        <p:sp>
          <p:nvSpPr>
            <p:cNvPr id="37" name="AutoShape 11"/>
            <p:cNvSpPr>
              <a:spLocks noChangeArrowheads="1"/>
            </p:cNvSpPr>
            <p:nvPr/>
          </p:nvSpPr>
          <p:spPr bwMode="auto">
            <a:xfrm>
              <a:off x="1896" y="1728"/>
              <a:ext cx="1872" cy="762"/>
            </a:xfrm>
            <a:prstGeom prst="diamond">
              <a:avLst/>
            </a:prstGeom>
            <a:solidFill>
              <a:schemeClr val="bg1"/>
            </a:solidFill>
            <a:ln w="25400">
              <a:solidFill>
                <a:schemeClr val="tx1"/>
              </a:solidFill>
              <a:miter lim="800000"/>
              <a:headEnd/>
              <a:tailEnd/>
            </a:ln>
          </p:spPr>
          <p:txBody>
            <a:bodyPr/>
            <a:lstStyle/>
            <a:p>
              <a:endParaRPr lang="en-US"/>
            </a:p>
          </p:txBody>
        </p:sp>
        <p:sp>
          <p:nvSpPr>
            <p:cNvPr id="38" name="Text Box 12"/>
            <p:cNvSpPr txBox="1">
              <a:spLocks noChangeArrowheads="1"/>
            </p:cNvSpPr>
            <p:nvPr/>
          </p:nvSpPr>
          <p:spPr bwMode="auto">
            <a:xfrm>
              <a:off x="2112" y="1966"/>
              <a:ext cx="1488" cy="434"/>
            </a:xfrm>
            <a:prstGeom prst="rect">
              <a:avLst/>
            </a:prstGeom>
            <a:noFill/>
            <a:ln w="9525">
              <a:noFill/>
              <a:miter lim="800000"/>
              <a:headEnd/>
              <a:tailEnd/>
            </a:ln>
          </p:spPr>
          <p:txBody>
            <a:bodyPr/>
            <a:lstStyle/>
            <a:p>
              <a:pPr algn="ctr" eaLnBrk="0" hangingPunct="0"/>
              <a:r>
                <a:rPr lang="en-US" sz="1400" b="1" dirty="0">
                  <a:ea typeface="ＭＳ Ｐゴシック" pitchFamily="34" charset="-128"/>
                </a:rPr>
                <a:t>Can the student perform the replacement behavior?</a:t>
              </a:r>
            </a:p>
          </p:txBody>
        </p:sp>
        <p:sp>
          <p:nvSpPr>
            <p:cNvPr id="39" name="Line 13"/>
            <p:cNvSpPr>
              <a:spLocks noChangeShapeType="1"/>
            </p:cNvSpPr>
            <p:nvPr/>
          </p:nvSpPr>
          <p:spPr bwMode="auto">
            <a:xfrm>
              <a:off x="4704" y="2749"/>
              <a:ext cx="0" cy="509"/>
            </a:xfrm>
            <a:prstGeom prst="line">
              <a:avLst/>
            </a:prstGeom>
            <a:noFill/>
            <a:ln w="9525">
              <a:solidFill>
                <a:srgbClr val="000000"/>
              </a:solidFill>
              <a:round/>
              <a:headEnd/>
              <a:tailEnd/>
            </a:ln>
          </p:spPr>
          <p:txBody>
            <a:bodyPr/>
            <a:lstStyle/>
            <a:p>
              <a:endParaRPr lang="en-US"/>
            </a:p>
          </p:txBody>
        </p:sp>
        <p:sp>
          <p:nvSpPr>
            <p:cNvPr id="40" name="Line 14"/>
            <p:cNvSpPr>
              <a:spLocks noChangeShapeType="1"/>
            </p:cNvSpPr>
            <p:nvPr/>
          </p:nvSpPr>
          <p:spPr bwMode="auto">
            <a:xfrm flipH="1">
              <a:off x="978" y="2742"/>
              <a:ext cx="6" cy="527"/>
            </a:xfrm>
            <a:prstGeom prst="line">
              <a:avLst/>
            </a:prstGeom>
            <a:noFill/>
            <a:ln w="9525">
              <a:solidFill>
                <a:srgbClr val="000000"/>
              </a:solidFill>
              <a:round/>
              <a:headEnd/>
              <a:tailEnd/>
            </a:ln>
          </p:spPr>
          <p:txBody>
            <a:bodyPr/>
            <a:lstStyle/>
            <a:p>
              <a:endParaRPr lang="en-US"/>
            </a:p>
          </p:txBody>
        </p:sp>
        <p:sp>
          <p:nvSpPr>
            <p:cNvPr id="41" name="Line 15"/>
            <p:cNvSpPr>
              <a:spLocks noChangeShapeType="1"/>
            </p:cNvSpPr>
            <p:nvPr/>
          </p:nvSpPr>
          <p:spPr bwMode="auto">
            <a:xfrm flipH="1">
              <a:off x="2120" y="2283"/>
              <a:ext cx="184" cy="176"/>
            </a:xfrm>
            <a:prstGeom prst="line">
              <a:avLst/>
            </a:prstGeom>
            <a:noFill/>
            <a:ln w="9525">
              <a:solidFill>
                <a:srgbClr val="000000"/>
              </a:solidFill>
              <a:round/>
              <a:headEnd/>
              <a:tailEnd/>
            </a:ln>
          </p:spPr>
          <p:txBody>
            <a:bodyPr/>
            <a:lstStyle/>
            <a:p>
              <a:endParaRPr lang="en-US"/>
            </a:p>
          </p:txBody>
        </p:sp>
        <p:sp>
          <p:nvSpPr>
            <p:cNvPr id="42" name="Line 16"/>
            <p:cNvSpPr>
              <a:spLocks noChangeShapeType="1"/>
            </p:cNvSpPr>
            <p:nvPr/>
          </p:nvSpPr>
          <p:spPr bwMode="auto">
            <a:xfrm>
              <a:off x="3213" y="2344"/>
              <a:ext cx="207" cy="135"/>
            </a:xfrm>
            <a:prstGeom prst="line">
              <a:avLst/>
            </a:prstGeom>
            <a:noFill/>
            <a:ln w="9525">
              <a:solidFill>
                <a:srgbClr val="000000"/>
              </a:solidFill>
              <a:round/>
              <a:headEnd/>
              <a:tailEnd/>
            </a:ln>
          </p:spPr>
          <p:txBody>
            <a:bodyPr/>
            <a:lstStyle/>
            <a:p>
              <a:endParaRPr lang="en-US"/>
            </a:p>
          </p:txBody>
        </p:sp>
        <p:sp>
          <p:nvSpPr>
            <p:cNvPr id="43" name="AutoShape 17"/>
            <p:cNvSpPr>
              <a:spLocks noChangeArrowheads="1"/>
            </p:cNvSpPr>
            <p:nvPr/>
          </p:nvSpPr>
          <p:spPr bwMode="auto">
            <a:xfrm>
              <a:off x="4128" y="3258"/>
              <a:ext cx="1296" cy="726"/>
            </a:xfrm>
            <a:prstGeom prst="roundRect">
              <a:avLst>
                <a:gd name="adj" fmla="val 16667"/>
              </a:avLst>
            </a:prstGeom>
            <a:solidFill>
              <a:schemeClr val="bg1"/>
            </a:solidFill>
            <a:ln w="28575">
              <a:solidFill>
                <a:schemeClr val="tx1"/>
              </a:solidFill>
              <a:round/>
              <a:headEnd/>
              <a:tailEnd/>
            </a:ln>
          </p:spPr>
          <p:txBody>
            <a:bodyPr/>
            <a:lstStyle/>
            <a:p>
              <a:pPr algn="ctr"/>
              <a:r>
                <a:rPr lang="en-US" sz="1400" b="1" dirty="0">
                  <a:ea typeface="ＭＳ Ｐゴシック" pitchFamily="34" charset="-128"/>
                </a:rPr>
                <a:t>Method 3: Adjust the </a:t>
              </a:r>
              <a:r>
                <a:rPr lang="en-US" sz="1400" b="1" dirty="0" smtClean="0">
                  <a:ea typeface="ＭＳ Ｐゴシック" pitchFamily="34" charset="-128"/>
                </a:rPr>
                <a:t>contingencies</a:t>
              </a:r>
              <a:endParaRPr lang="en-US" sz="1400" b="1" dirty="0">
                <a:ea typeface="ＭＳ Ｐゴシック" pitchFamily="34" charset="-128"/>
              </a:endParaRPr>
            </a:p>
          </p:txBody>
        </p:sp>
        <p:sp>
          <p:nvSpPr>
            <p:cNvPr id="44" name="AutoShape 18"/>
            <p:cNvSpPr>
              <a:spLocks noChangeArrowheads="1"/>
            </p:cNvSpPr>
            <p:nvPr/>
          </p:nvSpPr>
          <p:spPr bwMode="auto">
            <a:xfrm>
              <a:off x="2832" y="3258"/>
              <a:ext cx="1296" cy="726"/>
            </a:xfrm>
            <a:prstGeom prst="roundRect">
              <a:avLst>
                <a:gd name="adj" fmla="val 16667"/>
              </a:avLst>
            </a:prstGeom>
            <a:solidFill>
              <a:schemeClr val="bg1"/>
            </a:solidFill>
            <a:ln w="28575">
              <a:solidFill>
                <a:schemeClr val="tx1"/>
              </a:solidFill>
              <a:round/>
              <a:headEnd/>
              <a:tailEnd/>
            </a:ln>
          </p:spPr>
          <p:txBody>
            <a:bodyPr/>
            <a:lstStyle/>
            <a:p>
              <a:pPr algn="ctr"/>
              <a:r>
                <a:rPr lang="en-US" sz="1400" b="1" dirty="0">
                  <a:ea typeface="ＭＳ Ｐゴシック" pitchFamily="34" charset="-128"/>
                </a:rPr>
                <a:t>Method 2: Improve the </a:t>
              </a:r>
              <a:r>
                <a:rPr lang="en-US" sz="1400" b="1" dirty="0" smtClean="0">
                  <a:ea typeface="ＭＳ Ｐゴシック" pitchFamily="34" charset="-128"/>
                </a:rPr>
                <a:t>environment</a:t>
              </a:r>
              <a:endParaRPr lang="en-US" sz="1400" b="1" dirty="0">
                <a:ea typeface="ＭＳ Ｐゴシック" pitchFamily="34" charset="-128"/>
              </a:endParaRPr>
            </a:p>
          </p:txBody>
        </p:sp>
        <p:sp>
          <p:nvSpPr>
            <p:cNvPr id="45" name="AutoShape 19"/>
            <p:cNvSpPr>
              <a:spLocks noChangeArrowheads="1"/>
            </p:cNvSpPr>
            <p:nvPr/>
          </p:nvSpPr>
          <p:spPr bwMode="auto">
            <a:xfrm>
              <a:off x="1536" y="3258"/>
              <a:ext cx="1296" cy="726"/>
            </a:xfrm>
            <a:prstGeom prst="roundRect">
              <a:avLst>
                <a:gd name="adj" fmla="val 16667"/>
              </a:avLst>
            </a:prstGeom>
            <a:solidFill>
              <a:schemeClr val="bg1"/>
            </a:solidFill>
            <a:ln w="28575">
              <a:solidFill>
                <a:schemeClr val="tx1"/>
              </a:solidFill>
              <a:round/>
              <a:headEnd/>
              <a:tailEnd/>
            </a:ln>
          </p:spPr>
          <p:txBody>
            <a:bodyPr/>
            <a:lstStyle/>
            <a:p>
              <a:pPr algn="ctr"/>
              <a:r>
                <a:rPr lang="en-US" sz="1400" b="1" dirty="0">
                  <a:ea typeface="ＭＳ Ｐゴシック" pitchFamily="34" charset="-128"/>
                </a:rPr>
                <a:t>Method 1 &amp; 2: Teach the replacement behavior </a:t>
              </a:r>
              <a:r>
                <a:rPr lang="en-US" sz="1400" b="1" i="1" dirty="0">
                  <a:ea typeface="ＭＳ Ｐゴシック" pitchFamily="34" charset="-128"/>
                </a:rPr>
                <a:t>and </a:t>
              </a:r>
              <a:r>
                <a:rPr lang="en-US" sz="1400" b="1" dirty="0">
                  <a:ea typeface="ＭＳ Ｐゴシック" pitchFamily="34" charset="-128"/>
                </a:rPr>
                <a:t>improve the </a:t>
              </a:r>
              <a:r>
                <a:rPr lang="en-US" sz="1400" b="1" dirty="0" smtClean="0">
                  <a:ea typeface="ＭＳ Ｐゴシック" pitchFamily="34" charset="-128"/>
                </a:rPr>
                <a:t>environment</a:t>
              </a:r>
              <a:endParaRPr lang="en-US" sz="1400" b="1" dirty="0">
                <a:ea typeface="ＭＳ Ｐゴシック" pitchFamily="34" charset="-128"/>
              </a:endParaRPr>
            </a:p>
          </p:txBody>
        </p:sp>
        <p:sp>
          <p:nvSpPr>
            <p:cNvPr id="46" name="AutoShape 20"/>
            <p:cNvSpPr>
              <a:spLocks noChangeArrowheads="1"/>
            </p:cNvSpPr>
            <p:nvPr/>
          </p:nvSpPr>
          <p:spPr bwMode="auto">
            <a:xfrm>
              <a:off x="2904" y="2351"/>
              <a:ext cx="1872" cy="769"/>
            </a:xfrm>
            <a:prstGeom prst="diamond">
              <a:avLst/>
            </a:prstGeom>
            <a:solidFill>
              <a:schemeClr val="bg1"/>
            </a:solidFill>
            <a:ln w="25400">
              <a:solidFill>
                <a:schemeClr val="tx1"/>
              </a:solidFill>
              <a:miter lim="800000"/>
              <a:headEnd/>
              <a:tailEnd/>
            </a:ln>
          </p:spPr>
          <p:txBody>
            <a:bodyPr/>
            <a:lstStyle/>
            <a:p>
              <a:endParaRPr lang="en-US"/>
            </a:p>
          </p:txBody>
        </p:sp>
        <p:sp>
          <p:nvSpPr>
            <p:cNvPr id="47" name="AutoShape 21"/>
            <p:cNvSpPr>
              <a:spLocks noChangeArrowheads="1"/>
            </p:cNvSpPr>
            <p:nvPr/>
          </p:nvSpPr>
          <p:spPr bwMode="auto">
            <a:xfrm>
              <a:off x="888" y="2351"/>
              <a:ext cx="1872" cy="769"/>
            </a:xfrm>
            <a:prstGeom prst="diamond">
              <a:avLst/>
            </a:prstGeom>
            <a:solidFill>
              <a:schemeClr val="bg1"/>
            </a:solidFill>
            <a:ln w="28575">
              <a:solidFill>
                <a:schemeClr val="tx1"/>
              </a:solidFill>
              <a:miter lim="800000"/>
              <a:headEnd/>
              <a:tailEnd/>
            </a:ln>
          </p:spPr>
          <p:txBody>
            <a:bodyPr/>
            <a:lstStyle/>
            <a:p>
              <a:endParaRPr lang="en-US" dirty="0"/>
            </a:p>
          </p:txBody>
        </p:sp>
        <p:sp>
          <p:nvSpPr>
            <p:cNvPr id="48" name="Text Box 22"/>
            <p:cNvSpPr txBox="1">
              <a:spLocks noChangeArrowheads="1"/>
            </p:cNvSpPr>
            <p:nvPr/>
          </p:nvSpPr>
          <p:spPr bwMode="auto">
            <a:xfrm>
              <a:off x="3216" y="2495"/>
              <a:ext cx="1368" cy="486"/>
            </a:xfrm>
            <a:prstGeom prst="rect">
              <a:avLst/>
            </a:prstGeom>
            <a:noFill/>
            <a:ln w="9525">
              <a:noFill/>
              <a:miter lim="800000"/>
              <a:headEnd/>
              <a:tailEnd/>
            </a:ln>
          </p:spPr>
          <p:txBody>
            <a:bodyPr/>
            <a:lstStyle/>
            <a:p>
              <a:pPr algn="ctr" eaLnBrk="0" hangingPunct="0"/>
              <a:r>
                <a:rPr lang="en-US" sz="1400" b="1" dirty="0">
                  <a:ea typeface="ＭＳ Ｐゴシック" pitchFamily="34" charset="-128"/>
                </a:rPr>
                <a:t>Do antecedent conditions represent effective </a:t>
              </a:r>
              <a:r>
                <a:rPr lang="en-US" sz="1400" b="1" dirty="0" smtClean="0">
                  <a:ea typeface="ＭＳ Ｐゴシック" pitchFamily="34" charset="-128"/>
                </a:rPr>
                <a:t>practices?</a:t>
              </a:r>
              <a:endParaRPr lang="en-US" sz="1400" b="1" dirty="0">
                <a:ea typeface="ＭＳ Ｐゴシック" pitchFamily="34" charset="-128"/>
              </a:endParaRPr>
            </a:p>
          </p:txBody>
        </p:sp>
        <p:sp>
          <p:nvSpPr>
            <p:cNvPr id="49" name="Text Box 23"/>
            <p:cNvSpPr txBox="1">
              <a:spLocks noChangeArrowheads="1"/>
            </p:cNvSpPr>
            <p:nvPr/>
          </p:nvSpPr>
          <p:spPr bwMode="auto">
            <a:xfrm>
              <a:off x="1133" y="2479"/>
              <a:ext cx="1368" cy="419"/>
            </a:xfrm>
            <a:prstGeom prst="rect">
              <a:avLst/>
            </a:prstGeom>
            <a:noFill/>
            <a:ln w="9525">
              <a:noFill/>
              <a:miter lim="800000"/>
              <a:headEnd/>
              <a:tailEnd/>
            </a:ln>
          </p:spPr>
          <p:txBody>
            <a:bodyPr/>
            <a:lstStyle/>
            <a:p>
              <a:pPr algn="ctr" eaLnBrk="0" hangingPunct="0"/>
              <a:r>
                <a:rPr lang="en-US" sz="1400" b="1" dirty="0">
                  <a:ea typeface="ＭＳ Ｐゴシック" pitchFamily="34" charset="-128"/>
                </a:rPr>
                <a:t>Do antecedent conditions represent effective </a:t>
              </a:r>
              <a:r>
                <a:rPr lang="en-US" sz="1400" b="1" dirty="0" smtClean="0">
                  <a:ea typeface="ＭＳ Ｐゴシック" pitchFamily="34" charset="-128"/>
                </a:rPr>
                <a:t>practices?</a:t>
              </a:r>
              <a:endParaRPr lang="en-US" sz="1400" b="1" dirty="0">
                <a:ea typeface="ＭＳ Ｐゴシック" pitchFamily="34" charset="-128"/>
              </a:endParaRPr>
            </a:p>
          </p:txBody>
        </p:sp>
        <p:sp>
          <p:nvSpPr>
            <p:cNvPr id="50" name="Text Box 28"/>
            <p:cNvSpPr txBox="1">
              <a:spLocks noChangeArrowheads="1"/>
            </p:cNvSpPr>
            <p:nvPr/>
          </p:nvSpPr>
          <p:spPr bwMode="auto">
            <a:xfrm>
              <a:off x="456" y="2839"/>
              <a:ext cx="360" cy="140"/>
            </a:xfrm>
            <a:prstGeom prst="rect">
              <a:avLst/>
            </a:prstGeom>
            <a:noFill/>
            <a:ln w="15875">
              <a:noFill/>
              <a:miter lim="800000"/>
              <a:headEnd/>
              <a:tailEnd/>
            </a:ln>
          </p:spPr>
          <p:txBody>
            <a:bodyPr/>
            <a:lstStyle/>
            <a:p>
              <a:pPr eaLnBrk="0" hangingPunct="0"/>
              <a:endParaRPr lang="en-US" sz="1400" b="1">
                <a:ea typeface="ＭＳ Ｐゴシック" pitchFamily="34" charset="-128"/>
              </a:endParaRPr>
            </a:p>
          </p:txBody>
        </p:sp>
        <p:sp>
          <p:nvSpPr>
            <p:cNvPr id="51" name="Text Box 29"/>
            <p:cNvSpPr txBox="1">
              <a:spLocks noChangeArrowheads="1"/>
            </p:cNvSpPr>
            <p:nvPr/>
          </p:nvSpPr>
          <p:spPr bwMode="auto">
            <a:xfrm>
              <a:off x="1968" y="3049"/>
              <a:ext cx="360" cy="139"/>
            </a:xfrm>
            <a:prstGeom prst="rect">
              <a:avLst/>
            </a:prstGeom>
            <a:noFill/>
            <a:ln w="15875">
              <a:noFill/>
              <a:miter lim="800000"/>
              <a:headEnd/>
              <a:tailEnd/>
            </a:ln>
          </p:spPr>
          <p:txBody>
            <a:bodyPr/>
            <a:lstStyle/>
            <a:p>
              <a:pPr eaLnBrk="0" hangingPunct="0"/>
              <a:endParaRPr lang="en-US" sz="2400" b="1">
                <a:ea typeface="ＭＳ Ｐゴシック" pitchFamily="34" charset="-128"/>
              </a:endParaRPr>
            </a:p>
          </p:txBody>
        </p:sp>
        <p:sp>
          <p:nvSpPr>
            <p:cNvPr id="52" name="Text Box 30"/>
            <p:cNvSpPr txBox="1">
              <a:spLocks noChangeArrowheads="1"/>
            </p:cNvSpPr>
            <p:nvPr/>
          </p:nvSpPr>
          <p:spPr bwMode="auto">
            <a:xfrm>
              <a:off x="4848" y="2839"/>
              <a:ext cx="360" cy="140"/>
            </a:xfrm>
            <a:prstGeom prst="rect">
              <a:avLst/>
            </a:prstGeom>
            <a:noFill/>
            <a:ln w="15875">
              <a:noFill/>
              <a:miter lim="800000"/>
              <a:headEnd/>
              <a:tailEnd/>
            </a:ln>
          </p:spPr>
          <p:txBody>
            <a:bodyPr/>
            <a:lstStyle/>
            <a:p>
              <a:pPr eaLnBrk="0" hangingPunct="0"/>
              <a:endParaRPr lang="en-US" sz="2400" b="1">
                <a:ea typeface="ＭＳ Ｐゴシック" pitchFamily="34" charset="-128"/>
              </a:endParaRPr>
            </a:p>
          </p:txBody>
        </p:sp>
        <p:sp>
          <p:nvSpPr>
            <p:cNvPr id="53" name="Text Box 31"/>
            <p:cNvSpPr txBox="1">
              <a:spLocks noChangeArrowheads="1"/>
            </p:cNvSpPr>
            <p:nvPr/>
          </p:nvSpPr>
          <p:spPr bwMode="auto">
            <a:xfrm>
              <a:off x="3216" y="3024"/>
              <a:ext cx="360" cy="192"/>
            </a:xfrm>
            <a:prstGeom prst="rect">
              <a:avLst/>
            </a:prstGeom>
            <a:solidFill>
              <a:schemeClr val="bg1"/>
            </a:solidFill>
            <a:ln w="25400">
              <a:noFill/>
              <a:miter lim="800000"/>
              <a:headEnd/>
              <a:tailEnd/>
            </a:ln>
          </p:spPr>
          <p:txBody>
            <a:bodyPr/>
            <a:lstStyle/>
            <a:p>
              <a:pPr eaLnBrk="0" hangingPunct="0"/>
              <a:endParaRPr lang="en-US" sz="2400" b="1">
                <a:ea typeface="ＭＳ Ｐゴシック" pitchFamily="34" charset="-128"/>
              </a:endParaRPr>
            </a:p>
          </p:txBody>
        </p:sp>
        <p:sp>
          <p:nvSpPr>
            <p:cNvPr id="54" name="Text Box 32"/>
            <p:cNvSpPr txBox="1">
              <a:spLocks noChangeArrowheads="1"/>
            </p:cNvSpPr>
            <p:nvPr/>
          </p:nvSpPr>
          <p:spPr bwMode="auto">
            <a:xfrm>
              <a:off x="1968" y="1304"/>
              <a:ext cx="1728" cy="419"/>
            </a:xfrm>
            <a:prstGeom prst="rect">
              <a:avLst/>
            </a:prstGeom>
            <a:noFill/>
            <a:ln w="9525">
              <a:noFill/>
              <a:miter lim="800000"/>
              <a:headEnd/>
              <a:tailEnd/>
            </a:ln>
          </p:spPr>
          <p:txBody>
            <a:bodyPr/>
            <a:lstStyle/>
            <a:p>
              <a:pPr algn="ctr" eaLnBrk="0" hangingPunct="0"/>
              <a:r>
                <a:rPr lang="en-US" b="1" dirty="0">
                  <a:solidFill>
                    <a:schemeClr val="bg1"/>
                  </a:solidFill>
                  <a:ea typeface="ＭＳ Ｐゴシック" pitchFamily="34" charset="-128"/>
                </a:rPr>
                <a:t>Select Replacement Behavior</a:t>
              </a:r>
            </a:p>
          </p:txBody>
        </p:sp>
        <p:sp>
          <p:nvSpPr>
            <p:cNvPr id="55" name="Text Box 33"/>
            <p:cNvSpPr txBox="1">
              <a:spLocks noChangeArrowheads="1"/>
            </p:cNvSpPr>
            <p:nvPr/>
          </p:nvSpPr>
          <p:spPr bwMode="auto">
            <a:xfrm>
              <a:off x="1536" y="2160"/>
              <a:ext cx="116" cy="173"/>
            </a:xfrm>
            <a:prstGeom prst="rect">
              <a:avLst/>
            </a:prstGeom>
            <a:noFill/>
            <a:ln w="15875">
              <a:noFill/>
              <a:miter lim="800000"/>
              <a:headEnd/>
              <a:tailEnd/>
            </a:ln>
          </p:spPr>
          <p:txBody>
            <a:bodyPr wrap="none">
              <a:spAutoFit/>
            </a:bodyPr>
            <a:lstStyle/>
            <a:p>
              <a:pPr>
                <a:spcBef>
                  <a:spcPct val="50000"/>
                </a:spcBef>
              </a:pPr>
              <a:endParaRPr lang="en-US" sz="1200">
                <a:latin typeface="Times New Roman" pitchFamily="18" charset="0"/>
              </a:endParaRPr>
            </a:p>
          </p:txBody>
        </p:sp>
        <p:sp>
          <p:nvSpPr>
            <p:cNvPr id="56" name="Text Box 34"/>
            <p:cNvSpPr txBox="1">
              <a:spLocks noChangeArrowheads="1"/>
            </p:cNvSpPr>
            <p:nvPr/>
          </p:nvSpPr>
          <p:spPr bwMode="auto">
            <a:xfrm>
              <a:off x="3696" y="2160"/>
              <a:ext cx="336" cy="174"/>
            </a:xfrm>
            <a:prstGeom prst="rect">
              <a:avLst/>
            </a:prstGeom>
            <a:solidFill>
              <a:schemeClr val="bg1"/>
            </a:solidFill>
            <a:ln w="25400">
              <a:noFill/>
              <a:miter lim="800000"/>
              <a:headEnd/>
              <a:tailEnd/>
            </a:ln>
          </p:spPr>
          <p:txBody>
            <a:bodyPr>
              <a:spAutoFit/>
            </a:bodyPr>
            <a:lstStyle/>
            <a:p>
              <a:pPr>
                <a:spcBef>
                  <a:spcPct val="50000"/>
                </a:spcBef>
              </a:pPr>
              <a:endParaRPr lang="en-US" sz="1200" b="1">
                <a:latin typeface="Times New Roman" pitchFamily="18" charset="0"/>
              </a:endParaRPr>
            </a:p>
          </p:txBody>
        </p:sp>
      </p:grpSp>
      <p:sp>
        <p:nvSpPr>
          <p:cNvPr id="57" name="Rectangle 56"/>
          <p:cNvSpPr/>
          <p:nvPr/>
        </p:nvSpPr>
        <p:spPr>
          <a:xfrm>
            <a:off x="6619744" y="1496388"/>
            <a:ext cx="2114681" cy="338554"/>
          </a:xfrm>
          <a:prstGeom prst="rect">
            <a:avLst/>
          </a:prstGeom>
        </p:spPr>
        <p:txBody>
          <a:bodyPr wrap="none">
            <a:spAutoFit/>
          </a:bodyPr>
          <a:lstStyle/>
          <a:p>
            <a:pPr algn="r"/>
            <a:r>
              <a:rPr lang="en-US" sz="1600" dirty="0"/>
              <a:t>(Umbreit et al., 2007)</a:t>
            </a:r>
          </a:p>
        </p:txBody>
      </p:sp>
      <p:sp>
        <p:nvSpPr>
          <p:cNvPr id="58" name="Text Box 28"/>
          <p:cNvSpPr txBox="1">
            <a:spLocks noChangeArrowheads="1"/>
          </p:cNvSpPr>
          <p:nvPr/>
        </p:nvSpPr>
        <p:spPr bwMode="auto">
          <a:xfrm>
            <a:off x="1819275" y="5294415"/>
            <a:ext cx="571500" cy="222250"/>
          </a:xfrm>
          <a:prstGeom prst="rect">
            <a:avLst/>
          </a:prstGeom>
          <a:noFill/>
          <a:ln w="15875">
            <a:noFill/>
            <a:miter lim="800000"/>
            <a:headEnd/>
            <a:tailEnd/>
          </a:ln>
        </p:spPr>
        <p:txBody>
          <a:bodyPr/>
          <a:lstStyle/>
          <a:p>
            <a:pPr eaLnBrk="0" hangingPunct="0"/>
            <a:r>
              <a:rPr lang="en-US" sz="1400" b="1" dirty="0">
                <a:solidFill>
                  <a:schemeClr val="accent5"/>
                </a:solidFill>
                <a:ea typeface="ＭＳ Ｐゴシック" pitchFamily="34" charset="-128"/>
              </a:rPr>
              <a:t>YES</a:t>
            </a:r>
          </a:p>
        </p:txBody>
      </p:sp>
      <p:sp>
        <p:nvSpPr>
          <p:cNvPr id="59" name="Text Box 28"/>
          <p:cNvSpPr txBox="1">
            <a:spLocks noChangeArrowheads="1"/>
          </p:cNvSpPr>
          <p:nvPr/>
        </p:nvSpPr>
        <p:spPr bwMode="auto">
          <a:xfrm>
            <a:off x="7191375" y="5298487"/>
            <a:ext cx="571500" cy="222250"/>
          </a:xfrm>
          <a:prstGeom prst="rect">
            <a:avLst/>
          </a:prstGeom>
          <a:noFill/>
          <a:ln w="15875">
            <a:noFill/>
            <a:miter lim="800000"/>
            <a:headEnd/>
            <a:tailEnd/>
          </a:ln>
        </p:spPr>
        <p:txBody>
          <a:bodyPr/>
          <a:lstStyle/>
          <a:p>
            <a:pPr eaLnBrk="0" hangingPunct="0"/>
            <a:r>
              <a:rPr lang="en-US" sz="1400" b="1" dirty="0">
                <a:solidFill>
                  <a:schemeClr val="accent5"/>
                </a:solidFill>
                <a:ea typeface="ＭＳ Ｐゴシック" pitchFamily="34" charset="-128"/>
              </a:rPr>
              <a:t>YES</a:t>
            </a:r>
          </a:p>
        </p:txBody>
      </p:sp>
      <p:sp>
        <p:nvSpPr>
          <p:cNvPr id="60" name="Text Box 28"/>
          <p:cNvSpPr txBox="1">
            <a:spLocks noChangeArrowheads="1"/>
          </p:cNvSpPr>
          <p:nvPr/>
        </p:nvSpPr>
        <p:spPr bwMode="auto">
          <a:xfrm>
            <a:off x="5119688" y="4258280"/>
            <a:ext cx="571500" cy="222250"/>
          </a:xfrm>
          <a:prstGeom prst="rect">
            <a:avLst/>
          </a:prstGeom>
          <a:noFill/>
          <a:ln w="15875">
            <a:noFill/>
            <a:miter lim="800000"/>
            <a:headEnd/>
            <a:tailEnd/>
          </a:ln>
        </p:spPr>
        <p:txBody>
          <a:bodyPr/>
          <a:lstStyle/>
          <a:p>
            <a:pPr eaLnBrk="0" hangingPunct="0"/>
            <a:r>
              <a:rPr lang="en-US" sz="1400" b="1" dirty="0">
                <a:solidFill>
                  <a:schemeClr val="accent5"/>
                </a:solidFill>
                <a:ea typeface="ＭＳ Ｐゴシック" pitchFamily="34" charset="-128"/>
              </a:rPr>
              <a:t>YES</a:t>
            </a:r>
          </a:p>
        </p:txBody>
      </p:sp>
      <p:sp>
        <p:nvSpPr>
          <p:cNvPr id="61" name="Text Box 29"/>
          <p:cNvSpPr txBox="1">
            <a:spLocks noChangeArrowheads="1"/>
          </p:cNvSpPr>
          <p:nvPr/>
        </p:nvSpPr>
        <p:spPr bwMode="auto">
          <a:xfrm>
            <a:off x="3989388" y="4232377"/>
            <a:ext cx="571500" cy="220663"/>
          </a:xfrm>
          <a:prstGeom prst="rect">
            <a:avLst/>
          </a:prstGeom>
          <a:noFill/>
          <a:ln w="15875">
            <a:noFill/>
            <a:miter lim="800000"/>
            <a:headEnd/>
            <a:tailEnd/>
          </a:ln>
        </p:spPr>
        <p:txBody>
          <a:bodyPr/>
          <a:lstStyle/>
          <a:p>
            <a:pPr eaLnBrk="0" hangingPunct="0"/>
            <a:r>
              <a:rPr lang="en-US" sz="1400" b="1" dirty="0">
                <a:solidFill>
                  <a:schemeClr val="accent5"/>
                </a:solidFill>
                <a:ea typeface="ＭＳ Ｐゴシック" pitchFamily="34" charset="-128"/>
              </a:rPr>
              <a:t>NO</a:t>
            </a:r>
            <a:endParaRPr lang="en-US" sz="2400" b="1" dirty="0">
              <a:solidFill>
                <a:schemeClr val="accent5"/>
              </a:solidFill>
              <a:ea typeface="ＭＳ Ｐゴシック" pitchFamily="34" charset="-128"/>
            </a:endParaRPr>
          </a:p>
        </p:txBody>
      </p:sp>
      <p:sp>
        <p:nvSpPr>
          <p:cNvPr id="62" name="Text Box 29"/>
          <p:cNvSpPr txBox="1">
            <a:spLocks noChangeArrowheads="1"/>
          </p:cNvSpPr>
          <p:nvPr/>
        </p:nvSpPr>
        <p:spPr bwMode="auto">
          <a:xfrm>
            <a:off x="3800475" y="5281024"/>
            <a:ext cx="571500" cy="220663"/>
          </a:xfrm>
          <a:prstGeom prst="rect">
            <a:avLst/>
          </a:prstGeom>
          <a:noFill/>
          <a:ln w="15875">
            <a:noFill/>
            <a:miter lim="800000"/>
            <a:headEnd/>
            <a:tailEnd/>
          </a:ln>
        </p:spPr>
        <p:txBody>
          <a:bodyPr/>
          <a:lstStyle/>
          <a:p>
            <a:pPr eaLnBrk="0" hangingPunct="0"/>
            <a:r>
              <a:rPr lang="en-US" sz="1400" b="1" dirty="0">
                <a:solidFill>
                  <a:schemeClr val="accent5"/>
                </a:solidFill>
                <a:ea typeface="ＭＳ Ｐゴシック" pitchFamily="34" charset="-128"/>
              </a:rPr>
              <a:t>NO</a:t>
            </a:r>
            <a:endParaRPr lang="en-US" sz="2400" b="1" dirty="0">
              <a:solidFill>
                <a:schemeClr val="accent5"/>
              </a:solidFill>
              <a:ea typeface="ＭＳ Ｐゴシック" pitchFamily="34" charset="-128"/>
            </a:endParaRPr>
          </a:p>
        </p:txBody>
      </p:sp>
      <p:sp>
        <p:nvSpPr>
          <p:cNvPr id="63" name="Text Box 29"/>
          <p:cNvSpPr txBox="1">
            <a:spLocks noChangeArrowheads="1"/>
          </p:cNvSpPr>
          <p:nvPr/>
        </p:nvSpPr>
        <p:spPr bwMode="auto">
          <a:xfrm>
            <a:off x="5734050" y="5290447"/>
            <a:ext cx="571500" cy="220663"/>
          </a:xfrm>
          <a:prstGeom prst="rect">
            <a:avLst/>
          </a:prstGeom>
          <a:noFill/>
          <a:ln w="15875">
            <a:noFill/>
            <a:miter lim="800000"/>
            <a:headEnd/>
            <a:tailEnd/>
          </a:ln>
        </p:spPr>
        <p:txBody>
          <a:bodyPr/>
          <a:lstStyle/>
          <a:p>
            <a:pPr eaLnBrk="0" hangingPunct="0"/>
            <a:r>
              <a:rPr lang="en-US" sz="1400" b="1" dirty="0">
                <a:solidFill>
                  <a:schemeClr val="accent5"/>
                </a:solidFill>
                <a:ea typeface="ＭＳ Ｐゴシック" pitchFamily="34" charset="-128"/>
              </a:rPr>
              <a:t>NO</a:t>
            </a:r>
            <a:endParaRPr lang="en-US" sz="2400" b="1" dirty="0">
              <a:solidFill>
                <a:schemeClr val="accent5"/>
              </a:solidFill>
              <a:ea typeface="ＭＳ Ｐゴシック" pitchFamily="34" charset="-128"/>
            </a:endParaRPr>
          </a:p>
        </p:txBody>
      </p:sp>
    </p:spTree>
    <p:extLst>
      <p:ext uri="{BB962C8B-B14F-4D97-AF65-F5344CB8AC3E}">
        <p14:creationId xmlns:p14="http://schemas.microsoft.com/office/powerpoint/2010/main" val="3073108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33"/>
          <p:cNvSpPr>
            <a:spLocks noChangeArrowheads="1"/>
          </p:cNvSpPr>
          <p:nvPr/>
        </p:nvSpPr>
        <p:spPr bwMode="auto">
          <a:xfrm rot="1802482">
            <a:off x="2514600" y="1066800"/>
            <a:ext cx="1828800" cy="609600"/>
          </a:xfrm>
          <a:prstGeom prst="curvedDownArrow">
            <a:avLst>
              <a:gd name="adj1" fmla="val 60000"/>
              <a:gd name="adj2" fmla="val 120000"/>
              <a:gd name="adj3" fmla="val 33333"/>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a:solidFill>
                <a:srgbClr val="000000"/>
              </a:solidFill>
              <a:latin typeface="Arial" charset="0"/>
              <a:ea typeface="ＭＳ Ｐゴシック" pitchFamily="34" charset="-128"/>
            </a:endParaRPr>
          </a:p>
        </p:txBody>
      </p:sp>
      <p:sp>
        <p:nvSpPr>
          <p:cNvPr id="23555" name="AutoShape 35"/>
          <p:cNvSpPr>
            <a:spLocks noChangeArrowheads="1"/>
          </p:cNvSpPr>
          <p:nvPr/>
        </p:nvSpPr>
        <p:spPr bwMode="auto">
          <a:xfrm rot="3883708">
            <a:off x="2081213" y="3481387"/>
            <a:ext cx="1905000" cy="733425"/>
          </a:xfrm>
          <a:prstGeom prst="curvedUpArrow">
            <a:avLst>
              <a:gd name="adj1" fmla="val 51948"/>
              <a:gd name="adj2" fmla="val 103896"/>
              <a:gd name="adj3" fmla="val 33333"/>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a:solidFill>
                <a:srgbClr val="000000"/>
              </a:solidFill>
              <a:latin typeface="Arial" charset="0"/>
              <a:ea typeface="ＭＳ Ｐゴシック" pitchFamily="34" charset="-128"/>
            </a:endParaRPr>
          </a:p>
        </p:txBody>
      </p:sp>
      <p:sp>
        <p:nvSpPr>
          <p:cNvPr id="23556" name="AutoShape 36"/>
          <p:cNvSpPr>
            <a:spLocks noChangeArrowheads="1"/>
          </p:cNvSpPr>
          <p:nvPr/>
        </p:nvSpPr>
        <p:spPr bwMode="auto">
          <a:xfrm>
            <a:off x="228600" y="609600"/>
            <a:ext cx="2514600" cy="1295400"/>
          </a:xfrm>
          <a:prstGeom prst="roundRect">
            <a:avLst>
              <a:gd name="adj" fmla="val 16667"/>
            </a:avLst>
          </a:prstGeom>
          <a:solidFill>
            <a:schemeClr val="bg1"/>
          </a:solidFill>
          <a:ln w="9525">
            <a:solidFill>
              <a:schemeClr val="tx1"/>
            </a:solidFill>
            <a:round/>
            <a:headEnd/>
            <a:tailEnd/>
          </a:ln>
        </p:spPr>
        <p:txBody>
          <a:bodyPr wrap="none" anchor="ctr"/>
          <a:lstStyle/>
          <a:p>
            <a:pPr algn="ctr" eaLnBrk="0" fontAlgn="base" hangingPunct="0">
              <a:spcBef>
                <a:spcPct val="0"/>
              </a:spcBef>
              <a:spcAft>
                <a:spcPct val="0"/>
              </a:spcAft>
            </a:pPr>
            <a:r>
              <a:rPr lang="en-US" sz="1200">
                <a:solidFill>
                  <a:srgbClr val="000000"/>
                </a:solidFill>
                <a:latin typeface="Arial" charset="0"/>
                <a:ea typeface="ＭＳ Ｐゴシック" pitchFamily="34" charset="-128"/>
              </a:rPr>
              <a:t>Comprehensive, Integrative,</a:t>
            </a:r>
          </a:p>
          <a:p>
            <a:pPr algn="ctr" eaLnBrk="0" fontAlgn="base" hangingPunct="0">
              <a:spcBef>
                <a:spcPct val="0"/>
              </a:spcBef>
              <a:spcAft>
                <a:spcPct val="0"/>
              </a:spcAft>
            </a:pPr>
            <a:r>
              <a:rPr lang="en-US" sz="1200">
                <a:solidFill>
                  <a:srgbClr val="000000"/>
                </a:solidFill>
                <a:latin typeface="Arial" charset="0"/>
                <a:ea typeface="ＭＳ Ｐゴシック" pitchFamily="34" charset="-128"/>
              </a:rPr>
              <a:t>Three-tiered (CI3T)</a:t>
            </a:r>
          </a:p>
          <a:p>
            <a:pPr algn="ctr" eaLnBrk="0" fontAlgn="base" hangingPunct="0">
              <a:spcBef>
                <a:spcPct val="0"/>
              </a:spcBef>
              <a:spcAft>
                <a:spcPct val="0"/>
              </a:spcAft>
            </a:pPr>
            <a:r>
              <a:rPr lang="en-US" sz="1200">
                <a:solidFill>
                  <a:srgbClr val="000000"/>
                </a:solidFill>
                <a:latin typeface="Arial" charset="0"/>
                <a:ea typeface="ＭＳ Ｐゴシック" pitchFamily="34" charset="-128"/>
              </a:rPr>
              <a:t> Models of Support</a:t>
            </a:r>
          </a:p>
        </p:txBody>
      </p:sp>
      <p:sp>
        <p:nvSpPr>
          <p:cNvPr id="23557" name="AutoShape 39"/>
          <p:cNvSpPr>
            <a:spLocks noChangeArrowheads="1"/>
          </p:cNvSpPr>
          <p:nvPr/>
        </p:nvSpPr>
        <p:spPr bwMode="auto">
          <a:xfrm>
            <a:off x="6019800" y="5029200"/>
            <a:ext cx="2514600" cy="1295400"/>
          </a:xfrm>
          <a:prstGeom prst="roundRect">
            <a:avLst>
              <a:gd name="adj" fmla="val 16667"/>
            </a:avLst>
          </a:prstGeom>
          <a:solidFill>
            <a:schemeClr val="bg1"/>
          </a:solidFill>
          <a:ln w="9525">
            <a:solidFill>
              <a:schemeClr val="tx1"/>
            </a:solidFill>
            <a:round/>
            <a:headEnd/>
            <a:tailEnd/>
          </a:ln>
        </p:spPr>
        <p:txBody>
          <a:bodyPr wrap="none" anchor="ctr"/>
          <a:lstStyle/>
          <a:p>
            <a:pPr algn="ctr" eaLnBrk="0" fontAlgn="base" hangingPunct="0">
              <a:spcBef>
                <a:spcPct val="0"/>
              </a:spcBef>
              <a:spcAft>
                <a:spcPct val="0"/>
              </a:spcAft>
            </a:pPr>
            <a:r>
              <a:rPr lang="en-US" sz="1200">
                <a:solidFill>
                  <a:srgbClr val="000000"/>
                </a:solidFill>
                <a:latin typeface="Arial" charset="0"/>
                <a:ea typeface="ＭＳ Ｐゴシック" pitchFamily="34" charset="-128"/>
              </a:rPr>
              <a:t>Assess, Design, Implement, and</a:t>
            </a:r>
          </a:p>
          <a:p>
            <a:pPr algn="ctr" eaLnBrk="0" fontAlgn="base" hangingPunct="0">
              <a:spcBef>
                <a:spcPct val="0"/>
              </a:spcBef>
              <a:spcAft>
                <a:spcPct val="0"/>
              </a:spcAft>
            </a:pPr>
            <a:r>
              <a:rPr lang="en-US" sz="1200">
                <a:solidFill>
                  <a:srgbClr val="000000"/>
                </a:solidFill>
                <a:latin typeface="Arial" charset="0"/>
                <a:ea typeface="ＭＳ Ｐゴシック" pitchFamily="34" charset="-128"/>
              </a:rPr>
              <a:t>Evaluate </a:t>
            </a:r>
          </a:p>
        </p:txBody>
      </p:sp>
      <p:sp>
        <p:nvSpPr>
          <p:cNvPr id="23558" name="AutoShape 40"/>
          <p:cNvSpPr>
            <a:spLocks noChangeArrowheads="1"/>
          </p:cNvSpPr>
          <p:nvPr/>
        </p:nvSpPr>
        <p:spPr bwMode="auto">
          <a:xfrm rot="1802482">
            <a:off x="6096000" y="4114800"/>
            <a:ext cx="1828800" cy="609600"/>
          </a:xfrm>
          <a:prstGeom prst="curvedDownArrow">
            <a:avLst>
              <a:gd name="adj1" fmla="val 60000"/>
              <a:gd name="adj2" fmla="val 120000"/>
              <a:gd name="adj3" fmla="val 33333"/>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a:solidFill>
                <a:srgbClr val="000000"/>
              </a:solidFill>
              <a:latin typeface="Arial" charset="0"/>
              <a:ea typeface="ＭＳ Ｐゴシック" pitchFamily="34" charset="-128"/>
            </a:endParaRPr>
          </a:p>
        </p:txBody>
      </p:sp>
      <p:sp>
        <p:nvSpPr>
          <p:cNvPr id="23559" name="AutoShape 37"/>
          <p:cNvSpPr>
            <a:spLocks noChangeArrowheads="1"/>
          </p:cNvSpPr>
          <p:nvPr/>
        </p:nvSpPr>
        <p:spPr bwMode="auto">
          <a:xfrm>
            <a:off x="2209800" y="1981200"/>
            <a:ext cx="2514600" cy="1295400"/>
          </a:xfrm>
          <a:prstGeom prst="roundRect">
            <a:avLst>
              <a:gd name="adj" fmla="val 16667"/>
            </a:avLst>
          </a:prstGeom>
          <a:solidFill>
            <a:schemeClr val="bg1"/>
          </a:solidFill>
          <a:ln w="38100">
            <a:solidFill>
              <a:schemeClr val="tx1"/>
            </a:solidFill>
            <a:round/>
            <a:headEnd/>
            <a:tailEnd/>
          </a:ln>
        </p:spPr>
        <p:txBody>
          <a:bodyPr wrap="none" anchor="ctr"/>
          <a:lstStyle/>
          <a:p>
            <a:pPr algn="ctr" eaLnBrk="0" fontAlgn="base" hangingPunct="0">
              <a:spcBef>
                <a:spcPct val="0"/>
              </a:spcBef>
              <a:spcAft>
                <a:spcPct val="0"/>
              </a:spcAft>
            </a:pPr>
            <a:r>
              <a:rPr lang="en-US" sz="1200" dirty="0">
                <a:solidFill>
                  <a:prstClr val="black"/>
                </a:solidFill>
                <a:latin typeface="Arial" charset="0"/>
                <a:ea typeface="ＭＳ Ｐゴシック" pitchFamily="34" charset="-128"/>
              </a:rPr>
              <a:t>Basic Classroom Management</a:t>
            </a:r>
          </a:p>
          <a:p>
            <a:pPr algn="ctr" eaLnBrk="0" fontAlgn="base" hangingPunct="0">
              <a:spcBef>
                <a:spcPct val="0"/>
              </a:spcBef>
              <a:spcAft>
                <a:spcPct val="0"/>
              </a:spcAft>
            </a:pPr>
            <a:r>
              <a:rPr lang="en-US" sz="1200" dirty="0">
                <a:solidFill>
                  <a:prstClr val="black"/>
                </a:solidFill>
                <a:latin typeface="Arial" charset="0"/>
                <a:ea typeface="ＭＳ Ｐゴシック" pitchFamily="34" charset="-128"/>
              </a:rPr>
              <a:t>Effective Instruction</a:t>
            </a:r>
          </a:p>
          <a:p>
            <a:pPr algn="ctr" eaLnBrk="0" fontAlgn="base" hangingPunct="0">
              <a:spcBef>
                <a:spcPct val="0"/>
              </a:spcBef>
              <a:spcAft>
                <a:spcPct val="0"/>
              </a:spcAft>
            </a:pPr>
            <a:r>
              <a:rPr lang="en-US" sz="1200" dirty="0">
                <a:latin typeface="Arial" charset="0"/>
                <a:ea typeface="ＭＳ Ｐゴシック" pitchFamily="34" charset="-128"/>
              </a:rPr>
              <a:t>Low Intensity Strategies</a:t>
            </a:r>
          </a:p>
        </p:txBody>
      </p:sp>
      <p:sp>
        <p:nvSpPr>
          <p:cNvPr id="23560" name="AutoShape 38"/>
          <p:cNvSpPr>
            <a:spLocks noChangeArrowheads="1"/>
          </p:cNvSpPr>
          <p:nvPr/>
        </p:nvSpPr>
        <p:spPr bwMode="auto">
          <a:xfrm>
            <a:off x="3733800" y="3581400"/>
            <a:ext cx="2514600" cy="1219200"/>
          </a:xfrm>
          <a:prstGeom prst="roundRect">
            <a:avLst>
              <a:gd name="adj" fmla="val 16667"/>
            </a:avLst>
          </a:prstGeom>
          <a:solidFill>
            <a:schemeClr val="bg1"/>
          </a:solidFill>
          <a:ln w="9525">
            <a:solidFill>
              <a:schemeClr val="tx1"/>
            </a:solidFill>
            <a:round/>
            <a:headEnd/>
            <a:tailEnd/>
          </a:ln>
        </p:spPr>
        <p:txBody>
          <a:bodyPr wrap="none" anchor="ctr"/>
          <a:lstStyle/>
          <a:p>
            <a:pPr algn="ctr" eaLnBrk="0" fontAlgn="base" hangingPunct="0">
              <a:spcBef>
                <a:spcPct val="0"/>
              </a:spcBef>
              <a:spcAft>
                <a:spcPct val="0"/>
              </a:spcAft>
            </a:pPr>
            <a:r>
              <a:rPr lang="en-US" sz="1200" dirty="0">
                <a:latin typeface="Arial" charset="0"/>
                <a:ea typeface="ＭＳ Ｐゴシック" pitchFamily="34" charset="-128"/>
              </a:rPr>
              <a:t>Behavior Contracts </a:t>
            </a:r>
          </a:p>
          <a:p>
            <a:pPr algn="ctr" eaLnBrk="0" fontAlgn="base" hangingPunct="0">
              <a:spcBef>
                <a:spcPct val="0"/>
              </a:spcBef>
              <a:spcAft>
                <a:spcPct val="0"/>
              </a:spcAft>
            </a:pPr>
            <a:r>
              <a:rPr lang="en-US" sz="1200" dirty="0">
                <a:latin typeface="Arial" charset="0"/>
                <a:ea typeface="ＭＳ Ｐゴシック" pitchFamily="34" charset="-128"/>
              </a:rPr>
              <a:t>Self-Monitoring</a:t>
            </a:r>
          </a:p>
          <a:p>
            <a:pPr algn="ctr" eaLnBrk="0" fontAlgn="base" hangingPunct="0">
              <a:spcBef>
                <a:spcPct val="0"/>
              </a:spcBef>
              <a:spcAft>
                <a:spcPct val="0"/>
              </a:spcAft>
            </a:pPr>
            <a:r>
              <a:rPr lang="en-US" sz="1200" dirty="0">
                <a:solidFill>
                  <a:srgbClr val="000000"/>
                </a:solidFill>
                <a:latin typeface="Arial" charset="0"/>
                <a:ea typeface="ＭＳ Ｐゴシック" pitchFamily="34" charset="-128"/>
              </a:rPr>
              <a:t>- -</a:t>
            </a:r>
          </a:p>
          <a:p>
            <a:pPr algn="ctr" eaLnBrk="0" fontAlgn="base" hangingPunct="0">
              <a:spcBef>
                <a:spcPct val="0"/>
              </a:spcBef>
              <a:spcAft>
                <a:spcPct val="0"/>
              </a:spcAft>
            </a:pPr>
            <a:r>
              <a:rPr lang="en-US" sz="1200" b="1" dirty="0">
                <a:effectLst>
                  <a:glow rad="127000">
                    <a:srgbClr val="FFFF00"/>
                  </a:glow>
                </a:effectLst>
                <a:latin typeface="Arial" charset="0"/>
                <a:ea typeface="ＭＳ Ｐゴシック" pitchFamily="34" charset="-128"/>
              </a:rPr>
              <a:t>Functional Assessment-Based</a:t>
            </a:r>
          </a:p>
          <a:p>
            <a:pPr algn="ctr" eaLnBrk="0" fontAlgn="base" hangingPunct="0">
              <a:spcBef>
                <a:spcPct val="0"/>
              </a:spcBef>
              <a:spcAft>
                <a:spcPct val="0"/>
              </a:spcAft>
            </a:pPr>
            <a:r>
              <a:rPr lang="en-US" sz="1200" b="1" dirty="0">
                <a:effectLst>
                  <a:glow rad="127000">
                    <a:srgbClr val="FFFF00"/>
                  </a:glow>
                </a:effectLst>
                <a:latin typeface="Arial" charset="0"/>
                <a:ea typeface="ＭＳ Ｐゴシック" pitchFamily="34" charset="-128"/>
              </a:rPr>
              <a:t> Interventions</a:t>
            </a:r>
          </a:p>
        </p:txBody>
      </p:sp>
      <p:sp>
        <p:nvSpPr>
          <p:cNvPr id="23561" name="AutoShape 41"/>
          <p:cNvSpPr>
            <a:spLocks noChangeArrowheads="1"/>
          </p:cNvSpPr>
          <p:nvPr/>
        </p:nvSpPr>
        <p:spPr bwMode="auto">
          <a:xfrm>
            <a:off x="1752600" y="228600"/>
            <a:ext cx="2286000" cy="533400"/>
          </a:xfrm>
          <a:prstGeom prst="roundRect">
            <a:avLst>
              <a:gd name="adj" fmla="val 16667"/>
            </a:avLst>
          </a:prstGeom>
          <a:solidFill>
            <a:srgbClr val="002060"/>
          </a:solidFill>
          <a:ln w="9525">
            <a:solidFill>
              <a:schemeClr val="tx1"/>
            </a:solidFill>
            <a:round/>
            <a:headEnd/>
            <a:tailEnd/>
          </a:ln>
        </p:spPr>
        <p:txBody>
          <a:bodyPr wrap="none" anchor="ctr"/>
          <a:lstStyle/>
          <a:p>
            <a:pPr algn="ctr" eaLnBrk="0" fontAlgn="base" hangingPunct="0">
              <a:spcBef>
                <a:spcPct val="0"/>
              </a:spcBef>
              <a:spcAft>
                <a:spcPct val="0"/>
              </a:spcAft>
            </a:pPr>
            <a:r>
              <a:rPr lang="en-US" sz="1200" b="1">
                <a:solidFill>
                  <a:srgbClr val="FFFFFF"/>
                </a:solidFill>
                <a:latin typeface="Arial" charset="0"/>
                <a:ea typeface="ＭＳ Ｐゴシック" pitchFamily="34" charset="-128"/>
              </a:rPr>
              <a:t>Schoolwide Positive Behavior </a:t>
            </a:r>
          </a:p>
          <a:p>
            <a:pPr algn="ctr" eaLnBrk="0" fontAlgn="base" hangingPunct="0">
              <a:spcBef>
                <a:spcPct val="0"/>
              </a:spcBef>
              <a:spcAft>
                <a:spcPct val="0"/>
              </a:spcAft>
            </a:pPr>
            <a:r>
              <a:rPr lang="en-US" sz="1200" b="1">
                <a:solidFill>
                  <a:srgbClr val="FFFFFF"/>
                </a:solidFill>
                <a:latin typeface="Arial" charset="0"/>
                <a:ea typeface="ＭＳ Ｐゴシック" pitchFamily="34" charset="-128"/>
              </a:rPr>
              <a:t>Support</a:t>
            </a:r>
          </a:p>
        </p:txBody>
      </p:sp>
      <p:sp>
        <p:nvSpPr>
          <p:cNvPr id="23562" name="AutoShape 42"/>
          <p:cNvSpPr>
            <a:spLocks noChangeArrowheads="1"/>
          </p:cNvSpPr>
          <p:nvPr/>
        </p:nvSpPr>
        <p:spPr bwMode="auto">
          <a:xfrm>
            <a:off x="4267200" y="1752600"/>
            <a:ext cx="2286000" cy="533400"/>
          </a:xfrm>
          <a:prstGeom prst="roundRect">
            <a:avLst>
              <a:gd name="adj" fmla="val 16667"/>
            </a:avLst>
          </a:prstGeom>
          <a:solidFill>
            <a:srgbClr val="002060"/>
          </a:solidFill>
          <a:ln w="9525">
            <a:solidFill>
              <a:schemeClr val="tx1"/>
            </a:solidFill>
            <a:round/>
            <a:headEnd/>
            <a:tailEnd/>
          </a:ln>
        </p:spPr>
        <p:txBody>
          <a:bodyPr wrap="none" anchor="ctr"/>
          <a:lstStyle/>
          <a:p>
            <a:pPr algn="ctr" eaLnBrk="0" fontAlgn="base" hangingPunct="0">
              <a:spcBef>
                <a:spcPct val="0"/>
              </a:spcBef>
              <a:spcAft>
                <a:spcPct val="0"/>
              </a:spcAft>
            </a:pPr>
            <a:r>
              <a:rPr lang="en-US" sz="1200" b="1">
                <a:solidFill>
                  <a:srgbClr val="FFFFFF"/>
                </a:solidFill>
                <a:latin typeface="Arial" charset="0"/>
                <a:ea typeface="ＭＳ Ｐゴシック" pitchFamily="34" charset="-128"/>
              </a:rPr>
              <a:t>Low Intensity Strategies</a:t>
            </a:r>
          </a:p>
        </p:txBody>
      </p:sp>
      <p:sp>
        <p:nvSpPr>
          <p:cNvPr id="23563" name="AutoShape 43"/>
          <p:cNvSpPr>
            <a:spLocks noChangeArrowheads="1"/>
          </p:cNvSpPr>
          <p:nvPr/>
        </p:nvSpPr>
        <p:spPr bwMode="auto">
          <a:xfrm>
            <a:off x="1828800" y="4648200"/>
            <a:ext cx="2209800" cy="533400"/>
          </a:xfrm>
          <a:prstGeom prst="roundRect">
            <a:avLst>
              <a:gd name="adj" fmla="val 16667"/>
            </a:avLst>
          </a:prstGeom>
          <a:solidFill>
            <a:srgbClr val="002060"/>
          </a:solidFill>
          <a:ln w="9525">
            <a:solidFill>
              <a:schemeClr val="tx1"/>
            </a:solidFill>
            <a:round/>
            <a:headEnd/>
            <a:tailEnd/>
          </a:ln>
        </p:spPr>
        <p:txBody>
          <a:bodyPr wrap="none" anchor="ctr"/>
          <a:lstStyle/>
          <a:p>
            <a:pPr algn="ctr" eaLnBrk="0" fontAlgn="base" hangingPunct="0">
              <a:spcBef>
                <a:spcPct val="0"/>
              </a:spcBef>
              <a:spcAft>
                <a:spcPct val="0"/>
              </a:spcAft>
            </a:pPr>
            <a:r>
              <a:rPr lang="en-US" sz="1200" b="1">
                <a:solidFill>
                  <a:srgbClr val="FFFFFF"/>
                </a:solidFill>
                <a:latin typeface="Arial" charset="0"/>
                <a:ea typeface="ＭＳ Ｐゴシック" pitchFamily="34" charset="-128"/>
              </a:rPr>
              <a:t>Higher Intensity Strategies</a:t>
            </a:r>
          </a:p>
        </p:txBody>
      </p:sp>
      <p:sp>
        <p:nvSpPr>
          <p:cNvPr id="23564" name="AutoShape 44"/>
          <p:cNvSpPr>
            <a:spLocks noChangeArrowheads="1"/>
          </p:cNvSpPr>
          <p:nvPr/>
        </p:nvSpPr>
        <p:spPr bwMode="auto">
          <a:xfrm>
            <a:off x="4800600" y="6019800"/>
            <a:ext cx="2286000" cy="533400"/>
          </a:xfrm>
          <a:prstGeom prst="roundRect">
            <a:avLst>
              <a:gd name="adj" fmla="val 16667"/>
            </a:avLst>
          </a:prstGeom>
          <a:solidFill>
            <a:srgbClr val="002060"/>
          </a:solidFill>
          <a:ln w="9525">
            <a:solidFill>
              <a:schemeClr val="tx1"/>
            </a:solidFill>
            <a:round/>
            <a:headEnd/>
            <a:tailEnd/>
          </a:ln>
        </p:spPr>
        <p:txBody>
          <a:bodyPr wrap="none" anchor="ctr"/>
          <a:lstStyle/>
          <a:p>
            <a:pPr algn="ctr" eaLnBrk="0" fontAlgn="base" hangingPunct="0">
              <a:spcBef>
                <a:spcPct val="0"/>
              </a:spcBef>
              <a:spcAft>
                <a:spcPct val="0"/>
              </a:spcAft>
            </a:pPr>
            <a:r>
              <a:rPr lang="en-US" sz="1200" b="1">
                <a:solidFill>
                  <a:srgbClr val="FFFFFF"/>
                </a:solidFill>
                <a:latin typeface="Arial" charset="0"/>
                <a:ea typeface="ＭＳ Ｐゴシック" pitchFamily="34" charset="-128"/>
              </a:rPr>
              <a:t>Assessment</a:t>
            </a:r>
          </a:p>
        </p:txBody>
      </p:sp>
      <p:sp>
        <p:nvSpPr>
          <p:cNvPr id="13" name="Rectangle 12"/>
          <p:cNvSpPr/>
          <p:nvPr/>
        </p:nvSpPr>
        <p:spPr>
          <a:xfrm>
            <a:off x="87233" y="6399311"/>
            <a:ext cx="3483133" cy="307777"/>
          </a:xfrm>
          <a:prstGeom prst="rect">
            <a:avLst/>
          </a:prstGeom>
        </p:spPr>
        <p:txBody>
          <a:bodyPr wrap="none">
            <a:spAutoFit/>
          </a:bodyPr>
          <a:lstStyle/>
          <a:p>
            <a:r>
              <a:rPr lang="en-US" sz="1400" dirty="0" smtClean="0"/>
              <a:t>(Lane, Menzies, Bruhn, &amp; Crnobori, 2011)</a:t>
            </a:r>
            <a:endParaRPr lang="en-US" sz="1400" dirty="0"/>
          </a:p>
        </p:txBody>
      </p:sp>
    </p:spTree>
    <p:extLst>
      <p:ext uri="{BB962C8B-B14F-4D97-AF65-F5344CB8AC3E}">
        <p14:creationId xmlns:p14="http://schemas.microsoft.com/office/powerpoint/2010/main" val="227223514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a:solidFill>
                  <a:schemeClr val="tx1"/>
                </a:solidFill>
              </a:rPr>
              <a:t>A - R </a:t>
            </a:r>
            <a:r>
              <a:rPr lang="en-US" dirty="0" smtClean="0">
                <a:solidFill>
                  <a:schemeClr val="tx1"/>
                </a:solidFill>
              </a:rPr>
              <a:t>- E Intervention </a:t>
            </a:r>
            <a:r>
              <a:rPr lang="en-US" dirty="0">
                <a:solidFill>
                  <a:schemeClr val="tx1"/>
                </a:solidFill>
              </a:rPr>
              <a:t>Components</a:t>
            </a:r>
          </a:p>
        </p:txBody>
      </p:sp>
      <p:sp>
        <p:nvSpPr>
          <p:cNvPr id="3" name="Content Placeholder 2"/>
          <p:cNvSpPr>
            <a:spLocks noGrp="1"/>
          </p:cNvSpPr>
          <p:nvPr>
            <p:ph idx="1"/>
          </p:nvPr>
        </p:nvSpPr>
        <p:spPr/>
        <p:txBody>
          <a:bodyPr>
            <a:normAutofit fontScale="77500" lnSpcReduction="20000"/>
          </a:bodyPr>
          <a:lstStyle/>
          <a:p>
            <a:r>
              <a:rPr lang="en-US" dirty="0" smtClean="0">
                <a:solidFill>
                  <a:schemeClr val="tx1"/>
                </a:solidFill>
              </a:rPr>
              <a:t>Adjust </a:t>
            </a:r>
            <a:r>
              <a:rPr lang="en-US" b="1" dirty="0" smtClean="0">
                <a:solidFill>
                  <a:schemeClr val="accent1"/>
                </a:solidFill>
              </a:rPr>
              <a:t>A</a:t>
            </a:r>
            <a:r>
              <a:rPr lang="en-US" dirty="0" smtClean="0">
                <a:solidFill>
                  <a:schemeClr val="accent1"/>
                </a:solidFill>
              </a:rPr>
              <a:t>ntecedents</a:t>
            </a:r>
          </a:p>
          <a:p>
            <a:pPr lvl="1"/>
            <a:r>
              <a:rPr lang="en-US" dirty="0" smtClean="0">
                <a:solidFill>
                  <a:schemeClr val="tx1"/>
                </a:solidFill>
              </a:rPr>
              <a:t>Physical room arrangement</a:t>
            </a:r>
          </a:p>
          <a:p>
            <a:pPr lvl="1"/>
            <a:r>
              <a:rPr lang="en-US" dirty="0" smtClean="0">
                <a:solidFill>
                  <a:schemeClr val="tx1"/>
                </a:solidFill>
              </a:rPr>
              <a:t>Visual/audio cues</a:t>
            </a:r>
          </a:p>
          <a:p>
            <a:pPr lvl="1"/>
            <a:r>
              <a:rPr lang="en-US" dirty="0" smtClean="0">
                <a:solidFill>
                  <a:schemeClr val="tx1"/>
                </a:solidFill>
              </a:rPr>
              <a:t>Securing attention</a:t>
            </a:r>
          </a:p>
          <a:p>
            <a:pPr lvl="1"/>
            <a:r>
              <a:rPr lang="en-US" dirty="0" smtClean="0">
                <a:solidFill>
                  <a:schemeClr val="tx1"/>
                </a:solidFill>
              </a:rPr>
              <a:t>Self-monitoring checklists</a:t>
            </a:r>
          </a:p>
          <a:p>
            <a:r>
              <a:rPr lang="en-US" dirty="0" smtClean="0">
                <a:solidFill>
                  <a:schemeClr val="tx1"/>
                </a:solidFill>
              </a:rPr>
              <a:t>Adjust </a:t>
            </a:r>
            <a:r>
              <a:rPr lang="en-US" b="1" dirty="0" smtClean="0">
                <a:solidFill>
                  <a:schemeClr val="accent1"/>
                </a:solidFill>
              </a:rPr>
              <a:t>R</a:t>
            </a:r>
            <a:r>
              <a:rPr lang="en-US" dirty="0" smtClean="0">
                <a:solidFill>
                  <a:schemeClr val="accent1"/>
                </a:solidFill>
              </a:rPr>
              <a:t>einforcement</a:t>
            </a:r>
            <a:r>
              <a:rPr lang="en-US" dirty="0" smtClean="0">
                <a:solidFill>
                  <a:schemeClr val="tx1"/>
                </a:solidFill>
              </a:rPr>
              <a:t> Rates</a:t>
            </a:r>
          </a:p>
          <a:p>
            <a:pPr lvl="1"/>
            <a:r>
              <a:rPr lang="en-US" dirty="0" smtClean="0">
                <a:solidFill>
                  <a:schemeClr val="tx1"/>
                </a:solidFill>
              </a:rPr>
              <a:t>Tangible or non-tangible</a:t>
            </a:r>
          </a:p>
          <a:p>
            <a:pPr lvl="1"/>
            <a:r>
              <a:rPr lang="en-US" dirty="0" smtClean="0">
                <a:solidFill>
                  <a:schemeClr val="tx1"/>
                </a:solidFill>
              </a:rPr>
              <a:t>Behavior specific praise</a:t>
            </a:r>
          </a:p>
          <a:p>
            <a:pPr lvl="1"/>
            <a:r>
              <a:rPr lang="en-US" dirty="0" smtClean="0">
                <a:solidFill>
                  <a:schemeClr val="tx1"/>
                </a:solidFill>
              </a:rPr>
              <a:t>Make it contingent upon performing replacement behavior</a:t>
            </a:r>
          </a:p>
          <a:p>
            <a:r>
              <a:rPr lang="en-US" b="1" dirty="0" smtClean="0">
                <a:solidFill>
                  <a:schemeClr val="accent1"/>
                </a:solidFill>
              </a:rPr>
              <a:t>E</a:t>
            </a:r>
            <a:r>
              <a:rPr lang="en-US" dirty="0" smtClean="0">
                <a:solidFill>
                  <a:schemeClr val="accent1"/>
                </a:solidFill>
              </a:rPr>
              <a:t>xtinguish</a:t>
            </a:r>
            <a:r>
              <a:rPr lang="en-US" dirty="0" smtClean="0">
                <a:solidFill>
                  <a:schemeClr val="tx1"/>
                </a:solidFill>
              </a:rPr>
              <a:t> Target Behavior</a:t>
            </a:r>
          </a:p>
          <a:p>
            <a:pPr lvl="1"/>
            <a:r>
              <a:rPr lang="en-US" dirty="0" smtClean="0">
                <a:solidFill>
                  <a:schemeClr val="tx1"/>
                </a:solidFill>
              </a:rPr>
              <a:t>Brief verbal prompt, then ignore</a:t>
            </a:r>
          </a:p>
          <a:p>
            <a:pPr lvl="1"/>
            <a:r>
              <a:rPr lang="en-US" dirty="0" smtClean="0">
                <a:solidFill>
                  <a:schemeClr val="tx1"/>
                </a:solidFill>
              </a:rPr>
              <a:t>Removing the student, or removing the class</a:t>
            </a:r>
          </a:p>
          <a:p>
            <a:pPr lvl="1"/>
            <a:r>
              <a:rPr lang="en-US" dirty="0" smtClean="0">
                <a:solidFill>
                  <a:schemeClr val="tx1"/>
                </a:solidFill>
              </a:rPr>
              <a:t>Emergency procedures</a:t>
            </a:r>
          </a:p>
          <a:p>
            <a:endParaRPr lang="en-US" dirty="0">
              <a:solidFill>
                <a:schemeClr val="tx1"/>
              </a:solidFill>
            </a:endParaRPr>
          </a:p>
        </p:txBody>
      </p:sp>
      <p:pic>
        <p:nvPicPr>
          <p:cNvPr id="1536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325590" y="3733800"/>
            <a:ext cx="2228850" cy="2228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705600" y="6248400"/>
            <a:ext cx="2114681" cy="338554"/>
          </a:xfrm>
          <a:prstGeom prst="rect">
            <a:avLst/>
          </a:prstGeom>
        </p:spPr>
        <p:txBody>
          <a:bodyPr wrap="none">
            <a:spAutoFit/>
          </a:bodyPr>
          <a:lstStyle/>
          <a:p>
            <a:pPr algn="r"/>
            <a:r>
              <a:rPr lang="en-US" sz="1600" dirty="0"/>
              <a:t>(Umbreit et al., 2007)</a:t>
            </a:r>
          </a:p>
        </p:txBody>
      </p:sp>
    </p:spTree>
    <p:extLst>
      <p:ext uri="{BB962C8B-B14F-4D97-AF65-F5344CB8AC3E}">
        <p14:creationId xmlns:p14="http://schemas.microsoft.com/office/powerpoint/2010/main" val="587890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p:cNvSpPr txBox="1">
            <a:spLocks/>
          </p:cNvSpPr>
          <p:nvPr/>
        </p:nvSpPr>
        <p:spPr>
          <a:xfrm>
            <a:off x="266700" y="371476"/>
            <a:ext cx="8610600" cy="1143000"/>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US" sz="3600" dirty="0">
                <a:effectLst/>
                <a:latin typeface="Times New Roman" panose="02020603050405020304" pitchFamily="18" charset="0"/>
                <a:cs typeface="Times New Roman" panose="02020603050405020304" pitchFamily="18" charset="0"/>
              </a:rPr>
              <a:t>Function-Based Intervention Decision </a:t>
            </a:r>
            <a:r>
              <a:rPr lang="en-US" sz="3600" dirty="0" smtClean="0">
                <a:effectLst/>
                <a:latin typeface="Times New Roman" panose="02020603050405020304" pitchFamily="18" charset="0"/>
                <a:cs typeface="Times New Roman" panose="02020603050405020304" pitchFamily="18" charset="0"/>
              </a:rPr>
              <a:t>Model</a:t>
            </a:r>
            <a:endParaRPr lang="en-US" sz="3600" dirty="0">
              <a:effectLst/>
              <a:latin typeface="Times New Roman" panose="02020603050405020304" pitchFamily="18" charset="0"/>
              <a:cs typeface="Times New Roman" panose="02020603050405020304" pitchFamily="18" charset="0"/>
            </a:endParaRPr>
          </a:p>
        </p:txBody>
      </p:sp>
      <p:grpSp>
        <p:nvGrpSpPr>
          <p:cNvPr id="38" name="Group 37"/>
          <p:cNvGrpSpPr/>
          <p:nvPr/>
        </p:nvGrpSpPr>
        <p:grpSpPr>
          <a:xfrm>
            <a:off x="533400" y="2057400"/>
            <a:ext cx="7980447" cy="3088709"/>
            <a:chOff x="457200" y="1767817"/>
            <a:chExt cx="8229600" cy="4462285"/>
          </a:xfrm>
        </p:grpSpPr>
        <p:sp>
          <p:nvSpPr>
            <p:cNvPr id="39" name="Rounded Rectangle 38"/>
            <p:cNvSpPr/>
            <p:nvPr/>
          </p:nvSpPr>
          <p:spPr>
            <a:xfrm>
              <a:off x="457200" y="2189086"/>
              <a:ext cx="8229600" cy="858910"/>
            </a:xfrm>
            <a:prstGeom prst="roundRect">
              <a:avLst>
                <a:gd name="adj" fmla="val 10000"/>
              </a:avLst>
            </a:prstGeom>
            <a:gradFill rotWithShape="1">
              <a:gsLst>
                <a:gs pos="0">
                  <a:srgbClr val="7F8FA9">
                    <a:tint val="35000"/>
                    <a:satMod val="253000"/>
                  </a:srgbClr>
                </a:gs>
                <a:gs pos="50000">
                  <a:srgbClr val="7F8FA9">
                    <a:tint val="42000"/>
                    <a:satMod val="255000"/>
                  </a:srgbClr>
                </a:gs>
                <a:gs pos="97000">
                  <a:srgbClr val="7F8FA9">
                    <a:tint val="53000"/>
                    <a:satMod val="260000"/>
                  </a:srgbClr>
                </a:gs>
                <a:gs pos="100000">
                  <a:srgbClr val="7F8FA9">
                    <a:tint val="56000"/>
                    <a:satMod val="275000"/>
                  </a:srgbClr>
                </a:gs>
              </a:gsLst>
              <a:path path="circle">
                <a:fillToRect l="50000" t="50000" r="50000" b="50000"/>
              </a:path>
            </a:gradFill>
            <a:ln w="9525" cap="flat" cmpd="sng" algn="ctr">
              <a:solidFill>
                <a:srgbClr val="7F8FA9"/>
              </a:solidFill>
              <a:prstDash val="solid"/>
            </a:ln>
            <a:effectLst>
              <a:outerShdw blurRad="63500" dist="25400" dir="5400000" rotWithShape="0">
                <a:srgbClr val="000000">
                  <a:alpha val="43137"/>
                </a:srgbClr>
              </a:outerShdw>
            </a:effectLst>
          </p:spPr>
        </p:sp>
        <p:sp>
          <p:nvSpPr>
            <p:cNvPr id="40" name="Rounded Rectangle 39"/>
            <p:cNvSpPr/>
            <p:nvPr/>
          </p:nvSpPr>
          <p:spPr>
            <a:xfrm>
              <a:off x="706354" y="1977142"/>
              <a:ext cx="1977773" cy="1170529"/>
            </a:xfrm>
            <a:prstGeom prst="roundRect">
              <a:avLst>
                <a:gd name="adj" fmla="val 10000"/>
              </a:avLst>
            </a:prstGeom>
            <a:gradFill rotWithShape="1">
              <a:gsLst>
                <a:gs pos="0">
                  <a:srgbClr val="5AA2AE">
                    <a:tint val="35000"/>
                    <a:satMod val="253000"/>
                  </a:srgbClr>
                </a:gs>
                <a:gs pos="50000">
                  <a:srgbClr val="5AA2AE">
                    <a:tint val="42000"/>
                    <a:satMod val="255000"/>
                  </a:srgbClr>
                </a:gs>
                <a:gs pos="97000">
                  <a:srgbClr val="5AA2AE">
                    <a:tint val="53000"/>
                    <a:satMod val="260000"/>
                  </a:srgbClr>
                </a:gs>
                <a:gs pos="100000">
                  <a:srgbClr val="5AA2AE">
                    <a:tint val="56000"/>
                    <a:satMod val="275000"/>
                  </a:srgbClr>
                </a:gs>
              </a:gsLst>
              <a:path path="circle">
                <a:fillToRect l="50000" t="50000" r="50000" b="50000"/>
              </a:path>
            </a:gradFill>
            <a:ln w="9525" cap="flat" cmpd="sng" algn="ctr">
              <a:solidFill>
                <a:srgbClr val="5AA2AE"/>
              </a:solidFill>
              <a:prstDash val="solid"/>
            </a:ln>
            <a:effectLst>
              <a:outerShdw blurRad="63500" dist="25400" dir="5400000" rotWithShape="0">
                <a:srgbClr val="000000">
                  <a:alpha val="43137"/>
                </a:srgbClr>
              </a:outerShdw>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prstClr val="black"/>
                  </a:solidFill>
                  <a:effectLst/>
                  <a:uLnTx/>
                  <a:uFillTx/>
                  <a:latin typeface="Gill Sans MT"/>
                  <a:ea typeface="+mn-ea"/>
                  <a:cs typeface="+mn-cs"/>
                </a:rPr>
                <a:t>Method 1</a:t>
              </a:r>
            </a:p>
          </p:txBody>
        </p:sp>
        <p:sp>
          <p:nvSpPr>
            <p:cNvPr id="41" name="Freeform 40"/>
            <p:cNvSpPr/>
            <p:nvPr/>
          </p:nvSpPr>
          <p:spPr>
            <a:xfrm>
              <a:off x="706353" y="3325063"/>
              <a:ext cx="1977773" cy="2905039"/>
            </a:xfrm>
            <a:custGeom>
              <a:avLst/>
              <a:gdLst>
                <a:gd name="connsiteX0" fmla="*/ 188787 w 1797974"/>
                <a:gd name="connsiteY0" fmla="*/ 0 h 2905039"/>
                <a:gd name="connsiteX1" fmla="*/ 1609187 w 1797974"/>
                <a:gd name="connsiteY1" fmla="*/ 0 h 2905039"/>
                <a:gd name="connsiteX2" fmla="*/ 1797974 w 1797974"/>
                <a:gd name="connsiteY2" fmla="*/ 188787 h 2905039"/>
                <a:gd name="connsiteX3" fmla="*/ 1797974 w 1797974"/>
                <a:gd name="connsiteY3" fmla="*/ 2905039 h 2905039"/>
                <a:gd name="connsiteX4" fmla="*/ 1797974 w 1797974"/>
                <a:gd name="connsiteY4" fmla="*/ 2905039 h 2905039"/>
                <a:gd name="connsiteX5" fmla="*/ 0 w 1797974"/>
                <a:gd name="connsiteY5" fmla="*/ 2905039 h 2905039"/>
                <a:gd name="connsiteX6" fmla="*/ 0 w 1797974"/>
                <a:gd name="connsiteY6" fmla="*/ 2905039 h 2905039"/>
                <a:gd name="connsiteX7" fmla="*/ 0 w 1797974"/>
                <a:gd name="connsiteY7" fmla="*/ 188787 h 2905039"/>
                <a:gd name="connsiteX8" fmla="*/ 188787 w 1797974"/>
                <a:gd name="connsiteY8" fmla="*/ 0 h 290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7974" h="2905039">
                  <a:moveTo>
                    <a:pt x="1609186" y="2905039"/>
                  </a:moveTo>
                  <a:lnTo>
                    <a:pt x="188788" y="2905039"/>
                  </a:lnTo>
                  <a:cubicBezTo>
                    <a:pt x="84524" y="2905039"/>
                    <a:pt x="1" y="2820516"/>
                    <a:pt x="1" y="2716252"/>
                  </a:cubicBezTo>
                  <a:lnTo>
                    <a:pt x="1" y="0"/>
                  </a:lnTo>
                  <a:lnTo>
                    <a:pt x="1" y="0"/>
                  </a:lnTo>
                  <a:lnTo>
                    <a:pt x="1797973" y="0"/>
                  </a:lnTo>
                  <a:lnTo>
                    <a:pt x="1797973" y="0"/>
                  </a:lnTo>
                  <a:lnTo>
                    <a:pt x="1797973" y="2716252"/>
                  </a:lnTo>
                  <a:cubicBezTo>
                    <a:pt x="1797973" y="2820516"/>
                    <a:pt x="1713450" y="2905039"/>
                    <a:pt x="1609186" y="2905039"/>
                  </a:cubicBezTo>
                  <a:close/>
                </a:path>
              </a:pathLst>
            </a:custGeom>
            <a:gradFill rotWithShape="1">
              <a:gsLst>
                <a:gs pos="0">
                  <a:srgbClr val="297FD5">
                    <a:tint val="92000"/>
                    <a:satMod val="170000"/>
                  </a:srgbClr>
                </a:gs>
                <a:gs pos="15000">
                  <a:srgbClr val="297FD5">
                    <a:tint val="92000"/>
                    <a:shade val="99000"/>
                    <a:satMod val="170000"/>
                  </a:srgbClr>
                </a:gs>
                <a:gs pos="62000">
                  <a:srgbClr val="297FD5">
                    <a:tint val="96000"/>
                    <a:shade val="80000"/>
                    <a:satMod val="170000"/>
                  </a:srgbClr>
                </a:gs>
                <a:gs pos="97000">
                  <a:srgbClr val="297FD5">
                    <a:tint val="98000"/>
                    <a:shade val="63000"/>
                    <a:satMod val="170000"/>
                  </a:srgbClr>
                </a:gs>
                <a:gs pos="100000">
                  <a:srgbClr val="297FD5">
                    <a:shade val="62000"/>
                    <a:satMod val="170000"/>
                  </a:srgb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rgbClr val="297FD5"/>
              </a:contourClr>
            </a:sp3d>
          </p:spPr>
          <p:txBody>
            <a:bodyPr spcFirstLastPara="0" vert="horz" wrap="square" lIns="91440" tIns="365760" rIns="91440" bIns="274320" numCol="1" spcCol="1270" anchor="t" anchorCtr="0">
              <a:noAutofit/>
            </a:bodyPr>
            <a:lstStyle/>
            <a:p>
              <a:pPr marL="0" marR="0" lvl="0" indent="0" algn="ctr" defTabSz="1733550" eaLnBrk="1" fontAlgn="auto" latinLnBrk="0" hangingPunct="1">
                <a:lnSpc>
                  <a:spcPct val="90000"/>
                </a:lnSpc>
                <a:spcBef>
                  <a:spcPct val="0"/>
                </a:spcBef>
                <a:spcAft>
                  <a:spcPct val="35000"/>
                </a:spcAft>
                <a:buClrTx/>
                <a:buSzTx/>
                <a:buFontTx/>
                <a:buNone/>
                <a:tabLst/>
                <a:defRPr/>
              </a:pPr>
              <a:r>
                <a:rPr kumimoji="0" lang="en-US" sz="2200" b="0" i="0" u="none" strike="noStrike" kern="0" cap="none" spc="0" normalizeH="0" baseline="0" noProof="0" dirty="0" smtClean="0">
                  <a:ln>
                    <a:noFill/>
                  </a:ln>
                  <a:solidFill>
                    <a:prstClr val="white"/>
                  </a:solidFill>
                  <a:effectLst/>
                  <a:uLnTx/>
                  <a:uFillTx/>
                  <a:latin typeface="Gill Sans MT"/>
                  <a:ea typeface="+mn-ea"/>
                  <a:cs typeface="+mn-cs"/>
                </a:rPr>
                <a:t>Teach the Replacement Behavior</a:t>
              </a:r>
            </a:p>
          </p:txBody>
        </p:sp>
        <p:sp>
          <p:nvSpPr>
            <p:cNvPr id="42" name="Freeform 41"/>
            <p:cNvSpPr/>
            <p:nvPr/>
          </p:nvSpPr>
          <p:spPr>
            <a:xfrm>
              <a:off x="2912726" y="3325062"/>
              <a:ext cx="2268874" cy="2905040"/>
            </a:xfrm>
            <a:custGeom>
              <a:avLst/>
              <a:gdLst>
                <a:gd name="connsiteX0" fmla="*/ 188787 w 1797974"/>
                <a:gd name="connsiteY0" fmla="*/ 0 h 2905039"/>
                <a:gd name="connsiteX1" fmla="*/ 1609187 w 1797974"/>
                <a:gd name="connsiteY1" fmla="*/ 0 h 2905039"/>
                <a:gd name="connsiteX2" fmla="*/ 1797974 w 1797974"/>
                <a:gd name="connsiteY2" fmla="*/ 188787 h 2905039"/>
                <a:gd name="connsiteX3" fmla="*/ 1797974 w 1797974"/>
                <a:gd name="connsiteY3" fmla="*/ 2905039 h 2905039"/>
                <a:gd name="connsiteX4" fmla="*/ 1797974 w 1797974"/>
                <a:gd name="connsiteY4" fmla="*/ 2905039 h 2905039"/>
                <a:gd name="connsiteX5" fmla="*/ 0 w 1797974"/>
                <a:gd name="connsiteY5" fmla="*/ 2905039 h 2905039"/>
                <a:gd name="connsiteX6" fmla="*/ 0 w 1797974"/>
                <a:gd name="connsiteY6" fmla="*/ 2905039 h 2905039"/>
                <a:gd name="connsiteX7" fmla="*/ 0 w 1797974"/>
                <a:gd name="connsiteY7" fmla="*/ 188787 h 2905039"/>
                <a:gd name="connsiteX8" fmla="*/ 188787 w 1797974"/>
                <a:gd name="connsiteY8" fmla="*/ 0 h 290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7974" h="2905039">
                  <a:moveTo>
                    <a:pt x="1609186" y="2905039"/>
                  </a:moveTo>
                  <a:lnTo>
                    <a:pt x="188788" y="2905039"/>
                  </a:lnTo>
                  <a:cubicBezTo>
                    <a:pt x="84524" y="2905039"/>
                    <a:pt x="1" y="2820516"/>
                    <a:pt x="1" y="2716252"/>
                  </a:cubicBezTo>
                  <a:lnTo>
                    <a:pt x="1" y="0"/>
                  </a:lnTo>
                  <a:lnTo>
                    <a:pt x="1" y="0"/>
                  </a:lnTo>
                  <a:lnTo>
                    <a:pt x="1797973" y="0"/>
                  </a:lnTo>
                  <a:lnTo>
                    <a:pt x="1797973" y="0"/>
                  </a:lnTo>
                  <a:lnTo>
                    <a:pt x="1797973" y="2716252"/>
                  </a:lnTo>
                  <a:cubicBezTo>
                    <a:pt x="1797973" y="2820516"/>
                    <a:pt x="1713450" y="2905039"/>
                    <a:pt x="1609186" y="2905039"/>
                  </a:cubicBezTo>
                  <a:close/>
                </a:path>
              </a:pathLst>
            </a:custGeom>
            <a:gradFill rotWithShape="1">
              <a:gsLst>
                <a:gs pos="0">
                  <a:srgbClr val="297FD5">
                    <a:tint val="92000"/>
                    <a:satMod val="170000"/>
                  </a:srgbClr>
                </a:gs>
                <a:gs pos="15000">
                  <a:srgbClr val="297FD5">
                    <a:tint val="92000"/>
                    <a:shade val="99000"/>
                    <a:satMod val="170000"/>
                  </a:srgbClr>
                </a:gs>
                <a:gs pos="62000">
                  <a:srgbClr val="297FD5">
                    <a:tint val="96000"/>
                    <a:shade val="80000"/>
                    <a:satMod val="170000"/>
                  </a:srgbClr>
                </a:gs>
                <a:gs pos="97000">
                  <a:srgbClr val="297FD5">
                    <a:tint val="98000"/>
                    <a:shade val="63000"/>
                    <a:satMod val="170000"/>
                  </a:srgbClr>
                </a:gs>
                <a:gs pos="100000">
                  <a:srgbClr val="297FD5">
                    <a:shade val="62000"/>
                    <a:satMod val="170000"/>
                  </a:srgb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rgbClr val="297FD5"/>
              </a:contourClr>
            </a:sp3d>
          </p:spPr>
          <p:txBody>
            <a:bodyPr spcFirstLastPara="0" vert="horz" wrap="square" lIns="332662" tIns="277369" rIns="332663" bIns="332662" numCol="1" spcCol="1270" anchor="t" anchorCtr="0">
              <a:noAutofit/>
            </a:bodyPr>
            <a:lstStyle/>
            <a:p>
              <a:pPr marL="0" marR="0" lvl="0" indent="0" algn="ctr" defTabSz="1733550" eaLnBrk="1" fontAlgn="auto" latinLnBrk="0" hangingPunct="1">
                <a:lnSpc>
                  <a:spcPct val="90000"/>
                </a:lnSpc>
                <a:spcBef>
                  <a:spcPct val="0"/>
                </a:spcBef>
                <a:spcAft>
                  <a:spcPct val="35000"/>
                </a:spcAft>
                <a:buClrTx/>
                <a:buSzTx/>
                <a:buFontTx/>
                <a:buNone/>
                <a:tabLst/>
                <a:defRPr/>
              </a:pPr>
              <a:r>
                <a:rPr kumimoji="0" lang="en-US" sz="2200" b="0" i="0" u="none" strike="noStrike" kern="0" cap="none" spc="0" normalizeH="0" baseline="0" noProof="0" dirty="0" smtClean="0">
                  <a:ln>
                    <a:noFill/>
                  </a:ln>
                  <a:solidFill>
                    <a:prstClr val="white"/>
                  </a:solidFill>
                  <a:effectLst/>
                  <a:uLnTx/>
                  <a:uFillTx/>
                  <a:latin typeface="Gill Sans MT"/>
                  <a:ea typeface="+mn-ea"/>
                  <a:cs typeface="+mn-cs"/>
                </a:rPr>
                <a:t>Improve the Environment</a:t>
              </a:r>
            </a:p>
          </p:txBody>
        </p:sp>
        <p:sp>
          <p:nvSpPr>
            <p:cNvPr id="43" name="Rounded Rectangle 42"/>
            <p:cNvSpPr/>
            <p:nvPr/>
          </p:nvSpPr>
          <p:spPr>
            <a:xfrm>
              <a:off x="6639670" y="1767817"/>
              <a:ext cx="1797974" cy="1493567"/>
            </a:xfrm>
            <a:prstGeom prst="roundRect">
              <a:avLst>
                <a:gd name="adj" fmla="val 10000"/>
              </a:avLst>
            </a:prstGeom>
            <a:solidFill>
              <a:schemeClr val="bg1"/>
            </a:solidFill>
            <a:ln w="25400" cap="flat" cmpd="sng" algn="ctr">
              <a:solidFill>
                <a:sysClr val="window" lastClr="FFFFFF">
                  <a:hueOff val="0"/>
                  <a:satOff val="0"/>
                  <a:lumOff val="0"/>
                  <a:alphaOff val="0"/>
                </a:sysClr>
              </a:solidFill>
              <a:prstDash val="solid"/>
            </a:ln>
            <a:effectLst/>
          </p:spPr>
        </p:sp>
        <p:sp>
          <p:nvSpPr>
            <p:cNvPr id="44" name="Freeform 43"/>
            <p:cNvSpPr/>
            <p:nvPr/>
          </p:nvSpPr>
          <p:spPr>
            <a:xfrm>
              <a:off x="6400800" y="3325063"/>
              <a:ext cx="2036845" cy="2905039"/>
            </a:xfrm>
            <a:custGeom>
              <a:avLst/>
              <a:gdLst>
                <a:gd name="connsiteX0" fmla="*/ 188787 w 1797974"/>
                <a:gd name="connsiteY0" fmla="*/ 0 h 2905039"/>
                <a:gd name="connsiteX1" fmla="*/ 1609187 w 1797974"/>
                <a:gd name="connsiteY1" fmla="*/ 0 h 2905039"/>
                <a:gd name="connsiteX2" fmla="*/ 1797974 w 1797974"/>
                <a:gd name="connsiteY2" fmla="*/ 188787 h 2905039"/>
                <a:gd name="connsiteX3" fmla="*/ 1797974 w 1797974"/>
                <a:gd name="connsiteY3" fmla="*/ 2905039 h 2905039"/>
                <a:gd name="connsiteX4" fmla="*/ 1797974 w 1797974"/>
                <a:gd name="connsiteY4" fmla="*/ 2905039 h 2905039"/>
                <a:gd name="connsiteX5" fmla="*/ 0 w 1797974"/>
                <a:gd name="connsiteY5" fmla="*/ 2905039 h 2905039"/>
                <a:gd name="connsiteX6" fmla="*/ 0 w 1797974"/>
                <a:gd name="connsiteY6" fmla="*/ 2905039 h 2905039"/>
                <a:gd name="connsiteX7" fmla="*/ 0 w 1797974"/>
                <a:gd name="connsiteY7" fmla="*/ 188787 h 2905039"/>
                <a:gd name="connsiteX8" fmla="*/ 188787 w 1797974"/>
                <a:gd name="connsiteY8" fmla="*/ 0 h 290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7974" h="2905039">
                  <a:moveTo>
                    <a:pt x="1609186" y="2905039"/>
                  </a:moveTo>
                  <a:lnTo>
                    <a:pt x="188788" y="2905039"/>
                  </a:lnTo>
                  <a:cubicBezTo>
                    <a:pt x="84524" y="2905039"/>
                    <a:pt x="1" y="2820516"/>
                    <a:pt x="1" y="2716252"/>
                  </a:cubicBezTo>
                  <a:lnTo>
                    <a:pt x="1" y="0"/>
                  </a:lnTo>
                  <a:lnTo>
                    <a:pt x="1" y="0"/>
                  </a:lnTo>
                  <a:lnTo>
                    <a:pt x="1797973" y="0"/>
                  </a:lnTo>
                  <a:lnTo>
                    <a:pt x="1797973" y="0"/>
                  </a:lnTo>
                  <a:lnTo>
                    <a:pt x="1797973" y="2716252"/>
                  </a:lnTo>
                  <a:cubicBezTo>
                    <a:pt x="1797973" y="2820516"/>
                    <a:pt x="1713450" y="2905039"/>
                    <a:pt x="1609186" y="2905039"/>
                  </a:cubicBezTo>
                  <a:close/>
                </a:path>
              </a:pathLst>
            </a:custGeom>
            <a:gradFill rotWithShape="1">
              <a:gsLst>
                <a:gs pos="0">
                  <a:srgbClr val="297FD5">
                    <a:tint val="92000"/>
                    <a:satMod val="170000"/>
                  </a:srgbClr>
                </a:gs>
                <a:gs pos="15000">
                  <a:srgbClr val="297FD5">
                    <a:tint val="92000"/>
                    <a:shade val="99000"/>
                    <a:satMod val="170000"/>
                  </a:srgbClr>
                </a:gs>
                <a:gs pos="62000">
                  <a:srgbClr val="297FD5">
                    <a:tint val="96000"/>
                    <a:shade val="80000"/>
                    <a:satMod val="170000"/>
                  </a:srgbClr>
                </a:gs>
                <a:gs pos="97000">
                  <a:srgbClr val="297FD5">
                    <a:tint val="98000"/>
                    <a:shade val="63000"/>
                    <a:satMod val="170000"/>
                  </a:srgbClr>
                </a:gs>
                <a:gs pos="100000">
                  <a:srgbClr val="297FD5">
                    <a:shade val="62000"/>
                    <a:satMod val="170000"/>
                  </a:srgb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rgbClr val="297FD5"/>
              </a:contourClr>
            </a:sp3d>
          </p:spPr>
          <p:txBody>
            <a:bodyPr spcFirstLastPara="0" vert="horz" wrap="square" lIns="91440" tIns="277368" rIns="91440" bIns="332662" numCol="1" spcCol="1270" anchor="t" anchorCtr="0">
              <a:noAutofit/>
            </a:bodyPr>
            <a:lstStyle/>
            <a:p>
              <a:pPr marL="0" marR="0" lvl="0" indent="0" algn="ctr" defTabSz="1733550" eaLnBrk="1" fontAlgn="auto" latinLnBrk="0" hangingPunct="1">
                <a:lnSpc>
                  <a:spcPct val="90000"/>
                </a:lnSpc>
                <a:spcBef>
                  <a:spcPct val="0"/>
                </a:spcBef>
                <a:spcAft>
                  <a:spcPct val="35000"/>
                </a:spcAft>
                <a:buClrTx/>
                <a:buSzTx/>
                <a:buFontTx/>
                <a:buNone/>
                <a:tabLst/>
                <a:defRPr/>
              </a:pPr>
              <a:r>
                <a:rPr kumimoji="0" lang="en-US" sz="2200" b="0" i="0" u="none" strike="noStrike" kern="0" cap="none" spc="0" normalizeH="0" baseline="0" noProof="0" dirty="0" smtClean="0">
                  <a:ln>
                    <a:noFill/>
                  </a:ln>
                  <a:solidFill>
                    <a:prstClr val="white"/>
                  </a:solidFill>
                  <a:effectLst/>
                  <a:uLnTx/>
                  <a:uFillTx/>
                  <a:latin typeface="Gill Sans MT"/>
                  <a:ea typeface="+mn-ea"/>
                  <a:cs typeface="+mn-cs"/>
                </a:rPr>
                <a:t>Adjust the Contingencies</a:t>
              </a:r>
            </a:p>
          </p:txBody>
        </p:sp>
      </p:grpSp>
      <p:sp>
        <p:nvSpPr>
          <p:cNvPr id="45" name="Rounded Rectangle 44"/>
          <p:cNvSpPr/>
          <p:nvPr/>
        </p:nvSpPr>
        <p:spPr>
          <a:xfrm>
            <a:off x="2968139" y="2202291"/>
            <a:ext cx="2143872" cy="810218"/>
          </a:xfrm>
          <a:prstGeom prst="roundRect">
            <a:avLst>
              <a:gd name="adj" fmla="val 10000"/>
            </a:avLst>
          </a:prstGeom>
          <a:gradFill rotWithShape="1">
            <a:gsLst>
              <a:gs pos="0">
                <a:srgbClr val="5AA2AE">
                  <a:tint val="35000"/>
                  <a:satMod val="253000"/>
                </a:srgbClr>
              </a:gs>
              <a:gs pos="50000">
                <a:srgbClr val="5AA2AE">
                  <a:tint val="42000"/>
                  <a:satMod val="255000"/>
                </a:srgbClr>
              </a:gs>
              <a:gs pos="97000">
                <a:srgbClr val="5AA2AE">
                  <a:tint val="53000"/>
                  <a:satMod val="260000"/>
                </a:srgbClr>
              </a:gs>
              <a:gs pos="100000">
                <a:srgbClr val="5AA2AE">
                  <a:tint val="56000"/>
                  <a:satMod val="275000"/>
                </a:srgbClr>
              </a:gs>
            </a:gsLst>
            <a:path path="circle">
              <a:fillToRect l="50000" t="50000" r="50000" b="50000"/>
            </a:path>
          </a:gradFill>
          <a:ln w="9525" cap="flat" cmpd="sng" algn="ctr">
            <a:solidFill>
              <a:srgbClr val="5AA2AE"/>
            </a:solidFill>
            <a:prstDash val="solid"/>
          </a:ln>
          <a:effectLst>
            <a:outerShdw blurRad="63500" dist="25400" dir="5400000" rotWithShape="0">
              <a:srgbClr val="000000">
                <a:alpha val="43137"/>
              </a:srgbClr>
            </a:outerShdw>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prstClr val="black"/>
                </a:solidFill>
                <a:effectLst/>
                <a:uLnTx/>
                <a:uFillTx/>
                <a:latin typeface="Gill Sans MT"/>
                <a:ea typeface="+mn-ea"/>
                <a:cs typeface="+mn-cs"/>
              </a:rPr>
              <a:t>Method 2</a:t>
            </a:r>
          </a:p>
        </p:txBody>
      </p:sp>
      <p:sp>
        <p:nvSpPr>
          <p:cNvPr id="46" name="Rounded Rectangle 45"/>
          <p:cNvSpPr/>
          <p:nvPr/>
        </p:nvSpPr>
        <p:spPr>
          <a:xfrm>
            <a:off x="6253248" y="2225016"/>
            <a:ext cx="2017794" cy="787493"/>
          </a:xfrm>
          <a:prstGeom prst="roundRect">
            <a:avLst>
              <a:gd name="adj" fmla="val 10000"/>
            </a:avLst>
          </a:prstGeom>
          <a:gradFill rotWithShape="1">
            <a:gsLst>
              <a:gs pos="0">
                <a:srgbClr val="5AA2AE">
                  <a:tint val="35000"/>
                  <a:satMod val="253000"/>
                </a:srgbClr>
              </a:gs>
              <a:gs pos="50000">
                <a:srgbClr val="5AA2AE">
                  <a:tint val="42000"/>
                  <a:satMod val="255000"/>
                </a:srgbClr>
              </a:gs>
              <a:gs pos="97000">
                <a:srgbClr val="5AA2AE">
                  <a:tint val="53000"/>
                  <a:satMod val="260000"/>
                </a:srgbClr>
              </a:gs>
              <a:gs pos="100000">
                <a:srgbClr val="5AA2AE">
                  <a:tint val="56000"/>
                  <a:satMod val="275000"/>
                </a:srgbClr>
              </a:gs>
            </a:gsLst>
            <a:path path="circle">
              <a:fillToRect l="50000" t="50000" r="50000" b="50000"/>
            </a:path>
          </a:gradFill>
          <a:ln w="9525" cap="flat" cmpd="sng" algn="ctr">
            <a:solidFill>
              <a:srgbClr val="5AA2AE"/>
            </a:solidFill>
            <a:prstDash val="solid"/>
          </a:ln>
          <a:effectLst>
            <a:outerShdw blurRad="63500" dist="25400" dir="5400000" rotWithShape="0">
              <a:srgbClr val="000000">
                <a:alpha val="43137"/>
              </a:srgbClr>
            </a:outerShdw>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prstClr val="black"/>
                </a:solidFill>
                <a:effectLst/>
                <a:uLnTx/>
                <a:uFillTx/>
                <a:latin typeface="Gill Sans MT"/>
                <a:ea typeface="+mn-ea"/>
                <a:cs typeface="+mn-cs"/>
              </a:rPr>
              <a:t>Method 3</a:t>
            </a:r>
          </a:p>
        </p:txBody>
      </p:sp>
      <p:sp>
        <p:nvSpPr>
          <p:cNvPr id="47" name="Rounded Rectangle 46"/>
          <p:cNvSpPr/>
          <p:nvPr/>
        </p:nvSpPr>
        <p:spPr>
          <a:xfrm>
            <a:off x="385848" y="4475526"/>
            <a:ext cx="4876800" cy="594383"/>
          </a:xfrm>
          <a:prstGeom prst="roundRect">
            <a:avLst>
              <a:gd name="adj" fmla="val 10000"/>
            </a:avLst>
          </a:prstGeom>
          <a:gradFill rotWithShape="1">
            <a:gsLst>
              <a:gs pos="0">
                <a:srgbClr val="5AA2AE">
                  <a:tint val="35000"/>
                  <a:satMod val="253000"/>
                </a:srgbClr>
              </a:gs>
              <a:gs pos="50000">
                <a:srgbClr val="5AA2AE">
                  <a:tint val="42000"/>
                  <a:satMod val="255000"/>
                </a:srgbClr>
              </a:gs>
              <a:gs pos="97000">
                <a:srgbClr val="5AA2AE">
                  <a:tint val="53000"/>
                  <a:satMod val="260000"/>
                </a:srgbClr>
              </a:gs>
              <a:gs pos="100000">
                <a:srgbClr val="5AA2AE">
                  <a:tint val="56000"/>
                  <a:satMod val="275000"/>
                </a:srgbClr>
              </a:gs>
            </a:gsLst>
            <a:path path="circle">
              <a:fillToRect l="50000" t="50000" r="50000" b="50000"/>
            </a:path>
          </a:gradFill>
          <a:ln w="9525" cap="flat" cmpd="sng" algn="ctr">
            <a:solidFill>
              <a:srgbClr val="5AA2AE"/>
            </a:solidFill>
            <a:prstDash val="solid"/>
          </a:ln>
          <a:effectLst>
            <a:outerShdw blurRad="63500" dist="25400" dir="5400000" rotWithShape="0">
              <a:srgbClr val="000000">
                <a:alpha val="43137"/>
              </a:srgbClr>
            </a:outerShdw>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prstClr val="black"/>
                </a:solidFill>
                <a:effectLst/>
                <a:uLnTx/>
                <a:uFillTx/>
                <a:latin typeface="Gill Sans MT"/>
                <a:ea typeface="+mn-ea"/>
                <a:cs typeface="+mn-cs"/>
              </a:rPr>
              <a:t>Method 1 and 2</a:t>
            </a:r>
          </a:p>
        </p:txBody>
      </p:sp>
      <p:sp>
        <p:nvSpPr>
          <p:cNvPr id="14" name="Rectangle 13"/>
          <p:cNvSpPr/>
          <p:nvPr/>
        </p:nvSpPr>
        <p:spPr>
          <a:xfrm>
            <a:off x="385848" y="6194372"/>
            <a:ext cx="2114681" cy="338554"/>
          </a:xfrm>
          <a:prstGeom prst="rect">
            <a:avLst/>
          </a:prstGeom>
        </p:spPr>
        <p:txBody>
          <a:bodyPr wrap="none">
            <a:spAutoFit/>
          </a:bodyPr>
          <a:lstStyle/>
          <a:p>
            <a:pPr algn="r"/>
            <a:r>
              <a:rPr lang="en-US" sz="1600" dirty="0"/>
              <a:t>(Umbreit et al., 2007)</a:t>
            </a:r>
          </a:p>
        </p:txBody>
      </p:sp>
    </p:spTree>
    <p:extLst>
      <p:ext uri="{BB962C8B-B14F-4D97-AF65-F5344CB8AC3E}">
        <p14:creationId xmlns:p14="http://schemas.microsoft.com/office/powerpoint/2010/main" val="2341293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1"/>
          </a:solidFill>
        </p:spPr>
        <p:txBody>
          <a:bodyPr>
            <a:normAutofit/>
          </a:bodyPr>
          <a:lstStyle/>
          <a:p>
            <a:r>
              <a:rPr lang="en-US" dirty="0"/>
              <a:t>Step </a:t>
            </a:r>
            <a:r>
              <a:rPr lang="en-US" dirty="0" smtClean="0"/>
              <a:t>5: Testing the Intervention</a:t>
            </a:r>
            <a:endParaRPr lang="en-US" dirty="0"/>
          </a:p>
        </p:txBody>
      </p:sp>
      <p:grpSp>
        <p:nvGrpSpPr>
          <p:cNvPr id="65" name="Group 64"/>
          <p:cNvGrpSpPr/>
          <p:nvPr/>
        </p:nvGrpSpPr>
        <p:grpSpPr>
          <a:xfrm>
            <a:off x="533400" y="3048000"/>
            <a:ext cx="1544602" cy="1908215"/>
            <a:chOff x="762000" y="1557456"/>
            <a:chExt cx="2057400" cy="2972664"/>
          </a:xfrm>
        </p:grpSpPr>
        <p:sp>
          <p:nvSpPr>
            <p:cNvPr id="66" name="Oval 65"/>
            <p:cNvSpPr/>
            <p:nvPr/>
          </p:nvSpPr>
          <p:spPr>
            <a:xfrm>
              <a:off x="762000" y="1946209"/>
              <a:ext cx="2057400" cy="2057400"/>
            </a:xfrm>
            <a:prstGeom prst="ellipse">
              <a:avLst/>
            </a:prstGeom>
            <a:solidFill>
              <a:srgbClr val="FFC000"/>
            </a:solidFill>
            <a:ln w="82550" cap="flat" cmpd="sng" algn="ctr">
              <a:noFill/>
              <a:prstDash val="solid"/>
            </a:ln>
            <a:effectLst>
              <a:outerShdw blurRad="152400" dist="165100" dir="5400000" sx="90000" sy="-19000" rotWithShape="0">
                <a:prstClr val="black">
                  <a:alpha val="1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Times New Roman"/>
                  <a:ea typeface="+mn-ea"/>
                  <a:cs typeface="+mn-cs"/>
                </a:rPr>
                <a:t>             </a:t>
              </a:r>
            </a:p>
          </p:txBody>
        </p:sp>
        <p:sp>
          <p:nvSpPr>
            <p:cNvPr id="67" name="TextBox 66"/>
            <p:cNvSpPr txBox="1"/>
            <p:nvPr/>
          </p:nvSpPr>
          <p:spPr>
            <a:xfrm>
              <a:off x="1121392" y="1557456"/>
              <a:ext cx="1219200" cy="2972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800" b="1" i="0" u="none" strike="noStrike" kern="0" cap="none" spc="0" normalizeH="0" baseline="0" noProof="0" dirty="0" smtClean="0">
                  <a:ln>
                    <a:noFill/>
                  </a:ln>
                  <a:solidFill>
                    <a:srgbClr val="FF9900"/>
                  </a:solidFill>
                  <a:effectLst/>
                  <a:uLnTx/>
                  <a:uFillTx/>
                  <a:latin typeface="Arial"/>
                  <a:cs typeface="Arial" pitchFamily="34" charset="0"/>
                </a:rPr>
                <a:t>5</a:t>
              </a:r>
            </a:p>
          </p:txBody>
        </p:sp>
        <p:sp>
          <p:nvSpPr>
            <p:cNvPr id="68" name="TextBox 67"/>
            <p:cNvSpPr txBox="1"/>
            <p:nvPr/>
          </p:nvSpPr>
          <p:spPr>
            <a:xfrm>
              <a:off x="833483" y="2652500"/>
              <a:ext cx="1931160" cy="683264"/>
            </a:xfrm>
            <a:prstGeom prst="rect">
              <a:avLst/>
            </a:prstGeom>
            <a:noFill/>
          </p:spPr>
          <p:txBody>
            <a:bodyPr wrap="square" rtlCol="0">
              <a:normAutofit fontScale="70000" lnSpcReduction="20000"/>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400" b="1" i="0" u="none" strike="noStrike" kern="0" cap="none" spc="60" normalizeH="0" baseline="0" noProof="0" dirty="0" smtClean="0">
                  <a:ln>
                    <a:noFill/>
                  </a:ln>
                  <a:solidFill>
                    <a:prstClr val="white"/>
                  </a:solidFill>
                  <a:effectLst>
                    <a:outerShdw blurRad="50800" dist="25400" dir="5400000" algn="t" rotWithShape="0">
                      <a:prstClr val="black">
                        <a:alpha val="15000"/>
                      </a:prstClr>
                    </a:outerShdw>
                  </a:effectLst>
                  <a:uLnTx/>
                  <a:uFillTx/>
                  <a:latin typeface="Times New Roman"/>
                </a:rPr>
                <a:t>Testing the Intervention</a:t>
              </a:r>
              <a:endParaRPr kumimoji="0" lang="en-US" sz="2400" b="1" i="0" u="none" strike="noStrike" kern="0" cap="none" spc="0" normalizeH="0" baseline="0" noProof="0" dirty="0" smtClean="0">
                <a:ln>
                  <a:noFill/>
                </a:ln>
                <a:solidFill>
                  <a:prstClr val="white"/>
                </a:solidFill>
                <a:effectLst>
                  <a:outerShdw blurRad="50800" dist="25400" dir="5400000" algn="t" rotWithShape="0">
                    <a:prstClr val="black">
                      <a:alpha val="15000"/>
                    </a:prstClr>
                  </a:outerShdw>
                </a:effectLst>
                <a:uLnTx/>
                <a:uFillTx/>
                <a:latin typeface="Times New Roman"/>
              </a:endParaRPr>
            </a:p>
          </p:txBody>
        </p:sp>
        <p:sp>
          <p:nvSpPr>
            <p:cNvPr id="69" name="Oval 68"/>
            <p:cNvSpPr/>
            <p:nvPr/>
          </p:nvSpPr>
          <p:spPr>
            <a:xfrm>
              <a:off x="1046945" y="2040364"/>
              <a:ext cx="1583471" cy="1295400"/>
            </a:xfrm>
            <a:prstGeom prst="ellipse">
              <a:avLst/>
            </a:prstGeom>
            <a:gradFill flip="none" rotWithShape="1">
              <a:gsLst>
                <a:gs pos="63000">
                  <a:sysClr val="window" lastClr="FFFFFF">
                    <a:alpha val="7000"/>
                  </a:sysClr>
                </a:gs>
                <a:gs pos="72000">
                  <a:sysClr val="window" lastClr="FFFFFF">
                    <a:alpha val="15000"/>
                  </a:sysClr>
                </a:gs>
                <a:gs pos="91000">
                  <a:sysClr val="window" lastClr="FFFFFF">
                    <a:alpha val="28000"/>
                  </a:sysClr>
                </a:gs>
              </a:gsLst>
              <a:lin ang="162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Times New Roman"/>
                <a:ea typeface="+mn-ea"/>
                <a:cs typeface="+mn-cs"/>
              </a:endParaRPr>
            </a:p>
          </p:txBody>
        </p:sp>
      </p:grpSp>
      <p:graphicFrame>
        <p:nvGraphicFramePr>
          <p:cNvPr id="30" name="Chart 29"/>
          <p:cNvGraphicFramePr/>
          <p:nvPr>
            <p:extLst>
              <p:ext uri="{D42A27DB-BD31-4B8C-83A1-F6EECF244321}">
                <p14:modId xmlns:p14="http://schemas.microsoft.com/office/powerpoint/2010/main" val="712310924"/>
              </p:ext>
            </p:extLst>
          </p:nvPr>
        </p:nvGraphicFramePr>
        <p:xfrm>
          <a:off x="2347817" y="1981200"/>
          <a:ext cx="6074228" cy="3991331"/>
        </p:xfrm>
        <a:graphic>
          <a:graphicData uri="http://schemas.openxmlformats.org/drawingml/2006/chart">
            <c:chart xmlns:c="http://schemas.openxmlformats.org/drawingml/2006/chart" xmlns:r="http://schemas.openxmlformats.org/officeDocument/2006/relationships" r:id="rId3"/>
          </a:graphicData>
        </a:graphic>
      </p:graphicFrame>
      <p:cxnSp>
        <p:nvCxnSpPr>
          <p:cNvPr id="31" name="Straight Connector 30"/>
          <p:cNvCxnSpPr/>
          <p:nvPr/>
        </p:nvCxnSpPr>
        <p:spPr>
          <a:xfrm flipH="1">
            <a:off x="4593738" y="2506682"/>
            <a:ext cx="5864" cy="2808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871615" y="2506683"/>
            <a:ext cx="6682" cy="2767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499725" y="2548384"/>
            <a:ext cx="7424" cy="27253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843393" y="2548384"/>
            <a:ext cx="360045" cy="300082"/>
          </a:xfrm>
          <a:prstGeom prst="rect">
            <a:avLst/>
          </a:prstGeom>
          <a:noFill/>
        </p:spPr>
        <p:txBody>
          <a:bodyPr wrap="square" rtlCol="0">
            <a:spAutoFit/>
          </a:bodyPr>
          <a:lstStyle/>
          <a:p>
            <a:pPr algn="ctr"/>
            <a:r>
              <a:rPr lang="en-US" sz="1350" dirty="0"/>
              <a:t>A</a:t>
            </a:r>
            <a:r>
              <a:rPr lang="en-US" sz="1350" baseline="-25000" dirty="0"/>
              <a:t>1</a:t>
            </a:r>
          </a:p>
        </p:txBody>
      </p:sp>
      <p:sp>
        <p:nvSpPr>
          <p:cNvPr id="35" name="TextBox 34"/>
          <p:cNvSpPr txBox="1"/>
          <p:nvPr/>
        </p:nvSpPr>
        <p:spPr>
          <a:xfrm>
            <a:off x="6008989" y="2530571"/>
            <a:ext cx="360045" cy="300082"/>
          </a:xfrm>
          <a:prstGeom prst="rect">
            <a:avLst/>
          </a:prstGeom>
          <a:noFill/>
        </p:spPr>
        <p:txBody>
          <a:bodyPr wrap="square" rtlCol="0">
            <a:spAutoFit/>
          </a:bodyPr>
          <a:lstStyle/>
          <a:p>
            <a:pPr algn="ctr"/>
            <a:r>
              <a:rPr lang="en-US" sz="1350" dirty="0"/>
              <a:t>A</a:t>
            </a:r>
            <a:r>
              <a:rPr lang="en-US" sz="1350" baseline="-25000" dirty="0"/>
              <a:t>2</a:t>
            </a:r>
          </a:p>
        </p:txBody>
      </p:sp>
      <p:sp>
        <p:nvSpPr>
          <p:cNvPr id="36" name="TextBox 35"/>
          <p:cNvSpPr txBox="1"/>
          <p:nvPr/>
        </p:nvSpPr>
        <p:spPr>
          <a:xfrm>
            <a:off x="5070163" y="2538062"/>
            <a:ext cx="360045" cy="300082"/>
          </a:xfrm>
          <a:prstGeom prst="rect">
            <a:avLst/>
          </a:prstGeom>
          <a:noFill/>
        </p:spPr>
        <p:txBody>
          <a:bodyPr wrap="square" rtlCol="0">
            <a:spAutoFit/>
          </a:bodyPr>
          <a:lstStyle/>
          <a:p>
            <a:pPr algn="ctr"/>
            <a:r>
              <a:rPr lang="en-US" sz="1350" dirty="0"/>
              <a:t>B</a:t>
            </a:r>
            <a:r>
              <a:rPr lang="en-US" sz="1350" baseline="-25000" dirty="0"/>
              <a:t>1</a:t>
            </a:r>
          </a:p>
        </p:txBody>
      </p:sp>
      <p:sp>
        <p:nvSpPr>
          <p:cNvPr id="37" name="TextBox 36"/>
          <p:cNvSpPr txBox="1"/>
          <p:nvPr/>
        </p:nvSpPr>
        <p:spPr>
          <a:xfrm>
            <a:off x="7287748" y="2506682"/>
            <a:ext cx="360045" cy="300082"/>
          </a:xfrm>
          <a:prstGeom prst="rect">
            <a:avLst/>
          </a:prstGeom>
          <a:noFill/>
        </p:spPr>
        <p:txBody>
          <a:bodyPr wrap="square" rtlCol="0">
            <a:spAutoFit/>
          </a:bodyPr>
          <a:lstStyle/>
          <a:p>
            <a:pPr algn="ctr"/>
            <a:r>
              <a:rPr lang="en-US" sz="1350" dirty="0"/>
              <a:t>B</a:t>
            </a:r>
            <a:r>
              <a:rPr lang="en-US" sz="1350" baseline="-25000" dirty="0"/>
              <a:t>2</a:t>
            </a:r>
          </a:p>
        </p:txBody>
      </p:sp>
      <p:sp>
        <p:nvSpPr>
          <p:cNvPr id="38" name="Rectangle 37"/>
          <p:cNvSpPr/>
          <p:nvPr/>
        </p:nvSpPr>
        <p:spPr>
          <a:xfrm>
            <a:off x="5878297" y="2504371"/>
            <a:ext cx="2374372" cy="27670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Using visual analysis, we can determine if the desired behavior is occurring when the intervention is in place </a:t>
            </a:r>
            <a:r>
              <a:rPr lang="en-US" dirty="0" smtClean="0"/>
              <a:t>and </a:t>
            </a:r>
            <a:r>
              <a:rPr lang="en-US" dirty="0"/>
              <a:t>not occurring when the intervention is not in </a:t>
            </a:r>
            <a:r>
              <a:rPr lang="en-US" dirty="0" smtClean="0"/>
              <a:t>place. </a:t>
            </a:r>
            <a:endParaRPr lang="en-US" dirty="0"/>
          </a:p>
        </p:txBody>
      </p:sp>
    </p:spTree>
    <p:extLst>
      <p:ext uri="{BB962C8B-B14F-4D97-AF65-F5344CB8AC3E}">
        <p14:creationId xmlns:p14="http://schemas.microsoft.com/office/powerpoint/2010/main" val="278527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fontScale="90000"/>
          </a:bodyPr>
          <a:lstStyle/>
          <a:p>
            <a:r>
              <a:rPr lang="en-US" dirty="0" smtClean="0"/>
              <a:t>How well is it working?</a:t>
            </a:r>
            <a:br>
              <a:rPr lang="en-US" dirty="0" smtClean="0"/>
            </a:br>
            <a:r>
              <a:rPr lang="en-US" dirty="0" smtClean="0"/>
              <a:t>Examining the Effects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71414478"/>
              </p:ext>
            </p:extLst>
          </p:nvPr>
        </p:nvGraphicFramePr>
        <p:xfrm>
          <a:off x="304800" y="1534078"/>
          <a:ext cx="8382000" cy="4708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C:\Users\Jessica\AppData\Local\Microsoft\Windows\Temporary Internet Files\Content.IE5\A3NIT4A9\MC900078711[1].wmf"/>
          <p:cNvPicPr>
            <a:picLocks noChangeAspect="1" noChangeArrowheads="1"/>
          </p:cNvPicPr>
          <p:nvPr/>
        </p:nvPicPr>
        <p:blipFill>
          <a:blip r:embed="rId8"/>
          <a:srcRect/>
          <a:stretch>
            <a:fillRect/>
          </a:stretch>
        </p:blipFill>
        <p:spPr bwMode="auto">
          <a:xfrm>
            <a:off x="7010400" y="1524000"/>
            <a:ext cx="1905000" cy="4621213"/>
          </a:xfrm>
          <a:prstGeom prst="rect">
            <a:avLst/>
          </a:prstGeom>
          <a:noFill/>
          <a:ln w="9525">
            <a:noFill/>
            <a:miter lim="800000"/>
            <a:headEnd/>
            <a:tailEnd/>
          </a:ln>
        </p:spPr>
      </p:pic>
      <p:sp>
        <p:nvSpPr>
          <p:cNvPr id="3" name="Rectangle 2"/>
          <p:cNvSpPr/>
          <p:nvPr/>
        </p:nvSpPr>
        <p:spPr>
          <a:xfrm>
            <a:off x="1905000" y="1828800"/>
            <a:ext cx="1752600" cy="3886200"/>
          </a:xfrm>
          <a:prstGeom prst="rect">
            <a:avLst/>
          </a:prstGeom>
          <a:noFill/>
          <a:ln>
            <a:solidFill>
              <a:srgbClr val="FFFF00">
                <a:alpha val="1000"/>
              </a:srgbClr>
            </a:solidFill>
          </a:ln>
          <a:effectLst>
            <a:glow rad="406400">
              <a:srgbClr val="FFFF00">
                <a:alpha val="34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606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noFill/>
        </p:spPr>
        <p:txBody>
          <a:bodyPr/>
          <a:lstStyle/>
          <a:p>
            <a:r>
              <a:rPr lang="en-US" dirty="0" smtClean="0">
                <a:solidFill>
                  <a:schemeClr val="tx1"/>
                </a:solidFill>
              </a:rPr>
              <a:t>Treatment Integrity</a:t>
            </a:r>
          </a:p>
        </p:txBody>
      </p:sp>
      <p:sp>
        <p:nvSpPr>
          <p:cNvPr id="4" name="Content Placeholder 3"/>
          <p:cNvSpPr>
            <a:spLocks noGrp="1"/>
          </p:cNvSpPr>
          <p:nvPr>
            <p:ph idx="1"/>
          </p:nvPr>
        </p:nvSpPr>
        <p:spPr/>
        <p:txBody>
          <a:bodyPr>
            <a:normAutofit lnSpcReduction="10000"/>
          </a:bodyPr>
          <a:lstStyle/>
          <a:p>
            <a:pPr marL="0" indent="0">
              <a:buNone/>
            </a:pPr>
            <a:r>
              <a:rPr lang="en-US" b="1" u="sng" dirty="0">
                <a:solidFill>
                  <a:schemeClr val="tx1"/>
                </a:solidFill>
              </a:rPr>
              <a:t>Definition:</a:t>
            </a:r>
            <a:r>
              <a:rPr lang="en-US" dirty="0">
                <a:solidFill>
                  <a:schemeClr val="tx1"/>
                </a:solidFill>
              </a:rPr>
              <a:t> The degree to which intervention procedures are implemented as </a:t>
            </a:r>
            <a:r>
              <a:rPr lang="en-US" dirty="0" smtClean="0">
                <a:solidFill>
                  <a:schemeClr val="tx1"/>
                </a:solidFill>
              </a:rPr>
              <a:t>intended.</a:t>
            </a:r>
            <a:endParaRPr lang="en-US" b="1" dirty="0" smtClean="0">
              <a:solidFill>
                <a:schemeClr val="tx1"/>
              </a:solidFill>
            </a:endParaRPr>
          </a:p>
          <a:p>
            <a:pPr marL="0" indent="0">
              <a:buNone/>
            </a:pPr>
            <a:endParaRPr lang="en-US" b="1" dirty="0" smtClean="0">
              <a:solidFill>
                <a:schemeClr val="tx1"/>
              </a:solidFill>
            </a:endParaRPr>
          </a:p>
          <a:p>
            <a:pPr marL="0" indent="0">
              <a:buNone/>
            </a:pPr>
            <a:r>
              <a:rPr lang="en-US" b="1" dirty="0" smtClean="0">
                <a:solidFill>
                  <a:schemeClr val="tx1"/>
                </a:solidFill>
              </a:rPr>
              <a:t>Assessing Treatment Fidelity:</a:t>
            </a:r>
          </a:p>
          <a:p>
            <a:r>
              <a:rPr lang="en-US" dirty="0" smtClean="0">
                <a:solidFill>
                  <a:schemeClr val="tx1"/>
                </a:solidFill>
              </a:rPr>
              <a:t>Direct Systematic Observation</a:t>
            </a:r>
          </a:p>
          <a:p>
            <a:r>
              <a:rPr lang="en-US" dirty="0" smtClean="0">
                <a:solidFill>
                  <a:schemeClr val="tx1"/>
                </a:solidFill>
              </a:rPr>
              <a:t>Self-reporting</a:t>
            </a:r>
          </a:p>
          <a:p>
            <a:r>
              <a:rPr lang="en-US" dirty="0" smtClean="0">
                <a:solidFill>
                  <a:schemeClr val="tx1"/>
                </a:solidFill>
              </a:rPr>
              <a:t>Rating Scales</a:t>
            </a:r>
          </a:p>
          <a:p>
            <a:r>
              <a:rPr lang="en-US" dirty="0" smtClean="0">
                <a:solidFill>
                  <a:schemeClr val="tx1"/>
                </a:solidFill>
              </a:rPr>
              <a:t>Permanent Product</a:t>
            </a:r>
            <a:endParaRPr lang="en-US" dirty="0">
              <a:solidFill>
                <a:schemeClr val="tx1"/>
              </a:solidFill>
            </a:endParaRPr>
          </a:p>
        </p:txBody>
      </p:sp>
      <p:pic>
        <p:nvPicPr>
          <p:cNvPr id="5" name="Picture 2" descr="C:\Users\oakeswp\AppData\Local\Microsoft\Windows\Temporary Internet Files\Content.IE5\0JH011RD\MC90043492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496028"/>
            <a:ext cx="2361972" cy="236197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351533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443" y="93317"/>
            <a:ext cx="8229600" cy="1143000"/>
          </a:xfrm>
          <a:noFill/>
        </p:spPr>
        <p:txBody>
          <a:bodyPr>
            <a:normAutofit/>
          </a:bodyPr>
          <a:lstStyle/>
          <a:p>
            <a:r>
              <a:rPr lang="en-US" dirty="0" smtClean="0">
                <a:solidFill>
                  <a:schemeClr val="tx1"/>
                </a:solidFill>
              </a:rPr>
              <a:t>Collecting Data</a:t>
            </a:r>
            <a:endParaRPr lang="en-US" dirty="0">
              <a:solidFill>
                <a:schemeClr val="tx1"/>
              </a:solidFill>
            </a:endParaRPr>
          </a:p>
        </p:txBody>
      </p:sp>
      <p:sp>
        <p:nvSpPr>
          <p:cNvPr id="2" name="Content Placeholder 1"/>
          <p:cNvSpPr>
            <a:spLocks noGrp="1"/>
          </p:cNvSpPr>
          <p:nvPr>
            <p:ph idx="1"/>
          </p:nvPr>
        </p:nvSpPr>
        <p:spPr>
          <a:xfrm>
            <a:off x="1747991" y="1660676"/>
            <a:ext cx="7244123" cy="4943715"/>
          </a:xfrm>
          <a:noFill/>
        </p:spPr>
        <p:txBody>
          <a:bodyPr>
            <a:normAutofit fontScale="92500" lnSpcReduction="10000"/>
          </a:bodyPr>
          <a:lstStyle/>
          <a:p>
            <a:pPr marL="0" indent="0">
              <a:buNone/>
            </a:pPr>
            <a:r>
              <a:rPr lang="en-US" u="sng" dirty="0" smtClean="0">
                <a:solidFill>
                  <a:schemeClr val="tx1"/>
                </a:solidFill>
              </a:rPr>
              <a:t>Student outcome-data</a:t>
            </a:r>
          </a:p>
          <a:p>
            <a:pPr marL="514350" indent="-514350">
              <a:buFont typeface="+mj-lt"/>
              <a:buAutoNum type="arabicPeriod"/>
            </a:pPr>
            <a:r>
              <a:rPr lang="en-US" dirty="0" smtClean="0">
                <a:solidFill>
                  <a:schemeClr val="tx1"/>
                </a:solidFill>
              </a:rPr>
              <a:t>Identify the behavioral dimension</a:t>
            </a:r>
          </a:p>
          <a:p>
            <a:pPr marL="514350" indent="-514350">
              <a:buFont typeface="+mj-lt"/>
              <a:buAutoNum type="arabicPeriod"/>
            </a:pPr>
            <a:r>
              <a:rPr lang="en-US" dirty="0" smtClean="0">
                <a:solidFill>
                  <a:schemeClr val="tx1"/>
                </a:solidFill>
              </a:rPr>
              <a:t>Select measurement system</a:t>
            </a:r>
          </a:p>
          <a:p>
            <a:pPr marL="914400" lvl="1" indent="-514350">
              <a:buFont typeface="Wingdings" panose="05000000000000000000" pitchFamily="2" charset="2"/>
              <a:buChar char="§"/>
            </a:pPr>
            <a:r>
              <a:rPr lang="en-US" dirty="0" smtClean="0">
                <a:solidFill>
                  <a:schemeClr val="tx1"/>
                </a:solidFill>
              </a:rPr>
              <a:t>Event-based methods</a:t>
            </a:r>
          </a:p>
          <a:p>
            <a:pPr marL="400050" lvl="1" indent="0">
              <a:buNone/>
              <a:tabLst>
                <a:tab pos="1203325" algn="l"/>
              </a:tabLst>
            </a:pPr>
            <a:r>
              <a:rPr lang="en-US" dirty="0" smtClean="0">
                <a:solidFill>
                  <a:schemeClr val="tx1"/>
                </a:solidFill>
              </a:rPr>
              <a:t>	</a:t>
            </a:r>
            <a:r>
              <a:rPr lang="en-US" sz="2400" dirty="0" smtClean="0">
                <a:solidFill>
                  <a:schemeClr val="accent2"/>
                </a:solidFill>
              </a:rPr>
              <a:t>Example: Event recording</a:t>
            </a:r>
          </a:p>
          <a:p>
            <a:pPr marL="914400" lvl="1" indent="-514350">
              <a:buFont typeface="Wingdings" panose="05000000000000000000" pitchFamily="2" charset="2"/>
              <a:buChar char="§"/>
            </a:pPr>
            <a:r>
              <a:rPr lang="en-US" dirty="0" smtClean="0">
                <a:solidFill>
                  <a:schemeClr val="tx1"/>
                </a:solidFill>
              </a:rPr>
              <a:t>Time-based methods</a:t>
            </a:r>
          </a:p>
          <a:p>
            <a:pPr marL="800100" lvl="2" indent="0">
              <a:buNone/>
              <a:tabLst>
                <a:tab pos="1203325" algn="l"/>
              </a:tabLst>
            </a:pPr>
            <a:r>
              <a:rPr lang="en-US" dirty="0" smtClean="0">
                <a:solidFill>
                  <a:schemeClr val="tx1"/>
                </a:solidFill>
              </a:rPr>
              <a:t>	</a:t>
            </a:r>
            <a:r>
              <a:rPr lang="en-US" dirty="0" smtClean="0">
                <a:solidFill>
                  <a:schemeClr val="accent2"/>
                </a:solidFill>
              </a:rPr>
              <a:t>Example</a:t>
            </a:r>
            <a:r>
              <a:rPr lang="en-US" dirty="0">
                <a:solidFill>
                  <a:schemeClr val="accent2"/>
                </a:solidFill>
              </a:rPr>
              <a:t>: </a:t>
            </a:r>
            <a:r>
              <a:rPr lang="en-US" dirty="0" smtClean="0">
                <a:solidFill>
                  <a:schemeClr val="accent2"/>
                </a:solidFill>
              </a:rPr>
              <a:t>Momentary Time Sampling</a:t>
            </a:r>
            <a:endParaRPr lang="en-US" dirty="0" smtClean="0">
              <a:solidFill>
                <a:schemeClr val="tx1"/>
              </a:solidFill>
            </a:endParaRPr>
          </a:p>
          <a:p>
            <a:pPr marL="514350" indent="-514350">
              <a:buFont typeface="+mj-lt"/>
              <a:buAutoNum type="arabicPeriod"/>
            </a:pPr>
            <a:r>
              <a:rPr lang="en-US" dirty="0" smtClean="0">
                <a:solidFill>
                  <a:schemeClr val="tx1"/>
                </a:solidFill>
              </a:rPr>
              <a:t>Collect Data</a:t>
            </a:r>
          </a:p>
          <a:p>
            <a:pPr marL="514350" indent="-514350">
              <a:buFont typeface="+mj-lt"/>
              <a:buAutoNum type="arabicPeriod"/>
            </a:pPr>
            <a:r>
              <a:rPr lang="en-US" dirty="0" smtClean="0">
                <a:solidFill>
                  <a:schemeClr val="tx1"/>
                </a:solidFill>
              </a:rPr>
              <a:t>Assess interobserver agreement</a:t>
            </a:r>
          </a:p>
          <a:p>
            <a:pPr marL="514350" indent="-514350">
              <a:buFont typeface="+mj-lt"/>
              <a:buAutoNum type="arabicPeriod"/>
            </a:pPr>
            <a:r>
              <a:rPr lang="en-US" dirty="0" smtClean="0">
                <a:solidFill>
                  <a:schemeClr val="tx1"/>
                </a:solidFill>
              </a:rPr>
              <a:t>Graph Data</a:t>
            </a:r>
            <a:endParaRPr lang="en-US" dirty="0">
              <a:solidFill>
                <a:schemeClr val="tx1"/>
              </a:solidFill>
            </a:endParaRPr>
          </a:p>
        </p:txBody>
      </p:sp>
      <p:grpSp>
        <p:nvGrpSpPr>
          <p:cNvPr id="5" name="Group 4"/>
          <p:cNvGrpSpPr/>
          <p:nvPr/>
        </p:nvGrpSpPr>
        <p:grpSpPr>
          <a:xfrm>
            <a:off x="75454" y="-228600"/>
            <a:ext cx="1544602" cy="7394615"/>
            <a:chOff x="508213" y="-228600"/>
            <a:chExt cx="1544602" cy="7394615"/>
          </a:xfrm>
        </p:grpSpPr>
        <p:grpSp>
          <p:nvGrpSpPr>
            <p:cNvPr id="44" name="Group 43"/>
            <p:cNvGrpSpPr/>
            <p:nvPr/>
          </p:nvGrpSpPr>
          <p:grpSpPr>
            <a:xfrm>
              <a:off x="508213" y="-228600"/>
              <a:ext cx="1544602" cy="1675660"/>
              <a:chOff x="762000" y="1557456"/>
              <a:chExt cx="2057400" cy="2610384"/>
            </a:xfrm>
          </p:grpSpPr>
          <p:sp>
            <p:nvSpPr>
              <p:cNvPr id="45" name="Oval 44"/>
              <p:cNvSpPr/>
              <p:nvPr/>
            </p:nvSpPr>
            <p:spPr>
              <a:xfrm>
                <a:off x="762000" y="1946209"/>
                <a:ext cx="2057400" cy="2057400"/>
              </a:xfrm>
              <a:prstGeom prst="ellipse">
                <a:avLst/>
              </a:prstGeom>
              <a:gradFill flip="none" rotWithShape="1">
                <a:gsLst>
                  <a:gs pos="0">
                    <a:srgbClr val="4584D3">
                      <a:lumMod val="60000"/>
                      <a:lumOff val="40000"/>
                    </a:srgbClr>
                  </a:gs>
                  <a:gs pos="63000">
                    <a:srgbClr val="4584D3">
                      <a:lumMod val="75000"/>
                    </a:srgbClr>
                  </a:gs>
                  <a:gs pos="100000">
                    <a:srgbClr val="4584D3">
                      <a:lumMod val="75000"/>
                    </a:srgbClr>
                  </a:gs>
                </a:gsLst>
                <a:path path="circle">
                  <a:fillToRect l="50000" t="50000" r="50000" b="50000"/>
                </a:path>
                <a:tileRect/>
              </a:gradFill>
              <a:ln w="82550" cap="flat" cmpd="sng" algn="ctr">
                <a:noFill/>
                <a:prstDash val="solid"/>
              </a:ln>
              <a:effectLst>
                <a:outerShdw blurRad="152400" dist="165100" dir="5400000" sx="90000" sy="-19000" rotWithShape="0">
                  <a:prstClr val="black">
                    <a:alpha val="1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Times New Roman"/>
                    <a:ea typeface="+mn-ea"/>
                    <a:cs typeface="+mn-cs"/>
                  </a:rPr>
                  <a:t>             </a:t>
                </a:r>
              </a:p>
            </p:txBody>
          </p:sp>
          <p:sp>
            <p:nvSpPr>
              <p:cNvPr id="46" name="TextBox 45"/>
              <p:cNvSpPr txBox="1"/>
              <p:nvPr/>
            </p:nvSpPr>
            <p:spPr>
              <a:xfrm>
                <a:off x="1121392" y="1557456"/>
                <a:ext cx="1219200" cy="261038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800" b="1" i="0" u="none" strike="noStrike" kern="0" cap="none" spc="0" normalizeH="0" baseline="0" noProof="0" dirty="0" smtClean="0">
                    <a:ln>
                      <a:noFill/>
                    </a:ln>
                    <a:solidFill>
                      <a:srgbClr val="4584D3">
                        <a:lumMod val="50000"/>
                        <a:alpha val="40000"/>
                      </a:srgbClr>
                    </a:solidFill>
                    <a:effectLst/>
                    <a:uLnTx/>
                    <a:uFillTx/>
                    <a:latin typeface="Arial"/>
                    <a:cs typeface="Arial" pitchFamily="34" charset="0"/>
                  </a:rPr>
                  <a:t>1</a:t>
                </a:r>
              </a:p>
            </p:txBody>
          </p:sp>
          <p:sp>
            <p:nvSpPr>
              <p:cNvPr id="47" name="TextBox 46"/>
              <p:cNvSpPr txBox="1"/>
              <p:nvPr/>
            </p:nvSpPr>
            <p:spPr>
              <a:xfrm>
                <a:off x="833483" y="2652500"/>
                <a:ext cx="1931160" cy="683264"/>
              </a:xfrm>
              <a:prstGeom prst="rect">
                <a:avLst/>
              </a:prstGeom>
              <a:noFill/>
            </p:spPr>
            <p:txBody>
              <a:bodyPr wrap="square" rtlCol="0">
                <a:normAutofit fontScale="70000" lnSpcReduction="20000"/>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400" b="1" i="0" u="none" strike="noStrike" kern="0" cap="none" spc="60" normalizeH="0" baseline="0" noProof="0" dirty="0" smtClean="0">
                    <a:ln>
                      <a:noFill/>
                    </a:ln>
                    <a:solidFill>
                      <a:prstClr val="white"/>
                    </a:solidFill>
                    <a:effectLst>
                      <a:outerShdw blurRad="50800" dist="25400" dir="5400000" algn="t" rotWithShape="0">
                        <a:prstClr val="black">
                          <a:alpha val="15000"/>
                        </a:prstClr>
                      </a:outerShdw>
                    </a:effectLst>
                    <a:uLnTx/>
                    <a:uFillTx/>
                    <a:latin typeface="Times New Roman"/>
                  </a:rPr>
                  <a:t>Identify Students</a:t>
                </a:r>
                <a:endParaRPr kumimoji="0" lang="en-US" sz="2400" b="1" i="0" u="none" strike="noStrike" kern="0" cap="none" spc="0" normalizeH="0" baseline="0" noProof="0" dirty="0" smtClean="0">
                  <a:ln>
                    <a:noFill/>
                  </a:ln>
                  <a:solidFill>
                    <a:prstClr val="white"/>
                  </a:solidFill>
                  <a:effectLst>
                    <a:outerShdw blurRad="50800" dist="25400" dir="5400000" algn="t" rotWithShape="0">
                      <a:prstClr val="black">
                        <a:alpha val="15000"/>
                      </a:prstClr>
                    </a:outerShdw>
                  </a:effectLst>
                  <a:uLnTx/>
                  <a:uFillTx/>
                  <a:latin typeface="Times New Roman"/>
                </a:endParaRPr>
              </a:p>
            </p:txBody>
          </p:sp>
          <p:sp>
            <p:nvSpPr>
              <p:cNvPr id="48" name="Oval 47"/>
              <p:cNvSpPr/>
              <p:nvPr/>
            </p:nvSpPr>
            <p:spPr>
              <a:xfrm>
                <a:off x="1007328" y="1992353"/>
                <a:ext cx="1583472" cy="1295399"/>
              </a:xfrm>
              <a:prstGeom prst="ellipse">
                <a:avLst/>
              </a:prstGeom>
              <a:gradFill flip="none" rotWithShape="1">
                <a:gsLst>
                  <a:gs pos="63000">
                    <a:sysClr val="window" lastClr="FFFFFF">
                      <a:alpha val="7000"/>
                    </a:sysClr>
                  </a:gs>
                  <a:gs pos="72000">
                    <a:sysClr val="window" lastClr="FFFFFF">
                      <a:alpha val="15000"/>
                    </a:sysClr>
                  </a:gs>
                  <a:gs pos="91000">
                    <a:sysClr val="window" lastClr="FFFFFF">
                      <a:alpha val="28000"/>
                    </a:sysClr>
                  </a:gs>
                </a:gsLst>
                <a:lin ang="162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Times New Roman"/>
                  <a:ea typeface="+mn-ea"/>
                  <a:cs typeface="+mn-cs"/>
                </a:endParaRPr>
              </a:p>
            </p:txBody>
          </p:sp>
        </p:grpSp>
        <p:grpSp>
          <p:nvGrpSpPr>
            <p:cNvPr id="49" name="Group 48"/>
            <p:cNvGrpSpPr/>
            <p:nvPr/>
          </p:nvGrpSpPr>
          <p:grpSpPr>
            <a:xfrm>
              <a:off x="508213" y="1143000"/>
              <a:ext cx="1544602" cy="1908215"/>
              <a:chOff x="762000" y="1557456"/>
              <a:chExt cx="2057400" cy="2972664"/>
            </a:xfrm>
          </p:grpSpPr>
          <p:sp>
            <p:nvSpPr>
              <p:cNvPr id="50" name="Oval 49"/>
              <p:cNvSpPr/>
              <p:nvPr/>
            </p:nvSpPr>
            <p:spPr>
              <a:xfrm>
                <a:off x="762000" y="1946209"/>
                <a:ext cx="2057400" cy="2057400"/>
              </a:xfrm>
              <a:prstGeom prst="ellipse">
                <a:avLst/>
              </a:prstGeom>
              <a:solidFill>
                <a:srgbClr val="A5D028">
                  <a:lumMod val="75000"/>
                </a:srgbClr>
              </a:solidFill>
              <a:ln w="82550" cap="flat" cmpd="sng" algn="ctr">
                <a:noFill/>
                <a:prstDash val="solid"/>
              </a:ln>
              <a:effectLst>
                <a:outerShdw blurRad="152400" dist="165100" dir="5400000" sx="90000" sy="-19000" rotWithShape="0">
                  <a:prstClr val="black">
                    <a:alpha val="1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Times New Roman"/>
                    <a:ea typeface="+mn-ea"/>
                    <a:cs typeface="+mn-cs"/>
                  </a:rPr>
                  <a:t>             </a:t>
                </a:r>
              </a:p>
            </p:txBody>
          </p:sp>
          <p:sp>
            <p:nvSpPr>
              <p:cNvPr id="51" name="TextBox 50"/>
              <p:cNvSpPr txBox="1"/>
              <p:nvPr/>
            </p:nvSpPr>
            <p:spPr>
              <a:xfrm>
                <a:off x="1121392" y="1557456"/>
                <a:ext cx="1219200" cy="2972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800" b="1" i="0" u="none" strike="noStrike" kern="0" cap="none" spc="0" normalizeH="0" baseline="0" noProof="0" dirty="0" smtClean="0">
                    <a:ln>
                      <a:noFill/>
                    </a:ln>
                    <a:solidFill>
                      <a:srgbClr val="A5D028">
                        <a:lumMod val="50000"/>
                        <a:alpha val="40000"/>
                      </a:srgbClr>
                    </a:solidFill>
                    <a:effectLst/>
                    <a:uLnTx/>
                    <a:uFillTx/>
                    <a:latin typeface="Arial"/>
                    <a:cs typeface="Arial" pitchFamily="34" charset="0"/>
                  </a:rPr>
                  <a:t>2</a:t>
                </a:r>
              </a:p>
            </p:txBody>
          </p:sp>
          <p:sp>
            <p:nvSpPr>
              <p:cNvPr id="52" name="TextBox 51"/>
              <p:cNvSpPr txBox="1"/>
              <p:nvPr/>
            </p:nvSpPr>
            <p:spPr>
              <a:xfrm>
                <a:off x="833483" y="2652500"/>
                <a:ext cx="1931160" cy="683264"/>
              </a:xfrm>
              <a:prstGeom prst="rect">
                <a:avLst/>
              </a:prstGeom>
              <a:noFill/>
            </p:spPr>
            <p:txBody>
              <a:bodyPr wrap="square" rtlCol="0">
                <a:normAutofit fontScale="70000" lnSpcReduction="20000"/>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400" b="1" i="0" u="none" strike="noStrike" kern="0" cap="none" spc="60" normalizeH="0" baseline="0" noProof="0" dirty="0" smtClean="0">
                    <a:ln>
                      <a:noFill/>
                    </a:ln>
                    <a:solidFill>
                      <a:prstClr val="white"/>
                    </a:solidFill>
                    <a:effectLst>
                      <a:outerShdw blurRad="50800" dist="25400" dir="5400000" algn="t" rotWithShape="0">
                        <a:prstClr val="black">
                          <a:alpha val="15000"/>
                        </a:prstClr>
                      </a:outerShdw>
                    </a:effectLst>
                    <a:uLnTx/>
                    <a:uFillTx/>
                    <a:latin typeface="Times New Roman"/>
                  </a:rPr>
                  <a:t>Functional Assessment</a:t>
                </a:r>
                <a:endParaRPr kumimoji="0" lang="en-US" sz="2400" b="1" i="0" u="none" strike="noStrike" kern="0" cap="none" spc="0" normalizeH="0" baseline="0" noProof="0" dirty="0" smtClean="0">
                  <a:ln>
                    <a:noFill/>
                  </a:ln>
                  <a:solidFill>
                    <a:prstClr val="white"/>
                  </a:solidFill>
                  <a:effectLst>
                    <a:outerShdw blurRad="50800" dist="25400" dir="5400000" algn="t" rotWithShape="0">
                      <a:prstClr val="black">
                        <a:alpha val="15000"/>
                      </a:prstClr>
                    </a:outerShdw>
                  </a:effectLst>
                  <a:uLnTx/>
                  <a:uFillTx/>
                  <a:latin typeface="Times New Roman"/>
                </a:endParaRPr>
              </a:p>
            </p:txBody>
          </p:sp>
          <p:sp>
            <p:nvSpPr>
              <p:cNvPr id="53" name="Oval 52"/>
              <p:cNvSpPr/>
              <p:nvPr/>
            </p:nvSpPr>
            <p:spPr>
              <a:xfrm>
                <a:off x="1007328" y="1992353"/>
                <a:ext cx="1583472" cy="1295399"/>
              </a:xfrm>
              <a:prstGeom prst="ellipse">
                <a:avLst/>
              </a:prstGeom>
              <a:gradFill flip="none" rotWithShape="1">
                <a:gsLst>
                  <a:gs pos="63000">
                    <a:sysClr val="window" lastClr="FFFFFF">
                      <a:alpha val="7000"/>
                    </a:sysClr>
                  </a:gs>
                  <a:gs pos="72000">
                    <a:sysClr val="window" lastClr="FFFFFF">
                      <a:alpha val="15000"/>
                    </a:sysClr>
                  </a:gs>
                  <a:gs pos="91000">
                    <a:sysClr val="window" lastClr="FFFFFF">
                      <a:alpha val="28000"/>
                    </a:sysClr>
                  </a:gs>
                </a:gsLst>
                <a:lin ang="162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Times New Roman"/>
                  <a:ea typeface="+mn-ea"/>
                  <a:cs typeface="+mn-cs"/>
                </a:endParaRPr>
              </a:p>
            </p:txBody>
          </p:sp>
        </p:grpSp>
        <p:grpSp>
          <p:nvGrpSpPr>
            <p:cNvPr id="54" name="Group 53"/>
            <p:cNvGrpSpPr/>
            <p:nvPr/>
          </p:nvGrpSpPr>
          <p:grpSpPr>
            <a:xfrm>
              <a:off x="508213" y="2511385"/>
              <a:ext cx="1544602" cy="1908215"/>
              <a:chOff x="762000" y="1557456"/>
              <a:chExt cx="2057400" cy="2972664"/>
            </a:xfrm>
          </p:grpSpPr>
          <p:sp>
            <p:nvSpPr>
              <p:cNvPr id="55" name="Oval 54"/>
              <p:cNvSpPr/>
              <p:nvPr/>
            </p:nvSpPr>
            <p:spPr>
              <a:xfrm>
                <a:off x="762000" y="1946209"/>
                <a:ext cx="2057400" cy="2057400"/>
              </a:xfrm>
              <a:prstGeom prst="ellipse">
                <a:avLst/>
              </a:prstGeom>
              <a:solidFill>
                <a:srgbClr val="05E0DB">
                  <a:lumMod val="75000"/>
                </a:srgbClr>
              </a:solidFill>
              <a:ln w="82550" cap="flat" cmpd="sng" algn="ctr">
                <a:noFill/>
                <a:prstDash val="solid"/>
              </a:ln>
              <a:effectLst>
                <a:outerShdw blurRad="152400" dist="165100" dir="5400000" sx="90000" sy="-19000" rotWithShape="0">
                  <a:prstClr val="black">
                    <a:alpha val="1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Times New Roman"/>
                    <a:ea typeface="+mn-ea"/>
                    <a:cs typeface="+mn-cs"/>
                  </a:rPr>
                  <a:t>             </a:t>
                </a:r>
              </a:p>
            </p:txBody>
          </p:sp>
          <p:sp>
            <p:nvSpPr>
              <p:cNvPr id="56" name="TextBox 55"/>
              <p:cNvSpPr txBox="1"/>
              <p:nvPr/>
            </p:nvSpPr>
            <p:spPr>
              <a:xfrm>
                <a:off x="1121392" y="1557456"/>
                <a:ext cx="1219200" cy="2972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800" b="1" i="0" u="none" strike="noStrike" kern="0" cap="none" spc="0" normalizeH="0" baseline="0" noProof="0" dirty="0" smtClean="0">
                    <a:ln>
                      <a:noFill/>
                    </a:ln>
                    <a:solidFill>
                      <a:srgbClr val="05E0DB">
                        <a:lumMod val="50000"/>
                        <a:alpha val="40000"/>
                      </a:srgbClr>
                    </a:solidFill>
                    <a:effectLst/>
                    <a:uLnTx/>
                    <a:uFillTx/>
                    <a:latin typeface="Arial"/>
                    <a:cs typeface="Arial" pitchFamily="34" charset="0"/>
                  </a:rPr>
                  <a:t>3</a:t>
                </a:r>
              </a:p>
            </p:txBody>
          </p:sp>
          <p:sp>
            <p:nvSpPr>
              <p:cNvPr id="57" name="TextBox 56"/>
              <p:cNvSpPr txBox="1"/>
              <p:nvPr/>
            </p:nvSpPr>
            <p:spPr>
              <a:xfrm>
                <a:off x="833483" y="2652500"/>
                <a:ext cx="1931160" cy="683264"/>
              </a:xfrm>
              <a:prstGeom prst="rect">
                <a:avLst/>
              </a:prstGeom>
              <a:noFill/>
            </p:spPr>
            <p:txBody>
              <a:bodyPr wrap="square" rtlCol="0">
                <a:normAutofit fontScale="70000" lnSpcReduction="20000"/>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400" b="1" i="0" u="none" strike="noStrike" kern="0" cap="none" spc="60" normalizeH="0" baseline="0" noProof="0" dirty="0" smtClean="0">
                    <a:ln>
                      <a:noFill/>
                    </a:ln>
                    <a:solidFill>
                      <a:prstClr val="white"/>
                    </a:solidFill>
                    <a:effectLst>
                      <a:outerShdw blurRad="50800" dist="25400" dir="5400000" algn="t" rotWithShape="0">
                        <a:prstClr val="black">
                          <a:alpha val="15000"/>
                        </a:prstClr>
                      </a:outerShdw>
                    </a:effectLst>
                    <a:uLnTx/>
                    <a:uFillTx/>
                    <a:latin typeface="Times New Roman"/>
                  </a:rPr>
                  <a:t>Baseline Data</a:t>
                </a:r>
                <a:endParaRPr kumimoji="0" lang="en-US" sz="2400" b="1" i="0" u="none" strike="noStrike" kern="0" cap="none" spc="0" normalizeH="0" baseline="0" noProof="0" dirty="0" smtClean="0">
                  <a:ln>
                    <a:noFill/>
                  </a:ln>
                  <a:solidFill>
                    <a:prstClr val="white"/>
                  </a:solidFill>
                  <a:effectLst>
                    <a:outerShdw blurRad="50800" dist="25400" dir="5400000" algn="t" rotWithShape="0">
                      <a:prstClr val="black">
                        <a:alpha val="15000"/>
                      </a:prstClr>
                    </a:outerShdw>
                  </a:effectLst>
                  <a:uLnTx/>
                  <a:uFillTx/>
                  <a:latin typeface="Times New Roman"/>
                </a:endParaRPr>
              </a:p>
            </p:txBody>
          </p:sp>
          <p:sp>
            <p:nvSpPr>
              <p:cNvPr id="58" name="Oval 57"/>
              <p:cNvSpPr/>
              <p:nvPr/>
            </p:nvSpPr>
            <p:spPr>
              <a:xfrm>
                <a:off x="1007328" y="1992353"/>
                <a:ext cx="1583472" cy="1295399"/>
              </a:xfrm>
              <a:prstGeom prst="ellipse">
                <a:avLst/>
              </a:prstGeom>
              <a:gradFill flip="none" rotWithShape="1">
                <a:gsLst>
                  <a:gs pos="63000">
                    <a:sysClr val="window" lastClr="FFFFFF">
                      <a:alpha val="7000"/>
                    </a:sysClr>
                  </a:gs>
                  <a:gs pos="72000">
                    <a:sysClr val="window" lastClr="FFFFFF">
                      <a:alpha val="15000"/>
                    </a:sysClr>
                  </a:gs>
                  <a:gs pos="91000">
                    <a:sysClr val="window" lastClr="FFFFFF">
                      <a:alpha val="28000"/>
                    </a:sysClr>
                  </a:gs>
                </a:gsLst>
                <a:lin ang="162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Times New Roman"/>
                  <a:ea typeface="+mn-ea"/>
                  <a:cs typeface="+mn-cs"/>
                </a:endParaRPr>
              </a:p>
            </p:txBody>
          </p:sp>
        </p:grpSp>
        <p:grpSp>
          <p:nvGrpSpPr>
            <p:cNvPr id="59" name="Group 58"/>
            <p:cNvGrpSpPr/>
            <p:nvPr/>
          </p:nvGrpSpPr>
          <p:grpSpPr>
            <a:xfrm>
              <a:off x="508213" y="3882985"/>
              <a:ext cx="1544602" cy="1908215"/>
              <a:chOff x="762000" y="1557456"/>
              <a:chExt cx="2057400" cy="2972664"/>
            </a:xfrm>
          </p:grpSpPr>
          <p:sp>
            <p:nvSpPr>
              <p:cNvPr id="60" name="Oval 59"/>
              <p:cNvSpPr/>
              <p:nvPr/>
            </p:nvSpPr>
            <p:spPr>
              <a:xfrm>
                <a:off x="762000" y="1946209"/>
                <a:ext cx="2057400" cy="2057400"/>
              </a:xfrm>
              <a:prstGeom prst="ellipse">
                <a:avLst/>
              </a:prstGeom>
              <a:solidFill>
                <a:srgbClr val="FF6161"/>
              </a:solidFill>
              <a:ln w="82550" cap="flat" cmpd="sng" algn="ctr">
                <a:noFill/>
                <a:prstDash val="solid"/>
              </a:ln>
              <a:effectLst>
                <a:outerShdw blurRad="152400" dist="165100" dir="5400000" sx="90000" sy="-19000" rotWithShape="0">
                  <a:prstClr val="black">
                    <a:alpha val="1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Times New Roman"/>
                    <a:ea typeface="+mn-ea"/>
                    <a:cs typeface="+mn-cs"/>
                  </a:rPr>
                  <a:t>             </a:t>
                </a:r>
              </a:p>
            </p:txBody>
          </p:sp>
          <p:sp>
            <p:nvSpPr>
              <p:cNvPr id="61" name="TextBox 60"/>
              <p:cNvSpPr txBox="1"/>
              <p:nvPr/>
            </p:nvSpPr>
            <p:spPr>
              <a:xfrm>
                <a:off x="1121392" y="1557456"/>
                <a:ext cx="1219200" cy="2972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800" b="1" i="0" u="none" strike="noStrike" kern="0" cap="none" spc="0" normalizeH="0" baseline="0" noProof="0" dirty="0" smtClean="0">
                    <a:ln>
                      <a:noFill/>
                    </a:ln>
                    <a:solidFill>
                      <a:srgbClr val="EF1582"/>
                    </a:solidFill>
                    <a:effectLst/>
                    <a:uLnTx/>
                    <a:uFillTx/>
                    <a:latin typeface="Arial"/>
                    <a:cs typeface="Arial" pitchFamily="34" charset="0"/>
                  </a:rPr>
                  <a:t>4</a:t>
                </a:r>
              </a:p>
            </p:txBody>
          </p:sp>
          <p:sp>
            <p:nvSpPr>
              <p:cNvPr id="62" name="TextBox 61"/>
              <p:cNvSpPr txBox="1"/>
              <p:nvPr/>
            </p:nvSpPr>
            <p:spPr>
              <a:xfrm>
                <a:off x="833483" y="2652500"/>
                <a:ext cx="1931160" cy="683264"/>
              </a:xfrm>
              <a:prstGeom prst="rect">
                <a:avLst/>
              </a:prstGeom>
              <a:noFill/>
            </p:spPr>
            <p:txBody>
              <a:bodyPr wrap="square" rtlCol="0">
                <a:normAutofit fontScale="62500" lnSpcReduction="20000"/>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400" b="1" i="0" u="none" strike="noStrike" kern="0" cap="none" spc="60" normalizeH="0" baseline="0" noProof="0" dirty="0" smtClean="0">
                    <a:ln>
                      <a:noFill/>
                    </a:ln>
                    <a:solidFill>
                      <a:prstClr val="white"/>
                    </a:solidFill>
                    <a:effectLst>
                      <a:outerShdw blurRad="50800" dist="25400" dir="5400000" algn="t" rotWithShape="0">
                        <a:prstClr val="black">
                          <a:alpha val="15000"/>
                        </a:prstClr>
                      </a:outerShdw>
                    </a:effectLst>
                    <a:uLnTx/>
                    <a:uFillTx/>
                    <a:latin typeface="Times New Roman"/>
                  </a:rPr>
                  <a:t>Intervention Development</a:t>
                </a:r>
                <a:endParaRPr kumimoji="0" lang="en-US" sz="2400" b="1" i="0" u="none" strike="noStrike" kern="0" cap="none" spc="0" normalizeH="0" baseline="0" noProof="0" dirty="0" smtClean="0">
                  <a:ln>
                    <a:noFill/>
                  </a:ln>
                  <a:solidFill>
                    <a:prstClr val="white"/>
                  </a:solidFill>
                  <a:effectLst>
                    <a:outerShdw blurRad="50800" dist="25400" dir="5400000" algn="t" rotWithShape="0">
                      <a:prstClr val="black">
                        <a:alpha val="15000"/>
                      </a:prstClr>
                    </a:outerShdw>
                  </a:effectLst>
                  <a:uLnTx/>
                  <a:uFillTx/>
                  <a:latin typeface="Times New Roman"/>
                </a:endParaRPr>
              </a:p>
            </p:txBody>
          </p:sp>
          <p:sp>
            <p:nvSpPr>
              <p:cNvPr id="64" name="Oval 63"/>
              <p:cNvSpPr/>
              <p:nvPr/>
            </p:nvSpPr>
            <p:spPr>
              <a:xfrm>
                <a:off x="1046945" y="2327210"/>
                <a:ext cx="1583471" cy="1295400"/>
              </a:xfrm>
              <a:prstGeom prst="ellipse">
                <a:avLst/>
              </a:prstGeom>
              <a:gradFill flip="none" rotWithShape="1">
                <a:gsLst>
                  <a:gs pos="63000">
                    <a:sysClr val="window" lastClr="FFFFFF">
                      <a:alpha val="7000"/>
                    </a:sysClr>
                  </a:gs>
                  <a:gs pos="72000">
                    <a:sysClr val="window" lastClr="FFFFFF">
                      <a:alpha val="15000"/>
                    </a:sysClr>
                  </a:gs>
                  <a:gs pos="91000">
                    <a:sysClr val="window" lastClr="FFFFFF">
                      <a:alpha val="28000"/>
                    </a:sysClr>
                  </a:gs>
                </a:gsLst>
                <a:lin ang="162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Times New Roman"/>
                  <a:ea typeface="+mn-ea"/>
                  <a:cs typeface="+mn-cs"/>
                </a:endParaRPr>
              </a:p>
            </p:txBody>
          </p:sp>
        </p:grpSp>
        <p:grpSp>
          <p:nvGrpSpPr>
            <p:cNvPr id="65" name="Group 64"/>
            <p:cNvGrpSpPr/>
            <p:nvPr/>
          </p:nvGrpSpPr>
          <p:grpSpPr>
            <a:xfrm>
              <a:off x="508213" y="5257800"/>
              <a:ext cx="1544602" cy="1908215"/>
              <a:chOff x="762000" y="1557456"/>
              <a:chExt cx="2057400" cy="2972664"/>
            </a:xfrm>
          </p:grpSpPr>
          <p:sp>
            <p:nvSpPr>
              <p:cNvPr id="66" name="Oval 65"/>
              <p:cNvSpPr/>
              <p:nvPr/>
            </p:nvSpPr>
            <p:spPr>
              <a:xfrm>
                <a:off x="762000" y="1946209"/>
                <a:ext cx="2057400" cy="2057400"/>
              </a:xfrm>
              <a:prstGeom prst="ellipse">
                <a:avLst/>
              </a:prstGeom>
              <a:solidFill>
                <a:srgbClr val="FFC000"/>
              </a:solidFill>
              <a:ln w="82550" cap="flat" cmpd="sng" algn="ctr">
                <a:noFill/>
                <a:prstDash val="solid"/>
              </a:ln>
              <a:effectLst>
                <a:outerShdw blurRad="152400" dist="165100" dir="5400000" sx="90000" sy="-19000" rotWithShape="0">
                  <a:prstClr val="black">
                    <a:alpha val="1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Times New Roman"/>
                    <a:ea typeface="+mn-ea"/>
                    <a:cs typeface="+mn-cs"/>
                  </a:rPr>
                  <a:t>             </a:t>
                </a:r>
              </a:p>
            </p:txBody>
          </p:sp>
          <p:sp>
            <p:nvSpPr>
              <p:cNvPr id="67" name="TextBox 66"/>
              <p:cNvSpPr txBox="1"/>
              <p:nvPr/>
            </p:nvSpPr>
            <p:spPr>
              <a:xfrm>
                <a:off x="1121392" y="1557456"/>
                <a:ext cx="1219200" cy="2972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800" b="1" i="0" u="none" strike="noStrike" kern="0" cap="none" spc="0" normalizeH="0" baseline="0" noProof="0" dirty="0" smtClean="0">
                    <a:ln>
                      <a:noFill/>
                    </a:ln>
                    <a:solidFill>
                      <a:srgbClr val="FF9900"/>
                    </a:solidFill>
                    <a:effectLst/>
                    <a:uLnTx/>
                    <a:uFillTx/>
                    <a:latin typeface="Arial"/>
                    <a:cs typeface="Arial" pitchFamily="34" charset="0"/>
                  </a:rPr>
                  <a:t>5</a:t>
                </a:r>
              </a:p>
            </p:txBody>
          </p:sp>
          <p:sp>
            <p:nvSpPr>
              <p:cNvPr id="68" name="TextBox 67"/>
              <p:cNvSpPr txBox="1"/>
              <p:nvPr/>
            </p:nvSpPr>
            <p:spPr>
              <a:xfrm>
                <a:off x="833483" y="2652500"/>
                <a:ext cx="1931160" cy="683264"/>
              </a:xfrm>
              <a:prstGeom prst="rect">
                <a:avLst/>
              </a:prstGeom>
              <a:noFill/>
            </p:spPr>
            <p:txBody>
              <a:bodyPr wrap="square" rtlCol="0">
                <a:normAutofit fontScale="70000" lnSpcReduction="20000"/>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400" b="1" i="0" u="none" strike="noStrike" kern="0" cap="none" spc="60" normalizeH="0" baseline="0" noProof="0" dirty="0" smtClean="0">
                    <a:ln>
                      <a:noFill/>
                    </a:ln>
                    <a:solidFill>
                      <a:prstClr val="white"/>
                    </a:solidFill>
                    <a:effectLst>
                      <a:outerShdw blurRad="50800" dist="25400" dir="5400000" algn="t" rotWithShape="0">
                        <a:prstClr val="black">
                          <a:alpha val="15000"/>
                        </a:prstClr>
                      </a:outerShdw>
                    </a:effectLst>
                    <a:uLnTx/>
                    <a:uFillTx/>
                    <a:latin typeface="Times New Roman"/>
                  </a:rPr>
                  <a:t>Testing the Intervention</a:t>
                </a:r>
                <a:endParaRPr kumimoji="0" lang="en-US" sz="2400" b="1" i="0" u="none" strike="noStrike" kern="0" cap="none" spc="0" normalizeH="0" baseline="0" noProof="0" dirty="0" smtClean="0">
                  <a:ln>
                    <a:noFill/>
                  </a:ln>
                  <a:solidFill>
                    <a:prstClr val="white"/>
                  </a:solidFill>
                  <a:effectLst>
                    <a:outerShdw blurRad="50800" dist="25400" dir="5400000" algn="t" rotWithShape="0">
                      <a:prstClr val="black">
                        <a:alpha val="15000"/>
                      </a:prstClr>
                    </a:outerShdw>
                  </a:effectLst>
                  <a:uLnTx/>
                  <a:uFillTx/>
                  <a:latin typeface="Times New Roman"/>
                </a:endParaRPr>
              </a:p>
            </p:txBody>
          </p:sp>
          <p:sp>
            <p:nvSpPr>
              <p:cNvPr id="69" name="Oval 68"/>
              <p:cNvSpPr/>
              <p:nvPr/>
            </p:nvSpPr>
            <p:spPr>
              <a:xfrm>
                <a:off x="1046945" y="2040364"/>
                <a:ext cx="1583471" cy="1295400"/>
              </a:xfrm>
              <a:prstGeom prst="ellipse">
                <a:avLst/>
              </a:prstGeom>
              <a:gradFill flip="none" rotWithShape="1">
                <a:gsLst>
                  <a:gs pos="63000">
                    <a:sysClr val="window" lastClr="FFFFFF">
                      <a:alpha val="7000"/>
                    </a:sysClr>
                  </a:gs>
                  <a:gs pos="72000">
                    <a:sysClr val="window" lastClr="FFFFFF">
                      <a:alpha val="15000"/>
                    </a:sysClr>
                  </a:gs>
                  <a:gs pos="91000">
                    <a:sysClr val="window" lastClr="FFFFFF">
                      <a:alpha val="28000"/>
                    </a:sysClr>
                  </a:gs>
                </a:gsLst>
                <a:lin ang="162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Times New Roman"/>
                  <a:ea typeface="+mn-ea"/>
                  <a:cs typeface="+mn-cs"/>
                </a:endParaRPr>
              </a:p>
            </p:txBody>
          </p:sp>
        </p:grpSp>
      </p:grpSp>
      <p:sp>
        <p:nvSpPr>
          <p:cNvPr id="3" name="Rectangle 2"/>
          <p:cNvSpPr/>
          <p:nvPr/>
        </p:nvSpPr>
        <p:spPr>
          <a:xfrm>
            <a:off x="-98989" y="24246"/>
            <a:ext cx="1893487" cy="2712840"/>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0" y="4075481"/>
            <a:ext cx="1848661" cy="1406007"/>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6790366" y="-53292"/>
            <a:ext cx="2353634" cy="2307005"/>
            <a:chOff x="2776537" y="1733550"/>
            <a:chExt cx="3590925" cy="3390900"/>
          </a:xfrm>
        </p:grpSpPr>
        <p:pic>
          <p:nvPicPr>
            <p:cNvPr id="6" name="Picture 5" descr="Maddy and Toni unlock the Mysteries of the Universe!"/>
            <p:cNvPicPr>
              <a:picLocks noChangeAspect="1"/>
            </p:cNvPicPr>
            <p:nvPr/>
          </p:nvPicPr>
          <p:blipFill>
            <a:blip r:embed="rId3">
              <a:extLst>
                <a:ext uri="{BEBA8EAE-BF5A-486C-A8C5-ECC9F3942E4B}">
                  <a14:imgProps xmlns:a14="http://schemas.microsoft.com/office/drawing/2010/main">
                    <a14:imgLayer r:embed="rId4">
                      <a14:imgEffect>
                        <a14:backgroundRemoval t="3933" b="97753" l="1857" r="100000">
                          <a14:foregroundMark x1="29708" y1="94663" x2="29708" y2="94663"/>
                          <a14:foregroundMark x1="27851" y1="95225" x2="27586" y2="95225"/>
                          <a14:foregroundMark x1="25995" y1="95506" x2="25199" y2="95506"/>
                          <a14:foregroundMark x1="23342" y1="95787" x2="23342" y2="95787"/>
                          <a14:foregroundMark x1="21751" y1="95506" x2="21220" y2="95506"/>
                          <a14:foregroundMark x1="19894" y1="94944" x2="19894" y2="94944"/>
                          <a14:foregroundMark x1="10875" y1="22472" x2="10875" y2="22472"/>
                          <a14:foregroundMark x1="59416" y1="17416" x2="59416" y2="17416"/>
                          <a14:foregroundMark x1="66313" y1="22191" x2="64191" y2="23034"/>
                          <a14:foregroundMark x1="51194" y1="24157" x2="49867" y2="24157"/>
                          <a14:foregroundMark x1="37401" y1="21910" x2="36074" y2="21910"/>
                          <a14:foregroundMark x1="29973" y1="17697" x2="29973" y2="17697"/>
                          <a14:foregroundMark x1="31565" y1="19944" x2="31565" y2="19944"/>
                          <a14:foregroundMark x1="32095" y1="20225" x2="32891" y2="21348"/>
                          <a14:foregroundMark x1="33687" y1="21910" x2="40053" y2="22472"/>
                          <a14:foregroundMark x1="61273" y1="20787" x2="62599" y2="20787"/>
                          <a14:foregroundMark x1="75066" y1="20787" x2="75597" y2="17135"/>
                          <a14:foregroundMark x1="77188" y1="12921" x2="77188" y2="12921"/>
                          <a14:foregroundMark x1="73740" y1="12640" x2="73740" y2="12640"/>
                          <a14:foregroundMark x1="53581" y1="11517" x2="53581" y2="11517"/>
                          <a14:foregroundMark x1="51989" y1="11517" x2="51989" y2="11517"/>
                          <a14:foregroundMark x1="54377" y1="11517" x2="54377" y2="11517"/>
                          <a14:foregroundMark x1="55172" y1="11798" x2="55703" y2="11798"/>
                          <a14:foregroundMark x1="63130" y1="11798" x2="63130" y2="11798"/>
                          <a14:foregroundMark x1="62334" y1="12079" x2="62334" y2="12079"/>
                          <a14:foregroundMark x1="66048" y1="12360" x2="66048" y2="12360"/>
                          <a14:foregroundMark x1="67109" y1="12079" x2="67109" y2="12079"/>
                          <a14:foregroundMark x1="67109" y1="12079" x2="67374" y2="12079"/>
                          <a14:foregroundMark x1="67905" y1="12079" x2="68170" y2="12079"/>
                          <a14:foregroundMark x1="68435" y1="12079" x2="68435" y2="12079"/>
                          <a14:foregroundMark x1="68700" y1="12079" x2="68700" y2="12079"/>
                          <a14:foregroundMark x1="69496" y1="12079" x2="69496" y2="12079"/>
                          <a14:foregroundMark x1="69496" y1="12360" x2="69496" y2="12360"/>
                          <a14:foregroundMark x1="69496" y1="12360" x2="70027" y2="12360"/>
                          <a14:foregroundMark x1="24668" y1="95225" x2="24668" y2="95225"/>
                          <a14:foregroundMark x1="23873" y1="95225" x2="23873" y2="95225"/>
                          <a14:foregroundMark x1="29708" y1="94944" x2="29708" y2="94944"/>
                          <a14:foregroundMark x1="28647" y1="94944" x2="28647" y2="94944"/>
                          <a14:foregroundMark x1="28647" y1="94944" x2="28647" y2="94944"/>
                          <a14:foregroundMark x1="30239" y1="94944" x2="30239" y2="94944"/>
                          <a14:foregroundMark x1="29973" y1="94944" x2="29973" y2="94944"/>
                          <a14:foregroundMark x1="20424" y1="95225" x2="20424" y2="95225"/>
                          <a14:foregroundMark x1="19363" y1="94944" x2="19363" y2="94944"/>
                          <a14:foregroundMark x1="12997" y1="63764" x2="12997" y2="63764"/>
                          <a14:foregroundMark x1="12732" y1="63202" x2="12732" y2="63202"/>
                          <a14:foregroundMark x1="12732" y1="62360" x2="12732" y2="62360"/>
                          <a14:foregroundMark x1="12202" y1="57022" x2="12202" y2="57022"/>
                          <a14:foregroundMark x1="12202" y1="56742" x2="12202" y2="56180"/>
                          <a14:foregroundMark x1="12202" y1="55056" x2="12202" y2="55056"/>
                          <a14:foregroundMark x1="12202" y1="55056" x2="12202" y2="55056"/>
                          <a14:foregroundMark x1="12467" y1="53090" x2="12467" y2="53090"/>
                          <a14:foregroundMark x1="12467" y1="52809" x2="12467" y2="52809"/>
                          <a14:foregroundMark x1="12202" y1="52809" x2="12202" y2="53090"/>
                          <a14:foregroundMark x1="12202" y1="53933" x2="12202" y2="53933"/>
                          <a14:foregroundMark x1="12202" y1="52809" x2="12202" y2="52809"/>
                          <a14:foregroundMark x1="12202" y1="52809" x2="12202" y2="52809"/>
                          <a14:foregroundMark x1="12202" y1="52809" x2="12202" y2="52809"/>
                          <a14:foregroundMark x1="10875" y1="44663" x2="10875" y2="44663"/>
                          <a14:foregroundMark x1="10875" y1="43258" x2="10875" y2="43258"/>
                          <a14:foregroundMark x1="10610" y1="42416" x2="10610" y2="42416"/>
                          <a14:foregroundMark x1="10610" y1="40449" x2="10610" y2="40449"/>
                          <a14:foregroundMark x1="10610" y1="38764" x2="10875" y2="38483"/>
                          <a14:foregroundMark x1="10875" y1="38202" x2="10875" y2="37640"/>
                          <a14:foregroundMark x1="11141" y1="37360" x2="11141" y2="37360"/>
                          <a14:foregroundMark x1="11141" y1="37079" x2="11406" y2="37640"/>
                          <a14:foregroundMark x1="11406" y1="37921" x2="11406" y2="38202"/>
                          <a14:foregroundMark x1="11671" y1="38764" x2="11671" y2="38764"/>
                          <a14:foregroundMark x1="19098" y1="14607" x2="19098" y2="14607"/>
                          <a14:foregroundMark x1="20424" y1="14326" x2="20955" y2="14326"/>
                          <a14:foregroundMark x1="21485" y1="14326" x2="21485" y2="14326"/>
                          <a14:foregroundMark x1="21220" y1="14326" x2="21220" y2="14326"/>
                          <a14:foregroundMark x1="19894" y1="14326" x2="22546" y2="14045"/>
                          <a14:foregroundMark x1="23873" y1="13764" x2="23873" y2="13764"/>
                          <a14:foregroundMark x1="23077" y1="13483" x2="23077" y2="13483"/>
                          <a14:foregroundMark x1="22546" y1="14045" x2="21485" y2="14326"/>
                          <a14:foregroundMark x1="19629" y1="14607" x2="19098" y2="14607"/>
                          <a14:foregroundMark x1="18833" y1="14045" x2="19629" y2="14045"/>
                          <a14:foregroundMark x1="49072" y1="11236" x2="49072" y2="11236"/>
                          <a14:foregroundMark x1="32891" y1="19382" x2="32891" y2="19382"/>
                          <a14:foregroundMark x1="32891" y1="19382" x2="32891" y2="19382"/>
                          <a14:foregroundMark x1="33156" y1="12079" x2="33422" y2="11798"/>
                          <a14:foregroundMark x1="36074" y1="8427" x2="36074" y2="8427"/>
                          <a14:foregroundMark x1="36870" y1="7022" x2="38462" y2="6742"/>
                          <a14:foregroundMark x1="41379" y1="6180" x2="41910" y2="6180"/>
                          <a14:foregroundMark x1="49867" y1="11236" x2="49867" y2="11236"/>
                          <a14:foregroundMark x1="50663" y1="11236" x2="51724" y2="10955"/>
                          <a14:foregroundMark x1="53316" y1="10955" x2="53316" y2="10955"/>
                          <a14:foregroundMark x1="54907" y1="10955" x2="54907" y2="10955"/>
                          <a14:foregroundMark x1="55438" y1="11236" x2="56499" y2="11517"/>
                          <a14:foregroundMark x1="56499" y1="11517" x2="56499" y2="11517"/>
                          <a14:foregroundMark x1="56764" y1="11517" x2="57294" y2="11517"/>
                          <a14:foregroundMark x1="57825" y1="11517" x2="57825" y2="11517"/>
                          <a14:foregroundMark x1="57825" y1="11517" x2="58355" y2="11517"/>
                          <a14:foregroundMark x1="60212" y1="11517" x2="60212" y2="11517"/>
                          <a14:foregroundMark x1="60477" y1="11517" x2="62334" y2="11798"/>
                          <a14:foregroundMark x1="63660" y1="11798" x2="63660" y2="11798"/>
                          <a14:foregroundMark x1="63926" y1="11798" x2="63926" y2="11798"/>
                          <a14:foregroundMark x1="63926" y1="11798" x2="64456" y2="11798"/>
                          <a14:foregroundMark x1="65252" y1="11798" x2="65252" y2="11798"/>
                          <a14:foregroundMark x1="65252" y1="11798" x2="65252" y2="11798"/>
                          <a14:foregroundMark x1="65517" y1="11798" x2="66048" y2="12079"/>
                          <a14:foregroundMark x1="66313" y1="12079" x2="66313" y2="12079"/>
                          <a14:foregroundMark x1="67109" y1="12079" x2="68170" y2="12079"/>
                          <a14:foregroundMark x1="68700" y1="12079" x2="69231" y2="12079"/>
                          <a14:foregroundMark x1="70027" y1="12079" x2="70822" y2="12079"/>
                          <a14:foregroundMark x1="71618" y1="12079" x2="71618" y2="12079"/>
                          <a14:foregroundMark x1="71883" y1="12079" x2="72149" y2="12079"/>
                          <a14:foregroundMark x1="72414" y1="12079" x2="72414" y2="12079"/>
                          <a14:foregroundMark x1="72944" y1="12079" x2="73210" y2="12079"/>
                          <a14:foregroundMark x1="73475" y1="12079" x2="74005" y2="12079"/>
                          <a14:foregroundMark x1="74536" y1="12079" x2="74536" y2="12079"/>
                          <a14:foregroundMark x1="75066" y1="12079" x2="75066" y2="12079"/>
                          <a14:foregroundMark x1="75597" y1="12360" x2="75862" y2="12360"/>
                          <a14:foregroundMark x1="76127" y1="12360" x2="76658" y2="12360"/>
                          <a14:foregroundMark x1="77188" y1="12360" x2="77188" y2="12360"/>
                          <a14:foregroundMark x1="77454" y1="12360" x2="77719" y2="12360"/>
                          <a14:foregroundMark x1="77984" y1="12360" x2="78515" y2="12360"/>
                          <a14:foregroundMark x1="78780" y1="12360" x2="78780" y2="12360"/>
                          <a14:foregroundMark x1="79310" y1="12360" x2="79576" y2="12360"/>
                          <a14:foregroundMark x1="79841" y1="12360" x2="79841" y2="12360"/>
                          <a14:foregroundMark x1="80106" y1="12360" x2="80637" y2="12360"/>
                          <a14:foregroundMark x1="80902" y1="12360" x2="81432" y2="12360"/>
                          <a14:foregroundMark x1="81432" y1="12360" x2="82228" y2="12640"/>
                          <a14:foregroundMark x1="82228" y1="12640" x2="82493" y2="12640"/>
                          <a14:foregroundMark x1="83024" y1="12640" x2="83554" y2="12640"/>
                          <a14:foregroundMark x1="83820" y1="12640" x2="83820" y2="12640"/>
                          <a14:foregroundMark x1="84085" y1="12640" x2="84350" y2="12921"/>
                          <a14:foregroundMark x1="84615" y1="12921" x2="85146" y2="13202"/>
                          <a14:foregroundMark x1="85411" y1="13202" x2="86207" y2="13483"/>
                          <a14:foregroundMark x1="86472" y1="13764" x2="86472" y2="13764"/>
                          <a14:foregroundMark x1="86472" y1="13764" x2="87268" y2="14045"/>
                          <a14:foregroundMark x1="87533" y1="14045" x2="88064" y2="14045"/>
                          <a14:foregroundMark x1="88329" y1="14045" x2="89655" y2="14326"/>
                          <a14:foregroundMark x1="90451" y1="14326" x2="90451" y2="14326"/>
                          <a14:foregroundMark x1="90716" y1="14607" x2="88594" y2="14326"/>
                          <a14:foregroundMark x1="87798" y1="14045" x2="86472" y2="14045"/>
                          <a14:foregroundMark x1="86207" y1="13764" x2="89125" y2="14045"/>
                          <a14:foregroundMark x1="90451" y1="14045" x2="90716" y2="14326"/>
                          <a14:foregroundMark x1="90981" y1="14326" x2="92042" y2="14326"/>
                          <a14:foregroundMark x1="92308" y1="14326" x2="92573" y2="14326"/>
                          <a14:foregroundMark x1="93103" y1="14607" x2="93634" y2="14888"/>
                          <a14:foregroundMark x1="93899" y1="14888" x2="93899" y2="14888"/>
                          <a14:foregroundMark x1="93634" y1="15169" x2="93634" y2="16292"/>
                          <a14:foregroundMark x1="93899" y1="17135" x2="93899" y2="17697"/>
                          <a14:foregroundMark x1="93899" y1="17697" x2="93634" y2="18820"/>
                          <a14:foregroundMark x1="93369" y1="19101" x2="93369" y2="19663"/>
                          <a14:foregroundMark x1="93369" y1="19663" x2="92838" y2="20787"/>
                          <a14:foregroundMark x1="92838" y1="20787" x2="92838" y2="20787"/>
                          <a14:foregroundMark x1="92838" y1="20787" x2="92838" y2="20787"/>
                          <a14:foregroundMark x1="21220" y1="95506" x2="20690" y2="95506"/>
                          <a14:foregroundMark x1="19363" y1="95506" x2="19363" y2="95506"/>
                          <a14:foregroundMark x1="18568" y1="94944" x2="18568" y2="94944"/>
                          <a14:foregroundMark x1="65782" y1="87921" x2="65782" y2="87921"/>
                          <a14:foregroundMark x1="65517" y1="88202" x2="65517" y2="88202"/>
                          <a14:foregroundMark x1="64191" y1="88483" x2="65252" y2="88483"/>
                          <a14:foregroundMark x1="65782" y1="88483" x2="65782" y2="88483"/>
                          <a14:foregroundMark x1="66048" y1="88483" x2="66048" y2="88483"/>
                          <a14:foregroundMark x1="66578" y1="88202" x2="68435" y2="87921"/>
                          <a14:foregroundMark x1="68435" y1="87640" x2="68435" y2="87640"/>
                          <a14:foregroundMark x1="68966" y1="87640" x2="68966" y2="87640"/>
                          <a14:foregroundMark x1="69761" y1="87640" x2="70822" y2="87079"/>
                          <a14:foregroundMark x1="71088" y1="87079" x2="71088" y2="87079"/>
                          <a14:foregroundMark x1="72149" y1="87079" x2="73475" y2="86798"/>
                          <a14:foregroundMark x1="75066" y1="86517" x2="76127" y2="86517"/>
                          <a14:foregroundMark x1="77188" y1="86517" x2="77188" y2="86517"/>
                          <a14:foregroundMark x1="77454" y1="86517" x2="76923" y2="86517"/>
                          <a14:foregroundMark x1="76393" y1="86517" x2="77188" y2="86517"/>
                          <a14:foregroundMark x1="79841" y1="86236" x2="79841" y2="86236"/>
                          <a14:foregroundMark x1="78780" y1="86236" x2="78515" y2="86236"/>
                          <a14:foregroundMark x1="77984" y1="86236" x2="77984" y2="86236"/>
                          <a14:foregroundMark x1="77984" y1="86236" x2="77984" y2="86236"/>
                          <a14:foregroundMark x1="80106" y1="86236" x2="78780" y2="86236"/>
                        </a14:backgroundRemoval>
                      </a14:imgEffect>
                    </a14:imgLayer>
                  </a14:imgProps>
                </a:ext>
                <a:ext uri="{28A0092B-C50C-407E-A947-70E740481C1C}">
                  <a14:useLocalDpi xmlns:a14="http://schemas.microsoft.com/office/drawing/2010/main" val="0"/>
                </a:ext>
              </a:extLst>
            </a:blip>
            <a:stretch>
              <a:fillRect/>
            </a:stretch>
          </p:blipFill>
          <p:spPr>
            <a:xfrm>
              <a:off x="2776537" y="1733550"/>
              <a:ext cx="3590925" cy="3390900"/>
            </a:xfrm>
            <a:prstGeom prst="rect">
              <a:avLst/>
            </a:prstGeom>
          </p:spPr>
        </p:pic>
        <p:sp>
          <p:nvSpPr>
            <p:cNvPr id="37" name="TextBox 36"/>
            <p:cNvSpPr txBox="1"/>
            <p:nvPr/>
          </p:nvSpPr>
          <p:spPr>
            <a:xfrm>
              <a:off x="3429000" y="3051217"/>
              <a:ext cx="2144161" cy="1583325"/>
            </a:xfrm>
            <a:prstGeom prst="rect">
              <a:avLst/>
            </a:prstGeom>
            <a:noFill/>
          </p:spPr>
          <p:txBody>
            <a:bodyPr wrap="square" rtlCol="0">
              <a:spAutoFit/>
            </a:bodyPr>
            <a:lstStyle/>
            <a:p>
              <a:pPr algn="ctr"/>
              <a:r>
                <a:rPr lang="en-US" sz="1600" dirty="0" smtClean="0"/>
                <a:t>Monitor with:</a:t>
              </a:r>
              <a:br>
                <a:rPr lang="en-US" sz="1600" dirty="0" smtClean="0"/>
              </a:br>
              <a:r>
                <a:rPr lang="en-US" sz="1600" dirty="0" smtClean="0">
                  <a:solidFill>
                    <a:srgbClr val="0000FF"/>
                  </a:solidFill>
                </a:rPr>
                <a:t>FABI </a:t>
              </a:r>
              <a:r>
                <a:rPr lang="en-US" sz="1600" dirty="0">
                  <a:solidFill>
                    <a:srgbClr val="0000FF"/>
                  </a:solidFill>
                </a:rPr>
                <a:t>Step 5 Summary </a:t>
              </a:r>
              <a:r>
                <a:rPr lang="en-US" sz="1600" dirty="0" smtClean="0">
                  <a:solidFill>
                    <a:srgbClr val="0000FF"/>
                  </a:solidFill>
                </a:rPr>
                <a:t>Template.xls</a:t>
              </a:r>
              <a:endParaRPr lang="en-US" sz="1600" dirty="0">
                <a:solidFill>
                  <a:srgbClr val="0000FF"/>
                </a:solidFill>
              </a:endParaRPr>
            </a:p>
          </p:txBody>
        </p:sp>
      </p:grpSp>
    </p:spTree>
    <p:extLst>
      <p:ext uri="{BB962C8B-B14F-4D97-AF65-F5344CB8AC3E}">
        <p14:creationId xmlns:p14="http://schemas.microsoft.com/office/powerpoint/2010/main" val="39451669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63000" cy="685800"/>
          </a:xfrm>
          <a:noFill/>
          <a:ln>
            <a:noFill/>
          </a:ln>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US" dirty="0" smtClean="0">
                <a:solidFill>
                  <a:schemeClr val="tx1"/>
                </a:solidFill>
                <a:latin typeface="Times New Roman" panose="02020603050405020304" pitchFamily="18" charset="0"/>
                <a:cs typeface="Times New Roman" panose="02020603050405020304" pitchFamily="18" charset="0"/>
              </a:rPr>
              <a:t>A-R-E Intervention Components</a:t>
            </a:r>
            <a:endParaRPr lang="en-US"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Group 127"/>
          <p:cNvGraphicFramePr>
            <a:graphicFrameLocks noGrp="1"/>
          </p:cNvGraphicFramePr>
          <p:nvPr>
            <p:extLst>
              <p:ext uri="{D42A27DB-BD31-4B8C-83A1-F6EECF244321}">
                <p14:modId xmlns:p14="http://schemas.microsoft.com/office/powerpoint/2010/main" val="1635289841"/>
              </p:ext>
            </p:extLst>
          </p:nvPr>
        </p:nvGraphicFramePr>
        <p:xfrm>
          <a:off x="0" y="621210"/>
          <a:ext cx="9067799" cy="6229254"/>
        </p:xfrm>
        <a:graphic>
          <a:graphicData uri="http://schemas.openxmlformats.org/drawingml/2006/table">
            <a:tbl>
              <a:tblPr>
                <a:tableStyleId>{0505E3EF-67EA-436B-97B2-0124C06EBD24}</a:tableStyleId>
              </a:tblPr>
              <a:tblGrid>
                <a:gridCol w="1658077">
                  <a:extLst>
                    <a:ext uri="{9D8B030D-6E8A-4147-A177-3AD203B41FA5}">
                      <a16:colId xmlns:a16="http://schemas.microsoft.com/office/drawing/2014/main" val="20000"/>
                    </a:ext>
                  </a:extLst>
                </a:gridCol>
                <a:gridCol w="552692">
                  <a:extLst>
                    <a:ext uri="{9D8B030D-6E8A-4147-A177-3AD203B41FA5}">
                      <a16:colId xmlns:a16="http://schemas.microsoft.com/office/drawing/2014/main" val="20001"/>
                    </a:ext>
                  </a:extLst>
                </a:gridCol>
                <a:gridCol w="6857030">
                  <a:extLst>
                    <a:ext uri="{9D8B030D-6E8A-4147-A177-3AD203B41FA5}">
                      <a16:colId xmlns:a16="http://schemas.microsoft.com/office/drawing/2014/main" val="20002"/>
                    </a:ext>
                  </a:extLst>
                </a:gridCol>
              </a:tblGrid>
              <a:tr h="18710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u="none" strike="noStrike" cap="none" normalizeH="0" baseline="0" dirty="0" smtClean="0">
                          <a:ln>
                            <a:noFill/>
                          </a:ln>
                          <a:effectLst/>
                          <a:latin typeface="Arial" panose="020B0604020202020204" pitchFamily="34" charset="0"/>
                          <a:cs typeface="Arial" panose="020B0604020202020204" pitchFamily="34" charset="0"/>
                        </a:rPr>
                        <a:t>Components</a:t>
                      </a:r>
                      <a:endParaRPr kumimoji="0" 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50167" marR="50167" marT="0" marB="0" anchor="b"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50167" marR="50167" marT="0" marB="0" anchor="b"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u="none" strike="noStrike" cap="none" normalizeH="0" baseline="0" dirty="0" smtClean="0">
                          <a:ln>
                            <a:noFill/>
                          </a:ln>
                          <a:effectLst/>
                          <a:latin typeface="Arial" panose="020B0604020202020204" pitchFamily="34" charset="0"/>
                          <a:cs typeface="Arial" panose="020B0604020202020204" pitchFamily="34" charset="0"/>
                        </a:rPr>
                        <a:t>Intervention Tactics</a:t>
                      </a:r>
                      <a:endParaRPr kumimoji="0" 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50167" marR="50167" marT="0" marB="0" anchor="b" horzOverflow="overflow"/>
                </a:tc>
                <a:extLst>
                  <a:ext uri="{0D108BD9-81ED-4DB2-BD59-A6C34878D82A}">
                    <a16:rowId xmlns:a16="http://schemas.microsoft.com/office/drawing/2014/main" val="10000"/>
                  </a:ext>
                </a:extLst>
              </a:tr>
              <a:tr h="2286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1" u="none" strike="noStrike" cap="none" normalizeH="0" baseline="0" dirty="0" smtClean="0">
                          <a:ln>
                            <a:noFill/>
                          </a:ln>
                          <a:solidFill>
                            <a:srgbClr val="400198"/>
                          </a:solidFill>
                          <a:effectLst/>
                          <a:latin typeface="Arial" panose="020B0604020202020204" pitchFamily="34" charset="0"/>
                          <a:cs typeface="Arial" panose="020B0604020202020204" pitchFamily="34" charset="0"/>
                        </a:rPr>
                        <a:t>A</a:t>
                      </a:r>
                      <a:r>
                        <a:rPr kumimoji="0" lang="en-US" sz="2000" u="none" strike="noStrike" cap="none" normalizeH="0" baseline="0" dirty="0" smtClean="0">
                          <a:ln>
                            <a:noFill/>
                          </a:ln>
                          <a:effectLst/>
                          <a:latin typeface="Arial" panose="020B0604020202020204" pitchFamily="34" charset="0"/>
                          <a:cs typeface="Arial" panose="020B0604020202020204" pitchFamily="34" charset="0"/>
                        </a:rPr>
                        <a:t>ntecedent</a:t>
                      </a:r>
                      <a:endParaRPr kumimoji="0" lang="en-US" sz="20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marL="50167" marR="50167" marT="0" marB="0" anchor="b"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u="none" strike="noStrike" cap="none" normalizeH="0" baseline="0" dirty="0" smtClean="0">
                          <a:ln>
                            <a:noFill/>
                          </a:ln>
                          <a:effectLst/>
                          <a:latin typeface="Arial" panose="020B0604020202020204" pitchFamily="34" charset="0"/>
                          <a:cs typeface="Arial" panose="020B0604020202020204" pitchFamily="34" charset="0"/>
                        </a:rPr>
                        <a:t>A1</a:t>
                      </a:r>
                      <a:endParaRPr kumimoji="0" lang="en-US" sz="20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marL="50167" marR="50167" marT="0" marB="0" anchor="b"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lang="en-US" sz="1500" dirty="0" smtClean="0">
                          <a:effectLst/>
                          <a:latin typeface="Arial" panose="020B0604020202020204" pitchFamily="34" charset="0"/>
                          <a:cs typeface="Arial" panose="020B0604020202020204" pitchFamily="34" charset="0"/>
                        </a:rPr>
                        <a:t>David sat facing the whiteboard.</a:t>
                      </a:r>
                    </a:p>
                  </a:txBody>
                  <a:tcPr marL="50167" marR="50167" marT="0" marB="0" anchor="b" horzOverflow="overflow"/>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u="none" strike="noStrike" cap="none" normalizeH="0" baseline="0" dirty="0" smtClean="0">
                          <a:ln>
                            <a:noFill/>
                          </a:ln>
                          <a:effectLst/>
                          <a:latin typeface="Arial" panose="020B0604020202020204" pitchFamily="34" charset="0"/>
                          <a:cs typeface="Arial" panose="020B0604020202020204" pitchFamily="34" charset="0"/>
                        </a:rPr>
                        <a:t> </a:t>
                      </a:r>
                      <a:endParaRPr kumimoji="0" lang="en-US" sz="20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marL="50167" marR="50167" marT="0" marB="0" anchor="b"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u="none" strike="noStrike" cap="none" normalizeH="0" baseline="0" dirty="0" smtClean="0">
                          <a:ln>
                            <a:noFill/>
                          </a:ln>
                          <a:effectLst/>
                          <a:latin typeface="Arial" panose="020B0604020202020204" pitchFamily="34" charset="0"/>
                          <a:cs typeface="Arial" panose="020B0604020202020204" pitchFamily="34" charset="0"/>
                        </a:rPr>
                        <a:t>A2</a:t>
                      </a:r>
                      <a:endParaRPr kumimoji="0" lang="en-US" sz="20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marL="50167" marR="50167" marT="0" marB="0" anchor="b" horzOverflow="overflow"/>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dirty="0" smtClean="0">
                          <a:latin typeface="Arial" panose="020B0604020202020204" pitchFamily="34" charset="0"/>
                          <a:cs typeface="Arial" panose="020B0604020202020204" pitchFamily="34" charset="0"/>
                        </a:rPr>
                        <a:t>Stop Light was affixed to the side of David’s desk</a:t>
                      </a:r>
                      <a:r>
                        <a:rPr lang="en-US" sz="1500" baseline="0" dirty="0" smtClean="0">
                          <a:latin typeface="Arial" panose="020B0604020202020204" pitchFamily="34" charset="0"/>
                          <a:cs typeface="Arial" panose="020B0604020202020204" pitchFamily="34" charset="0"/>
                        </a:rPr>
                        <a:t>; </a:t>
                      </a:r>
                      <a:r>
                        <a:rPr lang="en-US" sz="1500" dirty="0" smtClean="0">
                          <a:latin typeface="Arial" panose="020B0604020202020204" pitchFamily="34" charset="0"/>
                          <a:cs typeface="Arial" panose="020B0604020202020204" pitchFamily="34" charset="0"/>
                        </a:rPr>
                        <a:t>David used a clothespin to signal which “light” he was on.</a:t>
                      </a:r>
                    </a:p>
                  </a:txBody>
                  <a:tcPr marL="50167" marR="50167" marT="0" marB="0" anchor="b" horzOverflow="overflow"/>
                </a:tc>
                <a:extLst>
                  <a:ext uri="{0D108BD9-81ED-4DB2-BD59-A6C34878D82A}">
                    <a16:rowId xmlns:a16="http://schemas.microsoft.com/office/drawing/2014/main" val="10002"/>
                  </a:ext>
                </a:extLst>
              </a:tr>
              <a:tr h="243903">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marL="50167" marR="50167" marT="0" marB="0" anchor="b"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2000" u="none" strike="noStrike" cap="none" normalizeH="0" baseline="0" dirty="0" smtClean="0">
                          <a:ln>
                            <a:noFill/>
                          </a:ln>
                          <a:effectLst/>
                          <a:latin typeface="Arial" panose="020B0604020202020204" pitchFamily="34" charset="0"/>
                          <a:cs typeface="Arial" panose="020B0604020202020204" pitchFamily="34" charset="0"/>
                        </a:rPr>
                        <a:t>A3</a:t>
                      </a:r>
                      <a:endParaRPr kumimoji="0" lang="en-US" sz="20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marL="50167" marR="50167" marT="0" marB="0" anchor="b"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lang="en-US" sz="1500" dirty="0" smtClean="0">
                          <a:effectLst/>
                          <a:latin typeface="Arial" panose="020B0604020202020204" pitchFamily="34" charset="0"/>
                          <a:cs typeface="Arial" panose="020B0604020202020204" pitchFamily="34" charset="0"/>
                        </a:rPr>
                        <a:t>A copy of David’s self-monitoring form was displayed on his desk.</a:t>
                      </a:r>
                    </a:p>
                  </a:txBody>
                  <a:tcPr marL="50167" marR="50167" marT="0" marB="0" anchor="b" horzOverflow="overflow"/>
                </a:tc>
                <a:extLst>
                  <a:ext uri="{0D108BD9-81ED-4DB2-BD59-A6C34878D82A}">
                    <a16:rowId xmlns:a16="http://schemas.microsoft.com/office/drawing/2014/main" val="10003"/>
                  </a:ext>
                </a:extLst>
              </a:tr>
              <a:tr h="462415">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marL="50167" marR="50167" marT="0" marB="0" anchor="b"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2000" u="none" strike="noStrike" cap="none" normalizeH="0" baseline="0" dirty="0" smtClean="0">
                          <a:ln>
                            <a:noFill/>
                          </a:ln>
                          <a:effectLst/>
                          <a:latin typeface="Arial" panose="020B0604020202020204" pitchFamily="34" charset="0"/>
                          <a:cs typeface="Arial" panose="020B0604020202020204" pitchFamily="34" charset="0"/>
                        </a:rPr>
                        <a:t>A4</a:t>
                      </a:r>
                      <a:endParaRPr kumimoji="0" lang="en-US" sz="20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marL="50167" marR="50167" marT="0" marB="0" anchor="b"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lang="en-US" sz="1500" dirty="0" smtClean="0">
                          <a:effectLst/>
                          <a:latin typeface="Arial" panose="020B0604020202020204" pitchFamily="34" charset="0"/>
                          <a:cs typeface="Arial" panose="020B0604020202020204" pitchFamily="34" charset="0"/>
                        </a:rPr>
                        <a:t>The teacher reviewed the picture schedule for the morning work period prior to the work period.</a:t>
                      </a:r>
                    </a:p>
                  </a:txBody>
                  <a:tcPr marL="50167" marR="50167" marT="0" marB="0" anchor="b" horzOverflow="overflow"/>
                </a:tc>
                <a:extLst>
                  <a:ext uri="{0D108BD9-81ED-4DB2-BD59-A6C34878D82A}">
                    <a16:rowId xmlns:a16="http://schemas.microsoft.com/office/drawing/2014/main" val="10004"/>
                  </a:ext>
                </a:extLst>
              </a:tr>
              <a:tr h="330191">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marL="50167" marR="50167" marT="0" marB="0" anchor="b"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u="none" strike="noStrike" cap="none" normalizeH="0" baseline="0" dirty="0" smtClean="0">
                          <a:ln>
                            <a:noFill/>
                          </a:ln>
                          <a:effectLst/>
                          <a:latin typeface="Arial" panose="020B0604020202020204" pitchFamily="34" charset="0"/>
                          <a:cs typeface="Arial" panose="020B0604020202020204" pitchFamily="34" charset="0"/>
                        </a:rPr>
                        <a:t>A5</a:t>
                      </a:r>
                      <a:endParaRPr kumimoji="0" lang="en-US" sz="20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marL="50167" marR="50167" marT="0" marB="0" anchor="b"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lang="en-US" sz="1500" dirty="0" smtClean="0">
                          <a:effectLst/>
                          <a:latin typeface="Arial" panose="020B0604020202020204" pitchFamily="34" charset="0"/>
                          <a:cs typeface="Arial" panose="020B0604020202020204" pitchFamily="34" charset="0"/>
                        </a:rPr>
                        <a:t>The teacher checked in with David at the beginning of independent tasks to ensure that he understood the assignment.</a:t>
                      </a:r>
                    </a:p>
                  </a:txBody>
                  <a:tcPr marL="50167" marR="50167" marT="0" marB="0" anchor="b" horzOverflow="overflow"/>
                </a:tc>
                <a:extLst>
                  <a:ext uri="{0D108BD9-81ED-4DB2-BD59-A6C34878D82A}">
                    <a16:rowId xmlns:a16="http://schemas.microsoft.com/office/drawing/2014/main" val="10005"/>
                  </a:ext>
                </a:extLst>
              </a:tr>
              <a:tr h="32092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u="none" strike="noStrike" cap="none" normalizeH="0" baseline="0" dirty="0" smtClean="0">
                          <a:ln>
                            <a:noFill/>
                          </a:ln>
                          <a:solidFill>
                            <a:srgbClr val="400198"/>
                          </a:solidFill>
                          <a:effectLst/>
                          <a:latin typeface="Arial" panose="020B0604020202020204" pitchFamily="34" charset="0"/>
                          <a:cs typeface="Arial" panose="020B0604020202020204" pitchFamily="34" charset="0"/>
                        </a:rPr>
                        <a:t>R</a:t>
                      </a:r>
                      <a:r>
                        <a:rPr kumimoji="0" lang="en-US" sz="1800" u="none" strike="noStrike" cap="none" normalizeH="0" baseline="0" dirty="0" smtClean="0">
                          <a:ln>
                            <a:noFill/>
                          </a:ln>
                          <a:effectLst/>
                          <a:latin typeface="Arial" panose="020B0604020202020204" pitchFamily="34" charset="0"/>
                          <a:cs typeface="Arial" panose="020B0604020202020204" pitchFamily="34" charset="0"/>
                        </a:rPr>
                        <a:t>einforcement</a:t>
                      </a:r>
                      <a:endParaRPr kumimoji="0" lang="en-US" sz="18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marL="50167" marR="50167" marT="0" marB="0" anchor="b"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u="none" strike="noStrike" cap="none" normalizeH="0" baseline="0" dirty="0" smtClean="0">
                          <a:ln>
                            <a:noFill/>
                          </a:ln>
                          <a:effectLst/>
                          <a:latin typeface="Arial" panose="020B0604020202020204" pitchFamily="34" charset="0"/>
                          <a:cs typeface="Arial" panose="020B0604020202020204" pitchFamily="34" charset="0"/>
                        </a:rPr>
                        <a:t>R1</a:t>
                      </a:r>
                      <a:endParaRPr kumimoji="0" lang="en-US" sz="18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marL="50167" marR="50167" marT="0" marB="0" anchor="b"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lang="en-US" sz="1500" dirty="0" smtClean="0">
                          <a:effectLst/>
                          <a:latin typeface="Arial" panose="020B0604020202020204" pitchFamily="34" charset="0"/>
                          <a:cs typeface="Arial" panose="020B0604020202020204" pitchFamily="34" charset="0"/>
                        </a:rPr>
                        <a:t>The teacher provided behavior-specific</a:t>
                      </a:r>
                      <a:r>
                        <a:rPr lang="en-US" sz="1500" baseline="0" dirty="0" smtClean="0">
                          <a:effectLst/>
                          <a:latin typeface="Arial" panose="020B0604020202020204" pitchFamily="34" charset="0"/>
                          <a:cs typeface="Arial" panose="020B0604020202020204" pitchFamily="34" charset="0"/>
                        </a:rPr>
                        <a:t> </a:t>
                      </a:r>
                      <a:r>
                        <a:rPr lang="en-US" sz="1500" dirty="0" smtClean="0">
                          <a:effectLst/>
                          <a:latin typeface="Arial" panose="020B0604020202020204" pitchFamily="34" charset="0"/>
                          <a:cs typeface="Arial" panose="020B0604020202020204" pitchFamily="34" charset="0"/>
                        </a:rPr>
                        <a:t>praise when David was on-task.</a:t>
                      </a:r>
                    </a:p>
                  </a:txBody>
                  <a:tcPr marL="50167" marR="50167" marT="0" marB="0" anchor="b" horzOverflow="overflow"/>
                </a:tc>
                <a:extLst>
                  <a:ext uri="{0D108BD9-81ED-4DB2-BD59-A6C34878D82A}">
                    <a16:rowId xmlns:a16="http://schemas.microsoft.com/office/drawing/2014/main" val="10006"/>
                  </a:ext>
                </a:extLst>
              </a:tr>
              <a:tr h="381000">
                <a:tc>
                  <a:txBody>
                    <a:bodyPr/>
                    <a:lstStyle/>
                    <a:p>
                      <a:endParaRPr lang="en-US" sz="1800">
                        <a:latin typeface="Arial" panose="020B0604020202020204" pitchFamily="34" charset="0"/>
                        <a:cs typeface="Arial" panose="020B0604020202020204" pitchFamily="34" charset="0"/>
                      </a:endParaRPr>
                    </a:p>
                  </a:txBody>
                  <a:tcPr marL="50167" marR="50167" marT="0" marB="0" anchor="b"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u="none" strike="noStrike" cap="none" normalizeH="0" baseline="0" dirty="0" smtClean="0">
                          <a:ln>
                            <a:noFill/>
                          </a:ln>
                          <a:effectLst/>
                          <a:latin typeface="Arial" panose="020B0604020202020204" pitchFamily="34" charset="0"/>
                          <a:cs typeface="Arial" panose="020B0604020202020204" pitchFamily="34" charset="0"/>
                        </a:rPr>
                        <a:t>R2</a:t>
                      </a:r>
                      <a:endParaRPr kumimoji="0" lang="en-US" sz="18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marL="50167" marR="50167" marT="0" marB="0" anchor="b"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lang="en-US" sz="1500" dirty="0" smtClean="0">
                          <a:effectLst/>
                          <a:latin typeface="Arial" panose="020B0604020202020204" pitchFamily="34" charset="0"/>
                          <a:cs typeface="Arial" panose="020B0604020202020204" pitchFamily="34" charset="0"/>
                        </a:rPr>
                        <a:t>The teacher acknowledged David’s need for help when his </a:t>
                      </a:r>
                      <a:r>
                        <a:rPr lang="en-US" sz="1500" baseline="0" dirty="0" smtClean="0">
                          <a:effectLst/>
                          <a:latin typeface="Arial" panose="020B0604020202020204" pitchFamily="34" charset="0"/>
                          <a:cs typeface="Arial" panose="020B0604020202020204" pitchFamily="34" charset="0"/>
                        </a:rPr>
                        <a:t>clothespin</a:t>
                      </a:r>
                      <a:r>
                        <a:rPr lang="en-US" sz="1500" dirty="0" smtClean="0">
                          <a:effectLst/>
                          <a:latin typeface="Arial" panose="020B0604020202020204" pitchFamily="34" charset="0"/>
                          <a:cs typeface="Arial" panose="020B0604020202020204" pitchFamily="34" charset="0"/>
                        </a:rPr>
                        <a:t> was on red and assisted him as quickly as possible.</a:t>
                      </a:r>
                    </a:p>
                  </a:txBody>
                  <a:tcPr marL="50167" marR="50167" marT="0" marB="0" anchor="b" horzOverflow="overflow"/>
                </a:tc>
                <a:extLst>
                  <a:ext uri="{0D108BD9-81ED-4DB2-BD59-A6C34878D82A}">
                    <a16:rowId xmlns:a16="http://schemas.microsoft.com/office/drawing/2014/main" val="10007"/>
                  </a:ext>
                </a:extLst>
              </a:tr>
              <a:tr h="358394">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marL="50167" marR="50167" marT="0" marB="0" anchor="b"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u="none" strike="noStrike" cap="none" normalizeH="0" baseline="0" dirty="0" smtClean="0">
                          <a:ln>
                            <a:noFill/>
                          </a:ln>
                          <a:effectLst/>
                          <a:latin typeface="Arial" panose="020B0604020202020204" pitchFamily="34" charset="0"/>
                          <a:cs typeface="Arial" panose="020B0604020202020204" pitchFamily="34" charset="0"/>
                        </a:rPr>
                        <a:t>R3</a:t>
                      </a:r>
                      <a:endParaRPr kumimoji="0" lang="en-US" sz="18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marL="50167" marR="50167" marT="0" marB="0" anchor="b"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lang="en-US" sz="1500" dirty="0" smtClean="0">
                          <a:effectLst/>
                          <a:latin typeface="Arial" panose="020B0604020202020204" pitchFamily="34" charset="0"/>
                          <a:cs typeface="Arial" panose="020B0604020202020204" pitchFamily="34" charset="0"/>
                        </a:rPr>
                        <a:t>The teacher checked David’s work upon completion, provided praise, and allowed him to take a short break.</a:t>
                      </a:r>
                    </a:p>
                  </a:txBody>
                  <a:tcPr marL="50167" marR="50167" marT="0" marB="0" anchor="b" horzOverflow="overflow"/>
                </a:tc>
                <a:extLst>
                  <a:ext uri="{0D108BD9-81ED-4DB2-BD59-A6C34878D82A}">
                    <a16:rowId xmlns:a16="http://schemas.microsoft.com/office/drawing/2014/main" val="10008"/>
                  </a:ext>
                </a:extLst>
              </a:tr>
              <a:tr h="564388">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marL="50167" marR="50167" marT="0" marB="0" anchor="b"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u="none" strike="noStrike" cap="none" normalizeH="0" baseline="0" dirty="0" smtClean="0">
                          <a:ln>
                            <a:noFill/>
                          </a:ln>
                          <a:effectLst/>
                          <a:latin typeface="Arial" panose="020B0604020202020204" pitchFamily="34" charset="0"/>
                          <a:cs typeface="Arial" panose="020B0604020202020204" pitchFamily="34" charset="0"/>
                        </a:rPr>
                        <a:t>R4</a:t>
                      </a:r>
                      <a:endParaRPr kumimoji="0" lang="en-US" sz="18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marL="50167" marR="50167" marT="0" marB="0" anchor="b"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lang="en-US" sz="1500" dirty="0" smtClean="0">
                          <a:effectLst/>
                          <a:latin typeface="Arial" panose="020B0604020202020204" pitchFamily="34" charset="0"/>
                          <a:cs typeface="Arial" panose="020B0604020202020204" pitchFamily="34" charset="0"/>
                        </a:rPr>
                        <a:t>At the end of the morning independent work period, the teacher helped David complete his self-monitoring form and wrote one specific incidence of good behavior at the bottom.</a:t>
                      </a:r>
                    </a:p>
                  </a:txBody>
                  <a:tcPr marL="50167" marR="50167" marT="0" marB="0" anchor="b" horzOverflow="overflow"/>
                </a:tc>
                <a:extLst>
                  <a:ext uri="{0D108BD9-81ED-4DB2-BD59-A6C34878D82A}">
                    <a16:rowId xmlns:a16="http://schemas.microsoft.com/office/drawing/2014/main" val="10009"/>
                  </a:ext>
                </a:extLst>
              </a:tr>
              <a:tr h="41300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u="none" strike="noStrike" cap="none" normalizeH="0" baseline="0" dirty="0" smtClean="0">
                          <a:ln>
                            <a:noFill/>
                          </a:ln>
                          <a:solidFill>
                            <a:srgbClr val="400198"/>
                          </a:solidFill>
                          <a:effectLst/>
                          <a:latin typeface="Arial" panose="020B0604020202020204" pitchFamily="34" charset="0"/>
                          <a:cs typeface="Arial" panose="020B0604020202020204" pitchFamily="34" charset="0"/>
                        </a:rPr>
                        <a:t>E</a:t>
                      </a:r>
                      <a:r>
                        <a:rPr kumimoji="0" lang="en-US" sz="1800" u="none" strike="noStrike" cap="none" normalizeH="0" baseline="0" dirty="0" smtClean="0">
                          <a:ln>
                            <a:noFill/>
                          </a:ln>
                          <a:effectLst/>
                          <a:latin typeface="Arial" panose="020B0604020202020204" pitchFamily="34" charset="0"/>
                          <a:cs typeface="Arial" panose="020B0604020202020204" pitchFamily="34" charset="0"/>
                        </a:rPr>
                        <a:t>xtinction</a:t>
                      </a:r>
                      <a:endParaRPr kumimoji="0" lang="en-US" sz="18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marL="50167" marR="50167" marT="0" marB="0" anchor="b"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u="none" strike="noStrike" cap="none" normalizeH="0" baseline="0" dirty="0" smtClean="0">
                          <a:ln>
                            <a:noFill/>
                          </a:ln>
                          <a:effectLst/>
                          <a:latin typeface="Arial" panose="020B0604020202020204" pitchFamily="34" charset="0"/>
                          <a:cs typeface="Arial" panose="020B0604020202020204" pitchFamily="34" charset="0"/>
                        </a:rPr>
                        <a:t>E1</a:t>
                      </a:r>
                      <a:endParaRPr kumimoji="0" lang="en-US" sz="18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marL="50167" marR="50167" marT="0" marB="0" anchor="b"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lang="en-US" sz="1500" dirty="0" smtClean="0">
                          <a:effectLst/>
                          <a:latin typeface="Arial" panose="020B0604020202020204" pitchFamily="34" charset="0"/>
                          <a:cs typeface="Arial" panose="020B0604020202020204" pitchFamily="34" charset="0"/>
                        </a:rPr>
                        <a:t>The teacher provided no praise or attention when David was off-task, with the exception of one verbal or gestural redirect per minute.</a:t>
                      </a:r>
                    </a:p>
                  </a:txBody>
                  <a:tcPr marL="50167" marR="50167" marT="0" marB="0" anchor="b" horzOverflow="overflow"/>
                </a:tc>
                <a:extLst>
                  <a:ext uri="{0D108BD9-81ED-4DB2-BD59-A6C34878D82A}">
                    <a16:rowId xmlns:a16="http://schemas.microsoft.com/office/drawing/2014/main" val="10010"/>
                  </a:ext>
                </a:extLst>
              </a:tr>
              <a:tr h="416993">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50167" marR="50167" marT="0" marB="0" anchor="b"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u="none" strike="noStrike" cap="none" normalizeH="0" baseline="0" dirty="0" smtClean="0">
                          <a:ln>
                            <a:noFill/>
                          </a:ln>
                          <a:effectLst/>
                          <a:latin typeface="Arial" panose="020B0604020202020204" pitchFamily="34" charset="0"/>
                          <a:cs typeface="Arial" panose="020B0604020202020204" pitchFamily="34" charset="0"/>
                        </a:rPr>
                        <a:t>E2</a:t>
                      </a:r>
                      <a:endParaRPr kumimoji="0" lang="en-US" sz="18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marL="50167" marR="50167" marT="0" marB="0" anchor="b"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lang="en-US" sz="1500" dirty="0" smtClean="0">
                          <a:effectLst/>
                          <a:latin typeface="Arial" panose="020B0604020202020204" pitchFamily="34" charset="0"/>
                          <a:cs typeface="Arial" panose="020B0604020202020204" pitchFamily="34" charset="0"/>
                        </a:rPr>
                        <a:t>The teacher provided assistance without praise and with minimal interaction when David’s</a:t>
                      </a:r>
                      <a:r>
                        <a:rPr lang="en-US" sz="1500" baseline="0" dirty="0" smtClean="0">
                          <a:effectLst/>
                          <a:latin typeface="Arial" panose="020B0604020202020204" pitchFamily="34" charset="0"/>
                          <a:cs typeface="Arial" panose="020B0604020202020204" pitchFamily="34" charset="0"/>
                        </a:rPr>
                        <a:t> clothespin</a:t>
                      </a:r>
                      <a:r>
                        <a:rPr lang="en-US" sz="1500" dirty="0" smtClean="0">
                          <a:effectLst/>
                          <a:latin typeface="Arial" panose="020B0604020202020204" pitchFamily="34" charset="0"/>
                          <a:cs typeface="Arial" panose="020B0604020202020204" pitchFamily="34" charset="0"/>
                        </a:rPr>
                        <a:t> was on red.</a:t>
                      </a:r>
                    </a:p>
                  </a:txBody>
                  <a:tcPr marL="50167" marR="50167" marT="0" marB="0" anchor="b" horzOverflow="overflow"/>
                </a:tc>
                <a:extLst>
                  <a:ext uri="{0D108BD9-81ED-4DB2-BD59-A6C34878D82A}">
                    <a16:rowId xmlns:a16="http://schemas.microsoft.com/office/drawing/2014/main" val="10011"/>
                  </a:ext>
                </a:extLst>
              </a:tr>
              <a:tr h="491275">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50167" marR="50167" marT="0" marB="0" anchor="b"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800" u="none" strike="noStrike" cap="none" normalizeH="0" baseline="0" dirty="0" smtClean="0">
                          <a:ln>
                            <a:noFill/>
                          </a:ln>
                          <a:effectLst/>
                          <a:latin typeface="Arial" panose="020B0604020202020204" pitchFamily="34" charset="0"/>
                          <a:cs typeface="Arial" panose="020B0604020202020204" pitchFamily="34" charset="0"/>
                        </a:rPr>
                        <a:t>E3</a:t>
                      </a:r>
                      <a:endParaRPr kumimoji="0" lang="en-US" sz="18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marL="50167" marR="50167" marT="0" marB="0" anchor="b" horzOverflow="overflow"/>
                </a:tc>
                <a:tc>
                  <a:txBody>
                    <a:bodyPr/>
                    <a:lstStyle/>
                    <a:p>
                      <a:pPr marL="0">
                        <a:spcBef>
                          <a:spcPts val="600"/>
                        </a:spcBef>
                        <a:spcAft>
                          <a:spcPts val="600"/>
                        </a:spcAft>
                        <a:buClr>
                          <a:schemeClr val="accent6"/>
                        </a:buClr>
                        <a:buFont typeface="Wingdings" charset="2"/>
                        <a:buNone/>
                      </a:pPr>
                      <a:r>
                        <a:rPr lang="en-US" sz="1500" dirty="0" smtClean="0">
                          <a:effectLst/>
                          <a:latin typeface="Arial" panose="020B0604020202020204" pitchFamily="34" charset="0"/>
                          <a:cs typeface="Arial" panose="020B0604020202020204" pitchFamily="34" charset="0"/>
                        </a:rPr>
                        <a:t>When David was off-task, the teacher praised other students who were behaving appropriately.</a:t>
                      </a:r>
                    </a:p>
                  </a:txBody>
                  <a:tcPr marL="50167" marR="50167" marT="0" marB="0" anchor="b" horzOverflow="overflow"/>
                </a:tc>
                <a:extLst>
                  <a:ext uri="{0D108BD9-81ED-4DB2-BD59-A6C34878D82A}">
                    <a16:rowId xmlns:a16="http://schemas.microsoft.com/office/drawing/2014/main" val="10012"/>
                  </a:ext>
                </a:extLst>
              </a:tr>
            </a:tbl>
          </a:graphicData>
        </a:graphic>
      </p:graphicFrame>
      <p:sp>
        <p:nvSpPr>
          <p:cNvPr id="5" name="Rectangle 4"/>
          <p:cNvSpPr/>
          <p:nvPr/>
        </p:nvSpPr>
        <p:spPr>
          <a:xfrm>
            <a:off x="-76200" y="6577856"/>
            <a:ext cx="6004560" cy="307777"/>
          </a:xfrm>
          <a:prstGeom prst="rect">
            <a:avLst/>
          </a:prstGeom>
        </p:spPr>
        <p:txBody>
          <a:bodyPr wrap="square">
            <a:spAutoFit/>
          </a:bodyPr>
          <a:lstStyle/>
          <a:p>
            <a:r>
              <a:rPr lang="en-US" sz="1400" dirty="0" smtClean="0"/>
              <a:t>(Germer et al., 2011) </a:t>
            </a:r>
            <a:endParaRPr lang="en-US" sz="1400" dirty="0"/>
          </a:p>
        </p:txBody>
      </p:sp>
    </p:spTree>
    <p:extLst>
      <p:ext uri="{BB962C8B-B14F-4D97-AF65-F5344CB8AC3E}">
        <p14:creationId xmlns:p14="http://schemas.microsoft.com/office/powerpoint/2010/main" val="4173864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27"/>
          <p:cNvGraphicFramePr>
            <a:graphicFrameLocks noGrp="1"/>
          </p:cNvGraphicFramePr>
          <p:nvPr>
            <p:extLst>
              <p:ext uri="{D42A27DB-BD31-4B8C-83A1-F6EECF244321}">
                <p14:modId xmlns:p14="http://schemas.microsoft.com/office/powerpoint/2010/main" val="520750548"/>
              </p:ext>
            </p:extLst>
          </p:nvPr>
        </p:nvGraphicFramePr>
        <p:xfrm>
          <a:off x="4010" y="378377"/>
          <a:ext cx="9139989" cy="6479624"/>
        </p:xfrm>
        <a:graphic>
          <a:graphicData uri="http://schemas.openxmlformats.org/drawingml/2006/table">
            <a:tbl>
              <a:tblPr>
                <a:tableStyleId>{0505E3EF-67EA-436B-97B2-0124C06EBD24}</a:tableStyleId>
              </a:tblPr>
              <a:tblGrid>
                <a:gridCol w="4521396">
                  <a:extLst>
                    <a:ext uri="{9D8B030D-6E8A-4147-A177-3AD203B41FA5}">
                      <a16:colId xmlns:a16="http://schemas.microsoft.com/office/drawing/2014/main" val="20000"/>
                    </a:ext>
                  </a:extLst>
                </a:gridCol>
                <a:gridCol w="613071">
                  <a:extLst>
                    <a:ext uri="{9D8B030D-6E8A-4147-A177-3AD203B41FA5}">
                      <a16:colId xmlns:a16="http://schemas.microsoft.com/office/drawing/2014/main" val="20001"/>
                    </a:ext>
                  </a:extLst>
                </a:gridCol>
                <a:gridCol w="536437">
                  <a:extLst>
                    <a:ext uri="{9D8B030D-6E8A-4147-A177-3AD203B41FA5}">
                      <a16:colId xmlns:a16="http://schemas.microsoft.com/office/drawing/2014/main" val="20002"/>
                    </a:ext>
                  </a:extLst>
                </a:gridCol>
                <a:gridCol w="613071">
                  <a:extLst>
                    <a:ext uri="{9D8B030D-6E8A-4147-A177-3AD203B41FA5}">
                      <a16:colId xmlns:a16="http://schemas.microsoft.com/office/drawing/2014/main" val="20003"/>
                    </a:ext>
                  </a:extLst>
                </a:gridCol>
                <a:gridCol w="613071">
                  <a:extLst>
                    <a:ext uri="{9D8B030D-6E8A-4147-A177-3AD203B41FA5}">
                      <a16:colId xmlns:a16="http://schemas.microsoft.com/office/drawing/2014/main" val="20004"/>
                    </a:ext>
                  </a:extLst>
                </a:gridCol>
                <a:gridCol w="536437">
                  <a:extLst>
                    <a:ext uri="{9D8B030D-6E8A-4147-A177-3AD203B41FA5}">
                      <a16:colId xmlns:a16="http://schemas.microsoft.com/office/drawing/2014/main" val="20005"/>
                    </a:ext>
                  </a:extLst>
                </a:gridCol>
                <a:gridCol w="1211597">
                  <a:extLst>
                    <a:ext uri="{9D8B030D-6E8A-4147-A177-3AD203B41FA5}">
                      <a16:colId xmlns:a16="http://schemas.microsoft.com/office/drawing/2014/main" val="20006"/>
                    </a:ext>
                  </a:extLst>
                </a:gridCol>
                <a:gridCol w="494909">
                  <a:extLst>
                    <a:ext uri="{9D8B030D-6E8A-4147-A177-3AD203B41FA5}">
                      <a16:colId xmlns:a16="http://schemas.microsoft.com/office/drawing/2014/main" val="20007"/>
                    </a:ext>
                  </a:extLst>
                </a:gridCol>
              </a:tblGrid>
              <a:tr h="51447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Intervention Tactics</a:t>
                      </a:r>
                    </a:p>
                  </a:txBody>
                  <a:tcPr marL="50167" marR="5016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Mon.</a:t>
                      </a:r>
                    </a:p>
                  </a:txBody>
                  <a:tcPr marL="50167" marR="5016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Tue.</a:t>
                      </a:r>
                    </a:p>
                  </a:txBody>
                  <a:tcPr marL="50167" marR="5016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Wed.</a:t>
                      </a:r>
                    </a:p>
                  </a:txBody>
                  <a:tcPr marL="50167" marR="5016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Thur.</a:t>
                      </a:r>
                    </a:p>
                  </a:txBody>
                  <a:tcPr marL="50167" marR="5016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Fri.</a:t>
                      </a:r>
                    </a:p>
                  </a:txBody>
                  <a:tcPr marL="50167" marR="5016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Component Total</a:t>
                      </a:r>
                    </a:p>
                  </a:txBody>
                  <a:tcPr marL="50167" marR="5016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
                      </a:r>
                    </a:p>
                  </a:txBody>
                  <a:tcPr marL="50167" marR="50167" marT="0" marB="0" anchor="ctr" horzOverflow="overflow"/>
                </a:tc>
                <a:extLst>
                  <a:ext uri="{0D108BD9-81ED-4DB2-BD59-A6C34878D82A}">
                    <a16:rowId xmlns:a16="http://schemas.microsoft.com/office/drawing/2014/main" val="10000"/>
                  </a:ext>
                </a:extLst>
              </a:tr>
              <a:tr h="205789">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lang="en-US" sz="1100" b="1" dirty="0" smtClean="0">
                          <a:effectLst/>
                          <a:latin typeface="Arial" panose="020B0604020202020204" pitchFamily="34" charset="0"/>
                          <a:cs typeface="Arial" panose="020B0604020202020204" pitchFamily="34" charset="0"/>
                        </a:rPr>
                        <a:t>A1.</a:t>
                      </a:r>
                      <a:r>
                        <a:rPr lang="en-US" sz="1100" b="1" baseline="0" dirty="0" smtClean="0">
                          <a:effectLst/>
                          <a:latin typeface="Arial" panose="020B0604020202020204" pitchFamily="34" charset="0"/>
                          <a:cs typeface="Arial" panose="020B0604020202020204" pitchFamily="34" charset="0"/>
                        </a:rPr>
                        <a:t> </a:t>
                      </a:r>
                      <a:r>
                        <a:rPr lang="en-US" sz="1100" dirty="0" smtClean="0">
                          <a:effectLst/>
                          <a:latin typeface="Arial" panose="020B0604020202020204" pitchFamily="34" charset="0"/>
                          <a:cs typeface="Arial" panose="020B0604020202020204" pitchFamily="34" charset="0"/>
                        </a:rPr>
                        <a:t>David sat facing the whiteboard.</a:t>
                      </a:r>
                    </a:p>
                  </a:txBody>
                  <a:tcPr marL="50167" marR="50167"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en-US" sz="1050" dirty="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effectLst/>
                        <a:latin typeface="Arial" panose="020B0604020202020204" pitchFamily="34" charset="0"/>
                        <a:cs typeface="Arial" panose="020B0604020202020204" pitchFamily="34" charset="0"/>
                      </a:endParaRPr>
                    </a:p>
                  </a:txBody>
                  <a:tcPr marL="50167" marR="5016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en-US" sz="1050" dirty="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effectLst/>
                        <a:latin typeface="Arial" panose="020B0604020202020204" pitchFamily="34" charset="0"/>
                        <a:cs typeface="Arial" panose="020B0604020202020204" pitchFamily="34" charset="0"/>
                      </a:endParaRPr>
                    </a:p>
                  </a:txBody>
                  <a:tcPr marL="50167" marR="5016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en-US" sz="105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effectLst/>
                        <a:latin typeface="Arial" panose="020B0604020202020204" pitchFamily="34" charset="0"/>
                        <a:cs typeface="Arial" panose="020B0604020202020204" pitchFamily="34" charset="0"/>
                      </a:endParaRPr>
                    </a:p>
                  </a:txBody>
                  <a:tcPr marL="50167" marR="5016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en-US" sz="105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effectLst/>
                        <a:latin typeface="Arial" panose="020B0604020202020204" pitchFamily="34" charset="0"/>
                        <a:cs typeface="Arial" panose="020B0604020202020204" pitchFamily="34" charset="0"/>
                      </a:endParaRPr>
                    </a:p>
                  </a:txBody>
                  <a:tcPr marL="50167" marR="5016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en-US" sz="105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effectLst/>
                        <a:latin typeface="Arial" panose="020B0604020202020204" pitchFamily="34" charset="0"/>
                        <a:cs typeface="Arial" panose="020B0604020202020204" pitchFamily="34" charset="0"/>
                      </a:endParaRPr>
                    </a:p>
                  </a:txBody>
                  <a:tcPr marL="50167" marR="50167" marT="0" marB="0" anchor="ctr"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endParaRPr lang="en-US" sz="100" dirty="0" smtClean="0">
                        <a:effectLst/>
                        <a:latin typeface="Arial" panose="020B0604020202020204" pitchFamily="34" charset="0"/>
                        <a:cs typeface="Arial" panose="020B0604020202020204" pitchFamily="34" charset="0"/>
                      </a:endParaRPr>
                    </a:p>
                  </a:txBody>
                  <a:tcPr marL="50167" marR="50167" marT="0" marB="0" anchor="b"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endParaRPr lang="en-US" sz="100" dirty="0" smtClean="0">
                        <a:effectLst/>
                        <a:latin typeface="Arial" panose="020B0604020202020204" pitchFamily="34" charset="0"/>
                        <a:cs typeface="Arial" panose="020B0604020202020204" pitchFamily="34" charset="0"/>
                      </a:endParaRPr>
                    </a:p>
                  </a:txBody>
                  <a:tcPr marL="50167" marR="50167" marT="0" marB="0" anchor="b" horzOverflow="overflow"/>
                </a:tc>
                <a:extLst>
                  <a:ext uri="{0D108BD9-81ED-4DB2-BD59-A6C34878D82A}">
                    <a16:rowId xmlns:a16="http://schemas.microsoft.com/office/drawing/2014/main" val="10001"/>
                  </a:ext>
                </a:extLst>
              </a:tr>
              <a:tr h="35789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dirty="0" smtClean="0">
                          <a:effectLst/>
                          <a:latin typeface="Arial" panose="020B0604020202020204" pitchFamily="34" charset="0"/>
                          <a:cs typeface="Arial" panose="020B0604020202020204" pitchFamily="34" charset="0"/>
                        </a:rPr>
                        <a:t>A2.</a:t>
                      </a:r>
                      <a:r>
                        <a:rPr lang="en-US" sz="1100" b="1" baseline="0" dirty="0" smtClean="0">
                          <a:effectLst/>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Stop Light was affixed to the side of David’s desk</a:t>
                      </a:r>
                      <a:r>
                        <a:rPr lang="en-US" sz="1100" baseline="0" dirty="0" smtClean="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David used a clothespin to signal which “light” he was on.</a:t>
                      </a:r>
                    </a:p>
                  </a:txBody>
                  <a:tcPr marL="50167" marR="50167" marT="0" marB="0" anchor="b" horzOverflow="overflow"/>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latin typeface="Arial" panose="020B0604020202020204" pitchFamily="34" charset="0"/>
                        <a:cs typeface="Arial" panose="020B0604020202020204" pitchFamily="34" charset="0"/>
                      </a:endParaRPr>
                    </a:p>
                  </a:txBody>
                  <a:tcPr marL="50167" marR="50167" marT="0" marB="0" anchor="ctr" horzOverflow="overflow"/>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latin typeface="Arial" panose="020B0604020202020204" pitchFamily="34" charset="0"/>
                        <a:cs typeface="Arial" panose="020B0604020202020204" pitchFamily="34" charset="0"/>
                      </a:endParaRPr>
                    </a:p>
                  </a:txBody>
                  <a:tcPr marL="50167" marR="50167" marT="0" marB="0" anchor="ctr" horzOverflow="overflow"/>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latin typeface="Arial" panose="020B0604020202020204" pitchFamily="34" charset="0"/>
                        <a:cs typeface="Arial" panose="020B0604020202020204" pitchFamily="34" charset="0"/>
                      </a:endParaRPr>
                    </a:p>
                  </a:txBody>
                  <a:tcPr marL="50167" marR="50167" marT="0" marB="0" anchor="ctr" horzOverflow="overflow"/>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latin typeface="Arial" panose="020B0604020202020204" pitchFamily="34" charset="0"/>
                        <a:cs typeface="Arial" panose="020B0604020202020204" pitchFamily="34" charset="0"/>
                      </a:endParaRPr>
                    </a:p>
                  </a:txBody>
                  <a:tcPr marL="50167" marR="50167" marT="0" marB="0" anchor="ctr" horzOverflow="overflow"/>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latin typeface="Arial" panose="020B0604020202020204" pitchFamily="34" charset="0"/>
                        <a:cs typeface="Arial" panose="020B0604020202020204" pitchFamily="34" charset="0"/>
                      </a:endParaRPr>
                    </a:p>
                  </a:txBody>
                  <a:tcPr marL="50167" marR="50167" marT="0" marB="0" anchor="ctr" horzOverflow="overflow"/>
                </a:tc>
                <a:tc>
                  <a:txBody>
                    <a:bodyPr/>
                    <a:lstStyle/>
                    <a:p>
                      <a:endParaRPr lang="en-US" sz="1600" dirty="0"/>
                    </a:p>
                  </a:txBody>
                  <a:tcPr marL="50167" marR="50167" marT="0" marB="0" anchor="b" horzOverflow="overflow"/>
                </a:tc>
                <a:tc>
                  <a:txBody>
                    <a:bodyPr/>
                    <a:lstStyle/>
                    <a:p>
                      <a:endParaRPr lang="en-US" sz="1600"/>
                    </a:p>
                  </a:txBody>
                  <a:tcPr marL="50167" marR="50167" marT="0" marB="0" anchor="b" horzOverflow="overflow"/>
                </a:tc>
                <a:extLst>
                  <a:ext uri="{0D108BD9-81ED-4DB2-BD59-A6C34878D82A}">
                    <a16:rowId xmlns:a16="http://schemas.microsoft.com/office/drawing/2014/main" val="10002"/>
                  </a:ext>
                </a:extLst>
              </a:tr>
              <a:tr h="411577">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lang="en-US" sz="1100" b="1" dirty="0" smtClean="0">
                          <a:effectLst/>
                          <a:latin typeface="Arial" panose="020B0604020202020204" pitchFamily="34" charset="0"/>
                          <a:cs typeface="Arial" panose="020B0604020202020204" pitchFamily="34" charset="0"/>
                        </a:rPr>
                        <a:t>A3.</a:t>
                      </a:r>
                      <a:r>
                        <a:rPr lang="en-US" sz="1100" baseline="0" dirty="0" smtClean="0">
                          <a:effectLst/>
                          <a:latin typeface="Arial" panose="020B0604020202020204" pitchFamily="34" charset="0"/>
                          <a:cs typeface="Arial" panose="020B0604020202020204" pitchFamily="34" charset="0"/>
                        </a:rPr>
                        <a:t> </a:t>
                      </a:r>
                      <a:r>
                        <a:rPr lang="en-US" sz="1100" dirty="0" smtClean="0">
                          <a:effectLst/>
                          <a:latin typeface="Arial" panose="020B0604020202020204" pitchFamily="34" charset="0"/>
                          <a:cs typeface="Arial" panose="020B0604020202020204" pitchFamily="34" charset="0"/>
                        </a:rPr>
                        <a:t>A copy of David’s self-monitoring form was displayed on his desk.</a:t>
                      </a:r>
                    </a:p>
                  </a:txBody>
                  <a:tcPr marL="50167" marR="50167"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en-US" sz="105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effectLst/>
                        <a:latin typeface="Arial" panose="020B0604020202020204" pitchFamily="34" charset="0"/>
                        <a:cs typeface="Arial" panose="020B0604020202020204" pitchFamily="34" charset="0"/>
                      </a:endParaRPr>
                    </a:p>
                  </a:txBody>
                  <a:tcPr marL="50167" marR="5016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en-US" sz="105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effectLst/>
                        <a:latin typeface="Arial" panose="020B0604020202020204" pitchFamily="34" charset="0"/>
                        <a:cs typeface="Arial" panose="020B0604020202020204" pitchFamily="34" charset="0"/>
                      </a:endParaRPr>
                    </a:p>
                  </a:txBody>
                  <a:tcPr marL="50167" marR="5016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en-US" sz="1050" dirty="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effectLst/>
                        <a:latin typeface="Arial" panose="020B0604020202020204" pitchFamily="34" charset="0"/>
                        <a:cs typeface="Arial" panose="020B0604020202020204" pitchFamily="34" charset="0"/>
                      </a:endParaRPr>
                    </a:p>
                  </a:txBody>
                  <a:tcPr marL="50167" marR="5016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en-US" sz="105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effectLst/>
                        <a:latin typeface="Arial" panose="020B0604020202020204" pitchFamily="34" charset="0"/>
                        <a:cs typeface="Arial" panose="020B0604020202020204" pitchFamily="34" charset="0"/>
                      </a:endParaRPr>
                    </a:p>
                  </a:txBody>
                  <a:tcPr marL="50167" marR="5016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en-US" sz="1050" dirty="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effectLst/>
                        <a:latin typeface="Arial" panose="020B0604020202020204" pitchFamily="34" charset="0"/>
                        <a:cs typeface="Arial" panose="020B0604020202020204" pitchFamily="34" charset="0"/>
                      </a:endParaRPr>
                    </a:p>
                  </a:txBody>
                  <a:tcPr marL="50167" marR="50167" marT="0" marB="0" anchor="ctr" horzOverflow="overflow"/>
                </a:tc>
                <a:tc>
                  <a:txBody>
                    <a:bodyPr/>
                    <a:lstStyle/>
                    <a:p>
                      <a:endParaRPr lang="en-US" sz="1600"/>
                    </a:p>
                  </a:txBody>
                  <a:tcPr marL="50167" marR="50167" marT="0" marB="0" anchor="b" horzOverflow="overflow"/>
                </a:tc>
                <a:tc>
                  <a:txBody>
                    <a:bodyPr/>
                    <a:lstStyle/>
                    <a:p>
                      <a:endParaRPr lang="en-US" sz="1600"/>
                    </a:p>
                  </a:txBody>
                  <a:tcPr marL="50167" marR="50167" marT="0" marB="0" anchor="b" horzOverflow="overflow"/>
                </a:tc>
                <a:extLst>
                  <a:ext uri="{0D108BD9-81ED-4DB2-BD59-A6C34878D82A}">
                    <a16:rowId xmlns:a16="http://schemas.microsoft.com/office/drawing/2014/main" val="10003"/>
                  </a:ext>
                </a:extLst>
              </a:tr>
              <a:tr h="411577">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lang="en-US" sz="1100" b="1" dirty="0" smtClean="0">
                          <a:effectLst/>
                          <a:latin typeface="Arial" panose="020B0604020202020204" pitchFamily="34" charset="0"/>
                          <a:cs typeface="Arial" panose="020B0604020202020204" pitchFamily="34" charset="0"/>
                        </a:rPr>
                        <a:t>A4</a:t>
                      </a:r>
                      <a:r>
                        <a:rPr lang="en-US" sz="1100" dirty="0" smtClean="0">
                          <a:effectLst/>
                          <a:latin typeface="Arial" panose="020B0604020202020204" pitchFamily="34" charset="0"/>
                          <a:cs typeface="Arial" panose="020B0604020202020204" pitchFamily="34" charset="0"/>
                        </a:rPr>
                        <a:t>.</a:t>
                      </a:r>
                      <a:r>
                        <a:rPr lang="en-US" sz="1100" baseline="0" dirty="0" smtClean="0">
                          <a:effectLst/>
                          <a:latin typeface="Arial" panose="020B0604020202020204" pitchFamily="34" charset="0"/>
                          <a:cs typeface="Arial" panose="020B0604020202020204" pitchFamily="34" charset="0"/>
                        </a:rPr>
                        <a:t> </a:t>
                      </a:r>
                      <a:r>
                        <a:rPr lang="en-US" sz="1100" dirty="0" smtClean="0">
                          <a:effectLst/>
                          <a:latin typeface="Arial" panose="020B0604020202020204" pitchFamily="34" charset="0"/>
                          <a:cs typeface="Arial" panose="020B0604020202020204" pitchFamily="34" charset="0"/>
                        </a:rPr>
                        <a:t>The teacher reviewed the picture schedule for the morning work period prior to the work period.</a:t>
                      </a:r>
                    </a:p>
                  </a:txBody>
                  <a:tcPr marL="50167" marR="50167"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en-US" sz="105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effectLst/>
                        <a:latin typeface="Arial" panose="020B0604020202020204" pitchFamily="34" charset="0"/>
                        <a:cs typeface="Arial" panose="020B0604020202020204" pitchFamily="34" charset="0"/>
                      </a:endParaRPr>
                    </a:p>
                  </a:txBody>
                  <a:tcPr marL="50167" marR="5016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en-US" sz="105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effectLst/>
                        <a:latin typeface="Arial" panose="020B0604020202020204" pitchFamily="34" charset="0"/>
                        <a:cs typeface="Arial" panose="020B0604020202020204" pitchFamily="34" charset="0"/>
                      </a:endParaRPr>
                    </a:p>
                  </a:txBody>
                  <a:tcPr marL="50167" marR="5016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en-US" sz="1050" dirty="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effectLst/>
                        <a:latin typeface="Arial" panose="020B0604020202020204" pitchFamily="34" charset="0"/>
                        <a:cs typeface="Arial" panose="020B0604020202020204" pitchFamily="34" charset="0"/>
                      </a:endParaRPr>
                    </a:p>
                  </a:txBody>
                  <a:tcPr marL="50167" marR="5016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en-US" sz="1050" dirty="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effectLst/>
                        <a:latin typeface="Arial" panose="020B0604020202020204" pitchFamily="34" charset="0"/>
                        <a:cs typeface="Arial" panose="020B0604020202020204" pitchFamily="34" charset="0"/>
                      </a:endParaRPr>
                    </a:p>
                  </a:txBody>
                  <a:tcPr marL="50167" marR="5016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en-US" sz="105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effectLst/>
                        <a:latin typeface="Arial" panose="020B0604020202020204" pitchFamily="34" charset="0"/>
                        <a:cs typeface="Arial" panose="020B0604020202020204" pitchFamily="34" charset="0"/>
                      </a:endParaRPr>
                    </a:p>
                  </a:txBody>
                  <a:tcPr marL="50167" marR="50167" marT="0" marB="0" anchor="ctr" horzOverflow="overflow"/>
                </a:tc>
                <a:tc>
                  <a:txBody>
                    <a:bodyPr/>
                    <a:lstStyle/>
                    <a:p>
                      <a:endParaRPr lang="en-US" sz="1600"/>
                    </a:p>
                  </a:txBody>
                  <a:tcPr marL="50167" marR="50167" marT="0" marB="0" anchor="b" horzOverflow="overflow"/>
                </a:tc>
                <a:tc>
                  <a:txBody>
                    <a:bodyPr/>
                    <a:lstStyle/>
                    <a:p>
                      <a:endParaRPr lang="en-US" sz="1600"/>
                    </a:p>
                  </a:txBody>
                  <a:tcPr marL="50167" marR="50167" marT="0" marB="0" anchor="b" horzOverflow="overflow"/>
                </a:tc>
                <a:extLst>
                  <a:ext uri="{0D108BD9-81ED-4DB2-BD59-A6C34878D82A}">
                    <a16:rowId xmlns:a16="http://schemas.microsoft.com/office/drawing/2014/main" val="10004"/>
                  </a:ext>
                </a:extLst>
              </a:tr>
              <a:tr h="583840">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lang="en-US" sz="1100" b="1" dirty="0" smtClean="0">
                          <a:effectLst/>
                          <a:latin typeface="Arial" panose="020B0604020202020204" pitchFamily="34" charset="0"/>
                          <a:cs typeface="Arial" panose="020B0604020202020204" pitchFamily="34" charset="0"/>
                        </a:rPr>
                        <a:t>A5.</a:t>
                      </a:r>
                      <a:r>
                        <a:rPr lang="en-US" sz="1100" baseline="0" dirty="0" smtClean="0">
                          <a:effectLst/>
                          <a:latin typeface="Arial" panose="020B0604020202020204" pitchFamily="34" charset="0"/>
                          <a:cs typeface="Arial" panose="020B0604020202020204" pitchFamily="34" charset="0"/>
                        </a:rPr>
                        <a:t> </a:t>
                      </a:r>
                      <a:r>
                        <a:rPr lang="en-US" sz="1100" dirty="0" smtClean="0">
                          <a:effectLst/>
                          <a:latin typeface="Arial" panose="020B0604020202020204" pitchFamily="34" charset="0"/>
                          <a:cs typeface="Arial" panose="020B0604020202020204" pitchFamily="34" charset="0"/>
                        </a:rPr>
                        <a:t>The teacher checked in with David at the beginning of independent tasks to ensure that he understood the assignment.</a:t>
                      </a:r>
                    </a:p>
                  </a:txBody>
                  <a:tcPr marL="50167" marR="50167"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en-US" sz="105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effectLst/>
                        <a:latin typeface="Arial" panose="020B0604020202020204" pitchFamily="34" charset="0"/>
                        <a:cs typeface="Arial" panose="020B0604020202020204" pitchFamily="34" charset="0"/>
                      </a:endParaRPr>
                    </a:p>
                  </a:txBody>
                  <a:tcPr marL="50167" marR="5016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en-US" sz="105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effectLst/>
                        <a:latin typeface="Arial" panose="020B0604020202020204" pitchFamily="34" charset="0"/>
                        <a:cs typeface="Arial" panose="020B0604020202020204" pitchFamily="34" charset="0"/>
                      </a:endParaRPr>
                    </a:p>
                  </a:txBody>
                  <a:tcPr marL="50167" marR="5016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en-US" sz="1050" dirty="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effectLst/>
                        <a:latin typeface="Arial" panose="020B0604020202020204" pitchFamily="34" charset="0"/>
                        <a:cs typeface="Arial" panose="020B0604020202020204" pitchFamily="34" charset="0"/>
                      </a:endParaRPr>
                    </a:p>
                  </a:txBody>
                  <a:tcPr marL="50167" marR="5016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en-US" sz="1050" dirty="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effectLst/>
                        <a:latin typeface="Arial" panose="020B0604020202020204" pitchFamily="34" charset="0"/>
                        <a:cs typeface="Arial" panose="020B0604020202020204" pitchFamily="34" charset="0"/>
                      </a:endParaRPr>
                    </a:p>
                  </a:txBody>
                  <a:tcPr marL="50167" marR="5016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en-US" sz="105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effectLst/>
                        <a:latin typeface="Arial" panose="020B0604020202020204" pitchFamily="34" charset="0"/>
                        <a:cs typeface="Arial" panose="020B0604020202020204" pitchFamily="34" charset="0"/>
                      </a:endParaRPr>
                    </a:p>
                  </a:txBody>
                  <a:tcPr marL="50167" marR="50167" marT="0" marB="0" anchor="ctr" horzOverflow="overflow"/>
                </a:tc>
                <a:tc>
                  <a:txBody>
                    <a:bodyPr/>
                    <a:lstStyle/>
                    <a:p>
                      <a:endParaRPr lang="en-US" sz="1600"/>
                    </a:p>
                  </a:txBody>
                  <a:tcPr marL="50167" marR="50167" marT="0" marB="0" anchor="b" horzOverflow="overflow"/>
                </a:tc>
                <a:tc>
                  <a:txBody>
                    <a:bodyPr/>
                    <a:lstStyle/>
                    <a:p>
                      <a:endParaRPr lang="en-US" sz="1600"/>
                    </a:p>
                  </a:txBody>
                  <a:tcPr marL="50167" marR="50167" marT="0" marB="0" anchor="b" horzOverflow="overflow"/>
                </a:tc>
                <a:extLst>
                  <a:ext uri="{0D108BD9-81ED-4DB2-BD59-A6C34878D82A}">
                    <a16:rowId xmlns:a16="http://schemas.microsoft.com/office/drawing/2014/main" val="10005"/>
                  </a:ext>
                </a:extLst>
              </a:tr>
              <a:tr h="411577">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lang="en-US" sz="1100" b="1" dirty="0" smtClean="0">
                          <a:effectLst/>
                          <a:latin typeface="Arial" panose="020B0604020202020204" pitchFamily="34" charset="0"/>
                          <a:cs typeface="Arial" panose="020B0604020202020204" pitchFamily="34" charset="0"/>
                        </a:rPr>
                        <a:t>R1. </a:t>
                      </a:r>
                      <a:r>
                        <a:rPr lang="en-US" sz="1100" dirty="0" smtClean="0">
                          <a:effectLst/>
                          <a:latin typeface="Arial" panose="020B0604020202020204" pitchFamily="34" charset="0"/>
                          <a:cs typeface="Arial" panose="020B0604020202020204" pitchFamily="34" charset="0"/>
                        </a:rPr>
                        <a:t>The teacher provided behavior-specific</a:t>
                      </a:r>
                      <a:r>
                        <a:rPr lang="en-US" sz="1100" baseline="0" dirty="0" smtClean="0">
                          <a:effectLst/>
                          <a:latin typeface="Arial" panose="020B0604020202020204" pitchFamily="34" charset="0"/>
                          <a:cs typeface="Arial" panose="020B0604020202020204" pitchFamily="34" charset="0"/>
                        </a:rPr>
                        <a:t> </a:t>
                      </a:r>
                      <a:r>
                        <a:rPr lang="en-US" sz="1100" dirty="0" smtClean="0">
                          <a:effectLst/>
                          <a:latin typeface="Arial" panose="020B0604020202020204" pitchFamily="34" charset="0"/>
                          <a:cs typeface="Arial" panose="020B0604020202020204" pitchFamily="34" charset="0"/>
                        </a:rPr>
                        <a:t>praise when David was on-task.</a:t>
                      </a:r>
                    </a:p>
                  </a:txBody>
                  <a:tcPr marL="50167" marR="50167"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en-US" sz="105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effectLst/>
                        <a:latin typeface="Arial" panose="020B0604020202020204" pitchFamily="34" charset="0"/>
                        <a:cs typeface="Arial" panose="020B0604020202020204" pitchFamily="34" charset="0"/>
                      </a:endParaRPr>
                    </a:p>
                  </a:txBody>
                  <a:tcPr marL="50167" marR="5016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en-US" sz="105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effectLst/>
                        <a:latin typeface="Arial" panose="020B0604020202020204" pitchFamily="34" charset="0"/>
                        <a:cs typeface="Arial" panose="020B0604020202020204" pitchFamily="34" charset="0"/>
                      </a:endParaRPr>
                    </a:p>
                  </a:txBody>
                  <a:tcPr marL="50167" marR="5016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en-US" sz="105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effectLst/>
                        <a:latin typeface="Arial" panose="020B0604020202020204" pitchFamily="34" charset="0"/>
                        <a:cs typeface="Arial" panose="020B0604020202020204" pitchFamily="34" charset="0"/>
                      </a:endParaRPr>
                    </a:p>
                  </a:txBody>
                  <a:tcPr marL="50167" marR="5016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en-US" sz="1050" dirty="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effectLst/>
                        <a:latin typeface="Arial" panose="020B0604020202020204" pitchFamily="34" charset="0"/>
                        <a:cs typeface="Arial" panose="020B0604020202020204" pitchFamily="34" charset="0"/>
                      </a:endParaRPr>
                    </a:p>
                  </a:txBody>
                  <a:tcPr marL="50167" marR="5016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en-US" sz="105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effectLst/>
                        <a:latin typeface="Arial" panose="020B0604020202020204" pitchFamily="34" charset="0"/>
                        <a:cs typeface="Arial" panose="020B0604020202020204" pitchFamily="34" charset="0"/>
                      </a:endParaRPr>
                    </a:p>
                  </a:txBody>
                  <a:tcPr marL="50167" marR="50167" marT="0" marB="0" anchor="ctr" horzOverflow="overflow"/>
                </a:tc>
                <a:tc>
                  <a:txBody>
                    <a:bodyPr/>
                    <a:lstStyle/>
                    <a:p>
                      <a:endParaRPr lang="en-US" sz="1600"/>
                    </a:p>
                  </a:txBody>
                  <a:tcPr marL="50167" marR="50167" marT="0" marB="0" anchor="b" horzOverflow="overflow"/>
                </a:tc>
                <a:tc>
                  <a:txBody>
                    <a:bodyPr/>
                    <a:lstStyle/>
                    <a:p>
                      <a:endParaRPr lang="en-US" sz="1600"/>
                    </a:p>
                  </a:txBody>
                  <a:tcPr marL="50167" marR="50167" marT="0" marB="0" anchor="b" horzOverflow="overflow"/>
                </a:tc>
                <a:extLst>
                  <a:ext uri="{0D108BD9-81ED-4DB2-BD59-A6C34878D82A}">
                    <a16:rowId xmlns:a16="http://schemas.microsoft.com/office/drawing/2014/main" val="10006"/>
                  </a:ext>
                </a:extLst>
              </a:tr>
              <a:tr h="583840">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lang="en-US" sz="1100" b="1" dirty="0" smtClean="0">
                          <a:effectLst/>
                          <a:latin typeface="Arial" panose="020B0604020202020204" pitchFamily="34" charset="0"/>
                          <a:cs typeface="Arial" panose="020B0604020202020204" pitchFamily="34" charset="0"/>
                        </a:rPr>
                        <a:t>R2</a:t>
                      </a:r>
                      <a:r>
                        <a:rPr lang="en-US" sz="1100" dirty="0" smtClean="0">
                          <a:effectLst/>
                          <a:latin typeface="Arial" panose="020B0604020202020204" pitchFamily="34" charset="0"/>
                          <a:cs typeface="Arial" panose="020B0604020202020204" pitchFamily="34" charset="0"/>
                        </a:rPr>
                        <a:t>.</a:t>
                      </a:r>
                      <a:r>
                        <a:rPr lang="en-US" sz="1100" baseline="0" dirty="0" smtClean="0">
                          <a:effectLst/>
                          <a:latin typeface="Arial" panose="020B0604020202020204" pitchFamily="34" charset="0"/>
                          <a:cs typeface="Arial" panose="020B0604020202020204" pitchFamily="34" charset="0"/>
                        </a:rPr>
                        <a:t> </a:t>
                      </a:r>
                      <a:r>
                        <a:rPr lang="en-US" sz="1100" dirty="0" smtClean="0">
                          <a:effectLst/>
                          <a:latin typeface="Arial" panose="020B0604020202020204" pitchFamily="34" charset="0"/>
                          <a:cs typeface="Arial" panose="020B0604020202020204" pitchFamily="34" charset="0"/>
                        </a:rPr>
                        <a:t>The teacher acknowledged David’s need for help when his </a:t>
                      </a:r>
                      <a:r>
                        <a:rPr lang="en-US" sz="1100" baseline="0" dirty="0" smtClean="0">
                          <a:effectLst/>
                          <a:latin typeface="Arial" panose="020B0604020202020204" pitchFamily="34" charset="0"/>
                          <a:cs typeface="Arial" panose="020B0604020202020204" pitchFamily="34" charset="0"/>
                        </a:rPr>
                        <a:t>clothespin</a:t>
                      </a:r>
                      <a:r>
                        <a:rPr lang="en-US" sz="1100" dirty="0" smtClean="0">
                          <a:effectLst/>
                          <a:latin typeface="Arial" panose="020B0604020202020204" pitchFamily="34" charset="0"/>
                          <a:cs typeface="Arial" panose="020B0604020202020204" pitchFamily="34" charset="0"/>
                        </a:rPr>
                        <a:t> was on red and assisted him as quickly as possible.</a:t>
                      </a:r>
                    </a:p>
                  </a:txBody>
                  <a:tcPr marL="50167" marR="50167"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en-US" sz="105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effectLst/>
                        <a:latin typeface="Arial" panose="020B0604020202020204" pitchFamily="34" charset="0"/>
                        <a:cs typeface="Arial" panose="020B0604020202020204" pitchFamily="34" charset="0"/>
                      </a:endParaRPr>
                    </a:p>
                  </a:txBody>
                  <a:tcPr marL="50167" marR="5016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en-US" sz="105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effectLst/>
                        <a:latin typeface="Arial" panose="020B0604020202020204" pitchFamily="34" charset="0"/>
                        <a:cs typeface="Arial" panose="020B0604020202020204" pitchFamily="34" charset="0"/>
                      </a:endParaRPr>
                    </a:p>
                  </a:txBody>
                  <a:tcPr marL="50167" marR="5016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en-US" sz="105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effectLst/>
                        <a:latin typeface="Arial" panose="020B0604020202020204" pitchFamily="34" charset="0"/>
                        <a:cs typeface="Arial" panose="020B0604020202020204" pitchFamily="34" charset="0"/>
                      </a:endParaRPr>
                    </a:p>
                  </a:txBody>
                  <a:tcPr marL="50167" marR="5016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en-US" sz="1050" dirty="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effectLst/>
                        <a:latin typeface="Arial" panose="020B0604020202020204" pitchFamily="34" charset="0"/>
                        <a:cs typeface="Arial" panose="020B0604020202020204" pitchFamily="34" charset="0"/>
                      </a:endParaRPr>
                    </a:p>
                  </a:txBody>
                  <a:tcPr marL="50167" marR="5016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en-US" sz="1050" dirty="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effectLst/>
                        <a:latin typeface="Arial" panose="020B0604020202020204" pitchFamily="34" charset="0"/>
                        <a:cs typeface="Arial" panose="020B0604020202020204" pitchFamily="34" charset="0"/>
                      </a:endParaRPr>
                    </a:p>
                  </a:txBody>
                  <a:tcPr marL="50167" marR="50167" marT="0" marB="0" anchor="ctr" horzOverflow="overflow"/>
                </a:tc>
                <a:tc>
                  <a:txBody>
                    <a:bodyPr/>
                    <a:lstStyle/>
                    <a:p>
                      <a:endParaRPr lang="en-US" sz="1600"/>
                    </a:p>
                  </a:txBody>
                  <a:tcPr marL="50167" marR="50167" marT="0" marB="0" anchor="b" horzOverflow="overflow"/>
                </a:tc>
                <a:tc>
                  <a:txBody>
                    <a:bodyPr/>
                    <a:lstStyle/>
                    <a:p>
                      <a:endParaRPr lang="en-US" sz="1600"/>
                    </a:p>
                  </a:txBody>
                  <a:tcPr marL="50167" marR="50167" marT="0" marB="0" anchor="b" horzOverflow="overflow"/>
                </a:tc>
                <a:extLst>
                  <a:ext uri="{0D108BD9-81ED-4DB2-BD59-A6C34878D82A}">
                    <a16:rowId xmlns:a16="http://schemas.microsoft.com/office/drawing/2014/main" val="10007"/>
                  </a:ext>
                </a:extLst>
              </a:tr>
              <a:tr h="411577">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lang="en-US" sz="1100" b="1" dirty="0" smtClean="0">
                          <a:effectLst/>
                          <a:latin typeface="Arial" panose="020B0604020202020204" pitchFamily="34" charset="0"/>
                          <a:cs typeface="Arial" panose="020B0604020202020204" pitchFamily="34" charset="0"/>
                        </a:rPr>
                        <a:t>R3</a:t>
                      </a:r>
                      <a:r>
                        <a:rPr lang="en-US" sz="1100" dirty="0" smtClean="0">
                          <a:effectLst/>
                          <a:latin typeface="Arial" panose="020B0604020202020204" pitchFamily="34" charset="0"/>
                          <a:cs typeface="Arial" panose="020B0604020202020204" pitchFamily="34" charset="0"/>
                        </a:rPr>
                        <a:t>.</a:t>
                      </a:r>
                      <a:r>
                        <a:rPr lang="en-US" sz="1100" baseline="0" dirty="0" smtClean="0">
                          <a:effectLst/>
                          <a:latin typeface="Arial" panose="020B0604020202020204" pitchFamily="34" charset="0"/>
                          <a:cs typeface="Arial" panose="020B0604020202020204" pitchFamily="34" charset="0"/>
                        </a:rPr>
                        <a:t> </a:t>
                      </a:r>
                      <a:r>
                        <a:rPr lang="en-US" sz="1100" dirty="0" smtClean="0">
                          <a:effectLst/>
                          <a:latin typeface="Arial" panose="020B0604020202020204" pitchFamily="34" charset="0"/>
                          <a:cs typeface="Arial" panose="020B0604020202020204" pitchFamily="34" charset="0"/>
                        </a:rPr>
                        <a:t>The teacher checked David’s work upon completion, provided praise, and allowed him to take a short break.</a:t>
                      </a:r>
                    </a:p>
                  </a:txBody>
                  <a:tcPr marL="50167" marR="50167"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en-US" sz="105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effectLst/>
                        <a:latin typeface="Arial" panose="020B0604020202020204" pitchFamily="34" charset="0"/>
                        <a:cs typeface="Arial" panose="020B0604020202020204" pitchFamily="34" charset="0"/>
                      </a:endParaRPr>
                    </a:p>
                  </a:txBody>
                  <a:tcPr marL="50167" marR="5016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en-US" sz="105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effectLst/>
                        <a:latin typeface="Arial" panose="020B0604020202020204" pitchFamily="34" charset="0"/>
                        <a:cs typeface="Arial" panose="020B0604020202020204" pitchFamily="34" charset="0"/>
                      </a:endParaRPr>
                    </a:p>
                  </a:txBody>
                  <a:tcPr marL="50167" marR="5016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en-US" sz="105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effectLst/>
                        <a:latin typeface="Arial" panose="020B0604020202020204" pitchFamily="34" charset="0"/>
                        <a:cs typeface="Arial" panose="020B0604020202020204" pitchFamily="34" charset="0"/>
                      </a:endParaRPr>
                    </a:p>
                  </a:txBody>
                  <a:tcPr marL="50167" marR="5016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en-US" sz="1050" dirty="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effectLst/>
                        <a:latin typeface="Arial" panose="020B0604020202020204" pitchFamily="34" charset="0"/>
                        <a:cs typeface="Arial" panose="020B0604020202020204" pitchFamily="34" charset="0"/>
                      </a:endParaRPr>
                    </a:p>
                  </a:txBody>
                  <a:tcPr marL="50167" marR="5016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en-US" sz="1050" dirty="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effectLst/>
                        <a:latin typeface="Arial" panose="020B0604020202020204" pitchFamily="34" charset="0"/>
                        <a:cs typeface="Arial" panose="020B0604020202020204" pitchFamily="34" charset="0"/>
                      </a:endParaRPr>
                    </a:p>
                  </a:txBody>
                  <a:tcPr marL="50167" marR="50167" marT="0" marB="0" anchor="ctr" horzOverflow="overflow"/>
                </a:tc>
                <a:tc>
                  <a:txBody>
                    <a:bodyPr/>
                    <a:lstStyle/>
                    <a:p>
                      <a:endParaRPr lang="en-US" sz="1600"/>
                    </a:p>
                  </a:txBody>
                  <a:tcPr marL="50167" marR="50167" marT="0" marB="0" anchor="b" horzOverflow="overflow"/>
                </a:tc>
                <a:tc>
                  <a:txBody>
                    <a:bodyPr/>
                    <a:lstStyle/>
                    <a:p>
                      <a:endParaRPr lang="en-US" sz="1600"/>
                    </a:p>
                  </a:txBody>
                  <a:tcPr marL="50167" marR="50167" marT="0" marB="0" anchor="b" horzOverflow="overflow"/>
                </a:tc>
                <a:extLst>
                  <a:ext uri="{0D108BD9-81ED-4DB2-BD59-A6C34878D82A}">
                    <a16:rowId xmlns:a16="http://schemas.microsoft.com/office/drawing/2014/main" val="10008"/>
                  </a:ext>
                </a:extLst>
              </a:tr>
              <a:tr h="617366">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lang="en-US" sz="1100" b="1" dirty="0" smtClean="0">
                          <a:effectLst/>
                          <a:latin typeface="Arial" panose="020B0604020202020204" pitchFamily="34" charset="0"/>
                          <a:cs typeface="Arial" panose="020B0604020202020204" pitchFamily="34" charset="0"/>
                        </a:rPr>
                        <a:t>R4. </a:t>
                      </a:r>
                      <a:r>
                        <a:rPr lang="en-US" sz="1100" dirty="0" smtClean="0">
                          <a:effectLst/>
                          <a:latin typeface="Arial" panose="020B0604020202020204" pitchFamily="34" charset="0"/>
                          <a:cs typeface="Arial" panose="020B0604020202020204" pitchFamily="34" charset="0"/>
                        </a:rPr>
                        <a:t>At the end of the morning independent work period, the teacher helped David complete his self-monitoring form and wrote one specific incidence of good behavior at the bottom.</a:t>
                      </a:r>
                    </a:p>
                  </a:txBody>
                  <a:tcPr marL="50167" marR="50167"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en-US" sz="105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effectLst/>
                        <a:latin typeface="Arial" panose="020B0604020202020204" pitchFamily="34" charset="0"/>
                        <a:cs typeface="Arial" panose="020B0604020202020204" pitchFamily="34" charset="0"/>
                      </a:endParaRPr>
                    </a:p>
                  </a:txBody>
                  <a:tcPr marL="50167" marR="5016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en-US" sz="105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effectLst/>
                        <a:latin typeface="Arial" panose="020B0604020202020204" pitchFamily="34" charset="0"/>
                        <a:cs typeface="Arial" panose="020B0604020202020204" pitchFamily="34" charset="0"/>
                      </a:endParaRPr>
                    </a:p>
                  </a:txBody>
                  <a:tcPr marL="50167" marR="5016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en-US" sz="105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effectLst/>
                        <a:latin typeface="Arial" panose="020B0604020202020204" pitchFamily="34" charset="0"/>
                        <a:cs typeface="Arial" panose="020B0604020202020204" pitchFamily="34" charset="0"/>
                      </a:endParaRPr>
                    </a:p>
                  </a:txBody>
                  <a:tcPr marL="50167" marR="5016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en-US" sz="1050" dirty="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effectLst/>
                        <a:latin typeface="Arial" panose="020B0604020202020204" pitchFamily="34" charset="0"/>
                        <a:cs typeface="Arial" panose="020B0604020202020204" pitchFamily="34" charset="0"/>
                      </a:endParaRPr>
                    </a:p>
                  </a:txBody>
                  <a:tcPr marL="50167" marR="5016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en-US" sz="1050" dirty="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effectLst/>
                        <a:latin typeface="Arial" panose="020B0604020202020204" pitchFamily="34" charset="0"/>
                        <a:cs typeface="Arial" panose="020B0604020202020204" pitchFamily="34" charset="0"/>
                      </a:endParaRPr>
                    </a:p>
                  </a:txBody>
                  <a:tcPr marL="50167" marR="50167" marT="0" marB="0" anchor="ctr" horzOverflow="overflow"/>
                </a:tc>
                <a:tc>
                  <a:txBody>
                    <a:bodyPr/>
                    <a:lstStyle/>
                    <a:p>
                      <a:endParaRPr lang="en-US" sz="1600"/>
                    </a:p>
                  </a:txBody>
                  <a:tcPr marL="50167" marR="50167" marT="0" marB="0" anchor="b" horzOverflow="overflow"/>
                </a:tc>
                <a:tc>
                  <a:txBody>
                    <a:bodyPr/>
                    <a:lstStyle/>
                    <a:p>
                      <a:endParaRPr lang="en-US" sz="1600"/>
                    </a:p>
                  </a:txBody>
                  <a:tcPr marL="50167" marR="50167" marT="0" marB="0" anchor="b" horzOverflow="overflow"/>
                </a:tc>
                <a:extLst>
                  <a:ext uri="{0D108BD9-81ED-4DB2-BD59-A6C34878D82A}">
                    <a16:rowId xmlns:a16="http://schemas.microsoft.com/office/drawing/2014/main" val="10009"/>
                  </a:ext>
                </a:extLst>
              </a:tr>
              <a:tr h="617366">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lang="en-US" sz="1100" b="1" dirty="0" smtClean="0">
                          <a:effectLst/>
                          <a:latin typeface="Arial" panose="020B0604020202020204" pitchFamily="34" charset="0"/>
                          <a:cs typeface="Arial" panose="020B0604020202020204" pitchFamily="34" charset="0"/>
                        </a:rPr>
                        <a:t>E1.</a:t>
                      </a:r>
                      <a:r>
                        <a:rPr lang="en-US" sz="1100" b="1" baseline="0" dirty="0" smtClean="0">
                          <a:effectLst/>
                          <a:latin typeface="Arial" panose="020B0604020202020204" pitchFamily="34" charset="0"/>
                          <a:cs typeface="Arial" panose="020B0604020202020204" pitchFamily="34" charset="0"/>
                        </a:rPr>
                        <a:t> </a:t>
                      </a:r>
                      <a:r>
                        <a:rPr lang="en-US" sz="1100" dirty="0" smtClean="0">
                          <a:effectLst/>
                          <a:latin typeface="Arial" panose="020B0604020202020204" pitchFamily="34" charset="0"/>
                          <a:cs typeface="Arial" panose="020B0604020202020204" pitchFamily="34" charset="0"/>
                        </a:rPr>
                        <a:t>The teacher provided no praise or attention when David was off-task, with the exception of one verbal or gestural redirect per minute.</a:t>
                      </a:r>
                    </a:p>
                  </a:txBody>
                  <a:tcPr marL="50167" marR="50167"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en-US" sz="105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effectLst/>
                        <a:latin typeface="Arial" panose="020B0604020202020204" pitchFamily="34" charset="0"/>
                        <a:cs typeface="Arial" panose="020B0604020202020204" pitchFamily="34" charset="0"/>
                      </a:endParaRPr>
                    </a:p>
                  </a:txBody>
                  <a:tcPr marL="50167" marR="5016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en-US" sz="105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effectLst/>
                        <a:latin typeface="Arial" panose="020B0604020202020204" pitchFamily="34" charset="0"/>
                        <a:cs typeface="Arial" panose="020B0604020202020204" pitchFamily="34" charset="0"/>
                      </a:endParaRPr>
                    </a:p>
                  </a:txBody>
                  <a:tcPr marL="50167" marR="5016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en-US" sz="105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effectLst/>
                        <a:latin typeface="Arial" panose="020B0604020202020204" pitchFamily="34" charset="0"/>
                        <a:cs typeface="Arial" panose="020B0604020202020204" pitchFamily="34" charset="0"/>
                      </a:endParaRPr>
                    </a:p>
                  </a:txBody>
                  <a:tcPr marL="50167" marR="5016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en-US" sz="1050" dirty="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effectLst/>
                        <a:latin typeface="Arial" panose="020B0604020202020204" pitchFamily="34" charset="0"/>
                        <a:cs typeface="Arial" panose="020B0604020202020204" pitchFamily="34" charset="0"/>
                      </a:endParaRPr>
                    </a:p>
                  </a:txBody>
                  <a:tcPr marL="50167" marR="5016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en-US" sz="1050" dirty="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effectLst/>
                        <a:latin typeface="Arial" panose="020B0604020202020204" pitchFamily="34" charset="0"/>
                        <a:cs typeface="Arial" panose="020B0604020202020204" pitchFamily="34" charset="0"/>
                      </a:endParaRPr>
                    </a:p>
                  </a:txBody>
                  <a:tcPr marL="50167" marR="50167" marT="0" marB="0" anchor="ctr" horzOverflow="overflow"/>
                </a:tc>
                <a:tc>
                  <a:txBody>
                    <a:bodyPr/>
                    <a:lstStyle/>
                    <a:p>
                      <a:endParaRPr lang="en-US" sz="1600"/>
                    </a:p>
                  </a:txBody>
                  <a:tcPr marL="50167" marR="50167" marT="0" marB="0" anchor="b" horzOverflow="overflow"/>
                </a:tc>
                <a:tc>
                  <a:txBody>
                    <a:bodyPr/>
                    <a:lstStyle/>
                    <a:p>
                      <a:endParaRPr lang="en-US" sz="1600"/>
                    </a:p>
                  </a:txBody>
                  <a:tcPr marL="50167" marR="50167" marT="0" marB="0" anchor="b" horzOverflow="overflow"/>
                </a:tc>
                <a:extLst>
                  <a:ext uri="{0D108BD9-81ED-4DB2-BD59-A6C34878D82A}">
                    <a16:rowId xmlns:a16="http://schemas.microsoft.com/office/drawing/2014/main" val="10010"/>
                  </a:ext>
                </a:extLst>
              </a:tr>
              <a:tr h="411577">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lang="en-US" sz="1100" b="1" dirty="0" smtClean="0">
                          <a:effectLst/>
                          <a:latin typeface="Arial" panose="020B0604020202020204" pitchFamily="34" charset="0"/>
                          <a:cs typeface="Arial" panose="020B0604020202020204" pitchFamily="34" charset="0"/>
                        </a:rPr>
                        <a:t>E2.</a:t>
                      </a:r>
                      <a:r>
                        <a:rPr lang="en-US" sz="1100" b="1" baseline="0" dirty="0" smtClean="0">
                          <a:effectLst/>
                          <a:latin typeface="Arial" panose="020B0604020202020204" pitchFamily="34" charset="0"/>
                          <a:cs typeface="Arial" panose="020B0604020202020204" pitchFamily="34" charset="0"/>
                        </a:rPr>
                        <a:t> </a:t>
                      </a:r>
                      <a:r>
                        <a:rPr lang="en-US" sz="1100" dirty="0" smtClean="0">
                          <a:effectLst/>
                          <a:latin typeface="Arial" panose="020B0604020202020204" pitchFamily="34" charset="0"/>
                          <a:cs typeface="Arial" panose="020B0604020202020204" pitchFamily="34" charset="0"/>
                        </a:rPr>
                        <a:t>The teacher provided assistance without praise and with minimal interaction when David’s</a:t>
                      </a:r>
                      <a:r>
                        <a:rPr lang="en-US" sz="1100" baseline="0" dirty="0" smtClean="0">
                          <a:effectLst/>
                          <a:latin typeface="Arial" panose="020B0604020202020204" pitchFamily="34" charset="0"/>
                          <a:cs typeface="Arial" panose="020B0604020202020204" pitchFamily="34" charset="0"/>
                        </a:rPr>
                        <a:t> clothespin</a:t>
                      </a:r>
                      <a:r>
                        <a:rPr lang="en-US" sz="1100" dirty="0" smtClean="0">
                          <a:effectLst/>
                          <a:latin typeface="Arial" panose="020B0604020202020204" pitchFamily="34" charset="0"/>
                          <a:cs typeface="Arial" panose="020B0604020202020204" pitchFamily="34" charset="0"/>
                        </a:rPr>
                        <a:t> was on red.</a:t>
                      </a:r>
                    </a:p>
                  </a:txBody>
                  <a:tcPr marL="50167" marR="50167"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en-US" sz="105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effectLst/>
                        <a:latin typeface="Arial" panose="020B0604020202020204" pitchFamily="34" charset="0"/>
                        <a:cs typeface="Arial" panose="020B0604020202020204" pitchFamily="34" charset="0"/>
                      </a:endParaRPr>
                    </a:p>
                  </a:txBody>
                  <a:tcPr marL="50167" marR="5016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en-US" sz="105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effectLst/>
                        <a:latin typeface="Arial" panose="020B0604020202020204" pitchFamily="34" charset="0"/>
                        <a:cs typeface="Arial" panose="020B0604020202020204" pitchFamily="34" charset="0"/>
                      </a:endParaRPr>
                    </a:p>
                  </a:txBody>
                  <a:tcPr marL="50167" marR="5016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en-US" sz="105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effectLst/>
                        <a:latin typeface="Arial" panose="020B0604020202020204" pitchFamily="34" charset="0"/>
                        <a:cs typeface="Arial" panose="020B0604020202020204" pitchFamily="34" charset="0"/>
                      </a:endParaRPr>
                    </a:p>
                  </a:txBody>
                  <a:tcPr marL="50167" marR="5016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en-US" sz="1050" dirty="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effectLst/>
                        <a:latin typeface="Arial" panose="020B0604020202020204" pitchFamily="34" charset="0"/>
                        <a:cs typeface="Arial" panose="020B0604020202020204" pitchFamily="34" charset="0"/>
                      </a:endParaRPr>
                    </a:p>
                  </a:txBody>
                  <a:tcPr marL="50167" marR="5016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en-US" sz="1050" dirty="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effectLst/>
                        <a:latin typeface="Arial" panose="020B0604020202020204" pitchFamily="34" charset="0"/>
                        <a:cs typeface="Arial" panose="020B0604020202020204" pitchFamily="34" charset="0"/>
                      </a:endParaRPr>
                    </a:p>
                  </a:txBody>
                  <a:tcPr marL="50167" marR="50167" marT="0" marB="0" anchor="ctr" horzOverflow="overflow"/>
                </a:tc>
                <a:tc>
                  <a:txBody>
                    <a:bodyPr/>
                    <a:lstStyle/>
                    <a:p>
                      <a:endParaRPr lang="en-US" sz="1600"/>
                    </a:p>
                  </a:txBody>
                  <a:tcPr marL="50167" marR="50167" marT="0" marB="0" anchor="b" horzOverflow="overflow"/>
                </a:tc>
                <a:tc>
                  <a:txBody>
                    <a:bodyPr/>
                    <a:lstStyle/>
                    <a:p>
                      <a:endParaRPr lang="en-US" sz="1600"/>
                    </a:p>
                  </a:txBody>
                  <a:tcPr marL="50167" marR="50167" marT="0" marB="0" anchor="b" horzOverflow="overflow"/>
                </a:tc>
                <a:extLst>
                  <a:ext uri="{0D108BD9-81ED-4DB2-BD59-A6C34878D82A}">
                    <a16:rowId xmlns:a16="http://schemas.microsoft.com/office/drawing/2014/main" val="10011"/>
                  </a:ext>
                </a:extLst>
              </a:tr>
              <a:tr h="357893">
                <a:tc>
                  <a:txBody>
                    <a:bodyPr/>
                    <a:lstStyle/>
                    <a:p>
                      <a:pPr marL="0">
                        <a:spcBef>
                          <a:spcPts val="600"/>
                        </a:spcBef>
                        <a:spcAft>
                          <a:spcPts val="600"/>
                        </a:spcAft>
                        <a:buClr>
                          <a:schemeClr val="accent6"/>
                        </a:buClr>
                        <a:buFont typeface="Wingdings" charset="2"/>
                        <a:buNone/>
                      </a:pPr>
                      <a:r>
                        <a:rPr lang="en-US" sz="1100" b="1" dirty="0" smtClean="0">
                          <a:effectLst/>
                          <a:latin typeface="Arial" panose="020B0604020202020204" pitchFamily="34" charset="0"/>
                          <a:cs typeface="Arial" panose="020B0604020202020204" pitchFamily="34" charset="0"/>
                        </a:rPr>
                        <a:t>E3.</a:t>
                      </a:r>
                      <a:r>
                        <a:rPr lang="en-US" sz="1100" baseline="0" dirty="0" smtClean="0">
                          <a:effectLst/>
                          <a:latin typeface="Arial" panose="020B0604020202020204" pitchFamily="34" charset="0"/>
                          <a:cs typeface="Arial" panose="020B0604020202020204" pitchFamily="34" charset="0"/>
                        </a:rPr>
                        <a:t> </a:t>
                      </a:r>
                      <a:r>
                        <a:rPr lang="en-US" sz="1100" dirty="0" smtClean="0">
                          <a:effectLst/>
                          <a:latin typeface="Arial" panose="020B0604020202020204" pitchFamily="34" charset="0"/>
                          <a:cs typeface="Arial" panose="020B0604020202020204" pitchFamily="34" charset="0"/>
                        </a:rPr>
                        <a:t>When David was off-task, the teacher praised other students who were behaving appropriately.</a:t>
                      </a:r>
                    </a:p>
                  </a:txBody>
                  <a:tcPr marL="50167" marR="50167" marT="0" marB="0" anchor="b" horzOverflow="overflow"/>
                </a:tc>
                <a:tc>
                  <a:txBody>
                    <a:bodyPr/>
                    <a:lstStyle/>
                    <a:p>
                      <a:pPr marL="0" algn="ctr">
                        <a:spcBef>
                          <a:spcPts val="600"/>
                        </a:spcBef>
                        <a:spcAft>
                          <a:spcPts val="600"/>
                        </a:spcAft>
                        <a:buClr>
                          <a:schemeClr val="accent6"/>
                        </a:buClr>
                        <a:buFont typeface="Wingdings" charset="2"/>
                        <a:buNone/>
                      </a:pPr>
                      <a:r>
                        <a:rPr lang="en-US" sz="105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effectLst/>
                        <a:latin typeface="Arial" panose="020B0604020202020204" pitchFamily="34" charset="0"/>
                        <a:cs typeface="Arial" panose="020B0604020202020204" pitchFamily="34" charset="0"/>
                      </a:endParaRPr>
                    </a:p>
                  </a:txBody>
                  <a:tcPr marL="50167" marR="50167" marT="0" marB="0" anchor="ctr" horzOverflow="overflow"/>
                </a:tc>
                <a:tc>
                  <a:txBody>
                    <a:bodyPr/>
                    <a:lstStyle/>
                    <a:p>
                      <a:pPr marL="0" algn="ctr">
                        <a:spcBef>
                          <a:spcPts val="600"/>
                        </a:spcBef>
                        <a:spcAft>
                          <a:spcPts val="600"/>
                        </a:spcAft>
                        <a:buClr>
                          <a:schemeClr val="accent6"/>
                        </a:buClr>
                        <a:buFont typeface="Wingdings" charset="2"/>
                        <a:buNone/>
                      </a:pPr>
                      <a:r>
                        <a:rPr lang="en-US" sz="105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effectLst/>
                        <a:latin typeface="Arial" panose="020B0604020202020204" pitchFamily="34" charset="0"/>
                        <a:cs typeface="Arial" panose="020B0604020202020204" pitchFamily="34" charset="0"/>
                      </a:endParaRPr>
                    </a:p>
                  </a:txBody>
                  <a:tcPr marL="50167" marR="50167" marT="0" marB="0" anchor="ctr" horzOverflow="overflow"/>
                </a:tc>
                <a:tc>
                  <a:txBody>
                    <a:bodyPr/>
                    <a:lstStyle/>
                    <a:p>
                      <a:pPr marL="0" algn="ctr">
                        <a:spcBef>
                          <a:spcPts val="600"/>
                        </a:spcBef>
                        <a:spcAft>
                          <a:spcPts val="600"/>
                        </a:spcAft>
                        <a:buClr>
                          <a:schemeClr val="accent6"/>
                        </a:buClr>
                        <a:buFont typeface="Wingdings" charset="2"/>
                        <a:buNone/>
                      </a:pPr>
                      <a:r>
                        <a:rPr lang="en-US" sz="1050" dirty="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effectLst/>
                        <a:latin typeface="Arial" panose="020B0604020202020204" pitchFamily="34" charset="0"/>
                        <a:cs typeface="Arial" panose="020B0604020202020204" pitchFamily="34" charset="0"/>
                      </a:endParaRPr>
                    </a:p>
                  </a:txBody>
                  <a:tcPr marL="50167" marR="50167" marT="0" marB="0" anchor="ctr" horzOverflow="overflow"/>
                </a:tc>
                <a:tc>
                  <a:txBody>
                    <a:bodyPr/>
                    <a:lstStyle/>
                    <a:p>
                      <a:pPr marL="0" algn="ctr">
                        <a:spcBef>
                          <a:spcPts val="600"/>
                        </a:spcBef>
                        <a:spcAft>
                          <a:spcPts val="600"/>
                        </a:spcAft>
                        <a:buClr>
                          <a:schemeClr val="accent6"/>
                        </a:buClr>
                        <a:buFont typeface="Wingdings" charset="2"/>
                        <a:buNone/>
                      </a:pPr>
                      <a:r>
                        <a:rPr lang="en-US" sz="105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effectLst/>
                        <a:latin typeface="Arial" panose="020B0604020202020204" pitchFamily="34" charset="0"/>
                        <a:cs typeface="Arial" panose="020B0604020202020204" pitchFamily="34" charset="0"/>
                      </a:endParaRPr>
                    </a:p>
                  </a:txBody>
                  <a:tcPr marL="50167" marR="50167" marT="0" marB="0" anchor="ctr" horzOverflow="overflow"/>
                </a:tc>
                <a:tc>
                  <a:txBody>
                    <a:bodyPr/>
                    <a:lstStyle/>
                    <a:p>
                      <a:pPr marL="0" algn="ctr">
                        <a:spcBef>
                          <a:spcPts val="600"/>
                        </a:spcBef>
                        <a:spcAft>
                          <a:spcPts val="600"/>
                        </a:spcAft>
                        <a:buClr>
                          <a:schemeClr val="accent6"/>
                        </a:buClr>
                        <a:buFont typeface="Wingdings" charset="2"/>
                        <a:buNone/>
                      </a:pPr>
                      <a:r>
                        <a:rPr lang="en-US" sz="1050" dirty="0" smtClean="0">
                          <a:effectLst/>
                          <a:latin typeface="Calibri" panose="020F0502020204030204" pitchFamily="34" charset="0"/>
                          <a:ea typeface="Calibri" panose="020F0502020204030204" pitchFamily="34" charset="0"/>
                          <a:cs typeface="Times New Roman" panose="02020603050405020304" pitchFamily="18" charset="0"/>
                        </a:rPr>
                        <a:t>0  1  2</a:t>
                      </a:r>
                      <a:endParaRPr lang="en-US" sz="100" dirty="0" smtClean="0">
                        <a:effectLst/>
                        <a:latin typeface="Arial" panose="020B0604020202020204" pitchFamily="34" charset="0"/>
                        <a:cs typeface="Arial" panose="020B0604020202020204" pitchFamily="34" charset="0"/>
                      </a:endParaRPr>
                    </a:p>
                  </a:txBody>
                  <a:tcPr marL="50167" marR="50167" marT="0" marB="0" anchor="ctr" horzOverflow="overflow"/>
                </a:tc>
                <a:tc>
                  <a:txBody>
                    <a:bodyPr/>
                    <a:lstStyle/>
                    <a:p>
                      <a:endParaRPr lang="en-US" sz="1600"/>
                    </a:p>
                  </a:txBody>
                  <a:tcPr marL="50167" marR="50167" marT="0" marB="0" anchor="b" horzOverflow="overflow"/>
                </a:tc>
                <a:tc>
                  <a:txBody>
                    <a:bodyPr/>
                    <a:lstStyle/>
                    <a:p>
                      <a:endParaRPr lang="en-US" sz="1600"/>
                    </a:p>
                  </a:txBody>
                  <a:tcPr marL="50167" marR="50167" marT="0" marB="0" anchor="b" horzOverflow="overflow"/>
                </a:tc>
                <a:extLst>
                  <a:ext uri="{0D108BD9-81ED-4DB2-BD59-A6C34878D82A}">
                    <a16:rowId xmlns:a16="http://schemas.microsoft.com/office/drawing/2014/main" val="10012"/>
                  </a:ext>
                </a:extLst>
              </a:tr>
              <a:tr h="268420">
                <a:tc>
                  <a:txBody>
                    <a:bodyPr/>
                    <a:lstStyle/>
                    <a:p>
                      <a:pPr marL="0" marR="0" algn="r">
                        <a:lnSpc>
                          <a:spcPct val="100000"/>
                        </a:lnSpc>
                        <a:spcBef>
                          <a:spcPts val="0"/>
                        </a:spcBef>
                        <a:spcAft>
                          <a:spcPts val="0"/>
                        </a:spcAft>
                      </a:pP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Daily Total (column)</a:t>
                      </a:r>
                      <a:endParaRPr lang="en-US" sz="105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nchor="ctr"/>
                </a:tc>
                <a:tc>
                  <a:txBody>
                    <a:bodyPr/>
                    <a:lstStyle/>
                    <a:p>
                      <a:endParaRPr lang="en-US" sz="1600" dirty="0"/>
                    </a:p>
                  </a:txBody>
                  <a:tcPr marL="50167" marR="50167" marT="0" marB="0" anchor="b" horzOverflow="overflow"/>
                </a:tc>
                <a:tc>
                  <a:txBody>
                    <a:bodyPr/>
                    <a:lstStyle/>
                    <a:p>
                      <a:endParaRPr lang="en-US" sz="1600"/>
                    </a:p>
                  </a:txBody>
                  <a:tcPr marL="50167" marR="50167" marT="0" marB="0" anchor="b" horzOverflow="overflow"/>
                </a:tc>
                <a:tc>
                  <a:txBody>
                    <a:bodyPr/>
                    <a:lstStyle/>
                    <a:p>
                      <a:endParaRPr lang="en-US" sz="1600"/>
                    </a:p>
                  </a:txBody>
                  <a:tcPr marL="50167" marR="50167" marT="0" marB="0" anchor="b" horzOverflow="overflow"/>
                </a:tc>
                <a:tc>
                  <a:txBody>
                    <a:bodyPr/>
                    <a:lstStyle/>
                    <a:p>
                      <a:endParaRPr lang="en-US" sz="1600"/>
                    </a:p>
                  </a:txBody>
                  <a:tcPr marL="50167" marR="50167" marT="0" marB="0" anchor="b" horzOverflow="overflow"/>
                </a:tc>
                <a:tc>
                  <a:txBody>
                    <a:bodyPr/>
                    <a:lstStyle/>
                    <a:p>
                      <a:endParaRPr lang="en-US" sz="1600"/>
                    </a:p>
                  </a:txBody>
                  <a:tcPr marL="50167" marR="50167" marT="0" marB="0" anchor="b" horzOverflow="overflow"/>
                </a:tc>
                <a:tc>
                  <a:txBody>
                    <a:bodyPr/>
                    <a:lstStyle/>
                    <a:p>
                      <a:endParaRPr lang="en-US" sz="1600"/>
                    </a:p>
                  </a:txBody>
                  <a:tcPr marL="50167" marR="50167" marT="0" marB="0" anchor="b" horzOverflow="overflow"/>
                </a:tc>
                <a:tc>
                  <a:txBody>
                    <a:bodyPr/>
                    <a:lstStyle/>
                    <a:p>
                      <a:endParaRPr lang="en-US" sz="1600"/>
                    </a:p>
                  </a:txBody>
                  <a:tcPr marL="50167" marR="50167" marT="0" marB="0" anchor="b" horzOverflow="overflow"/>
                </a:tc>
                <a:extLst>
                  <a:ext uri="{0D108BD9-81ED-4DB2-BD59-A6C34878D82A}">
                    <a16:rowId xmlns:a16="http://schemas.microsoft.com/office/drawing/2014/main" val="10013"/>
                  </a:ext>
                </a:extLst>
              </a:tr>
              <a:tr h="314860">
                <a:tc>
                  <a:txBody>
                    <a:bodyPr/>
                    <a:lstStyle/>
                    <a:p>
                      <a:pPr marL="0" marR="0" algn="r">
                        <a:lnSpc>
                          <a:spcPct val="100000"/>
                        </a:lnSpc>
                        <a:spcBef>
                          <a:spcPts val="0"/>
                        </a:spcBef>
                        <a:spcAft>
                          <a:spcPts val="0"/>
                        </a:spcAft>
                      </a:pP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Percent </a:t>
                      </a:r>
                      <a:r>
                        <a:rPr lang="en-US" sz="1100" b="1" baseline="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US" sz="1100" b="1"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total ÷ </a:t>
                      </a:r>
                      <a:r>
                        <a:rPr lang="en-US" sz="1100" b="1" dirty="0" smtClean="0">
                          <a:effectLst/>
                          <a:latin typeface="Calibri" panose="020F0502020204030204" pitchFamily="34" charset="0"/>
                          <a:ea typeface="Times New Roman" panose="02020603050405020304" pitchFamily="18" charset="0"/>
                          <a:cs typeface="Times New Roman" panose="02020603050405020304" pitchFamily="18" charset="0"/>
                        </a:rPr>
                        <a:t>16 </a:t>
                      </a: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 100)</a:t>
                      </a:r>
                      <a:endParaRPr lang="en-US" sz="105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nchor="ctr"/>
                </a:tc>
                <a:tc>
                  <a:txBody>
                    <a:bodyPr/>
                    <a:lstStyle/>
                    <a:p>
                      <a:endParaRPr lang="en-US" sz="1600"/>
                    </a:p>
                  </a:txBody>
                  <a:tcPr marL="50167" marR="50167" marT="0" marB="0" anchor="b" horzOverflow="overflow"/>
                </a:tc>
                <a:tc>
                  <a:txBody>
                    <a:bodyPr/>
                    <a:lstStyle/>
                    <a:p>
                      <a:endParaRPr lang="en-US" sz="1600"/>
                    </a:p>
                  </a:txBody>
                  <a:tcPr marL="50167" marR="50167" marT="0" marB="0" anchor="b" horzOverflow="overflow"/>
                </a:tc>
                <a:tc>
                  <a:txBody>
                    <a:bodyPr/>
                    <a:lstStyle/>
                    <a:p>
                      <a:endParaRPr lang="en-US" sz="1600"/>
                    </a:p>
                  </a:txBody>
                  <a:tcPr marL="50167" marR="50167" marT="0" marB="0" anchor="b" horzOverflow="overflow"/>
                </a:tc>
                <a:tc>
                  <a:txBody>
                    <a:bodyPr/>
                    <a:lstStyle/>
                    <a:p>
                      <a:endParaRPr lang="en-US" sz="1600"/>
                    </a:p>
                  </a:txBody>
                  <a:tcPr marL="50167" marR="50167" marT="0" marB="0" anchor="b" horzOverflow="overflow"/>
                </a:tc>
                <a:tc>
                  <a:txBody>
                    <a:bodyPr/>
                    <a:lstStyle/>
                    <a:p>
                      <a:endParaRPr lang="en-US" sz="1600"/>
                    </a:p>
                  </a:txBody>
                  <a:tcPr marL="50167" marR="50167" marT="0" marB="0" anchor="b" horzOverflow="overflow"/>
                </a:tc>
                <a:tc>
                  <a:txBody>
                    <a:bodyPr/>
                    <a:lstStyle/>
                    <a:p>
                      <a:endParaRPr lang="en-US" sz="1600"/>
                    </a:p>
                  </a:txBody>
                  <a:tcPr marL="50167" marR="50167" marT="0" marB="0" anchor="b" horzOverflow="overflow"/>
                </a:tc>
                <a:tc>
                  <a:txBody>
                    <a:bodyPr/>
                    <a:lstStyle/>
                    <a:p>
                      <a:endParaRPr lang="en-US" sz="1600" dirty="0"/>
                    </a:p>
                  </a:txBody>
                  <a:tcPr marL="50167" marR="50167" marT="0" marB="0" anchor="b" horzOverflow="overflow"/>
                </a:tc>
                <a:extLst>
                  <a:ext uri="{0D108BD9-81ED-4DB2-BD59-A6C34878D82A}">
                    <a16:rowId xmlns:a16="http://schemas.microsoft.com/office/drawing/2014/main" val="10014"/>
                  </a:ext>
                </a:extLst>
              </a:tr>
            </a:tbl>
          </a:graphicData>
        </a:graphic>
      </p:graphicFrame>
      <p:sp>
        <p:nvSpPr>
          <p:cNvPr id="2" name="Title 1"/>
          <p:cNvSpPr>
            <a:spLocks noGrp="1"/>
          </p:cNvSpPr>
          <p:nvPr>
            <p:ph type="title"/>
          </p:nvPr>
        </p:nvSpPr>
        <p:spPr>
          <a:xfrm>
            <a:off x="4011" y="-152400"/>
            <a:ext cx="8763000" cy="685800"/>
          </a:xfrm>
          <a:noFill/>
          <a:ln>
            <a:noFill/>
          </a:ln>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algn="l"/>
            <a:r>
              <a:rPr lang="en-US" dirty="0" smtClean="0">
                <a:solidFill>
                  <a:schemeClr val="tx1"/>
                </a:solidFill>
                <a:latin typeface="Times New Roman" panose="02020603050405020304" pitchFamily="18" charset="0"/>
                <a:cs typeface="Times New Roman" panose="02020603050405020304" pitchFamily="18" charset="0"/>
              </a:rPr>
              <a:t>Sample Treatment Integrity Checklist</a:t>
            </a:r>
            <a:endParaRPr lang="en-US" dirty="0">
              <a:solidFill>
                <a:schemeClr val="tx1"/>
              </a:solidFill>
              <a:latin typeface="Times New Roman" panose="02020603050405020304" pitchFamily="18" charset="0"/>
              <a:cs typeface="Times New Roman" panose="02020603050405020304" pitchFamily="18" charset="0"/>
            </a:endParaRPr>
          </a:p>
        </p:txBody>
      </p:sp>
      <p:grpSp>
        <p:nvGrpSpPr>
          <p:cNvPr id="7" name="Group 6"/>
          <p:cNvGrpSpPr/>
          <p:nvPr/>
        </p:nvGrpSpPr>
        <p:grpSpPr>
          <a:xfrm>
            <a:off x="6858000" y="4267200"/>
            <a:ext cx="2353634" cy="2307005"/>
            <a:chOff x="2776537" y="1733550"/>
            <a:chExt cx="3590925" cy="3390900"/>
          </a:xfrm>
        </p:grpSpPr>
        <p:pic>
          <p:nvPicPr>
            <p:cNvPr id="11" name="Picture 10" descr="Maddy and Toni unlock the Mysteries of the Universe!"/>
            <p:cNvPicPr>
              <a:picLocks noChangeAspect="1"/>
            </p:cNvPicPr>
            <p:nvPr/>
          </p:nvPicPr>
          <p:blipFill>
            <a:blip r:embed="rId3">
              <a:extLst>
                <a:ext uri="{BEBA8EAE-BF5A-486C-A8C5-ECC9F3942E4B}">
                  <a14:imgProps xmlns:a14="http://schemas.microsoft.com/office/drawing/2010/main">
                    <a14:imgLayer r:embed="rId4">
                      <a14:imgEffect>
                        <a14:backgroundRemoval t="3933" b="97753" l="1857" r="100000">
                          <a14:foregroundMark x1="29708" y1="94663" x2="29708" y2="94663"/>
                          <a14:foregroundMark x1="27851" y1="95225" x2="27586" y2="95225"/>
                          <a14:foregroundMark x1="25995" y1="95506" x2="25199" y2="95506"/>
                          <a14:foregroundMark x1="23342" y1="95787" x2="23342" y2="95787"/>
                          <a14:foregroundMark x1="21751" y1="95506" x2="21220" y2="95506"/>
                          <a14:foregroundMark x1="19894" y1="94944" x2="19894" y2="94944"/>
                          <a14:foregroundMark x1="10875" y1="22472" x2="10875" y2="22472"/>
                          <a14:foregroundMark x1="59416" y1="17416" x2="59416" y2="17416"/>
                          <a14:foregroundMark x1="66313" y1="22191" x2="64191" y2="23034"/>
                          <a14:foregroundMark x1="51194" y1="24157" x2="49867" y2="24157"/>
                          <a14:foregroundMark x1="37401" y1="21910" x2="36074" y2="21910"/>
                          <a14:foregroundMark x1="29973" y1="17697" x2="29973" y2="17697"/>
                          <a14:foregroundMark x1="31565" y1="19944" x2="31565" y2="19944"/>
                          <a14:foregroundMark x1="32095" y1="20225" x2="32891" y2="21348"/>
                          <a14:foregroundMark x1="33687" y1="21910" x2="40053" y2="22472"/>
                          <a14:foregroundMark x1="61273" y1="20787" x2="62599" y2="20787"/>
                          <a14:foregroundMark x1="75066" y1="20787" x2="75597" y2="17135"/>
                          <a14:foregroundMark x1="77188" y1="12921" x2="77188" y2="12921"/>
                          <a14:foregroundMark x1="73740" y1="12640" x2="73740" y2="12640"/>
                          <a14:foregroundMark x1="53581" y1="11517" x2="53581" y2="11517"/>
                          <a14:foregroundMark x1="51989" y1="11517" x2="51989" y2="11517"/>
                          <a14:foregroundMark x1="54377" y1="11517" x2="54377" y2="11517"/>
                          <a14:foregroundMark x1="55172" y1="11798" x2="55703" y2="11798"/>
                          <a14:foregroundMark x1="63130" y1="11798" x2="63130" y2="11798"/>
                          <a14:foregroundMark x1="62334" y1="12079" x2="62334" y2="12079"/>
                          <a14:foregroundMark x1="66048" y1="12360" x2="66048" y2="12360"/>
                          <a14:foregroundMark x1="67109" y1="12079" x2="67109" y2="12079"/>
                          <a14:foregroundMark x1="67109" y1="12079" x2="67374" y2="12079"/>
                          <a14:foregroundMark x1="67905" y1="12079" x2="68170" y2="12079"/>
                          <a14:foregroundMark x1="68435" y1="12079" x2="68435" y2="12079"/>
                          <a14:foregroundMark x1="68700" y1="12079" x2="68700" y2="12079"/>
                          <a14:foregroundMark x1="69496" y1="12079" x2="69496" y2="12079"/>
                          <a14:foregroundMark x1="69496" y1="12360" x2="69496" y2="12360"/>
                          <a14:foregroundMark x1="69496" y1="12360" x2="70027" y2="12360"/>
                          <a14:foregroundMark x1="24668" y1="95225" x2="24668" y2="95225"/>
                          <a14:foregroundMark x1="23873" y1="95225" x2="23873" y2="95225"/>
                          <a14:foregroundMark x1="29708" y1="94944" x2="29708" y2="94944"/>
                          <a14:foregroundMark x1="28647" y1="94944" x2="28647" y2="94944"/>
                          <a14:foregroundMark x1="28647" y1="94944" x2="28647" y2="94944"/>
                          <a14:foregroundMark x1="30239" y1="94944" x2="30239" y2="94944"/>
                          <a14:foregroundMark x1="29973" y1="94944" x2="29973" y2="94944"/>
                          <a14:foregroundMark x1="20424" y1="95225" x2="20424" y2="95225"/>
                          <a14:foregroundMark x1="19363" y1="94944" x2="19363" y2="94944"/>
                          <a14:foregroundMark x1="12997" y1="63764" x2="12997" y2="63764"/>
                          <a14:foregroundMark x1="12732" y1="63202" x2="12732" y2="63202"/>
                          <a14:foregroundMark x1="12732" y1="62360" x2="12732" y2="62360"/>
                          <a14:foregroundMark x1="12202" y1="57022" x2="12202" y2="57022"/>
                          <a14:foregroundMark x1="12202" y1="56742" x2="12202" y2="56180"/>
                          <a14:foregroundMark x1="12202" y1="55056" x2="12202" y2="55056"/>
                          <a14:foregroundMark x1="12202" y1="55056" x2="12202" y2="55056"/>
                          <a14:foregroundMark x1="12467" y1="53090" x2="12467" y2="53090"/>
                          <a14:foregroundMark x1="12467" y1="52809" x2="12467" y2="52809"/>
                          <a14:foregroundMark x1="12202" y1="52809" x2="12202" y2="53090"/>
                          <a14:foregroundMark x1="12202" y1="53933" x2="12202" y2="53933"/>
                          <a14:foregroundMark x1="12202" y1="52809" x2="12202" y2="52809"/>
                          <a14:foregroundMark x1="12202" y1="52809" x2="12202" y2="52809"/>
                          <a14:foregroundMark x1="12202" y1="52809" x2="12202" y2="52809"/>
                          <a14:foregroundMark x1="10875" y1="44663" x2="10875" y2="44663"/>
                          <a14:foregroundMark x1="10875" y1="43258" x2="10875" y2="43258"/>
                          <a14:foregroundMark x1="10610" y1="42416" x2="10610" y2="42416"/>
                          <a14:foregroundMark x1="10610" y1="40449" x2="10610" y2="40449"/>
                          <a14:foregroundMark x1="10610" y1="38764" x2="10875" y2="38483"/>
                          <a14:foregroundMark x1="10875" y1="38202" x2="10875" y2="37640"/>
                          <a14:foregroundMark x1="11141" y1="37360" x2="11141" y2="37360"/>
                          <a14:foregroundMark x1="11141" y1="37079" x2="11406" y2="37640"/>
                          <a14:foregroundMark x1="11406" y1="37921" x2="11406" y2="38202"/>
                          <a14:foregroundMark x1="11671" y1="38764" x2="11671" y2="38764"/>
                          <a14:foregroundMark x1="19098" y1="14607" x2="19098" y2="14607"/>
                          <a14:foregroundMark x1="20424" y1="14326" x2="20955" y2="14326"/>
                          <a14:foregroundMark x1="21485" y1="14326" x2="21485" y2="14326"/>
                          <a14:foregroundMark x1="21220" y1="14326" x2="21220" y2="14326"/>
                          <a14:foregroundMark x1="19894" y1="14326" x2="22546" y2="14045"/>
                          <a14:foregroundMark x1="23873" y1="13764" x2="23873" y2="13764"/>
                          <a14:foregroundMark x1="23077" y1="13483" x2="23077" y2="13483"/>
                          <a14:foregroundMark x1="22546" y1="14045" x2="21485" y2="14326"/>
                          <a14:foregroundMark x1="19629" y1="14607" x2="19098" y2="14607"/>
                          <a14:foregroundMark x1="18833" y1="14045" x2="19629" y2="14045"/>
                          <a14:foregroundMark x1="49072" y1="11236" x2="49072" y2="11236"/>
                          <a14:foregroundMark x1="32891" y1="19382" x2="32891" y2="19382"/>
                          <a14:foregroundMark x1="32891" y1="19382" x2="32891" y2="19382"/>
                          <a14:foregroundMark x1="33156" y1="12079" x2="33422" y2="11798"/>
                          <a14:foregroundMark x1="36074" y1="8427" x2="36074" y2="8427"/>
                          <a14:foregroundMark x1="36870" y1="7022" x2="38462" y2="6742"/>
                          <a14:foregroundMark x1="41379" y1="6180" x2="41910" y2="6180"/>
                          <a14:foregroundMark x1="49867" y1="11236" x2="49867" y2="11236"/>
                          <a14:foregroundMark x1="50663" y1="11236" x2="51724" y2="10955"/>
                          <a14:foregroundMark x1="53316" y1="10955" x2="53316" y2="10955"/>
                          <a14:foregroundMark x1="54907" y1="10955" x2="54907" y2="10955"/>
                          <a14:foregroundMark x1="55438" y1="11236" x2="56499" y2="11517"/>
                          <a14:foregroundMark x1="56499" y1="11517" x2="56499" y2="11517"/>
                          <a14:foregroundMark x1="56764" y1="11517" x2="57294" y2="11517"/>
                          <a14:foregroundMark x1="57825" y1="11517" x2="57825" y2="11517"/>
                          <a14:foregroundMark x1="57825" y1="11517" x2="58355" y2="11517"/>
                          <a14:foregroundMark x1="60212" y1="11517" x2="60212" y2="11517"/>
                          <a14:foregroundMark x1="60477" y1="11517" x2="62334" y2="11798"/>
                          <a14:foregroundMark x1="63660" y1="11798" x2="63660" y2="11798"/>
                          <a14:foregroundMark x1="63926" y1="11798" x2="63926" y2="11798"/>
                          <a14:foregroundMark x1="63926" y1="11798" x2="64456" y2="11798"/>
                          <a14:foregroundMark x1="65252" y1="11798" x2="65252" y2="11798"/>
                          <a14:foregroundMark x1="65252" y1="11798" x2="65252" y2="11798"/>
                          <a14:foregroundMark x1="65517" y1="11798" x2="66048" y2="12079"/>
                          <a14:foregroundMark x1="66313" y1="12079" x2="66313" y2="12079"/>
                          <a14:foregroundMark x1="67109" y1="12079" x2="68170" y2="12079"/>
                          <a14:foregroundMark x1="68700" y1="12079" x2="69231" y2="12079"/>
                          <a14:foregroundMark x1="70027" y1="12079" x2="70822" y2="12079"/>
                          <a14:foregroundMark x1="71618" y1="12079" x2="71618" y2="12079"/>
                          <a14:foregroundMark x1="71883" y1="12079" x2="72149" y2="12079"/>
                          <a14:foregroundMark x1="72414" y1="12079" x2="72414" y2="12079"/>
                          <a14:foregroundMark x1="72944" y1="12079" x2="73210" y2="12079"/>
                          <a14:foregroundMark x1="73475" y1="12079" x2="74005" y2="12079"/>
                          <a14:foregroundMark x1="74536" y1="12079" x2="74536" y2="12079"/>
                          <a14:foregroundMark x1="75066" y1="12079" x2="75066" y2="12079"/>
                          <a14:foregroundMark x1="75597" y1="12360" x2="75862" y2="12360"/>
                          <a14:foregroundMark x1="76127" y1="12360" x2="76658" y2="12360"/>
                          <a14:foregroundMark x1="77188" y1="12360" x2="77188" y2="12360"/>
                          <a14:foregroundMark x1="77454" y1="12360" x2="77719" y2="12360"/>
                          <a14:foregroundMark x1="77984" y1="12360" x2="78515" y2="12360"/>
                          <a14:foregroundMark x1="78780" y1="12360" x2="78780" y2="12360"/>
                          <a14:foregroundMark x1="79310" y1="12360" x2="79576" y2="12360"/>
                          <a14:foregroundMark x1="79841" y1="12360" x2="79841" y2="12360"/>
                          <a14:foregroundMark x1="80106" y1="12360" x2="80637" y2="12360"/>
                          <a14:foregroundMark x1="80902" y1="12360" x2="81432" y2="12360"/>
                          <a14:foregroundMark x1="81432" y1="12360" x2="82228" y2="12640"/>
                          <a14:foregroundMark x1="82228" y1="12640" x2="82493" y2="12640"/>
                          <a14:foregroundMark x1="83024" y1="12640" x2="83554" y2="12640"/>
                          <a14:foregroundMark x1="83820" y1="12640" x2="83820" y2="12640"/>
                          <a14:foregroundMark x1="84085" y1="12640" x2="84350" y2="12921"/>
                          <a14:foregroundMark x1="84615" y1="12921" x2="85146" y2="13202"/>
                          <a14:foregroundMark x1="85411" y1="13202" x2="86207" y2="13483"/>
                          <a14:foregroundMark x1="86472" y1="13764" x2="86472" y2="13764"/>
                          <a14:foregroundMark x1="86472" y1="13764" x2="87268" y2="14045"/>
                          <a14:foregroundMark x1="87533" y1="14045" x2="88064" y2="14045"/>
                          <a14:foregroundMark x1="88329" y1="14045" x2="89655" y2="14326"/>
                          <a14:foregroundMark x1="90451" y1="14326" x2="90451" y2="14326"/>
                          <a14:foregroundMark x1="90716" y1="14607" x2="88594" y2="14326"/>
                          <a14:foregroundMark x1="87798" y1="14045" x2="86472" y2="14045"/>
                          <a14:foregroundMark x1="86207" y1="13764" x2="89125" y2="14045"/>
                          <a14:foregroundMark x1="90451" y1="14045" x2="90716" y2="14326"/>
                          <a14:foregroundMark x1="90981" y1="14326" x2="92042" y2="14326"/>
                          <a14:foregroundMark x1="92308" y1="14326" x2="92573" y2="14326"/>
                          <a14:foregroundMark x1="93103" y1="14607" x2="93634" y2="14888"/>
                          <a14:foregroundMark x1="93899" y1="14888" x2="93899" y2="14888"/>
                          <a14:foregroundMark x1="93634" y1="15169" x2="93634" y2="16292"/>
                          <a14:foregroundMark x1="93899" y1="17135" x2="93899" y2="17697"/>
                          <a14:foregroundMark x1="93899" y1="17697" x2="93634" y2="18820"/>
                          <a14:foregroundMark x1="93369" y1="19101" x2="93369" y2="19663"/>
                          <a14:foregroundMark x1="93369" y1="19663" x2="92838" y2="20787"/>
                          <a14:foregroundMark x1="92838" y1="20787" x2="92838" y2="20787"/>
                          <a14:foregroundMark x1="92838" y1="20787" x2="92838" y2="20787"/>
                          <a14:foregroundMark x1="21220" y1="95506" x2="20690" y2="95506"/>
                          <a14:foregroundMark x1="19363" y1="95506" x2="19363" y2="95506"/>
                          <a14:foregroundMark x1="18568" y1="94944" x2="18568" y2="94944"/>
                          <a14:foregroundMark x1="65782" y1="87921" x2="65782" y2="87921"/>
                          <a14:foregroundMark x1="65517" y1="88202" x2="65517" y2="88202"/>
                          <a14:foregroundMark x1="64191" y1="88483" x2="65252" y2="88483"/>
                          <a14:foregroundMark x1="65782" y1="88483" x2="65782" y2="88483"/>
                          <a14:foregroundMark x1="66048" y1="88483" x2="66048" y2="88483"/>
                          <a14:foregroundMark x1="66578" y1="88202" x2="68435" y2="87921"/>
                          <a14:foregroundMark x1="68435" y1="87640" x2="68435" y2="87640"/>
                          <a14:foregroundMark x1="68966" y1="87640" x2="68966" y2="87640"/>
                          <a14:foregroundMark x1="69761" y1="87640" x2="70822" y2="87079"/>
                          <a14:foregroundMark x1="71088" y1="87079" x2="71088" y2="87079"/>
                          <a14:foregroundMark x1="72149" y1="87079" x2="73475" y2="86798"/>
                          <a14:foregroundMark x1="75066" y1="86517" x2="76127" y2="86517"/>
                          <a14:foregroundMark x1="77188" y1="86517" x2="77188" y2="86517"/>
                          <a14:foregroundMark x1="77454" y1="86517" x2="76923" y2="86517"/>
                          <a14:foregroundMark x1="76393" y1="86517" x2="77188" y2="86517"/>
                          <a14:foregroundMark x1="79841" y1="86236" x2="79841" y2="86236"/>
                          <a14:foregroundMark x1="78780" y1="86236" x2="78515" y2="86236"/>
                          <a14:foregroundMark x1="77984" y1="86236" x2="77984" y2="86236"/>
                          <a14:foregroundMark x1="77984" y1="86236" x2="77984" y2="86236"/>
                          <a14:foregroundMark x1="80106" y1="86236" x2="78780" y2="86236"/>
                        </a14:backgroundRemoval>
                      </a14:imgEffect>
                    </a14:imgLayer>
                  </a14:imgProps>
                </a:ext>
                <a:ext uri="{28A0092B-C50C-407E-A947-70E740481C1C}">
                  <a14:useLocalDpi xmlns:a14="http://schemas.microsoft.com/office/drawing/2010/main" val="0"/>
                </a:ext>
              </a:extLst>
            </a:blip>
            <a:stretch>
              <a:fillRect/>
            </a:stretch>
          </p:blipFill>
          <p:spPr>
            <a:xfrm>
              <a:off x="2776537" y="1733550"/>
              <a:ext cx="3590925" cy="3390900"/>
            </a:xfrm>
            <a:prstGeom prst="rect">
              <a:avLst/>
            </a:prstGeom>
          </p:spPr>
        </p:pic>
        <p:sp>
          <p:nvSpPr>
            <p:cNvPr id="12" name="TextBox 11"/>
            <p:cNvSpPr txBox="1"/>
            <p:nvPr/>
          </p:nvSpPr>
          <p:spPr>
            <a:xfrm>
              <a:off x="3429000" y="3051217"/>
              <a:ext cx="2144161" cy="1583325"/>
            </a:xfrm>
            <a:prstGeom prst="rect">
              <a:avLst/>
            </a:prstGeom>
            <a:noFill/>
          </p:spPr>
          <p:txBody>
            <a:bodyPr wrap="square" rtlCol="0">
              <a:spAutoFit/>
            </a:bodyPr>
            <a:lstStyle/>
            <a:p>
              <a:pPr algn="ctr"/>
              <a:r>
                <a:rPr lang="en-US" sz="1600" dirty="0" smtClean="0"/>
                <a:t>Monitor with:</a:t>
              </a:r>
              <a:br>
                <a:rPr lang="en-US" sz="1600" dirty="0" smtClean="0"/>
              </a:br>
              <a:r>
                <a:rPr lang="en-US" sz="1600" dirty="0" smtClean="0">
                  <a:solidFill>
                    <a:srgbClr val="0000FF"/>
                  </a:solidFill>
                </a:rPr>
                <a:t>FABI </a:t>
              </a:r>
              <a:r>
                <a:rPr lang="en-US" sz="1600" dirty="0">
                  <a:solidFill>
                    <a:srgbClr val="0000FF"/>
                  </a:solidFill>
                </a:rPr>
                <a:t>Step 5 Summary </a:t>
              </a:r>
              <a:r>
                <a:rPr lang="en-US" sz="1600" dirty="0" smtClean="0">
                  <a:solidFill>
                    <a:srgbClr val="0000FF"/>
                  </a:solidFill>
                </a:rPr>
                <a:t>Template.xls</a:t>
              </a:r>
              <a:endParaRPr lang="en-US" sz="1600" dirty="0">
                <a:solidFill>
                  <a:srgbClr val="0000FF"/>
                </a:solidFill>
              </a:endParaRPr>
            </a:p>
          </p:txBody>
        </p:sp>
      </p:grpSp>
    </p:spTree>
    <p:extLst>
      <p:ext uri="{BB962C8B-B14F-4D97-AF65-F5344CB8AC3E}">
        <p14:creationId xmlns:p14="http://schemas.microsoft.com/office/powerpoint/2010/main" val="2517166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fontScale="90000"/>
          </a:bodyPr>
          <a:lstStyle/>
          <a:p>
            <a:r>
              <a:rPr lang="en-US" dirty="0" smtClean="0"/>
              <a:t>How well is it working?</a:t>
            </a:r>
            <a:br>
              <a:rPr lang="en-US" dirty="0" smtClean="0"/>
            </a:br>
            <a:r>
              <a:rPr lang="en-US" dirty="0" smtClean="0"/>
              <a:t>Examining the Effects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50091755"/>
              </p:ext>
            </p:extLst>
          </p:nvPr>
        </p:nvGraphicFramePr>
        <p:xfrm>
          <a:off x="304800" y="1534078"/>
          <a:ext cx="8382000" cy="4708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C:\Users\Jessica\AppData\Local\Microsoft\Windows\Temporary Internet Files\Content.IE5\A3NIT4A9\MC900078711[1].wmf"/>
          <p:cNvPicPr>
            <a:picLocks noChangeAspect="1" noChangeArrowheads="1"/>
          </p:cNvPicPr>
          <p:nvPr/>
        </p:nvPicPr>
        <p:blipFill>
          <a:blip r:embed="rId8"/>
          <a:srcRect/>
          <a:stretch>
            <a:fillRect/>
          </a:stretch>
        </p:blipFill>
        <p:spPr bwMode="auto">
          <a:xfrm>
            <a:off x="7010400" y="1524000"/>
            <a:ext cx="1905000" cy="4621213"/>
          </a:xfrm>
          <a:prstGeom prst="rect">
            <a:avLst/>
          </a:prstGeom>
          <a:noFill/>
          <a:ln w="9525">
            <a:noFill/>
            <a:miter lim="800000"/>
            <a:headEnd/>
            <a:tailEnd/>
          </a:ln>
        </p:spPr>
      </p:pic>
      <p:sp>
        <p:nvSpPr>
          <p:cNvPr id="5" name="Rectangle 4"/>
          <p:cNvSpPr/>
          <p:nvPr/>
        </p:nvSpPr>
        <p:spPr>
          <a:xfrm>
            <a:off x="3641319" y="1676400"/>
            <a:ext cx="1734312" cy="4267200"/>
          </a:xfrm>
          <a:prstGeom prst="rect">
            <a:avLst/>
          </a:prstGeom>
          <a:noFill/>
          <a:ln>
            <a:solidFill>
              <a:srgbClr val="FFFF00">
                <a:alpha val="1000"/>
              </a:srgbClr>
            </a:solidFill>
          </a:ln>
          <a:effectLst>
            <a:glow rad="406400">
              <a:schemeClr val="accent5">
                <a:alpha val="34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173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noFill/>
        </p:spPr>
        <p:txBody>
          <a:bodyPr/>
          <a:lstStyle/>
          <a:p>
            <a:r>
              <a:rPr lang="en-US" dirty="0" smtClean="0">
                <a:solidFill>
                  <a:schemeClr val="tx1"/>
                </a:solidFill>
              </a:rPr>
              <a:t>Social Validity</a:t>
            </a:r>
          </a:p>
        </p:txBody>
      </p:sp>
      <p:sp>
        <p:nvSpPr>
          <p:cNvPr id="2" name="Content Placeholder 1"/>
          <p:cNvSpPr>
            <a:spLocks noGrp="1"/>
          </p:cNvSpPr>
          <p:nvPr>
            <p:ph idx="1"/>
          </p:nvPr>
        </p:nvSpPr>
        <p:spPr>
          <a:xfrm>
            <a:off x="304800" y="1417638"/>
            <a:ext cx="8534400" cy="4525963"/>
          </a:xfrm>
        </p:spPr>
        <p:txBody>
          <a:bodyPr>
            <a:normAutofit fontScale="85000" lnSpcReduction="10000"/>
          </a:bodyPr>
          <a:lstStyle/>
          <a:p>
            <a:r>
              <a:rPr lang="en-US" b="1" dirty="0" smtClean="0">
                <a:solidFill>
                  <a:schemeClr val="accent5">
                    <a:lumMod val="75000"/>
                  </a:schemeClr>
                </a:solidFill>
              </a:rPr>
              <a:t>Social significance</a:t>
            </a:r>
          </a:p>
          <a:p>
            <a:pPr lvl="1"/>
            <a:r>
              <a:rPr lang="en-US" dirty="0" smtClean="0">
                <a:solidFill>
                  <a:schemeClr val="tx1"/>
                </a:solidFill>
              </a:rPr>
              <a:t>The value recipients place on the goals and specific behaviors target for intervention</a:t>
            </a:r>
          </a:p>
          <a:p>
            <a:pPr lvl="1"/>
            <a:r>
              <a:rPr lang="en-US" dirty="0" smtClean="0">
                <a:solidFill>
                  <a:schemeClr val="tx1"/>
                </a:solidFill>
              </a:rPr>
              <a:t>Do benefits of intervention outweigh costs?</a:t>
            </a:r>
          </a:p>
          <a:p>
            <a:r>
              <a:rPr lang="en-US" b="1" dirty="0">
                <a:solidFill>
                  <a:schemeClr val="accent5">
                    <a:lumMod val="75000"/>
                  </a:schemeClr>
                </a:solidFill>
              </a:rPr>
              <a:t>Social acceptability</a:t>
            </a:r>
          </a:p>
          <a:p>
            <a:pPr lvl="1"/>
            <a:r>
              <a:rPr lang="en-US" dirty="0" smtClean="0">
                <a:solidFill>
                  <a:schemeClr val="tx1"/>
                </a:solidFill>
              </a:rPr>
              <a:t>Is treatment appropriate for the problem behavior?</a:t>
            </a:r>
          </a:p>
          <a:p>
            <a:pPr lvl="1"/>
            <a:r>
              <a:rPr lang="en-US" dirty="0" smtClean="0">
                <a:solidFill>
                  <a:schemeClr val="tx1"/>
                </a:solidFill>
              </a:rPr>
              <a:t>Is it fair and reasonable? Or is it intrusive?</a:t>
            </a:r>
          </a:p>
          <a:p>
            <a:pPr lvl="1"/>
            <a:r>
              <a:rPr lang="en-US" dirty="0" smtClean="0">
                <a:solidFill>
                  <a:schemeClr val="tx1"/>
                </a:solidFill>
              </a:rPr>
              <a:t>Is it something the treatment agent wants to do?</a:t>
            </a:r>
          </a:p>
          <a:p>
            <a:r>
              <a:rPr lang="en-US" b="1" dirty="0">
                <a:solidFill>
                  <a:schemeClr val="accent5">
                    <a:lumMod val="75000"/>
                  </a:schemeClr>
                </a:solidFill>
              </a:rPr>
              <a:t>Social importance of effects</a:t>
            </a:r>
          </a:p>
          <a:p>
            <a:pPr lvl="1"/>
            <a:r>
              <a:rPr lang="en-US" dirty="0" smtClean="0">
                <a:solidFill>
                  <a:schemeClr val="tx1"/>
                </a:solidFill>
              </a:rPr>
              <a:t>Does change have </a:t>
            </a:r>
            <a:r>
              <a:rPr lang="en-US" dirty="0" err="1" smtClean="0">
                <a:solidFill>
                  <a:schemeClr val="tx1"/>
                </a:solidFill>
              </a:rPr>
              <a:t>habilitative</a:t>
            </a:r>
            <a:r>
              <a:rPr lang="en-US" dirty="0" smtClean="0">
                <a:solidFill>
                  <a:schemeClr val="tx1"/>
                </a:solidFill>
              </a:rPr>
              <a:t> validity? (Hawkins, 1991)</a:t>
            </a:r>
          </a:p>
          <a:p>
            <a:pPr lvl="1"/>
            <a:r>
              <a:rPr lang="en-US" dirty="0" smtClean="0">
                <a:solidFill>
                  <a:schemeClr val="tx1"/>
                </a:solidFill>
              </a:rPr>
              <a:t>Is new behavior functional and acceptable?</a:t>
            </a:r>
          </a:p>
          <a:p>
            <a:pPr lvl="1"/>
            <a:endParaRPr lang="en-US" dirty="0" smtClean="0"/>
          </a:p>
          <a:p>
            <a:endParaRPr lang="en-US" dirty="0"/>
          </a:p>
        </p:txBody>
      </p:sp>
      <p:sp>
        <p:nvSpPr>
          <p:cNvPr id="4" name="Rectangle 3"/>
          <p:cNvSpPr/>
          <p:nvPr/>
        </p:nvSpPr>
        <p:spPr>
          <a:xfrm>
            <a:off x="381000" y="6248400"/>
            <a:ext cx="1299843" cy="338554"/>
          </a:xfrm>
          <a:prstGeom prst="rect">
            <a:avLst/>
          </a:prstGeom>
        </p:spPr>
        <p:txBody>
          <a:bodyPr wrap="none">
            <a:spAutoFit/>
          </a:bodyPr>
          <a:lstStyle/>
          <a:p>
            <a:pPr algn="r"/>
            <a:r>
              <a:rPr lang="en-US" sz="1600" dirty="0" smtClean="0"/>
              <a:t>(Wolf, 1978)</a:t>
            </a:r>
            <a:endParaRPr lang="en-US" sz="1600" dirty="0"/>
          </a:p>
        </p:txBody>
      </p:sp>
    </p:spTree>
    <p:extLst>
      <p:ext uri="{BB962C8B-B14F-4D97-AF65-F5344CB8AC3E}">
        <p14:creationId xmlns:p14="http://schemas.microsoft.com/office/powerpoint/2010/main" val="2293334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buClr>
                <a:schemeClr val="tx1">
                  <a:lumMod val="75000"/>
                  <a:lumOff val="25000"/>
                </a:schemeClr>
              </a:buClr>
              <a:defRPr/>
            </a:pPr>
            <a:r>
              <a:rPr lang="en-US" sz="3600" b="1" dirty="0">
                <a:solidFill>
                  <a:schemeClr val="accent1">
                    <a:lumMod val="75000"/>
                  </a:schemeClr>
                </a:solidFill>
              </a:rPr>
              <a:t>Overview of functional assessment-based interventions (FABI)</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58000" y="4176712"/>
            <a:ext cx="1859235" cy="230960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1582480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sz="3600" dirty="0" smtClean="0">
                <a:solidFill>
                  <a:schemeClr val="tx1"/>
                </a:solidFill>
              </a:rPr>
              <a:t>What does the student think about it? </a:t>
            </a:r>
            <a:endParaRPr lang="en-US" sz="3600" dirty="0">
              <a:solidFill>
                <a:schemeClr val="tx1"/>
              </a:solidFill>
            </a:endParaRPr>
          </a:p>
        </p:txBody>
      </p:sp>
      <p:pic>
        <p:nvPicPr>
          <p:cNvPr id="13" name="Content Placeholder 12"/>
          <p:cNvPicPr>
            <a:picLocks noGrp="1" noChangeAspect="1"/>
          </p:cNvPicPr>
          <p:nvPr>
            <p:ph idx="4294967295"/>
          </p:nvPr>
        </p:nvPicPr>
        <p:blipFill>
          <a:blip r:embed="rId3" cstate="screen">
            <a:extLst>
              <a:ext uri="{28A0092B-C50C-407E-A947-70E740481C1C}">
                <a14:useLocalDpi xmlns:a14="http://schemas.microsoft.com/office/drawing/2010/main" val="0"/>
              </a:ext>
            </a:extLst>
          </a:blip>
          <a:stretch>
            <a:fillRect/>
          </a:stretch>
        </p:blipFill>
        <p:spPr>
          <a:xfrm>
            <a:off x="5275263" y="1758950"/>
            <a:ext cx="3487737" cy="4513263"/>
          </a:xfrm>
          <a:prstGeom prst="rect">
            <a:avLst/>
          </a:prstGeom>
          <a:ln>
            <a:solidFill>
              <a:schemeClr val="accent1"/>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08956" y="1752600"/>
            <a:ext cx="3506554" cy="4523184"/>
          </a:xfrm>
          <a:prstGeom prst="rect">
            <a:avLst/>
          </a:prstGeom>
          <a:ln>
            <a:solidFill>
              <a:schemeClr val="accent1"/>
            </a:solidFill>
          </a:ln>
          <a:effectLst>
            <a:outerShdw blurRad="292100" dist="139700" dir="2700000" algn="tl" rotWithShape="0">
              <a:srgbClr val="333333">
                <a:alpha val="65000"/>
              </a:srgbClr>
            </a:outerShdw>
          </a:effectLst>
        </p:spPr>
      </p:pic>
      <p:sp>
        <p:nvSpPr>
          <p:cNvPr id="6" name="TextBox 5"/>
          <p:cNvSpPr txBox="1"/>
          <p:nvPr/>
        </p:nvSpPr>
        <p:spPr>
          <a:xfrm>
            <a:off x="3175482" y="1336536"/>
            <a:ext cx="3056561" cy="2677656"/>
          </a:xfrm>
          <a:prstGeom prst="rect">
            <a:avLst/>
          </a:prstGeom>
          <a:gradFill>
            <a:gsLst>
              <a:gs pos="0">
                <a:schemeClr val="accent4"/>
              </a:gs>
              <a:gs pos="35000">
                <a:schemeClr val="accent4">
                  <a:lumMod val="40000"/>
                  <a:lumOff val="60000"/>
                </a:schemeClr>
              </a:gs>
              <a:gs pos="100000">
                <a:schemeClr val="accent4">
                  <a:lumMod val="20000"/>
                  <a:lumOff val="80000"/>
                </a:schemeClr>
              </a:gs>
            </a:gsLst>
          </a:gradFill>
          <a:ln>
            <a:solidFill>
              <a:schemeClr val="accent4"/>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smtClean="0"/>
              <a:t>Completed by the student participating in the intervention at two time points: </a:t>
            </a:r>
          </a:p>
          <a:p>
            <a:pPr algn="ctr"/>
            <a:r>
              <a:rPr lang="en-US" sz="2400" b="1" dirty="0" smtClean="0"/>
              <a:t>Pre and Post Intervention</a:t>
            </a:r>
            <a:endParaRPr lang="en-US" sz="2400" b="1" dirty="0"/>
          </a:p>
        </p:txBody>
      </p:sp>
      <p:grpSp>
        <p:nvGrpSpPr>
          <p:cNvPr id="12" name="Group 11"/>
          <p:cNvGrpSpPr/>
          <p:nvPr/>
        </p:nvGrpSpPr>
        <p:grpSpPr>
          <a:xfrm>
            <a:off x="3276600" y="3989700"/>
            <a:ext cx="2353634" cy="2307005"/>
            <a:chOff x="2776537" y="1733550"/>
            <a:chExt cx="3590925" cy="3390900"/>
          </a:xfrm>
        </p:grpSpPr>
        <p:pic>
          <p:nvPicPr>
            <p:cNvPr id="14" name="Picture 13" descr="Maddy and Toni unlock the Mysteries of the Universe!"/>
            <p:cNvPicPr>
              <a:picLocks noChangeAspect="1"/>
            </p:cNvPicPr>
            <p:nvPr/>
          </p:nvPicPr>
          <p:blipFill>
            <a:blip r:embed="rId5">
              <a:extLst>
                <a:ext uri="{BEBA8EAE-BF5A-486C-A8C5-ECC9F3942E4B}">
                  <a14:imgProps xmlns:a14="http://schemas.microsoft.com/office/drawing/2010/main">
                    <a14:imgLayer r:embed="rId6">
                      <a14:imgEffect>
                        <a14:backgroundRemoval t="3933" b="97753" l="1857" r="100000">
                          <a14:foregroundMark x1="29708" y1="94663" x2="29708" y2="94663"/>
                          <a14:foregroundMark x1="27851" y1="95225" x2="27586" y2="95225"/>
                          <a14:foregroundMark x1="25995" y1="95506" x2="25199" y2="95506"/>
                          <a14:foregroundMark x1="23342" y1="95787" x2="23342" y2="95787"/>
                          <a14:foregroundMark x1="21751" y1="95506" x2="21220" y2="95506"/>
                          <a14:foregroundMark x1="19894" y1="94944" x2="19894" y2="94944"/>
                          <a14:foregroundMark x1="10875" y1="22472" x2="10875" y2="22472"/>
                          <a14:foregroundMark x1="59416" y1="17416" x2="59416" y2="17416"/>
                          <a14:foregroundMark x1="66313" y1="22191" x2="64191" y2="23034"/>
                          <a14:foregroundMark x1="51194" y1="24157" x2="49867" y2="24157"/>
                          <a14:foregroundMark x1="37401" y1="21910" x2="36074" y2="21910"/>
                          <a14:foregroundMark x1="29973" y1="17697" x2="29973" y2="17697"/>
                          <a14:foregroundMark x1="31565" y1="19944" x2="31565" y2="19944"/>
                          <a14:foregroundMark x1="32095" y1="20225" x2="32891" y2="21348"/>
                          <a14:foregroundMark x1="33687" y1="21910" x2="40053" y2="22472"/>
                          <a14:foregroundMark x1="61273" y1="20787" x2="62599" y2="20787"/>
                          <a14:foregroundMark x1="75066" y1="20787" x2="75597" y2="17135"/>
                          <a14:foregroundMark x1="77188" y1="12921" x2="77188" y2="12921"/>
                          <a14:foregroundMark x1="73740" y1="12640" x2="73740" y2="12640"/>
                          <a14:foregroundMark x1="53581" y1="11517" x2="53581" y2="11517"/>
                          <a14:foregroundMark x1="51989" y1="11517" x2="51989" y2="11517"/>
                          <a14:foregroundMark x1="54377" y1="11517" x2="54377" y2="11517"/>
                          <a14:foregroundMark x1="55172" y1="11798" x2="55703" y2="11798"/>
                          <a14:foregroundMark x1="63130" y1="11798" x2="63130" y2="11798"/>
                          <a14:foregroundMark x1="62334" y1="12079" x2="62334" y2="12079"/>
                          <a14:foregroundMark x1="66048" y1="12360" x2="66048" y2="12360"/>
                          <a14:foregroundMark x1="67109" y1="12079" x2="67109" y2="12079"/>
                          <a14:foregroundMark x1="67109" y1="12079" x2="67374" y2="12079"/>
                          <a14:foregroundMark x1="67905" y1="12079" x2="68170" y2="12079"/>
                          <a14:foregroundMark x1="68435" y1="12079" x2="68435" y2="12079"/>
                          <a14:foregroundMark x1="68700" y1="12079" x2="68700" y2="12079"/>
                          <a14:foregroundMark x1="69496" y1="12079" x2="69496" y2="12079"/>
                          <a14:foregroundMark x1="69496" y1="12360" x2="69496" y2="12360"/>
                          <a14:foregroundMark x1="69496" y1="12360" x2="70027" y2="12360"/>
                          <a14:foregroundMark x1="24668" y1="95225" x2="24668" y2="95225"/>
                          <a14:foregroundMark x1="23873" y1="95225" x2="23873" y2="95225"/>
                          <a14:foregroundMark x1="29708" y1="94944" x2="29708" y2="94944"/>
                          <a14:foregroundMark x1="28647" y1="94944" x2="28647" y2="94944"/>
                          <a14:foregroundMark x1="28647" y1="94944" x2="28647" y2="94944"/>
                          <a14:foregroundMark x1="30239" y1="94944" x2="30239" y2="94944"/>
                          <a14:foregroundMark x1="29973" y1="94944" x2="29973" y2="94944"/>
                          <a14:foregroundMark x1="20424" y1="95225" x2="20424" y2="95225"/>
                          <a14:foregroundMark x1="19363" y1="94944" x2="19363" y2="94944"/>
                          <a14:foregroundMark x1="12997" y1="63764" x2="12997" y2="63764"/>
                          <a14:foregroundMark x1="12732" y1="63202" x2="12732" y2="63202"/>
                          <a14:foregroundMark x1="12732" y1="62360" x2="12732" y2="62360"/>
                          <a14:foregroundMark x1="12202" y1="57022" x2="12202" y2="57022"/>
                          <a14:foregroundMark x1="12202" y1="56742" x2="12202" y2="56180"/>
                          <a14:foregroundMark x1="12202" y1="55056" x2="12202" y2="55056"/>
                          <a14:foregroundMark x1="12202" y1="55056" x2="12202" y2="55056"/>
                          <a14:foregroundMark x1="12467" y1="53090" x2="12467" y2="53090"/>
                          <a14:foregroundMark x1="12467" y1="52809" x2="12467" y2="52809"/>
                          <a14:foregroundMark x1="12202" y1="52809" x2="12202" y2="53090"/>
                          <a14:foregroundMark x1="12202" y1="53933" x2="12202" y2="53933"/>
                          <a14:foregroundMark x1="12202" y1="52809" x2="12202" y2="52809"/>
                          <a14:foregroundMark x1="12202" y1="52809" x2="12202" y2="52809"/>
                          <a14:foregroundMark x1="12202" y1="52809" x2="12202" y2="52809"/>
                          <a14:foregroundMark x1="10875" y1="44663" x2="10875" y2="44663"/>
                          <a14:foregroundMark x1="10875" y1="43258" x2="10875" y2="43258"/>
                          <a14:foregroundMark x1="10610" y1="42416" x2="10610" y2="42416"/>
                          <a14:foregroundMark x1="10610" y1="40449" x2="10610" y2="40449"/>
                          <a14:foregroundMark x1="10610" y1="38764" x2="10875" y2="38483"/>
                          <a14:foregroundMark x1="10875" y1="38202" x2="10875" y2="37640"/>
                          <a14:foregroundMark x1="11141" y1="37360" x2="11141" y2="37360"/>
                          <a14:foregroundMark x1="11141" y1="37079" x2="11406" y2="37640"/>
                          <a14:foregroundMark x1="11406" y1="37921" x2="11406" y2="38202"/>
                          <a14:foregroundMark x1="11671" y1="38764" x2="11671" y2="38764"/>
                          <a14:foregroundMark x1="19098" y1="14607" x2="19098" y2="14607"/>
                          <a14:foregroundMark x1="20424" y1="14326" x2="20955" y2="14326"/>
                          <a14:foregroundMark x1="21485" y1="14326" x2="21485" y2="14326"/>
                          <a14:foregroundMark x1="21220" y1="14326" x2="21220" y2="14326"/>
                          <a14:foregroundMark x1="19894" y1="14326" x2="22546" y2="14045"/>
                          <a14:foregroundMark x1="23873" y1="13764" x2="23873" y2="13764"/>
                          <a14:foregroundMark x1="23077" y1="13483" x2="23077" y2="13483"/>
                          <a14:foregroundMark x1="22546" y1="14045" x2="21485" y2="14326"/>
                          <a14:foregroundMark x1="19629" y1="14607" x2="19098" y2="14607"/>
                          <a14:foregroundMark x1="18833" y1="14045" x2="19629" y2="14045"/>
                          <a14:foregroundMark x1="49072" y1="11236" x2="49072" y2="11236"/>
                          <a14:foregroundMark x1="32891" y1="19382" x2="32891" y2="19382"/>
                          <a14:foregroundMark x1="32891" y1="19382" x2="32891" y2="19382"/>
                          <a14:foregroundMark x1="33156" y1="12079" x2="33422" y2="11798"/>
                          <a14:foregroundMark x1="36074" y1="8427" x2="36074" y2="8427"/>
                          <a14:foregroundMark x1="36870" y1="7022" x2="38462" y2="6742"/>
                          <a14:foregroundMark x1="41379" y1="6180" x2="41910" y2="6180"/>
                          <a14:foregroundMark x1="49867" y1="11236" x2="49867" y2="11236"/>
                          <a14:foregroundMark x1="50663" y1="11236" x2="51724" y2="10955"/>
                          <a14:foregroundMark x1="53316" y1="10955" x2="53316" y2="10955"/>
                          <a14:foregroundMark x1="54907" y1="10955" x2="54907" y2="10955"/>
                          <a14:foregroundMark x1="55438" y1="11236" x2="56499" y2="11517"/>
                          <a14:foregroundMark x1="56499" y1="11517" x2="56499" y2="11517"/>
                          <a14:foregroundMark x1="56764" y1="11517" x2="57294" y2="11517"/>
                          <a14:foregroundMark x1="57825" y1="11517" x2="57825" y2="11517"/>
                          <a14:foregroundMark x1="57825" y1="11517" x2="58355" y2="11517"/>
                          <a14:foregroundMark x1="60212" y1="11517" x2="60212" y2="11517"/>
                          <a14:foregroundMark x1="60477" y1="11517" x2="62334" y2="11798"/>
                          <a14:foregroundMark x1="63660" y1="11798" x2="63660" y2="11798"/>
                          <a14:foregroundMark x1="63926" y1="11798" x2="63926" y2="11798"/>
                          <a14:foregroundMark x1="63926" y1="11798" x2="64456" y2="11798"/>
                          <a14:foregroundMark x1="65252" y1="11798" x2="65252" y2="11798"/>
                          <a14:foregroundMark x1="65252" y1="11798" x2="65252" y2="11798"/>
                          <a14:foregroundMark x1="65517" y1="11798" x2="66048" y2="12079"/>
                          <a14:foregroundMark x1="66313" y1="12079" x2="66313" y2="12079"/>
                          <a14:foregroundMark x1="67109" y1="12079" x2="68170" y2="12079"/>
                          <a14:foregroundMark x1="68700" y1="12079" x2="69231" y2="12079"/>
                          <a14:foregroundMark x1="70027" y1="12079" x2="70822" y2="12079"/>
                          <a14:foregroundMark x1="71618" y1="12079" x2="71618" y2="12079"/>
                          <a14:foregroundMark x1="71883" y1="12079" x2="72149" y2="12079"/>
                          <a14:foregroundMark x1="72414" y1="12079" x2="72414" y2="12079"/>
                          <a14:foregroundMark x1="72944" y1="12079" x2="73210" y2="12079"/>
                          <a14:foregroundMark x1="73475" y1="12079" x2="74005" y2="12079"/>
                          <a14:foregroundMark x1="74536" y1="12079" x2="74536" y2="12079"/>
                          <a14:foregroundMark x1="75066" y1="12079" x2="75066" y2="12079"/>
                          <a14:foregroundMark x1="75597" y1="12360" x2="75862" y2="12360"/>
                          <a14:foregroundMark x1="76127" y1="12360" x2="76658" y2="12360"/>
                          <a14:foregroundMark x1="77188" y1="12360" x2="77188" y2="12360"/>
                          <a14:foregroundMark x1="77454" y1="12360" x2="77719" y2="12360"/>
                          <a14:foregroundMark x1="77984" y1="12360" x2="78515" y2="12360"/>
                          <a14:foregroundMark x1="78780" y1="12360" x2="78780" y2="12360"/>
                          <a14:foregroundMark x1="79310" y1="12360" x2="79576" y2="12360"/>
                          <a14:foregroundMark x1="79841" y1="12360" x2="79841" y2="12360"/>
                          <a14:foregroundMark x1="80106" y1="12360" x2="80637" y2="12360"/>
                          <a14:foregroundMark x1="80902" y1="12360" x2="81432" y2="12360"/>
                          <a14:foregroundMark x1="81432" y1="12360" x2="82228" y2="12640"/>
                          <a14:foregroundMark x1="82228" y1="12640" x2="82493" y2="12640"/>
                          <a14:foregroundMark x1="83024" y1="12640" x2="83554" y2="12640"/>
                          <a14:foregroundMark x1="83820" y1="12640" x2="83820" y2="12640"/>
                          <a14:foregroundMark x1="84085" y1="12640" x2="84350" y2="12921"/>
                          <a14:foregroundMark x1="84615" y1="12921" x2="85146" y2="13202"/>
                          <a14:foregroundMark x1="85411" y1="13202" x2="86207" y2="13483"/>
                          <a14:foregroundMark x1="86472" y1="13764" x2="86472" y2="13764"/>
                          <a14:foregroundMark x1="86472" y1="13764" x2="87268" y2="14045"/>
                          <a14:foregroundMark x1="87533" y1="14045" x2="88064" y2="14045"/>
                          <a14:foregroundMark x1="88329" y1="14045" x2="89655" y2="14326"/>
                          <a14:foregroundMark x1="90451" y1="14326" x2="90451" y2="14326"/>
                          <a14:foregroundMark x1="90716" y1="14607" x2="88594" y2="14326"/>
                          <a14:foregroundMark x1="87798" y1="14045" x2="86472" y2="14045"/>
                          <a14:foregroundMark x1="86207" y1="13764" x2="89125" y2="14045"/>
                          <a14:foregroundMark x1="90451" y1="14045" x2="90716" y2="14326"/>
                          <a14:foregroundMark x1="90981" y1="14326" x2="92042" y2="14326"/>
                          <a14:foregroundMark x1="92308" y1="14326" x2="92573" y2="14326"/>
                          <a14:foregroundMark x1="93103" y1="14607" x2="93634" y2="14888"/>
                          <a14:foregroundMark x1="93899" y1="14888" x2="93899" y2="14888"/>
                          <a14:foregroundMark x1="93634" y1="15169" x2="93634" y2="16292"/>
                          <a14:foregroundMark x1="93899" y1="17135" x2="93899" y2="17697"/>
                          <a14:foregroundMark x1="93899" y1="17697" x2="93634" y2="18820"/>
                          <a14:foregroundMark x1="93369" y1="19101" x2="93369" y2="19663"/>
                          <a14:foregroundMark x1="93369" y1="19663" x2="92838" y2="20787"/>
                          <a14:foregroundMark x1="92838" y1="20787" x2="92838" y2="20787"/>
                          <a14:foregroundMark x1="92838" y1="20787" x2="92838" y2="20787"/>
                          <a14:foregroundMark x1="21220" y1="95506" x2="20690" y2="95506"/>
                          <a14:foregroundMark x1="19363" y1="95506" x2="19363" y2="95506"/>
                          <a14:foregroundMark x1="18568" y1="94944" x2="18568" y2="94944"/>
                          <a14:foregroundMark x1="65782" y1="87921" x2="65782" y2="87921"/>
                          <a14:foregroundMark x1="65517" y1="88202" x2="65517" y2="88202"/>
                          <a14:foregroundMark x1="64191" y1="88483" x2="65252" y2="88483"/>
                          <a14:foregroundMark x1="65782" y1="88483" x2="65782" y2="88483"/>
                          <a14:foregroundMark x1="66048" y1="88483" x2="66048" y2="88483"/>
                          <a14:foregroundMark x1="66578" y1="88202" x2="68435" y2="87921"/>
                          <a14:foregroundMark x1="68435" y1="87640" x2="68435" y2="87640"/>
                          <a14:foregroundMark x1="68966" y1="87640" x2="68966" y2="87640"/>
                          <a14:foregroundMark x1="69761" y1="87640" x2="70822" y2="87079"/>
                          <a14:foregroundMark x1="71088" y1="87079" x2="71088" y2="87079"/>
                          <a14:foregroundMark x1="72149" y1="87079" x2="73475" y2="86798"/>
                          <a14:foregroundMark x1="75066" y1="86517" x2="76127" y2="86517"/>
                          <a14:foregroundMark x1="77188" y1="86517" x2="77188" y2="86517"/>
                          <a14:foregroundMark x1="77454" y1="86517" x2="76923" y2="86517"/>
                          <a14:foregroundMark x1="76393" y1="86517" x2="77188" y2="86517"/>
                          <a14:foregroundMark x1="79841" y1="86236" x2="79841" y2="86236"/>
                          <a14:foregroundMark x1="78780" y1="86236" x2="78515" y2="86236"/>
                          <a14:foregroundMark x1="77984" y1="86236" x2="77984" y2="86236"/>
                          <a14:foregroundMark x1="77984" y1="86236" x2="77984" y2="86236"/>
                          <a14:foregroundMark x1="80106" y1="86236" x2="78780" y2="86236"/>
                        </a14:backgroundRemoval>
                      </a14:imgEffect>
                    </a14:imgLayer>
                  </a14:imgProps>
                </a:ext>
                <a:ext uri="{28A0092B-C50C-407E-A947-70E740481C1C}">
                  <a14:useLocalDpi xmlns:a14="http://schemas.microsoft.com/office/drawing/2010/main" val="0"/>
                </a:ext>
              </a:extLst>
            </a:blip>
            <a:stretch>
              <a:fillRect/>
            </a:stretch>
          </p:blipFill>
          <p:spPr>
            <a:xfrm>
              <a:off x="2776537" y="1733550"/>
              <a:ext cx="3590925" cy="3390900"/>
            </a:xfrm>
            <a:prstGeom prst="rect">
              <a:avLst/>
            </a:prstGeom>
          </p:spPr>
        </p:pic>
        <p:sp>
          <p:nvSpPr>
            <p:cNvPr id="15" name="TextBox 14"/>
            <p:cNvSpPr txBox="1"/>
            <p:nvPr/>
          </p:nvSpPr>
          <p:spPr>
            <a:xfrm>
              <a:off x="3429000" y="3051217"/>
              <a:ext cx="2144161" cy="1583325"/>
            </a:xfrm>
            <a:prstGeom prst="rect">
              <a:avLst/>
            </a:prstGeom>
            <a:noFill/>
          </p:spPr>
          <p:txBody>
            <a:bodyPr wrap="square" rtlCol="0">
              <a:spAutoFit/>
            </a:bodyPr>
            <a:lstStyle/>
            <a:p>
              <a:pPr algn="ctr"/>
              <a:r>
                <a:rPr lang="en-US" sz="1600" dirty="0" smtClean="0"/>
                <a:t>Monitor with:</a:t>
              </a:r>
              <a:br>
                <a:rPr lang="en-US" sz="1600" dirty="0" smtClean="0"/>
              </a:br>
              <a:r>
                <a:rPr lang="en-US" sz="1600" dirty="0" smtClean="0">
                  <a:solidFill>
                    <a:srgbClr val="0000FF"/>
                  </a:solidFill>
                </a:rPr>
                <a:t>FABI </a:t>
              </a:r>
              <a:r>
                <a:rPr lang="en-US" sz="1600" dirty="0">
                  <a:solidFill>
                    <a:srgbClr val="0000FF"/>
                  </a:solidFill>
                </a:rPr>
                <a:t>Step 5 Summary </a:t>
              </a:r>
              <a:r>
                <a:rPr lang="en-US" sz="1600" dirty="0" smtClean="0">
                  <a:solidFill>
                    <a:srgbClr val="0000FF"/>
                  </a:solidFill>
                </a:rPr>
                <a:t>Template.xls</a:t>
              </a:r>
              <a:endParaRPr lang="en-US" sz="1600" dirty="0">
                <a:solidFill>
                  <a:srgbClr val="0000FF"/>
                </a:solidFill>
              </a:endParaRPr>
            </a:p>
          </p:txBody>
        </p:sp>
      </p:grpSp>
    </p:spTree>
    <p:extLst>
      <p:ext uri="{BB962C8B-B14F-4D97-AF65-F5344CB8AC3E}">
        <p14:creationId xmlns:p14="http://schemas.microsoft.com/office/powerpoint/2010/main" val="7417721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sz="3600" dirty="0" smtClean="0">
                <a:solidFill>
                  <a:schemeClr val="tx1"/>
                </a:solidFill>
              </a:rPr>
              <a:t>What do the adults think about it?</a:t>
            </a:r>
            <a:endParaRPr lang="en-US" sz="3600" dirty="0">
              <a:solidFill>
                <a:schemeClr val="tx1"/>
              </a:solidFill>
            </a:endParaRPr>
          </a:p>
        </p:txBody>
      </p:sp>
      <p:pic>
        <p:nvPicPr>
          <p:cNvPr id="7" name="Content Placeholder 6"/>
          <p:cNvPicPr>
            <a:picLocks noGrp="1" noChangeAspect="1"/>
          </p:cNvPicPr>
          <p:nvPr>
            <p:ph idx="4294967295"/>
          </p:nvPr>
        </p:nvPicPr>
        <p:blipFill>
          <a:blip r:embed="rId3"/>
          <a:stretch>
            <a:fillRect/>
          </a:stretch>
        </p:blipFill>
        <p:spPr>
          <a:xfrm>
            <a:off x="5638800" y="1828800"/>
            <a:ext cx="3352800" cy="4264025"/>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a:stretch>
            <a:fillRect/>
          </a:stretch>
        </p:blipFill>
        <p:spPr>
          <a:xfrm>
            <a:off x="152398" y="1828797"/>
            <a:ext cx="3282394" cy="4263545"/>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2895599" y="1065738"/>
            <a:ext cx="3282394" cy="3046988"/>
          </a:xfrm>
          <a:prstGeom prst="rect">
            <a:avLst/>
          </a:prstGeom>
          <a:gradFill>
            <a:gsLst>
              <a:gs pos="0">
                <a:schemeClr val="accent4">
                  <a:lumMod val="60000"/>
                  <a:lumOff val="40000"/>
                </a:schemeClr>
              </a:gs>
              <a:gs pos="35000">
                <a:schemeClr val="accent4">
                  <a:lumMod val="40000"/>
                  <a:lumOff val="60000"/>
                </a:schemeClr>
              </a:gs>
              <a:gs pos="100000">
                <a:schemeClr val="accent4">
                  <a:lumMod val="20000"/>
                  <a:lumOff val="80000"/>
                </a:schemeClr>
              </a:gs>
            </a:gsLst>
          </a:gra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smtClean="0"/>
              <a:t>Completed by adults (e.g., teachers, </a:t>
            </a:r>
            <a:r>
              <a:rPr lang="en-US" sz="2400" b="1" dirty="0" err="1" smtClean="0"/>
              <a:t>paraeducators</a:t>
            </a:r>
            <a:r>
              <a:rPr lang="en-US" sz="2400" b="1" dirty="0" smtClean="0"/>
              <a:t>, parents) participating in the intervention at two time points: Pre and post intervention </a:t>
            </a:r>
            <a:endParaRPr lang="en-US" sz="2400" b="1" dirty="0"/>
          </a:p>
        </p:txBody>
      </p:sp>
      <p:grpSp>
        <p:nvGrpSpPr>
          <p:cNvPr id="9" name="Group 8"/>
          <p:cNvGrpSpPr/>
          <p:nvPr/>
        </p:nvGrpSpPr>
        <p:grpSpPr>
          <a:xfrm>
            <a:off x="3275641" y="3989144"/>
            <a:ext cx="2353634" cy="2307005"/>
            <a:chOff x="2776537" y="1733550"/>
            <a:chExt cx="3590925" cy="3390900"/>
          </a:xfrm>
        </p:grpSpPr>
        <p:pic>
          <p:nvPicPr>
            <p:cNvPr id="10" name="Picture 9" descr="Maddy and Toni unlock the Mysteries of the Universe!"/>
            <p:cNvPicPr>
              <a:picLocks noChangeAspect="1"/>
            </p:cNvPicPr>
            <p:nvPr/>
          </p:nvPicPr>
          <p:blipFill>
            <a:blip r:embed="rId5">
              <a:extLst>
                <a:ext uri="{BEBA8EAE-BF5A-486C-A8C5-ECC9F3942E4B}">
                  <a14:imgProps xmlns:a14="http://schemas.microsoft.com/office/drawing/2010/main">
                    <a14:imgLayer r:embed="rId6">
                      <a14:imgEffect>
                        <a14:backgroundRemoval t="3933" b="97753" l="1857" r="100000">
                          <a14:foregroundMark x1="29708" y1="94663" x2="29708" y2="94663"/>
                          <a14:foregroundMark x1="27851" y1="95225" x2="27586" y2="95225"/>
                          <a14:foregroundMark x1="25995" y1="95506" x2="25199" y2="95506"/>
                          <a14:foregroundMark x1="23342" y1="95787" x2="23342" y2="95787"/>
                          <a14:foregroundMark x1="21751" y1="95506" x2="21220" y2="95506"/>
                          <a14:foregroundMark x1="19894" y1="94944" x2="19894" y2="94944"/>
                          <a14:foregroundMark x1="10875" y1="22472" x2="10875" y2="22472"/>
                          <a14:foregroundMark x1="59416" y1="17416" x2="59416" y2="17416"/>
                          <a14:foregroundMark x1="66313" y1="22191" x2="64191" y2="23034"/>
                          <a14:foregroundMark x1="51194" y1="24157" x2="49867" y2="24157"/>
                          <a14:foregroundMark x1="37401" y1="21910" x2="36074" y2="21910"/>
                          <a14:foregroundMark x1="29973" y1="17697" x2="29973" y2="17697"/>
                          <a14:foregroundMark x1="31565" y1="19944" x2="31565" y2="19944"/>
                          <a14:foregroundMark x1="32095" y1="20225" x2="32891" y2="21348"/>
                          <a14:foregroundMark x1="33687" y1="21910" x2="40053" y2="22472"/>
                          <a14:foregroundMark x1="61273" y1="20787" x2="62599" y2="20787"/>
                          <a14:foregroundMark x1="75066" y1="20787" x2="75597" y2="17135"/>
                          <a14:foregroundMark x1="77188" y1="12921" x2="77188" y2="12921"/>
                          <a14:foregroundMark x1="73740" y1="12640" x2="73740" y2="12640"/>
                          <a14:foregroundMark x1="53581" y1="11517" x2="53581" y2="11517"/>
                          <a14:foregroundMark x1="51989" y1="11517" x2="51989" y2="11517"/>
                          <a14:foregroundMark x1="54377" y1="11517" x2="54377" y2="11517"/>
                          <a14:foregroundMark x1="55172" y1="11798" x2="55703" y2="11798"/>
                          <a14:foregroundMark x1="63130" y1="11798" x2="63130" y2="11798"/>
                          <a14:foregroundMark x1="62334" y1="12079" x2="62334" y2="12079"/>
                          <a14:foregroundMark x1="66048" y1="12360" x2="66048" y2="12360"/>
                          <a14:foregroundMark x1="67109" y1="12079" x2="67109" y2="12079"/>
                          <a14:foregroundMark x1="67109" y1="12079" x2="67374" y2="12079"/>
                          <a14:foregroundMark x1="67905" y1="12079" x2="68170" y2="12079"/>
                          <a14:foregroundMark x1="68435" y1="12079" x2="68435" y2="12079"/>
                          <a14:foregroundMark x1="68700" y1="12079" x2="68700" y2="12079"/>
                          <a14:foregroundMark x1="69496" y1="12079" x2="69496" y2="12079"/>
                          <a14:foregroundMark x1="69496" y1="12360" x2="69496" y2="12360"/>
                          <a14:foregroundMark x1="69496" y1="12360" x2="70027" y2="12360"/>
                          <a14:foregroundMark x1="24668" y1="95225" x2="24668" y2="95225"/>
                          <a14:foregroundMark x1="23873" y1="95225" x2="23873" y2="95225"/>
                          <a14:foregroundMark x1="29708" y1="94944" x2="29708" y2="94944"/>
                          <a14:foregroundMark x1="28647" y1="94944" x2="28647" y2="94944"/>
                          <a14:foregroundMark x1="28647" y1="94944" x2="28647" y2="94944"/>
                          <a14:foregroundMark x1="30239" y1="94944" x2="30239" y2="94944"/>
                          <a14:foregroundMark x1="29973" y1="94944" x2="29973" y2="94944"/>
                          <a14:foregroundMark x1="20424" y1="95225" x2="20424" y2="95225"/>
                          <a14:foregroundMark x1="19363" y1="94944" x2="19363" y2="94944"/>
                          <a14:foregroundMark x1="12997" y1="63764" x2="12997" y2="63764"/>
                          <a14:foregroundMark x1="12732" y1="63202" x2="12732" y2="63202"/>
                          <a14:foregroundMark x1="12732" y1="62360" x2="12732" y2="62360"/>
                          <a14:foregroundMark x1="12202" y1="57022" x2="12202" y2="57022"/>
                          <a14:foregroundMark x1="12202" y1="56742" x2="12202" y2="56180"/>
                          <a14:foregroundMark x1="12202" y1="55056" x2="12202" y2="55056"/>
                          <a14:foregroundMark x1="12202" y1="55056" x2="12202" y2="55056"/>
                          <a14:foregroundMark x1="12467" y1="53090" x2="12467" y2="53090"/>
                          <a14:foregroundMark x1="12467" y1="52809" x2="12467" y2="52809"/>
                          <a14:foregroundMark x1="12202" y1="52809" x2="12202" y2="53090"/>
                          <a14:foregroundMark x1="12202" y1="53933" x2="12202" y2="53933"/>
                          <a14:foregroundMark x1="12202" y1="52809" x2="12202" y2="52809"/>
                          <a14:foregroundMark x1="12202" y1="52809" x2="12202" y2="52809"/>
                          <a14:foregroundMark x1="12202" y1="52809" x2="12202" y2="52809"/>
                          <a14:foregroundMark x1="10875" y1="44663" x2="10875" y2="44663"/>
                          <a14:foregroundMark x1="10875" y1="43258" x2="10875" y2="43258"/>
                          <a14:foregroundMark x1="10610" y1="42416" x2="10610" y2="42416"/>
                          <a14:foregroundMark x1="10610" y1="40449" x2="10610" y2="40449"/>
                          <a14:foregroundMark x1="10610" y1="38764" x2="10875" y2="38483"/>
                          <a14:foregroundMark x1="10875" y1="38202" x2="10875" y2="37640"/>
                          <a14:foregroundMark x1="11141" y1="37360" x2="11141" y2="37360"/>
                          <a14:foregroundMark x1="11141" y1="37079" x2="11406" y2="37640"/>
                          <a14:foregroundMark x1="11406" y1="37921" x2="11406" y2="38202"/>
                          <a14:foregroundMark x1="11671" y1="38764" x2="11671" y2="38764"/>
                          <a14:foregroundMark x1="19098" y1="14607" x2="19098" y2="14607"/>
                          <a14:foregroundMark x1="20424" y1="14326" x2="20955" y2="14326"/>
                          <a14:foregroundMark x1="21485" y1="14326" x2="21485" y2="14326"/>
                          <a14:foregroundMark x1="21220" y1="14326" x2="21220" y2="14326"/>
                          <a14:foregroundMark x1="19894" y1="14326" x2="22546" y2="14045"/>
                          <a14:foregroundMark x1="23873" y1="13764" x2="23873" y2="13764"/>
                          <a14:foregroundMark x1="23077" y1="13483" x2="23077" y2="13483"/>
                          <a14:foregroundMark x1="22546" y1="14045" x2="21485" y2="14326"/>
                          <a14:foregroundMark x1="19629" y1="14607" x2="19098" y2="14607"/>
                          <a14:foregroundMark x1="18833" y1="14045" x2="19629" y2="14045"/>
                          <a14:foregroundMark x1="49072" y1="11236" x2="49072" y2="11236"/>
                          <a14:foregroundMark x1="32891" y1="19382" x2="32891" y2="19382"/>
                          <a14:foregroundMark x1="32891" y1="19382" x2="32891" y2="19382"/>
                          <a14:foregroundMark x1="33156" y1="12079" x2="33422" y2="11798"/>
                          <a14:foregroundMark x1="36074" y1="8427" x2="36074" y2="8427"/>
                          <a14:foregroundMark x1="36870" y1="7022" x2="38462" y2="6742"/>
                          <a14:foregroundMark x1="41379" y1="6180" x2="41910" y2="6180"/>
                          <a14:foregroundMark x1="49867" y1="11236" x2="49867" y2="11236"/>
                          <a14:foregroundMark x1="50663" y1="11236" x2="51724" y2="10955"/>
                          <a14:foregroundMark x1="53316" y1="10955" x2="53316" y2="10955"/>
                          <a14:foregroundMark x1="54907" y1="10955" x2="54907" y2="10955"/>
                          <a14:foregroundMark x1="55438" y1="11236" x2="56499" y2="11517"/>
                          <a14:foregroundMark x1="56499" y1="11517" x2="56499" y2="11517"/>
                          <a14:foregroundMark x1="56764" y1="11517" x2="57294" y2="11517"/>
                          <a14:foregroundMark x1="57825" y1="11517" x2="57825" y2="11517"/>
                          <a14:foregroundMark x1="57825" y1="11517" x2="58355" y2="11517"/>
                          <a14:foregroundMark x1="60212" y1="11517" x2="60212" y2="11517"/>
                          <a14:foregroundMark x1="60477" y1="11517" x2="62334" y2="11798"/>
                          <a14:foregroundMark x1="63660" y1="11798" x2="63660" y2="11798"/>
                          <a14:foregroundMark x1="63926" y1="11798" x2="63926" y2="11798"/>
                          <a14:foregroundMark x1="63926" y1="11798" x2="64456" y2="11798"/>
                          <a14:foregroundMark x1="65252" y1="11798" x2="65252" y2="11798"/>
                          <a14:foregroundMark x1="65252" y1="11798" x2="65252" y2="11798"/>
                          <a14:foregroundMark x1="65517" y1="11798" x2="66048" y2="12079"/>
                          <a14:foregroundMark x1="66313" y1="12079" x2="66313" y2="12079"/>
                          <a14:foregroundMark x1="67109" y1="12079" x2="68170" y2="12079"/>
                          <a14:foregroundMark x1="68700" y1="12079" x2="69231" y2="12079"/>
                          <a14:foregroundMark x1="70027" y1="12079" x2="70822" y2="12079"/>
                          <a14:foregroundMark x1="71618" y1="12079" x2="71618" y2="12079"/>
                          <a14:foregroundMark x1="71883" y1="12079" x2="72149" y2="12079"/>
                          <a14:foregroundMark x1="72414" y1="12079" x2="72414" y2="12079"/>
                          <a14:foregroundMark x1="72944" y1="12079" x2="73210" y2="12079"/>
                          <a14:foregroundMark x1="73475" y1="12079" x2="74005" y2="12079"/>
                          <a14:foregroundMark x1="74536" y1="12079" x2="74536" y2="12079"/>
                          <a14:foregroundMark x1="75066" y1="12079" x2="75066" y2="12079"/>
                          <a14:foregroundMark x1="75597" y1="12360" x2="75862" y2="12360"/>
                          <a14:foregroundMark x1="76127" y1="12360" x2="76658" y2="12360"/>
                          <a14:foregroundMark x1="77188" y1="12360" x2="77188" y2="12360"/>
                          <a14:foregroundMark x1="77454" y1="12360" x2="77719" y2="12360"/>
                          <a14:foregroundMark x1="77984" y1="12360" x2="78515" y2="12360"/>
                          <a14:foregroundMark x1="78780" y1="12360" x2="78780" y2="12360"/>
                          <a14:foregroundMark x1="79310" y1="12360" x2="79576" y2="12360"/>
                          <a14:foregroundMark x1="79841" y1="12360" x2="79841" y2="12360"/>
                          <a14:foregroundMark x1="80106" y1="12360" x2="80637" y2="12360"/>
                          <a14:foregroundMark x1="80902" y1="12360" x2="81432" y2="12360"/>
                          <a14:foregroundMark x1="81432" y1="12360" x2="82228" y2="12640"/>
                          <a14:foregroundMark x1="82228" y1="12640" x2="82493" y2="12640"/>
                          <a14:foregroundMark x1="83024" y1="12640" x2="83554" y2="12640"/>
                          <a14:foregroundMark x1="83820" y1="12640" x2="83820" y2="12640"/>
                          <a14:foregroundMark x1="84085" y1="12640" x2="84350" y2="12921"/>
                          <a14:foregroundMark x1="84615" y1="12921" x2="85146" y2="13202"/>
                          <a14:foregroundMark x1="85411" y1="13202" x2="86207" y2="13483"/>
                          <a14:foregroundMark x1="86472" y1="13764" x2="86472" y2="13764"/>
                          <a14:foregroundMark x1="86472" y1="13764" x2="87268" y2="14045"/>
                          <a14:foregroundMark x1="87533" y1="14045" x2="88064" y2="14045"/>
                          <a14:foregroundMark x1="88329" y1="14045" x2="89655" y2="14326"/>
                          <a14:foregroundMark x1="90451" y1="14326" x2="90451" y2="14326"/>
                          <a14:foregroundMark x1="90716" y1="14607" x2="88594" y2="14326"/>
                          <a14:foregroundMark x1="87798" y1="14045" x2="86472" y2="14045"/>
                          <a14:foregroundMark x1="86207" y1="13764" x2="89125" y2="14045"/>
                          <a14:foregroundMark x1="90451" y1="14045" x2="90716" y2="14326"/>
                          <a14:foregroundMark x1="90981" y1="14326" x2="92042" y2="14326"/>
                          <a14:foregroundMark x1="92308" y1="14326" x2="92573" y2="14326"/>
                          <a14:foregroundMark x1="93103" y1="14607" x2="93634" y2="14888"/>
                          <a14:foregroundMark x1="93899" y1="14888" x2="93899" y2="14888"/>
                          <a14:foregroundMark x1="93634" y1="15169" x2="93634" y2="16292"/>
                          <a14:foregroundMark x1="93899" y1="17135" x2="93899" y2="17697"/>
                          <a14:foregroundMark x1="93899" y1="17697" x2="93634" y2="18820"/>
                          <a14:foregroundMark x1="93369" y1="19101" x2="93369" y2="19663"/>
                          <a14:foregroundMark x1="93369" y1="19663" x2="92838" y2="20787"/>
                          <a14:foregroundMark x1="92838" y1="20787" x2="92838" y2="20787"/>
                          <a14:foregroundMark x1="92838" y1="20787" x2="92838" y2="20787"/>
                          <a14:foregroundMark x1="21220" y1="95506" x2="20690" y2="95506"/>
                          <a14:foregroundMark x1="19363" y1="95506" x2="19363" y2="95506"/>
                          <a14:foregroundMark x1="18568" y1="94944" x2="18568" y2="94944"/>
                          <a14:foregroundMark x1="65782" y1="87921" x2="65782" y2="87921"/>
                          <a14:foregroundMark x1="65517" y1="88202" x2="65517" y2="88202"/>
                          <a14:foregroundMark x1="64191" y1="88483" x2="65252" y2="88483"/>
                          <a14:foregroundMark x1="65782" y1="88483" x2="65782" y2="88483"/>
                          <a14:foregroundMark x1="66048" y1="88483" x2="66048" y2="88483"/>
                          <a14:foregroundMark x1="66578" y1="88202" x2="68435" y2="87921"/>
                          <a14:foregroundMark x1="68435" y1="87640" x2="68435" y2="87640"/>
                          <a14:foregroundMark x1="68966" y1="87640" x2="68966" y2="87640"/>
                          <a14:foregroundMark x1="69761" y1="87640" x2="70822" y2="87079"/>
                          <a14:foregroundMark x1="71088" y1="87079" x2="71088" y2="87079"/>
                          <a14:foregroundMark x1="72149" y1="87079" x2="73475" y2="86798"/>
                          <a14:foregroundMark x1="75066" y1="86517" x2="76127" y2="86517"/>
                          <a14:foregroundMark x1="77188" y1="86517" x2="77188" y2="86517"/>
                          <a14:foregroundMark x1="77454" y1="86517" x2="76923" y2="86517"/>
                          <a14:foregroundMark x1="76393" y1="86517" x2="77188" y2="86517"/>
                          <a14:foregroundMark x1="79841" y1="86236" x2="79841" y2="86236"/>
                          <a14:foregroundMark x1="78780" y1="86236" x2="78515" y2="86236"/>
                          <a14:foregroundMark x1="77984" y1="86236" x2="77984" y2="86236"/>
                          <a14:foregroundMark x1="77984" y1="86236" x2="77984" y2="86236"/>
                          <a14:foregroundMark x1="80106" y1="86236" x2="78780" y2="86236"/>
                        </a14:backgroundRemoval>
                      </a14:imgEffect>
                    </a14:imgLayer>
                  </a14:imgProps>
                </a:ext>
                <a:ext uri="{28A0092B-C50C-407E-A947-70E740481C1C}">
                  <a14:useLocalDpi xmlns:a14="http://schemas.microsoft.com/office/drawing/2010/main" val="0"/>
                </a:ext>
              </a:extLst>
            </a:blip>
            <a:stretch>
              <a:fillRect/>
            </a:stretch>
          </p:blipFill>
          <p:spPr>
            <a:xfrm>
              <a:off x="2776537" y="1733550"/>
              <a:ext cx="3590925" cy="3390900"/>
            </a:xfrm>
            <a:prstGeom prst="rect">
              <a:avLst/>
            </a:prstGeom>
          </p:spPr>
        </p:pic>
        <p:sp>
          <p:nvSpPr>
            <p:cNvPr id="14" name="TextBox 13"/>
            <p:cNvSpPr txBox="1"/>
            <p:nvPr/>
          </p:nvSpPr>
          <p:spPr>
            <a:xfrm>
              <a:off x="3429000" y="3051217"/>
              <a:ext cx="2144161" cy="1583325"/>
            </a:xfrm>
            <a:prstGeom prst="rect">
              <a:avLst/>
            </a:prstGeom>
            <a:noFill/>
          </p:spPr>
          <p:txBody>
            <a:bodyPr wrap="square" rtlCol="0">
              <a:spAutoFit/>
            </a:bodyPr>
            <a:lstStyle/>
            <a:p>
              <a:pPr algn="ctr"/>
              <a:r>
                <a:rPr lang="en-US" sz="1600" dirty="0" smtClean="0"/>
                <a:t>Monitor with:</a:t>
              </a:r>
              <a:br>
                <a:rPr lang="en-US" sz="1600" dirty="0" smtClean="0"/>
              </a:br>
              <a:r>
                <a:rPr lang="en-US" sz="1600" dirty="0" smtClean="0">
                  <a:solidFill>
                    <a:srgbClr val="0000FF"/>
                  </a:solidFill>
                </a:rPr>
                <a:t>FABI </a:t>
              </a:r>
              <a:r>
                <a:rPr lang="en-US" sz="1600" dirty="0">
                  <a:solidFill>
                    <a:srgbClr val="0000FF"/>
                  </a:solidFill>
                </a:rPr>
                <a:t>Step 5 Summary </a:t>
              </a:r>
              <a:r>
                <a:rPr lang="en-US" sz="1600" dirty="0" smtClean="0">
                  <a:solidFill>
                    <a:srgbClr val="0000FF"/>
                  </a:solidFill>
                </a:rPr>
                <a:t>Template.xls</a:t>
              </a:r>
              <a:endParaRPr lang="en-US" sz="1600" dirty="0">
                <a:solidFill>
                  <a:srgbClr val="0000FF"/>
                </a:solidFill>
              </a:endParaRPr>
            </a:p>
          </p:txBody>
        </p:sp>
      </p:grpSp>
    </p:spTree>
    <p:extLst>
      <p:ext uri="{BB962C8B-B14F-4D97-AF65-F5344CB8AC3E}">
        <p14:creationId xmlns:p14="http://schemas.microsoft.com/office/powerpoint/2010/main" val="1739455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fontScale="90000"/>
          </a:bodyPr>
          <a:lstStyle/>
          <a:p>
            <a:r>
              <a:rPr lang="en-US" dirty="0" smtClean="0"/>
              <a:t>How well is it working?</a:t>
            </a:r>
            <a:br>
              <a:rPr lang="en-US" dirty="0" smtClean="0"/>
            </a:br>
            <a:r>
              <a:rPr lang="en-US" dirty="0" smtClean="0"/>
              <a:t>Examining the Effects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19553215"/>
              </p:ext>
            </p:extLst>
          </p:nvPr>
        </p:nvGraphicFramePr>
        <p:xfrm>
          <a:off x="304800" y="1534078"/>
          <a:ext cx="8382000" cy="4708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C:\Users\Jessica\AppData\Local\Microsoft\Windows\Temporary Internet Files\Content.IE5\A3NIT4A9\MC900078711[1].wmf"/>
          <p:cNvPicPr>
            <a:picLocks noChangeAspect="1" noChangeArrowheads="1"/>
          </p:cNvPicPr>
          <p:nvPr/>
        </p:nvPicPr>
        <p:blipFill>
          <a:blip r:embed="rId8"/>
          <a:srcRect/>
          <a:stretch>
            <a:fillRect/>
          </a:stretch>
        </p:blipFill>
        <p:spPr bwMode="auto">
          <a:xfrm>
            <a:off x="7010400" y="1524000"/>
            <a:ext cx="1905000" cy="4621213"/>
          </a:xfrm>
          <a:prstGeom prst="rect">
            <a:avLst/>
          </a:prstGeom>
          <a:noFill/>
          <a:ln w="9525">
            <a:noFill/>
            <a:miter lim="800000"/>
            <a:headEnd/>
            <a:tailEnd/>
          </a:ln>
        </p:spPr>
      </p:pic>
      <p:sp>
        <p:nvSpPr>
          <p:cNvPr id="5" name="Rectangle 4"/>
          <p:cNvSpPr/>
          <p:nvPr/>
        </p:nvSpPr>
        <p:spPr>
          <a:xfrm>
            <a:off x="5415405" y="1567640"/>
            <a:ext cx="1594995" cy="4604560"/>
          </a:xfrm>
          <a:prstGeom prst="rect">
            <a:avLst/>
          </a:prstGeom>
          <a:noFill/>
          <a:ln>
            <a:solidFill>
              <a:srgbClr val="FFFF00">
                <a:alpha val="1000"/>
              </a:srgbClr>
            </a:solidFill>
          </a:ln>
          <a:effectLst>
            <a:glow rad="406400">
              <a:schemeClr val="accent2">
                <a:lumMod val="60000"/>
                <a:lumOff val="40000"/>
                <a:alpha val="2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726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normAutofit/>
          </a:bodyPr>
          <a:lstStyle/>
          <a:p>
            <a:r>
              <a:rPr lang="en-US" dirty="0" smtClean="0">
                <a:solidFill>
                  <a:schemeClr val="tx1"/>
                </a:solidFill>
              </a:rPr>
              <a:t>Collecting Data</a:t>
            </a:r>
            <a:endParaRPr lang="en-US" dirty="0">
              <a:solidFill>
                <a:schemeClr val="tx1"/>
              </a:solidFill>
            </a:endParaRPr>
          </a:p>
        </p:txBody>
      </p:sp>
      <p:sp>
        <p:nvSpPr>
          <p:cNvPr id="5" name="Text Placeholder 4"/>
          <p:cNvSpPr>
            <a:spLocks noGrp="1"/>
          </p:cNvSpPr>
          <p:nvPr>
            <p:ph type="body" idx="1"/>
          </p:nvPr>
        </p:nvSpPr>
        <p:spPr>
          <a:xfrm>
            <a:off x="457200" y="2865438"/>
            <a:ext cx="4040188" cy="639762"/>
          </a:xfrm>
        </p:spPr>
        <p:txBody>
          <a:bodyPr/>
          <a:lstStyle/>
          <a:p>
            <a:r>
              <a:rPr lang="en-US" dirty="0"/>
              <a:t>Event </a:t>
            </a:r>
            <a:r>
              <a:rPr lang="en-US" dirty="0" smtClean="0"/>
              <a:t>Recording</a:t>
            </a:r>
            <a:endParaRPr lang="en-US" dirty="0"/>
          </a:p>
        </p:txBody>
      </p:sp>
      <p:sp>
        <p:nvSpPr>
          <p:cNvPr id="2" name="Content Placeholder 1"/>
          <p:cNvSpPr>
            <a:spLocks noGrp="1"/>
          </p:cNvSpPr>
          <p:nvPr>
            <p:ph sz="half" idx="2"/>
          </p:nvPr>
        </p:nvSpPr>
        <p:spPr>
          <a:xfrm>
            <a:off x="457200" y="3505200"/>
            <a:ext cx="4040188" cy="3951288"/>
          </a:xfrm>
        </p:spPr>
        <p:txBody>
          <a:bodyPr>
            <a:normAutofit/>
          </a:bodyPr>
          <a:lstStyle/>
          <a:p>
            <a:pPr marL="0" indent="0">
              <a:buNone/>
            </a:pPr>
            <a:r>
              <a:rPr lang="en-US" sz="2000" dirty="0">
                <a:solidFill>
                  <a:schemeClr val="tx1"/>
                </a:solidFill>
                <a:hlinkClick r:id="rId3"/>
              </a:rPr>
              <a:t>https://</a:t>
            </a:r>
            <a:r>
              <a:rPr lang="en-US" sz="2000" dirty="0" smtClean="0">
                <a:solidFill>
                  <a:schemeClr val="tx1"/>
                </a:solidFill>
                <a:hlinkClick r:id="rId3"/>
              </a:rPr>
              <a:t>vimeo.com/137862234</a:t>
            </a:r>
            <a:r>
              <a:rPr lang="en-US" sz="2000" dirty="0" smtClean="0">
                <a:solidFill>
                  <a:schemeClr val="tx1"/>
                </a:solidFill>
              </a:rPr>
              <a:t> </a:t>
            </a:r>
            <a:endParaRPr lang="en-US" sz="2000" dirty="0">
              <a:solidFill>
                <a:schemeClr val="tx1"/>
              </a:solidFill>
            </a:endParaRPr>
          </a:p>
        </p:txBody>
      </p:sp>
      <p:sp>
        <p:nvSpPr>
          <p:cNvPr id="6" name="Text Placeholder 5"/>
          <p:cNvSpPr>
            <a:spLocks noGrp="1"/>
          </p:cNvSpPr>
          <p:nvPr>
            <p:ph type="body" sz="quarter" idx="3"/>
          </p:nvPr>
        </p:nvSpPr>
        <p:spPr>
          <a:xfrm>
            <a:off x="4645025" y="2865438"/>
            <a:ext cx="4041775" cy="639762"/>
          </a:xfrm>
        </p:spPr>
        <p:txBody>
          <a:bodyPr>
            <a:normAutofit fontScale="92500"/>
          </a:bodyPr>
          <a:lstStyle/>
          <a:p>
            <a:r>
              <a:rPr lang="en-US" dirty="0"/>
              <a:t>Momentary Time </a:t>
            </a:r>
            <a:r>
              <a:rPr lang="en-US" dirty="0" smtClean="0"/>
              <a:t>Sampling</a:t>
            </a:r>
            <a:endParaRPr lang="en-US" dirty="0"/>
          </a:p>
        </p:txBody>
      </p:sp>
      <p:sp>
        <p:nvSpPr>
          <p:cNvPr id="7" name="Content Placeholder 6"/>
          <p:cNvSpPr>
            <a:spLocks noGrp="1"/>
          </p:cNvSpPr>
          <p:nvPr>
            <p:ph sz="quarter" idx="4"/>
          </p:nvPr>
        </p:nvSpPr>
        <p:spPr>
          <a:xfrm>
            <a:off x="4645025" y="3505200"/>
            <a:ext cx="4041775" cy="3951288"/>
          </a:xfrm>
        </p:spPr>
        <p:txBody>
          <a:bodyPr>
            <a:normAutofit/>
          </a:bodyPr>
          <a:lstStyle/>
          <a:p>
            <a:pPr marL="0" indent="0">
              <a:buNone/>
            </a:pPr>
            <a:r>
              <a:rPr lang="en-US" sz="2000" dirty="0">
                <a:hlinkClick r:id="rId4"/>
              </a:rPr>
              <a:t>https://</a:t>
            </a:r>
            <a:r>
              <a:rPr lang="en-US" sz="2000" dirty="0" smtClean="0">
                <a:hlinkClick r:id="rId4"/>
              </a:rPr>
              <a:t>vimeo.com/138030792</a:t>
            </a:r>
            <a:r>
              <a:rPr lang="en-US" sz="2000" dirty="0" smtClean="0"/>
              <a:t> </a:t>
            </a:r>
            <a:endParaRPr lang="en-US" sz="2000" dirty="0"/>
          </a:p>
        </p:txBody>
      </p:sp>
      <p:pic>
        <p:nvPicPr>
          <p:cNvPr id="8" name="Picture 7"/>
          <p:cNvPicPr>
            <a:picLocks noChangeAspect="1"/>
          </p:cNvPicPr>
          <p:nvPr/>
        </p:nvPicPr>
        <p:blipFill>
          <a:blip r:embed="rId5"/>
          <a:stretch>
            <a:fillRect/>
          </a:stretch>
        </p:blipFill>
        <p:spPr>
          <a:xfrm>
            <a:off x="218221" y="4014585"/>
            <a:ext cx="4352986" cy="2323306"/>
          </a:xfrm>
          <a:prstGeom prst="rect">
            <a:avLst/>
          </a:prstGeom>
        </p:spPr>
      </p:pic>
      <p:pic>
        <p:nvPicPr>
          <p:cNvPr id="9" name="Picture 8"/>
          <p:cNvPicPr>
            <a:picLocks noChangeAspect="1"/>
          </p:cNvPicPr>
          <p:nvPr/>
        </p:nvPicPr>
        <p:blipFill>
          <a:blip r:embed="rId6"/>
          <a:stretch>
            <a:fillRect/>
          </a:stretch>
        </p:blipFill>
        <p:spPr>
          <a:xfrm>
            <a:off x="4645024" y="3921126"/>
            <a:ext cx="4236185" cy="2467506"/>
          </a:xfrm>
          <a:prstGeom prst="rect">
            <a:avLst/>
          </a:prstGeom>
        </p:spPr>
      </p:pic>
      <p:sp>
        <p:nvSpPr>
          <p:cNvPr id="3" name="Rectangle 2"/>
          <p:cNvSpPr/>
          <p:nvPr/>
        </p:nvSpPr>
        <p:spPr>
          <a:xfrm>
            <a:off x="265905" y="1837671"/>
            <a:ext cx="6870663" cy="707886"/>
          </a:xfrm>
          <a:prstGeom prst="rect">
            <a:avLst/>
          </a:prstGeom>
        </p:spPr>
        <p:txBody>
          <a:bodyPr wrap="square">
            <a:spAutoFit/>
          </a:bodyPr>
          <a:lstStyle/>
          <a:p>
            <a:pPr>
              <a:spcBef>
                <a:spcPct val="20000"/>
              </a:spcBef>
            </a:pPr>
            <a:r>
              <a:rPr lang="en-US" sz="2000" dirty="0">
                <a:solidFill>
                  <a:srgbClr val="98998D"/>
                </a:solidFill>
                <a:latin typeface="Arial"/>
                <a:cs typeface="Arial"/>
                <a:hlinkClick r:id="rId7"/>
              </a:rPr>
              <a:t>http://</a:t>
            </a:r>
            <a:r>
              <a:rPr lang="en-US" sz="2000" dirty="0" smtClean="0">
                <a:solidFill>
                  <a:srgbClr val="98998D"/>
                </a:solidFill>
                <a:latin typeface="Arial"/>
                <a:cs typeface="Arial"/>
                <a:hlinkClick r:id="rId7"/>
              </a:rPr>
              <a:t>iris.peabody.vanderbilt.edu/wp-content/uploads/pdf_case_studies/ics_defbeh.pdf</a:t>
            </a:r>
            <a:r>
              <a:rPr lang="en-US" sz="2000" dirty="0" smtClean="0">
                <a:solidFill>
                  <a:srgbClr val="98998D"/>
                </a:solidFill>
                <a:latin typeface="Arial"/>
                <a:cs typeface="Arial"/>
              </a:rPr>
              <a:t> </a:t>
            </a:r>
            <a:endParaRPr lang="en-US" sz="2000" dirty="0">
              <a:solidFill>
                <a:srgbClr val="98998D"/>
              </a:solidFill>
              <a:latin typeface="Arial"/>
              <a:cs typeface="Arial"/>
            </a:endParaRPr>
          </a:p>
        </p:txBody>
      </p:sp>
      <p:sp>
        <p:nvSpPr>
          <p:cNvPr id="10" name="Text Placeholder 4"/>
          <p:cNvSpPr txBox="1">
            <a:spLocks/>
          </p:cNvSpPr>
          <p:nvPr/>
        </p:nvSpPr>
        <p:spPr>
          <a:xfrm>
            <a:off x="265906" y="1196035"/>
            <a:ext cx="4040188"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lumMod val="75000"/>
                    <a:lumOff val="25000"/>
                  </a:schemeClr>
                </a:solidFill>
                <a:latin typeface="Arial"/>
                <a:ea typeface="+mn-ea"/>
                <a:cs typeface="Arial"/>
              </a:defRPr>
            </a:lvl1pPr>
            <a:lvl2pPr marL="457200" indent="0" algn="l" defTabSz="914400" rtl="0" eaLnBrk="1" latinLnBrk="0" hangingPunct="1">
              <a:spcBef>
                <a:spcPct val="20000"/>
              </a:spcBef>
              <a:buFont typeface="Arial" pitchFamily="34" charset="0"/>
              <a:buNone/>
              <a:defRPr sz="2000" b="1" kern="1200">
                <a:solidFill>
                  <a:schemeClr val="tx1">
                    <a:lumMod val="75000"/>
                    <a:lumOff val="25000"/>
                  </a:schemeClr>
                </a:solidFill>
                <a:latin typeface="Arial"/>
                <a:ea typeface="+mn-ea"/>
                <a:cs typeface="Arial"/>
              </a:defRPr>
            </a:lvl2pPr>
            <a:lvl3pPr marL="914400" indent="0" algn="l" defTabSz="914400" rtl="0" eaLnBrk="1" latinLnBrk="0" hangingPunct="1">
              <a:spcBef>
                <a:spcPct val="20000"/>
              </a:spcBef>
              <a:buFont typeface="Arial" pitchFamily="34" charset="0"/>
              <a:buNone/>
              <a:defRPr sz="1800" b="1" kern="1200">
                <a:solidFill>
                  <a:schemeClr val="tx1">
                    <a:lumMod val="75000"/>
                    <a:lumOff val="25000"/>
                  </a:schemeClr>
                </a:solidFill>
                <a:latin typeface="Arial"/>
                <a:ea typeface="+mn-ea"/>
                <a:cs typeface="Arial"/>
              </a:defRPr>
            </a:lvl3pPr>
            <a:lvl4pPr marL="1371600" indent="0" algn="l" defTabSz="914400" rtl="0" eaLnBrk="1" latinLnBrk="0" hangingPunct="1">
              <a:spcBef>
                <a:spcPct val="20000"/>
              </a:spcBef>
              <a:buFont typeface="Arial" pitchFamily="34" charset="0"/>
              <a:buNone/>
              <a:defRPr sz="1600" b="1" kern="1200">
                <a:solidFill>
                  <a:schemeClr val="tx1">
                    <a:lumMod val="75000"/>
                    <a:lumOff val="25000"/>
                  </a:schemeClr>
                </a:solidFill>
                <a:latin typeface="Arial"/>
                <a:ea typeface="+mn-ea"/>
                <a:cs typeface="Arial"/>
              </a:defRPr>
            </a:lvl4pPr>
            <a:lvl5pPr marL="1828800" indent="0" algn="l" defTabSz="914400" rtl="0" eaLnBrk="1" latinLnBrk="0" hangingPunct="1">
              <a:spcBef>
                <a:spcPct val="20000"/>
              </a:spcBef>
              <a:buFont typeface="Arial" pitchFamily="34" charset="0"/>
              <a:buNone/>
              <a:defRPr sz="1600" b="1" kern="1200">
                <a:solidFill>
                  <a:schemeClr val="tx1">
                    <a:lumMod val="75000"/>
                    <a:lumOff val="25000"/>
                  </a:schemeClr>
                </a:solidFill>
                <a:latin typeface="Arial"/>
                <a:ea typeface="+mn-ea"/>
                <a:cs typeface="Arial"/>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dirty="0" smtClean="0"/>
              <a:t>Defining Behavior</a:t>
            </a:r>
            <a:endParaRPr lang="en-US" dirty="0"/>
          </a:p>
        </p:txBody>
      </p:sp>
      <p:pic>
        <p:nvPicPr>
          <p:cNvPr id="11" name="Picture 10"/>
          <p:cNvPicPr>
            <a:picLocks noChangeAspect="1"/>
          </p:cNvPicPr>
          <p:nvPr/>
        </p:nvPicPr>
        <p:blipFill>
          <a:blip r:embed="rId8"/>
          <a:stretch>
            <a:fillRect/>
          </a:stretch>
        </p:blipFill>
        <p:spPr>
          <a:xfrm>
            <a:off x="6047480" y="1270282"/>
            <a:ext cx="916984" cy="12242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825128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730" y="304800"/>
            <a:ext cx="8543261" cy="994172"/>
          </a:xfrm>
          <a:noFill/>
        </p:spPr>
        <p:txBody>
          <a:bodyPr>
            <a:normAutofit fontScale="90000"/>
          </a:bodyPr>
          <a:lstStyle/>
          <a:p>
            <a:r>
              <a:rPr lang="en-US" dirty="0" smtClean="0">
                <a:solidFill>
                  <a:schemeClr val="tx1"/>
                </a:solidFill>
              </a:rPr>
              <a:t>Is my student’s behavior low, moderate, or high?</a:t>
            </a:r>
            <a:endParaRPr lang="en-US" dirty="0">
              <a:solidFill>
                <a:schemeClr val="tx1"/>
              </a:solidFill>
            </a:endParaRPr>
          </a:p>
        </p:txBody>
      </p:sp>
      <p:graphicFrame>
        <p:nvGraphicFramePr>
          <p:cNvPr id="23" name="Content Placeholder 16"/>
          <p:cNvGraphicFramePr>
            <a:graphicFrameLocks/>
          </p:cNvGraphicFramePr>
          <p:nvPr>
            <p:extLst>
              <p:ext uri="{D42A27DB-BD31-4B8C-83A1-F6EECF244321}">
                <p14:modId xmlns:p14="http://schemas.microsoft.com/office/powerpoint/2010/main" val="4023218495"/>
              </p:ext>
            </p:extLst>
          </p:nvPr>
        </p:nvGraphicFramePr>
        <p:xfrm>
          <a:off x="6189345" y="2401585"/>
          <a:ext cx="2834640" cy="25546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0" name="Content Placeholder 16"/>
          <p:cNvGraphicFramePr>
            <a:graphicFrameLocks/>
          </p:cNvGraphicFramePr>
          <p:nvPr>
            <p:extLst>
              <p:ext uri="{D42A27DB-BD31-4B8C-83A1-F6EECF244321}">
                <p14:modId xmlns:p14="http://schemas.microsoft.com/office/powerpoint/2010/main" val="3269916821"/>
              </p:ext>
            </p:extLst>
          </p:nvPr>
        </p:nvGraphicFramePr>
        <p:xfrm>
          <a:off x="3151748" y="2418971"/>
          <a:ext cx="2834640" cy="25546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1" name="Content Placeholder 16"/>
          <p:cNvGraphicFramePr>
            <a:graphicFrameLocks/>
          </p:cNvGraphicFramePr>
          <p:nvPr>
            <p:extLst>
              <p:ext uri="{D42A27DB-BD31-4B8C-83A1-F6EECF244321}">
                <p14:modId xmlns:p14="http://schemas.microsoft.com/office/powerpoint/2010/main" val="733834504"/>
              </p:ext>
            </p:extLst>
          </p:nvPr>
        </p:nvGraphicFramePr>
        <p:xfrm>
          <a:off x="182730" y="2392771"/>
          <a:ext cx="2834640" cy="2554605"/>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1541473" y="2238009"/>
            <a:ext cx="592127" cy="300082"/>
          </a:xfrm>
          <a:prstGeom prst="rect">
            <a:avLst/>
          </a:prstGeom>
          <a:noFill/>
        </p:spPr>
        <p:txBody>
          <a:bodyPr wrap="square" rtlCol="0">
            <a:spAutoFit/>
          </a:bodyPr>
          <a:lstStyle/>
          <a:p>
            <a:pPr algn="ctr"/>
            <a:r>
              <a:rPr lang="en-US" sz="1350" dirty="0"/>
              <a:t>A</a:t>
            </a:r>
            <a:r>
              <a:rPr lang="en-US" sz="1350" baseline="-25000" dirty="0"/>
              <a:t>1</a:t>
            </a:r>
          </a:p>
        </p:txBody>
      </p:sp>
      <p:sp>
        <p:nvSpPr>
          <p:cNvPr id="9" name="TextBox 8"/>
          <p:cNvSpPr txBox="1"/>
          <p:nvPr/>
        </p:nvSpPr>
        <p:spPr>
          <a:xfrm>
            <a:off x="4500563" y="2168302"/>
            <a:ext cx="604837" cy="300082"/>
          </a:xfrm>
          <a:prstGeom prst="rect">
            <a:avLst/>
          </a:prstGeom>
          <a:noFill/>
        </p:spPr>
        <p:txBody>
          <a:bodyPr wrap="square" rtlCol="0">
            <a:spAutoFit/>
          </a:bodyPr>
          <a:lstStyle/>
          <a:p>
            <a:pPr algn="ctr"/>
            <a:r>
              <a:rPr lang="en-US" sz="1350" dirty="0"/>
              <a:t>A</a:t>
            </a:r>
            <a:r>
              <a:rPr lang="en-US" sz="1350" baseline="-25000" dirty="0"/>
              <a:t>1</a:t>
            </a:r>
          </a:p>
        </p:txBody>
      </p:sp>
      <p:sp>
        <p:nvSpPr>
          <p:cNvPr id="10" name="TextBox 9"/>
          <p:cNvSpPr txBox="1"/>
          <p:nvPr/>
        </p:nvSpPr>
        <p:spPr>
          <a:xfrm>
            <a:off x="7606665" y="2258554"/>
            <a:ext cx="548894" cy="300082"/>
          </a:xfrm>
          <a:prstGeom prst="rect">
            <a:avLst/>
          </a:prstGeom>
          <a:noFill/>
        </p:spPr>
        <p:txBody>
          <a:bodyPr wrap="square" rtlCol="0">
            <a:spAutoFit/>
          </a:bodyPr>
          <a:lstStyle/>
          <a:p>
            <a:pPr algn="ctr"/>
            <a:r>
              <a:rPr lang="en-US" sz="1350" dirty="0"/>
              <a:t>A</a:t>
            </a:r>
            <a:r>
              <a:rPr lang="en-US" sz="1350" baseline="-25000" dirty="0"/>
              <a:t>1</a:t>
            </a:r>
          </a:p>
        </p:txBody>
      </p:sp>
      <p:sp>
        <p:nvSpPr>
          <p:cNvPr id="14" name="Text Placeholder 5"/>
          <p:cNvSpPr>
            <a:spLocks noGrp="1"/>
          </p:cNvSpPr>
          <p:nvPr>
            <p:ph type="body" idx="1"/>
          </p:nvPr>
        </p:nvSpPr>
        <p:spPr>
          <a:xfrm>
            <a:off x="3687676" y="1609187"/>
            <a:ext cx="2014364" cy="589164"/>
          </a:xfrm>
        </p:spPr>
        <p:txBody>
          <a:bodyPr>
            <a:normAutofit/>
          </a:bodyPr>
          <a:lstStyle/>
          <a:p>
            <a:r>
              <a:rPr lang="en-US" sz="2000" dirty="0" smtClean="0">
                <a:solidFill>
                  <a:schemeClr val="tx1"/>
                </a:solidFill>
              </a:rPr>
              <a:t>Moderate</a:t>
            </a:r>
            <a:endParaRPr lang="en-US" sz="2000" dirty="0">
              <a:solidFill>
                <a:schemeClr val="tx1"/>
              </a:solidFill>
            </a:endParaRPr>
          </a:p>
        </p:txBody>
      </p:sp>
      <p:sp>
        <p:nvSpPr>
          <p:cNvPr id="15" name="Text Placeholder 5"/>
          <p:cNvSpPr>
            <a:spLocks noGrp="1"/>
          </p:cNvSpPr>
          <p:nvPr>
            <p:ph type="body" idx="1"/>
          </p:nvPr>
        </p:nvSpPr>
        <p:spPr>
          <a:xfrm>
            <a:off x="381000" y="1661120"/>
            <a:ext cx="1886216" cy="589164"/>
          </a:xfrm>
        </p:spPr>
        <p:txBody>
          <a:bodyPr>
            <a:normAutofit/>
          </a:bodyPr>
          <a:lstStyle/>
          <a:p>
            <a:r>
              <a:rPr lang="en-US" sz="2000" dirty="0" smtClean="0">
                <a:solidFill>
                  <a:schemeClr val="tx1"/>
                </a:solidFill>
              </a:rPr>
              <a:t>Low</a:t>
            </a:r>
            <a:endParaRPr lang="en-US" sz="2000" dirty="0">
              <a:solidFill>
                <a:schemeClr val="tx1"/>
              </a:solidFill>
            </a:endParaRPr>
          </a:p>
        </p:txBody>
      </p:sp>
      <p:sp>
        <p:nvSpPr>
          <p:cNvPr id="16" name="Text Placeholder 5"/>
          <p:cNvSpPr>
            <a:spLocks noGrp="1"/>
          </p:cNvSpPr>
          <p:nvPr>
            <p:ph type="body" idx="1"/>
          </p:nvPr>
        </p:nvSpPr>
        <p:spPr>
          <a:xfrm>
            <a:off x="6731581" y="1611416"/>
            <a:ext cx="2196325" cy="589164"/>
          </a:xfrm>
        </p:spPr>
        <p:txBody>
          <a:bodyPr>
            <a:normAutofit/>
          </a:bodyPr>
          <a:lstStyle/>
          <a:p>
            <a:r>
              <a:rPr lang="en-US" sz="2000" dirty="0" smtClean="0">
                <a:solidFill>
                  <a:schemeClr val="tx1"/>
                </a:solidFill>
              </a:rPr>
              <a:t>High</a:t>
            </a:r>
            <a:endParaRPr lang="en-US" sz="2000" dirty="0">
              <a:solidFill>
                <a:schemeClr val="tx1"/>
              </a:solidFill>
            </a:endParaRPr>
          </a:p>
        </p:txBody>
      </p:sp>
      <p:sp>
        <p:nvSpPr>
          <p:cNvPr id="12" name="TextBox 11"/>
          <p:cNvSpPr txBox="1"/>
          <p:nvPr/>
        </p:nvSpPr>
        <p:spPr>
          <a:xfrm>
            <a:off x="6304056" y="5359991"/>
            <a:ext cx="2605218" cy="1107996"/>
          </a:xfrm>
          <a:prstGeom prst="rect">
            <a:avLst/>
          </a:prstGeom>
          <a:noFill/>
        </p:spPr>
        <p:txBody>
          <a:bodyPr wrap="square" rtlCol="0">
            <a:spAutoFit/>
          </a:bodyPr>
          <a:lstStyle>
            <a:defPPr>
              <a:defRPr lang="en-US"/>
            </a:defPPr>
            <a:lvl1pPr algn="ctr">
              <a:defRPr sz="6600"/>
            </a:lvl1pPr>
          </a:lstStyle>
          <a:p>
            <a:r>
              <a:rPr lang="en-US" dirty="0"/>
              <a:t>Level</a:t>
            </a:r>
          </a:p>
        </p:txBody>
      </p:sp>
      <p:pic>
        <p:nvPicPr>
          <p:cNvPr id="13" name="Picture 12"/>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71025" y="5192756"/>
            <a:ext cx="3582794" cy="1275231"/>
          </a:xfrm>
          <a:prstGeom prst="rect">
            <a:avLst/>
          </a:prstGeom>
        </p:spPr>
      </p:pic>
    </p:spTree>
    <p:extLst>
      <p:ext uri="{BB962C8B-B14F-4D97-AF65-F5344CB8AC3E}">
        <p14:creationId xmlns:p14="http://schemas.microsoft.com/office/powerpoint/2010/main" val="16493988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16"/>
          <p:cNvGraphicFramePr>
            <a:graphicFrameLocks/>
          </p:cNvGraphicFramePr>
          <p:nvPr>
            <p:extLst>
              <p:ext uri="{D42A27DB-BD31-4B8C-83A1-F6EECF244321}">
                <p14:modId xmlns:p14="http://schemas.microsoft.com/office/powerpoint/2010/main" val="634567569"/>
              </p:ext>
            </p:extLst>
          </p:nvPr>
        </p:nvGraphicFramePr>
        <p:xfrm>
          <a:off x="6186049" y="2435964"/>
          <a:ext cx="2957951" cy="282183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0" y="211150"/>
            <a:ext cx="9047092" cy="994172"/>
          </a:xfrm>
          <a:noFill/>
        </p:spPr>
        <p:txBody>
          <a:bodyPr>
            <a:normAutofit fontScale="90000"/>
          </a:bodyPr>
          <a:lstStyle/>
          <a:p>
            <a:r>
              <a:rPr lang="en-US" dirty="0" smtClean="0">
                <a:solidFill>
                  <a:schemeClr val="tx1"/>
                </a:solidFill>
              </a:rPr>
              <a:t>Is my student’s behavior increasing, decreasing, or staying the same (flat)?</a:t>
            </a:r>
            <a:endParaRPr lang="en-US" dirty="0">
              <a:solidFill>
                <a:schemeClr val="tx1"/>
              </a:solidFill>
            </a:endParaRPr>
          </a:p>
        </p:txBody>
      </p:sp>
      <p:sp>
        <p:nvSpPr>
          <p:cNvPr id="3" name="Text Placeholder 5"/>
          <p:cNvSpPr>
            <a:spLocks noGrp="1"/>
          </p:cNvSpPr>
          <p:nvPr>
            <p:ph type="body" idx="1"/>
          </p:nvPr>
        </p:nvSpPr>
        <p:spPr>
          <a:xfrm>
            <a:off x="3591305" y="1833894"/>
            <a:ext cx="2014364" cy="589164"/>
          </a:xfrm>
        </p:spPr>
        <p:txBody>
          <a:bodyPr>
            <a:normAutofit fontScale="85000" lnSpcReduction="20000"/>
          </a:bodyPr>
          <a:lstStyle/>
          <a:p>
            <a:r>
              <a:rPr lang="en-US" dirty="0" smtClean="0">
                <a:solidFill>
                  <a:schemeClr val="tx1"/>
                </a:solidFill>
              </a:rPr>
              <a:t>Decreasing Trend</a:t>
            </a:r>
            <a:endParaRPr lang="en-US" dirty="0">
              <a:solidFill>
                <a:schemeClr val="tx1"/>
              </a:solidFill>
            </a:endParaRPr>
          </a:p>
        </p:txBody>
      </p:sp>
      <p:graphicFrame>
        <p:nvGraphicFramePr>
          <p:cNvPr id="5" name="Content Placeholder 16"/>
          <p:cNvGraphicFramePr>
            <a:graphicFrameLocks noGrp="1"/>
          </p:cNvGraphicFramePr>
          <p:nvPr>
            <p:ph sz="quarter" idx="4"/>
            <p:extLst>
              <p:ext uri="{D42A27DB-BD31-4B8C-83A1-F6EECF244321}">
                <p14:modId xmlns:p14="http://schemas.microsoft.com/office/powerpoint/2010/main" val="2308473687"/>
              </p:ext>
            </p:extLst>
          </p:nvPr>
        </p:nvGraphicFramePr>
        <p:xfrm>
          <a:off x="3204140" y="2474991"/>
          <a:ext cx="3158734" cy="2782808"/>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 Placeholder 5"/>
          <p:cNvSpPr>
            <a:spLocks noGrp="1"/>
          </p:cNvSpPr>
          <p:nvPr>
            <p:ph type="body" idx="1"/>
          </p:nvPr>
        </p:nvSpPr>
        <p:spPr>
          <a:xfrm>
            <a:off x="284629" y="1885827"/>
            <a:ext cx="1886216" cy="589164"/>
          </a:xfrm>
        </p:spPr>
        <p:txBody>
          <a:bodyPr>
            <a:normAutofit fontScale="85000" lnSpcReduction="20000"/>
          </a:bodyPr>
          <a:lstStyle/>
          <a:p>
            <a:r>
              <a:rPr lang="en-US" dirty="0" smtClean="0">
                <a:solidFill>
                  <a:schemeClr val="tx1"/>
                </a:solidFill>
              </a:rPr>
              <a:t>Increasing Trend</a:t>
            </a:r>
            <a:endParaRPr lang="en-US" dirty="0">
              <a:solidFill>
                <a:schemeClr val="tx1"/>
              </a:solidFill>
            </a:endParaRPr>
          </a:p>
        </p:txBody>
      </p:sp>
      <p:sp>
        <p:nvSpPr>
          <p:cNvPr id="20" name="Text Placeholder 5"/>
          <p:cNvSpPr>
            <a:spLocks noGrp="1"/>
          </p:cNvSpPr>
          <p:nvPr>
            <p:ph type="body" idx="1"/>
          </p:nvPr>
        </p:nvSpPr>
        <p:spPr>
          <a:xfrm>
            <a:off x="6635210" y="1836123"/>
            <a:ext cx="2196325" cy="589164"/>
          </a:xfrm>
        </p:spPr>
        <p:txBody>
          <a:bodyPr>
            <a:normAutofit fontScale="85000" lnSpcReduction="10000"/>
          </a:bodyPr>
          <a:lstStyle/>
          <a:p>
            <a:r>
              <a:rPr lang="en-US" dirty="0" smtClean="0">
                <a:solidFill>
                  <a:schemeClr val="tx1"/>
                </a:solidFill>
              </a:rPr>
              <a:t>Flat/Zero Trend</a:t>
            </a:r>
            <a:endParaRPr lang="en-US" dirty="0">
              <a:solidFill>
                <a:schemeClr val="tx1"/>
              </a:solidFill>
            </a:endParaRPr>
          </a:p>
        </p:txBody>
      </p:sp>
      <p:graphicFrame>
        <p:nvGraphicFramePr>
          <p:cNvPr id="21" name="Content Placeholder 16"/>
          <p:cNvGraphicFramePr>
            <a:graphicFrameLocks noGrp="1"/>
          </p:cNvGraphicFramePr>
          <p:nvPr>
            <p:ph sz="quarter" idx="4"/>
            <p:extLst>
              <p:ext uri="{D42A27DB-BD31-4B8C-83A1-F6EECF244321}">
                <p14:modId xmlns:p14="http://schemas.microsoft.com/office/powerpoint/2010/main" val="4111536037"/>
              </p:ext>
            </p:extLst>
          </p:nvPr>
        </p:nvGraphicFramePr>
        <p:xfrm>
          <a:off x="0" y="2594762"/>
          <a:ext cx="3197395" cy="2634239"/>
        </p:xfrm>
        <a:graphic>
          <a:graphicData uri="http://schemas.openxmlformats.org/drawingml/2006/chart">
            <c:chart xmlns:c="http://schemas.openxmlformats.org/drawingml/2006/chart" xmlns:r="http://schemas.openxmlformats.org/officeDocument/2006/relationships" r:id="rId5"/>
          </a:graphicData>
        </a:graphic>
      </p:graphicFrame>
      <p:pic>
        <p:nvPicPr>
          <p:cNvPr id="10" name="Picture 9"/>
          <p:cNvPicPr>
            <a:picLocks noChangeAspect="1"/>
          </p:cNvPicPr>
          <p:nvPr/>
        </p:nvPicPr>
        <p:blipFill>
          <a:blip r:embed="rId6">
            <a:duotone>
              <a:prstClr val="black"/>
              <a:srgbClr val="FFC000">
                <a:tint val="45000"/>
                <a:satMod val="400000"/>
              </a:srgbClr>
            </a:duotone>
            <a:extLst>
              <a:ext uri="{28A0092B-C50C-407E-A947-70E740481C1C}">
                <a14:useLocalDpi xmlns:a14="http://schemas.microsoft.com/office/drawing/2010/main" val="0"/>
              </a:ext>
            </a:extLst>
          </a:blip>
          <a:stretch>
            <a:fillRect/>
          </a:stretch>
        </p:blipFill>
        <p:spPr>
          <a:xfrm>
            <a:off x="338169" y="5257800"/>
            <a:ext cx="1405984" cy="1405984"/>
          </a:xfrm>
          <a:prstGeom prst="rect">
            <a:avLst/>
          </a:prstGeom>
        </p:spPr>
      </p:pic>
      <p:sp>
        <p:nvSpPr>
          <p:cNvPr id="11" name="TextBox 10"/>
          <p:cNvSpPr txBox="1"/>
          <p:nvPr/>
        </p:nvSpPr>
        <p:spPr>
          <a:xfrm>
            <a:off x="5959913" y="5502831"/>
            <a:ext cx="3184087" cy="1107996"/>
          </a:xfrm>
          <a:prstGeom prst="rect">
            <a:avLst/>
          </a:prstGeom>
          <a:noFill/>
        </p:spPr>
        <p:txBody>
          <a:bodyPr wrap="square" rtlCol="0">
            <a:spAutoFit/>
          </a:bodyPr>
          <a:lstStyle/>
          <a:p>
            <a:pPr algn="ctr"/>
            <a:r>
              <a:rPr lang="en-US" sz="6600" dirty="0"/>
              <a:t>Trend</a:t>
            </a:r>
            <a:r>
              <a:rPr lang="en-US" sz="4800" b="1" dirty="0" smtClean="0"/>
              <a:t> </a:t>
            </a:r>
            <a:endParaRPr lang="en-US" sz="4800" dirty="0"/>
          </a:p>
        </p:txBody>
      </p:sp>
    </p:spTree>
    <p:extLst>
      <p:ext uri="{BB962C8B-B14F-4D97-AF65-F5344CB8AC3E}">
        <p14:creationId xmlns:p14="http://schemas.microsoft.com/office/powerpoint/2010/main" val="35281991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474" y="295558"/>
            <a:ext cx="7886700" cy="994172"/>
          </a:xfrm>
          <a:noFill/>
        </p:spPr>
        <p:txBody>
          <a:bodyPr/>
          <a:lstStyle/>
          <a:p>
            <a:r>
              <a:rPr lang="en-US" dirty="0">
                <a:solidFill>
                  <a:schemeClr val="tx1"/>
                </a:solidFill>
              </a:rPr>
              <a:t>Is my student’s behavior stable?</a:t>
            </a:r>
          </a:p>
        </p:txBody>
      </p:sp>
      <p:sp>
        <p:nvSpPr>
          <p:cNvPr id="3" name="Text Placeholder 5"/>
          <p:cNvSpPr>
            <a:spLocks noGrp="1"/>
          </p:cNvSpPr>
          <p:nvPr>
            <p:ph type="body" idx="1"/>
          </p:nvPr>
        </p:nvSpPr>
        <p:spPr>
          <a:xfrm>
            <a:off x="792871" y="1525203"/>
            <a:ext cx="3198199" cy="589164"/>
          </a:xfrm>
        </p:spPr>
        <p:txBody>
          <a:bodyPr/>
          <a:lstStyle/>
          <a:p>
            <a:r>
              <a:rPr lang="en-US" dirty="0" smtClean="0">
                <a:solidFill>
                  <a:schemeClr val="tx1"/>
                </a:solidFill>
              </a:rPr>
              <a:t>Stable</a:t>
            </a:r>
            <a:endParaRPr lang="en-US" dirty="0">
              <a:solidFill>
                <a:schemeClr val="tx1"/>
              </a:solidFill>
            </a:endParaRPr>
          </a:p>
        </p:txBody>
      </p:sp>
      <p:graphicFrame>
        <p:nvGraphicFramePr>
          <p:cNvPr id="4" name="Content Placeholder 16"/>
          <p:cNvGraphicFramePr>
            <a:graphicFrameLocks noGrp="1"/>
          </p:cNvGraphicFramePr>
          <p:nvPr>
            <p:ph sz="half" idx="2"/>
            <p:extLst>
              <p:ext uri="{D42A27DB-BD31-4B8C-83A1-F6EECF244321}">
                <p14:modId xmlns:p14="http://schemas.microsoft.com/office/powerpoint/2010/main" val="2964318324"/>
              </p:ext>
            </p:extLst>
          </p:nvPr>
        </p:nvGraphicFramePr>
        <p:xfrm>
          <a:off x="792871" y="2113164"/>
          <a:ext cx="3197395" cy="26342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16"/>
          <p:cNvGraphicFramePr>
            <a:graphicFrameLocks noGrp="1"/>
          </p:cNvGraphicFramePr>
          <p:nvPr>
            <p:ph sz="quarter" idx="4"/>
            <p:extLst>
              <p:ext uri="{D42A27DB-BD31-4B8C-83A1-F6EECF244321}">
                <p14:modId xmlns:p14="http://schemas.microsoft.com/office/powerpoint/2010/main" val="2668940103"/>
              </p:ext>
            </p:extLst>
          </p:nvPr>
        </p:nvGraphicFramePr>
        <p:xfrm>
          <a:off x="4897280" y="2203998"/>
          <a:ext cx="3197395" cy="2634239"/>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 Placeholder 5"/>
          <p:cNvSpPr txBox="1">
            <a:spLocks/>
          </p:cNvSpPr>
          <p:nvPr/>
        </p:nvSpPr>
        <p:spPr>
          <a:xfrm>
            <a:off x="5029200" y="1524000"/>
            <a:ext cx="3198199" cy="589164"/>
          </a:xfrm>
          <a:prstGeom prst="rect">
            <a:avLst/>
          </a:prstGeom>
        </p:spPr>
        <p:txBody>
          <a:bodyPr vert="horz" lIns="68580" tIns="34290" rIns="68580" bIns="3429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Variable</a:t>
            </a:r>
          </a:p>
        </p:txBody>
      </p:sp>
      <p:sp>
        <p:nvSpPr>
          <p:cNvPr id="7" name="TextBox 6"/>
          <p:cNvSpPr txBox="1"/>
          <p:nvPr/>
        </p:nvSpPr>
        <p:spPr>
          <a:xfrm>
            <a:off x="2391568" y="2203998"/>
            <a:ext cx="360045" cy="300082"/>
          </a:xfrm>
          <a:prstGeom prst="rect">
            <a:avLst/>
          </a:prstGeom>
          <a:noFill/>
        </p:spPr>
        <p:txBody>
          <a:bodyPr wrap="square" rtlCol="0">
            <a:spAutoFit/>
          </a:bodyPr>
          <a:lstStyle/>
          <a:p>
            <a:pPr algn="ctr"/>
            <a:r>
              <a:rPr lang="en-US" sz="1350" dirty="0"/>
              <a:t>A</a:t>
            </a:r>
            <a:r>
              <a:rPr lang="en-US" sz="1350" baseline="-25000" dirty="0"/>
              <a:t>1</a:t>
            </a:r>
          </a:p>
        </p:txBody>
      </p:sp>
      <p:sp>
        <p:nvSpPr>
          <p:cNvPr id="8" name="TextBox 7"/>
          <p:cNvSpPr txBox="1"/>
          <p:nvPr/>
        </p:nvSpPr>
        <p:spPr>
          <a:xfrm>
            <a:off x="6782776" y="2241173"/>
            <a:ext cx="360045" cy="300082"/>
          </a:xfrm>
          <a:prstGeom prst="rect">
            <a:avLst/>
          </a:prstGeom>
          <a:noFill/>
        </p:spPr>
        <p:txBody>
          <a:bodyPr wrap="square" rtlCol="0">
            <a:spAutoFit/>
          </a:bodyPr>
          <a:lstStyle/>
          <a:p>
            <a:pPr algn="ctr"/>
            <a:r>
              <a:rPr lang="en-US" sz="1350" dirty="0"/>
              <a:t>A</a:t>
            </a:r>
            <a:r>
              <a:rPr lang="en-US" sz="1350" baseline="-25000" dirty="0"/>
              <a:t>1</a:t>
            </a:r>
          </a:p>
        </p:txBody>
      </p:sp>
      <p:pic>
        <p:nvPicPr>
          <p:cNvPr id="9" name="Picture 8"/>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381000" y="5340322"/>
            <a:ext cx="2639443" cy="945757"/>
          </a:xfrm>
          <a:prstGeom prst="rect">
            <a:avLst/>
          </a:prstGeom>
        </p:spPr>
      </p:pic>
      <p:sp>
        <p:nvSpPr>
          <p:cNvPr id="10" name="TextBox 9"/>
          <p:cNvSpPr txBox="1"/>
          <p:nvPr/>
        </p:nvSpPr>
        <p:spPr>
          <a:xfrm>
            <a:off x="5791200" y="5340322"/>
            <a:ext cx="3217029" cy="1107996"/>
          </a:xfrm>
          <a:prstGeom prst="rect">
            <a:avLst/>
          </a:prstGeom>
          <a:noFill/>
        </p:spPr>
        <p:txBody>
          <a:bodyPr wrap="square" rtlCol="0">
            <a:spAutoFit/>
          </a:bodyPr>
          <a:lstStyle/>
          <a:p>
            <a:pPr algn="ctr"/>
            <a:r>
              <a:rPr lang="en-US" sz="6600" dirty="0"/>
              <a:t>Stability</a:t>
            </a:r>
          </a:p>
        </p:txBody>
      </p:sp>
    </p:spTree>
    <p:extLst>
      <p:ext uri="{BB962C8B-B14F-4D97-AF65-F5344CB8AC3E}">
        <p14:creationId xmlns:p14="http://schemas.microsoft.com/office/powerpoint/2010/main" val="23019154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00902"/>
            <a:ext cx="8229600" cy="1143000"/>
          </a:xfrm>
        </p:spPr>
        <p:txBody>
          <a:bodyPr>
            <a:normAutofit/>
          </a:bodyPr>
          <a:lstStyle/>
          <a:p>
            <a:r>
              <a:rPr lang="en-US" sz="3600" b="1" dirty="0" smtClean="0">
                <a:solidFill>
                  <a:schemeClr val="tx1"/>
                </a:solidFill>
              </a:rPr>
              <a:t>More on...</a:t>
            </a:r>
            <a:endParaRPr lang="en-US" sz="3600" b="1" dirty="0">
              <a:solidFill>
                <a:schemeClr val="tx1"/>
              </a:solidFill>
            </a:endParaRPr>
          </a:p>
        </p:txBody>
      </p:sp>
      <p:sp>
        <p:nvSpPr>
          <p:cNvPr id="6" name="Content Placeholder 5"/>
          <p:cNvSpPr>
            <a:spLocks noGrp="1"/>
          </p:cNvSpPr>
          <p:nvPr>
            <p:ph idx="1"/>
          </p:nvPr>
        </p:nvSpPr>
        <p:spPr>
          <a:xfrm>
            <a:off x="304800" y="1116870"/>
            <a:ext cx="8229600" cy="1188493"/>
          </a:xfrm>
        </p:spPr>
        <p:txBody>
          <a:bodyPr>
            <a:normAutofit/>
          </a:bodyPr>
          <a:lstStyle/>
          <a:p>
            <a:pPr marL="0" lvl="0" indent="0">
              <a:buNone/>
            </a:pPr>
            <a:r>
              <a:rPr lang="en-US" i="1" dirty="0" smtClean="0">
                <a:solidFill>
                  <a:schemeClr val="tx1"/>
                </a:solidFill>
              </a:rPr>
              <a:t>…representing conditions.</a:t>
            </a:r>
            <a:endParaRPr lang="en-US"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581460134"/>
              </p:ext>
            </p:extLst>
          </p:nvPr>
        </p:nvGraphicFramePr>
        <p:xfrm>
          <a:off x="304800" y="2067208"/>
          <a:ext cx="8534400" cy="4206812"/>
        </p:xfrm>
        <a:graphic>
          <a:graphicData uri="http://schemas.openxmlformats.org/drawingml/2006/table">
            <a:tbl>
              <a:tblPr firstRow="1" firstCol="1" bandRow="1">
                <a:tableStyleId>{BDBED569-4797-4DF1-A0F4-6AAB3CD982D8}</a:tableStyleId>
              </a:tblPr>
              <a:tblGrid>
                <a:gridCol w="1390185">
                  <a:extLst>
                    <a:ext uri="{9D8B030D-6E8A-4147-A177-3AD203B41FA5}">
                      <a16:colId xmlns:a16="http://schemas.microsoft.com/office/drawing/2014/main" val="2184351797"/>
                    </a:ext>
                  </a:extLst>
                </a:gridCol>
                <a:gridCol w="7144215">
                  <a:extLst>
                    <a:ext uri="{9D8B030D-6E8A-4147-A177-3AD203B41FA5}">
                      <a16:colId xmlns:a16="http://schemas.microsoft.com/office/drawing/2014/main" val="2445144782"/>
                    </a:ext>
                  </a:extLst>
                </a:gridCol>
              </a:tblGrid>
              <a:tr h="135105">
                <a:tc gridSpan="2">
                  <a:txBody>
                    <a:bodyPr/>
                    <a:lstStyle/>
                    <a:p>
                      <a:pPr marL="0" marR="0">
                        <a:lnSpc>
                          <a:spcPct val="107000"/>
                        </a:lnSpc>
                        <a:spcBef>
                          <a:spcPts val="0"/>
                        </a:spcBef>
                        <a:spcAft>
                          <a:spcPts val="0"/>
                        </a:spcAft>
                      </a:pPr>
                      <a:r>
                        <a:rPr lang="en-US" sz="1800" dirty="0" smtClean="0">
                          <a:effectLst/>
                        </a:rPr>
                        <a:t>Summary </a:t>
                      </a:r>
                      <a:r>
                        <a:rPr lang="en-US" sz="1800" dirty="0">
                          <a:effectLst/>
                        </a:rPr>
                        <a:t>of Graphic </a:t>
                      </a:r>
                      <a:r>
                        <a:rPr lang="en-US" sz="1800" dirty="0" smtClean="0">
                          <a:effectLst/>
                        </a:rPr>
                        <a:t>Element</a:t>
                      </a:r>
                      <a:r>
                        <a:rPr lang="en-US" sz="1800" kern="1200" dirty="0" smtClean="0">
                          <a:effectLst/>
                        </a:rPr>
                        <a:t>s</a:t>
                      </a:r>
                      <a:r>
                        <a:rPr lang="en-US" sz="1800" dirty="0" smtClean="0">
                          <a:effectLst/>
                        </a:rPr>
                        <a:t>: </a:t>
                      </a:r>
                      <a:r>
                        <a:rPr lang="en-US" sz="1800" dirty="0">
                          <a:effectLst/>
                        </a:rPr>
                        <a:t>Notation System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344" marR="47344" marT="0" marB="0"/>
                </a:tc>
                <a:tc hMerge="1">
                  <a:txBody>
                    <a:bodyPr/>
                    <a:lstStyle/>
                    <a:p>
                      <a:endParaRPr lang="en-US"/>
                    </a:p>
                  </a:txBody>
                  <a:tcPr/>
                </a:tc>
                <a:extLst>
                  <a:ext uri="{0D108BD9-81ED-4DB2-BD59-A6C34878D82A}">
                    <a16:rowId xmlns:a16="http://schemas.microsoft.com/office/drawing/2014/main" val="2529384956"/>
                  </a:ext>
                </a:extLst>
              </a:tr>
              <a:tr h="135105">
                <a:tc>
                  <a:txBody>
                    <a:bodyPr/>
                    <a:lstStyle/>
                    <a:p>
                      <a:pPr marL="0" marR="0">
                        <a:lnSpc>
                          <a:spcPct val="107000"/>
                        </a:lnSpc>
                        <a:spcBef>
                          <a:spcPts val="0"/>
                        </a:spcBef>
                        <a:spcAft>
                          <a:spcPts val="0"/>
                        </a:spcAft>
                      </a:pPr>
                      <a:r>
                        <a:rPr lang="en-US" sz="1800" dirty="0">
                          <a:effectLst/>
                        </a:rPr>
                        <a:t>Notation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344" marR="47344" marT="0" marB="0"/>
                </a:tc>
                <a:tc>
                  <a:txBody>
                    <a:bodyPr/>
                    <a:lstStyle/>
                    <a:p>
                      <a:pPr marL="0" marR="0">
                        <a:lnSpc>
                          <a:spcPct val="107000"/>
                        </a:lnSpc>
                        <a:spcBef>
                          <a:spcPts val="0"/>
                        </a:spcBef>
                        <a:spcAft>
                          <a:spcPts val="0"/>
                        </a:spcAft>
                      </a:pPr>
                      <a:r>
                        <a:rPr lang="en-US" sz="1800" dirty="0" smtClean="0">
                          <a:effectLst/>
                        </a:rPr>
                        <a:t>Explanation</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344" marR="47344" marT="0" marB="0"/>
                </a:tc>
                <a:extLst>
                  <a:ext uri="{0D108BD9-81ED-4DB2-BD59-A6C34878D82A}">
                    <a16:rowId xmlns:a16="http://schemas.microsoft.com/office/drawing/2014/main" val="883371511"/>
                  </a:ext>
                </a:extLst>
              </a:tr>
              <a:tr h="0">
                <a:tc>
                  <a:txBody>
                    <a:bodyPr/>
                    <a:lstStyle/>
                    <a:p>
                      <a:pPr marL="0" marR="0" algn="ctr">
                        <a:lnSpc>
                          <a:spcPct val="107000"/>
                        </a:lnSpc>
                        <a:spcBef>
                          <a:spcPts val="0"/>
                        </a:spcBef>
                        <a:spcAft>
                          <a:spcPts val="0"/>
                        </a:spcAft>
                      </a:pPr>
                      <a:r>
                        <a:rPr lang="en-US" sz="1800">
                          <a:effectLst/>
                        </a:rPr>
                        <a:t>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344" marR="47344" marT="0" marB="0" anchor="ctr"/>
                </a:tc>
                <a:tc>
                  <a:txBody>
                    <a:bodyPr/>
                    <a:lstStyle/>
                    <a:p>
                      <a:pPr marL="0" marR="0">
                        <a:lnSpc>
                          <a:spcPct val="107000"/>
                        </a:lnSpc>
                        <a:spcBef>
                          <a:spcPts val="0"/>
                        </a:spcBef>
                        <a:spcAft>
                          <a:spcPts val="0"/>
                        </a:spcAft>
                      </a:pPr>
                      <a:r>
                        <a:rPr lang="en-US" sz="1800" dirty="0">
                          <a:effectLst/>
                        </a:rPr>
                        <a:t>Represents a baseline condition in which the intervention is not in place. </a:t>
                      </a:r>
                    </a:p>
                  </a:txBody>
                  <a:tcPr marL="47344" marR="47344" marT="0" marB="0"/>
                </a:tc>
                <a:extLst>
                  <a:ext uri="{0D108BD9-81ED-4DB2-BD59-A6C34878D82A}">
                    <a16:rowId xmlns:a16="http://schemas.microsoft.com/office/drawing/2014/main" val="2911489021"/>
                  </a:ext>
                </a:extLst>
              </a:tr>
              <a:tr h="0">
                <a:tc>
                  <a:txBody>
                    <a:bodyPr/>
                    <a:lstStyle/>
                    <a:p>
                      <a:pPr marL="0" marR="0" algn="ctr">
                        <a:lnSpc>
                          <a:spcPct val="107000"/>
                        </a:lnSpc>
                        <a:spcBef>
                          <a:spcPts val="0"/>
                        </a:spcBef>
                        <a:spcAft>
                          <a:spcPts val="0"/>
                        </a:spcAft>
                      </a:pPr>
                      <a:r>
                        <a:rPr lang="en-US" sz="1800">
                          <a:effectLst/>
                        </a:rPr>
                        <a:t>B</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344" marR="47344" marT="0" marB="0" anchor="ctr"/>
                </a:tc>
                <a:tc>
                  <a:txBody>
                    <a:bodyPr/>
                    <a:lstStyle/>
                    <a:p>
                      <a:pPr marL="0" marR="0">
                        <a:lnSpc>
                          <a:spcPct val="107000"/>
                        </a:lnSpc>
                        <a:spcBef>
                          <a:spcPts val="0"/>
                        </a:spcBef>
                        <a:spcAft>
                          <a:spcPts val="0"/>
                        </a:spcAft>
                      </a:pPr>
                      <a:r>
                        <a:rPr lang="en-US" sz="1800" dirty="0">
                          <a:effectLst/>
                        </a:rPr>
                        <a:t>Represents the first intervention introduced into the data series</a:t>
                      </a:r>
                      <a:r>
                        <a:rPr lang="en-US" sz="1800" dirty="0" smtClean="0">
                          <a:effectLst/>
                        </a:rPr>
                        <a:t>.</a:t>
                      </a:r>
                      <a:endParaRPr lang="en-US" sz="1800" dirty="0">
                        <a:effectLst/>
                      </a:endParaRPr>
                    </a:p>
                  </a:txBody>
                  <a:tcPr marL="47344" marR="47344" marT="0" marB="0"/>
                </a:tc>
                <a:extLst>
                  <a:ext uri="{0D108BD9-81ED-4DB2-BD59-A6C34878D82A}">
                    <a16:rowId xmlns:a16="http://schemas.microsoft.com/office/drawing/2014/main" val="150288432"/>
                  </a:ext>
                </a:extLst>
              </a:tr>
              <a:tr h="0">
                <a:tc>
                  <a:txBody>
                    <a:bodyPr/>
                    <a:lstStyle/>
                    <a:p>
                      <a:pPr marL="0" marR="0" algn="ctr">
                        <a:lnSpc>
                          <a:spcPct val="107000"/>
                        </a:lnSpc>
                        <a:spcBef>
                          <a:spcPts val="0"/>
                        </a:spcBef>
                        <a:spcAft>
                          <a:spcPts val="0"/>
                        </a:spcAft>
                      </a:pPr>
                      <a:r>
                        <a:rPr lang="en-US" sz="1800" dirty="0">
                          <a:effectLst/>
                        </a:rPr>
                        <a:t>A</a:t>
                      </a:r>
                      <a:r>
                        <a:rPr lang="en-US" sz="1800" baseline="-25000" dirty="0">
                          <a:effectLst/>
                        </a:rPr>
                        <a:t>1</a:t>
                      </a:r>
                      <a:r>
                        <a:rPr lang="en-US" sz="1800" dirty="0">
                          <a:effectLst/>
                        </a:rPr>
                        <a:t>-B</a:t>
                      </a:r>
                      <a:r>
                        <a:rPr lang="en-US" sz="1800" baseline="-25000" dirty="0">
                          <a:effectLst/>
                        </a:rPr>
                        <a:t>1</a:t>
                      </a:r>
                      <a:r>
                        <a:rPr lang="en-US" sz="1800" dirty="0">
                          <a:effectLst/>
                        </a:rPr>
                        <a:t>-A</a:t>
                      </a:r>
                      <a:r>
                        <a:rPr lang="en-US" sz="1800" baseline="-25000" dirty="0">
                          <a:effectLst/>
                        </a:rPr>
                        <a:t>2</a:t>
                      </a:r>
                      <a:r>
                        <a:rPr lang="en-US" sz="1800" dirty="0">
                          <a:effectLst/>
                        </a:rPr>
                        <a:t>-B</a:t>
                      </a:r>
                      <a:r>
                        <a:rPr lang="en-US" sz="1800" baseline="-25000" dirty="0">
                          <a:effectLst/>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344" marR="47344" marT="0" marB="0" anchor="ctr"/>
                </a:tc>
                <a:tc>
                  <a:txBody>
                    <a:bodyPr/>
                    <a:lstStyle/>
                    <a:p>
                      <a:pPr marL="0" marR="0">
                        <a:lnSpc>
                          <a:spcPct val="107000"/>
                        </a:lnSpc>
                        <a:spcBef>
                          <a:spcPts val="0"/>
                        </a:spcBef>
                        <a:spcAft>
                          <a:spcPts val="0"/>
                        </a:spcAft>
                      </a:pPr>
                      <a:r>
                        <a:rPr lang="en-US" sz="1800" dirty="0">
                          <a:effectLst/>
                        </a:rPr>
                        <a:t>A numeral placed at the lower right of a letter </a:t>
                      </a:r>
                      <a:r>
                        <a:rPr lang="en-US" sz="1800" dirty="0" smtClean="0">
                          <a:effectLst/>
                        </a:rPr>
                        <a:t>(subscript</a:t>
                      </a:r>
                      <a:r>
                        <a:rPr lang="en-US" sz="1800" dirty="0">
                          <a:effectLst/>
                        </a:rPr>
                        <a:t>) indicates whether this was the first, second, third, etc. time this condition was introduced into </a:t>
                      </a:r>
                      <a:r>
                        <a:rPr lang="en-US" sz="1800" kern="1200" dirty="0" smtClean="0">
                          <a:effectLst/>
                        </a:rPr>
                        <a:t>during the FABI.</a:t>
                      </a:r>
                      <a:endParaRPr lang="en-US" sz="1800" kern="1200" dirty="0">
                        <a:solidFill>
                          <a:schemeClr val="tx1"/>
                        </a:solidFill>
                        <a:effectLst/>
                        <a:latin typeface="+mn-lt"/>
                        <a:ea typeface="+mn-ea"/>
                        <a:cs typeface="+mn-cs"/>
                      </a:endParaRPr>
                    </a:p>
                  </a:txBody>
                  <a:tcPr marL="47344" marR="47344" marT="0" marB="0"/>
                </a:tc>
                <a:extLst>
                  <a:ext uri="{0D108BD9-81ED-4DB2-BD59-A6C34878D82A}">
                    <a16:rowId xmlns:a16="http://schemas.microsoft.com/office/drawing/2014/main" val="3360913606"/>
                  </a:ext>
                </a:extLst>
              </a:tr>
              <a:tr h="0">
                <a:tc>
                  <a:txBody>
                    <a:bodyPr/>
                    <a:lstStyle/>
                    <a:p>
                      <a:pPr marL="0" marR="0" algn="ctr">
                        <a:lnSpc>
                          <a:spcPct val="107000"/>
                        </a:lnSpc>
                        <a:spcBef>
                          <a:spcPts val="0"/>
                        </a:spcBef>
                        <a:spcAft>
                          <a:spcPts val="0"/>
                        </a:spcAft>
                      </a:pPr>
                      <a:r>
                        <a:rPr lang="en-US" sz="1800" dirty="0" smtClean="0">
                          <a:effectLst/>
                        </a:rPr>
                        <a:t>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344" marR="47344" marT="0" marB="0" anchor="ctr"/>
                </a:tc>
                <a:tc>
                  <a:txBody>
                    <a:bodyPr/>
                    <a:lstStyle/>
                    <a:p>
                      <a:pPr marL="0" marR="0">
                        <a:lnSpc>
                          <a:spcPct val="107000"/>
                        </a:lnSpc>
                        <a:spcBef>
                          <a:spcPts val="0"/>
                        </a:spcBef>
                        <a:spcAft>
                          <a:spcPts val="0"/>
                        </a:spcAft>
                      </a:pPr>
                      <a:r>
                        <a:rPr lang="en-US" sz="1800" dirty="0">
                          <a:effectLst/>
                        </a:rPr>
                        <a:t>Represents the second (if introduced) </a:t>
                      </a:r>
                      <a:r>
                        <a:rPr lang="en-US" sz="1800" dirty="0" smtClean="0">
                          <a:effectLst/>
                        </a:rPr>
                        <a:t>intervention (ARE) introduced or maintenance </a:t>
                      </a:r>
                      <a:r>
                        <a:rPr lang="en-US" sz="1800" dirty="0" err="1" smtClean="0">
                          <a:effectLst/>
                        </a:rPr>
                        <a:t>condtion</a:t>
                      </a:r>
                      <a:r>
                        <a:rPr lang="en-US" sz="1800" dirty="0" smtClean="0">
                          <a:effectLst/>
                        </a:rPr>
                        <a:t>. </a:t>
                      </a:r>
                      <a:endParaRPr lang="en-US" sz="1800" dirty="0">
                        <a:effectLst/>
                      </a:endParaRPr>
                    </a:p>
                  </a:txBody>
                  <a:tcPr marL="47344" marR="47344" marT="0" marB="0"/>
                </a:tc>
                <a:extLst>
                  <a:ext uri="{0D108BD9-81ED-4DB2-BD59-A6C34878D82A}">
                    <a16:rowId xmlns:a16="http://schemas.microsoft.com/office/drawing/2014/main" val="23371929"/>
                  </a:ext>
                </a:extLst>
              </a:tr>
              <a:tr h="0">
                <a:tc>
                  <a:txBody>
                    <a:bodyPr/>
                    <a:lstStyle/>
                    <a:p>
                      <a:pPr marL="0" marR="0" algn="ctr">
                        <a:lnSpc>
                          <a:spcPct val="107000"/>
                        </a:lnSpc>
                        <a:spcBef>
                          <a:spcPts val="0"/>
                        </a:spcBef>
                        <a:spcAft>
                          <a:spcPts val="0"/>
                        </a:spcAft>
                      </a:pPr>
                      <a:r>
                        <a:rPr lang="en-US" sz="1800" dirty="0" smtClean="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344" marR="47344" marT="0" marB="0" anchor="ctr"/>
                </a:tc>
                <a:tc>
                  <a:txBody>
                    <a:bodyPr/>
                    <a:lstStyle/>
                    <a:p>
                      <a:pPr marL="0" marR="0">
                        <a:lnSpc>
                          <a:spcPct val="107000"/>
                        </a:lnSpc>
                        <a:spcBef>
                          <a:spcPts val="0"/>
                        </a:spcBef>
                        <a:spcAft>
                          <a:spcPts val="0"/>
                        </a:spcAft>
                      </a:pPr>
                      <a:r>
                        <a:rPr lang="en-US" sz="1800" dirty="0">
                          <a:effectLst/>
                        </a:rPr>
                        <a:t>Primes </a:t>
                      </a:r>
                      <a:r>
                        <a:rPr lang="en-US" sz="1800" dirty="0" smtClean="0">
                          <a:effectLst/>
                        </a:rPr>
                        <a:t>(’) </a:t>
                      </a:r>
                      <a:r>
                        <a:rPr lang="en-US" sz="1800" dirty="0">
                          <a:effectLst/>
                        </a:rPr>
                        <a:t>are used to show a slight variation from the original procedure, as opposed to a new intervention.  </a:t>
                      </a:r>
                    </a:p>
                  </a:txBody>
                  <a:tcPr marL="47344" marR="47344" marT="0" marB="0"/>
                </a:tc>
                <a:extLst>
                  <a:ext uri="{0D108BD9-81ED-4DB2-BD59-A6C34878D82A}">
                    <a16:rowId xmlns:a16="http://schemas.microsoft.com/office/drawing/2014/main" val="789724026"/>
                  </a:ext>
                </a:extLst>
              </a:tr>
              <a:tr h="337718">
                <a:tc gridSpan="2">
                  <a:txBody>
                    <a:bodyPr/>
                    <a:lstStyle/>
                    <a:p>
                      <a:pPr marL="0" marR="0">
                        <a:lnSpc>
                          <a:spcPct val="107000"/>
                        </a:lnSpc>
                        <a:spcBef>
                          <a:spcPts val="0"/>
                        </a:spcBef>
                        <a:spcAft>
                          <a:spcPts val="0"/>
                        </a:spcAft>
                      </a:pPr>
                      <a:r>
                        <a:rPr lang="en-US" sz="1400" b="0" dirty="0">
                          <a:effectLst/>
                        </a:rPr>
                        <a:t>Adopted from: </a:t>
                      </a:r>
                      <a:r>
                        <a:rPr lang="en-US" sz="1400" b="0" dirty="0" err="1">
                          <a:effectLst/>
                        </a:rPr>
                        <a:t>Gast</a:t>
                      </a:r>
                      <a:r>
                        <a:rPr lang="en-US" sz="1400" b="0" dirty="0">
                          <a:effectLst/>
                        </a:rPr>
                        <a:t>, D. L. &amp; </a:t>
                      </a:r>
                      <a:r>
                        <a:rPr lang="en-US" sz="1400" b="0" dirty="0" err="1">
                          <a:effectLst/>
                        </a:rPr>
                        <a:t>Spriggs</a:t>
                      </a:r>
                      <a:r>
                        <a:rPr lang="en-US" sz="1400" b="0" dirty="0">
                          <a:effectLst/>
                        </a:rPr>
                        <a:t>, A. D. (2014). Visual </a:t>
                      </a:r>
                      <a:r>
                        <a:rPr lang="en-US" sz="1400" b="0" dirty="0" smtClean="0">
                          <a:effectLst/>
                        </a:rPr>
                        <a:t>analysis </a:t>
                      </a:r>
                      <a:r>
                        <a:rPr lang="en-US" sz="1400" b="0" dirty="0">
                          <a:effectLst/>
                        </a:rPr>
                        <a:t>of </a:t>
                      </a:r>
                      <a:r>
                        <a:rPr lang="en-US" sz="1400" b="0" dirty="0" smtClean="0">
                          <a:effectLst/>
                        </a:rPr>
                        <a:t>graphic </a:t>
                      </a:r>
                      <a:r>
                        <a:rPr lang="en-US" sz="1400" b="0" dirty="0">
                          <a:effectLst/>
                        </a:rPr>
                        <a:t>d</a:t>
                      </a:r>
                      <a:r>
                        <a:rPr lang="en-US" sz="1400" b="0" dirty="0" smtClean="0">
                          <a:effectLst/>
                        </a:rPr>
                        <a:t>ata</a:t>
                      </a:r>
                      <a:r>
                        <a:rPr lang="en-US" sz="1400" b="0" dirty="0">
                          <a:effectLst/>
                        </a:rPr>
                        <a:t>. In D. L. </a:t>
                      </a:r>
                      <a:r>
                        <a:rPr lang="en-US" sz="1400" b="0" dirty="0" err="1">
                          <a:effectLst/>
                        </a:rPr>
                        <a:t>Gast</a:t>
                      </a:r>
                      <a:r>
                        <a:rPr lang="en-US" sz="1400" b="0" dirty="0">
                          <a:effectLst/>
                        </a:rPr>
                        <a:t> &amp; J. R. Ledford (Eds.), Single-Case Research Methodology: Applications in Special Education and Behavioral Sciences. New York, NY: Routledge.</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7344" marR="47344" marT="0" marB="0"/>
                </a:tc>
                <a:tc hMerge="1">
                  <a:txBody>
                    <a:bodyPr/>
                    <a:lstStyle/>
                    <a:p>
                      <a:endParaRPr lang="en-US"/>
                    </a:p>
                  </a:txBody>
                  <a:tcPr/>
                </a:tc>
                <a:extLst>
                  <a:ext uri="{0D108BD9-81ED-4DB2-BD59-A6C34878D82A}">
                    <a16:rowId xmlns:a16="http://schemas.microsoft.com/office/drawing/2014/main" val="3601416683"/>
                  </a:ext>
                </a:extLst>
              </a:tr>
            </a:tbl>
          </a:graphicData>
        </a:graphic>
      </p:graphicFrame>
    </p:spTree>
    <p:extLst>
      <p:ext uri="{BB962C8B-B14F-4D97-AF65-F5344CB8AC3E}">
        <p14:creationId xmlns:p14="http://schemas.microsoft.com/office/powerpoint/2010/main" val="222410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a:t>A-B-A-B Design with </a:t>
            </a:r>
            <a:r>
              <a:rPr lang="en-US" dirty="0" smtClean="0"/>
              <a:t>Maintenance</a:t>
            </a:r>
            <a:endParaRPr lang="en-US" dirty="0"/>
          </a:p>
        </p:txBody>
      </p:sp>
      <p:graphicFrame>
        <p:nvGraphicFramePr>
          <p:cNvPr id="412675" name="Object 2"/>
          <p:cNvGraphicFramePr>
            <a:graphicFrameLocks noGrp="1" noChangeAspect="1"/>
          </p:cNvGraphicFramePr>
          <p:nvPr>
            <p:ph type="body" idx="4294967295"/>
            <p:extLst/>
          </p:nvPr>
        </p:nvGraphicFramePr>
        <p:xfrm>
          <a:off x="457200" y="1487488"/>
          <a:ext cx="8229600" cy="4038600"/>
        </p:xfrm>
        <a:graphic>
          <a:graphicData uri="http://schemas.openxmlformats.org/presentationml/2006/ole">
            <mc:AlternateContent xmlns:mc="http://schemas.openxmlformats.org/markup-compatibility/2006">
              <mc:Choice xmlns:v="urn:schemas-microsoft-com:vml" Requires="v">
                <p:oleObj spid="_x0000_s1072" name="Chart" r:id="rId4" imgW="5010564" imgH="2657856" progId="Excel.Chart.8">
                  <p:embed/>
                </p:oleObj>
              </mc:Choice>
              <mc:Fallback>
                <p:oleObj name="Chart" r:id="rId4" imgW="5010564" imgH="2657856" progId="Excel.Chart.8">
                  <p:embed/>
                  <p:pic>
                    <p:nvPicPr>
                      <p:cNvPr id="412675"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487488"/>
                        <a:ext cx="8229600" cy="4038600"/>
                      </a:xfrm>
                      <a:prstGeom prst="rect">
                        <a:avLst/>
                      </a:prstGeom>
                    </p:spPr>
                  </p:pic>
                </p:oleObj>
              </mc:Fallback>
            </mc:AlternateContent>
          </a:graphicData>
        </a:graphic>
      </p:graphicFrame>
      <p:sp>
        <p:nvSpPr>
          <p:cNvPr id="412676" name="Text Box 6"/>
          <p:cNvSpPr txBox="1">
            <a:spLocks noChangeArrowheads="1"/>
          </p:cNvSpPr>
          <p:nvPr/>
        </p:nvSpPr>
        <p:spPr bwMode="auto">
          <a:xfrm>
            <a:off x="2705100" y="5202238"/>
            <a:ext cx="50292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a:solidFill>
                  <a:srgbClr val="262626"/>
                </a:solidFill>
              </a:rPr>
              <a:t>     </a:t>
            </a:r>
            <a:r>
              <a:rPr lang="en-US" sz="1200" dirty="0">
                <a:solidFill>
                  <a:srgbClr val="000000"/>
                </a:solidFill>
              </a:rPr>
              <a:t>= Average of 3 data points                = Average of 2 data points</a:t>
            </a:r>
          </a:p>
        </p:txBody>
      </p:sp>
      <p:sp>
        <p:nvSpPr>
          <p:cNvPr id="412677" name="AutoShape 7"/>
          <p:cNvSpPr>
            <a:spLocks noChangeArrowheads="1"/>
          </p:cNvSpPr>
          <p:nvPr/>
        </p:nvSpPr>
        <p:spPr bwMode="auto">
          <a:xfrm flipH="1">
            <a:off x="2819400" y="5322366"/>
            <a:ext cx="228600" cy="228600"/>
          </a:xfrm>
          <a:prstGeom prst="flowChartConnector">
            <a:avLst/>
          </a:prstGeom>
          <a:solidFill>
            <a:srgbClr val="000000"/>
          </a:solidFill>
          <a:ln w="9525">
            <a:solidFill>
              <a:srgbClr val="000000"/>
            </a:solidFill>
            <a:miter lim="800000"/>
            <a:headEnd/>
            <a:tailEnd/>
          </a:ln>
        </p:spPr>
        <p:txBody>
          <a:bodyPr wrap="none" anchor="ctr"/>
          <a:lstStyle/>
          <a:p>
            <a:endParaRPr lang="en-US">
              <a:solidFill>
                <a:srgbClr val="262626"/>
              </a:solidFill>
            </a:endParaRPr>
          </a:p>
        </p:txBody>
      </p:sp>
      <p:sp>
        <p:nvSpPr>
          <p:cNvPr id="412678" name="AutoShape 8"/>
          <p:cNvSpPr>
            <a:spLocks noChangeArrowheads="1"/>
          </p:cNvSpPr>
          <p:nvPr/>
        </p:nvSpPr>
        <p:spPr bwMode="auto">
          <a:xfrm flipH="1" flipV="1">
            <a:off x="5219700" y="5322366"/>
            <a:ext cx="228600" cy="228600"/>
          </a:xfrm>
          <a:prstGeom prst="flowChartConnector">
            <a:avLst/>
          </a:prstGeom>
          <a:solidFill>
            <a:schemeClr val="bg1"/>
          </a:solidFill>
          <a:ln w="9525">
            <a:solidFill>
              <a:srgbClr val="000000"/>
            </a:solidFill>
            <a:miter lim="800000"/>
            <a:headEnd/>
            <a:tailEnd/>
          </a:ln>
        </p:spPr>
        <p:txBody>
          <a:bodyPr wrap="none" anchor="ctr"/>
          <a:lstStyle/>
          <a:p>
            <a:endParaRPr lang="en-US">
              <a:solidFill>
                <a:srgbClr val="262626"/>
              </a:solidFill>
            </a:endParaRPr>
          </a:p>
        </p:txBody>
      </p:sp>
      <p:sp>
        <p:nvSpPr>
          <p:cNvPr id="412679" name="Rectangle 8"/>
          <p:cNvSpPr>
            <a:spLocks noChangeArrowheads="1"/>
          </p:cNvSpPr>
          <p:nvPr/>
        </p:nvSpPr>
        <p:spPr bwMode="auto">
          <a:xfrm>
            <a:off x="0" y="5934670"/>
            <a:ext cx="9144000" cy="923330"/>
          </a:xfrm>
          <a:prstGeom prst="rect">
            <a:avLst/>
          </a:prstGeom>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wrap="square" anchor="ctr">
            <a:spAutoFit/>
          </a:bodyPr>
          <a:lstStyle/>
          <a:p>
            <a:pPr eaLnBrk="0" hangingPunct="0"/>
            <a:r>
              <a:rPr lang="en-US" sz="1200" dirty="0">
                <a:solidFill>
                  <a:srgbClr val="262626"/>
                </a:solidFill>
                <a:cs typeface="Times New Roman" pitchFamily="18" charset="0"/>
              </a:rPr>
              <a:t>Lane, K. L., Eisner, S. L., </a:t>
            </a:r>
            <a:r>
              <a:rPr lang="en-US" sz="1200" dirty="0" err="1">
                <a:solidFill>
                  <a:srgbClr val="262626"/>
                </a:solidFill>
                <a:cs typeface="Times New Roman" pitchFamily="18" charset="0"/>
              </a:rPr>
              <a:t>Kretzer</a:t>
            </a:r>
            <a:r>
              <a:rPr lang="en-US" sz="1200" dirty="0">
                <a:solidFill>
                  <a:srgbClr val="262626"/>
                </a:solidFill>
                <a:cs typeface="Times New Roman" pitchFamily="18" charset="0"/>
              </a:rPr>
              <a:t>, J. M., Bruhn, A. L., </a:t>
            </a:r>
            <a:r>
              <a:rPr lang="en-US" sz="1200" dirty="0" err="1">
                <a:solidFill>
                  <a:srgbClr val="262626"/>
                </a:solidFill>
                <a:cs typeface="Times New Roman" pitchFamily="18" charset="0"/>
              </a:rPr>
              <a:t>Crnobori</a:t>
            </a:r>
            <a:r>
              <a:rPr lang="en-US" sz="1200" dirty="0">
                <a:solidFill>
                  <a:srgbClr val="262626"/>
                </a:solidFill>
                <a:cs typeface="Times New Roman" pitchFamily="18" charset="0"/>
              </a:rPr>
              <a:t>, M. E., </a:t>
            </a:r>
            <a:r>
              <a:rPr lang="en-US" sz="1200" dirty="0" err="1">
                <a:solidFill>
                  <a:srgbClr val="262626"/>
                </a:solidFill>
                <a:cs typeface="Times New Roman" pitchFamily="18" charset="0"/>
              </a:rPr>
              <a:t>Funke</a:t>
            </a:r>
            <a:r>
              <a:rPr lang="en-US" sz="1200" dirty="0">
                <a:solidFill>
                  <a:srgbClr val="262626"/>
                </a:solidFill>
                <a:cs typeface="Times New Roman" pitchFamily="18" charset="0"/>
              </a:rPr>
              <a:t>, L. M., Lerner, T. J., &amp; Casey, A. M. (i2009).</a:t>
            </a:r>
          </a:p>
          <a:p>
            <a:pPr eaLnBrk="0" hangingPunct="0"/>
            <a:r>
              <a:rPr lang="en-US" sz="1200" dirty="0">
                <a:solidFill>
                  <a:srgbClr val="262626"/>
                </a:solidFill>
                <a:cs typeface="Times New Roman" pitchFamily="18" charset="0"/>
              </a:rPr>
              <a:t>Outcomes of functional assessment-based interventions for students with and at risk for emotional and behavioral disorders in a job-share setting. </a:t>
            </a:r>
            <a:r>
              <a:rPr lang="en-US" sz="1200" i="1" dirty="0">
                <a:solidFill>
                  <a:srgbClr val="262626"/>
                </a:solidFill>
                <a:cs typeface="Times New Roman" pitchFamily="18" charset="0"/>
              </a:rPr>
              <a:t>Education and Treatment of Children., 32, </a:t>
            </a:r>
            <a:r>
              <a:rPr lang="en-US" sz="1200" dirty="0">
                <a:solidFill>
                  <a:srgbClr val="262626"/>
                </a:solidFill>
                <a:cs typeface="Times New Roman" pitchFamily="18" charset="0"/>
              </a:rPr>
              <a:t>573-604</a:t>
            </a:r>
            <a:r>
              <a:rPr lang="en-US" sz="1200" i="1" dirty="0" smtClean="0">
                <a:solidFill>
                  <a:srgbClr val="262626"/>
                </a:solidFill>
                <a:cs typeface="Times New Roman" pitchFamily="18" charset="0"/>
              </a:rPr>
              <a:t>.</a:t>
            </a:r>
          </a:p>
          <a:p>
            <a:pPr eaLnBrk="0" hangingPunct="0"/>
            <a:endParaRPr lang="en-US" dirty="0">
              <a:solidFill>
                <a:srgbClr val="262626"/>
              </a:solidFill>
            </a:endParaRPr>
          </a:p>
        </p:txBody>
      </p:sp>
    </p:spTree>
    <p:extLst>
      <p:ext uri="{BB962C8B-B14F-4D97-AF65-F5344CB8AC3E}">
        <p14:creationId xmlns:p14="http://schemas.microsoft.com/office/powerpoint/2010/main" val="565698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4"/>
          <p:cNvSpPr>
            <a:spLocks noGrp="1"/>
          </p:cNvSpPr>
          <p:nvPr>
            <p:ph type="title"/>
          </p:nvPr>
        </p:nvSpPr>
        <p:spPr>
          <a:noFill/>
        </p:spPr>
        <p:txBody>
          <a:bodyPr/>
          <a:lstStyle/>
          <a:p>
            <a:r>
              <a:rPr lang="en-US" dirty="0" smtClean="0"/>
              <a:t>A-B-B'-A-B' Design</a:t>
            </a:r>
            <a:endParaRPr lang="en-US" dirty="0"/>
          </a:p>
        </p:txBody>
      </p:sp>
      <p:pic>
        <p:nvPicPr>
          <p:cNvPr id="414723"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1025" y="1485106"/>
            <a:ext cx="6858000" cy="4497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4724" name="Text Box 6"/>
          <p:cNvSpPr txBox="1">
            <a:spLocks noChangeArrowheads="1"/>
          </p:cNvSpPr>
          <p:nvPr/>
        </p:nvSpPr>
        <p:spPr bwMode="auto">
          <a:xfrm>
            <a:off x="123824" y="6402388"/>
            <a:ext cx="8562975" cy="457200"/>
          </a:xfrm>
          <a:prstGeom prst="rect">
            <a:avLst/>
          </a:prstGeom>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dirty="0">
                <a:solidFill>
                  <a:srgbClr val="262626"/>
                </a:solidFill>
                <a:latin typeface="+mn-lt"/>
              </a:rPr>
              <a:t>Lane, K. L., </a:t>
            </a:r>
            <a:r>
              <a:rPr lang="en-US" sz="1200" dirty="0" err="1">
                <a:solidFill>
                  <a:srgbClr val="262626"/>
                </a:solidFill>
                <a:latin typeface="+mn-lt"/>
              </a:rPr>
              <a:t>Weisenbach</a:t>
            </a:r>
            <a:r>
              <a:rPr lang="en-US" sz="1200" dirty="0">
                <a:solidFill>
                  <a:srgbClr val="262626"/>
                </a:solidFill>
                <a:latin typeface="+mn-lt"/>
              </a:rPr>
              <a:t>, J. L., Phillips, A., &amp; </a:t>
            </a:r>
            <a:r>
              <a:rPr lang="en-US" sz="1200" dirty="0" err="1">
                <a:solidFill>
                  <a:srgbClr val="262626"/>
                </a:solidFill>
                <a:latin typeface="+mn-lt"/>
              </a:rPr>
              <a:t>Wehby</a:t>
            </a:r>
            <a:r>
              <a:rPr lang="en-US" sz="1200" dirty="0">
                <a:solidFill>
                  <a:srgbClr val="262626"/>
                </a:solidFill>
                <a:latin typeface="+mn-lt"/>
              </a:rPr>
              <a:t>, J. (2007). Designing, implementing, and evaluating function-based interventions using a systematic, feasible approach. </a:t>
            </a:r>
            <a:r>
              <a:rPr lang="en-US" sz="1200" i="1" dirty="0">
                <a:solidFill>
                  <a:srgbClr val="262626"/>
                </a:solidFill>
                <a:latin typeface="+mn-lt"/>
              </a:rPr>
              <a:t>Behavioral Disorders, 32, </a:t>
            </a:r>
            <a:r>
              <a:rPr lang="en-US" sz="1200" dirty="0">
                <a:solidFill>
                  <a:srgbClr val="262626"/>
                </a:solidFill>
                <a:latin typeface="+mn-lt"/>
              </a:rPr>
              <a:t>122-139.</a:t>
            </a:r>
          </a:p>
        </p:txBody>
      </p:sp>
      <p:sp>
        <p:nvSpPr>
          <p:cNvPr id="414725" name="Line 8"/>
          <p:cNvSpPr>
            <a:spLocks noChangeShapeType="1"/>
          </p:cNvSpPr>
          <p:nvPr/>
        </p:nvSpPr>
        <p:spPr bwMode="auto">
          <a:xfrm flipH="1" flipV="1">
            <a:off x="2219325" y="1905000"/>
            <a:ext cx="3581400" cy="14478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rgbClr val="262626"/>
              </a:solidFill>
            </a:endParaRPr>
          </a:p>
        </p:txBody>
      </p:sp>
      <p:sp>
        <p:nvSpPr>
          <p:cNvPr id="414726" name="Line 9"/>
          <p:cNvSpPr>
            <a:spLocks noChangeShapeType="1"/>
          </p:cNvSpPr>
          <p:nvPr/>
        </p:nvSpPr>
        <p:spPr bwMode="auto">
          <a:xfrm flipH="1" flipV="1">
            <a:off x="3276600" y="1905000"/>
            <a:ext cx="228600" cy="533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rgbClr val="262626"/>
              </a:solidFill>
            </a:endParaRPr>
          </a:p>
        </p:txBody>
      </p:sp>
      <p:sp>
        <p:nvSpPr>
          <p:cNvPr id="414727" name="Rectangle 10"/>
          <p:cNvSpPr>
            <a:spLocks noChangeArrowheads="1"/>
          </p:cNvSpPr>
          <p:nvPr/>
        </p:nvSpPr>
        <p:spPr bwMode="auto">
          <a:xfrm>
            <a:off x="5953125" y="2895600"/>
            <a:ext cx="2971800" cy="11430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en-US" b="1" dirty="0">
                <a:solidFill>
                  <a:schemeClr val="accent2">
                    <a:lumMod val="60000"/>
                    <a:lumOff val="40000"/>
                  </a:schemeClr>
                </a:solidFill>
              </a:rPr>
              <a:t>Intervention was modified</a:t>
            </a:r>
          </a:p>
          <a:p>
            <a:pPr algn="ctr"/>
            <a:r>
              <a:rPr lang="en-US" b="1" dirty="0">
                <a:solidFill>
                  <a:schemeClr val="accent2">
                    <a:lumMod val="60000"/>
                    <a:lumOff val="40000"/>
                  </a:schemeClr>
                </a:solidFill>
              </a:rPr>
              <a:t> to increase access to </a:t>
            </a:r>
          </a:p>
          <a:p>
            <a:pPr algn="ctr">
              <a:tabLst>
                <a:tab pos="857250" algn="l"/>
              </a:tabLst>
            </a:pPr>
            <a:r>
              <a:rPr lang="en-US" b="1" dirty="0">
                <a:solidFill>
                  <a:schemeClr val="accent2">
                    <a:lumMod val="60000"/>
                    <a:lumOff val="40000"/>
                  </a:schemeClr>
                </a:solidFill>
              </a:rPr>
              <a:t>reinforcement.</a:t>
            </a:r>
          </a:p>
        </p:txBody>
      </p:sp>
    </p:spTree>
    <p:extLst>
      <p:ext uri="{BB962C8B-B14F-4D97-AF65-F5344CB8AC3E}">
        <p14:creationId xmlns:p14="http://schemas.microsoft.com/office/powerpoint/2010/main" val="2632737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1"/>
          </a:solidFill>
        </p:spPr>
        <p:txBody>
          <a:bodyPr/>
          <a:lstStyle/>
          <a:p>
            <a:r>
              <a:rPr lang="en-US" dirty="0" smtClean="0"/>
              <a:t>Function-based Interventions</a:t>
            </a:r>
            <a:endParaRPr lang="en-US" dirty="0"/>
          </a:p>
        </p:txBody>
      </p:sp>
      <p:sp>
        <p:nvSpPr>
          <p:cNvPr id="5" name="Content Placeholder 4"/>
          <p:cNvSpPr>
            <a:spLocks noGrp="1"/>
          </p:cNvSpPr>
          <p:nvPr>
            <p:ph idx="1"/>
          </p:nvPr>
        </p:nvSpPr>
        <p:spPr/>
        <p:txBody>
          <a:bodyPr>
            <a:normAutofit/>
          </a:bodyPr>
          <a:lstStyle/>
          <a:p>
            <a:pPr>
              <a:buClr>
                <a:schemeClr val="tx1">
                  <a:lumMod val="75000"/>
                  <a:lumOff val="25000"/>
                </a:schemeClr>
              </a:buClr>
            </a:pPr>
            <a:r>
              <a:rPr lang="en-US" dirty="0" smtClean="0">
                <a:solidFill>
                  <a:schemeClr val="tx1"/>
                </a:solidFill>
              </a:rPr>
              <a:t>In this presentation, one systematic approach to functional based interventions using the FABI Model is presented.</a:t>
            </a:r>
          </a:p>
          <a:p>
            <a:pPr>
              <a:buClr>
                <a:schemeClr val="tx1">
                  <a:lumMod val="75000"/>
                  <a:lumOff val="25000"/>
                </a:schemeClr>
              </a:buClr>
            </a:pPr>
            <a:endParaRPr lang="en-US" dirty="0" smtClean="0">
              <a:solidFill>
                <a:schemeClr val="tx1"/>
              </a:solidFill>
            </a:endParaRPr>
          </a:p>
          <a:p>
            <a:pPr>
              <a:buClr>
                <a:schemeClr val="tx1">
                  <a:lumMod val="75000"/>
                  <a:lumOff val="25000"/>
                </a:schemeClr>
              </a:buClr>
            </a:pPr>
            <a:r>
              <a:rPr lang="en-US" dirty="0" smtClean="0">
                <a:solidFill>
                  <a:schemeClr val="tx1"/>
                </a:solidFill>
              </a:rPr>
              <a:t>However, there are many variations to conducting functional behavior assessment (FBA) and writing behavior intervention plans (BIP).</a:t>
            </a:r>
            <a:endParaRPr lang="en-US" dirty="0">
              <a:solidFill>
                <a:schemeClr val="tx1"/>
              </a:solidFill>
            </a:endParaRPr>
          </a:p>
        </p:txBody>
      </p:sp>
    </p:spTree>
    <p:extLst>
      <p:ext uri="{BB962C8B-B14F-4D97-AF65-F5344CB8AC3E}">
        <p14:creationId xmlns:p14="http://schemas.microsoft.com/office/powerpoint/2010/main" val="42123443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fontScale="90000"/>
          </a:bodyPr>
          <a:lstStyle/>
          <a:p>
            <a:r>
              <a:rPr lang="en-US" dirty="0" smtClean="0"/>
              <a:t>How well is it working?</a:t>
            </a:r>
            <a:br>
              <a:rPr lang="en-US" dirty="0" smtClean="0"/>
            </a:br>
            <a:r>
              <a:rPr lang="en-US" dirty="0" smtClean="0"/>
              <a:t>Examining the Effects</a:t>
            </a:r>
            <a:endParaRPr lang="en-US" dirty="0"/>
          </a:p>
        </p:txBody>
      </p:sp>
      <p:graphicFrame>
        <p:nvGraphicFramePr>
          <p:cNvPr id="7" name="Content Placeholder 6"/>
          <p:cNvGraphicFramePr>
            <a:graphicFrameLocks noGrp="1"/>
          </p:cNvGraphicFramePr>
          <p:nvPr>
            <p:ph idx="1"/>
            <p:extLst/>
          </p:nvPr>
        </p:nvGraphicFramePr>
        <p:xfrm>
          <a:off x="-381000" y="1397651"/>
          <a:ext cx="9906000" cy="4642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Computer by thilakarathna - Mac like compute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2705100" y="2540651"/>
            <a:ext cx="4202066" cy="4470283"/>
          </a:xfrm>
          <a:prstGeom prst="rect">
            <a:avLst/>
          </a:prstGeom>
        </p:spPr>
      </p:pic>
      <p:pic>
        <p:nvPicPr>
          <p:cNvPr id="13" name="Picture 12"/>
          <p:cNvPicPr>
            <a:picLocks noChangeAspect="1"/>
          </p:cNvPicPr>
          <p:nvPr/>
        </p:nvPicPr>
        <p:blipFill rotWithShape="1">
          <a:blip r:embed="rId9" cstate="screen">
            <a:extLst>
              <a:ext uri="{28A0092B-C50C-407E-A947-70E740481C1C}">
                <a14:useLocalDpi xmlns:a14="http://schemas.microsoft.com/office/drawing/2010/main" val="0"/>
              </a:ext>
            </a:extLst>
          </a:blip>
          <a:srcRect/>
          <a:stretch/>
        </p:blipFill>
        <p:spPr>
          <a:xfrm>
            <a:off x="2819400" y="2585621"/>
            <a:ext cx="4035076" cy="2629873"/>
          </a:xfrm>
          <a:prstGeom prst="rect">
            <a:avLst/>
          </a:prstGeom>
        </p:spPr>
      </p:pic>
      <p:grpSp>
        <p:nvGrpSpPr>
          <p:cNvPr id="9" name="Group 8"/>
          <p:cNvGrpSpPr/>
          <p:nvPr/>
        </p:nvGrpSpPr>
        <p:grpSpPr>
          <a:xfrm>
            <a:off x="-14767" y="4061991"/>
            <a:ext cx="2353634" cy="2307005"/>
            <a:chOff x="2776537" y="1733550"/>
            <a:chExt cx="3590925" cy="3390900"/>
          </a:xfrm>
        </p:grpSpPr>
        <p:pic>
          <p:nvPicPr>
            <p:cNvPr id="14" name="Picture 13" descr="Maddy and Toni unlock the Mysteries of the Universe!"/>
            <p:cNvPicPr>
              <a:picLocks noChangeAspect="1"/>
            </p:cNvPicPr>
            <p:nvPr/>
          </p:nvPicPr>
          <p:blipFill>
            <a:blip r:embed="rId10">
              <a:extLst>
                <a:ext uri="{BEBA8EAE-BF5A-486C-A8C5-ECC9F3942E4B}">
                  <a14:imgProps xmlns:a14="http://schemas.microsoft.com/office/drawing/2010/main">
                    <a14:imgLayer r:embed="rId11">
                      <a14:imgEffect>
                        <a14:backgroundRemoval t="3933" b="97753" l="1857" r="100000">
                          <a14:foregroundMark x1="29708" y1="94663" x2="29708" y2="94663"/>
                          <a14:foregroundMark x1="27851" y1="95225" x2="27586" y2="95225"/>
                          <a14:foregroundMark x1="25995" y1="95506" x2="25199" y2="95506"/>
                          <a14:foregroundMark x1="23342" y1="95787" x2="23342" y2="95787"/>
                          <a14:foregroundMark x1="21751" y1="95506" x2="21220" y2="95506"/>
                          <a14:foregroundMark x1="19894" y1="94944" x2="19894" y2="94944"/>
                          <a14:foregroundMark x1="10875" y1="22472" x2="10875" y2="22472"/>
                          <a14:foregroundMark x1="59416" y1="17416" x2="59416" y2="17416"/>
                          <a14:foregroundMark x1="66313" y1="22191" x2="64191" y2="23034"/>
                          <a14:foregroundMark x1="51194" y1="24157" x2="49867" y2="24157"/>
                          <a14:foregroundMark x1="37401" y1="21910" x2="36074" y2="21910"/>
                          <a14:foregroundMark x1="29973" y1="17697" x2="29973" y2="17697"/>
                          <a14:foregroundMark x1="31565" y1="19944" x2="31565" y2="19944"/>
                          <a14:foregroundMark x1="32095" y1="20225" x2="32891" y2="21348"/>
                          <a14:foregroundMark x1="33687" y1="21910" x2="40053" y2="22472"/>
                          <a14:foregroundMark x1="61273" y1="20787" x2="62599" y2="20787"/>
                          <a14:foregroundMark x1="75066" y1="20787" x2="75597" y2="17135"/>
                          <a14:foregroundMark x1="77188" y1="12921" x2="77188" y2="12921"/>
                          <a14:foregroundMark x1="73740" y1="12640" x2="73740" y2="12640"/>
                          <a14:foregroundMark x1="53581" y1="11517" x2="53581" y2="11517"/>
                          <a14:foregroundMark x1="51989" y1="11517" x2="51989" y2="11517"/>
                          <a14:foregroundMark x1="54377" y1="11517" x2="54377" y2="11517"/>
                          <a14:foregroundMark x1="55172" y1="11798" x2="55703" y2="11798"/>
                          <a14:foregroundMark x1="63130" y1="11798" x2="63130" y2="11798"/>
                          <a14:foregroundMark x1="62334" y1="12079" x2="62334" y2="12079"/>
                          <a14:foregroundMark x1="66048" y1="12360" x2="66048" y2="12360"/>
                          <a14:foregroundMark x1="67109" y1="12079" x2="67109" y2="12079"/>
                          <a14:foregroundMark x1="67109" y1="12079" x2="67374" y2="12079"/>
                          <a14:foregroundMark x1="67905" y1="12079" x2="68170" y2="12079"/>
                          <a14:foregroundMark x1="68435" y1="12079" x2="68435" y2="12079"/>
                          <a14:foregroundMark x1="68700" y1="12079" x2="68700" y2="12079"/>
                          <a14:foregroundMark x1="69496" y1="12079" x2="69496" y2="12079"/>
                          <a14:foregroundMark x1="69496" y1="12360" x2="69496" y2="12360"/>
                          <a14:foregroundMark x1="69496" y1="12360" x2="70027" y2="12360"/>
                          <a14:foregroundMark x1="24668" y1="95225" x2="24668" y2="95225"/>
                          <a14:foregroundMark x1="23873" y1="95225" x2="23873" y2="95225"/>
                          <a14:foregroundMark x1="29708" y1="94944" x2="29708" y2="94944"/>
                          <a14:foregroundMark x1="28647" y1="94944" x2="28647" y2="94944"/>
                          <a14:foregroundMark x1="28647" y1="94944" x2="28647" y2="94944"/>
                          <a14:foregroundMark x1="30239" y1="94944" x2="30239" y2="94944"/>
                          <a14:foregroundMark x1="29973" y1="94944" x2="29973" y2="94944"/>
                          <a14:foregroundMark x1="20424" y1="95225" x2="20424" y2="95225"/>
                          <a14:foregroundMark x1="19363" y1="94944" x2="19363" y2="94944"/>
                          <a14:foregroundMark x1="12997" y1="63764" x2="12997" y2="63764"/>
                          <a14:foregroundMark x1="12732" y1="63202" x2="12732" y2="63202"/>
                          <a14:foregroundMark x1="12732" y1="62360" x2="12732" y2="62360"/>
                          <a14:foregroundMark x1="12202" y1="57022" x2="12202" y2="57022"/>
                          <a14:foregroundMark x1="12202" y1="56742" x2="12202" y2="56180"/>
                          <a14:foregroundMark x1="12202" y1="55056" x2="12202" y2="55056"/>
                          <a14:foregroundMark x1="12202" y1="55056" x2="12202" y2="55056"/>
                          <a14:foregroundMark x1="12467" y1="53090" x2="12467" y2="53090"/>
                          <a14:foregroundMark x1="12467" y1="52809" x2="12467" y2="52809"/>
                          <a14:foregroundMark x1="12202" y1="52809" x2="12202" y2="53090"/>
                          <a14:foregroundMark x1="12202" y1="53933" x2="12202" y2="53933"/>
                          <a14:foregroundMark x1="12202" y1="52809" x2="12202" y2="52809"/>
                          <a14:foregroundMark x1="12202" y1="52809" x2="12202" y2="52809"/>
                          <a14:foregroundMark x1="12202" y1="52809" x2="12202" y2="52809"/>
                          <a14:foregroundMark x1="10875" y1="44663" x2="10875" y2="44663"/>
                          <a14:foregroundMark x1="10875" y1="43258" x2="10875" y2="43258"/>
                          <a14:foregroundMark x1="10610" y1="42416" x2="10610" y2="42416"/>
                          <a14:foregroundMark x1="10610" y1="40449" x2="10610" y2="40449"/>
                          <a14:foregroundMark x1="10610" y1="38764" x2="10875" y2="38483"/>
                          <a14:foregroundMark x1="10875" y1="38202" x2="10875" y2="37640"/>
                          <a14:foregroundMark x1="11141" y1="37360" x2="11141" y2="37360"/>
                          <a14:foregroundMark x1="11141" y1="37079" x2="11406" y2="37640"/>
                          <a14:foregroundMark x1="11406" y1="37921" x2="11406" y2="38202"/>
                          <a14:foregroundMark x1="11671" y1="38764" x2="11671" y2="38764"/>
                          <a14:foregroundMark x1="19098" y1="14607" x2="19098" y2="14607"/>
                          <a14:foregroundMark x1="20424" y1="14326" x2="20955" y2="14326"/>
                          <a14:foregroundMark x1="21485" y1="14326" x2="21485" y2="14326"/>
                          <a14:foregroundMark x1="21220" y1="14326" x2="21220" y2="14326"/>
                          <a14:foregroundMark x1="19894" y1="14326" x2="22546" y2="14045"/>
                          <a14:foregroundMark x1="23873" y1="13764" x2="23873" y2="13764"/>
                          <a14:foregroundMark x1="23077" y1="13483" x2="23077" y2="13483"/>
                          <a14:foregroundMark x1="22546" y1="14045" x2="21485" y2="14326"/>
                          <a14:foregroundMark x1="19629" y1="14607" x2="19098" y2="14607"/>
                          <a14:foregroundMark x1="18833" y1="14045" x2="19629" y2="14045"/>
                          <a14:foregroundMark x1="49072" y1="11236" x2="49072" y2="11236"/>
                          <a14:foregroundMark x1="32891" y1="19382" x2="32891" y2="19382"/>
                          <a14:foregroundMark x1="32891" y1="19382" x2="32891" y2="19382"/>
                          <a14:foregroundMark x1="33156" y1="12079" x2="33422" y2="11798"/>
                          <a14:foregroundMark x1="36074" y1="8427" x2="36074" y2="8427"/>
                          <a14:foregroundMark x1="36870" y1="7022" x2="38462" y2="6742"/>
                          <a14:foregroundMark x1="41379" y1="6180" x2="41910" y2="6180"/>
                          <a14:foregroundMark x1="49867" y1="11236" x2="49867" y2="11236"/>
                          <a14:foregroundMark x1="50663" y1="11236" x2="51724" y2="10955"/>
                          <a14:foregroundMark x1="53316" y1="10955" x2="53316" y2="10955"/>
                          <a14:foregroundMark x1="54907" y1="10955" x2="54907" y2="10955"/>
                          <a14:foregroundMark x1="55438" y1="11236" x2="56499" y2="11517"/>
                          <a14:foregroundMark x1="56499" y1="11517" x2="56499" y2="11517"/>
                          <a14:foregroundMark x1="56764" y1="11517" x2="57294" y2="11517"/>
                          <a14:foregroundMark x1="57825" y1="11517" x2="57825" y2="11517"/>
                          <a14:foregroundMark x1="57825" y1="11517" x2="58355" y2="11517"/>
                          <a14:foregroundMark x1="60212" y1="11517" x2="60212" y2="11517"/>
                          <a14:foregroundMark x1="60477" y1="11517" x2="62334" y2="11798"/>
                          <a14:foregroundMark x1="63660" y1="11798" x2="63660" y2="11798"/>
                          <a14:foregroundMark x1="63926" y1="11798" x2="63926" y2="11798"/>
                          <a14:foregroundMark x1="63926" y1="11798" x2="64456" y2="11798"/>
                          <a14:foregroundMark x1="65252" y1="11798" x2="65252" y2="11798"/>
                          <a14:foregroundMark x1="65252" y1="11798" x2="65252" y2="11798"/>
                          <a14:foregroundMark x1="65517" y1="11798" x2="66048" y2="12079"/>
                          <a14:foregroundMark x1="66313" y1="12079" x2="66313" y2="12079"/>
                          <a14:foregroundMark x1="67109" y1="12079" x2="68170" y2="12079"/>
                          <a14:foregroundMark x1="68700" y1="12079" x2="69231" y2="12079"/>
                          <a14:foregroundMark x1="70027" y1="12079" x2="70822" y2="12079"/>
                          <a14:foregroundMark x1="71618" y1="12079" x2="71618" y2="12079"/>
                          <a14:foregroundMark x1="71883" y1="12079" x2="72149" y2="12079"/>
                          <a14:foregroundMark x1="72414" y1="12079" x2="72414" y2="12079"/>
                          <a14:foregroundMark x1="72944" y1="12079" x2="73210" y2="12079"/>
                          <a14:foregroundMark x1="73475" y1="12079" x2="74005" y2="12079"/>
                          <a14:foregroundMark x1="74536" y1="12079" x2="74536" y2="12079"/>
                          <a14:foregroundMark x1="75066" y1="12079" x2="75066" y2="12079"/>
                          <a14:foregroundMark x1="75597" y1="12360" x2="75862" y2="12360"/>
                          <a14:foregroundMark x1="76127" y1="12360" x2="76658" y2="12360"/>
                          <a14:foregroundMark x1="77188" y1="12360" x2="77188" y2="12360"/>
                          <a14:foregroundMark x1="77454" y1="12360" x2="77719" y2="12360"/>
                          <a14:foregroundMark x1="77984" y1="12360" x2="78515" y2="12360"/>
                          <a14:foregroundMark x1="78780" y1="12360" x2="78780" y2="12360"/>
                          <a14:foregroundMark x1="79310" y1="12360" x2="79576" y2="12360"/>
                          <a14:foregroundMark x1="79841" y1="12360" x2="79841" y2="12360"/>
                          <a14:foregroundMark x1="80106" y1="12360" x2="80637" y2="12360"/>
                          <a14:foregroundMark x1="80902" y1="12360" x2="81432" y2="12360"/>
                          <a14:foregroundMark x1="81432" y1="12360" x2="82228" y2="12640"/>
                          <a14:foregroundMark x1="82228" y1="12640" x2="82493" y2="12640"/>
                          <a14:foregroundMark x1="83024" y1="12640" x2="83554" y2="12640"/>
                          <a14:foregroundMark x1="83820" y1="12640" x2="83820" y2="12640"/>
                          <a14:foregroundMark x1="84085" y1="12640" x2="84350" y2="12921"/>
                          <a14:foregroundMark x1="84615" y1="12921" x2="85146" y2="13202"/>
                          <a14:foregroundMark x1="85411" y1="13202" x2="86207" y2="13483"/>
                          <a14:foregroundMark x1="86472" y1="13764" x2="86472" y2="13764"/>
                          <a14:foregroundMark x1="86472" y1="13764" x2="87268" y2="14045"/>
                          <a14:foregroundMark x1="87533" y1="14045" x2="88064" y2="14045"/>
                          <a14:foregroundMark x1="88329" y1="14045" x2="89655" y2="14326"/>
                          <a14:foregroundMark x1="90451" y1="14326" x2="90451" y2="14326"/>
                          <a14:foregroundMark x1="90716" y1="14607" x2="88594" y2="14326"/>
                          <a14:foregroundMark x1="87798" y1="14045" x2="86472" y2="14045"/>
                          <a14:foregroundMark x1="86207" y1="13764" x2="89125" y2="14045"/>
                          <a14:foregroundMark x1="90451" y1="14045" x2="90716" y2="14326"/>
                          <a14:foregroundMark x1="90981" y1="14326" x2="92042" y2="14326"/>
                          <a14:foregroundMark x1="92308" y1="14326" x2="92573" y2="14326"/>
                          <a14:foregroundMark x1="93103" y1="14607" x2="93634" y2="14888"/>
                          <a14:foregroundMark x1="93899" y1="14888" x2="93899" y2="14888"/>
                          <a14:foregroundMark x1="93634" y1="15169" x2="93634" y2="16292"/>
                          <a14:foregroundMark x1="93899" y1="17135" x2="93899" y2="17697"/>
                          <a14:foregroundMark x1="93899" y1="17697" x2="93634" y2="18820"/>
                          <a14:foregroundMark x1="93369" y1="19101" x2="93369" y2="19663"/>
                          <a14:foregroundMark x1="93369" y1="19663" x2="92838" y2="20787"/>
                          <a14:foregroundMark x1="92838" y1="20787" x2="92838" y2="20787"/>
                          <a14:foregroundMark x1="92838" y1="20787" x2="92838" y2="20787"/>
                          <a14:foregroundMark x1="21220" y1="95506" x2="20690" y2="95506"/>
                          <a14:foregroundMark x1="19363" y1="95506" x2="19363" y2="95506"/>
                          <a14:foregroundMark x1="18568" y1="94944" x2="18568" y2="94944"/>
                          <a14:foregroundMark x1="65782" y1="87921" x2="65782" y2="87921"/>
                          <a14:foregroundMark x1="65517" y1="88202" x2="65517" y2="88202"/>
                          <a14:foregroundMark x1="64191" y1="88483" x2="65252" y2="88483"/>
                          <a14:foregroundMark x1="65782" y1="88483" x2="65782" y2="88483"/>
                          <a14:foregroundMark x1="66048" y1="88483" x2="66048" y2="88483"/>
                          <a14:foregroundMark x1="66578" y1="88202" x2="68435" y2="87921"/>
                          <a14:foregroundMark x1="68435" y1="87640" x2="68435" y2="87640"/>
                          <a14:foregroundMark x1="68966" y1="87640" x2="68966" y2="87640"/>
                          <a14:foregroundMark x1="69761" y1="87640" x2="70822" y2="87079"/>
                          <a14:foregroundMark x1="71088" y1="87079" x2="71088" y2="87079"/>
                          <a14:foregroundMark x1="72149" y1="87079" x2="73475" y2="86798"/>
                          <a14:foregroundMark x1="75066" y1="86517" x2="76127" y2="86517"/>
                          <a14:foregroundMark x1="77188" y1="86517" x2="77188" y2="86517"/>
                          <a14:foregroundMark x1="77454" y1="86517" x2="76923" y2="86517"/>
                          <a14:foregroundMark x1="76393" y1="86517" x2="77188" y2="86517"/>
                          <a14:foregroundMark x1="79841" y1="86236" x2="79841" y2="86236"/>
                          <a14:foregroundMark x1="78780" y1="86236" x2="78515" y2="86236"/>
                          <a14:foregroundMark x1="77984" y1="86236" x2="77984" y2="86236"/>
                          <a14:foregroundMark x1="77984" y1="86236" x2="77984" y2="86236"/>
                          <a14:foregroundMark x1="80106" y1="86236" x2="78780" y2="86236"/>
                        </a14:backgroundRemoval>
                      </a14:imgEffect>
                    </a14:imgLayer>
                  </a14:imgProps>
                </a:ext>
                <a:ext uri="{28A0092B-C50C-407E-A947-70E740481C1C}">
                  <a14:useLocalDpi xmlns:a14="http://schemas.microsoft.com/office/drawing/2010/main" val="0"/>
                </a:ext>
              </a:extLst>
            </a:blip>
            <a:stretch>
              <a:fillRect/>
            </a:stretch>
          </p:blipFill>
          <p:spPr>
            <a:xfrm>
              <a:off x="2776537" y="1733550"/>
              <a:ext cx="3590925" cy="3390900"/>
            </a:xfrm>
            <a:prstGeom prst="rect">
              <a:avLst/>
            </a:prstGeom>
          </p:spPr>
        </p:pic>
        <p:sp>
          <p:nvSpPr>
            <p:cNvPr id="15" name="TextBox 14"/>
            <p:cNvSpPr txBox="1"/>
            <p:nvPr/>
          </p:nvSpPr>
          <p:spPr>
            <a:xfrm>
              <a:off x="3429000" y="3051217"/>
              <a:ext cx="2144161" cy="1583325"/>
            </a:xfrm>
            <a:prstGeom prst="rect">
              <a:avLst/>
            </a:prstGeom>
            <a:noFill/>
          </p:spPr>
          <p:txBody>
            <a:bodyPr wrap="square" rtlCol="0">
              <a:spAutoFit/>
            </a:bodyPr>
            <a:lstStyle/>
            <a:p>
              <a:pPr algn="ctr"/>
              <a:r>
                <a:rPr lang="en-US" sz="1600" dirty="0" smtClean="0"/>
                <a:t>Monitor with:</a:t>
              </a:r>
              <a:br>
                <a:rPr lang="en-US" sz="1600" dirty="0" smtClean="0"/>
              </a:br>
              <a:r>
                <a:rPr lang="en-US" sz="1600" dirty="0" smtClean="0">
                  <a:solidFill>
                    <a:srgbClr val="0000FF"/>
                  </a:solidFill>
                </a:rPr>
                <a:t>FABI </a:t>
              </a:r>
              <a:r>
                <a:rPr lang="en-US" sz="1600" dirty="0">
                  <a:solidFill>
                    <a:srgbClr val="0000FF"/>
                  </a:solidFill>
                </a:rPr>
                <a:t>Step 5 Summary </a:t>
              </a:r>
              <a:r>
                <a:rPr lang="en-US" sz="1600" dirty="0" smtClean="0">
                  <a:solidFill>
                    <a:srgbClr val="0000FF"/>
                  </a:solidFill>
                </a:rPr>
                <a:t>Template.xls</a:t>
              </a:r>
              <a:endParaRPr lang="en-US" sz="1600" dirty="0">
                <a:solidFill>
                  <a:srgbClr val="0000FF"/>
                </a:solidFill>
              </a:endParaRPr>
            </a:p>
          </p:txBody>
        </p:sp>
      </p:grpSp>
    </p:spTree>
    <p:extLst>
      <p:ext uri="{BB962C8B-B14F-4D97-AF65-F5344CB8AC3E}">
        <p14:creationId xmlns:p14="http://schemas.microsoft.com/office/powerpoint/2010/main" val="22608786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Generalization and Maintenance</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352431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76250" y="1676400"/>
            <a:ext cx="8229600" cy="4525963"/>
          </a:xfrm>
        </p:spPr>
        <p:txBody>
          <a:bodyPr>
            <a:normAutofit fontScale="92500" lnSpcReduction="20000"/>
          </a:bodyPr>
          <a:lstStyle/>
          <a:p>
            <a:r>
              <a:rPr lang="en-US" dirty="0" smtClean="0">
                <a:solidFill>
                  <a:schemeClr val="tx1"/>
                </a:solidFill>
              </a:rPr>
              <a:t>Assess the degree to which the new behavior is observed: </a:t>
            </a:r>
          </a:p>
          <a:p>
            <a:pPr lvl="1">
              <a:buFont typeface="Wingdings" pitchFamily="2" charset="2"/>
              <a:buChar char="§"/>
            </a:pPr>
            <a:r>
              <a:rPr lang="en-US" dirty="0" smtClean="0">
                <a:solidFill>
                  <a:schemeClr val="tx1"/>
                </a:solidFill>
              </a:rPr>
              <a:t>In other settings</a:t>
            </a:r>
          </a:p>
          <a:p>
            <a:pPr lvl="1">
              <a:buFont typeface="Wingdings" pitchFamily="2" charset="2"/>
              <a:buChar char="§"/>
            </a:pPr>
            <a:r>
              <a:rPr lang="en-US" dirty="0" smtClean="0">
                <a:solidFill>
                  <a:schemeClr val="tx1"/>
                </a:solidFill>
              </a:rPr>
              <a:t>With other people</a:t>
            </a:r>
          </a:p>
          <a:p>
            <a:pPr lvl="1">
              <a:buFont typeface="Wingdings" pitchFamily="2" charset="2"/>
              <a:buChar char="§"/>
            </a:pPr>
            <a:endParaRPr lang="en-US" dirty="0" smtClean="0">
              <a:solidFill>
                <a:schemeClr val="tx1"/>
              </a:solidFill>
            </a:endParaRPr>
          </a:p>
          <a:p>
            <a:r>
              <a:rPr lang="en-US" dirty="0" smtClean="0">
                <a:solidFill>
                  <a:schemeClr val="tx1"/>
                </a:solidFill>
              </a:rPr>
              <a:t>Programming </a:t>
            </a:r>
            <a:r>
              <a:rPr lang="en-US" dirty="0">
                <a:solidFill>
                  <a:schemeClr val="tx1"/>
                </a:solidFill>
              </a:rPr>
              <a:t>for generalization by focusing on </a:t>
            </a:r>
            <a:r>
              <a:rPr lang="en-US" dirty="0" smtClean="0">
                <a:solidFill>
                  <a:schemeClr val="tx1"/>
                </a:solidFill>
              </a:rPr>
              <a:t>function.</a:t>
            </a:r>
          </a:p>
          <a:p>
            <a:endParaRPr lang="en-US" dirty="0">
              <a:solidFill>
                <a:schemeClr val="tx1"/>
              </a:solidFill>
            </a:endParaRPr>
          </a:p>
          <a:p>
            <a:pPr lvl="0"/>
            <a:r>
              <a:rPr lang="en-US" dirty="0">
                <a:solidFill>
                  <a:schemeClr val="tx1"/>
                </a:solidFill>
              </a:rPr>
              <a:t>Assessing in other setting, with other people, and looking for </a:t>
            </a:r>
            <a:r>
              <a:rPr lang="en-US" dirty="0" smtClean="0">
                <a:solidFill>
                  <a:schemeClr val="tx1"/>
                </a:solidFill>
              </a:rPr>
              <a:t>generalization </a:t>
            </a:r>
            <a:r>
              <a:rPr lang="en-US" dirty="0">
                <a:solidFill>
                  <a:schemeClr val="tx1"/>
                </a:solidFill>
              </a:rPr>
              <a:t>of </a:t>
            </a:r>
            <a:r>
              <a:rPr lang="en-US" dirty="0" smtClean="0">
                <a:solidFill>
                  <a:schemeClr val="tx1"/>
                </a:solidFill>
              </a:rPr>
              <a:t>behavior.</a:t>
            </a:r>
          </a:p>
          <a:p>
            <a:pPr lvl="0"/>
            <a:endParaRPr lang="en-US" dirty="0">
              <a:solidFill>
                <a:schemeClr val="tx1"/>
              </a:solidFill>
            </a:endParaRPr>
          </a:p>
          <a:p>
            <a:endParaRPr lang="en-US" dirty="0">
              <a:solidFill>
                <a:schemeClr val="tx1"/>
              </a:solidFill>
            </a:endParaRPr>
          </a:p>
        </p:txBody>
      </p:sp>
      <p:sp>
        <p:nvSpPr>
          <p:cNvPr id="4" name="Title 1"/>
          <p:cNvSpPr txBox="1">
            <a:spLocks/>
          </p:cNvSpPr>
          <p:nvPr/>
        </p:nvSpPr>
        <p:spPr>
          <a:xfrm>
            <a:off x="457200" y="142875"/>
            <a:ext cx="8229600" cy="1143000"/>
          </a:xfrm>
          <a:prstGeom prst="rect">
            <a:avLst/>
          </a:prstGeom>
          <a:solidFill>
            <a:schemeClr val="accent1"/>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505153"/>
                </a:solidFill>
                <a:latin typeface="Times New Roman"/>
                <a:ea typeface="+mj-ea"/>
                <a:cs typeface="Times New Roman"/>
              </a:defRPr>
            </a:lvl1pPr>
          </a:lstStyle>
          <a:p>
            <a:r>
              <a:rPr lang="en-US" dirty="0"/>
              <a:t>Generalization</a:t>
            </a:r>
          </a:p>
        </p:txBody>
      </p:sp>
    </p:spTree>
    <p:extLst>
      <p:ext uri="{BB962C8B-B14F-4D97-AF65-F5344CB8AC3E}">
        <p14:creationId xmlns:p14="http://schemas.microsoft.com/office/powerpoint/2010/main" val="108403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sz="3600" b="1" dirty="0" smtClean="0">
                <a:solidFill>
                  <a:schemeClr val="tx1"/>
                </a:solidFill>
              </a:rPr>
              <a:t>Facilitating Generalization</a:t>
            </a:r>
            <a:endParaRPr lang="en-US" sz="3600" b="1" dirty="0">
              <a:solidFill>
                <a:schemeClr val="tx1"/>
              </a:solidFill>
            </a:endParaRPr>
          </a:p>
        </p:txBody>
      </p:sp>
      <p:sp>
        <p:nvSpPr>
          <p:cNvPr id="6" name="Content Placeholder 5"/>
          <p:cNvSpPr>
            <a:spLocks noGrp="1"/>
          </p:cNvSpPr>
          <p:nvPr>
            <p:ph idx="1"/>
          </p:nvPr>
        </p:nvSpPr>
        <p:spPr>
          <a:xfrm>
            <a:off x="304800" y="1219200"/>
            <a:ext cx="8382000" cy="5029200"/>
          </a:xfrm>
        </p:spPr>
        <p:txBody>
          <a:bodyPr>
            <a:normAutofit fontScale="85000" lnSpcReduction="10000"/>
          </a:bodyPr>
          <a:lstStyle/>
          <a:p>
            <a:pPr lvl="0"/>
            <a:r>
              <a:rPr lang="en-US" dirty="0" smtClean="0">
                <a:solidFill>
                  <a:schemeClr val="tx1"/>
                </a:solidFill>
              </a:rPr>
              <a:t>Teaching the replacement behavior in the naturally-occurring setting.</a:t>
            </a:r>
          </a:p>
          <a:p>
            <a:pPr lvl="0"/>
            <a:r>
              <a:rPr lang="en-US" dirty="0" smtClean="0">
                <a:solidFill>
                  <a:schemeClr val="tx1"/>
                </a:solidFill>
              </a:rPr>
              <a:t>Selecting antecedents that are natural to the classroom environment.</a:t>
            </a:r>
          </a:p>
          <a:p>
            <a:pPr lvl="1"/>
            <a:r>
              <a:rPr lang="en-US" dirty="0" smtClean="0">
                <a:solidFill>
                  <a:schemeClr val="tx1"/>
                </a:solidFill>
              </a:rPr>
              <a:t>Importance of teacher selecting most feasible tactics prior to finalizing intervention.</a:t>
            </a:r>
          </a:p>
          <a:p>
            <a:r>
              <a:rPr lang="en-US" dirty="0" smtClean="0">
                <a:solidFill>
                  <a:schemeClr val="tx1"/>
                </a:solidFill>
              </a:rPr>
              <a:t>Selecting reinforcement tactics that are natural consequences in the classroom.</a:t>
            </a:r>
          </a:p>
          <a:p>
            <a:pPr lvl="1"/>
            <a:r>
              <a:rPr lang="en-US" dirty="0" smtClean="0">
                <a:solidFill>
                  <a:schemeClr val="tx1"/>
                </a:solidFill>
              </a:rPr>
              <a:t>Importance of keeping reinforcement consistent with schoolwide system for reinforcement (PBIS practices).</a:t>
            </a:r>
          </a:p>
          <a:p>
            <a:pPr lvl="1"/>
            <a:r>
              <a:rPr lang="en-US" dirty="0" smtClean="0">
                <a:solidFill>
                  <a:schemeClr val="tx1"/>
                </a:solidFill>
              </a:rPr>
              <a:t>The replacement behavior will elicit positive responses natural (e.g. work completion, on task, completion, compliance).</a:t>
            </a: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065867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646237"/>
            <a:ext cx="8229600" cy="4525963"/>
          </a:xfrm>
        </p:spPr>
        <p:txBody>
          <a:bodyPr>
            <a:normAutofit fontScale="92500" lnSpcReduction="20000"/>
          </a:bodyPr>
          <a:lstStyle/>
          <a:p>
            <a:r>
              <a:rPr lang="en-US" dirty="0" smtClean="0">
                <a:solidFill>
                  <a:schemeClr val="tx1"/>
                </a:solidFill>
              </a:rPr>
              <a:t>When deciding how soon or how swiftly to withdraw intervention components consider:</a:t>
            </a:r>
          </a:p>
          <a:p>
            <a:pPr lvl="1"/>
            <a:r>
              <a:rPr lang="en-US" dirty="0" smtClean="0">
                <a:solidFill>
                  <a:schemeClr val="tx1"/>
                </a:solidFill>
              </a:rPr>
              <a:t>Complexity of the intervention</a:t>
            </a:r>
          </a:p>
          <a:p>
            <a:pPr lvl="1"/>
            <a:r>
              <a:rPr lang="en-US" dirty="0" smtClean="0">
                <a:solidFill>
                  <a:schemeClr val="tx1"/>
                </a:solidFill>
              </a:rPr>
              <a:t>Ease or speed with which the behavior changed</a:t>
            </a:r>
          </a:p>
          <a:p>
            <a:pPr lvl="1"/>
            <a:r>
              <a:rPr lang="en-US" dirty="0" smtClean="0">
                <a:solidFill>
                  <a:schemeClr val="tx1"/>
                </a:solidFill>
              </a:rPr>
              <a:t>Availability of natural existing contingencies of reinforcement of the new behavior </a:t>
            </a:r>
          </a:p>
          <a:p>
            <a:r>
              <a:rPr lang="en-US" dirty="0">
                <a:solidFill>
                  <a:schemeClr val="tx1"/>
                </a:solidFill>
              </a:rPr>
              <a:t>Assess the degree to which the new behavior is </a:t>
            </a:r>
            <a:r>
              <a:rPr lang="en-US" dirty="0" smtClean="0">
                <a:solidFill>
                  <a:schemeClr val="tx1"/>
                </a:solidFill>
              </a:rPr>
              <a:t>observed: </a:t>
            </a:r>
            <a:endParaRPr lang="en-US" dirty="0">
              <a:solidFill>
                <a:schemeClr val="tx1"/>
              </a:solidFill>
            </a:endParaRPr>
          </a:p>
          <a:p>
            <a:pPr lvl="1">
              <a:buFont typeface="Wingdings" pitchFamily="2" charset="2"/>
              <a:buChar char="§"/>
            </a:pPr>
            <a:r>
              <a:rPr lang="en-US" dirty="0">
                <a:solidFill>
                  <a:schemeClr val="tx1"/>
                </a:solidFill>
              </a:rPr>
              <a:t>After a portion or all of the intervention has been discontinued</a:t>
            </a:r>
          </a:p>
          <a:p>
            <a:pPr lvl="1">
              <a:buFont typeface="Wingdings" pitchFamily="2" charset="2"/>
              <a:buChar char="§"/>
            </a:pPr>
            <a:r>
              <a:rPr lang="en-US" dirty="0">
                <a:solidFill>
                  <a:schemeClr val="tx1"/>
                </a:solidFill>
              </a:rPr>
              <a:t>With other people</a:t>
            </a:r>
          </a:p>
          <a:p>
            <a:pPr lvl="0"/>
            <a:endParaRPr lang="en-US" dirty="0">
              <a:solidFill>
                <a:schemeClr val="tx1"/>
              </a:solidFill>
            </a:endParaRPr>
          </a:p>
          <a:p>
            <a:endParaRPr lang="en-US" dirty="0">
              <a:solidFill>
                <a:schemeClr val="tx1"/>
              </a:solidFill>
            </a:endParaRPr>
          </a:p>
        </p:txBody>
      </p:sp>
      <p:sp>
        <p:nvSpPr>
          <p:cNvPr id="4" name="Rectangle 3"/>
          <p:cNvSpPr/>
          <p:nvPr/>
        </p:nvSpPr>
        <p:spPr>
          <a:xfrm>
            <a:off x="5562600" y="6231522"/>
            <a:ext cx="3241465" cy="338554"/>
          </a:xfrm>
          <a:prstGeom prst="rect">
            <a:avLst/>
          </a:prstGeom>
        </p:spPr>
        <p:txBody>
          <a:bodyPr wrap="none">
            <a:spAutoFit/>
          </a:bodyPr>
          <a:lstStyle/>
          <a:p>
            <a:r>
              <a:rPr lang="en-US" sz="1600" dirty="0" smtClean="0"/>
              <a:t>(Cooper, Heron, &amp; Heward, 2007)</a:t>
            </a:r>
            <a:endParaRPr lang="en-US" sz="1600" dirty="0"/>
          </a:p>
        </p:txBody>
      </p:sp>
      <p:sp>
        <p:nvSpPr>
          <p:cNvPr id="7" name="Title 1"/>
          <p:cNvSpPr txBox="1">
            <a:spLocks/>
          </p:cNvSpPr>
          <p:nvPr/>
        </p:nvSpPr>
        <p:spPr>
          <a:xfrm>
            <a:off x="457200" y="274638"/>
            <a:ext cx="8229600" cy="1143000"/>
          </a:xfrm>
          <a:prstGeom prst="rect">
            <a:avLst/>
          </a:prstGeom>
          <a:solidFill>
            <a:schemeClr val="accent1"/>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505153"/>
                </a:solidFill>
                <a:latin typeface="Times New Roman"/>
                <a:ea typeface="+mj-ea"/>
                <a:cs typeface="Times New Roman"/>
              </a:defRPr>
            </a:lvl1pPr>
          </a:lstStyle>
          <a:p>
            <a:r>
              <a:rPr lang="en-US" dirty="0"/>
              <a:t>Maintenance</a:t>
            </a:r>
          </a:p>
        </p:txBody>
      </p:sp>
    </p:spTree>
    <p:extLst>
      <p:ext uri="{BB962C8B-B14F-4D97-AF65-F5344CB8AC3E}">
        <p14:creationId xmlns:p14="http://schemas.microsoft.com/office/powerpoint/2010/main" val="2771822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b="1" dirty="0" smtClean="0">
                <a:solidFill>
                  <a:schemeClr val="tx1"/>
                </a:solidFill>
              </a:rPr>
              <a:t>Facilitating Maintenance</a:t>
            </a:r>
            <a:endParaRPr lang="en-US" sz="3600" b="1" dirty="0">
              <a:solidFill>
                <a:schemeClr val="tx1"/>
              </a:solidFill>
            </a:endParaRPr>
          </a:p>
        </p:txBody>
      </p:sp>
      <p:sp>
        <p:nvSpPr>
          <p:cNvPr id="3" name="Content Placeholder 2"/>
          <p:cNvSpPr>
            <a:spLocks noGrp="1"/>
          </p:cNvSpPr>
          <p:nvPr>
            <p:ph idx="1"/>
          </p:nvPr>
        </p:nvSpPr>
        <p:spPr>
          <a:xfrm>
            <a:off x="457200" y="1233487"/>
            <a:ext cx="8382000" cy="4938713"/>
          </a:xfrm>
        </p:spPr>
        <p:txBody>
          <a:bodyPr>
            <a:normAutofit fontScale="85000" lnSpcReduction="10000"/>
          </a:bodyPr>
          <a:lstStyle/>
          <a:p>
            <a:r>
              <a:rPr lang="en-US" dirty="0" smtClean="0">
                <a:solidFill>
                  <a:schemeClr val="tx1"/>
                </a:solidFill>
              </a:rPr>
              <a:t>Teaching in natural settings.</a:t>
            </a:r>
          </a:p>
          <a:p>
            <a:endParaRPr lang="en-US" dirty="0" smtClean="0">
              <a:solidFill>
                <a:schemeClr val="tx1"/>
              </a:solidFill>
            </a:endParaRPr>
          </a:p>
          <a:p>
            <a:r>
              <a:rPr lang="en-US" dirty="0" smtClean="0">
                <a:solidFill>
                  <a:schemeClr val="tx1"/>
                </a:solidFill>
              </a:rPr>
              <a:t>Share intervention tactics and results with other teachers.</a:t>
            </a:r>
          </a:p>
          <a:p>
            <a:r>
              <a:rPr lang="en-US" dirty="0" smtClean="0">
                <a:solidFill>
                  <a:schemeClr val="tx1"/>
                </a:solidFill>
              </a:rPr>
              <a:t> </a:t>
            </a:r>
          </a:p>
          <a:p>
            <a:r>
              <a:rPr lang="en-US" dirty="0" smtClean="0">
                <a:solidFill>
                  <a:schemeClr val="tx1"/>
                </a:solidFill>
              </a:rPr>
              <a:t>Gradually shift any artificial tactics to those that naturally occur in the classroom:</a:t>
            </a:r>
          </a:p>
          <a:p>
            <a:pPr lvl="1"/>
            <a:r>
              <a:rPr lang="en-US" dirty="0" smtClean="0">
                <a:solidFill>
                  <a:schemeClr val="tx1"/>
                </a:solidFill>
              </a:rPr>
              <a:t>e.g., From extra token reinforcements to schoolwide system, as planned, and social attention (praise).</a:t>
            </a:r>
          </a:p>
          <a:p>
            <a:pPr lvl="1"/>
            <a:endParaRPr lang="en-US" dirty="0" smtClean="0">
              <a:solidFill>
                <a:schemeClr val="tx1"/>
              </a:solidFill>
            </a:endParaRPr>
          </a:p>
          <a:p>
            <a:r>
              <a:rPr lang="en-US" dirty="0" smtClean="0">
                <a:solidFill>
                  <a:schemeClr val="tx1"/>
                </a:solidFill>
              </a:rPr>
              <a:t>Shift from continuous to intermittent reinforcement.</a:t>
            </a:r>
          </a:p>
          <a:p>
            <a:pPr marL="0" indent="0">
              <a:buNone/>
            </a:pPr>
            <a:endParaRPr lang="en-US" dirty="0" smtClean="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75388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solidFill>
                  <a:schemeClr val="tx1"/>
                </a:solidFill>
              </a:rPr>
              <a:t>Generalization and Maintenance</a:t>
            </a:r>
            <a:endParaRPr lang="en-US" dirty="0">
              <a:solidFill>
                <a:schemeClr val="tx1"/>
              </a:solidFill>
            </a:endParaRPr>
          </a:p>
        </p:txBody>
      </p:sp>
      <p:sp>
        <p:nvSpPr>
          <p:cNvPr id="5" name="Text Placeholder 4"/>
          <p:cNvSpPr>
            <a:spLocks noGrp="1"/>
          </p:cNvSpPr>
          <p:nvPr>
            <p:ph type="body" idx="1"/>
          </p:nvPr>
        </p:nvSpPr>
        <p:spPr/>
        <p:txBody>
          <a:bodyPr>
            <a:normAutofit fontScale="92500" lnSpcReduction="20000"/>
          </a:bodyPr>
          <a:lstStyle/>
          <a:p>
            <a:pPr marL="0" indent="0">
              <a:buNone/>
            </a:pPr>
            <a:r>
              <a:rPr lang="en-US" dirty="0"/>
              <a:t>Setting/situation </a:t>
            </a:r>
            <a:r>
              <a:rPr lang="en-US" dirty="0" smtClean="0"/>
              <a:t>generalization</a:t>
            </a:r>
            <a:endParaRPr lang="en-US" dirty="0"/>
          </a:p>
        </p:txBody>
      </p:sp>
      <p:sp>
        <p:nvSpPr>
          <p:cNvPr id="6" name="Content Placeholder 5"/>
          <p:cNvSpPr>
            <a:spLocks noGrp="1"/>
          </p:cNvSpPr>
          <p:nvPr>
            <p:ph sz="half" idx="2"/>
          </p:nvPr>
        </p:nvSpPr>
        <p:spPr/>
        <p:txBody>
          <a:bodyPr/>
          <a:lstStyle/>
          <a:p>
            <a:r>
              <a:rPr lang="en-US" sz="2900" dirty="0">
                <a:solidFill>
                  <a:schemeClr val="tx1"/>
                </a:solidFill>
              </a:rPr>
              <a:t>Extent to which a learner emits the desired behavior in a setting or stimulus situation that is different from the instructional </a:t>
            </a:r>
            <a:r>
              <a:rPr lang="en-US" sz="2900" dirty="0" smtClean="0">
                <a:solidFill>
                  <a:schemeClr val="tx1"/>
                </a:solidFill>
              </a:rPr>
              <a:t>setting.</a:t>
            </a:r>
            <a:endParaRPr lang="en-US" sz="2900" dirty="0">
              <a:solidFill>
                <a:schemeClr val="tx1"/>
              </a:solidFill>
            </a:endParaRPr>
          </a:p>
          <a:p>
            <a:endParaRPr lang="en-US" dirty="0"/>
          </a:p>
        </p:txBody>
      </p:sp>
      <p:sp>
        <p:nvSpPr>
          <p:cNvPr id="7" name="Text Placeholder 6"/>
          <p:cNvSpPr>
            <a:spLocks noGrp="1"/>
          </p:cNvSpPr>
          <p:nvPr>
            <p:ph type="body" sz="quarter" idx="3"/>
          </p:nvPr>
        </p:nvSpPr>
        <p:spPr>
          <a:xfrm>
            <a:off x="4664075" y="1535113"/>
            <a:ext cx="4041775" cy="639762"/>
          </a:xfrm>
        </p:spPr>
        <p:txBody>
          <a:bodyPr>
            <a:noAutofit/>
          </a:bodyPr>
          <a:lstStyle/>
          <a:p>
            <a:pPr marL="0" indent="0">
              <a:buNone/>
            </a:pPr>
            <a:r>
              <a:rPr lang="en-US" sz="2200" dirty="0" smtClean="0"/>
              <a:t>Response</a:t>
            </a:r>
          </a:p>
          <a:p>
            <a:pPr marL="0" indent="0">
              <a:buNone/>
            </a:pPr>
            <a:r>
              <a:rPr lang="en-US" sz="2200" dirty="0" smtClean="0"/>
              <a:t>maintenance</a:t>
            </a:r>
            <a:endParaRPr lang="en-US" sz="2200" dirty="0"/>
          </a:p>
        </p:txBody>
      </p:sp>
      <p:sp>
        <p:nvSpPr>
          <p:cNvPr id="8" name="Content Placeholder 7"/>
          <p:cNvSpPr>
            <a:spLocks noGrp="1"/>
          </p:cNvSpPr>
          <p:nvPr>
            <p:ph sz="quarter" idx="4"/>
          </p:nvPr>
        </p:nvSpPr>
        <p:spPr>
          <a:xfrm>
            <a:off x="4645025" y="2174875"/>
            <a:ext cx="4378470" cy="3951288"/>
          </a:xfrm>
        </p:spPr>
        <p:txBody>
          <a:bodyPr>
            <a:noAutofit/>
          </a:bodyPr>
          <a:lstStyle/>
          <a:p>
            <a:r>
              <a:rPr lang="en-US" sz="2900" dirty="0"/>
              <a:t>Extent to which a learner continues to perform the desired behavior after a portion or all of the intervention responsible for the behavior has been </a:t>
            </a:r>
            <a:r>
              <a:rPr lang="en-US" sz="2900" dirty="0" smtClean="0"/>
              <a:t>terminated.</a:t>
            </a:r>
            <a:endParaRPr lang="en-US" sz="2900" dirty="0"/>
          </a:p>
          <a:p>
            <a:pPr marL="0" indent="0">
              <a:buNone/>
            </a:pPr>
            <a:endParaRPr lang="en-US" sz="2900" dirty="0"/>
          </a:p>
        </p:txBody>
      </p:sp>
      <p:sp>
        <p:nvSpPr>
          <p:cNvPr id="9" name="Rectangle 8"/>
          <p:cNvSpPr/>
          <p:nvPr/>
        </p:nvSpPr>
        <p:spPr>
          <a:xfrm>
            <a:off x="5638800" y="6248400"/>
            <a:ext cx="3241465" cy="338554"/>
          </a:xfrm>
          <a:prstGeom prst="rect">
            <a:avLst/>
          </a:prstGeom>
        </p:spPr>
        <p:txBody>
          <a:bodyPr wrap="none">
            <a:spAutoFit/>
          </a:bodyPr>
          <a:lstStyle/>
          <a:p>
            <a:r>
              <a:rPr lang="en-US" sz="1600" dirty="0" smtClean="0"/>
              <a:t>(Cooper, Heron, &amp; Heward, 2007)</a:t>
            </a:r>
            <a:endParaRPr lang="en-US" sz="1600" dirty="0"/>
          </a:p>
        </p:txBody>
      </p:sp>
    </p:spTree>
    <p:extLst>
      <p:ext uri="{BB962C8B-B14F-4D97-AF65-F5344CB8AC3E}">
        <p14:creationId xmlns:p14="http://schemas.microsoft.com/office/powerpoint/2010/main" val="223619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838200"/>
            <a:ext cx="7772400" cy="3505200"/>
          </a:xfrm>
          <a:solidFill>
            <a:schemeClr val="accent2"/>
          </a:solidFill>
          <a:ln>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Illustration 1:</a:t>
            </a:r>
            <a:r>
              <a:rPr lang="en-US" b="1" smtClean="0">
                <a:latin typeface="Times New Roman" panose="02020603050405020304" pitchFamily="18" charset="0"/>
                <a:cs typeface="Times New Roman" panose="02020603050405020304" pitchFamily="18" charset="0"/>
              </a:rPr>
              <a:t/>
            </a:r>
            <a:br>
              <a:rPr lang="en-US" b="1" smtClean="0">
                <a:latin typeface="Times New Roman" panose="02020603050405020304" pitchFamily="18" charset="0"/>
                <a:cs typeface="Times New Roman" panose="02020603050405020304" pitchFamily="18" charset="0"/>
              </a:rPr>
            </a:br>
            <a:r>
              <a:rPr lang="en-US" b="1">
                <a:latin typeface="Times New Roman" panose="02020603050405020304" pitchFamily="18" charset="0"/>
                <a:cs typeface="Times New Roman" panose="02020603050405020304" pitchFamily="18" charset="0"/>
              </a:rPr>
              <a:t>Aaron</a:t>
            </a: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8</a:t>
            </a:r>
            <a:r>
              <a:rPr lang="en-US" b="1" baseline="30000" dirty="0" smtClean="0">
                <a:latin typeface="Times New Roman" panose="02020603050405020304" pitchFamily="18" charset="0"/>
                <a:cs typeface="Times New Roman" panose="02020603050405020304" pitchFamily="18" charset="0"/>
              </a:rPr>
              <a:t>th</a:t>
            </a:r>
            <a:r>
              <a:rPr lang="en-US" b="1" dirty="0" smtClean="0">
                <a:latin typeface="Times New Roman" panose="02020603050405020304" pitchFamily="18" charset="0"/>
                <a:cs typeface="Times New Roman" panose="02020603050405020304" pitchFamily="18" charset="0"/>
              </a:rPr>
              <a:t> Grader</a:t>
            </a:r>
            <a:br>
              <a:rPr lang="en-US" b="1"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4294967295"/>
          </p:nvPr>
        </p:nvSpPr>
        <p:spPr>
          <a:xfrm>
            <a:off x="762000" y="4724400"/>
            <a:ext cx="7620000" cy="1371600"/>
          </a:xfrm>
          <a:gradFill>
            <a:gsLst>
              <a:gs pos="0">
                <a:schemeClr val="accent1">
                  <a:lumMod val="40000"/>
                  <a:lumOff val="60000"/>
                </a:schemeClr>
              </a:gs>
              <a:gs pos="50000">
                <a:schemeClr val="accent1">
                  <a:lumMod val="20000"/>
                  <a:lumOff val="80000"/>
                </a:schemeClr>
              </a:gs>
              <a:gs pos="100000">
                <a:schemeClr val="accent2">
                  <a:lumMod val="20000"/>
                  <a:lumOff val="80000"/>
                </a:schemeClr>
              </a:gs>
            </a:gsLst>
          </a:gradFill>
          <a:ln>
            <a:solidFill>
              <a:schemeClr val="tx2"/>
            </a:solidFill>
          </a:ln>
        </p:spPr>
        <p:style>
          <a:lnRef idx="1">
            <a:schemeClr val="accent3"/>
          </a:lnRef>
          <a:fillRef idx="2">
            <a:schemeClr val="accent3"/>
          </a:fillRef>
          <a:effectRef idx="1">
            <a:schemeClr val="accent3"/>
          </a:effectRef>
          <a:fontRef idx="minor">
            <a:schemeClr val="dk1"/>
          </a:fontRef>
        </p:style>
        <p:txBody>
          <a:bodyPr anchor="ctr">
            <a:normAutofit fontScale="70000" lnSpcReduction="20000"/>
          </a:bodyPr>
          <a:lstStyle/>
          <a:p>
            <a:pPr marL="857250" indent="-857250">
              <a:buNone/>
            </a:pPr>
            <a:r>
              <a:rPr lang="en-US" sz="2800" dirty="0" smtClean="0">
                <a:solidFill>
                  <a:schemeClr val="tx1"/>
                </a:solidFill>
              </a:rPr>
              <a:t>Lane, K. L., Rogers, L. A., Parks, R. J., Weisenbach, J. L., Mau, A.C., Merwin, M. T., Bergman. W. A.  (207). Function-based interventions for students who are nonresponsive to primary and secondary efforts. </a:t>
            </a:r>
            <a:r>
              <a:rPr lang="en-US" sz="2800" i="1" dirty="0" smtClean="0">
                <a:solidFill>
                  <a:schemeClr val="tx1"/>
                </a:solidFill>
              </a:rPr>
              <a:t>Journal of Emotional and Behavioral Disorders, 15,</a:t>
            </a:r>
            <a:r>
              <a:rPr lang="en-US" sz="2800" dirty="0" smtClean="0">
                <a:solidFill>
                  <a:schemeClr val="tx1"/>
                </a:solidFill>
              </a:rPr>
              <a:t> 169-183.</a:t>
            </a:r>
            <a:endParaRPr lang="en-US" sz="2500" dirty="0">
              <a:solidFill>
                <a:schemeClr val="tx1"/>
              </a:solidFill>
            </a:endParaRPr>
          </a:p>
        </p:txBody>
      </p:sp>
    </p:spTree>
    <p:extLst>
      <p:ext uri="{BB962C8B-B14F-4D97-AF65-F5344CB8AC3E}">
        <p14:creationId xmlns:p14="http://schemas.microsoft.com/office/powerpoint/2010/main" val="398560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nvPr>
        </p:nvGraphicFramePr>
        <p:xfrm>
          <a:off x="342901" y="1285609"/>
          <a:ext cx="8458198" cy="5285548"/>
        </p:xfrm>
        <a:graphic>
          <a:graphicData uri="http://schemas.openxmlformats.org/drawingml/2006/table">
            <a:tbl>
              <a:tblPr firstRow="1" bandRow="1">
                <a:tableStyleId>{5940675A-B579-460E-94D1-54222C63F5DA}</a:tableStyleId>
              </a:tblPr>
              <a:tblGrid>
                <a:gridCol w="548217">
                  <a:extLst>
                    <a:ext uri="{9D8B030D-6E8A-4147-A177-3AD203B41FA5}">
                      <a16:colId xmlns:a16="http://schemas.microsoft.com/office/drawing/2014/main" val="20000"/>
                    </a:ext>
                  </a:extLst>
                </a:gridCol>
                <a:gridCol w="4176182">
                  <a:extLst>
                    <a:ext uri="{9D8B030D-6E8A-4147-A177-3AD203B41FA5}">
                      <a16:colId xmlns:a16="http://schemas.microsoft.com/office/drawing/2014/main" val="20001"/>
                    </a:ext>
                  </a:extLst>
                </a:gridCol>
                <a:gridCol w="3733799">
                  <a:extLst>
                    <a:ext uri="{9D8B030D-6E8A-4147-A177-3AD203B41FA5}">
                      <a16:colId xmlns:a16="http://schemas.microsoft.com/office/drawing/2014/main" val="20002"/>
                    </a:ext>
                  </a:extLst>
                </a:gridCol>
              </a:tblGrid>
              <a:tr h="247165">
                <a:tc>
                  <a:txBody>
                    <a:bodyPr/>
                    <a:lstStyle/>
                    <a:p>
                      <a:endParaRPr lang="en-US" sz="1100" dirty="0">
                        <a:solidFill>
                          <a:schemeClr val="tx1"/>
                        </a:solidFill>
                      </a:endParaRPr>
                    </a:p>
                  </a:txBody>
                  <a:tcPr>
                    <a:solidFill>
                      <a:schemeClr val="bg1">
                        <a:lumMod val="95000"/>
                      </a:schemeClr>
                    </a:solidFill>
                  </a:tcPr>
                </a:tc>
                <a:tc>
                  <a:txBody>
                    <a:bodyPr/>
                    <a:lstStyle/>
                    <a:p>
                      <a:pPr marL="0" marR="0" algn="ctr">
                        <a:spcBef>
                          <a:spcPts val="0"/>
                        </a:spcBef>
                        <a:spcAft>
                          <a:spcPts val="0"/>
                        </a:spcAft>
                      </a:pPr>
                      <a:r>
                        <a:rPr lang="en-US" sz="1200" dirty="0">
                          <a:effectLst/>
                        </a:rPr>
                        <a:t>Positive Reinforcement</a:t>
                      </a:r>
                      <a:endParaRPr lang="en-US" sz="1800" dirty="0">
                        <a:solidFill>
                          <a:schemeClr val="tx1"/>
                        </a:solidFill>
                        <a:effectLst/>
                        <a:latin typeface="Cambria"/>
                        <a:ea typeface="Cambria"/>
                        <a:cs typeface="Courier"/>
                      </a:endParaRPr>
                    </a:p>
                  </a:txBody>
                  <a:tcPr marL="114300" marR="114300" marT="0" marB="0">
                    <a:solidFill>
                      <a:schemeClr val="bg1">
                        <a:lumMod val="95000"/>
                      </a:schemeClr>
                    </a:solidFill>
                  </a:tcPr>
                </a:tc>
                <a:tc>
                  <a:txBody>
                    <a:bodyPr/>
                    <a:lstStyle/>
                    <a:p>
                      <a:pPr marL="0" marR="0" algn="ctr">
                        <a:spcBef>
                          <a:spcPts val="0"/>
                        </a:spcBef>
                        <a:spcAft>
                          <a:spcPts val="0"/>
                        </a:spcAft>
                      </a:pPr>
                      <a:r>
                        <a:rPr lang="en-US" sz="1400" dirty="0">
                          <a:effectLst/>
                        </a:rPr>
                        <a:t>Negative Reinforcement</a:t>
                      </a:r>
                      <a:endParaRPr lang="en-US" sz="2000" dirty="0">
                        <a:solidFill>
                          <a:schemeClr val="tx1"/>
                        </a:solidFill>
                        <a:effectLst/>
                        <a:latin typeface="Cambria"/>
                        <a:ea typeface="Cambria"/>
                        <a:cs typeface="Courier"/>
                      </a:endParaRPr>
                    </a:p>
                  </a:txBody>
                  <a:tcPr marL="114300" marR="114300" marT="0" marB="0">
                    <a:solidFill>
                      <a:schemeClr val="bg1">
                        <a:lumMod val="95000"/>
                      </a:schemeClr>
                    </a:solidFill>
                  </a:tcPr>
                </a:tc>
                <a:extLst>
                  <a:ext uri="{0D108BD9-81ED-4DB2-BD59-A6C34878D82A}">
                    <a16:rowId xmlns:a16="http://schemas.microsoft.com/office/drawing/2014/main" val="10000"/>
                  </a:ext>
                </a:extLst>
              </a:tr>
              <a:tr h="2026698">
                <a:tc>
                  <a:txBody>
                    <a:bodyPr/>
                    <a:lstStyle/>
                    <a:p>
                      <a:pPr marL="71755" marR="71755" algn="ctr">
                        <a:spcBef>
                          <a:spcPts val="0"/>
                        </a:spcBef>
                        <a:spcAft>
                          <a:spcPts val="0"/>
                        </a:spcAft>
                      </a:pPr>
                      <a:r>
                        <a:rPr lang="en-US" sz="1200" dirty="0">
                          <a:effectLst/>
                        </a:rPr>
                        <a:t>Attention</a:t>
                      </a:r>
                      <a:endParaRPr lang="en-US" sz="1200" dirty="0">
                        <a:effectLst/>
                        <a:latin typeface="Cambria"/>
                        <a:ea typeface="Cambria"/>
                        <a:cs typeface="Courier"/>
                      </a:endParaRPr>
                    </a:p>
                  </a:txBody>
                  <a:tcPr marL="68580" marR="68580" marT="0" marB="0" vert="vert270" anchor="ctr"/>
                </a:tc>
                <a:tc>
                  <a:txBody>
                    <a:bodyPr/>
                    <a:lstStyle/>
                    <a:p>
                      <a:pPr marL="285750" marR="0" indent="-285750" algn="l">
                        <a:spcBef>
                          <a:spcPts val="0"/>
                        </a:spcBef>
                        <a:spcAft>
                          <a:spcPts val="0"/>
                        </a:spcAft>
                        <a:buFont typeface="Arial" panose="020B0604020202020204" pitchFamily="34" charset="0"/>
                        <a:buChar char="•"/>
                      </a:pPr>
                      <a:r>
                        <a:rPr lang="en-US" sz="1200" dirty="0" smtClean="0">
                          <a:solidFill>
                            <a:schemeClr val="tx1"/>
                          </a:solidFill>
                          <a:effectLst/>
                          <a:latin typeface="Cambria"/>
                          <a:ea typeface="Cambria"/>
                          <a:cs typeface="Courier"/>
                        </a:rPr>
                        <a:t>ABC data instances: </a:t>
                      </a:r>
                    </a:p>
                    <a:p>
                      <a:pPr marL="742950" marR="0" lvl="1" indent="-285750" algn="l">
                        <a:spcBef>
                          <a:spcPts val="0"/>
                        </a:spcBef>
                        <a:spcAft>
                          <a:spcPts val="0"/>
                        </a:spcAft>
                        <a:buFont typeface="Arial" panose="020B0604020202020204" pitchFamily="34" charset="0"/>
                        <a:buChar char="•"/>
                      </a:pPr>
                      <a:r>
                        <a:rPr lang="en-US" sz="1200" dirty="0" smtClean="0">
                          <a:solidFill>
                            <a:schemeClr val="tx1"/>
                          </a:solidFill>
                          <a:effectLst/>
                          <a:latin typeface="Cambria"/>
                          <a:ea typeface="Cambria"/>
                          <a:cs typeface="Courier"/>
                        </a:rPr>
                        <a:t>11 observations suggest teacher reinforcement and 2 observations suggest peer reinforcement. </a:t>
                      </a:r>
                    </a:p>
                    <a:p>
                      <a:pPr marL="285750" marR="0" indent="-285750" algn="l">
                        <a:spcBef>
                          <a:spcPts val="0"/>
                        </a:spcBef>
                        <a:spcAft>
                          <a:spcPts val="0"/>
                        </a:spcAft>
                        <a:buFont typeface="Arial" panose="020B0604020202020204" pitchFamily="34" charset="0"/>
                        <a:buChar char="•"/>
                      </a:pPr>
                      <a:r>
                        <a:rPr lang="en-US" sz="1200" dirty="0" smtClean="0">
                          <a:solidFill>
                            <a:schemeClr val="tx1"/>
                          </a:solidFill>
                          <a:effectLst/>
                          <a:latin typeface="Cambria"/>
                          <a:ea typeface="Cambria"/>
                          <a:cs typeface="Courier"/>
                        </a:rPr>
                        <a:t>Teacher, parent, and student interviews: </a:t>
                      </a:r>
                    </a:p>
                    <a:p>
                      <a:pPr marL="742950" marR="0" lvl="1" indent="-285750" algn="l">
                        <a:spcBef>
                          <a:spcPts val="0"/>
                        </a:spcBef>
                        <a:spcAft>
                          <a:spcPts val="0"/>
                        </a:spcAft>
                        <a:buFont typeface="Arial" panose="020B0604020202020204" pitchFamily="34" charset="0"/>
                        <a:buChar char="•"/>
                      </a:pPr>
                      <a:r>
                        <a:rPr lang="en-US" sz="1200" dirty="0" smtClean="0">
                          <a:solidFill>
                            <a:schemeClr val="tx1"/>
                          </a:solidFill>
                          <a:effectLst/>
                          <a:latin typeface="Cambria"/>
                          <a:ea typeface="Cambria"/>
                          <a:cs typeface="Courier"/>
                        </a:rPr>
                        <a:t>Aaron: “I like it when the girl next to me helps me. I get to talk to others. I like to work together. I always get help when I need it.”</a:t>
                      </a:r>
                    </a:p>
                    <a:p>
                      <a:pPr marL="742950" marR="0" lvl="1" indent="-285750" algn="l">
                        <a:spcBef>
                          <a:spcPts val="0"/>
                        </a:spcBef>
                        <a:spcAft>
                          <a:spcPts val="0"/>
                        </a:spcAft>
                        <a:buFont typeface="Arial" panose="020B0604020202020204" pitchFamily="34" charset="0"/>
                        <a:buChar char="•"/>
                      </a:pPr>
                      <a:r>
                        <a:rPr lang="en-US" sz="1200" dirty="0" smtClean="0">
                          <a:solidFill>
                            <a:schemeClr val="tx1"/>
                          </a:solidFill>
                          <a:effectLst/>
                          <a:latin typeface="Cambria"/>
                          <a:ea typeface="Cambria"/>
                          <a:cs typeface="Courier"/>
                        </a:rPr>
                        <a:t> Aaron’s teacher: “Aaron, do your .... Take out your .... I’m on him right away I do think he likes the attention.”</a:t>
                      </a:r>
                    </a:p>
                  </a:txBody>
                  <a:tcPr/>
                </a:tc>
                <a:tc>
                  <a:txBody>
                    <a:bodyPr/>
                    <a:lstStyle/>
                    <a:p>
                      <a:endParaRPr lang="en-US" sz="1800" dirty="0">
                        <a:solidFill>
                          <a:schemeClr val="tx1"/>
                        </a:solidFill>
                      </a:endParaRPr>
                    </a:p>
                  </a:txBody>
                  <a:tcPr/>
                </a:tc>
                <a:extLst>
                  <a:ext uri="{0D108BD9-81ED-4DB2-BD59-A6C34878D82A}">
                    <a16:rowId xmlns:a16="http://schemas.microsoft.com/office/drawing/2014/main" val="10001"/>
                  </a:ext>
                </a:extLst>
              </a:tr>
              <a:tr h="1408785">
                <a:tc>
                  <a:txBody>
                    <a:bodyPr/>
                    <a:lstStyle/>
                    <a:p>
                      <a:pPr marL="71755" marR="71755" algn="ctr">
                        <a:spcBef>
                          <a:spcPts val="0"/>
                        </a:spcBef>
                        <a:spcAft>
                          <a:spcPts val="0"/>
                        </a:spcAft>
                      </a:pPr>
                      <a:r>
                        <a:rPr lang="en-US" sz="1200" dirty="0">
                          <a:effectLst/>
                        </a:rPr>
                        <a:t>Activities/Tangibles</a:t>
                      </a:r>
                      <a:endParaRPr lang="en-US" sz="1200" dirty="0">
                        <a:effectLst/>
                        <a:latin typeface="Cambria"/>
                        <a:ea typeface="Cambria"/>
                        <a:cs typeface="Courier"/>
                      </a:endParaRPr>
                    </a:p>
                  </a:txBody>
                  <a:tcPr marL="68580" marR="68580" marT="0" marB="0" vert="vert270" anchor="ctr">
                    <a:noFill/>
                  </a:tcPr>
                </a:tc>
                <a:tc>
                  <a:txBody>
                    <a:bodyPr/>
                    <a:lstStyle/>
                    <a:p>
                      <a:pPr marL="0" marR="0" algn="l">
                        <a:spcBef>
                          <a:spcPts val="0"/>
                        </a:spcBef>
                        <a:spcAft>
                          <a:spcPts val="0"/>
                        </a:spcAft>
                      </a:pPr>
                      <a:endParaRPr lang="en-US" sz="1800" dirty="0">
                        <a:effectLst/>
                        <a:latin typeface="Cambria"/>
                        <a:ea typeface="Cambria"/>
                        <a:cs typeface="Courier"/>
                      </a:endParaRPr>
                    </a:p>
                  </a:txBody>
                  <a:tcPr marL="114300" marR="114300" marT="0" marB="0">
                    <a:noFill/>
                  </a:tcPr>
                </a:tc>
                <a:tc>
                  <a:txBody>
                    <a:bodyPr/>
                    <a:lstStyle/>
                    <a:p>
                      <a:pPr marL="285750" marR="0" indent="-285750" algn="l">
                        <a:spcBef>
                          <a:spcPts val="0"/>
                        </a:spcBef>
                        <a:spcAft>
                          <a:spcPts val="0"/>
                        </a:spcAft>
                        <a:buFont typeface="Arial" panose="020B0604020202020204" pitchFamily="34" charset="0"/>
                        <a:buChar char="•"/>
                      </a:pPr>
                      <a:r>
                        <a:rPr lang="en-US" sz="1200" dirty="0" smtClean="0">
                          <a:effectLst/>
                          <a:latin typeface="Cambria"/>
                          <a:ea typeface="Cambria"/>
                          <a:cs typeface="Courier"/>
                        </a:rPr>
                        <a:t>ABC data instances: </a:t>
                      </a:r>
                    </a:p>
                    <a:p>
                      <a:pPr marL="742950" marR="0" lvl="1" indent="-285750" algn="l">
                        <a:spcBef>
                          <a:spcPts val="0"/>
                        </a:spcBef>
                        <a:spcAft>
                          <a:spcPts val="0"/>
                        </a:spcAft>
                        <a:buFont typeface="Arial" panose="020B0604020202020204" pitchFamily="34" charset="0"/>
                        <a:buChar char="•"/>
                      </a:pPr>
                      <a:r>
                        <a:rPr lang="en-US" sz="1200" dirty="0" smtClean="0">
                          <a:effectLst/>
                          <a:latin typeface="Cambria"/>
                          <a:ea typeface="Cambria"/>
                          <a:cs typeface="Courier"/>
                        </a:rPr>
                        <a:t>Three observations suggest escape from task. </a:t>
                      </a:r>
                    </a:p>
                    <a:p>
                      <a:pPr marL="285750" marR="0" indent="-285750" algn="l">
                        <a:spcBef>
                          <a:spcPts val="0"/>
                        </a:spcBef>
                        <a:spcAft>
                          <a:spcPts val="0"/>
                        </a:spcAft>
                        <a:buFont typeface="Arial" panose="020B0604020202020204" pitchFamily="34" charset="0"/>
                        <a:buChar char="•"/>
                      </a:pPr>
                      <a:r>
                        <a:rPr lang="en-US" sz="1200" dirty="0" smtClean="0">
                          <a:effectLst/>
                          <a:latin typeface="Cambria"/>
                          <a:ea typeface="Cambria"/>
                          <a:cs typeface="Courier"/>
                        </a:rPr>
                        <a:t>Peer interview: </a:t>
                      </a:r>
                    </a:p>
                    <a:p>
                      <a:pPr marL="742950" marR="0" lvl="1" indent="-285750" algn="l">
                        <a:spcBef>
                          <a:spcPts val="0"/>
                        </a:spcBef>
                        <a:spcAft>
                          <a:spcPts val="0"/>
                        </a:spcAft>
                        <a:buFont typeface="Arial" panose="020B0604020202020204" pitchFamily="34" charset="0"/>
                        <a:buChar char="•"/>
                      </a:pPr>
                      <a:r>
                        <a:rPr lang="en-US" sz="1200" dirty="0" smtClean="0">
                          <a:effectLst/>
                          <a:latin typeface="Cambria"/>
                          <a:ea typeface="Cambria"/>
                          <a:cs typeface="Courier"/>
                        </a:rPr>
                        <a:t>Aaron stated, “Sometimes I don’t understand and then I just sit there.”</a:t>
                      </a:r>
                      <a:endParaRPr lang="en-US" sz="1200" dirty="0">
                        <a:effectLst/>
                        <a:latin typeface="Cambria"/>
                        <a:ea typeface="Cambria"/>
                        <a:cs typeface="Courier"/>
                      </a:endParaRPr>
                    </a:p>
                  </a:txBody>
                  <a:tcPr marL="114300" marR="114300" marT="0" marB="0"/>
                </a:tc>
                <a:extLst>
                  <a:ext uri="{0D108BD9-81ED-4DB2-BD59-A6C34878D82A}">
                    <a16:rowId xmlns:a16="http://schemas.microsoft.com/office/drawing/2014/main" val="10002"/>
                  </a:ext>
                </a:extLst>
              </a:tr>
              <a:tr h="1590985">
                <a:tc>
                  <a:txBody>
                    <a:bodyPr/>
                    <a:lstStyle/>
                    <a:p>
                      <a:pPr marL="71755" marR="71755" algn="ctr">
                        <a:spcBef>
                          <a:spcPts val="0"/>
                        </a:spcBef>
                        <a:spcAft>
                          <a:spcPts val="0"/>
                        </a:spcAft>
                      </a:pPr>
                      <a:r>
                        <a:rPr lang="en-US" sz="1200" dirty="0" smtClean="0">
                          <a:effectLst/>
                        </a:rPr>
                        <a:t>Sensory</a:t>
                      </a:r>
                      <a:endParaRPr lang="en-US" sz="1200" dirty="0">
                        <a:effectLst/>
                        <a:latin typeface="Cambria"/>
                        <a:ea typeface="Cambria"/>
                        <a:cs typeface="Courier"/>
                      </a:endParaRPr>
                    </a:p>
                  </a:txBody>
                  <a:tcPr marL="68580" marR="68580" marT="0" marB="0" vert="vert270" anchor="ctr"/>
                </a:tc>
                <a:tc>
                  <a:txBody>
                    <a:bodyPr/>
                    <a:lstStyle/>
                    <a:p>
                      <a:pPr marL="0" marR="0" algn="l">
                        <a:spcBef>
                          <a:spcPts val="0"/>
                        </a:spcBef>
                        <a:spcAft>
                          <a:spcPts val="0"/>
                        </a:spcAft>
                      </a:pPr>
                      <a:endParaRPr lang="en-US" sz="1800" dirty="0">
                        <a:effectLst/>
                        <a:latin typeface="Cambria"/>
                        <a:ea typeface="Cambria"/>
                        <a:cs typeface="Courier"/>
                      </a:endParaRPr>
                    </a:p>
                  </a:txBody>
                  <a:tcPr marL="114300" marR="114300" marT="0" marB="0"/>
                </a:tc>
                <a:tc>
                  <a:txBody>
                    <a:bodyPr/>
                    <a:lstStyle/>
                    <a:p>
                      <a:endParaRPr lang="en-US" sz="1800" dirty="0"/>
                    </a:p>
                  </a:txBody>
                  <a:tcPr/>
                </a:tc>
                <a:extLst>
                  <a:ext uri="{0D108BD9-81ED-4DB2-BD59-A6C34878D82A}">
                    <a16:rowId xmlns:a16="http://schemas.microsoft.com/office/drawing/2014/main" val="10003"/>
                  </a:ext>
                </a:extLst>
              </a:tr>
            </a:tbl>
          </a:graphicData>
        </a:graphic>
      </p:graphicFrame>
      <p:sp>
        <p:nvSpPr>
          <p:cNvPr id="4" name="Title 1"/>
          <p:cNvSpPr>
            <a:spLocks noGrp="1"/>
          </p:cNvSpPr>
          <p:nvPr>
            <p:ph type="title" idx="4294967295"/>
          </p:nvPr>
        </p:nvSpPr>
        <p:spPr>
          <a:xfrm>
            <a:off x="228600" y="198437"/>
            <a:ext cx="8686800" cy="792163"/>
          </a:xfr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en-US" sz="3600" b="1" dirty="0" smtClean="0">
                <a:latin typeface="+mj-lt"/>
              </a:rPr>
              <a:t>Function Matrix </a:t>
            </a:r>
            <a:br>
              <a:rPr lang="en-US" sz="3600" b="1" dirty="0" smtClean="0">
                <a:latin typeface="+mj-lt"/>
              </a:rPr>
            </a:br>
            <a:r>
              <a:rPr lang="en-US" sz="1200" b="1" dirty="0" smtClean="0">
                <a:latin typeface="+mj-lt"/>
              </a:rPr>
              <a:t>(Umbreit, Ferro, Liaupsin, &amp; Lane, 2007)</a:t>
            </a:r>
            <a:endParaRPr lang="en-US" sz="1200" b="1" dirty="0">
              <a:latin typeface="+mj-lt"/>
            </a:endParaRPr>
          </a:p>
        </p:txBody>
      </p:sp>
      <p:sp>
        <p:nvSpPr>
          <p:cNvPr id="7" name="Rectangle 6"/>
          <p:cNvSpPr/>
          <p:nvPr/>
        </p:nvSpPr>
        <p:spPr>
          <a:xfrm>
            <a:off x="893989" y="1535648"/>
            <a:ext cx="4154261" cy="2007652"/>
          </a:xfrm>
          <a:prstGeom prst="rect">
            <a:avLst/>
          </a:prstGeom>
          <a:noFill/>
          <a:ln w="762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5048250" y="3543300"/>
            <a:ext cx="3752849" cy="1404257"/>
          </a:xfrm>
          <a:prstGeom prst="rect">
            <a:avLst/>
          </a:prstGeom>
          <a:noFill/>
          <a:ln w="762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6597170" y="6059424"/>
            <a:ext cx="2056973"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(Lane et al., 2007)</a:t>
            </a:r>
          </a:p>
        </p:txBody>
      </p:sp>
    </p:spTree>
    <p:extLst>
      <p:ext uri="{BB962C8B-B14F-4D97-AF65-F5344CB8AC3E}">
        <p14:creationId xmlns:p14="http://schemas.microsoft.com/office/powerpoint/2010/main" val="399691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28600"/>
            <a:ext cx="8610600" cy="1143000"/>
          </a:xfr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a:lstStyle/>
          <a:p>
            <a:r>
              <a:rPr lang="en-US" b="1" dirty="0" smtClean="0">
                <a:latin typeface="+mj-lt"/>
              </a:rPr>
              <a:t>Hypothesized Function</a:t>
            </a:r>
            <a:endParaRPr lang="en-US" b="1" dirty="0">
              <a:latin typeface="+mj-lt"/>
            </a:endParaRPr>
          </a:p>
        </p:txBody>
      </p:sp>
      <p:sp>
        <p:nvSpPr>
          <p:cNvPr id="3" name="Content Placeholder 2"/>
          <p:cNvSpPr>
            <a:spLocks noGrp="1"/>
          </p:cNvSpPr>
          <p:nvPr>
            <p:ph idx="4294967295"/>
          </p:nvPr>
        </p:nvSpPr>
        <p:spPr>
          <a:xfrm>
            <a:off x="375557" y="1690172"/>
            <a:ext cx="8610600" cy="4983162"/>
          </a:xfrm>
        </p:spPr>
        <p:txBody>
          <a:bodyPr>
            <a:normAutofit fontScale="85000" lnSpcReduction="10000"/>
          </a:bodyPr>
          <a:lstStyle/>
          <a:p>
            <a:pPr marL="514350" indent="-514350">
              <a:buFont typeface="Wingdings" pitchFamily="2" charset="2"/>
              <a:buChar char="Ø"/>
            </a:pPr>
            <a:r>
              <a:rPr lang="en-US" dirty="0" smtClean="0"/>
              <a:t>When presented with daily board work activities, </a:t>
            </a:r>
            <a:r>
              <a:rPr lang="en-US" b="1" dirty="0" smtClean="0">
                <a:solidFill>
                  <a:schemeClr val="accent2"/>
                </a:solidFill>
              </a:rPr>
              <a:t>Aaron engages in non-compliant behavior </a:t>
            </a:r>
            <a:r>
              <a:rPr lang="en-US" dirty="0"/>
              <a:t>(staring away from his paper without writing, talking to peers about things unrelated to his board work assignments) </a:t>
            </a:r>
            <a:r>
              <a:rPr lang="en-US" b="1" dirty="0">
                <a:solidFill>
                  <a:schemeClr val="accent2"/>
                </a:solidFill>
              </a:rPr>
              <a:t>access teacher attention and escape assigned task</a:t>
            </a:r>
            <a:r>
              <a:rPr lang="en-US" dirty="0" smtClean="0">
                <a:solidFill>
                  <a:schemeClr val="accent2"/>
                </a:solidFill>
              </a:rPr>
              <a:t>.  </a:t>
            </a:r>
          </a:p>
          <a:p>
            <a:pPr marL="514350" indent="-514350">
              <a:buFont typeface="Wingdings" pitchFamily="2" charset="2"/>
              <a:buChar char="Ø"/>
            </a:pPr>
            <a:endParaRPr lang="en-US" dirty="0" smtClean="0">
              <a:solidFill>
                <a:srgbClr val="C00000"/>
              </a:solidFill>
            </a:endParaRPr>
          </a:p>
          <a:p>
            <a:pPr marL="514350" indent="-514350">
              <a:buFont typeface="Wingdings" pitchFamily="2" charset="2"/>
              <a:buChar char="Ø"/>
            </a:pPr>
            <a:r>
              <a:rPr lang="en-US" dirty="0" smtClean="0"/>
              <a:t>In other words, when Aaron is non-compliant he gets attention from his teacher and does not have to complete assignments (positive reinforcement-attention and negative reinforcement-activity).  </a:t>
            </a:r>
            <a:endParaRPr lang="en-US" dirty="0"/>
          </a:p>
        </p:txBody>
      </p:sp>
      <p:sp>
        <p:nvSpPr>
          <p:cNvPr id="5" name="Rectangle 4"/>
          <p:cNvSpPr/>
          <p:nvPr/>
        </p:nvSpPr>
        <p:spPr>
          <a:xfrm>
            <a:off x="6782227" y="6178425"/>
            <a:ext cx="2056973"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(Lane et al., 2007)</a:t>
            </a:r>
          </a:p>
        </p:txBody>
      </p:sp>
    </p:spTree>
    <p:extLst>
      <p:ext uri="{BB962C8B-B14F-4D97-AF65-F5344CB8AC3E}">
        <p14:creationId xmlns:p14="http://schemas.microsoft.com/office/powerpoint/2010/main" val="304329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1"/>
          </a:solidFill>
        </p:spPr>
        <p:txBody>
          <a:bodyPr/>
          <a:lstStyle/>
          <a:p>
            <a:r>
              <a:rPr lang="en-US" dirty="0" smtClean="0"/>
              <a:t>What are FABIs?</a:t>
            </a:r>
            <a:endParaRPr lang="en-US" dirty="0"/>
          </a:p>
        </p:txBody>
      </p:sp>
      <p:sp>
        <p:nvSpPr>
          <p:cNvPr id="5" name="Content Placeholder 4"/>
          <p:cNvSpPr>
            <a:spLocks noGrp="1"/>
          </p:cNvSpPr>
          <p:nvPr>
            <p:ph idx="1"/>
          </p:nvPr>
        </p:nvSpPr>
        <p:spPr/>
        <p:txBody>
          <a:bodyPr>
            <a:normAutofit/>
          </a:bodyPr>
          <a:lstStyle/>
          <a:p>
            <a:r>
              <a:rPr lang="en-US" dirty="0">
                <a:solidFill>
                  <a:schemeClr val="tx1"/>
                </a:solidFill>
              </a:rPr>
              <a:t>FABI refers to an intervention </a:t>
            </a:r>
            <a:r>
              <a:rPr lang="en-US" dirty="0" smtClean="0">
                <a:solidFill>
                  <a:schemeClr val="tx1"/>
                </a:solidFill>
              </a:rPr>
              <a:t>that is constructed </a:t>
            </a:r>
            <a:r>
              <a:rPr lang="en-US" dirty="0">
                <a:solidFill>
                  <a:schemeClr val="tx1"/>
                </a:solidFill>
              </a:rPr>
              <a:t>based on the function of the behavior, </a:t>
            </a:r>
            <a:r>
              <a:rPr lang="en-US" dirty="0" smtClean="0">
                <a:solidFill>
                  <a:schemeClr val="tx1"/>
                </a:solidFill>
              </a:rPr>
              <a:t>determined </a:t>
            </a:r>
            <a:r>
              <a:rPr lang="en-US" dirty="0">
                <a:solidFill>
                  <a:schemeClr val="tx1"/>
                </a:solidFill>
              </a:rPr>
              <a:t>by conducting a functional </a:t>
            </a:r>
            <a:r>
              <a:rPr lang="en-US" dirty="0" smtClean="0">
                <a:solidFill>
                  <a:schemeClr val="tx1"/>
                </a:solidFill>
              </a:rPr>
              <a:t>assessment.</a:t>
            </a:r>
            <a:endParaRPr lang="en-US" dirty="0">
              <a:solidFill>
                <a:schemeClr val="tx1"/>
              </a:solidFill>
            </a:endParaRPr>
          </a:p>
          <a:p>
            <a:pPr>
              <a:buNone/>
            </a:pPr>
            <a:endParaRPr lang="en-US" sz="2000" dirty="0">
              <a:solidFill>
                <a:schemeClr val="tx1"/>
              </a:solidFill>
            </a:endParaRPr>
          </a:p>
          <a:p>
            <a:r>
              <a:rPr lang="en-US" dirty="0">
                <a:solidFill>
                  <a:schemeClr val="tx1"/>
                </a:solidFill>
              </a:rPr>
              <a:t>The function of the behavior refers to the purpose the behavior </a:t>
            </a:r>
            <a:r>
              <a:rPr lang="en-US" dirty="0" smtClean="0">
                <a:solidFill>
                  <a:schemeClr val="tx1"/>
                </a:solidFill>
              </a:rPr>
              <a:t>serves: </a:t>
            </a:r>
            <a:endParaRPr lang="en-US" dirty="0">
              <a:solidFill>
                <a:schemeClr val="tx1"/>
              </a:solidFill>
            </a:endParaRPr>
          </a:p>
          <a:p>
            <a:pPr lvl="1"/>
            <a:r>
              <a:rPr lang="en-US" dirty="0">
                <a:solidFill>
                  <a:schemeClr val="tx1"/>
                </a:solidFill>
              </a:rPr>
              <a:t>to get (access) something or </a:t>
            </a:r>
          </a:p>
          <a:p>
            <a:pPr lvl="1"/>
            <a:r>
              <a:rPr lang="en-US" dirty="0">
                <a:solidFill>
                  <a:schemeClr val="tx1"/>
                </a:solidFill>
              </a:rPr>
              <a:t>to get out of (avoid) </a:t>
            </a:r>
            <a:r>
              <a:rPr lang="en-US" dirty="0" smtClean="0">
                <a:solidFill>
                  <a:schemeClr val="tx1"/>
                </a:solidFill>
              </a:rPr>
              <a:t>something</a:t>
            </a:r>
            <a:endParaRPr lang="en-US" dirty="0">
              <a:solidFill>
                <a:schemeClr val="tx1"/>
              </a:solidFill>
            </a:endParaRPr>
          </a:p>
          <a:p>
            <a:endParaRPr lang="en-US" dirty="0">
              <a:solidFill>
                <a:schemeClr val="tx1"/>
              </a:solidFill>
            </a:endParaRPr>
          </a:p>
          <a:p>
            <a:pPr>
              <a:buClr>
                <a:schemeClr val="tx1">
                  <a:lumMod val="75000"/>
                  <a:lumOff val="25000"/>
                </a:schemeClr>
              </a:buClr>
            </a:pPr>
            <a:endParaRPr lang="en-US" dirty="0"/>
          </a:p>
        </p:txBody>
      </p:sp>
    </p:spTree>
    <p:extLst>
      <p:ext uri="{BB962C8B-B14F-4D97-AF65-F5344CB8AC3E}">
        <p14:creationId xmlns:p14="http://schemas.microsoft.com/office/powerpoint/2010/main" val="291533780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ne 6"/>
          <p:cNvSpPr>
            <a:spLocks noChangeShapeType="1"/>
          </p:cNvSpPr>
          <p:nvPr/>
        </p:nvSpPr>
        <p:spPr bwMode="auto">
          <a:xfrm>
            <a:off x="5393869" y="3921472"/>
            <a:ext cx="0" cy="461400"/>
          </a:xfrm>
          <a:prstGeom prst="line">
            <a:avLst/>
          </a:prstGeom>
          <a:noFill/>
          <a:ln w="38100" cmpd="sng">
            <a:solidFill>
              <a:srgbClr val="000000"/>
            </a:solidFill>
            <a:round/>
            <a:headEnd/>
            <a:tailEnd/>
          </a:ln>
          <a:extLst>
            <a:ext uri="{909E8E84-426E-40dd-AFC4-6F175D3DCCD1}">
              <a14:hiddenFill xmlns:a14="http://schemas.microsoft.com/office/drawing/2010/main" xmlns="">
                <a:noFill/>
              </a14:hiddenFill>
            </a:ext>
          </a:extLst>
        </p:spPr>
        <p:txBody>
          <a:bodyPr/>
          <a:lstStyle/>
          <a:p>
            <a:pPr defTabSz="457200"/>
            <a:endParaRPr lang="en-US" sz="1200" dirty="0">
              <a:solidFill>
                <a:prstClr val="black"/>
              </a:solidFill>
              <a:cs typeface="Times New Roman"/>
            </a:endParaRPr>
          </a:p>
        </p:txBody>
      </p:sp>
      <p:sp>
        <p:nvSpPr>
          <p:cNvPr id="39" name="Text Box 31"/>
          <p:cNvSpPr txBox="1">
            <a:spLocks noChangeArrowheads="1"/>
          </p:cNvSpPr>
          <p:nvPr/>
        </p:nvSpPr>
        <p:spPr bwMode="auto">
          <a:xfrm>
            <a:off x="4967996" y="3949586"/>
            <a:ext cx="595302" cy="41509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rgbClr val="808000"/>
                </a:solidFill>
                <a:miter lim="800000"/>
                <a:headEnd/>
                <a:tailEnd/>
              </a14:hiddenLine>
            </a:ext>
          </a:extLst>
        </p:spPr>
        <p:txBody>
          <a:bodyPr/>
          <a:lstStyle/>
          <a:p>
            <a:pPr defTabSz="457200" eaLnBrk="0" hangingPunct="0"/>
            <a:r>
              <a:rPr lang="en-US" sz="1200" b="1" dirty="0">
                <a:solidFill>
                  <a:prstClr val="black"/>
                </a:solidFill>
                <a:cs typeface="Times New Roman"/>
              </a:rPr>
              <a:t>NO</a:t>
            </a:r>
          </a:p>
        </p:txBody>
      </p:sp>
      <p:sp>
        <p:nvSpPr>
          <p:cNvPr id="2" name="Title 1"/>
          <p:cNvSpPr>
            <a:spLocks noGrp="1"/>
          </p:cNvSpPr>
          <p:nvPr>
            <p:ph type="title" idx="4294967295"/>
          </p:nvPr>
        </p:nvSpPr>
        <p:spPr>
          <a:xfrm>
            <a:off x="304800" y="5375275"/>
            <a:ext cx="8572500" cy="765175"/>
          </a:xfrm>
        </p:spPr>
        <p:txBody>
          <a:bodyPr>
            <a:noAutofit/>
          </a:bodyPr>
          <a:lstStyle/>
          <a:p>
            <a:r>
              <a:rPr lang="en-US" sz="2000" b="1" dirty="0" smtClean="0">
                <a:effectLst/>
              </a:rPr>
              <a:t>Method 2: Im</a:t>
            </a:r>
            <a:r>
              <a:rPr lang="en-US" sz="2000" b="1" dirty="0" smtClean="0"/>
              <a:t>prove the environment was selected as the basis for the intervention.</a:t>
            </a:r>
            <a:endParaRPr lang="en-US" sz="2000" b="1" dirty="0"/>
          </a:p>
        </p:txBody>
      </p:sp>
      <p:sp>
        <p:nvSpPr>
          <p:cNvPr id="9" name="Line 7"/>
          <p:cNvSpPr>
            <a:spLocks noChangeShapeType="1"/>
          </p:cNvSpPr>
          <p:nvPr/>
        </p:nvSpPr>
        <p:spPr bwMode="auto">
          <a:xfrm>
            <a:off x="4590971" y="1643729"/>
            <a:ext cx="1" cy="1097909"/>
          </a:xfrm>
          <a:prstGeom prst="line">
            <a:avLst/>
          </a:prstGeom>
          <a:noFill/>
          <a:ln w="38100" cmpd="sng">
            <a:solidFill>
              <a:srgbClr val="000000"/>
            </a:solidFill>
            <a:round/>
            <a:headEnd/>
            <a:tailEnd/>
          </a:ln>
          <a:extLst>
            <a:ext uri="{909E8E84-426E-40dd-AFC4-6F175D3DCCD1}">
              <a14:hiddenFill xmlns:a14="http://schemas.microsoft.com/office/drawing/2010/main" xmlns="">
                <a:noFill/>
              </a14:hiddenFill>
            </a:ext>
          </a:extLst>
        </p:spPr>
        <p:txBody>
          <a:bodyPr/>
          <a:lstStyle/>
          <a:p>
            <a:pPr defTabSz="457200"/>
            <a:endParaRPr lang="en-US" sz="1200" dirty="0">
              <a:solidFill>
                <a:prstClr val="black"/>
              </a:solidFill>
              <a:cs typeface="Times New Roman"/>
            </a:endParaRPr>
          </a:p>
        </p:txBody>
      </p:sp>
      <p:sp>
        <p:nvSpPr>
          <p:cNvPr id="11" name="Line 14"/>
          <p:cNvSpPr>
            <a:spLocks noChangeShapeType="1"/>
          </p:cNvSpPr>
          <p:nvPr/>
        </p:nvSpPr>
        <p:spPr bwMode="auto">
          <a:xfrm flipH="1">
            <a:off x="1845968" y="3760342"/>
            <a:ext cx="482856" cy="695296"/>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defTabSz="457200"/>
            <a:endParaRPr lang="en-US" sz="1200" dirty="0">
              <a:solidFill>
                <a:prstClr val="black"/>
              </a:solidFill>
              <a:cs typeface="Times New Roman"/>
            </a:endParaRPr>
          </a:p>
        </p:txBody>
      </p:sp>
      <p:sp>
        <p:nvSpPr>
          <p:cNvPr id="12" name="AutoShape 4"/>
          <p:cNvSpPr>
            <a:spLocks noChangeArrowheads="1"/>
          </p:cNvSpPr>
          <p:nvPr/>
        </p:nvSpPr>
        <p:spPr bwMode="auto">
          <a:xfrm>
            <a:off x="304799" y="4259582"/>
            <a:ext cx="2143086" cy="817958"/>
          </a:xfrm>
          <a:prstGeom prst="roundRect">
            <a:avLst>
              <a:gd name="adj" fmla="val 16667"/>
            </a:avLst>
          </a:prstGeom>
          <a:solidFill>
            <a:schemeClr val="bg1"/>
          </a:solidFill>
          <a:ln w="9525">
            <a:solidFill>
              <a:srgbClr val="000000"/>
            </a:solidFill>
            <a:round/>
            <a:headEnd/>
            <a:tailEnd/>
          </a:ln>
        </p:spPr>
        <p:txBody>
          <a:bodyPr/>
          <a:lstStyle/>
          <a:p>
            <a:pPr defTabSz="457200"/>
            <a:endParaRPr lang="en-US" sz="1200" dirty="0">
              <a:solidFill>
                <a:prstClr val="black"/>
              </a:solidFill>
              <a:cs typeface="Times New Roman"/>
            </a:endParaRPr>
          </a:p>
        </p:txBody>
      </p:sp>
      <p:sp>
        <p:nvSpPr>
          <p:cNvPr id="13" name="Line 5"/>
          <p:cNvSpPr>
            <a:spLocks noChangeShapeType="1"/>
          </p:cNvSpPr>
          <p:nvPr/>
        </p:nvSpPr>
        <p:spPr bwMode="auto">
          <a:xfrm>
            <a:off x="3639310" y="3921472"/>
            <a:ext cx="0" cy="46140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defTabSz="457200"/>
            <a:endParaRPr lang="en-US" sz="1200" dirty="0">
              <a:solidFill>
                <a:prstClr val="black"/>
              </a:solidFill>
              <a:cs typeface="Times New Roman"/>
            </a:endParaRPr>
          </a:p>
        </p:txBody>
      </p:sp>
      <p:sp>
        <p:nvSpPr>
          <p:cNvPr id="15" name="AutoShape 8"/>
          <p:cNvSpPr>
            <a:spLocks noChangeArrowheads="1"/>
          </p:cNvSpPr>
          <p:nvPr/>
        </p:nvSpPr>
        <p:spPr bwMode="auto">
          <a:xfrm>
            <a:off x="3342958" y="1643729"/>
            <a:ext cx="2500267" cy="296024"/>
          </a:xfrm>
          <a:prstGeom prst="roundRect">
            <a:avLst>
              <a:gd name="adj" fmla="val 16667"/>
            </a:avLst>
          </a:prstGeom>
          <a:solidFill>
            <a:schemeClr val="accent2">
              <a:lumMod val="40000"/>
              <a:lumOff val="60000"/>
            </a:schemeClr>
          </a:solidFill>
          <a:ln w="38100" cmpd="sng">
            <a:solidFill>
              <a:schemeClr val="tx1"/>
            </a:solidFill>
            <a:headEnd/>
            <a:tailEnd/>
          </a:ln>
        </p:spPr>
        <p:style>
          <a:lnRef idx="2">
            <a:schemeClr val="dk1"/>
          </a:lnRef>
          <a:fillRef idx="1">
            <a:schemeClr val="lt1"/>
          </a:fillRef>
          <a:effectRef idx="0">
            <a:schemeClr val="dk1"/>
          </a:effectRef>
          <a:fontRef idx="minor">
            <a:schemeClr val="dk1"/>
          </a:fontRef>
        </p:style>
        <p:txBody>
          <a:bodyPr/>
          <a:lstStyle/>
          <a:p>
            <a:pPr defTabSz="457200"/>
            <a:endParaRPr lang="en-US" sz="1200" dirty="0">
              <a:solidFill>
                <a:prstClr val="black"/>
              </a:solidFill>
              <a:cs typeface="Times New Roman"/>
            </a:endParaRPr>
          </a:p>
        </p:txBody>
      </p:sp>
      <p:sp>
        <p:nvSpPr>
          <p:cNvPr id="16" name="AutoShape 9"/>
          <p:cNvSpPr>
            <a:spLocks noChangeArrowheads="1"/>
          </p:cNvSpPr>
          <p:nvPr/>
        </p:nvSpPr>
        <p:spPr bwMode="auto">
          <a:xfrm>
            <a:off x="3043187" y="2098939"/>
            <a:ext cx="3095569" cy="256333"/>
          </a:xfrm>
          <a:prstGeom prst="roundRect">
            <a:avLst>
              <a:gd name="adj" fmla="val 16667"/>
            </a:avLst>
          </a:prstGeom>
          <a:solidFill>
            <a:schemeClr val="accent2">
              <a:lumMod val="40000"/>
              <a:lumOff val="60000"/>
            </a:schemeClr>
          </a:solidFill>
          <a:ln w="38100" cmpd="sng">
            <a:solidFill>
              <a:srgbClr val="000000"/>
            </a:solidFill>
            <a:headEnd/>
            <a:tailEnd/>
          </a:ln>
        </p:spPr>
        <p:style>
          <a:lnRef idx="2">
            <a:schemeClr val="dk1"/>
          </a:lnRef>
          <a:fillRef idx="1">
            <a:schemeClr val="lt1"/>
          </a:fillRef>
          <a:effectRef idx="0">
            <a:schemeClr val="dk1"/>
          </a:effectRef>
          <a:fontRef idx="minor">
            <a:schemeClr val="dk1"/>
          </a:fontRef>
        </p:style>
        <p:txBody>
          <a:bodyPr/>
          <a:lstStyle/>
          <a:p>
            <a:pPr defTabSz="457200"/>
            <a:endParaRPr lang="en-US" sz="1200" dirty="0">
              <a:solidFill>
                <a:prstClr val="black"/>
              </a:solidFill>
              <a:cs typeface="Times New Roman"/>
            </a:endParaRPr>
          </a:p>
        </p:txBody>
      </p:sp>
      <p:sp>
        <p:nvSpPr>
          <p:cNvPr id="17" name="Text Box 10"/>
          <p:cNvSpPr txBox="1">
            <a:spLocks noChangeArrowheads="1"/>
          </p:cNvSpPr>
          <p:nvPr/>
        </p:nvSpPr>
        <p:spPr bwMode="auto">
          <a:xfrm>
            <a:off x="3462018" y="1643729"/>
            <a:ext cx="2262147" cy="2960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457200" eaLnBrk="0" hangingPunct="0"/>
            <a:r>
              <a:rPr lang="en-US" sz="1200" b="1" dirty="0">
                <a:solidFill>
                  <a:prstClr val="black"/>
                </a:solidFill>
                <a:cs typeface="Times New Roman"/>
              </a:rPr>
              <a:t>Conduct FBA</a:t>
            </a:r>
          </a:p>
        </p:txBody>
      </p:sp>
      <p:sp>
        <p:nvSpPr>
          <p:cNvPr id="19" name="Line 13"/>
          <p:cNvSpPr>
            <a:spLocks noChangeShapeType="1"/>
          </p:cNvSpPr>
          <p:nvPr/>
        </p:nvSpPr>
        <p:spPr bwMode="auto">
          <a:xfrm>
            <a:off x="7114227" y="3760342"/>
            <a:ext cx="327580" cy="743255"/>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defTabSz="457200"/>
            <a:endParaRPr lang="en-US" sz="1200" dirty="0">
              <a:solidFill>
                <a:prstClr val="black"/>
              </a:solidFill>
              <a:cs typeface="Times New Roman"/>
            </a:endParaRPr>
          </a:p>
        </p:txBody>
      </p:sp>
      <p:sp>
        <p:nvSpPr>
          <p:cNvPr id="20" name="Line 15"/>
          <p:cNvSpPr>
            <a:spLocks noChangeShapeType="1"/>
          </p:cNvSpPr>
          <p:nvPr/>
        </p:nvSpPr>
        <p:spPr bwMode="auto">
          <a:xfrm flipH="1">
            <a:off x="3446669" y="3178805"/>
            <a:ext cx="549000" cy="345637"/>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defTabSz="457200"/>
            <a:endParaRPr lang="en-US" sz="1200" dirty="0">
              <a:solidFill>
                <a:prstClr val="black"/>
              </a:solidFill>
              <a:cs typeface="Times New Roman"/>
            </a:endParaRPr>
          </a:p>
        </p:txBody>
      </p:sp>
      <p:sp>
        <p:nvSpPr>
          <p:cNvPr id="21" name="Line 16"/>
          <p:cNvSpPr>
            <a:spLocks noChangeShapeType="1"/>
          </p:cNvSpPr>
          <p:nvPr/>
        </p:nvSpPr>
        <p:spPr bwMode="auto">
          <a:xfrm>
            <a:off x="5186273" y="3178805"/>
            <a:ext cx="595302" cy="395250"/>
          </a:xfrm>
          <a:prstGeom prst="line">
            <a:avLst/>
          </a:prstGeom>
          <a:noFill/>
          <a:ln w="38100" cmpd="sng">
            <a:solidFill>
              <a:srgbClr val="000000"/>
            </a:solidFill>
            <a:round/>
            <a:headEnd/>
            <a:tailEnd/>
          </a:ln>
          <a:extLst>
            <a:ext uri="{909E8E84-426E-40dd-AFC4-6F175D3DCCD1}">
              <a14:hiddenFill xmlns:a14="http://schemas.microsoft.com/office/drawing/2010/main" xmlns="">
                <a:noFill/>
              </a14:hiddenFill>
            </a:ext>
          </a:extLst>
        </p:spPr>
        <p:txBody>
          <a:bodyPr/>
          <a:lstStyle/>
          <a:p>
            <a:pPr defTabSz="457200"/>
            <a:endParaRPr lang="en-US" sz="1200" dirty="0">
              <a:ln w="28575" cmpd="sng">
                <a:solidFill>
                  <a:prstClr val="black"/>
                </a:solidFill>
              </a:ln>
              <a:solidFill>
                <a:prstClr val="black"/>
              </a:solidFill>
              <a:cs typeface="Times New Roman"/>
            </a:endParaRPr>
          </a:p>
        </p:txBody>
      </p:sp>
      <p:sp>
        <p:nvSpPr>
          <p:cNvPr id="22" name="AutoShape 17"/>
          <p:cNvSpPr>
            <a:spLocks noChangeArrowheads="1"/>
          </p:cNvSpPr>
          <p:nvPr/>
        </p:nvSpPr>
        <p:spPr bwMode="auto">
          <a:xfrm>
            <a:off x="6734058" y="4259581"/>
            <a:ext cx="2143086" cy="807037"/>
          </a:xfrm>
          <a:prstGeom prst="roundRect">
            <a:avLst>
              <a:gd name="adj" fmla="val 16667"/>
            </a:avLst>
          </a:prstGeom>
          <a:ln w="6350" cmpd="sng">
            <a:headEnd/>
            <a:tailEnd/>
          </a:ln>
        </p:spPr>
        <p:style>
          <a:lnRef idx="2">
            <a:schemeClr val="dk1"/>
          </a:lnRef>
          <a:fillRef idx="1">
            <a:schemeClr val="lt1"/>
          </a:fillRef>
          <a:effectRef idx="0">
            <a:schemeClr val="dk1"/>
          </a:effectRef>
          <a:fontRef idx="minor">
            <a:schemeClr val="dk1"/>
          </a:fontRef>
        </p:style>
        <p:txBody>
          <a:bodyPr/>
          <a:lstStyle/>
          <a:p>
            <a:pPr defTabSz="457200"/>
            <a:endParaRPr lang="en-US" sz="1200" dirty="0">
              <a:solidFill>
                <a:prstClr val="black"/>
              </a:solidFill>
              <a:cs typeface="Times New Roman"/>
            </a:endParaRPr>
          </a:p>
        </p:txBody>
      </p:sp>
      <p:sp>
        <p:nvSpPr>
          <p:cNvPr id="23" name="AutoShape 19"/>
          <p:cNvSpPr>
            <a:spLocks noChangeArrowheads="1"/>
          </p:cNvSpPr>
          <p:nvPr/>
        </p:nvSpPr>
        <p:spPr bwMode="auto">
          <a:xfrm>
            <a:off x="2447885" y="4259581"/>
            <a:ext cx="2143086" cy="807037"/>
          </a:xfrm>
          <a:prstGeom prst="roundRect">
            <a:avLst>
              <a:gd name="adj" fmla="val 16667"/>
            </a:avLst>
          </a:prstGeom>
          <a:solidFill>
            <a:schemeClr val="bg1"/>
          </a:solidFill>
          <a:ln w="9525">
            <a:solidFill>
              <a:schemeClr val="tx1"/>
            </a:solidFill>
            <a:round/>
            <a:headEnd/>
            <a:tailEnd/>
          </a:ln>
        </p:spPr>
        <p:txBody>
          <a:bodyPr/>
          <a:lstStyle/>
          <a:p>
            <a:pPr defTabSz="457200"/>
            <a:endParaRPr lang="en-US" sz="1200" dirty="0">
              <a:solidFill>
                <a:prstClr val="black"/>
              </a:solidFill>
              <a:cs typeface="Times New Roman"/>
            </a:endParaRPr>
          </a:p>
        </p:txBody>
      </p:sp>
      <p:sp>
        <p:nvSpPr>
          <p:cNvPr id="24" name="AutoShape 18"/>
          <p:cNvSpPr>
            <a:spLocks noChangeArrowheads="1"/>
          </p:cNvSpPr>
          <p:nvPr/>
        </p:nvSpPr>
        <p:spPr bwMode="auto">
          <a:xfrm>
            <a:off x="4590972" y="4259581"/>
            <a:ext cx="2143086" cy="817959"/>
          </a:xfrm>
          <a:prstGeom prst="roundRect">
            <a:avLst>
              <a:gd name="adj" fmla="val 16667"/>
            </a:avLst>
          </a:prstGeom>
          <a:solidFill>
            <a:schemeClr val="accent2">
              <a:lumMod val="40000"/>
              <a:lumOff val="60000"/>
            </a:schemeClr>
          </a:solidFill>
          <a:ln w="38100" cmpd="sng">
            <a:solidFill>
              <a:schemeClr val="tx1"/>
            </a:solidFill>
            <a:round/>
            <a:headEnd/>
            <a:tailEnd/>
          </a:ln>
          <a:extLst/>
        </p:spPr>
        <p:txBody>
          <a:bodyPr/>
          <a:lstStyle/>
          <a:p>
            <a:pPr defTabSz="457200"/>
            <a:endParaRPr lang="en-US" sz="1200" dirty="0">
              <a:solidFill>
                <a:prstClr val="black"/>
              </a:solidFill>
              <a:cs typeface="Times New Roman"/>
            </a:endParaRPr>
          </a:p>
        </p:txBody>
      </p:sp>
      <p:sp>
        <p:nvSpPr>
          <p:cNvPr id="25" name="AutoShape 20"/>
          <p:cNvSpPr>
            <a:spLocks noChangeArrowheads="1"/>
          </p:cNvSpPr>
          <p:nvPr/>
        </p:nvSpPr>
        <p:spPr bwMode="auto">
          <a:xfrm>
            <a:off x="4710032" y="3278159"/>
            <a:ext cx="3095569" cy="876494"/>
          </a:xfrm>
          <a:prstGeom prst="diamond">
            <a:avLst/>
          </a:prstGeom>
          <a:solidFill>
            <a:schemeClr val="accent2">
              <a:lumMod val="40000"/>
              <a:lumOff val="60000"/>
            </a:schemeClr>
          </a:solidFill>
          <a:ln w="38100" cmpd="sng">
            <a:headEnd/>
            <a:tailEnd/>
          </a:ln>
        </p:spPr>
        <p:style>
          <a:lnRef idx="2">
            <a:schemeClr val="dk1"/>
          </a:lnRef>
          <a:fillRef idx="1">
            <a:schemeClr val="lt1"/>
          </a:fillRef>
          <a:effectRef idx="0">
            <a:schemeClr val="dk1"/>
          </a:effectRef>
          <a:fontRef idx="minor">
            <a:schemeClr val="dk1"/>
          </a:fontRef>
        </p:style>
        <p:txBody>
          <a:bodyPr/>
          <a:lstStyle/>
          <a:p>
            <a:pPr defTabSz="457200"/>
            <a:endParaRPr lang="en-US" sz="1200" dirty="0">
              <a:solidFill>
                <a:prstClr val="black"/>
              </a:solidFill>
              <a:cs typeface="Times New Roman"/>
            </a:endParaRPr>
          </a:p>
        </p:txBody>
      </p:sp>
      <p:sp>
        <p:nvSpPr>
          <p:cNvPr id="26" name="AutoShape 21"/>
          <p:cNvSpPr>
            <a:spLocks noChangeArrowheads="1"/>
          </p:cNvSpPr>
          <p:nvPr/>
        </p:nvSpPr>
        <p:spPr bwMode="auto">
          <a:xfrm>
            <a:off x="1376342" y="3278159"/>
            <a:ext cx="3095569" cy="876494"/>
          </a:xfrm>
          <a:prstGeom prst="diamond">
            <a:avLst/>
          </a:prstGeom>
          <a:solidFill>
            <a:schemeClr val="bg1"/>
          </a:solidFill>
          <a:ln w="9525">
            <a:solidFill>
              <a:srgbClr val="000000"/>
            </a:solidFill>
            <a:miter lim="800000"/>
            <a:headEnd/>
            <a:tailEnd/>
          </a:ln>
        </p:spPr>
        <p:txBody>
          <a:bodyPr/>
          <a:lstStyle/>
          <a:p>
            <a:pPr defTabSz="457200"/>
            <a:endParaRPr lang="en-US" sz="1200" b="1" dirty="0">
              <a:solidFill>
                <a:prstClr val="black"/>
              </a:solidFill>
              <a:cs typeface="Times New Roman"/>
            </a:endParaRPr>
          </a:p>
        </p:txBody>
      </p:sp>
      <p:sp>
        <p:nvSpPr>
          <p:cNvPr id="27" name="Text Box 22"/>
          <p:cNvSpPr txBox="1">
            <a:spLocks noChangeArrowheads="1"/>
          </p:cNvSpPr>
          <p:nvPr/>
        </p:nvSpPr>
        <p:spPr bwMode="auto">
          <a:xfrm>
            <a:off x="5186273" y="3475422"/>
            <a:ext cx="2262147" cy="46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457200" eaLnBrk="0" hangingPunct="0"/>
            <a:r>
              <a:rPr lang="en-US" sz="1200" b="1" dirty="0">
                <a:solidFill>
                  <a:prstClr val="black"/>
                </a:solidFill>
                <a:cs typeface="Times New Roman"/>
              </a:rPr>
              <a:t>Do antecedent conditions represent effective </a:t>
            </a:r>
            <a:r>
              <a:rPr lang="en-US" sz="1200" b="1" dirty="0" smtClean="0">
                <a:solidFill>
                  <a:prstClr val="black"/>
                </a:solidFill>
                <a:cs typeface="Times New Roman"/>
              </a:rPr>
              <a:t>practices?</a:t>
            </a:r>
            <a:endParaRPr lang="en-US" sz="1200" b="1" dirty="0">
              <a:solidFill>
                <a:prstClr val="black"/>
              </a:solidFill>
              <a:cs typeface="Times New Roman"/>
            </a:endParaRPr>
          </a:p>
        </p:txBody>
      </p:sp>
      <p:sp>
        <p:nvSpPr>
          <p:cNvPr id="28" name="Text Box 23"/>
          <p:cNvSpPr txBox="1">
            <a:spLocks noChangeArrowheads="1"/>
          </p:cNvSpPr>
          <p:nvPr/>
        </p:nvSpPr>
        <p:spPr bwMode="auto">
          <a:xfrm>
            <a:off x="1867466" y="3475125"/>
            <a:ext cx="2128204" cy="6929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457200" eaLnBrk="0" hangingPunct="0"/>
            <a:r>
              <a:rPr lang="en-US" sz="1200" b="1" dirty="0">
                <a:solidFill>
                  <a:prstClr val="black"/>
                </a:solidFill>
                <a:cs typeface="Times New Roman"/>
              </a:rPr>
              <a:t>Do </a:t>
            </a:r>
            <a:r>
              <a:rPr lang="en-US" sz="1200" b="1" dirty="0" smtClean="0">
                <a:solidFill>
                  <a:prstClr val="black"/>
                </a:solidFill>
                <a:cs typeface="Times New Roman"/>
              </a:rPr>
              <a:t>antecedent </a:t>
            </a:r>
            <a:r>
              <a:rPr lang="en-US" sz="1200" b="1" dirty="0">
                <a:solidFill>
                  <a:prstClr val="black"/>
                </a:solidFill>
                <a:cs typeface="Times New Roman"/>
              </a:rPr>
              <a:t>conditions represent effective practices?</a:t>
            </a:r>
          </a:p>
        </p:txBody>
      </p:sp>
      <p:sp>
        <p:nvSpPr>
          <p:cNvPr id="29" name="Text Box 24"/>
          <p:cNvSpPr txBox="1">
            <a:spLocks noChangeArrowheads="1"/>
          </p:cNvSpPr>
          <p:nvPr/>
        </p:nvSpPr>
        <p:spPr bwMode="auto">
          <a:xfrm>
            <a:off x="423859" y="4375346"/>
            <a:ext cx="1904966" cy="6912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457200" eaLnBrk="0" hangingPunct="0"/>
            <a:r>
              <a:rPr lang="en-US" sz="1400" b="1" dirty="0">
                <a:solidFill>
                  <a:prstClr val="black"/>
                </a:solidFill>
                <a:cs typeface="Times New Roman"/>
              </a:rPr>
              <a:t>Method 1: Teach the replacement behavior</a:t>
            </a:r>
          </a:p>
        </p:txBody>
      </p:sp>
      <p:sp>
        <p:nvSpPr>
          <p:cNvPr id="30" name="Text Box 25"/>
          <p:cNvSpPr txBox="1">
            <a:spLocks noChangeArrowheads="1"/>
          </p:cNvSpPr>
          <p:nvPr/>
        </p:nvSpPr>
        <p:spPr bwMode="auto">
          <a:xfrm>
            <a:off x="4710032" y="4375346"/>
            <a:ext cx="1904966" cy="597009"/>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defTabSz="457200" eaLnBrk="0" hangingPunct="0"/>
            <a:r>
              <a:rPr lang="en-US" sz="1400" b="1" dirty="0">
                <a:solidFill>
                  <a:prstClr val="black"/>
                </a:solidFill>
                <a:cs typeface="Times New Roman"/>
              </a:rPr>
              <a:t>Method 2: Improve the environment</a:t>
            </a:r>
          </a:p>
        </p:txBody>
      </p:sp>
      <p:sp>
        <p:nvSpPr>
          <p:cNvPr id="31" name="Text Box 26"/>
          <p:cNvSpPr txBox="1">
            <a:spLocks noChangeArrowheads="1"/>
          </p:cNvSpPr>
          <p:nvPr/>
        </p:nvSpPr>
        <p:spPr bwMode="auto">
          <a:xfrm>
            <a:off x="6853118" y="4375346"/>
            <a:ext cx="1904966" cy="5970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457200" eaLnBrk="0" hangingPunct="0"/>
            <a:r>
              <a:rPr lang="en-US" sz="1400" b="1" dirty="0">
                <a:solidFill>
                  <a:prstClr val="black"/>
                </a:solidFill>
                <a:cs typeface="Times New Roman"/>
              </a:rPr>
              <a:t>Method 3: Adjust the contingencies</a:t>
            </a:r>
          </a:p>
        </p:txBody>
      </p:sp>
      <p:sp>
        <p:nvSpPr>
          <p:cNvPr id="32" name="Text Box 27"/>
          <p:cNvSpPr txBox="1">
            <a:spLocks noChangeArrowheads="1"/>
          </p:cNvSpPr>
          <p:nvPr/>
        </p:nvSpPr>
        <p:spPr bwMode="auto">
          <a:xfrm>
            <a:off x="2286000" y="4343400"/>
            <a:ext cx="2381207" cy="7938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457200" eaLnBrk="0" hangingPunct="0"/>
            <a:r>
              <a:rPr lang="en-US" sz="1400" b="1" dirty="0">
                <a:solidFill>
                  <a:prstClr val="black"/>
                </a:solidFill>
                <a:cs typeface="Times New Roman"/>
              </a:rPr>
              <a:t>Method 1 &amp; 2: Teach the replacement behavior </a:t>
            </a:r>
            <a:r>
              <a:rPr lang="en-US" sz="1400" b="1" i="1" dirty="0">
                <a:solidFill>
                  <a:prstClr val="black"/>
                </a:solidFill>
                <a:cs typeface="Times New Roman"/>
              </a:rPr>
              <a:t>and </a:t>
            </a:r>
            <a:r>
              <a:rPr lang="en-US" sz="1400" b="1" dirty="0" smtClean="0">
                <a:solidFill>
                  <a:prstClr val="black"/>
                </a:solidFill>
                <a:cs typeface="Times New Roman"/>
              </a:rPr>
              <a:t>improve </a:t>
            </a:r>
            <a:r>
              <a:rPr lang="en-US" sz="1400" b="1" dirty="0">
                <a:solidFill>
                  <a:prstClr val="black"/>
                </a:solidFill>
                <a:cs typeface="Times New Roman"/>
              </a:rPr>
              <a:t>the </a:t>
            </a:r>
            <a:r>
              <a:rPr lang="en-US" sz="1400" b="1" dirty="0" smtClean="0">
                <a:solidFill>
                  <a:prstClr val="black"/>
                </a:solidFill>
                <a:cs typeface="Times New Roman"/>
              </a:rPr>
              <a:t>environment</a:t>
            </a:r>
            <a:endParaRPr lang="en-US" sz="1400" b="1" dirty="0">
              <a:solidFill>
                <a:prstClr val="black"/>
              </a:solidFill>
              <a:cs typeface="Times New Roman"/>
            </a:endParaRPr>
          </a:p>
        </p:txBody>
      </p:sp>
      <p:sp>
        <p:nvSpPr>
          <p:cNvPr id="33" name="Text Box 32"/>
          <p:cNvSpPr txBox="1">
            <a:spLocks noChangeArrowheads="1"/>
          </p:cNvSpPr>
          <p:nvPr/>
        </p:nvSpPr>
        <p:spPr bwMode="auto">
          <a:xfrm>
            <a:off x="3162247" y="2061952"/>
            <a:ext cx="2857448" cy="390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457200" eaLnBrk="0" hangingPunct="0"/>
            <a:r>
              <a:rPr lang="en-US" sz="1200" b="1" dirty="0">
                <a:solidFill>
                  <a:prstClr val="black"/>
                </a:solidFill>
                <a:cs typeface="Times New Roman"/>
              </a:rPr>
              <a:t>Select Replacement Behavior</a:t>
            </a:r>
          </a:p>
        </p:txBody>
      </p:sp>
      <p:sp>
        <p:nvSpPr>
          <p:cNvPr id="34" name="Text Box 33"/>
          <p:cNvSpPr txBox="1">
            <a:spLocks noChangeArrowheads="1"/>
          </p:cNvSpPr>
          <p:nvPr/>
        </p:nvSpPr>
        <p:spPr bwMode="auto">
          <a:xfrm>
            <a:off x="3344145" y="3141245"/>
            <a:ext cx="433247" cy="287755"/>
          </a:xfrm>
          <a:prstGeom prst="rect">
            <a:avLst/>
          </a:prstGeom>
          <a:noFill/>
          <a:ln>
            <a:noFill/>
          </a:ln>
          <a:effectLst/>
          <a:extLst>
            <a:ext uri="{909E8E84-426E-40dd-AFC4-6F175D3DCCD1}">
              <a14:hiddenFill xmlns:a14="http://schemas.microsoft.com/office/drawing/2010/main" xmlns="">
                <a:solidFill>
                  <a:srgbClr val="F2F029"/>
                </a:solidFill>
              </a14:hiddenFill>
            </a:ext>
            <a:ext uri="{91240B29-F687-4f45-9708-019B960494DF}">
              <a14:hiddenLine xmlns:a14="http://schemas.microsoft.com/office/drawing/2010/main" xmlns="" w="15875">
                <a:solidFill>
                  <a:schemeClr val="accent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457200">
              <a:spcBef>
                <a:spcPct val="50000"/>
              </a:spcBef>
            </a:pPr>
            <a:r>
              <a:rPr lang="en-US" sz="1200" dirty="0">
                <a:solidFill>
                  <a:prstClr val="black"/>
                </a:solidFill>
                <a:cs typeface="Times New Roman"/>
              </a:rPr>
              <a:t>NO</a:t>
            </a:r>
          </a:p>
        </p:txBody>
      </p:sp>
      <p:sp>
        <p:nvSpPr>
          <p:cNvPr id="35" name="Text Box 34"/>
          <p:cNvSpPr txBox="1">
            <a:spLocks noChangeArrowheads="1"/>
          </p:cNvSpPr>
          <p:nvPr/>
        </p:nvSpPr>
        <p:spPr bwMode="auto">
          <a:xfrm>
            <a:off x="5394629" y="3141245"/>
            <a:ext cx="525850" cy="287755"/>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none">
            <a:spAutoFit/>
          </a:bodyPr>
          <a:lstStyle/>
          <a:p>
            <a:pPr defTabSz="457200">
              <a:spcBef>
                <a:spcPct val="50000"/>
              </a:spcBef>
            </a:pPr>
            <a:r>
              <a:rPr lang="en-US" sz="1200" b="1" dirty="0">
                <a:solidFill>
                  <a:prstClr val="black"/>
                </a:solidFill>
                <a:cs typeface="Times New Roman"/>
              </a:rPr>
              <a:t>YES</a:t>
            </a:r>
            <a:endParaRPr lang="en-US" sz="1200" dirty="0">
              <a:solidFill>
                <a:prstClr val="black"/>
              </a:solidFill>
              <a:cs typeface="Times New Roman"/>
            </a:endParaRPr>
          </a:p>
        </p:txBody>
      </p:sp>
      <p:sp>
        <p:nvSpPr>
          <p:cNvPr id="36" name="Text Box 28"/>
          <p:cNvSpPr txBox="1">
            <a:spLocks noChangeArrowheads="1"/>
          </p:cNvSpPr>
          <p:nvPr/>
        </p:nvSpPr>
        <p:spPr bwMode="auto">
          <a:xfrm>
            <a:off x="1550324" y="3937257"/>
            <a:ext cx="524196" cy="506052"/>
          </a:xfrm>
          <a:prstGeom prst="rect">
            <a:avLst/>
          </a:prstGeom>
          <a:noFill/>
          <a:ln>
            <a:noFill/>
          </a:ln>
          <a:extLst>
            <a:ext uri="{909E8E84-426E-40dd-AFC4-6F175D3DCCD1}">
              <a14:hiddenFill xmlns:a14="http://schemas.microsoft.com/office/drawing/2010/main" xmlns="">
                <a:solidFill>
                  <a:srgbClr val="F2F029"/>
                </a:solidFill>
              </a14:hiddenFill>
            </a:ext>
            <a:ext uri="{91240B29-F687-4f45-9708-019B960494DF}">
              <a14:hiddenLine xmlns:a14="http://schemas.microsoft.com/office/drawing/2010/main" xmlns="" w="15875">
                <a:solidFill>
                  <a:schemeClr val="accent2"/>
                </a:solidFill>
                <a:miter lim="800000"/>
                <a:headEnd/>
                <a:tailEnd/>
              </a14:hiddenLine>
            </a:ext>
          </a:extLst>
        </p:spPr>
        <p:txBody>
          <a:bodyPr/>
          <a:lstStyle/>
          <a:p>
            <a:pPr defTabSz="457200" eaLnBrk="0" hangingPunct="0"/>
            <a:r>
              <a:rPr lang="en-US" sz="1200" dirty="0">
                <a:solidFill>
                  <a:prstClr val="black"/>
                </a:solidFill>
                <a:cs typeface="Times New Roman"/>
              </a:rPr>
              <a:t>YES</a:t>
            </a:r>
          </a:p>
        </p:txBody>
      </p:sp>
      <p:sp>
        <p:nvSpPr>
          <p:cNvPr id="37" name="Text Box 29"/>
          <p:cNvSpPr txBox="1">
            <a:spLocks noChangeArrowheads="1"/>
          </p:cNvSpPr>
          <p:nvPr/>
        </p:nvSpPr>
        <p:spPr bwMode="auto">
          <a:xfrm>
            <a:off x="3609623" y="3881576"/>
            <a:ext cx="595302" cy="595355"/>
          </a:xfrm>
          <a:prstGeom prst="rect">
            <a:avLst/>
          </a:prstGeom>
          <a:noFill/>
          <a:ln>
            <a:noFill/>
          </a:ln>
          <a:extLst>
            <a:ext uri="{909E8E84-426E-40dd-AFC4-6F175D3DCCD1}">
              <a14:hiddenFill xmlns:a14="http://schemas.microsoft.com/office/drawing/2010/main" xmlns="">
                <a:solidFill>
                  <a:srgbClr val="F2F029"/>
                </a:solidFill>
              </a14:hiddenFill>
            </a:ext>
            <a:ext uri="{91240B29-F687-4f45-9708-019B960494DF}">
              <a14:hiddenLine xmlns:a14="http://schemas.microsoft.com/office/drawing/2010/main" xmlns="" w="15875">
                <a:solidFill>
                  <a:schemeClr val="accent2"/>
                </a:solidFill>
                <a:miter lim="800000"/>
                <a:headEnd/>
                <a:tailEnd/>
              </a14:hiddenLine>
            </a:ext>
          </a:extLst>
        </p:spPr>
        <p:txBody>
          <a:bodyPr/>
          <a:lstStyle/>
          <a:p>
            <a:pPr defTabSz="457200" eaLnBrk="0" hangingPunct="0"/>
            <a:r>
              <a:rPr lang="en-US" sz="1200" dirty="0">
                <a:solidFill>
                  <a:prstClr val="black"/>
                </a:solidFill>
                <a:cs typeface="Times New Roman"/>
              </a:rPr>
              <a:t>NO</a:t>
            </a:r>
          </a:p>
        </p:txBody>
      </p:sp>
      <p:sp>
        <p:nvSpPr>
          <p:cNvPr id="38" name="Text Box 30"/>
          <p:cNvSpPr txBox="1">
            <a:spLocks noChangeArrowheads="1"/>
          </p:cNvSpPr>
          <p:nvPr/>
        </p:nvSpPr>
        <p:spPr bwMode="auto">
          <a:xfrm>
            <a:off x="7274790" y="3973735"/>
            <a:ext cx="530811" cy="388634"/>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a:lstStyle/>
          <a:p>
            <a:pPr defTabSz="457200" eaLnBrk="0" hangingPunct="0"/>
            <a:r>
              <a:rPr lang="en-US" sz="1200" dirty="0">
                <a:solidFill>
                  <a:prstClr val="black"/>
                </a:solidFill>
                <a:cs typeface="Times New Roman"/>
              </a:rPr>
              <a:t>YES</a:t>
            </a:r>
          </a:p>
        </p:txBody>
      </p:sp>
      <p:sp>
        <p:nvSpPr>
          <p:cNvPr id="10" name="AutoShape 11"/>
          <p:cNvSpPr>
            <a:spLocks noChangeArrowheads="1"/>
          </p:cNvSpPr>
          <p:nvPr/>
        </p:nvSpPr>
        <p:spPr bwMode="auto">
          <a:xfrm>
            <a:off x="3043187" y="2518380"/>
            <a:ext cx="3095569" cy="859957"/>
          </a:xfrm>
          <a:prstGeom prst="diamond">
            <a:avLst/>
          </a:prstGeom>
          <a:solidFill>
            <a:schemeClr val="accent2">
              <a:lumMod val="40000"/>
              <a:lumOff val="60000"/>
            </a:schemeClr>
          </a:solidFill>
          <a:ln w="38100" cmpd="sng">
            <a:headEnd/>
            <a:tailEnd/>
          </a:ln>
        </p:spPr>
        <p:style>
          <a:lnRef idx="2">
            <a:schemeClr val="dk1"/>
          </a:lnRef>
          <a:fillRef idx="1">
            <a:schemeClr val="lt1"/>
          </a:fillRef>
          <a:effectRef idx="0">
            <a:schemeClr val="dk1"/>
          </a:effectRef>
          <a:fontRef idx="minor">
            <a:schemeClr val="dk1"/>
          </a:fontRef>
        </p:style>
        <p:txBody>
          <a:bodyPr/>
          <a:lstStyle/>
          <a:p>
            <a:pPr defTabSz="457200"/>
            <a:endParaRPr lang="en-US" sz="1200" dirty="0">
              <a:solidFill>
                <a:prstClr val="black"/>
              </a:solidFill>
              <a:cs typeface="Times New Roman"/>
            </a:endParaRPr>
          </a:p>
        </p:txBody>
      </p:sp>
      <p:sp>
        <p:nvSpPr>
          <p:cNvPr id="18" name="Text Box 12"/>
          <p:cNvSpPr txBox="1">
            <a:spLocks noChangeArrowheads="1"/>
          </p:cNvSpPr>
          <p:nvPr/>
        </p:nvSpPr>
        <p:spPr bwMode="auto">
          <a:xfrm>
            <a:off x="3400368" y="2727942"/>
            <a:ext cx="2460581" cy="453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457200" eaLnBrk="0" hangingPunct="0"/>
            <a:r>
              <a:rPr lang="en-US" sz="1200" b="1" dirty="0">
                <a:solidFill>
                  <a:prstClr val="black"/>
                </a:solidFill>
                <a:cs typeface="Times New Roman"/>
              </a:rPr>
              <a:t>Can the student perform the replacement behavior?</a:t>
            </a:r>
          </a:p>
        </p:txBody>
      </p:sp>
      <p:sp>
        <p:nvSpPr>
          <p:cNvPr id="40" name="TextBox 39"/>
          <p:cNvSpPr txBox="1"/>
          <p:nvPr/>
        </p:nvSpPr>
        <p:spPr>
          <a:xfrm>
            <a:off x="304800" y="278249"/>
            <a:ext cx="8572345" cy="1169551"/>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defTabSz="457200"/>
            <a:r>
              <a:rPr lang="en-US" sz="3500" b="1" dirty="0" smtClean="0">
                <a:solidFill>
                  <a:prstClr val="white"/>
                </a:solidFill>
              </a:rPr>
              <a:t>Function-Based Intervention </a:t>
            </a:r>
          </a:p>
          <a:p>
            <a:pPr algn="ctr" defTabSz="457200"/>
            <a:r>
              <a:rPr lang="en-US" sz="3500" b="1" dirty="0" smtClean="0">
                <a:solidFill>
                  <a:prstClr val="white"/>
                </a:solidFill>
              </a:rPr>
              <a:t>Decision Model</a:t>
            </a:r>
            <a:endParaRPr lang="en-US" sz="3500" b="1" dirty="0">
              <a:solidFill>
                <a:prstClr val="white"/>
              </a:solidFill>
            </a:endParaRPr>
          </a:p>
        </p:txBody>
      </p:sp>
      <p:sp>
        <p:nvSpPr>
          <p:cNvPr id="3" name="Oval 2"/>
          <p:cNvSpPr/>
          <p:nvPr/>
        </p:nvSpPr>
        <p:spPr>
          <a:xfrm>
            <a:off x="5265647" y="3092858"/>
            <a:ext cx="754048" cy="334177"/>
          </a:xfrm>
          <a:prstGeom prst="ellipse">
            <a:avLst/>
          </a:prstGeom>
          <a:noFill/>
          <a:ln w="5715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noFill/>
            </a:endParaRPr>
          </a:p>
        </p:txBody>
      </p:sp>
      <p:sp>
        <p:nvSpPr>
          <p:cNvPr id="41" name="Oval 40"/>
          <p:cNvSpPr/>
          <p:nvPr/>
        </p:nvSpPr>
        <p:spPr>
          <a:xfrm>
            <a:off x="4809249" y="3914244"/>
            <a:ext cx="754048" cy="334177"/>
          </a:xfrm>
          <a:prstGeom prst="ellipse">
            <a:avLst/>
          </a:prstGeom>
          <a:noFill/>
          <a:ln w="5715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noFill/>
            </a:endParaRPr>
          </a:p>
        </p:txBody>
      </p:sp>
      <p:sp>
        <p:nvSpPr>
          <p:cNvPr id="43" name="Rectangle 42"/>
          <p:cNvSpPr/>
          <p:nvPr/>
        </p:nvSpPr>
        <p:spPr>
          <a:xfrm>
            <a:off x="6853118" y="6264440"/>
            <a:ext cx="1851789" cy="338554"/>
          </a:xfrm>
          <a:prstGeom prst="rect">
            <a:avLst/>
          </a:prstGeom>
        </p:spPr>
        <p:txBody>
          <a:bodyPr wrap="none">
            <a:spAutoFit/>
          </a:bodyPr>
          <a:lstStyle/>
          <a:p>
            <a:r>
              <a:rPr lang="en-US" sz="1600" dirty="0">
                <a:latin typeface="Arial" panose="020B0604020202020204" pitchFamily="34" charset="0"/>
                <a:cs typeface="Arial" panose="020B0604020202020204" pitchFamily="34" charset="0"/>
              </a:rPr>
              <a:t>(Lane et al., 2007)</a:t>
            </a:r>
          </a:p>
        </p:txBody>
      </p:sp>
    </p:spTree>
    <p:extLst>
      <p:ext uri="{BB962C8B-B14F-4D97-AF65-F5344CB8AC3E}">
        <p14:creationId xmlns:p14="http://schemas.microsoft.com/office/powerpoint/2010/main" val="4045455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1"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9144000" cy="1015663"/>
          </a:xfrm>
          <a:prstGeom prst="rect">
            <a:avLst/>
          </a:prstGeom>
          <a:solidFill>
            <a:schemeClr val="accent2"/>
          </a:solidFill>
          <a:ln w="25400" cap="flat" cmpd="sng" algn="ctr">
            <a:noFill/>
            <a:prstDash val="solid"/>
          </a:ln>
          <a:effectLst/>
        </p:spPr>
        <p:txBody>
          <a:bodyPr wrap="square" rtlCol="0">
            <a:spAutoFit/>
          </a:bodyPr>
          <a:lstStyle/>
          <a:p>
            <a:pPr lvl="0" algn="ctr" defTabSz="457200"/>
            <a:r>
              <a:rPr lang="en-US" sz="3000" dirty="0">
                <a:solidFill>
                  <a:prstClr val="white"/>
                </a:solidFill>
                <a:latin typeface="Times New Roman"/>
              </a:rPr>
              <a:t>A-R-E Intervention </a:t>
            </a:r>
            <a:r>
              <a:rPr lang="en-US" sz="3000" dirty="0" smtClean="0">
                <a:solidFill>
                  <a:prstClr val="white"/>
                </a:solidFill>
                <a:latin typeface="Times New Roman"/>
              </a:rPr>
              <a:t>Components</a:t>
            </a:r>
          </a:p>
          <a:p>
            <a:pPr lvl="0" algn="ctr" defTabSz="457200"/>
            <a:endParaRPr kumimoji="0" lang="en-US" sz="3000" b="1" i="0" u="none" strike="noStrike" kern="0" cap="none" spc="0" normalizeH="0" baseline="0" noProof="0" dirty="0" smtClean="0">
              <a:ln>
                <a:noFill/>
              </a:ln>
              <a:solidFill>
                <a:prstClr val="white"/>
              </a:solidFill>
              <a:effectLst/>
              <a:uLnTx/>
              <a:uFillTx/>
              <a:latin typeface="Times New Roman"/>
            </a:endParaRPr>
          </a:p>
        </p:txBody>
      </p:sp>
      <p:graphicFrame>
        <p:nvGraphicFramePr>
          <p:cNvPr id="7" name="Group 127"/>
          <p:cNvGraphicFramePr>
            <a:graphicFrameLocks noGrp="1"/>
          </p:cNvGraphicFramePr>
          <p:nvPr>
            <p:extLst>
              <p:ext uri="{D42A27DB-BD31-4B8C-83A1-F6EECF244321}">
                <p14:modId xmlns:p14="http://schemas.microsoft.com/office/powerpoint/2010/main" val="4150991560"/>
              </p:ext>
            </p:extLst>
          </p:nvPr>
        </p:nvGraphicFramePr>
        <p:xfrm>
          <a:off x="102053" y="1049307"/>
          <a:ext cx="8939893" cy="5808692"/>
        </p:xfrm>
        <a:graphic>
          <a:graphicData uri="http://schemas.openxmlformats.org/drawingml/2006/table">
            <a:tbl>
              <a:tblPr>
                <a:tableStyleId>{BC89EF96-8CEA-46FF-86C4-4CE0E7609802}</a:tableStyleId>
              </a:tblPr>
              <a:tblGrid>
                <a:gridCol w="1396093">
                  <a:extLst>
                    <a:ext uri="{9D8B030D-6E8A-4147-A177-3AD203B41FA5}">
                      <a16:colId xmlns:a16="http://schemas.microsoft.com/office/drawing/2014/main" val="20000"/>
                    </a:ext>
                  </a:extLst>
                </a:gridCol>
                <a:gridCol w="391703">
                  <a:extLst>
                    <a:ext uri="{9D8B030D-6E8A-4147-A177-3AD203B41FA5}">
                      <a16:colId xmlns:a16="http://schemas.microsoft.com/office/drawing/2014/main" val="20001"/>
                    </a:ext>
                  </a:extLst>
                </a:gridCol>
                <a:gridCol w="7152097">
                  <a:extLst>
                    <a:ext uri="{9D8B030D-6E8A-4147-A177-3AD203B41FA5}">
                      <a16:colId xmlns:a16="http://schemas.microsoft.com/office/drawing/2014/main" val="20002"/>
                    </a:ext>
                  </a:extLst>
                </a:gridCol>
              </a:tblGrid>
              <a:tr h="37514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700" u="none" strike="noStrike" cap="none" normalizeH="0" baseline="0" dirty="0" smtClean="0">
                          <a:ln>
                            <a:noFill/>
                          </a:ln>
                          <a:effectLst/>
                        </a:rPr>
                        <a:t>Components</a:t>
                      </a:r>
                      <a:endParaRPr kumimoji="0" lang="en-US" sz="1700" b="1" i="0" u="none" strike="noStrike" cap="none" normalizeH="0" baseline="0" dirty="0" smtClean="0">
                        <a:ln>
                          <a:noFill/>
                        </a:ln>
                        <a:solidFill>
                          <a:schemeClr val="bg1"/>
                        </a:solidFill>
                        <a:effectLst/>
                        <a:latin typeface="Georgia" pitchFamily="18" charset="0"/>
                        <a:cs typeface="Times New Roman" pitchFamily="18" charset="0"/>
                      </a:endParaRPr>
                    </a:p>
                  </a:txBody>
                  <a:tcPr marL="50167" marR="50167" marT="0" marB="0" anchor="b" horzOverflow="overflow">
                    <a:solidFill>
                      <a:schemeClr val="tx2">
                        <a:lumMod val="20000"/>
                        <a:lumOff val="8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700" b="1" i="0" u="none" strike="noStrike" cap="none" normalizeH="0" baseline="0" dirty="0" smtClean="0">
                        <a:ln>
                          <a:noFill/>
                        </a:ln>
                        <a:solidFill>
                          <a:schemeClr val="bg1"/>
                        </a:solidFill>
                        <a:effectLst/>
                        <a:latin typeface="Georgia" pitchFamily="18" charset="0"/>
                        <a:cs typeface="Times New Roman" pitchFamily="18" charset="0"/>
                      </a:endParaRPr>
                    </a:p>
                  </a:txBody>
                  <a:tcPr marL="50167" marR="50167" marT="0" marB="0" anchor="b" horzOverflow="overflow">
                    <a:solidFill>
                      <a:schemeClr val="tx2">
                        <a:lumMod val="20000"/>
                        <a:lumOff val="8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700" u="none" strike="noStrike" cap="none" normalizeH="0" baseline="0" dirty="0" smtClean="0">
                          <a:ln>
                            <a:noFill/>
                          </a:ln>
                          <a:effectLst/>
                        </a:rPr>
                        <a:t>Intervention Tactics</a:t>
                      </a:r>
                      <a:endParaRPr kumimoji="0" lang="en-US" sz="1700" b="1" i="0" u="none" strike="noStrike" cap="none" normalizeH="0" baseline="0" dirty="0" smtClean="0">
                        <a:ln>
                          <a:noFill/>
                        </a:ln>
                        <a:solidFill>
                          <a:schemeClr val="bg1"/>
                        </a:solidFill>
                        <a:effectLst/>
                        <a:latin typeface="Georgia" pitchFamily="18" charset="0"/>
                        <a:cs typeface="Times New Roman" pitchFamily="18" charset="0"/>
                      </a:endParaRPr>
                    </a:p>
                  </a:txBody>
                  <a:tcPr marL="50167" marR="50167" marT="0" marB="0" anchor="b" horzOverflow="overflow">
                    <a:solidFill>
                      <a:schemeClr val="tx2">
                        <a:lumMod val="20000"/>
                        <a:lumOff val="80000"/>
                      </a:schemeClr>
                    </a:solidFill>
                  </a:tcPr>
                </a:tc>
                <a:extLst>
                  <a:ext uri="{0D108BD9-81ED-4DB2-BD59-A6C34878D82A}">
                    <a16:rowId xmlns:a16="http://schemas.microsoft.com/office/drawing/2014/main" val="10000"/>
                  </a:ext>
                </a:extLst>
              </a:tr>
              <a:tr h="595474">
                <a:tc rowSpan="2">
                  <a:txBody>
                    <a:bodyPr/>
                    <a:lstStyle/>
                    <a:p>
                      <a:pPr algn="ctr"/>
                      <a:r>
                        <a:rPr lang="en-US" sz="1700" dirty="0" smtClean="0"/>
                        <a:t>Antecedent Adjustments</a:t>
                      </a:r>
                      <a:endParaRPr lang="en-US" sz="1700" dirty="0"/>
                    </a:p>
                  </a:txBody>
                  <a:tcPr marL="50167" marR="50167" marT="0" marB="0" vert="vert270" anchor="ctr" horzOverflow="overflow">
                    <a:solidFill>
                      <a:schemeClr val="tx2">
                        <a:lumMod val="20000"/>
                        <a:lumOff val="8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500" u="none" strike="noStrike" cap="none" normalizeH="0" baseline="0" dirty="0" smtClean="0">
                          <a:ln>
                            <a:noFill/>
                          </a:ln>
                          <a:effectLst/>
                        </a:rPr>
                        <a:t>A1</a:t>
                      </a:r>
                      <a:endParaRPr kumimoji="0" lang="en-US" sz="1500" b="0"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endParaRPr>
                    </a:p>
                  </a:txBody>
                  <a:tcPr marL="50167" marR="50167" marT="0" marB="0" anchor="b" horzOverflow="overflow">
                    <a:solidFill>
                      <a:schemeClr val="tx2">
                        <a:lumMod val="20000"/>
                        <a:lumOff val="80000"/>
                      </a:schemeClr>
                    </a:solidFill>
                  </a:tcPr>
                </a:tc>
                <a:tc>
                  <a:txBody>
                    <a:bodyPr/>
                    <a:lstStyle/>
                    <a:p>
                      <a:r>
                        <a:rPr lang="en-US" sz="1600" dirty="0" smtClean="0"/>
                        <a:t>Teacher provides Aaron</a:t>
                      </a:r>
                      <a:r>
                        <a:rPr lang="en-US" sz="1600" baseline="0" dirty="0" smtClean="0"/>
                        <a:t> with a checklist of tasks to complete during board work.</a:t>
                      </a:r>
                      <a:endParaRPr lang="en-US" sz="1600" dirty="0">
                        <a:latin typeface="Arial" panose="020B0604020202020204" pitchFamily="34" charset="0"/>
                        <a:cs typeface="Arial" panose="020B0604020202020204" pitchFamily="34" charset="0"/>
                      </a:endParaRPr>
                    </a:p>
                  </a:txBody>
                  <a:tcPr>
                    <a:solidFill>
                      <a:schemeClr val="tx2">
                        <a:lumMod val="20000"/>
                        <a:lumOff val="80000"/>
                      </a:schemeClr>
                    </a:solidFill>
                  </a:tcPr>
                </a:tc>
                <a:extLst>
                  <a:ext uri="{0D108BD9-81ED-4DB2-BD59-A6C34878D82A}">
                    <a16:rowId xmlns:a16="http://schemas.microsoft.com/office/drawing/2014/main" val="10001"/>
                  </a:ext>
                </a:extLst>
              </a:tr>
              <a:tr h="1104826">
                <a:tc vMerge="1">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endParaRPr>
                    </a:p>
                  </a:txBody>
                  <a:tcPr marL="50167" marR="50167" marT="0" marB="0" anchor="b"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500" u="none" strike="noStrike" cap="none" normalizeH="0" baseline="0" dirty="0" smtClean="0">
                          <a:ln>
                            <a:noFill/>
                          </a:ln>
                          <a:effectLst/>
                        </a:rPr>
                        <a:t>A2</a:t>
                      </a:r>
                      <a:endParaRPr kumimoji="0" lang="en-US" sz="1500" b="0"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endParaRPr>
                    </a:p>
                  </a:txBody>
                  <a:tcPr marL="50167" marR="50167" marT="0" marB="0" anchor="b" horzOverflow="overflow">
                    <a:solidFill>
                      <a:schemeClr val="tx2">
                        <a:lumMod val="20000"/>
                        <a:lumOff val="80000"/>
                      </a:schemeClr>
                    </a:solidFill>
                  </a:tcPr>
                </a:tc>
                <a:tc>
                  <a:txBody>
                    <a:bodyPr/>
                    <a:lstStyle/>
                    <a:p>
                      <a:r>
                        <a:rPr lang="en-US" sz="1600" dirty="0" smtClean="0"/>
                        <a:t>Teacher ensures board</a:t>
                      </a:r>
                      <a:r>
                        <a:rPr lang="en-US" sz="1600" baseline="0" dirty="0" smtClean="0"/>
                        <a:t> work question and answers (written on the board after students complete activity) remain visible to Aaron until he completely copies the questions and answers to his notebook.</a:t>
                      </a:r>
                      <a:endParaRPr lang="en-US" sz="1600" dirty="0">
                        <a:latin typeface="Arial" panose="020B0604020202020204" pitchFamily="34" charset="0"/>
                        <a:cs typeface="Arial" panose="020B0604020202020204" pitchFamily="34" charset="0"/>
                      </a:endParaRPr>
                    </a:p>
                  </a:txBody>
                  <a:tcPr>
                    <a:solidFill>
                      <a:schemeClr val="tx2">
                        <a:lumMod val="20000"/>
                        <a:lumOff val="80000"/>
                      </a:schemeClr>
                    </a:solidFill>
                  </a:tcPr>
                </a:tc>
                <a:extLst>
                  <a:ext uri="{0D108BD9-81ED-4DB2-BD59-A6C34878D82A}">
                    <a16:rowId xmlns:a16="http://schemas.microsoft.com/office/drawing/2014/main" val="10002"/>
                  </a:ext>
                </a:extLst>
              </a:tr>
              <a:tr h="595474">
                <a:tc rowSpan="3">
                  <a:txBody>
                    <a:bodyPr/>
                    <a:lstStyle/>
                    <a:p>
                      <a:pPr algn="ctr"/>
                      <a:r>
                        <a:rPr lang="en-US" sz="1700" dirty="0" smtClean="0"/>
                        <a:t>Adjust the reinforcement</a:t>
                      </a:r>
                      <a:endParaRPr lang="en-US" sz="1700" dirty="0"/>
                    </a:p>
                  </a:txBody>
                  <a:tcPr marL="50167" marR="50167" marT="0" marB="0" vert="vert270" anchor="ctr" horzOverflow="overflow">
                    <a:solidFill>
                      <a:schemeClr val="tx2">
                        <a:lumMod val="20000"/>
                        <a:lumOff val="8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500" u="none" strike="noStrike" cap="none" normalizeH="0" baseline="0" dirty="0" smtClean="0">
                          <a:ln>
                            <a:noFill/>
                          </a:ln>
                          <a:effectLst/>
                        </a:rPr>
                        <a:t>R1</a:t>
                      </a:r>
                      <a:endParaRPr kumimoji="0" lang="en-US" sz="1500" b="0"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endParaRPr>
                    </a:p>
                  </a:txBody>
                  <a:tcPr marL="50167" marR="50167" marT="0" marB="0" anchor="b" horzOverflow="overflow">
                    <a:solidFill>
                      <a:schemeClr val="tx2">
                        <a:lumMod val="20000"/>
                        <a:lumOff val="80000"/>
                      </a:schemeClr>
                    </a:solidFill>
                  </a:tcPr>
                </a:tc>
                <a:tc>
                  <a:txBody>
                    <a:bodyPr/>
                    <a:lstStyle/>
                    <a:p>
                      <a:r>
                        <a:rPr lang="en-US" sz="1600" dirty="0" smtClean="0"/>
                        <a:t>Teacher and special education aide give Aaron</a:t>
                      </a:r>
                      <a:r>
                        <a:rPr lang="en-US" sz="1600" baseline="0" dirty="0" smtClean="0"/>
                        <a:t> attention (positive reinforcement) only after he successfully completes board work assignment.</a:t>
                      </a:r>
                      <a:endParaRPr lang="en-US" sz="1600" dirty="0">
                        <a:latin typeface="Arial" panose="020B0604020202020204" pitchFamily="34" charset="0"/>
                        <a:cs typeface="Arial" panose="020B0604020202020204" pitchFamily="34" charset="0"/>
                      </a:endParaRPr>
                    </a:p>
                  </a:txBody>
                  <a:tcPr>
                    <a:solidFill>
                      <a:schemeClr val="tx2">
                        <a:lumMod val="20000"/>
                        <a:lumOff val="80000"/>
                      </a:schemeClr>
                    </a:solidFill>
                  </a:tcPr>
                </a:tc>
                <a:extLst>
                  <a:ext uri="{0D108BD9-81ED-4DB2-BD59-A6C34878D82A}">
                    <a16:rowId xmlns:a16="http://schemas.microsoft.com/office/drawing/2014/main" val="10003"/>
                  </a:ext>
                </a:extLst>
              </a:tr>
              <a:tr h="595474">
                <a:tc vMerge="1">
                  <a:txBody>
                    <a:bodyPr/>
                    <a:lstStyle/>
                    <a:p>
                      <a:endParaRPr lang="en-US" sz="1800" dirty="0"/>
                    </a:p>
                  </a:txBody>
                  <a:tcPr marL="50167" marR="50167" marT="0" marB="0" anchor="b"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500" u="none" strike="noStrike" cap="none" normalizeH="0" baseline="0" dirty="0" smtClean="0">
                          <a:ln>
                            <a:noFill/>
                          </a:ln>
                          <a:effectLst/>
                        </a:rPr>
                        <a:t>R2</a:t>
                      </a:r>
                      <a:endParaRPr kumimoji="0" lang="en-US" sz="1500" b="1"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endParaRPr>
                    </a:p>
                  </a:txBody>
                  <a:tcPr marL="50167" marR="50167" marT="0" marB="0" anchor="b" horzOverflow="overflow">
                    <a:solidFill>
                      <a:schemeClr val="tx2">
                        <a:lumMod val="20000"/>
                        <a:lumOff val="80000"/>
                      </a:schemeClr>
                    </a:solidFill>
                  </a:tcPr>
                </a:tc>
                <a:tc>
                  <a:txBody>
                    <a:bodyPr/>
                    <a:lstStyle/>
                    <a:p>
                      <a:r>
                        <a:rPr lang="en-US" sz="1600" dirty="0" smtClean="0"/>
                        <a:t>Teacher to allow</a:t>
                      </a:r>
                      <a:r>
                        <a:rPr lang="en-US" sz="1600" baseline="0" dirty="0" smtClean="0"/>
                        <a:t> Aaron to choose a group of peers to sit with once he has successfully completed five checklists. </a:t>
                      </a:r>
                      <a:endParaRPr lang="en-US" sz="1600" dirty="0">
                        <a:latin typeface="Arial" panose="020B0604020202020204" pitchFamily="34" charset="0"/>
                        <a:cs typeface="Arial" panose="020B0604020202020204" pitchFamily="34" charset="0"/>
                      </a:endParaRPr>
                    </a:p>
                  </a:txBody>
                  <a:tcPr>
                    <a:solidFill>
                      <a:schemeClr val="tx2">
                        <a:lumMod val="20000"/>
                        <a:lumOff val="80000"/>
                      </a:schemeClr>
                    </a:solidFill>
                  </a:tcPr>
                </a:tc>
                <a:extLst>
                  <a:ext uri="{0D108BD9-81ED-4DB2-BD59-A6C34878D82A}">
                    <a16:rowId xmlns:a16="http://schemas.microsoft.com/office/drawing/2014/main" val="10004"/>
                  </a:ext>
                </a:extLst>
              </a:tr>
              <a:tr h="595474">
                <a:tc vMerge="1">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Georgia" pitchFamily="18" charset="0"/>
                        <a:ea typeface="Calibri" pitchFamily="34" charset="0"/>
                        <a:cs typeface="Times New Roman" pitchFamily="18" charset="0"/>
                      </a:endParaRPr>
                    </a:p>
                  </a:txBody>
                  <a:tcPr marL="50167" marR="50167" marT="0" marB="0" anchor="b"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500" u="none" strike="noStrike" cap="none" normalizeH="0" baseline="0" dirty="0" smtClean="0">
                          <a:ln>
                            <a:noFill/>
                          </a:ln>
                          <a:effectLst/>
                        </a:rPr>
                        <a:t>R3</a:t>
                      </a:r>
                      <a:endParaRPr kumimoji="0" lang="en-US" sz="1500" b="1"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endParaRPr>
                    </a:p>
                  </a:txBody>
                  <a:tcPr marL="50167" marR="50167" marT="0" marB="0" anchor="b" horzOverflow="overflow">
                    <a:solidFill>
                      <a:schemeClr val="tx2">
                        <a:lumMod val="20000"/>
                        <a:lumOff val="80000"/>
                      </a:schemeClr>
                    </a:solidFill>
                  </a:tcPr>
                </a:tc>
                <a:tc>
                  <a:txBody>
                    <a:bodyPr/>
                    <a:lstStyle/>
                    <a:p>
                      <a:r>
                        <a:rPr lang="en-US" sz="1600" dirty="0" smtClean="0"/>
                        <a:t>Teacher-delivered</a:t>
                      </a:r>
                      <a:r>
                        <a:rPr lang="en-US" sz="1600" baseline="0" dirty="0" smtClean="0"/>
                        <a:t> bonus points (paired with behavior specific praise) for completing checklist.</a:t>
                      </a:r>
                      <a:endParaRPr lang="en-US" sz="1600" dirty="0">
                        <a:latin typeface="Arial" panose="020B0604020202020204" pitchFamily="34" charset="0"/>
                        <a:cs typeface="Arial" panose="020B0604020202020204" pitchFamily="34" charset="0"/>
                      </a:endParaRPr>
                    </a:p>
                  </a:txBody>
                  <a:tcPr>
                    <a:solidFill>
                      <a:schemeClr val="tx2">
                        <a:lumMod val="20000"/>
                        <a:lumOff val="80000"/>
                      </a:schemeClr>
                    </a:solidFill>
                  </a:tcPr>
                </a:tc>
                <a:extLst>
                  <a:ext uri="{0D108BD9-81ED-4DB2-BD59-A6C34878D82A}">
                    <a16:rowId xmlns:a16="http://schemas.microsoft.com/office/drawing/2014/main" val="10005"/>
                  </a:ext>
                </a:extLst>
              </a:tr>
              <a:tr h="595474">
                <a:tc rowSpan="3">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700" u="none" strike="noStrike" cap="none" normalizeH="0" baseline="0" dirty="0" smtClean="0">
                          <a:ln>
                            <a:noFill/>
                          </a:ln>
                          <a:effectLst/>
                        </a:rPr>
                        <a:t>Extinction</a:t>
                      </a:r>
                      <a:endParaRPr kumimoji="0" lang="en-US" sz="1700" b="1" i="0" u="none" strike="noStrike" cap="none" normalizeH="0" baseline="0" dirty="0" smtClean="0">
                        <a:ln>
                          <a:noFill/>
                        </a:ln>
                        <a:solidFill>
                          <a:srgbClr val="7030A0"/>
                        </a:solidFill>
                        <a:effectLst/>
                        <a:latin typeface="Georgia" pitchFamily="18" charset="0"/>
                        <a:ea typeface="Calibri" pitchFamily="34" charset="0"/>
                        <a:cs typeface="Times New Roman" pitchFamily="18" charset="0"/>
                      </a:endParaRPr>
                    </a:p>
                  </a:txBody>
                  <a:tcPr marL="50167" marR="50167" marT="0" marB="0" vert="vert270" anchor="ctr" horzOverflow="overflow">
                    <a:solidFill>
                      <a:schemeClr val="tx2">
                        <a:lumMod val="20000"/>
                        <a:lumOff val="8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500" u="none" strike="noStrike" cap="none" normalizeH="0" baseline="0" dirty="0" smtClean="0">
                          <a:ln>
                            <a:noFill/>
                          </a:ln>
                          <a:effectLst/>
                        </a:rPr>
                        <a:t>E1</a:t>
                      </a:r>
                      <a:endParaRPr kumimoji="0" lang="en-US" sz="1500" b="0"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endParaRPr>
                    </a:p>
                  </a:txBody>
                  <a:tcPr marL="50167" marR="50167" marT="0" marB="0" anchor="b" horzOverflow="overflow">
                    <a:solidFill>
                      <a:schemeClr val="tx2">
                        <a:lumMod val="20000"/>
                        <a:lumOff val="80000"/>
                      </a:schemeClr>
                    </a:solidFill>
                  </a:tcPr>
                </a:tc>
                <a:tc>
                  <a:txBody>
                    <a:bodyPr/>
                    <a:lstStyle/>
                    <a:p>
                      <a:r>
                        <a:rPr lang="en-US" sz="1600" baseline="0" dirty="0" smtClean="0"/>
                        <a:t>When Aaron exhibits non-compliance, the teacher or assistance gives a verbal redirect lasting no longer than 2 s; all other attention withheld. </a:t>
                      </a:r>
                      <a:endParaRPr lang="en-US" sz="1600" dirty="0">
                        <a:latin typeface="Arial" panose="020B0604020202020204" pitchFamily="34" charset="0"/>
                        <a:cs typeface="Arial" panose="020B0604020202020204" pitchFamily="34" charset="0"/>
                      </a:endParaRPr>
                    </a:p>
                  </a:txBody>
                  <a:tcPr>
                    <a:solidFill>
                      <a:schemeClr val="tx2">
                        <a:lumMod val="20000"/>
                        <a:lumOff val="80000"/>
                      </a:schemeClr>
                    </a:solidFill>
                  </a:tcPr>
                </a:tc>
                <a:extLst>
                  <a:ext uri="{0D108BD9-81ED-4DB2-BD59-A6C34878D82A}">
                    <a16:rowId xmlns:a16="http://schemas.microsoft.com/office/drawing/2014/main" val="10006"/>
                  </a:ext>
                </a:extLst>
              </a:tr>
              <a:tr h="846200">
                <a:tc vMerge="1">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Georgia" pitchFamily="18" charset="0"/>
                        <a:cs typeface="Times New Roman" pitchFamily="18" charset="0"/>
                      </a:endParaRPr>
                    </a:p>
                  </a:txBody>
                  <a:tcPr marL="50167" marR="50167" marT="0" marB="0" anchor="b"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500" u="none" strike="noStrike" cap="none" normalizeH="0" baseline="0" dirty="0" smtClean="0">
                          <a:ln>
                            <a:noFill/>
                          </a:ln>
                          <a:effectLst/>
                        </a:rPr>
                        <a:t>E2</a:t>
                      </a:r>
                      <a:endParaRPr kumimoji="0" lang="en-US" sz="1500" b="0"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endParaRPr>
                    </a:p>
                  </a:txBody>
                  <a:tcPr marL="50167" marR="50167" marT="0" marB="0" anchor="b" horzOverflow="overflow">
                    <a:solidFill>
                      <a:schemeClr val="tx2">
                        <a:lumMod val="20000"/>
                        <a:lumOff val="80000"/>
                      </a:schemeClr>
                    </a:solidFill>
                  </a:tcPr>
                </a:tc>
                <a:tc>
                  <a:txBody>
                    <a:bodyPr/>
                    <a:lstStyle/>
                    <a:p>
                      <a:r>
                        <a:rPr lang="en-US" sz="1600" baseline="0" dirty="0" smtClean="0"/>
                        <a:t>Teacher does not provide any verbal attention until Aaron finishes and raises his hand to indicate he is done. Teacher immediately approaches inspects checklist, gives verbal praise, and signs name on the checklist</a:t>
                      </a:r>
                      <a:endParaRPr lang="en-US" sz="1600" dirty="0">
                        <a:latin typeface="Arial" panose="020B0604020202020204" pitchFamily="34" charset="0"/>
                        <a:cs typeface="Arial" panose="020B0604020202020204" pitchFamily="34" charset="0"/>
                      </a:endParaRPr>
                    </a:p>
                  </a:txBody>
                  <a:tcPr>
                    <a:solidFill>
                      <a:schemeClr val="tx2">
                        <a:lumMod val="20000"/>
                        <a:lumOff val="80000"/>
                      </a:schemeClr>
                    </a:solidFill>
                  </a:tcPr>
                </a:tc>
                <a:extLst>
                  <a:ext uri="{0D108BD9-81ED-4DB2-BD59-A6C34878D82A}">
                    <a16:rowId xmlns:a16="http://schemas.microsoft.com/office/drawing/2014/main" val="10007"/>
                  </a:ext>
                </a:extLst>
              </a:tr>
              <a:tr h="505148">
                <a:tc vMerge="1">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Georgia" pitchFamily="18" charset="0"/>
                        <a:cs typeface="Times New Roman" pitchFamily="18" charset="0"/>
                      </a:endParaRPr>
                    </a:p>
                  </a:txBody>
                  <a:tcPr marL="50167" marR="50167" marT="0" marB="0" anchor="b"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500" u="none" strike="noStrike" cap="none" normalizeH="0" baseline="0" dirty="0" smtClean="0">
                          <a:ln>
                            <a:noFill/>
                          </a:ln>
                          <a:effectLst/>
                        </a:rPr>
                        <a:t>E3</a:t>
                      </a:r>
                      <a:endParaRPr kumimoji="0" lang="en-US" sz="1500" b="0"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endParaRPr>
                    </a:p>
                  </a:txBody>
                  <a:tcPr marL="50167" marR="50167" marT="0" marB="0" anchor="b" horzOverflow="overflow">
                    <a:solidFill>
                      <a:schemeClr val="tx2">
                        <a:lumMod val="20000"/>
                        <a:lumOff val="80000"/>
                      </a:schemeClr>
                    </a:solidFill>
                  </a:tcPr>
                </a:tc>
                <a:tc>
                  <a:txBody>
                    <a:bodyPr/>
                    <a:lstStyle/>
                    <a:p>
                      <a:r>
                        <a:rPr lang="en-US" sz="1600" dirty="0" smtClean="0"/>
                        <a:t>Student</a:t>
                      </a:r>
                      <a:r>
                        <a:rPr lang="en-US" sz="1600" baseline="0" dirty="0" smtClean="0"/>
                        <a:t>s work independently at work table during board work activities. </a:t>
                      </a:r>
                      <a:endParaRPr lang="en-US" sz="1600" dirty="0">
                        <a:latin typeface="Arial" panose="020B0604020202020204" pitchFamily="34" charset="0"/>
                        <a:cs typeface="Arial" panose="020B0604020202020204" pitchFamily="34" charset="0"/>
                      </a:endParaRPr>
                    </a:p>
                  </a:txBody>
                  <a:tcPr>
                    <a:solidFill>
                      <a:schemeClr val="tx2">
                        <a:lumMod val="20000"/>
                        <a:lumOff val="80000"/>
                      </a:schemeClr>
                    </a:solidFill>
                  </a:tcPr>
                </a:tc>
                <a:extLst>
                  <a:ext uri="{0D108BD9-81ED-4DB2-BD59-A6C34878D82A}">
                    <a16:rowId xmlns:a16="http://schemas.microsoft.com/office/drawing/2014/main" val="10008"/>
                  </a:ext>
                </a:extLst>
              </a:tr>
            </a:tbl>
          </a:graphicData>
        </a:graphic>
      </p:graphicFrame>
      <p:sp>
        <p:nvSpPr>
          <p:cNvPr id="5" name="Rectangle 4"/>
          <p:cNvSpPr/>
          <p:nvPr/>
        </p:nvSpPr>
        <p:spPr>
          <a:xfrm>
            <a:off x="6934200" y="1049307"/>
            <a:ext cx="2056973"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(Lane et al., 2007)</a:t>
            </a:r>
          </a:p>
        </p:txBody>
      </p:sp>
    </p:spTree>
    <p:extLst>
      <p:ext uri="{BB962C8B-B14F-4D97-AF65-F5344CB8AC3E}">
        <p14:creationId xmlns:p14="http://schemas.microsoft.com/office/powerpoint/2010/main" val="400780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407285" y="2210610"/>
            <a:ext cx="3288745" cy="4351337"/>
          </a:xfrm>
        </p:spPr>
        <p:txBody>
          <a:bodyPr>
            <a:normAutofit fontScale="62500" lnSpcReduction="20000"/>
          </a:bodyPr>
          <a:lstStyle/>
          <a:p>
            <a:pPr marL="514350" indent="-514350">
              <a:buFont typeface="+mj-lt"/>
              <a:buAutoNum type="arabicPeriod"/>
            </a:pPr>
            <a:r>
              <a:rPr lang="en-US" dirty="0">
                <a:latin typeface="Arial" panose="020B0604020202020204" pitchFamily="34" charset="0"/>
                <a:cs typeface="Arial" panose="020B0604020202020204" pitchFamily="34" charset="0"/>
              </a:rPr>
              <a:t>Daily checklist completed by Aaron’s teacher asked her to rate Aaron’s compliant behavior for the remainder of the class period</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514350" indent="-514350">
              <a:buFont typeface="+mj-lt"/>
              <a:buAutoNum type="arabicPeriod"/>
            </a:pPr>
            <a:r>
              <a:rPr lang="en-US" dirty="0">
                <a:latin typeface="Arial" panose="020B0604020202020204" pitchFamily="34" charset="0"/>
                <a:cs typeface="Arial" panose="020B0604020202020204" pitchFamily="34" charset="0"/>
              </a:rPr>
              <a:t>Quarterly GPA was monitored as a generalization measure</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514350" indent="-514350">
              <a:buFont typeface="+mj-lt"/>
              <a:buAutoNum type="arabicPeriod"/>
            </a:pPr>
            <a:r>
              <a:rPr lang="en-US" dirty="0">
                <a:latin typeface="Arial" panose="020B0604020202020204" pitchFamily="34" charset="0"/>
                <a:cs typeface="Arial" panose="020B0604020202020204" pitchFamily="34" charset="0"/>
              </a:rPr>
              <a:t>Follow-up data were collected over three days, seven weeks following intervention.</a:t>
            </a:r>
          </a:p>
          <a:p>
            <a:pPr marL="0" indent="0">
              <a:buNone/>
            </a:pPr>
            <a:endParaRPr lang="en-US" dirty="0" smtClean="0">
              <a:latin typeface="Arial" panose="020B0604020202020204" pitchFamily="34" charset="0"/>
              <a:cs typeface="Arial" panose="020B0604020202020204" pitchFamily="34" charset="0"/>
            </a:endParaRPr>
          </a:p>
        </p:txBody>
      </p:sp>
      <p:sp>
        <p:nvSpPr>
          <p:cNvPr id="10" name="Rectangle 9"/>
          <p:cNvSpPr/>
          <p:nvPr/>
        </p:nvSpPr>
        <p:spPr>
          <a:xfrm>
            <a:off x="7162800" y="6353882"/>
            <a:ext cx="1851789" cy="338554"/>
          </a:xfrm>
          <a:prstGeom prst="rect">
            <a:avLst/>
          </a:prstGeom>
        </p:spPr>
        <p:txBody>
          <a:bodyPr wrap="none">
            <a:spAutoFit/>
          </a:bodyPr>
          <a:lstStyle/>
          <a:p>
            <a:r>
              <a:rPr lang="en-US" sz="1600" dirty="0">
                <a:latin typeface="Arial" panose="020B0604020202020204" pitchFamily="34" charset="0"/>
                <a:cs typeface="Arial" panose="020B0604020202020204" pitchFamily="34" charset="0"/>
              </a:rPr>
              <a:t>(Lane et al., 2007)</a:t>
            </a:r>
          </a:p>
        </p:txBody>
      </p:sp>
      <p:sp>
        <p:nvSpPr>
          <p:cNvPr id="9" name="TextBox 8"/>
          <p:cNvSpPr txBox="1"/>
          <p:nvPr/>
        </p:nvSpPr>
        <p:spPr>
          <a:xfrm>
            <a:off x="205569" y="338596"/>
            <a:ext cx="8572345" cy="1169551"/>
          </a:xfrm>
          <a:prstGeom prst="rect">
            <a:avLst/>
          </a:prstGeom>
          <a:solidFill>
            <a:schemeClr val="accent2"/>
          </a:solidFill>
          <a:ln w="25400" cap="flat" cmpd="sng" algn="ctr">
            <a:solidFill>
              <a:schemeClr val="accent2"/>
            </a:solidFill>
            <a:prstDash val="solid"/>
          </a:ln>
          <a:effectLst/>
        </p:spPr>
        <p:txBody>
          <a:bodyPr wrap="square" rtlCol="0">
            <a:spAutoFit/>
          </a:bodyPr>
          <a:lstStyle/>
          <a:p>
            <a:pPr lvl="0" algn="ctr" defTabSz="457200"/>
            <a:r>
              <a:rPr lang="en-US" sz="3500" b="1" kern="0" dirty="0">
                <a:solidFill>
                  <a:prstClr val="white"/>
                </a:solidFill>
                <a:latin typeface="Times New Roman"/>
              </a:rPr>
              <a:t>Programming for Generalization and Maintenance</a:t>
            </a:r>
            <a:endParaRPr kumimoji="0" lang="en-US" sz="3500" b="1" i="0" u="none" strike="noStrike" kern="0" cap="none" spc="0" normalizeH="0" baseline="0" noProof="0" dirty="0" smtClean="0">
              <a:ln>
                <a:noFill/>
              </a:ln>
              <a:solidFill>
                <a:prstClr val="white"/>
              </a:solidFill>
              <a:effectLst/>
              <a:uLnTx/>
              <a:uFillTx/>
              <a:latin typeface="Times New Roman"/>
              <a:ea typeface="+mn-ea"/>
              <a:cs typeface="+mn-cs"/>
            </a:endParaRP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r="18873"/>
          <a:stretch/>
        </p:blipFill>
        <p:spPr>
          <a:xfrm>
            <a:off x="3696030" y="1981200"/>
            <a:ext cx="5052230" cy="4068906"/>
          </a:xfrm>
          <a:prstGeom prst="rect">
            <a:avLst/>
          </a:prstGeom>
        </p:spPr>
      </p:pic>
      <p:sp>
        <p:nvSpPr>
          <p:cNvPr id="15" name="Rounded Rectangle 14"/>
          <p:cNvSpPr/>
          <p:nvPr/>
        </p:nvSpPr>
        <p:spPr>
          <a:xfrm>
            <a:off x="7870454" y="2159793"/>
            <a:ext cx="865224" cy="3501159"/>
          </a:xfrm>
          <a:prstGeom prst="roundRect">
            <a:avLst/>
          </a:prstGeom>
          <a:noFill/>
          <a:ln w="47625">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55376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838200"/>
            <a:ext cx="7772400" cy="3505200"/>
          </a:xfrm>
          <a:solidFill>
            <a:srgbClr val="5BD078"/>
          </a:solidFill>
          <a:ln>
            <a:solidFill>
              <a:srgbClr val="419856"/>
            </a:solidFill>
          </a:ln>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Illustration 2:</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David</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2</a:t>
            </a:r>
            <a:r>
              <a:rPr lang="en-US" b="1" baseline="30000" dirty="0" smtClean="0">
                <a:latin typeface="Times New Roman" panose="02020603050405020304" pitchFamily="18" charset="0"/>
                <a:cs typeface="Times New Roman" panose="02020603050405020304" pitchFamily="18" charset="0"/>
              </a:rPr>
              <a:t>nd</a:t>
            </a:r>
            <a:r>
              <a:rPr lang="en-US" b="1" dirty="0" smtClean="0">
                <a:latin typeface="Times New Roman" panose="02020603050405020304" pitchFamily="18" charset="0"/>
                <a:cs typeface="Times New Roman" panose="02020603050405020304" pitchFamily="18" charset="0"/>
              </a:rPr>
              <a:t> Grader</a:t>
            </a:r>
            <a:br>
              <a:rPr lang="en-US" b="1"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4294967295"/>
          </p:nvPr>
        </p:nvSpPr>
        <p:spPr>
          <a:xfrm>
            <a:off x="762000" y="4724400"/>
            <a:ext cx="7620000" cy="1371600"/>
          </a:xfrm>
          <a:gradFill>
            <a:gsLst>
              <a:gs pos="0">
                <a:schemeClr val="accent4">
                  <a:lumMod val="20000"/>
                  <a:lumOff val="80000"/>
                </a:schemeClr>
              </a:gs>
              <a:gs pos="50000">
                <a:srgbClr val="CCF0D5"/>
              </a:gs>
              <a:gs pos="100000">
                <a:srgbClr val="AEE8BC"/>
              </a:gs>
            </a:gsLst>
          </a:gradFill>
          <a:ln>
            <a:solidFill>
              <a:srgbClr val="419856"/>
            </a:solidFill>
          </a:ln>
        </p:spPr>
        <p:style>
          <a:lnRef idx="1">
            <a:schemeClr val="accent3"/>
          </a:lnRef>
          <a:fillRef idx="2">
            <a:schemeClr val="accent3"/>
          </a:fillRef>
          <a:effectRef idx="1">
            <a:schemeClr val="accent3"/>
          </a:effectRef>
          <a:fontRef idx="minor">
            <a:schemeClr val="dk1"/>
          </a:fontRef>
        </p:style>
        <p:txBody>
          <a:bodyPr anchor="ctr">
            <a:normAutofit fontScale="70000" lnSpcReduction="20000"/>
          </a:bodyPr>
          <a:lstStyle/>
          <a:p>
            <a:pPr marL="857250" indent="-857250">
              <a:buNone/>
            </a:pPr>
            <a:r>
              <a:rPr lang="en-US" sz="2800" dirty="0">
                <a:solidFill>
                  <a:schemeClr val="tx1"/>
                </a:solidFill>
              </a:rPr>
              <a:t>Germer, K. A., Kaplan, L. M., Giroux, L. N., Markham, E. H., Ferris, G., Oakes, W., &amp; Lane, K. L. (</a:t>
            </a:r>
            <a:r>
              <a:rPr lang="en-US" sz="2800" dirty="0" smtClean="0">
                <a:solidFill>
                  <a:schemeClr val="tx1"/>
                </a:solidFill>
              </a:rPr>
              <a:t>2011). </a:t>
            </a:r>
            <a:r>
              <a:rPr lang="en-US" sz="2800" dirty="0">
                <a:solidFill>
                  <a:schemeClr val="tx1"/>
                </a:solidFill>
              </a:rPr>
              <a:t>A function-based intervention to increase a second-grade student’s on-task behavior in a general education classroom. </a:t>
            </a:r>
            <a:r>
              <a:rPr lang="en-US" sz="2800" i="1" dirty="0">
                <a:solidFill>
                  <a:schemeClr val="tx1"/>
                </a:solidFill>
              </a:rPr>
              <a:t>Beyond Behavior, 20,</a:t>
            </a:r>
            <a:r>
              <a:rPr lang="en-US" sz="2800" dirty="0">
                <a:solidFill>
                  <a:schemeClr val="tx1"/>
                </a:solidFill>
              </a:rPr>
              <a:t> 19-30.</a:t>
            </a:r>
            <a:endParaRPr lang="en-US" sz="2500" dirty="0">
              <a:solidFill>
                <a:schemeClr val="tx1"/>
              </a:solidFill>
            </a:endParaRPr>
          </a:p>
        </p:txBody>
      </p:sp>
    </p:spTree>
    <p:extLst>
      <p:ext uri="{BB962C8B-B14F-4D97-AF65-F5344CB8AC3E}">
        <p14:creationId xmlns:p14="http://schemas.microsoft.com/office/powerpoint/2010/main" val="148878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nvPr>
        </p:nvGraphicFramePr>
        <p:xfrm>
          <a:off x="228601" y="1045524"/>
          <a:ext cx="8686799" cy="5791200"/>
        </p:xfrm>
        <a:graphic>
          <a:graphicData uri="http://schemas.openxmlformats.org/drawingml/2006/table">
            <a:tbl>
              <a:tblPr firstRow="1" bandRow="1">
                <a:tableStyleId>{5940675A-B579-460E-94D1-54222C63F5DA}</a:tableStyleId>
              </a:tblPr>
              <a:tblGrid>
                <a:gridCol w="563034">
                  <a:extLst>
                    <a:ext uri="{9D8B030D-6E8A-4147-A177-3AD203B41FA5}">
                      <a16:colId xmlns:a16="http://schemas.microsoft.com/office/drawing/2014/main" val="20000"/>
                    </a:ext>
                  </a:extLst>
                </a:gridCol>
                <a:gridCol w="4289052">
                  <a:extLst>
                    <a:ext uri="{9D8B030D-6E8A-4147-A177-3AD203B41FA5}">
                      <a16:colId xmlns:a16="http://schemas.microsoft.com/office/drawing/2014/main" val="20001"/>
                    </a:ext>
                  </a:extLst>
                </a:gridCol>
                <a:gridCol w="3834713">
                  <a:extLst>
                    <a:ext uri="{9D8B030D-6E8A-4147-A177-3AD203B41FA5}">
                      <a16:colId xmlns:a16="http://schemas.microsoft.com/office/drawing/2014/main" val="20002"/>
                    </a:ext>
                  </a:extLst>
                </a:gridCol>
              </a:tblGrid>
              <a:tr h="173676">
                <a:tc>
                  <a:txBody>
                    <a:bodyPr/>
                    <a:lstStyle/>
                    <a:p>
                      <a:endParaRPr lang="en-US" sz="1100" dirty="0">
                        <a:solidFill>
                          <a:schemeClr val="tx1"/>
                        </a:solidFill>
                      </a:endParaRPr>
                    </a:p>
                  </a:txBody>
                  <a:tcPr>
                    <a:solidFill>
                      <a:schemeClr val="bg1">
                        <a:lumMod val="95000"/>
                      </a:schemeClr>
                    </a:solidFill>
                  </a:tcPr>
                </a:tc>
                <a:tc>
                  <a:txBody>
                    <a:bodyPr/>
                    <a:lstStyle/>
                    <a:p>
                      <a:pPr marL="0" marR="0" algn="ctr">
                        <a:spcBef>
                          <a:spcPts val="0"/>
                        </a:spcBef>
                        <a:spcAft>
                          <a:spcPts val="0"/>
                        </a:spcAft>
                      </a:pPr>
                      <a:r>
                        <a:rPr lang="en-US" sz="1200" dirty="0">
                          <a:effectLst/>
                        </a:rPr>
                        <a:t>Positive Reinforcement</a:t>
                      </a:r>
                      <a:endParaRPr lang="en-US" sz="1800" dirty="0">
                        <a:solidFill>
                          <a:schemeClr val="tx1"/>
                        </a:solidFill>
                        <a:effectLst/>
                        <a:latin typeface="Cambria"/>
                        <a:ea typeface="Cambria"/>
                        <a:cs typeface="Courier"/>
                      </a:endParaRPr>
                    </a:p>
                  </a:txBody>
                  <a:tcPr marL="114300" marR="114300" marT="0" marB="0">
                    <a:solidFill>
                      <a:schemeClr val="bg1">
                        <a:lumMod val="95000"/>
                      </a:schemeClr>
                    </a:solidFill>
                  </a:tcPr>
                </a:tc>
                <a:tc>
                  <a:txBody>
                    <a:bodyPr/>
                    <a:lstStyle/>
                    <a:p>
                      <a:pPr marL="0" marR="0" algn="ctr">
                        <a:spcBef>
                          <a:spcPts val="0"/>
                        </a:spcBef>
                        <a:spcAft>
                          <a:spcPts val="0"/>
                        </a:spcAft>
                      </a:pPr>
                      <a:r>
                        <a:rPr lang="en-US" sz="1400" dirty="0">
                          <a:effectLst/>
                        </a:rPr>
                        <a:t>Negative Reinforcement</a:t>
                      </a:r>
                      <a:endParaRPr lang="en-US" sz="2000" dirty="0">
                        <a:solidFill>
                          <a:schemeClr val="tx1"/>
                        </a:solidFill>
                        <a:effectLst/>
                        <a:latin typeface="Cambria"/>
                        <a:ea typeface="Cambria"/>
                        <a:cs typeface="Courier"/>
                      </a:endParaRPr>
                    </a:p>
                  </a:txBody>
                  <a:tcPr marL="114300" marR="114300" marT="0" marB="0">
                    <a:solidFill>
                      <a:schemeClr val="bg1">
                        <a:lumMod val="95000"/>
                      </a:schemeClr>
                    </a:solidFill>
                  </a:tcPr>
                </a:tc>
                <a:extLst>
                  <a:ext uri="{0D108BD9-81ED-4DB2-BD59-A6C34878D82A}">
                    <a16:rowId xmlns:a16="http://schemas.microsoft.com/office/drawing/2014/main" val="10000"/>
                  </a:ext>
                </a:extLst>
              </a:tr>
              <a:tr h="2124396">
                <a:tc>
                  <a:txBody>
                    <a:bodyPr/>
                    <a:lstStyle/>
                    <a:p>
                      <a:pPr marL="71755" marR="71755" algn="ctr">
                        <a:spcBef>
                          <a:spcPts val="0"/>
                        </a:spcBef>
                        <a:spcAft>
                          <a:spcPts val="0"/>
                        </a:spcAft>
                      </a:pPr>
                      <a:r>
                        <a:rPr lang="en-US" sz="1200" dirty="0">
                          <a:effectLst/>
                        </a:rPr>
                        <a:t>Attention</a:t>
                      </a:r>
                      <a:endParaRPr lang="en-US" sz="1200" dirty="0">
                        <a:effectLst/>
                        <a:latin typeface="Cambria"/>
                        <a:ea typeface="Cambria"/>
                        <a:cs typeface="Courier"/>
                      </a:endParaRPr>
                    </a:p>
                  </a:txBody>
                  <a:tcPr marL="68580" marR="68580" marT="0" marB="0" vert="vert270" anchor="ctr"/>
                </a:tc>
                <a:tc>
                  <a:txBody>
                    <a:bodyPr/>
                    <a:lstStyle/>
                    <a:p>
                      <a:pPr marL="0" marR="0" algn="l">
                        <a:spcBef>
                          <a:spcPts val="0"/>
                        </a:spcBef>
                        <a:spcAft>
                          <a:spcPts val="0"/>
                        </a:spcAft>
                      </a:pPr>
                      <a:r>
                        <a:rPr lang="en-US" sz="1050" dirty="0" smtClean="0">
                          <a:effectLst/>
                        </a:rPr>
                        <a:t>ABC data: 97 incidences during morning work time. </a:t>
                      </a:r>
                      <a:r>
                        <a:rPr lang="pt-BR" sz="1050" dirty="0" smtClean="0">
                          <a:effectLst/>
                        </a:rPr>
                        <a:t>1.1, 1.2, 1.3, 1.6, 1.8, 1.10, 1.15, 1.16, 1.17, 1.18, 1.20, 1.21, 1.22, 1.23, 1.24, 1.25, 1.26, 1.27, 1.30</a:t>
                      </a:r>
                      <a:r>
                        <a:rPr lang="pt-BR" sz="1050" baseline="30000" dirty="0" smtClean="0">
                          <a:effectLst/>
                        </a:rPr>
                        <a:t>a</a:t>
                      </a:r>
                      <a:r>
                        <a:rPr lang="pt-BR" sz="1050" dirty="0" smtClean="0">
                          <a:effectLst/>
                        </a:rPr>
                        <a:t>, 1.31, 1.34</a:t>
                      </a:r>
                      <a:r>
                        <a:rPr lang="pt-BR" sz="1050" baseline="30000" dirty="0" smtClean="0">
                          <a:effectLst/>
                        </a:rPr>
                        <a:t>a</a:t>
                      </a:r>
                      <a:r>
                        <a:rPr lang="pt-BR" sz="1050" dirty="0" smtClean="0">
                          <a:effectLst/>
                        </a:rPr>
                        <a:t>, 1.37, 1.38</a:t>
                      </a:r>
                      <a:r>
                        <a:rPr lang="pt-BR" sz="1050" baseline="30000" dirty="0" smtClean="0">
                          <a:effectLst/>
                        </a:rPr>
                        <a:t>a</a:t>
                      </a:r>
                      <a:r>
                        <a:rPr lang="pt-BR" sz="1050" dirty="0" smtClean="0">
                          <a:effectLst/>
                        </a:rPr>
                        <a:t>, 1.40</a:t>
                      </a:r>
                      <a:r>
                        <a:rPr lang="pt-BR" sz="1050" baseline="30000" dirty="0" smtClean="0">
                          <a:effectLst/>
                        </a:rPr>
                        <a:t>a</a:t>
                      </a:r>
                      <a:r>
                        <a:rPr lang="pt-BR" sz="1050" dirty="0" smtClean="0">
                          <a:effectLst/>
                        </a:rPr>
                        <a:t>, 1.41</a:t>
                      </a:r>
                      <a:r>
                        <a:rPr lang="pt-BR" sz="1050" baseline="30000" dirty="0" smtClean="0">
                          <a:effectLst/>
                        </a:rPr>
                        <a:t>a</a:t>
                      </a:r>
                      <a:r>
                        <a:rPr lang="pt-BR" sz="1050" dirty="0" smtClean="0">
                          <a:effectLst/>
                        </a:rPr>
                        <a:t>, 1.42, 1.43, 1.46</a:t>
                      </a:r>
                      <a:r>
                        <a:rPr lang="pt-BR" sz="1050" baseline="30000" dirty="0" smtClean="0">
                          <a:effectLst/>
                        </a:rPr>
                        <a:t>a</a:t>
                      </a:r>
                      <a:r>
                        <a:rPr lang="pt-BR" sz="1050" dirty="0" smtClean="0">
                          <a:effectLst/>
                        </a:rPr>
                        <a:t>, 1.48</a:t>
                      </a:r>
                      <a:r>
                        <a:rPr lang="pt-BR" sz="1050" baseline="30000" dirty="0" smtClean="0">
                          <a:effectLst/>
                        </a:rPr>
                        <a:t>a</a:t>
                      </a:r>
                      <a:r>
                        <a:rPr lang="pt-BR" sz="1050" dirty="0" smtClean="0">
                          <a:effectLst/>
                        </a:rPr>
                        <a:t>, 1.50, 1.51, 1.53, 1.54</a:t>
                      </a:r>
                      <a:r>
                        <a:rPr lang="pt-BR" sz="1050" baseline="30000" dirty="0" smtClean="0">
                          <a:effectLst/>
                        </a:rPr>
                        <a:t>a</a:t>
                      </a:r>
                      <a:r>
                        <a:rPr lang="pt-BR" sz="1050" dirty="0" smtClean="0">
                          <a:effectLst/>
                        </a:rPr>
                        <a:t>, 1.55, 1.56</a:t>
                      </a:r>
                      <a:r>
                        <a:rPr lang="pt-BR" sz="1050" baseline="30000" dirty="0" smtClean="0">
                          <a:effectLst/>
                        </a:rPr>
                        <a:t>a</a:t>
                      </a:r>
                      <a:r>
                        <a:rPr lang="pt-BR" sz="1050" dirty="0" smtClean="0">
                          <a:effectLst/>
                        </a:rPr>
                        <a:t>, 1.58, 1.59</a:t>
                      </a:r>
                      <a:r>
                        <a:rPr lang="pt-BR" sz="1050" baseline="30000" dirty="0" smtClean="0">
                          <a:effectLst/>
                        </a:rPr>
                        <a:t>a</a:t>
                      </a:r>
                      <a:r>
                        <a:rPr lang="pt-BR" sz="1050" dirty="0" smtClean="0">
                          <a:effectLst/>
                        </a:rPr>
                        <a:t>, 1.60, 1.61</a:t>
                      </a:r>
                      <a:r>
                        <a:rPr lang="pt-BR" sz="1050" baseline="30000" dirty="0" smtClean="0">
                          <a:effectLst/>
                        </a:rPr>
                        <a:t>a</a:t>
                      </a:r>
                      <a:r>
                        <a:rPr lang="pt-BR" sz="1050" dirty="0" smtClean="0">
                          <a:effectLst/>
                        </a:rPr>
                        <a:t>, 1.62</a:t>
                      </a:r>
                      <a:r>
                        <a:rPr lang="pt-BR" sz="1050" baseline="30000" dirty="0" smtClean="0">
                          <a:effectLst/>
                        </a:rPr>
                        <a:t>a</a:t>
                      </a:r>
                      <a:r>
                        <a:rPr lang="pt-BR" sz="1050" dirty="0" smtClean="0">
                          <a:effectLst/>
                        </a:rPr>
                        <a:t>, 1.63</a:t>
                      </a:r>
                      <a:r>
                        <a:rPr lang="pt-BR" sz="1050" baseline="30000" dirty="0" smtClean="0">
                          <a:effectLst/>
                        </a:rPr>
                        <a:t>a</a:t>
                      </a:r>
                      <a:r>
                        <a:rPr lang="pt-BR" sz="1050" dirty="0" smtClean="0">
                          <a:effectLst/>
                        </a:rPr>
                        <a:t>, 1.64</a:t>
                      </a:r>
                      <a:r>
                        <a:rPr lang="pt-BR" sz="1050" baseline="30000" dirty="0" smtClean="0">
                          <a:effectLst/>
                        </a:rPr>
                        <a:t>a</a:t>
                      </a:r>
                      <a:r>
                        <a:rPr lang="pt-BR" sz="1050" dirty="0" smtClean="0">
                          <a:effectLst/>
                        </a:rPr>
                        <a:t>, 1.66</a:t>
                      </a:r>
                      <a:r>
                        <a:rPr lang="pt-BR" sz="1050" baseline="30000" dirty="0" smtClean="0">
                          <a:effectLst/>
                        </a:rPr>
                        <a:t>a</a:t>
                      </a:r>
                      <a:r>
                        <a:rPr lang="pt-BR" sz="1050" dirty="0" smtClean="0">
                          <a:effectLst/>
                        </a:rPr>
                        <a:t>, 1.67</a:t>
                      </a:r>
                      <a:r>
                        <a:rPr lang="pt-BR" sz="1050" baseline="30000" dirty="0" smtClean="0">
                          <a:effectLst/>
                        </a:rPr>
                        <a:t>a</a:t>
                      </a:r>
                      <a:r>
                        <a:rPr lang="pt-BR" sz="1050" dirty="0" smtClean="0">
                          <a:effectLst/>
                        </a:rPr>
                        <a:t>, 1.68, 2.2</a:t>
                      </a:r>
                      <a:r>
                        <a:rPr lang="pt-BR" sz="1050" baseline="30000" dirty="0" smtClean="0">
                          <a:effectLst/>
                        </a:rPr>
                        <a:t>a</a:t>
                      </a:r>
                      <a:r>
                        <a:rPr lang="pt-BR" sz="1050" dirty="0" smtClean="0">
                          <a:effectLst/>
                        </a:rPr>
                        <a:t>, 2.5</a:t>
                      </a:r>
                      <a:r>
                        <a:rPr lang="pt-BR" sz="1050" baseline="30000" dirty="0" smtClean="0">
                          <a:effectLst/>
                        </a:rPr>
                        <a:t>a</a:t>
                      </a:r>
                      <a:r>
                        <a:rPr lang="pt-BR" sz="1050" dirty="0" smtClean="0">
                          <a:effectLst/>
                        </a:rPr>
                        <a:t>, 2.6</a:t>
                      </a:r>
                      <a:r>
                        <a:rPr lang="pt-BR" sz="1050" baseline="30000" dirty="0" smtClean="0">
                          <a:effectLst/>
                        </a:rPr>
                        <a:t>a</a:t>
                      </a:r>
                      <a:r>
                        <a:rPr lang="pt-BR" sz="1050" dirty="0" smtClean="0">
                          <a:effectLst/>
                        </a:rPr>
                        <a:t>, 2.7, 2.9, 2.12, 2.13</a:t>
                      </a:r>
                      <a:r>
                        <a:rPr lang="pt-BR" sz="1050" baseline="30000" dirty="0" smtClean="0">
                          <a:effectLst/>
                        </a:rPr>
                        <a:t>a</a:t>
                      </a:r>
                      <a:r>
                        <a:rPr lang="pt-BR" sz="1050" dirty="0" smtClean="0">
                          <a:effectLst/>
                        </a:rPr>
                        <a:t>, 2.14</a:t>
                      </a:r>
                      <a:r>
                        <a:rPr lang="pt-BR" sz="1050" baseline="30000" dirty="0" smtClean="0">
                          <a:effectLst/>
                        </a:rPr>
                        <a:t>a</a:t>
                      </a:r>
                      <a:r>
                        <a:rPr lang="pt-BR" sz="1050" dirty="0" smtClean="0">
                          <a:effectLst/>
                        </a:rPr>
                        <a:t>, 2.15</a:t>
                      </a:r>
                      <a:r>
                        <a:rPr lang="pt-BR" sz="1050" baseline="30000" dirty="0" smtClean="0">
                          <a:effectLst/>
                        </a:rPr>
                        <a:t>a</a:t>
                      </a:r>
                      <a:r>
                        <a:rPr lang="pt-BR" sz="1050" dirty="0" smtClean="0">
                          <a:effectLst/>
                        </a:rPr>
                        <a:t>, 2.16, 2.18, 2.19</a:t>
                      </a:r>
                      <a:r>
                        <a:rPr lang="pt-BR" sz="1050" baseline="30000" dirty="0" smtClean="0">
                          <a:effectLst/>
                        </a:rPr>
                        <a:t>a</a:t>
                      </a:r>
                      <a:r>
                        <a:rPr lang="pt-BR" sz="1050" dirty="0" smtClean="0">
                          <a:effectLst/>
                        </a:rPr>
                        <a:t>, 2.20</a:t>
                      </a:r>
                      <a:r>
                        <a:rPr lang="pt-BR" sz="1050" baseline="30000" dirty="0" smtClean="0">
                          <a:effectLst/>
                        </a:rPr>
                        <a:t>a</a:t>
                      </a:r>
                      <a:r>
                        <a:rPr lang="pt-BR" sz="1050" dirty="0" smtClean="0">
                          <a:effectLst/>
                        </a:rPr>
                        <a:t>, 2.21, 2.22, 2.23, 2.24, 2.25</a:t>
                      </a:r>
                      <a:r>
                        <a:rPr lang="pt-BR" sz="1050" baseline="30000" dirty="0" smtClean="0">
                          <a:effectLst/>
                        </a:rPr>
                        <a:t>a</a:t>
                      </a:r>
                      <a:r>
                        <a:rPr lang="pt-BR" sz="1050" dirty="0" smtClean="0">
                          <a:effectLst/>
                        </a:rPr>
                        <a:t>, 2.27</a:t>
                      </a:r>
                      <a:r>
                        <a:rPr lang="pt-BR" sz="1050" baseline="30000" dirty="0" smtClean="0">
                          <a:effectLst/>
                        </a:rPr>
                        <a:t>a</a:t>
                      </a:r>
                      <a:r>
                        <a:rPr lang="pt-BR" sz="1050" dirty="0" smtClean="0">
                          <a:effectLst/>
                        </a:rPr>
                        <a:t>, 2.28</a:t>
                      </a:r>
                      <a:r>
                        <a:rPr lang="pt-BR" sz="1050" baseline="30000" dirty="0" smtClean="0">
                          <a:effectLst/>
                        </a:rPr>
                        <a:t>a</a:t>
                      </a:r>
                      <a:r>
                        <a:rPr lang="pt-BR" sz="1050" dirty="0" smtClean="0">
                          <a:effectLst/>
                        </a:rPr>
                        <a:t>, 2.29</a:t>
                      </a:r>
                      <a:r>
                        <a:rPr lang="pt-BR" sz="1050" baseline="30000" dirty="0" smtClean="0">
                          <a:effectLst/>
                        </a:rPr>
                        <a:t>a</a:t>
                      </a:r>
                      <a:r>
                        <a:rPr lang="pt-BR" sz="1050" dirty="0" smtClean="0">
                          <a:effectLst/>
                        </a:rPr>
                        <a:t>, 2.30</a:t>
                      </a:r>
                      <a:r>
                        <a:rPr lang="pt-BR" sz="1050" baseline="30000" dirty="0" smtClean="0">
                          <a:effectLst/>
                        </a:rPr>
                        <a:t>a</a:t>
                      </a:r>
                      <a:r>
                        <a:rPr lang="pt-BR" sz="1050" dirty="0" smtClean="0">
                          <a:effectLst/>
                        </a:rPr>
                        <a:t>, 2.32</a:t>
                      </a:r>
                      <a:r>
                        <a:rPr lang="pt-BR" sz="1050" baseline="30000" dirty="0" smtClean="0">
                          <a:effectLst/>
                        </a:rPr>
                        <a:t>a</a:t>
                      </a:r>
                      <a:r>
                        <a:rPr lang="pt-BR" sz="1050" dirty="0" smtClean="0">
                          <a:effectLst/>
                        </a:rPr>
                        <a:t>, 2.33, 2.34, 2.35</a:t>
                      </a:r>
                      <a:r>
                        <a:rPr lang="pt-BR" sz="1050" baseline="30000" dirty="0" smtClean="0">
                          <a:effectLst/>
                        </a:rPr>
                        <a:t>a</a:t>
                      </a:r>
                      <a:r>
                        <a:rPr lang="pt-BR" sz="1050" dirty="0" smtClean="0">
                          <a:effectLst/>
                        </a:rPr>
                        <a:t>, 2.37, 2.38</a:t>
                      </a:r>
                      <a:r>
                        <a:rPr lang="pt-BR" sz="1050" baseline="30000" dirty="0" smtClean="0">
                          <a:effectLst/>
                        </a:rPr>
                        <a:t>a</a:t>
                      </a:r>
                      <a:r>
                        <a:rPr lang="pt-BR" sz="1050" dirty="0" smtClean="0">
                          <a:effectLst/>
                        </a:rPr>
                        <a:t>, 2.39, 2.41</a:t>
                      </a:r>
                      <a:r>
                        <a:rPr lang="pt-BR" sz="1050" baseline="30000" dirty="0" smtClean="0">
                          <a:effectLst/>
                        </a:rPr>
                        <a:t>a</a:t>
                      </a:r>
                      <a:r>
                        <a:rPr lang="pt-BR" sz="1050" dirty="0" smtClean="0">
                          <a:effectLst/>
                        </a:rPr>
                        <a:t>, 2.42</a:t>
                      </a:r>
                      <a:r>
                        <a:rPr lang="pt-BR" sz="1050" baseline="30000" dirty="0" smtClean="0">
                          <a:effectLst/>
                        </a:rPr>
                        <a:t>a</a:t>
                      </a:r>
                      <a:r>
                        <a:rPr lang="pt-BR" sz="1050" dirty="0" smtClean="0">
                          <a:effectLst/>
                        </a:rPr>
                        <a:t>, 2.43</a:t>
                      </a:r>
                      <a:r>
                        <a:rPr lang="pt-BR" sz="1050" baseline="30000" dirty="0" smtClean="0">
                          <a:effectLst/>
                        </a:rPr>
                        <a:t>a</a:t>
                      </a:r>
                      <a:r>
                        <a:rPr lang="pt-BR" sz="1050" dirty="0" smtClean="0">
                          <a:effectLst/>
                        </a:rPr>
                        <a:t>, 2.44</a:t>
                      </a:r>
                      <a:r>
                        <a:rPr lang="pt-BR" sz="1050" baseline="30000" dirty="0" smtClean="0">
                          <a:effectLst/>
                        </a:rPr>
                        <a:t>a</a:t>
                      </a:r>
                      <a:r>
                        <a:rPr lang="pt-BR" sz="1050" dirty="0" smtClean="0">
                          <a:effectLst/>
                        </a:rPr>
                        <a:t>; 3.1</a:t>
                      </a:r>
                      <a:r>
                        <a:rPr lang="pt-BR" sz="1050" baseline="30000" dirty="0" smtClean="0">
                          <a:effectLst/>
                        </a:rPr>
                        <a:t>a</a:t>
                      </a:r>
                      <a:r>
                        <a:rPr lang="pt-BR" sz="1050" dirty="0" smtClean="0">
                          <a:effectLst/>
                        </a:rPr>
                        <a:t>, 3.3, 3.4</a:t>
                      </a:r>
                      <a:r>
                        <a:rPr lang="pt-BR" sz="1050" baseline="30000" dirty="0" smtClean="0">
                          <a:effectLst/>
                        </a:rPr>
                        <a:t>a</a:t>
                      </a:r>
                      <a:r>
                        <a:rPr lang="pt-BR" sz="1050" dirty="0" smtClean="0">
                          <a:effectLst/>
                        </a:rPr>
                        <a:t>, 3.5</a:t>
                      </a:r>
                      <a:r>
                        <a:rPr lang="pt-BR" sz="1050" baseline="30000" dirty="0" smtClean="0">
                          <a:effectLst/>
                        </a:rPr>
                        <a:t>a</a:t>
                      </a:r>
                      <a:r>
                        <a:rPr lang="pt-BR" sz="1050" dirty="0" smtClean="0">
                          <a:effectLst/>
                        </a:rPr>
                        <a:t>, 3.7, 3.8, 3.9, 3.10, 3.11</a:t>
                      </a:r>
                      <a:r>
                        <a:rPr lang="pt-BR" sz="1050" baseline="30000" dirty="0" smtClean="0">
                          <a:effectLst/>
                        </a:rPr>
                        <a:t>a</a:t>
                      </a:r>
                      <a:r>
                        <a:rPr lang="pt-BR" sz="1050" dirty="0" smtClean="0">
                          <a:effectLst/>
                        </a:rPr>
                        <a:t>, 3.12,  3.15</a:t>
                      </a:r>
                      <a:r>
                        <a:rPr lang="pt-BR" sz="1050" baseline="30000" dirty="0" smtClean="0">
                          <a:effectLst/>
                        </a:rPr>
                        <a:t>c</a:t>
                      </a:r>
                      <a:r>
                        <a:rPr lang="pt-BR" sz="1050" dirty="0" smtClean="0">
                          <a:effectLst/>
                        </a:rPr>
                        <a:t>, 3.18</a:t>
                      </a:r>
                      <a:r>
                        <a:rPr lang="pt-BR" sz="1050" baseline="30000" dirty="0" smtClean="0">
                          <a:effectLst/>
                        </a:rPr>
                        <a:t>a</a:t>
                      </a:r>
                      <a:r>
                        <a:rPr lang="pt-BR" sz="1050" dirty="0" smtClean="0">
                          <a:effectLst/>
                        </a:rPr>
                        <a:t>, 3.19, 3.20, 3.23, 3.24</a:t>
                      </a:r>
                      <a:r>
                        <a:rPr lang="pt-BR" sz="1050" baseline="30000" dirty="0" smtClean="0">
                          <a:effectLst/>
                        </a:rPr>
                        <a:t>a</a:t>
                      </a:r>
                      <a:r>
                        <a:rPr lang="pt-BR" sz="1050" dirty="0" smtClean="0">
                          <a:effectLst/>
                        </a:rPr>
                        <a:t>, 3.25, 3.26, 3.28</a:t>
                      </a:r>
                      <a:endParaRPr lang="en-US" sz="1400" dirty="0" smtClean="0">
                        <a:effectLst/>
                      </a:endParaRPr>
                    </a:p>
                    <a:p>
                      <a:pPr marL="0" marR="0" algn="l">
                        <a:spcBef>
                          <a:spcPts val="0"/>
                        </a:spcBef>
                        <a:spcAft>
                          <a:spcPts val="0"/>
                        </a:spcAft>
                      </a:pPr>
                      <a:r>
                        <a:rPr lang="en-US" sz="800" dirty="0" smtClean="0">
                          <a:effectLst/>
                        </a:rPr>
                        <a:t>Student interview: </a:t>
                      </a:r>
                      <a:r>
                        <a:rPr lang="en-US" sz="1400" kern="1200" dirty="0" smtClean="0">
                          <a:effectLst/>
                        </a:rPr>
                        <a:t>“They be falling on the floor on purpose… so people look at them and the teacher gets annoying [sic]… to get the teacher’s attention”</a:t>
                      </a:r>
                      <a:endParaRPr lang="en-US" sz="1050" dirty="0" smtClean="0">
                        <a:solidFill>
                          <a:schemeClr val="tx1"/>
                        </a:solidFill>
                        <a:effectLst/>
                        <a:latin typeface="Cambria"/>
                        <a:ea typeface="Cambria"/>
                        <a:cs typeface="Courier"/>
                      </a:endParaRPr>
                    </a:p>
                  </a:txBody>
                  <a:tcPr/>
                </a:tc>
                <a:tc>
                  <a:txBody>
                    <a:bodyPr/>
                    <a:lstStyle/>
                    <a:p>
                      <a:endParaRPr lang="en-US" dirty="0">
                        <a:solidFill>
                          <a:schemeClr val="tx1"/>
                        </a:solidFill>
                      </a:endParaRPr>
                    </a:p>
                  </a:txBody>
                  <a:tcPr/>
                </a:tc>
                <a:extLst>
                  <a:ext uri="{0D108BD9-81ED-4DB2-BD59-A6C34878D82A}">
                    <a16:rowId xmlns:a16="http://schemas.microsoft.com/office/drawing/2014/main" val="10001"/>
                  </a:ext>
                </a:extLst>
              </a:tr>
              <a:tr h="1476696">
                <a:tc>
                  <a:txBody>
                    <a:bodyPr/>
                    <a:lstStyle/>
                    <a:p>
                      <a:pPr marL="71755" marR="71755" algn="ctr">
                        <a:spcBef>
                          <a:spcPts val="0"/>
                        </a:spcBef>
                        <a:spcAft>
                          <a:spcPts val="0"/>
                        </a:spcAft>
                      </a:pPr>
                      <a:r>
                        <a:rPr lang="en-US" sz="1200" dirty="0">
                          <a:effectLst/>
                        </a:rPr>
                        <a:t>Activities/Tangibles</a:t>
                      </a:r>
                      <a:endParaRPr lang="en-US" sz="1200" dirty="0">
                        <a:effectLst/>
                        <a:latin typeface="Cambria"/>
                        <a:ea typeface="Cambria"/>
                        <a:cs typeface="Courier"/>
                      </a:endParaRPr>
                    </a:p>
                  </a:txBody>
                  <a:tcPr marL="68580" marR="68580" marT="0" marB="0" vert="vert270" anchor="ctr">
                    <a:solidFill>
                      <a:schemeClr val="bg1">
                        <a:lumMod val="95000"/>
                      </a:schemeClr>
                    </a:solidFill>
                  </a:tcPr>
                </a:tc>
                <a:tc>
                  <a:txBody>
                    <a:bodyPr/>
                    <a:lstStyle/>
                    <a:p>
                      <a:pPr marL="0" marR="0" algn="l">
                        <a:spcBef>
                          <a:spcPts val="0"/>
                        </a:spcBef>
                        <a:spcAft>
                          <a:spcPts val="0"/>
                        </a:spcAft>
                      </a:pPr>
                      <a:r>
                        <a:rPr lang="en-US" sz="1400" dirty="0">
                          <a:effectLst/>
                        </a:rPr>
                        <a:t>ABC data: 3 incidences during morning work time. 1.4</a:t>
                      </a:r>
                      <a:r>
                        <a:rPr lang="en-US" sz="1400" baseline="30000" dirty="0">
                          <a:effectLst/>
                        </a:rPr>
                        <a:t>b</a:t>
                      </a:r>
                      <a:r>
                        <a:rPr lang="en-US" sz="1400" dirty="0">
                          <a:effectLst/>
                        </a:rPr>
                        <a:t>, 2.8, 3.6</a:t>
                      </a:r>
                      <a:r>
                        <a:rPr lang="en-US" sz="1400" baseline="30000" dirty="0">
                          <a:effectLst/>
                        </a:rPr>
                        <a:t>b</a:t>
                      </a:r>
                      <a:endParaRPr lang="en-US" sz="2000" dirty="0">
                        <a:effectLst/>
                      </a:endParaRPr>
                    </a:p>
                    <a:p>
                      <a:pPr marL="0" marR="0" algn="l">
                        <a:spcBef>
                          <a:spcPts val="0"/>
                        </a:spcBef>
                        <a:spcAft>
                          <a:spcPts val="0"/>
                        </a:spcAft>
                      </a:pPr>
                      <a:r>
                        <a:rPr lang="en-US" sz="1400" dirty="0">
                          <a:effectLst/>
                        </a:rPr>
                        <a:t>Teacher interview:</a:t>
                      </a:r>
                      <a:endParaRPr lang="en-US" sz="2000" dirty="0">
                        <a:effectLst/>
                      </a:endParaRPr>
                    </a:p>
                    <a:p>
                      <a:pPr marL="342900" marR="0" lvl="0" indent="-342900" algn="l">
                        <a:spcBef>
                          <a:spcPts val="0"/>
                        </a:spcBef>
                        <a:spcAft>
                          <a:spcPts val="0"/>
                        </a:spcAft>
                        <a:buFont typeface="Symbol"/>
                        <a:buChar char=""/>
                      </a:pPr>
                      <a:r>
                        <a:rPr lang="en-US" sz="1400" dirty="0">
                          <a:effectLst/>
                        </a:rPr>
                        <a:t>Motivated to finish morning math work, but does not complete during assigned time; finishes by copying during review of work, likes to turn it in.</a:t>
                      </a:r>
                      <a:endParaRPr lang="en-US" sz="2000" dirty="0">
                        <a:effectLst/>
                        <a:latin typeface="Cambria"/>
                        <a:ea typeface="Cambria"/>
                        <a:cs typeface="Courier"/>
                      </a:endParaRPr>
                    </a:p>
                  </a:txBody>
                  <a:tcPr marL="114300" marR="114300" marT="0" marB="0">
                    <a:solidFill>
                      <a:schemeClr val="bg1">
                        <a:lumMod val="95000"/>
                      </a:schemeClr>
                    </a:solidFill>
                  </a:tcPr>
                </a:tc>
                <a:tc>
                  <a:txBody>
                    <a:bodyPr/>
                    <a:lstStyle/>
                    <a:p>
                      <a:pPr marL="0" marR="0" algn="l">
                        <a:spcBef>
                          <a:spcPts val="0"/>
                        </a:spcBef>
                        <a:spcAft>
                          <a:spcPts val="0"/>
                        </a:spcAft>
                      </a:pPr>
                      <a:endParaRPr lang="en-US" sz="1200" dirty="0">
                        <a:effectLst/>
                        <a:latin typeface="Cambria"/>
                        <a:ea typeface="Cambria"/>
                        <a:cs typeface="Courier"/>
                      </a:endParaRPr>
                    </a:p>
                  </a:txBody>
                  <a:tcPr marL="114300" marR="114300" marT="0" marB="0"/>
                </a:tc>
                <a:extLst>
                  <a:ext uri="{0D108BD9-81ED-4DB2-BD59-A6C34878D82A}">
                    <a16:rowId xmlns:a16="http://schemas.microsoft.com/office/drawing/2014/main" val="10002"/>
                  </a:ext>
                </a:extLst>
              </a:tr>
              <a:tr h="1667680">
                <a:tc>
                  <a:txBody>
                    <a:bodyPr/>
                    <a:lstStyle/>
                    <a:p>
                      <a:pPr marL="71755" marR="71755" algn="ctr">
                        <a:spcBef>
                          <a:spcPts val="0"/>
                        </a:spcBef>
                        <a:spcAft>
                          <a:spcPts val="0"/>
                        </a:spcAft>
                      </a:pPr>
                      <a:r>
                        <a:rPr lang="en-US" sz="1200" dirty="0" smtClean="0">
                          <a:effectLst/>
                        </a:rPr>
                        <a:t>Sensory</a:t>
                      </a:r>
                      <a:endParaRPr lang="en-US" sz="1200" dirty="0">
                        <a:effectLst/>
                        <a:latin typeface="Cambria"/>
                        <a:ea typeface="Cambria"/>
                        <a:cs typeface="Courier"/>
                      </a:endParaRPr>
                    </a:p>
                  </a:txBody>
                  <a:tcPr marL="68580" marR="68580" marT="0" marB="0" vert="vert270" anchor="ctr"/>
                </a:tc>
                <a:tc>
                  <a:txBody>
                    <a:bodyPr/>
                    <a:lstStyle/>
                    <a:p>
                      <a:pPr marL="0" marR="0" algn="l">
                        <a:spcBef>
                          <a:spcPts val="0"/>
                        </a:spcBef>
                        <a:spcAft>
                          <a:spcPts val="0"/>
                        </a:spcAft>
                      </a:pPr>
                      <a:r>
                        <a:rPr lang="en-US" sz="1400" dirty="0">
                          <a:effectLst/>
                        </a:rPr>
                        <a:t>ABC data: 2 incidences during morning work time. 3.15</a:t>
                      </a:r>
                      <a:r>
                        <a:rPr lang="en-US" sz="1400" baseline="30000" dirty="0">
                          <a:effectLst/>
                        </a:rPr>
                        <a:t>c</a:t>
                      </a:r>
                      <a:r>
                        <a:rPr lang="en-US" sz="1400" dirty="0">
                          <a:effectLst/>
                        </a:rPr>
                        <a:t>, 3.21</a:t>
                      </a:r>
                      <a:r>
                        <a:rPr lang="en-US" sz="1400" baseline="30000" dirty="0">
                          <a:effectLst/>
                        </a:rPr>
                        <a:t>d</a:t>
                      </a:r>
                      <a:endParaRPr lang="en-US" sz="1400" dirty="0">
                        <a:effectLst/>
                      </a:endParaRPr>
                    </a:p>
                    <a:p>
                      <a:pPr marL="0" marR="0" algn="l">
                        <a:spcBef>
                          <a:spcPts val="0"/>
                        </a:spcBef>
                        <a:spcAft>
                          <a:spcPts val="0"/>
                        </a:spcAft>
                      </a:pPr>
                      <a:r>
                        <a:rPr lang="en-US" sz="1400" dirty="0">
                          <a:effectLst/>
                        </a:rPr>
                        <a:t>Teacher interview:</a:t>
                      </a:r>
                    </a:p>
                    <a:p>
                      <a:pPr marL="342900" marR="0" lvl="0" indent="-342900" algn="l">
                        <a:spcBef>
                          <a:spcPts val="0"/>
                        </a:spcBef>
                        <a:spcAft>
                          <a:spcPts val="0"/>
                        </a:spcAft>
                        <a:buFont typeface="Symbol"/>
                        <a:buChar char=""/>
                      </a:pPr>
                      <a:r>
                        <a:rPr lang="en-US" sz="1400" dirty="0">
                          <a:effectLst/>
                        </a:rPr>
                        <a:t>“He’s not an unreasonable child… he intends to behave, but can’t. He’s not physically able to sit still.”</a:t>
                      </a:r>
                    </a:p>
                    <a:p>
                      <a:pPr marL="0" marR="0" algn="l">
                        <a:spcBef>
                          <a:spcPts val="0"/>
                        </a:spcBef>
                        <a:spcAft>
                          <a:spcPts val="0"/>
                        </a:spcAft>
                      </a:pPr>
                      <a:r>
                        <a:rPr lang="en-US" sz="1400" dirty="0">
                          <a:effectLst/>
                        </a:rPr>
                        <a:t>Student interview</a:t>
                      </a:r>
                      <a:r>
                        <a:rPr lang="en-US" sz="1400" dirty="0" smtClean="0">
                          <a:effectLst/>
                        </a:rPr>
                        <a:t>: Tends to be off-task “when I feel ticklish”</a:t>
                      </a:r>
                      <a:endParaRPr lang="en-US" sz="1400" dirty="0">
                        <a:effectLst/>
                        <a:latin typeface="Cambria"/>
                        <a:ea typeface="Cambria"/>
                        <a:cs typeface="Courier"/>
                      </a:endParaRPr>
                    </a:p>
                  </a:txBody>
                  <a:tcPr marL="114300" marR="114300" marT="0" marB="0"/>
                </a:tc>
                <a:tc>
                  <a:txBody>
                    <a:bodyPr/>
                    <a:lstStyle/>
                    <a:p>
                      <a:endParaRPr lang="en-US" dirty="0"/>
                    </a:p>
                  </a:txBody>
                  <a:tcPr/>
                </a:tc>
                <a:extLst>
                  <a:ext uri="{0D108BD9-81ED-4DB2-BD59-A6C34878D82A}">
                    <a16:rowId xmlns:a16="http://schemas.microsoft.com/office/drawing/2014/main" val="10003"/>
                  </a:ext>
                </a:extLst>
              </a:tr>
            </a:tbl>
          </a:graphicData>
        </a:graphic>
      </p:graphicFrame>
      <p:sp>
        <p:nvSpPr>
          <p:cNvPr id="4" name="Title 1"/>
          <p:cNvSpPr>
            <a:spLocks noGrp="1"/>
          </p:cNvSpPr>
          <p:nvPr>
            <p:ph type="title" idx="4294967295"/>
          </p:nvPr>
        </p:nvSpPr>
        <p:spPr>
          <a:xfrm>
            <a:off x="228600" y="198437"/>
            <a:ext cx="8686800" cy="792163"/>
          </a:xfrm>
          <a:solidFill>
            <a:srgbClr val="5BD078"/>
          </a:solidFill>
          <a:ln>
            <a:solidFill>
              <a:srgbClr val="419856"/>
            </a:solidFill>
          </a:ln>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en-US" sz="3600" b="1" dirty="0" smtClean="0">
                <a:latin typeface="+mj-lt"/>
              </a:rPr>
              <a:t>Function Matrix </a:t>
            </a:r>
            <a:br>
              <a:rPr lang="en-US" sz="3600" b="1" dirty="0" smtClean="0">
                <a:latin typeface="+mj-lt"/>
              </a:rPr>
            </a:br>
            <a:r>
              <a:rPr lang="en-US" sz="1200" b="1" dirty="0" smtClean="0">
                <a:latin typeface="+mj-lt"/>
              </a:rPr>
              <a:t>(Umbreit, Ferro, Liaupsin, &amp; Lane, 2007)</a:t>
            </a:r>
            <a:endParaRPr lang="en-US" sz="1200" b="1" dirty="0">
              <a:latin typeface="+mj-lt"/>
            </a:endParaRPr>
          </a:p>
        </p:txBody>
      </p:sp>
      <p:sp>
        <p:nvSpPr>
          <p:cNvPr id="6" name="TextBox 5"/>
          <p:cNvSpPr txBox="1"/>
          <p:nvPr/>
        </p:nvSpPr>
        <p:spPr>
          <a:xfrm>
            <a:off x="5105400" y="2114014"/>
            <a:ext cx="3810000" cy="3600986"/>
          </a:xfrm>
          <a:prstGeom prst="rect">
            <a:avLst/>
          </a:prstGeom>
          <a:solidFill>
            <a:schemeClr val="bg1">
              <a:lumMod val="95000"/>
            </a:schemeClr>
          </a:solidFill>
        </p:spPr>
        <p:txBody>
          <a:bodyPr wrap="square" rtlCol="0">
            <a:spAutoFit/>
          </a:bodyPr>
          <a:lstStyle/>
          <a:p>
            <a:r>
              <a:rPr lang="en-US" sz="1200" dirty="0">
                <a:solidFill>
                  <a:prstClr val="black"/>
                </a:solidFill>
                <a:ea typeface="Cambria"/>
                <a:cs typeface="Courier"/>
              </a:rPr>
              <a:t>ABC data: 84 incidences during morning work time. </a:t>
            </a:r>
            <a:r>
              <a:rPr lang="pt-BR" sz="1200" b="1" dirty="0">
                <a:solidFill>
                  <a:prstClr val="black"/>
                </a:solidFill>
                <a:ea typeface="Cambria"/>
                <a:cs typeface="Courier"/>
              </a:rPr>
              <a:t>1.4</a:t>
            </a:r>
            <a:r>
              <a:rPr lang="pt-BR" sz="1200" b="1" baseline="30000" dirty="0">
                <a:solidFill>
                  <a:prstClr val="black"/>
                </a:solidFill>
                <a:ea typeface="Cambria"/>
                <a:cs typeface="Courier"/>
              </a:rPr>
              <a:t>b</a:t>
            </a:r>
            <a:r>
              <a:rPr lang="pt-BR" sz="1200" b="1" dirty="0">
                <a:solidFill>
                  <a:prstClr val="black"/>
                </a:solidFill>
                <a:ea typeface="Cambria"/>
                <a:cs typeface="Courier"/>
              </a:rPr>
              <a:t>, </a:t>
            </a:r>
            <a:r>
              <a:rPr lang="pt-BR" sz="1200" dirty="0">
                <a:solidFill>
                  <a:prstClr val="black"/>
                </a:solidFill>
                <a:ea typeface="Cambria"/>
                <a:cs typeface="Courier"/>
              </a:rPr>
              <a:t>1.5, 1.7, 1.9, 1.11, 1.12, 1.13, 1.14, 1.19, 1.28, 1.29, </a:t>
            </a:r>
            <a:r>
              <a:rPr lang="pt-BR" sz="1200" b="1" dirty="0">
                <a:solidFill>
                  <a:prstClr val="black"/>
                </a:solidFill>
                <a:ea typeface="Cambria"/>
                <a:cs typeface="Courier"/>
              </a:rPr>
              <a:t>1.30</a:t>
            </a:r>
            <a:r>
              <a:rPr lang="pt-BR" sz="1200" b="1" baseline="30000" dirty="0">
                <a:solidFill>
                  <a:prstClr val="black"/>
                </a:solidFill>
                <a:ea typeface="Cambria"/>
                <a:cs typeface="Courier"/>
              </a:rPr>
              <a:t>a</a:t>
            </a:r>
            <a:r>
              <a:rPr lang="pt-BR" sz="1200" b="1" dirty="0">
                <a:solidFill>
                  <a:prstClr val="black"/>
                </a:solidFill>
                <a:ea typeface="Cambria"/>
                <a:cs typeface="Courier"/>
              </a:rPr>
              <a:t>, </a:t>
            </a:r>
            <a:r>
              <a:rPr lang="pt-BR" sz="1200" dirty="0">
                <a:solidFill>
                  <a:prstClr val="black"/>
                </a:solidFill>
                <a:ea typeface="Cambria"/>
                <a:cs typeface="Courier"/>
              </a:rPr>
              <a:t>1.32, 1.33, </a:t>
            </a:r>
            <a:r>
              <a:rPr lang="pt-BR" sz="1200" b="1" dirty="0">
                <a:solidFill>
                  <a:prstClr val="black"/>
                </a:solidFill>
                <a:ea typeface="Cambria"/>
                <a:cs typeface="Courier"/>
              </a:rPr>
              <a:t>1.34</a:t>
            </a:r>
            <a:r>
              <a:rPr lang="pt-BR" sz="1200" b="1" baseline="30000" dirty="0">
                <a:solidFill>
                  <a:prstClr val="black"/>
                </a:solidFill>
                <a:ea typeface="Cambria"/>
                <a:cs typeface="Courier"/>
              </a:rPr>
              <a:t>a</a:t>
            </a:r>
            <a:r>
              <a:rPr lang="pt-BR" sz="1200" b="1" dirty="0">
                <a:solidFill>
                  <a:prstClr val="black"/>
                </a:solidFill>
                <a:ea typeface="Cambria"/>
                <a:cs typeface="Courier"/>
              </a:rPr>
              <a:t>, </a:t>
            </a:r>
            <a:r>
              <a:rPr lang="pt-BR" sz="1200" dirty="0">
                <a:solidFill>
                  <a:prstClr val="black"/>
                </a:solidFill>
                <a:ea typeface="Cambria"/>
                <a:cs typeface="Courier"/>
              </a:rPr>
              <a:t>1.35, 1.36, </a:t>
            </a:r>
            <a:r>
              <a:rPr lang="pt-BR" sz="1200" b="1" dirty="0">
                <a:solidFill>
                  <a:prstClr val="black"/>
                </a:solidFill>
                <a:ea typeface="Cambria"/>
                <a:cs typeface="Courier"/>
              </a:rPr>
              <a:t>1.38</a:t>
            </a:r>
            <a:r>
              <a:rPr lang="pt-BR" sz="1200" b="1" baseline="30000" dirty="0">
                <a:solidFill>
                  <a:prstClr val="black"/>
                </a:solidFill>
                <a:ea typeface="Cambria"/>
                <a:cs typeface="Courier"/>
              </a:rPr>
              <a:t>a</a:t>
            </a:r>
            <a:r>
              <a:rPr lang="pt-BR" sz="1200" b="1" dirty="0">
                <a:solidFill>
                  <a:prstClr val="black"/>
                </a:solidFill>
                <a:ea typeface="Cambria"/>
                <a:cs typeface="Courier"/>
              </a:rPr>
              <a:t>, </a:t>
            </a:r>
            <a:r>
              <a:rPr lang="pt-BR" sz="1200" dirty="0">
                <a:solidFill>
                  <a:prstClr val="black"/>
                </a:solidFill>
                <a:ea typeface="Cambria"/>
                <a:cs typeface="Courier"/>
              </a:rPr>
              <a:t>1.39, </a:t>
            </a:r>
            <a:r>
              <a:rPr lang="pt-BR" sz="1200" b="1" dirty="0">
                <a:solidFill>
                  <a:prstClr val="black"/>
                </a:solidFill>
                <a:ea typeface="Cambria"/>
                <a:cs typeface="Courier"/>
              </a:rPr>
              <a:t>1.40</a:t>
            </a:r>
            <a:r>
              <a:rPr lang="pt-BR" sz="1200" b="1" baseline="30000" dirty="0">
                <a:solidFill>
                  <a:prstClr val="black"/>
                </a:solidFill>
                <a:ea typeface="Cambria"/>
                <a:cs typeface="Courier"/>
              </a:rPr>
              <a:t>a</a:t>
            </a:r>
            <a:r>
              <a:rPr lang="pt-BR" sz="1200" b="1" dirty="0">
                <a:solidFill>
                  <a:prstClr val="black"/>
                </a:solidFill>
                <a:ea typeface="Cambria"/>
                <a:cs typeface="Courier"/>
              </a:rPr>
              <a:t>, 1.41</a:t>
            </a:r>
            <a:r>
              <a:rPr lang="pt-BR" sz="1200" b="1" baseline="30000" dirty="0">
                <a:solidFill>
                  <a:prstClr val="black"/>
                </a:solidFill>
                <a:ea typeface="Cambria"/>
                <a:cs typeface="Courier"/>
              </a:rPr>
              <a:t>a</a:t>
            </a:r>
            <a:r>
              <a:rPr lang="pt-BR" sz="1200" b="1" dirty="0">
                <a:solidFill>
                  <a:prstClr val="black"/>
                </a:solidFill>
                <a:ea typeface="Cambria"/>
                <a:cs typeface="Courier"/>
              </a:rPr>
              <a:t>, </a:t>
            </a:r>
            <a:r>
              <a:rPr lang="pt-BR" sz="1200" dirty="0">
                <a:solidFill>
                  <a:prstClr val="black"/>
                </a:solidFill>
                <a:ea typeface="Cambria"/>
                <a:cs typeface="Courier"/>
              </a:rPr>
              <a:t>1.44, 1.45, </a:t>
            </a:r>
            <a:r>
              <a:rPr lang="pt-BR" sz="1200" b="1" dirty="0">
                <a:solidFill>
                  <a:prstClr val="black"/>
                </a:solidFill>
                <a:ea typeface="Cambria"/>
                <a:cs typeface="Courier"/>
              </a:rPr>
              <a:t>1.46</a:t>
            </a:r>
            <a:r>
              <a:rPr lang="pt-BR" sz="1200" b="1" baseline="30000" dirty="0">
                <a:solidFill>
                  <a:prstClr val="black"/>
                </a:solidFill>
                <a:ea typeface="Cambria"/>
                <a:cs typeface="Courier"/>
              </a:rPr>
              <a:t>a</a:t>
            </a:r>
            <a:r>
              <a:rPr lang="pt-BR" sz="1200" b="1" dirty="0">
                <a:solidFill>
                  <a:prstClr val="black"/>
                </a:solidFill>
                <a:ea typeface="Cambria"/>
                <a:cs typeface="Courier"/>
              </a:rPr>
              <a:t>, </a:t>
            </a:r>
            <a:r>
              <a:rPr lang="pt-BR" sz="1200" dirty="0">
                <a:solidFill>
                  <a:prstClr val="black"/>
                </a:solidFill>
                <a:ea typeface="Cambria"/>
                <a:cs typeface="Courier"/>
              </a:rPr>
              <a:t>1.47, </a:t>
            </a:r>
            <a:r>
              <a:rPr lang="pt-BR" sz="1200" b="1" dirty="0">
                <a:solidFill>
                  <a:prstClr val="black"/>
                </a:solidFill>
                <a:ea typeface="Cambria"/>
                <a:cs typeface="Courier"/>
              </a:rPr>
              <a:t>1.48</a:t>
            </a:r>
            <a:r>
              <a:rPr lang="pt-BR" sz="1200" b="1" baseline="30000" dirty="0">
                <a:solidFill>
                  <a:prstClr val="black"/>
                </a:solidFill>
                <a:ea typeface="Cambria"/>
                <a:cs typeface="Courier"/>
              </a:rPr>
              <a:t>a</a:t>
            </a:r>
            <a:r>
              <a:rPr lang="pt-BR" sz="1200" b="1" dirty="0">
                <a:solidFill>
                  <a:prstClr val="black"/>
                </a:solidFill>
                <a:ea typeface="Cambria"/>
                <a:cs typeface="Courier"/>
              </a:rPr>
              <a:t>, </a:t>
            </a:r>
            <a:r>
              <a:rPr lang="pt-BR" sz="1200" dirty="0">
                <a:solidFill>
                  <a:prstClr val="black"/>
                </a:solidFill>
                <a:ea typeface="Cambria"/>
                <a:cs typeface="Courier"/>
              </a:rPr>
              <a:t>1.49, 1.52, </a:t>
            </a:r>
            <a:r>
              <a:rPr lang="pt-BR" sz="1200" b="1" dirty="0">
                <a:solidFill>
                  <a:prstClr val="black"/>
                </a:solidFill>
                <a:ea typeface="Cambria"/>
                <a:cs typeface="Courier"/>
              </a:rPr>
              <a:t>1.54</a:t>
            </a:r>
            <a:r>
              <a:rPr lang="pt-BR" sz="1200" b="1" baseline="30000" dirty="0">
                <a:solidFill>
                  <a:prstClr val="black"/>
                </a:solidFill>
                <a:ea typeface="Cambria"/>
                <a:cs typeface="Courier"/>
              </a:rPr>
              <a:t>a</a:t>
            </a:r>
            <a:r>
              <a:rPr lang="pt-BR" sz="1200" b="1" dirty="0">
                <a:solidFill>
                  <a:prstClr val="black"/>
                </a:solidFill>
                <a:ea typeface="Cambria"/>
                <a:cs typeface="Courier"/>
              </a:rPr>
              <a:t>, 1.56</a:t>
            </a:r>
            <a:r>
              <a:rPr lang="pt-BR" sz="1200" b="1" baseline="30000" dirty="0">
                <a:solidFill>
                  <a:prstClr val="black"/>
                </a:solidFill>
                <a:ea typeface="Cambria"/>
                <a:cs typeface="Courier"/>
              </a:rPr>
              <a:t>a</a:t>
            </a:r>
            <a:r>
              <a:rPr lang="pt-BR" sz="1200" b="1" dirty="0">
                <a:solidFill>
                  <a:prstClr val="black"/>
                </a:solidFill>
                <a:ea typeface="Cambria"/>
                <a:cs typeface="Courier"/>
              </a:rPr>
              <a:t>, </a:t>
            </a:r>
            <a:r>
              <a:rPr lang="pt-BR" sz="1200" dirty="0">
                <a:solidFill>
                  <a:prstClr val="black"/>
                </a:solidFill>
                <a:ea typeface="Cambria"/>
                <a:cs typeface="Courier"/>
              </a:rPr>
              <a:t>1.57,</a:t>
            </a:r>
            <a:r>
              <a:rPr lang="pt-BR" sz="1200" b="1" dirty="0">
                <a:solidFill>
                  <a:prstClr val="black"/>
                </a:solidFill>
                <a:ea typeface="Cambria"/>
                <a:cs typeface="Courier"/>
              </a:rPr>
              <a:t> 1.59</a:t>
            </a:r>
            <a:r>
              <a:rPr lang="pt-BR" sz="1200" b="1" baseline="30000" dirty="0">
                <a:solidFill>
                  <a:prstClr val="black"/>
                </a:solidFill>
                <a:ea typeface="Cambria"/>
                <a:cs typeface="Courier"/>
              </a:rPr>
              <a:t>a</a:t>
            </a:r>
            <a:r>
              <a:rPr lang="pt-BR" sz="1200" b="1" dirty="0">
                <a:solidFill>
                  <a:prstClr val="black"/>
                </a:solidFill>
                <a:ea typeface="Cambria"/>
                <a:cs typeface="Courier"/>
              </a:rPr>
              <a:t>,</a:t>
            </a:r>
            <a:r>
              <a:rPr lang="pt-BR" sz="1200" dirty="0">
                <a:solidFill>
                  <a:prstClr val="black"/>
                </a:solidFill>
                <a:ea typeface="Cambria"/>
                <a:cs typeface="Courier"/>
              </a:rPr>
              <a:t> </a:t>
            </a:r>
            <a:r>
              <a:rPr lang="pt-BR" sz="1200" b="1" dirty="0">
                <a:solidFill>
                  <a:prstClr val="black"/>
                </a:solidFill>
                <a:ea typeface="Cambria"/>
                <a:cs typeface="Courier"/>
              </a:rPr>
              <a:t>1.61</a:t>
            </a:r>
            <a:r>
              <a:rPr lang="pt-BR" sz="1200" b="1" baseline="30000" dirty="0">
                <a:solidFill>
                  <a:prstClr val="black"/>
                </a:solidFill>
                <a:ea typeface="Cambria"/>
                <a:cs typeface="Courier"/>
              </a:rPr>
              <a:t>a</a:t>
            </a:r>
            <a:r>
              <a:rPr lang="pt-BR" sz="1200" b="1" dirty="0">
                <a:solidFill>
                  <a:prstClr val="black"/>
                </a:solidFill>
                <a:ea typeface="Cambria"/>
                <a:cs typeface="Courier"/>
              </a:rPr>
              <a:t>, 1.62</a:t>
            </a:r>
            <a:r>
              <a:rPr lang="pt-BR" sz="1200" b="1" baseline="30000" dirty="0">
                <a:solidFill>
                  <a:prstClr val="black"/>
                </a:solidFill>
                <a:ea typeface="Cambria"/>
                <a:cs typeface="Courier"/>
              </a:rPr>
              <a:t>a</a:t>
            </a:r>
            <a:r>
              <a:rPr lang="pt-BR" sz="1200" b="1" dirty="0">
                <a:solidFill>
                  <a:prstClr val="black"/>
                </a:solidFill>
                <a:ea typeface="Cambria"/>
                <a:cs typeface="Courier"/>
              </a:rPr>
              <a:t>, 1.63</a:t>
            </a:r>
            <a:r>
              <a:rPr lang="pt-BR" sz="1200" b="1" baseline="30000" dirty="0">
                <a:solidFill>
                  <a:prstClr val="black"/>
                </a:solidFill>
                <a:ea typeface="Cambria"/>
                <a:cs typeface="Courier"/>
              </a:rPr>
              <a:t>a</a:t>
            </a:r>
            <a:r>
              <a:rPr lang="pt-BR" sz="1200" b="1" dirty="0">
                <a:solidFill>
                  <a:prstClr val="black"/>
                </a:solidFill>
                <a:ea typeface="Cambria"/>
                <a:cs typeface="Courier"/>
              </a:rPr>
              <a:t>, 1.64</a:t>
            </a:r>
            <a:r>
              <a:rPr lang="pt-BR" sz="1200" b="1" baseline="30000" dirty="0">
                <a:solidFill>
                  <a:prstClr val="black"/>
                </a:solidFill>
                <a:ea typeface="Cambria"/>
                <a:cs typeface="Courier"/>
              </a:rPr>
              <a:t>a</a:t>
            </a:r>
            <a:r>
              <a:rPr lang="pt-BR" sz="1200" b="1" dirty="0">
                <a:solidFill>
                  <a:prstClr val="black"/>
                </a:solidFill>
                <a:ea typeface="Cambria"/>
                <a:cs typeface="Courier"/>
              </a:rPr>
              <a:t>, </a:t>
            </a:r>
            <a:r>
              <a:rPr lang="pt-BR" sz="1200" dirty="0">
                <a:solidFill>
                  <a:prstClr val="black"/>
                </a:solidFill>
                <a:ea typeface="Cambria"/>
                <a:cs typeface="Courier"/>
              </a:rPr>
              <a:t>1.65, </a:t>
            </a:r>
            <a:r>
              <a:rPr lang="pt-BR" sz="1200" b="1" dirty="0">
                <a:solidFill>
                  <a:prstClr val="black"/>
                </a:solidFill>
                <a:ea typeface="Cambria"/>
                <a:cs typeface="Courier"/>
              </a:rPr>
              <a:t>1.66</a:t>
            </a:r>
            <a:r>
              <a:rPr lang="pt-BR" sz="1200" b="1" baseline="30000" dirty="0">
                <a:solidFill>
                  <a:prstClr val="black"/>
                </a:solidFill>
                <a:ea typeface="Cambria"/>
                <a:cs typeface="Courier"/>
              </a:rPr>
              <a:t>a</a:t>
            </a:r>
            <a:r>
              <a:rPr lang="pt-BR" sz="1200" b="1" dirty="0">
                <a:solidFill>
                  <a:prstClr val="black"/>
                </a:solidFill>
                <a:ea typeface="Cambria"/>
                <a:cs typeface="Courier"/>
              </a:rPr>
              <a:t>, 1.67</a:t>
            </a:r>
            <a:r>
              <a:rPr lang="pt-BR" sz="1200" b="1" baseline="30000" dirty="0">
                <a:solidFill>
                  <a:prstClr val="black"/>
                </a:solidFill>
                <a:ea typeface="Cambria"/>
                <a:cs typeface="Courier"/>
              </a:rPr>
              <a:t>a</a:t>
            </a:r>
            <a:r>
              <a:rPr lang="pt-BR" sz="1200" b="1" dirty="0">
                <a:solidFill>
                  <a:prstClr val="black"/>
                </a:solidFill>
                <a:ea typeface="Cambria"/>
                <a:cs typeface="Courier"/>
              </a:rPr>
              <a:t>, </a:t>
            </a:r>
            <a:r>
              <a:rPr lang="pt-BR" sz="1200" dirty="0">
                <a:solidFill>
                  <a:prstClr val="black"/>
                </a:solidFill>
                <a:ea typeface="Cambria"/>
                <a:cs typeface="Courier"/>
              </a:rPr>
              <a:t>1.69; 2.1, </a:t>
            </a:r>
            <a:r>
              <a:rPr lang="pt-BR" sz="1200" b="1" dirty="0">
                <a:solidFill>
                  <a:prstClr val="black"/>
                </a:solidFill>
                <a:ea typeface="Cambria"/>
                <a:cs typeface="Courier"/>
              </a:rPr>
              <a:t>2.2</a:t>
            </a:r>
            <a:r>
              <a:rPr lang="pt-BR" sz="1200" b="1" baseline="30000" dirty="0">
                <a:solidFill>
                  <a:prstClr val="black"/>
                </a:solidFill>
                <a:ea typeface="Cambria"/>
                <a:cs typeface="Courier"/>
              </a:rPr>
              <a:t>a</a:t>
            </a:r>
            <a:r>
              <a:rPr lang="pt-BR" sz="1200" b="1" dirty="0">
                <a:solidFill>
                  <a:prstClr val="black"/>
                </a:solidFill>
                <a:ea typeface="Cambria"/>
                <a:cs typeface="Courier"/>
              </a:rPr>
              <a:t>,</a:t>
            </a:r>
            <a:r>
              <a:rPr lang="pt-BR" sz="1200" dirty="0">
                <a:solidFill>
                  <a:prstClr val="black"/>
                </a:solidFill>
                <a:ea typeface="Cambria"/>
                <a:cs typeface="Courier"/>
              </a:rPr>
              <a:t> 2.3, 2.4, </a:t>
            </a:r>
            <a:r>
              <a:rPr lang="pt-BR" sz="1200" b="1" dirty="0">
                <a:solidFill>
                  <a:prstClr val="black"/>
                </a:solidFill>
                <a:ea typeface="Cambria"/>
                <a:cs typeface="Courier"/>
              </a:rPr>
              <a:t>2.5</a:t>
            </a:r>
            <a:r>
              <a:rPr lang="pt-BR" sz="1200" b="1" baseline="30000" dirty="0">
                <a:solidFill>
                  <a:prstClr val="black"/>
                </a:solidFill>
                <a:ea typeface="Cambria"/>
                <a:cs typeface="Courier"/>
              </a:rPr>
              <a:t>a</a:t>
            </a:r>
            <a:r>
              <a:rPr lang="pt-BR" sz="1200" b="1" dirty="0">
                <a:solidFill>
                  <a:prstClr val="black"/>
                </a:solidFill>
                <a:ea typeface="Cambria"/>
                <a:cs typeface="Courier"/>
              </a:rPr>
              <a:t>, 2.6</a:t>
            </a:r>
            <a:r>
              <a:rPr lang="pt-BR" sz="1200" b="1" baseline="30000" dirty="0">
                <a:solidFill>
                  <a:prstClr val="black"/>
                </a:solidFill>
                <a:ea typeface="Cambria"/>
                <a:cs typeface="Courier"/>
              </a:rPr>
              <a:t>a</a:t>
            </a:r>
            <a:r>
              <a:rPr lang="pt-BR" sz="1200" b="1" dirty="0">
                <a:solidFill>
                  <a:prstClr val="black"/>
                </a:solidFill>
                <a:ea typeface="Cambria"/>
                <a:cs typeface="Courier"/>
              </a:rPr>
              <a:t>,</a:t>
            </a:r>
            <a:r>
              <a:rPr lang="pt-BR" sz="1200" dirty="0">
                <a:solidFill>
                  <a:prstClr val="black"/>
                </a:solidFill>
                <a:ea typeface="Cambria"/>
                <a:cs typeface="Courier"/>
              </a:rPr>
              <a:t> 2.10, 2.11, </a:t>
            </a:r>
            <a:r>
              <a:rPr lang="pt-BR" sz="1200" b="1" dirty="0">
                <a:solidFill>
                  <a:prstClr val="black"/>
                </a:solidFill>
                <a:ea typeface="Cambria"/>
                <a:cs typeface="Courier"/>
              </a:rPr>
              <a:t>2.13</a:t>
            </a:r>
            <a:r>
              <a:rPr lang="pt-BR" sz="1200" b="1" baseline="30000" dirty="0">
                <a:solidFill>
                  <a:prstClr val="black"/>
                </a:solidFill>
                <a:ea typeface="Cambria"/>
                <a:cs typeface="Courier"/>
              </a:rPr>
              <a:t>a</a:t>
            </a:r>
            <a:r>
              <a:rPr lang="pt-BR" sz="1200" b="1" dirty="0">
                <a:solidFill>
                  <a:prstClr val="black"/>
                </a:solidFill>
                <a:ea typeface="Cambria"/>
                <a:cs typeface="Courier"/>
              </a:rPr>
              <a:t>, 2.14</a:t>
            </a:r>
            <a:r>
              <a:rPr lang="pt-BR" sz="1200" b="1" baseline="30000" dirty="0">
                <a:solidFill>
                  <a:prstClr val="black"/>
                </a:solidFill>
                <a:ea typeface="Cambria"/>
                <a:cs typeface="Courier"/>
              </a:rPr>
              <a:t>a</a:t>
            </a:r>
            <a:r>
              <a:rPr lang="pt-BR" sz="1200" b="1" dirty="0">
                <a:solidFill>
                  <a:prstClr val="black"/>
                </a:solidFill>
                <a:ea typeface="Cambria"/>
                <a:cs typeface="Courier"/>
              </a:rPr>
              <a:t>, 2.15</a:t>
            </a:r>
            <a:r>
              <a:rPr lang="pt-BR" sz="1200" b="1" baseline="30000" dirty="0">
                <a:solidFill>
                  <a:prstClr val="black"/>
                </a:solidFill>
                <a:ea typeface="Cambria"/>
                <a:cs typeface="Courier"/>
              </a:rPr>
              <a:t>a</a:t>
            </a:r>
            <a:r>
              <a:rPr lang="pt-BR" sz="1200" b="1" dirty="0">
                <a:solidFill>
                  <a:prstClr val="black"/>
                </a:solidFill>
                <a:ea typeface="Cambria"/>
                <a:cs typeface="Courier"/>
              </a:rPr>
              <a:t>,</a:t>
            </a:r>
            <a:r>
              <a:rPr lang="pt-BR" sz="1200" dirty="0">
                <a:solidFill>
                  <a:prstClr val="black"/>
                </a:solidFill>
                <a:ea typeface="Cambria"/>
                <a:cs typeface="Courier"/>
              </a:rPr>
              <a:t> 2.17</a:t>
            </a:r>
            <a:r>
              <a:rPr lang="pt-BR" sz="1200" b="1" dirty="0">
                <a:solidFill>
                  <a:prstClr val="black"/>
                </a:solidFill>
                <a:ea typeface="Cambria"/>
                <a:cs typeface="Courier"/>
              </a:rPr>
              <a:t>, 2.19</a:t>
            </a:r>
            <a:r>
              <a:rPr lang="pt-BR" sz="1200" b="1" baseline="30000" dirty="0">
                <a:solidFill>
                  <a:prstClr val="black"/>
                </a:solidFill>
                <a:ea typeface="Cambria"/>
                <a:cs typeface="Courier"/>
              </a:rPr>
              <a:t>a</a:t>
            </a:r>
            <a:r>
              <a:rPr lang="pt-BR" sz="1200" b="1" dirty="0">
                <a:solidFill>
                  <a:prstClr val="black"/>
                </a:solidFill>
                <a:ea typeface="Cambria"/>
                <a:cs typeface="Courier"/>
              </a:rPr>
              <a:t>, 2.20</a:t>
            </a:r>
            <a:r>
              <a:rPr lang="pt-BR" sz="1200" b="1" baseline="30000" dirty="0">
                <a:solidFill>
                  <a:prstClr val="black"/>
                </a:solidFill>
                <a:ea typeface="Cambria"/>
                <a:cs typeface="Courier"/>
              </a:rPr>
              <a:t>a</a:t>
            </a:r>
            <a:r>
              <a:rPr lang="pt-BR" sz="1200" b="1" dirty="0">
                <a:solidFill>
                  <a:prstClr val="black"/>
                </a:solidFill>
                <a:ea typeface="Cambria"/>
                <a:cs typeface="Courier"/>
              </a:rPr>
              <a:t>, 2.25</a:t>
            </a:r>
            <a:r>
              <a:rPr lang="pt-BR" sz="1200" b="1" baseline="30000" dirty="0">
                <a:solidFill>
                  <a:prstClr val="black"/>
                </a:solidFill>
                <a:ea typeface="Cambria"/>
                <a:cs typeface="Courier"/>
              </a:rPr>
              <a:t>a</a:t>
            </a:r>
            <a:r>
              <a:rPr lang="pt-BR" sz="1200" b="1" dirty="0">
                <a:solidFill>
                  <a:prstClr val="black"/>
                </a:solidFill>
                <a:ea typeface="Cambria"/>
                <a:cs typeface="Courier"/>
              </a:rPr>
              <a:t>,</a:t>
            </a:r>
            <a:r>
              <a:rPr lang="pt-BR" sz="1200" dirty="0">
                <a:solidFill>
                  <a:prstClr val="black"/>
                </a:solidFill>
                <a:ea typeface="Cambria"/>
                <a:cs typeface="Courier"/>
              </a:rPr>
              <a:t> 2.26, </a:t>
            </a:r>
            <a:r>
              <a:rPr lang="pt-BR" sz="1200" b="1" dirty="0">
                <a:solidFill>
                  <a:prstClr val="black"/>
                </a:solidFill>
                <a:ea typeface="Cambria"/>
                <a:cs typeface="Courier"/>
              </a:rPr>
              <a:t>2.27</a:t>
            </a:r>
            <a:r>
              <a:rPr lang="pt-BR" sz="1200" b="1" baseline="30000" dirty="0">
                <a:solidFill>
                  <a:prstClr val="black"/>
                </a:solidFill>
                <a:ea typeface="Cambria"/>
                <a:cs typeface="Courier"/>
              </a:rPr>
              <a:t>a</a:t>
            </a:r>
            <a:r>
              <a:rPr lang="pt-BR" sz="1200" b="1" dirty="0">
                <a:solidFill>
                  <a:prstClr val="black"/>
                </a:solidFill>
                <a:ea typeface="Cambria"/>
                <a:cs typeface="Courier"/>
              </a:rPr>
              <a:t>, 2.28</a:t>
            </a:r>
            <a:r>
              <a:rPr lang="pt-BR" sz="1200" b="1" baseline="30000" dirty="0">
                <a:solidFill>
                  <a:prstClr val="black"/>
                </a:solidFill>
                <a:ea typeface="Cambria"/>
                <a:cs typeface="Courier"/>
              </a:rPr>
              <a:t>a</a:t>
            </a:r>
            <a:r>
              <a:rPr lang="pt-BR" sz="1200" b="1" dirty="0">
                <a:solidFill>
                  <a:prstClr val="black"/>
                </a:solidFill>
                <a:ea typeface="Cambria"/>
                <a:cs typeface="Courier"/>
              </a:rPr>
              <a:t>, 2.29</a:t>
            </a:r>
            <a:r>
              <a:rPr lang="pt-BR" sz="1200" b="1" baseline="30000" dirty="0">
                <a:solidFill>
                  <a:prstClr val="black"/>
                </a:solidFill>
                <a:ea typeface="Cambria"/>
                <a:cs typeface="Courier"/>
              </a:rPr>
              <a:t>a</a:t>
            </a:r>
            <a:r>
              <a:rPr lang="pt-BR" sz="1200" b="1" dirty="0">
                <a:solidFill>
                  <a:prstClr val="black"/>
                </a:solidFill>
                <a:ea typeface="Cambria"/>
                <a:cs typeface="Courier"/>
              </a:rPr>
              <a:t>, 2.30</a:t>
            </a:r>
            <a:r>
              <a:rPr lang="pt-BR" sz="1200" b="1" baseline="30000" dirty="0">
                <a:solidFill>
                  <a:prstClr val="black"/>
                </a:solidFill>
                <a:ea typeface="Cambria"/>
                <a:cs typeface="Courier"/>
              </a:rPr>
              <a:t>a</a:t>
            </a:r>
            <a:r>
              <a:rPr lang="pt-BR" sz="1200" b="1" dirty="0">
                <a:solidFill>
                  <a:prstClr val="black"/>
                </a:solidFill>
                <a:ea typeface="Cambria"/>
                <a:cs typeface="Courier"/>
              </a:rPr>
              <a:t>, 2.32</a:t>
            </a:r>
            <a:r>
              <a:rPr lang="pt-BR" sz="1200" b="1" baseline="30000" dirty="0">
                <a:solidFill>
                  <a:prstClr val="black"/>
                </a:solidFill>
                <a:ea typeface="Cambria"/>
                <a:cs typeface="Courier"/>
              </a:rPr>
              <a:t>a</a:t>
            </a:r>
            <a:r>
              <a:rPr lang="pt-BR" sz="1200" b="1" dirty="0">
                <a:solidFill>
                  <a:prstClr val="black"/>
                </a:solidFill>
                <a:ea typeface="Cambria"/>
                <a:cs typeface="Courier"/>
              </a:rPr>
              <a:t>, 2.35</a:t>
            </a:r>
            <a:r>
              <a:rPr lang="pt-BR" sz="1200" b="1" baseline="30000" dirty="0">
                <a:solidFill>
                  <a:prstClr val="black"/>
                </a:solidFill>
                <a:ea typeface="Cambria"/>
                <a:cs typeface="Courier"/>
              </a:rPr>
              <a:t>a</a:t>
            </a:r>
            <a:r>
              <a:rPr lang="pt-BR" sz="1200" dirty="0">
                <a:solidFill>
                  <a:prstClr val="black"/>
                </a:solidFill>
                <a:ea typeface="Cambria"/>
                <a:cs typeface="Courier"/>
              </a:rPr>
              <a:t>, 2.36, </a:t>
            </a:r>
            <a:r>
              <a:rPr lang="pt-BR" sz="1200" b="1" dirty="0">
                <a:solidFill>
                  <a:prstClr val="black"/>
                </a:solidFill>
                <a:ea typeface="Cambria"/>
                <a:cs typeface="Courier"/>
              </a:rPr>
              <a:t>2.38</a:t>
            </a:r>
            <a:r>
              <a:rPr lang="pt-BR" sz="1200" b="1" baseline="30000" dirty="0">
                <a:solidFill>
                  <a:prstClr val="black"/>
                </a:solidFill>
                <a:ea typeface="Cambria"/>
                <a:cs typeface="Courier"/>
              </a:rPr>
              <a:t>a</a:t>
            </a:r>
            <a:r>
              <a:rPr lang="pt-BR" sz="1200" b="1" dirty="0">
                <a:solidFill>
                  <a:prstClr val="black"/>
                </a:solidFill>
                <a:ea typeface="Cambria"/>
                <a:cs typeface="Courier"/>
              </a:rPr>
              <a:t>,</a:t>
            </a:r>
            <a:r>
              <a:rPr lang="pt-BR" sz="1200" dirty="0">
                <a:solidFill>
                  <a:prstClr val="black"/>
                </a:solidFill>
                <a:ea typeface="Cambria"/>
                <a:cs typeface="Courier"/>
              </a:rPr>
              <a:t> 2.40</a:t>
            </a:r>
            <a:r>
              <a:rPr lang="pt-BR" sz="1200" b="1" dirty="0">
                <a:solidFill>
                  <a:prstClr val="black"/>
                </a:solidFill>
                <a:ea typeface="Cambria"/>
                <a:cs typeface="Courier"/>
              </a:rPr>
              <a:t>, 2.41</a:t>
            </a:r>
            <a:r>
              <a:rPr lang="pt-BR" sz="1200" b="1" baseline="30000" dirty="0">
                <a:solidFill>
                  <a:prstClr val="black"/>
                </a:solidFill>
                <a:ea typeface="Cambria"/>
                <a:cs typeface="Courier"/>
              </a:rPr>
              <a:t>a</a:t>
            </a:r>
            <a:r>
              <a:rPr lang="pt-BR" sz="1200" b="1" dirty="0">
                <a:solidFill>
                  <a:prstClr val="black"/>
                </a:solidFill>
                <a:ea typeface="Cambria"/>
                <a:cs typeface="Courier"/>
              </a:rPr>
              <a:t>, 2.42</a:t>
            </a:r>
            <a:r>
              <a:rPr lang="pt-BR" sz="1200" b="1" baseline="30000" dirty="0">
                <a:solidFill>
                  <a:prstClr val="black"/>
                </a:solidFill>
                <a:ea typeface="Cambria"/>
                <a:cs typeface="Courier"/>
              </a:rPr>
              <a:t>a</a:t>
            </a:r>
            <a:r>
              <a:rPr lang="pt-BR" sz="1200" b="1" dirty="0">
                <a:solidFill>
                  <a:prstClr val="black"/>
                </a:solidFill>
                <a:ea typeface="Cambria"/>
                <a:cs typeface="Courier"/>
              </a:rPr>
              <a:t>, 2.43</a:t>
            </a:r>
            <a:r>
              <a:rPr lang="pt-BR" sz="1200" b="1" baseline="30000" dirty="0">
                <a:solidFill>
                  <a:prstClr val="black"/>
                </a:solidFill>
                <a:ea typeface="Cambria"/>
                <a:cs typeface="Courier"/>
              </a:rPr>
              <a:t>a</a:t>
            </a:r>
            <a:r>
              <a:rPr lang="pt-BR" sz="1200" b="1" dirty="0">
                <a:solidFill>
                  <a:prstClr val="black"/>
                </a:solidFill>
                <a:ea typeface="Cambria"/>
                <a:cs typeface="Courier"/>
              </a:rPr>
              <a:t>, 2.44</a:t>
            </a:r>
            <a:r>
              <a:rPr lang="pt-BR" sz="1200" b="1" baseline="30000" dirty="0">
                <a:solidFill>
                  <a:prstClr val="black"/>
                </a:solidFill>
                <a:ea typeface="Cambria"/>
                <a:cs typeface="Courier"/>
              </a:rPr>
              <a:t>a</a:t>
            </a:r>
            <a:r>
              <a:rPr lang="pt-BR" sz="1200" b="1" dirty="0">
                <a:solidFill>
                  <a:prstClr val="black"/>
                </a:solidFill>
                <a:ea typeface="Cambria"/>
                <a:cs typeface="Courier"/>
              </a:rPr>
              <a:t>; 3.1</a:t>
            </a:r>
            <a:r>
              <a:rPr lang="pt-BR" sz="1200" b="1" baseline="30000" dirty="0">
                <a:solidFill>
                  <a:prstClr val="black"/>
                </a:solidFill>
                <a:ea typeface="Cambria"/>
                <a:cs typeface="Courier"/>
              </a:rPr>
              <a:t>a</a:t>
            </a:r>
            <a:r>
              <a:rPr lang="pt-BR" sz="1200" b="1" dirty="0">
                <a:solidFill>
                  <a:prstClr val="black"/>
                </a:solidFill>
                <a:ea typeface="Cambria"/>
                <a:cs typeface="Courier"/>
              </a:rPr>
              <a:t>,</a:t>
            </a:r>
            <a:r>
              <a:rPr lang="pt-BR" sz="1200" dirty="0">
                <a:solidFill>
                  <a:prstClr val="black"/>
                </a:solidFill>
                <a:ea typeface="Cambria"/>
                <a:cs typeface="Courier"/>
              </a:rPr>
              <a:t> 3.2, </a:t>
            </a:r>
            <a:r>
              <a:rPr lang="pt-BR" sz="1200" b="1" dirty="0">
                <a:solidFill>
                  <a:prstClr val="black"/>
                </a:solidFill>
                <a:ea typeface="Cambria"/>
                <a:cs typeface="Courier"/>
              </a:rPr>
              <a:t>3.4</a:t>
            </a:r>
            <a:r>
              <a:rPr lang="pt-BR" sz="1200" b="1" baseline="30000" dirty="0">
                <a:solidFill>
                  <a:prstClr val="black"/>
                </a:solidFill>
                <a:ea typeface="Cambria"/>
                <a:cs typeface="Courier"/>
              </a:rPr>
              <a:t>a</a:t>
            </a:r>
            <a:r>
              <a:rPr lang="pt-BR" sz="1200" b="1" dirty="0">
                <a:solidFill>
                  <a:prstClr val="black"/>
                </a:solidFill>
                <a:ea typeface="Cambria"/>
                <a:cs typeface="Courier"/>
              </a:rPr>
              <a:t>, 3.5</a:t>
            </a:r>
            <a:r>
              <a:rPr lang="pt-BR" sz="1200" b="1" baseline="30000" dirty="0">
                <a:solidFill>
                  <a:prstClr val="black"/>
                </a:solidFill>
                <a:ea typeface="Cambria"/>
                <a:cs typeface="Courier"/>
              </a:rPr>
              <a:t>a</a:t>
            </a:r>
            <a:r>
              <a:rPr lang="pt-BR" sz="1200" b="1" dirty="0">
                <a:solidFill>
                  <a:prstClr val="black"/>
                </a:solidFill>
                <a:ea typeface="Cambria"/>
                <a:cs typeface="Courier"/>
              </a:rPr>
              <a:t>, 3.6</a:t>
            </a:r>
            <a:r>
              <a:rPr lang="pt-BR" sz="1200" b="1" baseline="30000" dirty="0">
                <a:solidFill>
                  <a:prstClr val="black"/>
                </a:solidFill>
                <a:ea typeface="Cambria"/>
                <a:cs typeface="Courier"/>
              </a:rPr>
              <a:t>b</a:t>
            </a:r>
            <a:r>
              <a:rPr lang="pt-BR" sz="1200" b="1" dirty="0">
                <a:solidFill>
                  <a:prstClr val="black"/>
                </a:solidFill>
                <a:ea typeface="Cambria"/>
                <a:cs typeface="Courier"/>
              </a:rPr>
              <a:t>, 3.11</a:t>
            </a:r>
            <a:r>
              <a:rPr lang="pt-BR" sz="1200" b="1" baseline="30000" dirty="0">
                <a:solidFill>
                  <a:prstClr val="black"/>
                </a:solidFill>
                <a:ea typeface="Cambria"/>
                <a:cs typeface="Courier"/>
              </a:rPr>
              <a:t>a</a:t>
            </a:r>
            <a:r>
              <a:rPr lang="pt-BR" sz="1200" b="1" dirty="0">
                <a:solidFill>
                  <a:prstClr val="black"/>
                </a:solidFill>
                <a:ea typeface="Cambria"/>
                <a:cs typeface="Courier"/>
              </a:rPr>
              <a:t>,</a:t>
            </a:r>
            <a:r>
              <a:rPr lang="pt-BR" sz="1200" dirty="0">
                <a:solidFill>
                  <a:prstClr val="black"/>
                </a:solidFill>
                <a:ea typeface="Cambria"/>
                <a:cs typeface="Courier"/>
              </a:rPr>
              <a:t> 3.13, 3.14, 3.16, 3.17, </a:t>
            </a:r>
            <a:r>
              <a:rPr lang="pt-BR" sz="1200" b="1" dirty="0">
                <a:solidFill>
                  <a:prstClr val="black"/>
                </a:solidFill>
                <a:ea typeface="Cambria"/>
                <a:cs typeface="Courier"/>
              </a:rPr>
              <a:t>3.18</a:t>
            </a:r>
            <a:r>
              <a:rPr lang="pt-BR" sz="1200" b="1" baseline="30000" dirty="0">
                <a:solidFill>
                  <a:prstClr val="black"/>
                </a:solidFill>
                <a:ea typeface="Cambria"/>
                <a:cs typeface="Courier"/>
              </a:rPr>
              <a:t>a</a:t>
            </a:r>
            <a:r>
              <a:rPr lang="pt-BR" sz="1200" b="1" dirty="0">
                <a:solidFill>
                  <a:prstClr val="black"/>
                </a:solidFill>
                <a:ea typeface="Cambria"/>
                <a:cs typeface="Courier"/>
              </a:rPr>
              <a:t>, 3.21</a:t>
            </a:r>
            <a:r>
              <a:rPr lang="pt-BR" sz="1200" b="1" baseline="30000" dirty="0">
                <a:solidFill>
                  <a:prstClr val="black"/>
                </a:solidFill>
                <a:ea typeface="Cambria"/>
                <a:cs typeface="Courier"/>
              </a:rPr>
              <a:t>d</a:t>
            </a:r>
            <a:r>
              <a:rPr lang="pt-BR" sz="1200" b="1" dirty="0">
                <a:solidFill>
                  <a:prstClr val="black"/>
                </a:solidFill>
                <a:ea typeface="Cambria"/>
                <a:cs typeface="Courier"/>
              </a:rPr>
              <a:t>, </a:t>
            </a:r>
            <a:r>
              <a:rPr lang="pt-BR" sz="1200" dirty="0">
                <a:solidFill>
                  <a:prstClr val="black"/>
                </a:solidFill>
                <a:ea typeface="Cambria"/>
                <a:cs typeface="Courier"/>
              </a:rPr>
              <a:t>3.22, </a:t>
            </a:r>
            <a:r>
              <a:rPr lang="pt-BR" sz="1200" b="1" dirty="0">
                <a:solidFill>
                  <a:prstClr val="black"/>
                </a:solidFill>
                <a:ea typeface="Cambria"/>
                <a:cs typeface="Courier"/>
              </a:rPr>
              <a:t>3.24</a:t>
            </a:r>
            <a:r>
              <a:rPr lang="pt-BR" sz="1200" b="1" baseline="30000" dirty="0">
                <a:solidFill>
                  <a:prstClr val="black"/>
                </a:solidFill>
                <a:ea typeface="Cambria"/>
                <a:cs typeface="Courier"/>
              </a:rPr>
              <a:t>a</a:t>
            </a:r>
            <a:r>
              <a:rPr lang="pt-BR" sz="1200" b="1" dirty="0">
                <a:solidFill>
                  <a:prstClr val="black"/>
                </a:solidFill>
                <a:ea typeface="Cambria"/>
                <a:cs typeface="Courier"/>
              </a:rPr>
              <a:t>,</a:t>
            </a:r>
            <a:r>
              <a:rPr lang="pt-BR" sz="1200" dirty="0">
                <a:solidFill>
                  <a:prstClr val="black"/>
                </a:solidFill>
                <a:ea typeface="Cambria"/>
                <a:cs typeface="Courier"/>
              </a:rPr>
              <a:t> 3.27</a:t>
            </a:r>
            <a:endParaRPr lang="en-US" dirty="0">
              <a:solidFill>
                <a:prstClr val="black"/>
              </a:solidFill>
              <a:latin typeface="Cambria"/>
              <a:ea typeface="Cambria"/>
              <a:cs typeface="Courier"/>
            </a:endParaRPr>
          </a:p>
          <a:p>
            <a:r>
              <a:rPr lang="en-US" sz="1200" dirty="0">
                <a:solidFill>
                  <a:prstClr val="black"/>
                </a:solidFill>
                <a:ea typeface="Cambria"/>
                <a:cs typeface="Courier"/>
              </a:rPr>
              <a:t>Teacher interview:</a:t>
            </a:r>
            <a:endParaRPr lang="en-US" dirty="0">
              <a:solidFill>
                <a:prstClr val="black"/>
              </a:solidFill>
              <a:latin typeface="Cambria"/>
              <a:ea typeface="Cambria"/>
              <a:cs typeface="Courier"/>
            </a:endParaRPr>
          </a:p>
          <a:p>
            <a:pPr marL="342900" indent="-342900">
              <a:buFont typeface="Symbol"/>
              <a:buChar char=""/>
            </a:pPr>
            <a:r>
              <a:rPr lang="en-US" sz="1200" dirty="0">
                <a:solidFill>
                  <a:prstClr val="black"/>
                </a:solidFill>
                <a:ea typeface="Cambria"/>
                <a:cs typeface="Courier"/>
              </a:rPr>
              <a:t>“He never finishes an assignment”</a:t>
            </a:r>
            <a:endParaRPr lang="en-US" dirty="0">
              <a:solidFill>
                <a:prstClr val="black"/>
              </a:solidFill>
              <a:latin typeface="Cambria"/>
              <a:ea typeface="Cambria"/>
              <a:cs typeface="Courier"/>
            </a:endParaRPr>
          </a:p>
          <a:p>
            <a:pPr marL="342900" indent="-342900">
              <a:buFont typeface="Symbol"/>
              <a:buChar char=""/>
            </a:pPr>
            <a:r>
              <a:rPr lang="en-US" sz="1200" dirty="0">
                <a:solidFill>
                  <a:prstClr val="black"/>
                </a:solidFill>
                <a:ea typeface="Cambria"/>
                <a:cs typeface="Courier"/>
              </a:rPr>
              <a:t>It typically happens during independent work, “when I’m not directing it… he takes advantage of the freedom.”</a:t>
            </a:r>
            <a:endParaRPr lang="en-US" dirty="0">
              <a:solidFill>
                <a:prstClr val="black"/>
              </a:solidFill>
              <a:latin typeface="Cambria"/>
              <a:ea typeface="Cambria"/>
              <a:cs typeface="Courier"/>
            </a:endParaRPr>
          </a:p>
          <a:p>
            <a:pPr marL="342900" indent="-342900">
              <a:buFont typeface="Symbol"/>
              <a:buChar char=""/>
            </a:pPr>
            <a:r>
              <a:rPr lang="en-US" sz="1200" dirty="0">
                <a:solidFill>
                  <a:prstClr val="black"/>
                </a:solidFill>
                <a:ea typeface="Cambria"/>
                <a:cs typeface="Courier"/>
              </a:rPr>
              <a:t>The 2</a:t>
            </a:r>
            <a:r>
              <a:rPr lang="en-US" sz="1200" baseline="30000" dirty="0">
                <a:solidFill>
                  <a:prstClr val="black"/>
                </a:solidFill>
                <a:ea typeface="Cambria"/>
                <a:cs typeface="Courier"/>
              </a:rPr>
              <a:t>nd</a:t>
            </a:r>
            <a:r>
              <a:rPr lang="en-US" sz="1200" dirty="0">
                <a:solidFill>
                  <a:prstClr val="black"/>
                </a:solidFill>
                <a:ea typeface="Cambria"/>
                <a:cs typeface="Courier"/>
              </a:rPr>
              <a:t> grade level work might be too hard but he has average math and reading ability compared to class.</a:t>
            </a:r>
            <a:endParaRPr lang="en-US" dirty="0">
              <a:solidFill>
                <a:prstClr val="black"/>
              </a:solidFill>
              <a:latin typeface="Cambria"/>
              <a:ea typeface="Cambria"/>
              <a:cs typeface="Courier"/>
            </a:endParaRPr>
          </a:p>
          <a:p>
            <a:pPr marL="342900" indent="-342900">
              <a:buFont typeface="Symbol"/>
              <a:buChar char=""/>
            </a:pPr>
            <a:r>
              <a:rPr lang="en-US" sz="1200" dirty="0">
                <a:solidFill>
                  <a:prstClr val="black"/>
                </a:solidFill>
                <a:ea typeface="Cambria"/>
                <a:cs typeface="Courier"/>
              </a:rPr>
              <a:t>There’s “nothing that interests him enough</a:t>
            </a:r>
            <a:r>
              <a:rPr lang="en-US" sz="1200" dirty="0" smtClean="0">
                <a:solidFill>
                  <a:prstClr val="black"/>
                </a:solidFill>
                <a:ea typeface="Cambria"/>
                <a:cs typeface="Courier"/>
              </a:rPr>
              <a:t>.”</a:t>
            </a:r>
            <a:endParaRPr lang="en-US" dirty="0">
              <a:solidFill>
                <a:prstClr val="black"/>
              </a:solidFill>
              <a:latin typeface="Cambria"/>
              <a:ea typeface="Cambria"/>
              <a:cs typeface="Courier"/>
            </a:endParaRPr>
          </a:p>
        </p:txBody>
      </p:sp>
      <p:sp>
        <p:nvSpPr>
          <p:cNvPr id="7" name="Rectangle 6"/>
          <p:cNvSpPr/>
          <p:nvPr/>
        </p:nvSpPr>
        <p:spPr>
          <a:xfrm>
            <a:off x="828675" y="1352550"/>
            <a:ext cx="4200525" cy="2152650"/>
          </a:xfrm>
          <a:prstGeom prst="rect">
            <a:avLst/>
          </a:prstGeom>
          <a:noFill/>
          <a:ln w="76200">
            <a:solidFill>
              <a:srgbClr val="41985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5048250" y="2114014"/>
            <a:ext cx="3867150" cy="3829586"/>
          </a:xfrm>
          <a:prstGeom prst="rect">
            <a:avLst/>
          </a:prstGeom>
          <a:noFill/>
          <a:ln w="76200">
            <a:solidFill>
              <a:srgbClr val="41985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6863715" y="6324600"/>
            <a:ext cx="2042160" cy="307777"/>
          </a:xfrm>
          <a:prstGeom prst="rect">
            <a:avLst/>
          </a:prstGeom>
        </p:spPr>
        <p:txBody>
          <a:bodyPr wrap="square">
            <a:spAutoFit/>
          </a:bodyPr>
          <a:lstStyle/>
          <a:p>
            <a:pPr algn="r"/>
            <a:r>
              <a:rPr lang="en-US" sz="1400" dirty="0" smtClean="0">
                <a:solidFill>
                  <a:prstClr val="black"/>
                </a:solidFill>
              </a:rPr>
              <a:t>(Germer et al., 2011) </a:t>
            </a:r>
            <a:endParaRPr lang="en-US" sz="1400" dirty="0">
              <a:solidFill>
                <a:prstClr val="black"/>
              </a:solidFill>
            </a:endParaRPr>
          </a:p>
        </p:txBody>
      </p:sp>
    </p:spTree>
    <p:extLst>
      <p:ext uri="{BB962C8B-B14F-4D97-AF65-F5344CB8AC3E}">
        <p14:creationId xmlns:p14="http://schemas.microsoft.com/office/powerpoint/2010/main" val="425754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28600"/>
            <a:ext cx="8610600" cy="1143000"/>
          </a:xfrm>
          <a:solidFill>
            <a:srgbClr val="5BD078"/>
          </a:solidFill>
          <a:ln>
            <a:solidFill>
              <a:srgbClr val="419856"/>
            </a:solidFill>
          </a:ln>
        </p:spPr>
        <p:style>
          <a:lnRef idx="2">
            <a:schemeClr val="accent3">
              <a:shade val="50000"/>
            </a:schemeClr>
          </a:lnRef>
          <a:fillRef idx="1">
            <a:schemeClr val="accent3"/>
          </a:fillRef>
          <a:effectRef idx="0">
            <a:schemeClr val="accent3"/>
          </a:effectRef>
          <a:fontRef idx="minor">
            <a:schemeClr val="lt1"/>
          </a:fontRef>
        </p:style>
        <p:txBody>
          <a:bodyPr/>
          <a:lstStyle/>
          <a:p>
            <a:r>
              <a:rPr lang="en-US" b="1" dirty="0" smtClean="0">
                <a:latin typeface="+mj-lt"/>
              </a:rPr>
              <a:t>Hypothesized Function</a:t>
            </a:r>
            <a:endParaRPr lang="en-US" b="1" dirty="0">
              <a:latin typeface="+mj-lt"/>
            </a:endParaRPr>
          </a:p>
        </p:txBody>
      </p:sp>
      <p:sp>
        <p:nvSpPr>
          <p:cNvPr id="3" name="Content Placeholder 2"/>
          <p:cNvSpPr>
            <a:spLocks noGrp="1"/>
          </p:cNvSpPr>
          <p:nvPr>
            <p:ph idx="4294967295"/>
          </p:nvPr>
        </p:nvSpPr>
        <p:spPr>
          <a:xfrm>
            <a:off x="228600" y="1417638"/>
            <a:ext cx="8610600" cy="4983162"/>
          </a:xfrm>
        </p:spPr>
        <p:txBody>
          <a:bodyPr>
            <a:normAutofit fontScale="92500" lnSpcReduction="20000"/>
          </a:bodyPr>
          <a:lstStyle/>
          <a:p>
            <a:pPr marL="514350" indent="-514350">
              <a:buFont typeface="Wingdings" pitchFamily="2" charset="2"/>
              <a:buChar char="Ø"/>
            </a:pPr>
            <a:r>
              <a:rPr lang="en-US" dirty="0" smtClean="0"/>
              <a:t>When presented with an instructional task, </a:t>
            </a:r>
            <a:r>
              <a:rPr lang="en-US" b="1" dirty="0" smtClean="0">
                <a:solidFill>
                  <a:schemeClr val="accent3"/>
                </a:solidFill>
              </a:rPr>
              <a:t>David engages in off-task behavior </a:t>
            </a:r>
            <a:r>
              <a:rPr lang="en-US" dirty="0" smtClean="0"/>
              <a:t>(such as leaving instructional areas, inappropriately making comments, and engaging in unassigned tasks) </a:t>
            </a:r>
            <a:r>
              <a:rPr lang="en-US" b="1" dirty="0" smtClean="0">
                <a:solidFill>
                  <a:schemeClr val="accent3"/>
                </a:solidFill>
              </a:rPr>
              <a:t>to access attention and/or to escape tasks</a:t>
            </a:r>
            <a:r>
              <a:rPr lang="en-US" dirty="0" smtClean="0">
                <a:solidFill>
                  <a:schemeClr val="accent3"/>
                </a:solidFill>
              </a:rPr>
              <a:t>.  </a:t>
            </a:r>
          </a:p>
          <a:p>
            <a:pPr marL="514350" indent="-514350">
              <a:buFont typeface="Wingdings" pitchFamily="2" charset="2"/>
              <a:buChar char="Ø"/>
            </a:pPr>
            <a:endParaRPr lang="en-US" dirty="0" smtClean="0">
              <a:solidFill>
                <a:srgbClr val="C00000"/>
              </a:solidFill>
            </a:endParaRPr>
          </a:p>
          <a:p>
            <a:pPr marL="514350" indent="-514350">
              <a:buFont typeface="Wingdings" pitchFamily="2" charset="2"/>
              <a:buChar char="Ø"/>
            </a:pPr>
            <a:r>
              <a:rPr lang="en-US" dirty="0" smtClean="0"/>
              <a:t>In other words, when David is off-task he gets attention from his teacher and peers and does not have to complete assignments (positive reinforcement-attention and negative reinforcement-activity).  </a:t>
            </a:r>
            <a:endParaRPr lang="en-US" dirty="0"/>
          </a:p>
        </p:txBody>
      </p:sp>
      <p:sp>
        <p:nvSpPr>
          <p:cNvPr id="5" name="Rectangle 4"/>
          <p:cNvSpPr/>
          <p:nvPr/>
        </p:nvSpPr>
        <p:spPr>
          <a:xfrm>
            <a:off x="6863715" y="6324600"/>
            <a:ext cx="2042160" cy="307777"/>
          </a:xfrm>
          <a:prstGeom prst="rect">
            <a:avLst/>
          </a:prstGeom>
        </p:spPr>
        <p:txBody>
          <a:bodyPr wrap="square">
            <a:spAutoFit/>
          </a:bodyPr>
          <a:lstStyle/>
          <a:p>
            <a:pPr algn="r"/>
            <a:r>
              <a:rPr lang="en-US" sz="1400" dirty="0" smtClean="0">
                <a:solidFill>
                  <a:prstClr val="black"/>
                </a:solidFill>
              </a:rPr>
              <a:t>(Germer et al., 2011) </a:t>
            </a:r>
            <a:endParaRPr lang="en-US" sz="1400" dirty="0">
              <a:solidFill>
                <a:prstClr val="black"/>
              </a:solidFill>
            </a:endParaRPr>
          </a:p>
        </p:txBody>
      </p:sp>
    </p:spTree>
    <p:extLst>
      <p:ext uri="{BB962C8B-B14F-4D97-AF65-F5344CB8AC3E}">
        <p14:creationId xmlns:p14="http://schemas.microsoft.com/office/powerpoint/2010/main" val="2440577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ne 6"/>
          <p:cNvSpPr>
            <a:spLocks noChangeShapeType="1"/>
          </p:cNvSpPr>
          <p:nvPr/>
        </p:nvSpPr>
        <p:spPr bwMode="auto">
          <a:xfrm>
            <a:off x="5393869" y="3921472"/>
            <a:ext cx="0" cy="461400"/>
          </a:xfrm>
          <a:prstGeom prst="line">
            <a:avLst/>
          </a:prstGeom>
          <a:noFill/>
          <a:ln w="38100" cmpd="sng">
            <a:solidFill>
              <a:srgbClr val="000000"/>
            </a:solidFill>
            <a:round/>
            <a:headEnd/>
            <a:tailEnd/>
          </a:ln>
          <a:extLst>
            <a:ext uri="{909E8E84-426E-40dd-AFC4-6F175D3DCCD1}">
              <a14:hiddenFill xmlns:a14="http://schemas.microsoft.com/office/drawing/2010/main" xmlns="">
                <a:noFill/>
              </a14:hiddenFill>
            </a:ext>
          </a:extLst>
        </p:spPr>
        <p:txBody>
          <a:bodyPr/>
          <a:lstStyle/>
          <a:p>
            <a:pPr defTabSz="457200"/>
            <a:endParaRPr lang="en-US" sz="1200" dirty="0">
              <a:solidFill>
                <a:prstClr val="black"/>
              </a:solidFill>
              <a:cs typeface="Times New Roman"/>
            </a:endParaRPr>
          </a:p>
        </p:txBody>
      </p:sp>
      <p:sp>
        <p:nvSpPr>
          <p:cNvPr id="39" name="Text Box 31"/>
          <p:cNvSpPr txBox="1">
            <a:spLocks noChangeArrowheads="1"/>
          </p:cNvSpPr>
          <p:nvPr/>
        </p:nvSpPr>
        <p:spPr bwMode="auto">
          <a:xfrm>
            <a:off x="4967996" y="3949586"/>
            <a:ext cx="595302" cy="41509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rgbClr val="808000"/>
                </a:solidFill>
                <a:miter lim="800000"/>
                <a:headEnd/>
                <a:tailEnd/>
              </a14:hiddenLine>
            </a:ext>
          </a:extLst>
        </p:spPr>
        <p:txBody>
          <a:bodyPr/>
          <a:lstStyle/>
          <a:p>
            <a:pPr defTabSz="457200" eaLnBrk="0" hangingPunct="0"/>
            <a:r>
              <a:rPr lang="en-US" sz="1200" b="1" dirty="0">
                <a:solidFill>
                  <a:prstClr val="black"/>
                </a:solidFill>
                <a:cs typeface="Times New Roman"/>
              </a:rPr>
              <a:t>NO</a:t>
            </a:r>
          </a:p>
        </p:txBody>
      </p:sp>
      <p:sp>
        <p:nvSpPr>
          <p:cNvPr id="2" name="Title 1"/>
          <p:cNvSpPr>
            <a:spLocks noGrp="1"/>
          </p:cNvSpPr>
          <p:nvPr>
            <p:ph type="title" idx="4294967295"/>
          </p:nvPr>
        </p:nvSpPr>
        <p:spPr>
          <a:xfrm>
            <a:off x="304800" y="5375275"/>
            <a:ext cx="8572500" cy="765175"/>
          </a:xfrm>
        </p:spPr>
        <p:txBody>
          <a:bodyPr>
            <a:noAutofit/>
          </a:bodyPr>
          <a:lstStyle/>
          <a:p>
            <a:r>
              <a:rPr lang="en-US" sz="2000" b="1" dirty="0" smtClean="0">
                <a:effectLst/>
              </a:rPr>
              <a:t>Method 2: Im</a:t>
            </a:r>
            <a:r>
              <a:rPr lang="en-US" sz="2000" b="1" dirty="0" smtClean="0"/>
              <a:t>prove the environment was selected as the basis for the intervention.</a:t>
            </a:r>
            <a:endParaRPr lang="en-US" sz="2000" b="1" dirty="0"/>
          </a:p>
        </p:txBody>
      </p:sp>
      <p:sp>
        <p:nvSpPr>
          <p:cNvPr id="9" name="Line 7"/>
          <p:cNvSpPr>
            <a:spLocks noChangeShapeType="1"/>
          </p:cNvSpPr>
          <p:nvPr/>
        </p:nvSpPr>
        <p:spPr bwMode="auto">
          <a:xfrm>
            <a:off x="4590971" y="1643729"/>
            <a:ext cx="1" cy="1097909"/>
          </a:xfrm>
          <a:prstGeom prst="line">
            <a:avLst/>
          </a:prstGeom>
          <a:noFill/>
          <a:ln w="38100" cmpd="sng">
            <a:solidFill>
              <a:srgbClr val="000000"/>
            </a:solidFill>
            <a:round/>
            <a:headEnd/>
            <a:tailEnd/>
          </a:ln>
          <a:extLst>
            <a:ext uri="{909E8E84-426E-40dd-AFC4-6F175D3DCCD1}">
              <a14:hiddenFill xmlns:a14="http://schemas.microsoft.com/office/drawing/2010/main" xmlns="">
                <a:noFill/>
              </a14:hiddenFill>
            </a:ext>
          </a:extLst>
        </p:spPr>
        <p:txBody>
          <a:bodyPr/>
          <a:lstStyle/>
          <a:p>
            <a:pPr defTabSz="457200"/>
            <a:endParaRPr lang="en-US" sz="1200" dirty="0">
              <a:solidFill>
                <a:prstClr val="black"/>
              </a:solidFill>
              <a:cs typeface="Times New Roman"/>
            </a:endParaRPr>
          </a:p>
        </p:txBody>
      </p:sp>
      <p:sp>
        <p:nvSpPr>
          <p:cNvPr id="11" name="Line 14"/>
          <p:cNvSpPr>
            <a:spLocks noChangeShapeType="1"/>
          </p:cNvSpPr>
          <p:nvPr/>
        </p:nvSpPr>
        <p:spPr bwMode="auto">
          <a:xfrm flipH="1">
            <a:off x="1845968" y="3760342"/>
            <a:ext cx="482856" cy="695296"/>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defTabSz="457200"/>
            <a:endParaRPr lang="en-US" sz="1200" dirty="0">
              <a:solidFill>
                <a:prstClr val="black"/>
              </a:solidFill>
              <a:cs typeface="Times New Roman"/>
            </a:endParaRPr>
          </a:p>
        </p:txBody>
      </p:sp>
      <p:sp>
        <p:nvSpPr>
          <p:cNvPr id="12" name="AutoShape 4"/>
          <p:cNvSpPr>
            <a:spLocks noChangeArrowheads="1"/>
          </p:cNvSpPr>
          <p:nvPr/>
        </p:nvSpPr>
        <p:spPr bwMode="auto">
          <a:xfrm>
            <a:off x="304799" y="4259581"/>
            <a:ext cx="2143086" cy="842825"/>
          </a:xfrm>
          <a:prstGeom prst="roundRect">
            <a:avLst>
              <a:gd name="adj" fmla="val 16667"/>
            </a:avLst>
          </a:prstGeom>
          <a:solidFill>
            <a:schemeClr val="bg1"/>
          </a:solidFill>
          <a:ln w="9525">
            <a:solidFill>
              <a:srgbClr val="000000"/>
            </a:solidFill>
            <a:round/>
            <a:headEnd/>
            <a:tailEnd/>
          </a:ln>
        </p:spPr>
        <p:txBody>
          <a:bodyPr/>
          <a:lstStyle/>
          <a:p>
            <a:pPr defTabSz="457200"/>
            <a:endParaRPr lang="en-US" sz="1200" dirty="0">
              <a:solidFill>
                <a:prstClr val="black"/>
              </a:solidFill>
              <a:cs typeface="Times New Roman"/>
            </a:endParaRPr>
          </a:p>
        </p:txBody>
      </p:sp>
      <p:sp>
        <p:nvSpPr>
          <p:cNvPr id="13" name="Line 5"/>
          <p:cNvSpPr>
            <a:spLocks noChangeShapeType="1"/>
          </p:cNvSpPr>
          <p:nvPr/>
        </p:nvSpPr>
        <p:spPr bwMode="auto">
          <a:xfrm>
            <a:off x="3639310" y="3921472"/>
            <a:ext cx="0" cy="46140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defTabSz="457200"/>
            <a:endParaRPr lang="en-US" sz="1200" dirty="0">
              <a:solidFill>
                <a:prstClr val="black"/>
              </a:solidFill>
              <a:cs typeface="Times New Roman"/>
            </a:endParaRPr>
          </a:p>
        </p:txBody>
      </p:sp>
      <p:sp>
        <p:nvSpPr>
          <p:cNvPr id="15" name="AutoShape 8"/>
          <p:cNvSpPr>
            <a:spLocks noChangeArrowheads="1"/>
          </p:cNvSpPr>
          <p:nvPr/>
        </p:nvSpPr>
        <p:spPr bwMode="auto">
          <a:xfrm>
            <a:off x="3342958" y="1643729"/>
            <a:ext cx="2500267" cy="296024"/>
          </a:xfrm>
          <a:prstGeom prst="roundRect">
            <a:avLst>
              <a:gd name="adj" fmla="val 16667"/>
            </a:avLst>
          </a:prstGeom>
          <a:solidFill>
            <a:schemeClr val="accent6">
              <a:lumMod val="20000"/>
              <a:lumOff val="80000"/>
            </a:schemeClr>
          </a:solidFill>
          <a:ln w="38100" cmpd="sng">
            <a:solidFill>
              <a:schemeClr val="tx1"/>
            </a:solidFill>
            <a:headEnd/>
            <a:tailEnd/>
          </a:ln>
        </p:spPr>
        <p:style>
          <a:lnRef idx="2">
            <a:schemeClr val="dk1"/>
          </a:lnRef>
          <a:fillRef idx="1">
            <a:schemeClr val="lt1"/>
          </a:fillRef>
          <a:effectRef idx="0">
            <a:schemeClr val="dk1"/>
          </a:effectRef>
          <a:fontRef idx="minor">
            <a:schemeClr val="dk1"/>
          </a:fontRef>
        </p:style>
        <p:txBody>
          <a:bodyPr/>
          <a:lstStyle/>
          <a:p>
            <a:pPr defTabSz="457200"/>
            <a:endParaRPr lang="en-US" sz="1200" dirty="0">
              <a:solidFill>
                <a:prstClr val="black"/>
              </a:solidFill>
              <a:cs typeface="Times New Roman"/>
            </a:endParaRPr>
          </a:p>
        </p:txBody>
      </p:sp>
      <p:sp>
        <p:nvSpPr>
          <p:cNvPr id="16" name="AutoShape 9"/>
          <p:cNvSpPr>
            <a:spLocks noChangeArrowheads="1"/>
          </p:cNvSpPr>
          <p:nvPr/>
        </p:nvSpPr>
        <p:spPr bwMode="auto">
          <a:xfrm>
            <a:off x="3043187" y="2098939"/>
            <a:ext cx="3095569" cy="256333"/>
          </a:xfrm>
          <a:prstGeom prst="roundRect">
            <a:avLst>
              <a:gd name="adj" fmla="val 16667"/>
            </a:avLst>
          </a:prstGeom>
          <a:solidFill>
            <a:schemeClr val="accent6">
              <a:lumMod val="20000"/>
              <a:lumOff val="80000"/>
            </a:schemeClr>
          </a:solidFill>
          <a:ln w="38100" cmpd="sng">
            <a:solidFill>
              <a:srgbClr val="000000"/>
            </a:solidFill>
            <a:headEnd/>
            <a:tailEnd/>
          </a:ln>
        </p:spPr>
        <p:style>
          <a:lnRef idx="2">
            <a:schemeClr val="dk1"/>
          </a:lnRef>
          <a:fillRef idx="1">
            <a:schemeClr val="lt1"/>
          </a:fillRef>
          <a:effectRef idx="0">
            <a:schemeClr val="dk1"/>
          </a:effectRef>
          <a:fontRef idx="minor">
            <a:schemeClr val="dk1"/>
          </a:fontRef>
        </p:style>
        <p:txBody>
          <a:bodyPr/>
          <a:lstStyle/>
          <a:p>
            <a:pPr defTabSz="457200"/>
            <a:endParaRPr lang="en-US" sz="1200" dirty="0">
              <a:solidFill>
                <a:prstClr val="black"/>
              </a:solidFill>
              <a:cs typeface="Times New Roman"/>
            </a:endParaRPr>
          </a:p>
        </p:txBody>
      </p:sp>
      <p:sp>
        <p:nvSpPr>
          <p:cNvPr id="17" name="Text Box 10"/>
          <p:cNvSpPr txBox="1">
            <a:spLocks noChangeArrowheads="1"/>
          </p:cNvSpPr>
          <p:nvPr/>
        </p:nvSpPr>
        <p:spPr bwMode="auto">
          <a:xfrm>
            <a:off x="3462018" y="1643729"/>
            <a:ext cx="2262147" cy="2960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457200" eaLnBrk="0" hangingPunct="0"/>
            <a:r>
              <a:rPr lang="en-US" sz="1200" b="1" dirty="0">
                <a:solidFill>
                  <a:prstClr val="black"/>
                </a:solidFill>
                <a:cs typeface="Times New Roman"/>
              </a:rPr>
              <a:t>Conduct FBA</a:t>
            </a:r>
          </a:p>
        </p:txBody>
      </p:sp>
      <p:sp>
        <p:nvSpPr>
          <p:cNvPr id="19" name="Line 13"/>
          <p:cNvSpPr>
            <a:spLocks noChangeShapeType="1"/>
          </p:cNvSpPr>
          <p:nvPr/>
        </p:nvSpPr>
        <p:spPr bwMode="auto">
          <a:xfrm>
            <a:off x="7114227" y="3760342"/>
            <a:ext cx="327580" cy="743255"/>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defTabSz="457200"/>
            <a:endParaRPr lang="en-US" sz="1200" dirty="0">
              <a:solidFill>
                <a:prstClr val="black"/>
              </a:solidFill>
              <a:cs typeface="Times New Roman"/>
            </a:endParaRPr>
          </a:p>
        </p:txBody>
      </p:sp>
      <p:sp>
        <p:nvSpPr>
          <p:cNvPr id="20" name="Line 15"/>
          <p:cNvSpPr>
            <a:spLocks noChangeShapeType="1"/>
          </p:cNvSpPr>
          <p:nvPr/>
        </p:nvSpPr>
        <p:spPr bwMode="auto">
          <a:xfrm flipH="1">
            <a:off x="3446669" y="3178805"/>
            <a:ext cx="549000" cy="345637"/>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defTabSz="457200"/>
            <a:endParaRPr lang="en-US" sz="1200" dirty="0">
              <a:solidFill>
                <a:prstClr val="black"/>
              </a:solidFill>
              <a:cs typeface="Times New Roman"/>
            </a:endParaRPr>
          </a:p>
        </p:txBody>
      </p:sp>
      <p:sp>
        <p:nvSpPr>
          <p:cNvPr id="21" name="Line 16"/>
          <p:cNvSpPr>
            <a:spLocks noChangeShapeType="1"/>
          </p:cNvSpPr>
          <p:nvPr/>
        </p:nvSpPr>
        <p:spPr bwMode="auto">
          <a:xfrm>
            <a:off x="5186273" y="3178805"/>
            <a:ext cx="595302" cy="395250"/>
          </a:xfrm>
          <a:prstGeom prst="line">
            <a:avLst/>
          </a:prstGeom>
          <a:noFill/>
          <a:ln w="38100" cmpd="sng">
            <a:solidFill>
              <a:srgbClr val="000000"/>
            </a:solidFill>
            <a:round/>
            <a:headEnd/>
            <a:tailEnd/>
          </a:ln>
          <a:extLst>
            <a:ext uri="{909E8E84-426E-40dd-AFC4-6F175D3DCCD1}">
              <a14:hiddenFill xmlns:a14="http://schemas.microsoft.com/office/drawing/2010/main" xmlns="">
                <a:noFill/>
              </a14:hiddenFill>
            </a:ext>
          </a:extLst>
        </p:spPr>
        <p:txBody>
          <a:bodyPr/>
          <a:lstStyle/>
          <a:p>
            <a:pPr defTabSz="457200"/>
            <a:endParaRPr lang="en-US" sz="1200" dirty="0">
              <a:ln w="28575" cmpd="sng">
                <a:solidFill>
                  <a:prstClr val="black"/>
                </a:solidFill>
              </a:ln>
              <a:solidFill>
                <a:prstClr val="black"/>
              </a:solidFill>
              <a:cs typeface="Times New Roman"/>
            </a:endParaRPr>
          </a:p>
        </p:txBody>
      </p:sp>
      <p:sp>
        <p:nvSpPr>
          <p:cNvPr id="22" name="AutoShape 17"/>
          <p:cNvSpPr>
            <a:spLocks noChangeArrowheads="1"/>
          </p:cNvSpPr>
          <p:nvPr/>
        </p:nvSpPr>
        <p:spPr bwMode="auto">
          <a:xfrm>
            <a:off x="6734058" y="4259582"/>
            <a:ext cx="2143086" cy="776316"/>
          </a:xfrm>
          <a:prstGeom prst="roundRect">
            <a:avLst>
              <a:gd name="adj" fmla="val 16667"/>
            </a:avLst>
          </a:prstGeom>
          <a:ln w="6350" cmpd="sng">
            <a:headEnd/>
            <a:tailEnd/>
          </a:ln>
        </p:spPr>
        <p:style>
          <a:lnRef idx="2">
            <a:schemeClr val="dk1"/>
          </a:lnRef>
          <a:fillRef idx="1">
            <a:schemeClr val="lt1"/>
          </a:fillRef>
          <a:effectRef idx="0">
            <a:schemeClr val="dk1"/>
          </a:effectRef>
          <a:fontRef idx="minor">
            <a:schemeClr val="dk1"/>
          </a:fontRef>
        </p:style>
        <p:txBody>
          <a:bodyPr/>
          <a:lstStyle/>
          <a:p>
            <a:pPr defTabSz="457200"/>
            <a:endParaRPr lang="en-US" sz="1200" dirty="0">
              <a:solidFill>
                <a:prstClr val="black"/>
              </a:solidFill>
              <a:cs typeface="Times New Roman"/>
            </a:endParaRPr>
          </a:p>
        </p:txBody>
      </p:sp>
      <p:sp>
        <p:nvSpPr>
          <p:cNvPr id="23" name="AutoShape 19"/>
          <p:cNvSpPr>
            <a:spLocks noChangeArrowheads="1"/>
          </p:cNvSpPr>
          <p:nvPr/>
        </p:nvSpPr>
        <p:spPr bwMode="auto">
          <a:xfrm>
            <a:off x="2447885" y="4259581"/>
            <a:ext cx="2143086" cy="807037"/>
          </a:xfrm>
          <a:prstGeom prst="roundRect">
            <a:avLst>
              <a:gd name="adj" fmla="val 16667"/>
            </a:avLst>
          </a:prstGeom>
          <a:solidFill>
            <a:schemeClr val="bg1"/>
          </a:solidFill>
          <a:ln w="9525">
            <a:solidFill>
              <a:schemeClr val="tx1"/>
            </a:solidFill>
            <a:round/>
            <a:headEnd/>
            <a:tailEnd/>
          </a:ln>
        </p:spPr>
        <p:txBody>
          <a:bodyPr/>
          <a:lstStyle/>
          <a:p>
            <a:pPr defTabSz="457200"/>
            <a:endParaRPr lang="en-US" sz="1200" dirty="0">
              <a:solidFill>
                <a:prstClr val="black"/>
              </a:solidFill>
              <a:cs typeface="Times New Roman"/>
            </a:endParaRPr>
          </a:p>
        </p:txBody>
      </p:sp>
      <p:sp>
        <p:nvSpPr>
          <p:cNvPr id="24" name="AutoShape 18"/>
          <p:cNvSpPr>
            <a:spLocks noChangeArrowheads="1"/>
          </p:cNvSpPr>
          <p:nvPr/>
        </p:nvSpPr>
        <p:spPr bwMode="auto">
          <a:xfrm>
            <a:off x="4590972" y="4259582"/>
            <a:ext cx="2143086" cy="807036"/>
          </a:xfrm>
          <a:prstGeom prst="roundRect">
            <a:avLst>
              <a:gd name="adj" fmla="val 16667"/>
            </a:avLst>
          </a:prstGeom>
          <a:solidFill>
            <a:schemeClr val="accent6">
              <a:lumMod val="40000"/>
              <a:lumOff val="60000"/>
            </a:schemeClr>
          </a:solidFill>
          <a:ln w="38100" cmpd="sng">
            <a:solidFill>
              <a:schemeClr val="tx1"/>
            </a:solidFill>
            <a:round/>
            <a:headEnd/>
            <a:tailEnd/>
          </a:ln>
          <a:extLst/>
        </p:spPr>
        <p:txBody>
          <a:bodyPr/>
          <a:lstStyle/>
          <a:p>
            <a:pPr defTabSz="457200"/>
            <a:endParaRPr lang="en-US" sz="1200" dirty="0">
              <a:solidFill>
                <a:prstClr val="black"/>
              </a:solidFill>
              <a:cs typeface="Times New Roman"/>
            </a:endParaRPr>
          </a:p>
        </p:txBody>
      </p:sp>
      <p:sp>
        <p:nvSpPr>
          <p:cNvPr id="25" name="AutoShape 20"/>
          <p:cNvSpPr>
            <a:spLocks noChangeArrowheads="1"/>
          </p:cNvSpPr>
          <p:nvPr/>
        </p:nvSpPr>
        <p:spPr bwMode="auto">
          <a:xfrm>
            <a:off x="4710032" y="3278159"/>
            <a:ext cx="3095569" cy="876494"/>
          </a:xfrm>
          <a:prstGeom prst="diamond">
            <a:avLst/>
          </a:prstGeom>
          <a:solidFill>
            <a:schemeClr val="accent6">
              <a:lumMod val="20000"/>
              <a:lumOff val="80000"/>
            </a:schemeClr>
          </a:solidFill>
          <a:ln w="38100" cmpd="sng">
            <a:headEnd/>
            <a:tailEnd/>
          </a:ln>
        </p:spPr>
        <p:style>
          <a:lnRef idx="2">
            <a:schemeClr val="dk1"/>
          </a:lnRef>
          <a:fillRef idx="1">
            <a:schemeClr val="lt1"/>
          </a:fillRef>
          <a:effectRef idx="0">
            <a:schemeClr val="dk1"/>
          </a:effectRef>
          <a:fontRef idx="minor">
            <a:schemeClr val="dk1"/>
          </a:fontRef>
        </p:style>
        <p:txBody>
          <a:bodyPr/>
          <a:lstStyle/>
          <a:p>
            <a:pPr defTabSz="457200"/>
            <a:endParaRPr lang="en-US" sz="1200" dirty="0">
              <a:solidFill>
                <a:prstClr val="black"/>
              </a:solidFill>
              <a:cs typeface="Times New Roman"/>
            </a:endParaRPr>
          </a:p>
        </p:txBody>
      </p:sp>
      <p:sp>
        <p:nvSpPr>
          <p:cNvPr id="26" name="AutoShape 21"/>
          <p:cNvSpPr>
            <a:spLocks noChangeArrowheads="1"/>
          </p:cNvSpPr>
          <p:nvPr/>
        </p:nvSpPr>
        <p:spPr bwMode="auto">
          <a:xfrm>
            <a:off x="1376342" y="3278159"/>
            <a:ext cx="3095569" cy="876494"/>
          </a:xfrm>
          <a:prstGeom prst="diamond">
            <a:avLst/>
          </a:prstGeom>
          <a:solidFill>
            <a:schemeClr val="bg1"/>
          </a:solidFill>
          <a:ln w="9525">
            <a:solidFill>
              <a:srgbClr val="000000"/>
            </a:solidFill>
            <a:miter lim="800000"/>
            <a:headEnd/>
            <a:tailEnd/>
          </a:ln>
        </p:spPr>
        <p:txBody>
          <a:bodyPr/>
          <a:lstStyle/>
          <a:p>
            <a:pPr defTabSz="457200"/>
            <a:endParaRPr lang="en-US" sz="1200" b="1" dirty="0">
              <a:solidFill>
                <a:prstClr val="black"/>
              </a:solidFill>
              <a:cs typeface="Times New Roman"/>
            </a:endParaRPr>
          </a:p>
        </p:txBody>
      </p:sp>
      <p:sp>
        <p:nvSpPr>
          <p:cNvPr id="27" name="Text Box 22"/>
          <p:cNvSpPr txBox="1">
            <a:spLocks noChangeArrowheads="1"/>
          </p:cNvSpPr>
          <p:nvPr/>
        </p:nvSpPr>
        <p:spPr bwMode="auto">
          <a:xfrm>
            <a:off x="5186273" y="3475422"/>
            <a:ext cx="2262147" cy="46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457200" eaLnBrk="0" hangingPunct="0"/>
            <a:r>
              <a:rPr lang="en-US" sz="1200" b="1" dirty="0">
                <a:solidFill>
                  <a:prstClr val="black"/>
                </a:solidFill>
                <a:cs typeface="Times New Roman"/>
              </a:rPr>
              <a:t>Do antecedent conditions represent effective </a:t>
            </a:r>
            <a:r>
              <a:rPr lang="en-US" sz="1200" b="1" dirty="0" smtClean="0">
                <a:solidFill>
                  <a:prstClr val="black"/>
                </a:solidFill>
                <a:cs typeface="Times New Roman"/>
              </a:rPr>
              <a:t>practices?</a:t>
            </a:r>
            <a:endParaRPr lang="en-US" sz="1200" b="1" dirty="0">
              <a:solidFill>
                <a:prstClr val="black"/>
              </a:solidFill>
              <a:cs typeface="Times New Roman"/>
            </a:endParaRPr>
          </a:p>
        </p:txBody>
      </p:sp>
      <p:sp>
        <p:nvSpPr>
          <p:cNvPr id="28" name="Text Box 23"/>
          <p:cNvSpPr txBox="1">
            <a:spLocks noChangeArrowheads="1"/>
          </p:cNvSpPr>
          <p:nvPr/>
        </p:nvSpPr>
        <p:spPr bwMode="auto">
          <a:xfrm>
            <a:off x="1867466" y="3475125"/>
            <a:ext cx="2128204" cy="6929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457200" eaLnBrk="0" hangingPunct="0"/>
            <a:r>
              <a:rPr lang="en-US" sz="1200" b="1" dirty="0">
                <a:solidFill>
                  <a:prstClr val="black"/>
                </a:solidFill>
                <a:cs typeface="Times New Roman"/>
              </a:rPr>
              <a:t>Do </a:t>
            </a:r>
            <a:r>
              <a:rPr lang="en-US" sz="1200" b="1" dirty="0" smtClean="0">
                <a:solidFill>
                  <a:prstClr val="black"/>
                </a:solidFill>
                <a:cs typeface="Times New Roman"/>
              </a:rPr>
              <a:t>antecedent </a:t>
            </a:r>
            <a:r>
              <a:rPr lang="en-US" sz="1200" b="1" dirty="0">
                <a:solidFill>
                  <a:prstClr val="black"/>
                </a:solidFill>
                <a:cs typeface="Times New Roman"/>
              </a:rPr>
              <a:t>conditions represent effective practices?</a:t>
            </a:r>
          </a:p>
        </p:txBody>
      </p:sp>
      <p:sp>
        <p:nvSpPr>
          <p:cNvPr id="29" name="Text Box 24"/>
          <p:cNvSpPr txBox="1">
            <a:spLocks noChangeArrowheads="1"/>
          </p:cNvSpPr>
          <p:nvPr/>
        </p:nvSpPr>
        <p:spPr bwMode="auto">
          <a:xfrm>
            <a:off x="423859" y="4375346"/>
            <a:ext cx="1904966" cy="6912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457200" eaLnBrk="0" hangingPunct="0"/>
            <a:r>
              <a:rPr lang="en-US" sz="1400" b="1" dirty="0">
                <a:solidFill>
                  <a:prstClr val="black"/>
                </a:solidFill>
                <a:cs typeface="Times New Roman"/>
              </a:rPr>
              <a:t>Method 1: Teach the replacement behavior</a:t>
            </a:r>
          </a:p>
        </p:txBody>
      </p:sp>
      <p:sp>
        <p:nvSpPr>
          <p:cNvPr id="30" name="Text Box 25"/>
          <p:cNvSpPr txBox="1">
            <a:spLocks noChangeArrowheads="1"/>
          </p:cNvSpPr>
          <p:nvPr/>
        </p:nvSpPr>
        <p:spPr bwMode="auto">
          <a:xfrm>
            <a:off x="4710032" y="4375346"/>
            <a:ext cx="1904966" cy="597009"/>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defTabSz="457200" eaLnBrk="0" hangingPunct="0"/>
            <a:r>
              <a:rPr lang="en-US" sz="1400" b="1" dirty="0">
                <a:solidFill>
                  <a:prstClr val="black"/>
                </a:solidFill>
                <a:cs typeface="Times New Roman"/>
              </a:rPr>
              <a:t>Method 2: Improve the environment</a:t>
            </a:r>
          </a:p>
        </p:txBody>
      </p:sp>
      <p:sp>
        <p:nvSpPr>
          <p:cNvPr id="31" name="Text Box 26"/>
          <p:cNvSpPr txBox="1">
            <a:spLocks noChangeArrowheads="1"/>
          </p:cNvSpPr>
          <p:nvPr/>
        </p:nvSpPr>
        <p:spPr bwMode="auto">
          <a:xfrm>
            <a:off x="6853118" y="4375346"/>
            <a:ext cx="1904966" cy="682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457200" eaLnBrk="0" hangingPunct="0"/>
            <a:r>
              <a:rPr lang="en-US" sz="1400" b="1" dirty="0">
                <a:solidFill>
                  <a:prstClr val="black"/>
                </a:solidFill>
                <a:cs typeface="Times New Roman"/>
              </a:rPr>
              <a:t>Method 3: Adjust the contingencies</a:t>
            </a:r>
          </a:p>
        </p:txBody>
      </p:sp>
      <p:sp>
        <p:nvSpPr>
          <p:cNvPr id="32" name="Text Box 27"/>
          <p:cNvSpPr txBox="1">
            <a:spLocks noChangeArrowheads="1"/>
          </p:cNvSpPr>
          <p:nvPr/>
        </p:nvSpPr>
        <p:spPr bwMode="auto">
          <a:xfrm>
            <a:off x="2286000" y="4343400"/>
            <a:ext cx="2381207" cy="7938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457200" eaLnBrk="0" hangingPunct="0"/>
            <a:r>
              <a:rPr lang="en-US" sz="1400" b="1" dirty="0">
                <a:solidFill>
                  <a:prstClr val="black"/>
                </a:solidFill>
                <a:cs typeface="Times New Roman"/>
              </a:rPr>
              <a:t>Method 1 &amp; 2: Teach the replacement behavior </a:t>
            </a:r>
            <a:r>
              <a:rPr lang="en-US" sz="1400" b="1" i="1" dirty="0">
                <a:solidFill>
                  <a:prstClr val="black"/>
                </a:solidFill>
                <a:cs typeface="Times New Roman"/>
              </a:rPr>
              <a:t>and </a:t>
            </a:r>
            <a:r>
              <a:rPr lang="en-US" sz="1400" b="1" dirty="0" smtClean="0">
                <a:solidFill>
                  <a:prstClr val="black"/>
                </a:solidFill>
                <a:cs typeface="Times New Roman"/>
              </a:rPr>
              <a:t>improve </a:t>
            </a:r>
            <a:r>
              <a:rPr lang="en-US" sz="1400" b="1" dirty="0">
                <a:solidFill>
                  <a:prstClr val="black"/>
                </a:solidFill>
                <a:cs typeface="Times New Roman"/>
              </a:rPr>
              <a:t>the </a:t>
            </a:r>
            <a:r>
              <a:rPr lang="en-US" sz="1400" b="1" dirty="0" smtClean="0">
                <a:solidFill>
                  <a:prstClr val="black"/>
                </a:solidFill>
                <a:cs typeface="Times New Roman"/>
              </a:rPr>
              <a:t>environment</a:t>
            </a:r>
            <a:endParaRPr lang="en-US" sz="1400" b="1" dirty="0">
              <a:solidFill>
                <a:prstClr val="black"/>
              </a:solidFill>
              <a:cs typeface="Times New Roman"/>
            </a:endParaRPr>
          </a:p>
        </p:txBody>
      </p:sp>
      <p:sp>
        <p:nvSpPr>
          <p:cNvPr id="33" name="Text Box 32"/>
          <p:cNvSpPr txBox="1">
            <a:spLocks noChangeArrowheads="1"/>
          </p:cNvSpPr>
          <p:nvPr/>
        </p:nvSpPr>
        <p:spPr bwMode="auto">
          <a:xfrm>
            <a:off x="3162247" y="2061952"/>
            <a:ext cx="2857448" cy="390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457200" eaLnBrk="0" hangingPunct="0"/>
            <a:r>
              <a:rPr lang="en-US" sz="1200" b="1" dirty="0">
                <a:solidFill>
                  <a:prstClr val="black"/>
                </a:solidFill>
                <a:cs typeface="Times New Roman"/>
              </a:rPr>
              <a:t>Select Replacement Behavior</a:t>
            </a:r>
          </a:p>
        </p:txBody>
      </p:sp>
      <p:sp>
        <p:nvSpPr>
          <p:cNvPr id="34" name="Text Box 33"/>
          <p:cNvSpPr txBox="1">
            <a:spLocks noChangeArrowheads="1"/>
          </p:cNvSpPr>
          <p:nvPr/>
        </p:nvSpPr>
        <p:spPr bwMode="auto">
          <a:xfrm>
            <a:off x="3344145" y="3141245"/>
            <a:ext cx="433247" cy="287755"/>
          </a:xfrm>
          <a:prstGeom prst="rect">
            <a:avLst/>
          </a:prstGeom>
          <a:noFill/>
          <a:ln>
            <a:noFill/>
          </a:ln>
          <a:effectLst/>
          <a:extLst>
            <a:ext uri="{909E8E84-426E-40dd-AFC4-6F175D3DCCD1}">
              <a14:hiddenFill xmlns:a14="http://schemas.microsoft.com/office/drawing/2010/main" xmlns="">
                <a:solidFill>
                  <a:srgbClr val="F2F029"/>
                </a:solidFill>
              </a14:hiddenFill>
            </a:ext>
            <a:ext uri="{91240B29-F687-4f45-9708-019B960494DF}">
              <a14:hiddenLine xmlns:a14="http://schemas.microsoft.com/office/drawing/2010/main" xmlns="" w="15875">
                <a:solidFill>
                  <a:schemeClr val="accent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457200">
              <a:spcBef>
                <a:spcPct val="50000"/>
              </a:spcBef>
            </a:pPr>
            <a:r>
              <a:rPr lang="en-US" sz="1200" dirty="0">
                <a:solidFill>
                  <a:prstClr val="black"/>
                </a:solidFill>
                <a:cs typeface="Times New Roman"/>
              </a:rPr>
              <a:t>NO</a:t>
            </a:r>
          </a:p>
        </p:txBody>
      </p:sp>
      <p:sp>
        <p:nvSpPr>
          <p:cNvPr id="35" name="Text Box 34"/>
          <p:cNvSpPr txBox="1">
            <a:spLocks noChangeArrowheads="1"/>
          </p:cNvSpPr>
          <p:nvPr/>
        </p:nvSpPr>
        <p:spPr bwMode="auto">
          <a:xfrm>
            <a:off x="5394629" y="3141245"/>
            <a:ext cx="525850" cy="287755"/>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none">
            <a:spAutoFit/>
          </a:bodyPr>
          <a:lstStyle/>
          <a:p>
            <a:pPr defTabSz="457200">
              <a:spcBef>
                <a:spcPct val="50000"/>
              </a:spcBef>
            </a:pPr>
            <a:r>
              <a:rPr lang="en-US" sz="1200" b="1" dirty="0">
                <a:solidFill>
                  <a:prstClr val="black"/>
                </a:solidFill>
                <a:cs typeface="Times New Roman"/>
              </a:rPr>
              <a:t>YES</a:t>
            </a:r>
            <a:endParaRPr lang="en-US" sz="1200" dirty="0">
              <a:solidFill>
                <a:prstClr val="black"/>
              </a:solidFill>
              <a:cs typeface="Times New Roman"/>
            </a:endParaRPr>
          </a:p>
        </p:txBody>
      </p:sp>
      <p:sp>
        <p:nvSpPr>
          <p:cNvPr id="36" name="Text Box 28"/>
          <p:cNvSpPr txBox="1">
            <a:spLocks noChangeArrowheads="1"/>
          </p:cNvSpPr>
          <p:nvPr/>
        </p:nvSpPr>
        <p:spPr bwMode="auto">
          <a:xfrm>
            <a:off x="1550324" y="3937257"/>
            <a:ext cx="524196" cy="506052"/>
          </a:xfrm>
          <a:prstGeom prst="rect">
            <a:avLst/>
          </a:prstGeom>
          <a:noFill/>
          <a:ln>
            <a:noFill/>
          </a:ln>
          <a:extLst>
            <a:ext uri="{909E8E84-426E-40dd-AFC4-6F175D3DCCD1}">
              <a14:hiddenFill xmlns:a14="http://schemas.microsoft.com/office/drawing/2010/main" xmlns="">
                <a:solidFill>
                  <a:srgbClr val="F2F029"/>
                </a:solidFill>
              </a14:hiddenFill>
            </a:ext>
            <a:ext uri="{91240B29-F687-4f45-9708-019B960494DF}">
              <a14:hiddenLine xmlns:a14="http://schemas.microsoft.com/office/drawing/2010/main" xmlns="" w="15875">
                <a:solidFill>
                  <a:schemeClr val="accent2"/>
                </a:solidFill>
                <a:miter lim="800000"/>
                <a:headEnd/>
                <a:tailEnd/>
              </a14:hiddenLine>
            </a:ext>
          </a:extLst>
        </p:spPr>
        <p:txBody>
          <a:bodyPr/>
          <a:lstStyle/>
          <a:p>
            <a:pPr defTabSz="457200" eaLnBrk="0" hangingPunct="0"/>
            <a:r>
              <a:rPr lang="en-US" sz="1200" dirty="0">
                <a:solidFill>
                  <a:prstClr val="black"/>
                </a:solidFill>
                <a:cs typeface="Times New Roman"/>
              </a:rPr>
              <a:t>YES</a:t>
            </a:r>
          </a:p>
        </p:txBody>
      </p:sp>
      <p:sp>
        <p:nvSpPr>
          <p:cNvPr id="37" name="Text Box 29"/>
          <p:cNvSpPr txBox="1">
            <a:spLocks noChangeArrowheads="1"/>
          </p:cNvSpPr>
          <p:nvPr/>
        </p:nvSpPr>
        <p:spPr bwMode="auto">
          <a:xfrm>
            <a:off x="3609623" y="3881576"/>
            <a:ext cx="595302" cy="595355"/>
          </a:xfrm>
          <a:prstGeom prst="rect">
            <a:avLst/>
          </a:prstGeom>
          <a:noFill/>
          <a:ln>
            <a:noFill/>
          </a:ln>
          <a:extLst>
            <a:ext uri="{909E8E84-426E-40dd-AFC4-6F175D3DCCD1}">
              <a14:hiddenFill xmlns:a14="http://schemas.microsoft.com/office/drawing/2010/main" xmlns="">
                <a:solidFill>
                  <a:srgbClr val="F2F029"/>
                </a:solidFill>
              </a14:hiddenFill>
            </a:ext>
            <a:ext uri="{91240B29-F687-4f45-9708-019B960494DF}">
              <a14:hiddenLine xmlns:a14="http://schemas.microsoft.com/office/drawing/2010/main" xmlns="" w="15875">
                <a:solidFill>
                  <a:schemeClr val="accent2"/>
                </a:solidFill>
                <a:miter lim="800000"/>
                <a:headEnd/>
                <a:tailEnd/>
              </a14:hiddenLine>
            </a:ext>
          </a:extLst>
        </p:spPr>
        <p:txBody>
          <a:bodyPr/>
          <a:lstStyle/>
          <a:p>
            <a:pPr defTabSz="457200" eaLnBrk="0" hangingPunct="0"/>
            <a:r>
              <a:rPr lang="en-US" sz="1200" dirty="0">
                <a:solidFill>
                  <a:prstClr val="black"/>
                </a:solidFill>
                <a:cs typeface="Times New Roman"/>
              </a:rPr>
              <a:t>NO</a:t>
            </a:r>
          </a:p>
        </p:txBody>
      </p:sp>
      <p:sp>
        <p:nvSpPr>
          <p:cNvPr id="38" name="Text Box 30"/>
          <p:cNvSpPr txBox="1">
            <a:spLocks noChangeArrowheads="1"/>
          </p:cNvSpPr>
          <p:nvPr/>
        </p:nvSpPr>
        <p:spPr bwMode="auto">
          <a:xfrm>
            <a:off x="7274790" y="3973735"/>
            <a:ext cx="530811" cy="388634"/>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a:lstStyle/>
          <a:p>
            <a:pPr defTabSz="457200" eaLnBrk="0" hangingPunct="0"/>
            <a:r>
              <a:rPr lang="en-US" sz="1200" dirty="0">
                <a:solidFill>
                  <a:prstClr val="black"/>
                </a:solidFill>
                <a:cs typeface="Times New Roman"/>
              </a:rPr>
              <a:t>YES</a:t>
            </a:r>
          </a:p>
        </p:txBody>
      </p:sp>
      <p:sp>
        <p:nvSpPr>
          <p:cNvPr id="10" name="AutoShape 11"/>
          <p:cNvSpPr>
            <a:spLocks noChangeArrowheads="1"/>
          </p:cNvSpPr>
          <p:nvPr/>
        </p:nvSpPr>
        <p:spPr bwMode="auto">
          <a:xfrm>
            <a:off x="3043187" y="2518380"/>
            <a:ext cx="3095569" cy="859957"/>
          </a:xfrm>
          <a:prstGeom prst="diamond">
            <a:avLst/>
          </a:prstGeom>
          <a:solidFill>
            <a:schemeClr val="accent6">
              <a:lumMod val="20000"/>
              <a:lumOff val="80000"/>
            </a:schemeClr>
          </a:solidFill>
          <a:ln w="38100" cmpd="sng">
            <a:headEnd/>
            <a:tailEnd/>
          </a:ln>
        </p:spPr>
        <p:style>
          <a:lnRef idx="2">
            <a:schemeClr val="dk1"/>
          </a:lnRef>
          <a:fillRef idx="1">
            <a:schemeClr val="lt1"/>
          </a:fillRef>
          <a:effectRef idx="0">
            <a:schemeClr val="dk1"/>
          </a:effectRef>
          <a:fontRef idx="minor">
            <a:schemeClr val="dk1"/>
          </a:fontRef>
        </p:style>
        <p:txBody>
          <a:bodyPr/>
          <a:lstStyle/>
          <a:p>
            <a:pPr defTabSz="457200"/>
            <a:endParaRPr lang="en-US" sz="1200" dirty="0">
              <a:solidFill>
                <a:prstClr val="black"/>
              </a:solidFill>
              <a:cs typeface="Times New Roman"/>
            </a:endParaRPr>
          </a:p>
        </p:txBody>
      </p:sp>
      <p:sp>
        <p:nvSpPr>
          <p:cNvPr id="18" name="Text Box 12"/>
          <p:cNvSpPr txBox="1">
            <a:spLocks noChangeArrowheads="1"/>
          </p:cNvSpPr>
          <p:nvPr/>
        </p:nvSpPr>
        <p:spPr bwMode="auto">
          <a:xfrm>
            <a:off x="3400368" y="2727942"/>
            <a:ext cx="2460581" cy="453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457200" eaLnBrk="0" hangingPunct="0"/>
            <a:r>
              <a:rPr lang="en-US" sz="1200" b="1" dirty="0">
                <a:solidFill>
                  <a:prstClr val="black"/>
                </a:solidFill>
                <a:cs typeface="Times New Roman"/>
              </a:rPr>
              <a:t>Can the student perform the replacement behavior?</a:t>
            </a:r>
          </a:p>
        </p:txBody>
      </p:sp>
      <p:sp>
        <p:nvSpPr>
          <p:cNvPr id="40" name="TextBox 39"/>
          <p:cNvSpPr txBox="1"/>
          <p:nvPr/>
        </p:nvSpPr>
        <p:spPr>
          <a:xfrm>
            <a:off x="304800" y="278249"/>
            <a:ext cx="8572345" cy="1169551"/>
          </a:xfrm>
          <a:prstGeom prst="rect">
            <a:avLst/>
          </a:prstGeom>
          <a:solidFill>
            <a:srgbClr val="5BD078"/>
          </a:solidFill>
          <a:ln>
            <a:solidFill>
              <a:srgbClr val="419856"/>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defTabSz="457200"/>
            <a:r>
              <a:rPr lang="en-US" sz="3500" b="1" dirty="0" smtClean="0">
                <a:solidFill>
                  <a:prstClr val="white"/>
                </a:solidFill>
              </a:rPr>
              <a:t>Function-Based Intervention </a:t>
            </a:r>
          </a:p>
          <a:p>
            <a:pPr algn="ctr" defTabSz="457200"/>
            <a:r>
              <a:rPr lang="en-US" sz="3500" b="1" dirty="0" smtClean="0">
                <a:solidFill>
                  <a:prstClr val="white"/>
                </a:solidFill>
              </a:rPr>
              <a:t>Decision Model</a:t>
            </a:r>
            <a:endParaRPr lang="en-US" sz="3500" b="1" dirty="0">
              <a:solidFill>
                <a:prstClr val="white"/>
              </a:solidFill>
            </a:endParaRPr>
          </a:p>
        </p:txBody>
      </p:sp>
      <p:sp>
        <p:nvSpPr>
          <p:cNvPr id="3" name="Oval 2"/>
          <p:cNvSpPr/>
          <p:nvPr/>
        </p:nvSpPr>
        <p:spPr>
          <a:xfrm>
            <a:off x="5265647" y="3092858"/>
            <a:ext cx="754048" cy="334177"/>
          </a:xfrm>
          <a:prstGeom prst="ellipse">
            <a:avLst/>
          </a:prstGeom>
          <a:noFill/>
          <a:ln w="571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noFill/>
            </a:endParaRPr>
          </a:p>
        </p:txBody>
      </p:sp>
      <p:sp>
        <p:nvSpPr>
          <p:cNvPr id="41" name="Oval 40"/>
          <p:cNvSpPr/>
          <p:nvPr/>
        </p:nvSpPr>
        <p:spPr>
          <a:xfrm>
            <a:off x="4809249" y="3914244"/>
            <a:ext cx="754048" cy="334177"/>
          </a:xfrm>
          <a:prstGeom prst="ellipse">
            <a:avLst/>
          </a:prstGeom>
          <a:noFill/>
          <a:ln w="571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noFill/>
            </a:endParaRPr>
          </a:p>
        </p:txBody>
      </p:sp>
      <p:sp>
        <p:nvSpPr>
          <p:cNvPr id="43" name="Rectangle 42"/>
          <p:cNvSpPr/>
          <p:nvPr/>
        </p:nvSpPr>
        <p:spPr>
          <a:xfrm>
            <a:off x="6863715" y="6324600"/>
            <a:ext cx="2042160" cy="307777"/>
          </a:xfrm>
          <a:prstGeom prst="rect">
            <a:avLst/>
          </a:prstGeom>
        </p:spPr>
        <p:txBody>
          <a:bodyPr wrap="square">
            <a:spAutoFit/>
          </a:bodyPr>
          <a:lstStyle/>
          <a:p>
            <a:pPr algn="r"/>
            <a:r>
              <a:rPr lang="en-US" sz="1400" dirty="0" smtClean="0">
                <a:solidFill>
                  <a:prstClr val="black"/>
                </a:solidFill>
              </a:rPr>
              <a:t>(Germer et al., 2011) </a:t>
            </a:r>
            <a:endParaRPr lang="en-US" sz="1400" dirty="0">
              <a:solidFill>
                <a:prstClr val="black"/>
              </a:solidFill>
            </a:endParaRPr>
          </a:p>
        </p:txBody>
      </p:sp>
    </p:spTree>
    <p:extLst>
      <p:ext uri="{BB962C8B-B14F-4D97-AF65-F5344CB8AC3E}">
        <p14:creationId xmlns:p14="http://schemas.microsoft.com/office/powerpoint/2010/main" val="141872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1"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9144000" cy="1015663"/>
          </a:xfrm>
          <a:prstGeom prst="rect">
            <a:avLst/>
          </a:prstGeom>
          <a:solidFill>
            <a:srgbClr val="5BD078"/>
          </a:solidFill>
          <a:ln w="25400" cap="flat" cmpd="sng" algn="ctr">
            <a:solidFill>
              <a:srgbClr val="419856"/>
            </a:solidFill>
            <a:prstDash val="solid"/>
          </a:ln>
          <a:effectLst/>
        </p:spPr>
        <p:txBody>
          <a:bodyPr wrap="square" rtlCol="0">
            <a:spAutoFit/>
          </a:bodyPr>
          <a:lstStyle/>
          <a:p>
            <a:pPr lvl="0" algn="ctr" defTabSz="457200"/>
            <a:r>
              <a:rPr lang="en-US" sz="3000" dirty="0">
                <a:solidFill>
                  <a:prstClr val="white"/>
                </a:solidFill>
                <a:latin typeface="Times New Roman"/>
              </a:rPr>
              <a:t>A-R-E Intervention </a:t>
            </a:r>
            <a:r>
              <a:rPr lang="en-US" sz="3000" dirty="0" smtClean="0">
                <a:solidFill>
                  <a:prstClr val="white"/>
                </a:solidFill>
                <a:latin typeface="Times New Roman"/>
              </a:rPr>
              <a:t>Components</a:t>
            </a:r>
          </a:p>
          <a:p>
            <a:pPr lvl="0" algn="ctr" defTabSz="457200"/>
            <a:endParaRPr kumimoji="0" lang="en-US" sz="3000" b="1" i="0" u="none" strike="noStrike" kern="0" cap="none" spc="0" normalizeH="0" baseline="0" noProof="0" dirty="0" smtClean="0">
              <a:ln>
                <a:noFill/>
              </a:ln>
              <a:solidFill>
                <a:prstClr val="white"/>
              </a:solidFill>
              <a:effectLst/>
              <a:uLnTx/>
              <a:uFillTx/>
              <a:latin typeface="Times New Roman"/>
            </a:endParaRPr>
          </a:p>
        </p:txBody>
      </p:sp>
      <p:graphicFrame>
        <p:nvGraphicFramePr>
          <p:cNvPr id="7" name="Group 127"/>
          <p:cNvGraphicFramePr>
            <a:graphicFrameLocks noGrp="1"/>
          </p:cNvGraphicFramePr>
          <p:nvPr>
            <p:extLst>
              <p:ext uri="{D42A27DB-BD31-4B8C-83A1-F6EECF244321}">
                <p14:modId xmlns:p14="http://schemas.microsoft.com/office/powerpoint/2010/main" val="76645882"/>
              </p:ext>
            </p:extLst>
          </p:nvPr>
        </p:nvGraphicFramePr>
        <p:xfrm>
          <a:off x="0" y="848868"/>
          <a:ext cx="9144000" cy="6009132"/>
        </p:xfrm>
        <a:graphic>
          <a:graphicData uri="http://schemas.openxmlformats.org/drawingml/2006/table">
            <a:tbl>
              <a:tblPr>
                <a:tableStyleId>{BC89EF96-8CEA-46FF-86C4-4CE0E7609802}</a:tableStyleId>
              </a:tblPr>
              <a:tblGrid>
                <a:gridCol w="1586834">
                  <a:extLst>
                    <a:ext uri="{9D8B030D-6E8A-4147-A177-3AD203B41FA5}">
                      <a16:colId xmlns:a16="http://schemas.microsoft.com/office/drawing/2014/main" val="20000"/>
                    </a:ext>
                  </a:extLst>
                </a:gridCol>
                <a:gridCol w="355438">
                  <a:extLst>
                    <a:ext uri="{9D8B030D-6E8A-4147-A177-3AD203B41FA5}">
                      <a16:colId xmlns:a16="http://schemas.microsoft.com/office/drawing/2014/main" val="20001"/>
                    </a:ext>
                  </a:extLst>
                </a:gridCol>
                <a:gridCol w="7201728">
                  <a:extLst>
                    <a:ext uri="{9D8B030D-6E8A-4147-A177-3AD203B41FA5}">
                      <a16:colId xmlns:a16="http://schemas.microsoft.com/office/drawing/2014/main" val="20002"/>
                    </a:ext>
                  </a:extLst>
                </a:gridCol>
              </a:tblGrid>
              <a:tr h="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700" u="none" strike="noStrike" cap="none" normalizeH="0" baseline="0" dirty="0" smtClean="0">
                          <a:ln>
                            <a:noFill/>
                          </a:ln>
                          <a:effectLst/>
                        </a:rPr>
                        <a:t>Components</a:t>
                      </a:r>
                      <a:endParaRPr kumimoji="0" lang="en-US" sz="1700" b="1" i="0" u="none" strike="noStrike" cap="none" normalizeH="0" baseline="0" dirty="0" smtClean="0">
                        <a:ln>
                          <a:noFill/>
                        </a:ln>
                        <a:solidFill>
                          <a:schemeClr val="bg1"/>
                        </a:solidFill>
                        <a:effectLst/>
                        <a:latin typeface="Georgia" pitchFamily="18" charset="0"/>
                        <a:cs typeface="Times New Roman" pitchFamily="18" charset="0"/>
                      </a:endParaRPr>
                    </a:p>
                  </a:txBody>
                  <a:tcPr marL="50167" marR="50167" marT="0" marB="0" anchor="b" horzOverflow="overflow">
                    <a:solidFill>
                      <a:schemeClr val="tx2">
                        <a:lumMod val="20000"/>
                        <a:lumOff val="8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700" b="1" i="0" u="none" strike="noStrike" cap="none" normalizeH="0" baseline="0" dirty="0" smtClean="0">
                        <a:ln>
                          <a:noFill/>
                        </a:ln>
                        <a:solidFill>
                          <a:schemeClr val="bg1"/>
                        </a:solidFill>
                        <a:effectLst/>
                        <a:latin typeface="Georgia" pitchFamily="18" charset="0"/>
                        <a:cs typeface="Times New Roman" pitchFamily="18" charset="0"/>
                      </a:endParaRPr>
                    </a:p>
                  </a:txBody>
                  <a:tcPr marL="50167" marR="50167" marT="0" marB="0" anchor="b" horzOverflow="overflow">
                    <a:solidFill>
                      <a:schemeClr val="tx2">
                        <a:lumMod val="20000"/>
                        <a:lumOff val="8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700" u="none" strike="noStrike" cap="none" normalizeH="0" baseline="0" dirty="0" smtClean="0">
                          <a:ln>
                            <a:noFill/>
                          </a:ln>
                          <a:effectLst/>
                        </a:rPr>
                        <a:t>Intervention Tactics</a:t>
                      </a:r>
                      <a:endParaRPr kumimoji="0" lang="en-US" sz="1700" b="1" i="0" u="none" strike="noStrike" cap="none" normalizeH="0" baseline="0" dirty="0" smtClean="0">
                        <a:ln>
                          <a:noFill/>
                        </a:ln>
                        <a:solidFill>
                          <a:schemeClr val="bg1"/>
                        </a:solidFill>
                        <a:effectLst/>
                        <a:latin typeface="Georgia" pitchFamily="18" charset="0"/>
                        <a:cs typeface="Times New Roman" pitchFamily="18" charset="0"/>
                      </a:endParaRPr>
                    </a:p>
                  </a:txBody>
                  <a:tcPr marL="50167" marR="50167" marT="0" marB="0" anchor="b" horzOverflow="overflow">
                    <a:solidFill>
                      <a:schemeClr val="tx2">
                        <a:lumMod val="20000"/>
                        <a:lumOff val="80000"/>
                      </a:schemeClr>
                    </a:solidFill>
                  </a:tcPr>
                </a:tc>
                <a:extLst>
                  <a:ext uri="{0D108BD9-81ED-4DB2-BD59-A6C34878D82A}">
                    <a16:rowId xmlns:a16="http://schemas.microsoft.com/office/drawing/2014/main" val="10000"/>
                  </a:ext>
                </a:extLst>
              </a:tr>
              <a:tr h="239314">
                <a:tc rowSpan="5">
                  <a:txBody>
                    <a:bodyPr/>
                    <a:lstStyle/>
                    <a:p>
                      <a:pPr algn="ctr"/>
                      <a:r>
                        <a:rPr lang="en-US" sz="1700" dirty="0" smtClean="0"/>
                        <a:t>Antecedent Adjustments</a:t>
                      </a:r>
                      <a:endParaRPr lang="en-US" sz="1700" dirty="0"/>
                    </a:p>
                  </a:txBody>
                  <a:tcPr marL="50167" marR="50167" marT="0" marB="0" vert="vert270" anchor="ctr" horzOverflow="overflow">
                    <a:solidFill>
                      <a:schemeClr val="tx2">
                        <a:lumMod val="20000"/>
                        <a:lumOff val="8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500" u="none" strike="noStrike" cap="none" normalizeH="0" baseline="0" dirty="0" smtClean="0">
                          <a:ln>
                            <a:noFill/>
                          </a:ln>
                          <a:effectLst/>
                        </a:rPr>
                        <a:t>A1</a:t>
                      </a:r>
                      <a:endParaRPr kumimoji="0" lang="en-US" sz="1500" b="0"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endParaRPr>
                    </a:p>
                  </a:txBody>
                  <a:tcPr marL="50167" marR="50167" marT="0" marB="0" anchor="b" horzOverflow="overflow">
                    <a:solidFill>
                      <a:schemeClr val="tx2">
                        <a:lumMod val="20000"/>
                        <a:lumOff val="80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700" dirty="0" smtClean="0">
                          <a:effectLst/>
                        </a:rPr>
                        <a:t>David sat facing the whiteboard.</a:t>
                      </a:r>
                    </a:p>
                  </a:txBody>
                  <a:tcPr marL="50167" marR="50167" marT="0" marB="0" anchor="b" horzOverflow="overflow">
                    <a:solidFill>
                      <a:schemeClr val="tx2">
                        <a:lumMod val="20000"/>
                        <a:lumOff val="80000"/>
                      </a:schemeClr>
                    </a:solidFill>
                  </a:tcPr>
                </a:tc>
                <a:extLst>
                  <a:ext uri="{0D108BD9-81ED-4DB2-BD59-A6C34878D82A}">
                    <a16:rowId xmlns:a16="http://schemas.microsoft.com/office/drawing/2014/main" val="10001"/>
                  </a:ext>
                </a:extLst>
              </a:tr>
              <a:tr h="0">
                <a:tc vMerge="1">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endParaRPr>
                    </a:p>
                  </a:txBody>
                  <a:tcPr marL="50167" marR="50167" marT="0" marB="0" anchor="b"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500" u="none" strike="noStrike" cap="none" normalizeH="0" baseline="0" dirty="0" smtClean="0">
                          <a:ln>
                            <a:noFill/>
                          </a:ln>
                          <a:effectLst/>
                        </a:rPr>
                        <a:t>A2</a:t>
                      </a:r>
                      <a:endParaRPr kumimoji="0" lang="en-US" sz="1500" b="0"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endParaRPr>
                    </a:p>
                  </a:txBody>
                  <a:tcPr marL="50167" marR="50167" marT="0" marB="0" anchor="b" horzOverflow="overflow">
                    <a:solidFill>
                      <a:schemeClr val="tx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dirty="0" smtClean="0"/>
                        <a:t>Stop Light was affixed to the side of David’s desk</a:t>
                      </a:r>
                      <a:r>
                        <a:rPr lang="en-US" sz="1700" baseline="0" dirty="0" smtClean="0"/>
                        <a:t>; </a:t>
                      </a:r>
                      <a:r>
                        <a:rPr lang="en-US" sz="1700" dirty="0" smtClean="0"/>
                        <a:t>David used a clothespin to signal which “light” he was on.</a:t>
                      </a:r>
                    </a:p>
                  </a:txBody>
                  <a:tcPr marL="50167" marR="50167" marT="0" marB="0" anchor="b" horzOverflow="overflow">
                    <a:solidFill>
                      <a:schemeClr val="tx2">
                        <a:lumMod val="20000"/>
                        <a:lumOff val="80000"/>
                      </a:schemeClr>
                    </a:solidFill>
                  </a:tcPr>
                </a:tc>
                <a:extLst>
                  <a:ext uri="{0D108BD9-81ED-4DB2-BD59-A6C34878D82A}">
                    <a16:rowId xmlns:a16="http://schemas.microsoft.com/office/drawing/2014/main" val="10002"/>
                  </a:ext>
                </a:extLst>
              </a:tr>
              <a:tr h="0">
                <a:tc vMerge="1">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endParaRPr>
                    </a:p>
                  </a:txBody>
                  <a:tcPr marL="50167" marR="50167" marT="0" marB="0" anchor="b"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500" u="none" strike="noStrike" cap="none" normalizeH="0" baseline="0" dirty="0" smtClean="0">
                          <a:ln>
                            <a:noFill/>
                          </a:ln>
                          <a:effectLst/>
                        </a:rPr>
                        <a:t>A3</a:t>
                      </a:r>
                      <a:endParaRPr kumimoji="0" lang="en-US" sz="1500" b="0"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endParaRPr>
                    </a:p>
                  </a:txBody>
                  <a:tcPr marL="50167" marR="50167" marT="0" marB="0" anchor="b" horzOverflow="overflow">
                    <a:solidFill>
                      <a:schemeClr val="tx2">
                        <a:lumMod val="20000"/>
                        <a:lumOff val="80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700" dirty="0" smtClean="0">
                          <a:effectLst/>
                        </a:rPr>
                        <a:t>A copy of David’s self-monitoring form was displayed on his desk.</a:t>
                      </a:r>
                    </a:p>
                  </a:txBody>
                  <a:tcPr marL="50167" marR="50167" marT="0" marB="0" anchor="b" horzOverflow="overflow">
                    <a:solidFill>
                      <a:schemeClr val="tx2">
                        <a:lumMod val="20000"/>
                        <a:lumOff val="80000"/>
                      </a:schemeClr>
                    </a:solidFill>
                  </a:tcPr>
                </a:tc>
                <a:extLst>
                  <a:ext uri="{0D108BD9-81ED-4DB2-BD59-A6C34878D82A}">
                    <a16:rowId xmlns:a16="http://schemas.microsoft.com/office/drawing/2014/main" val="10003"/>
                  </a:ext>
                </a:extLst>
              </a:tr>
              <a:tr h="0">
                <a:tc vMerge="1">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endParaRPr>
                    </a:p>
                  </a:txBody>
                  <a:tcPr marL="50167" marR="50167" marT="0" marB="0" anchor="b"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500" u="none" strike="noStrike" cap="none" normalizeH="0" baseline="0" dirty="0" smtClean="0">
                          <a:ln>
                            <a:noFill/>
                          </a:ln>
                          <a:effectLst/>
                        </a:rPr>
                        <a:t>A4</a:t>
                      </a:r>
                      <a:endParaRPr kumimoji="0" lang="en-US" sz="1500" b="0"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endParaRPr>
                    </a:p>
                  </a:txBody>
                  <a:tcPr marL="50167" marR="50167" marT="0" marB="0" anchor="b" horzOverflow="overflow">
                    <a:solidFill>
                      <a:schemeClr val="tx2">
                        <a:lumMod val="20000"/>
                        <a:lumOff val="80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700" dirty="0" smtClean="0">
                          <a:effectLst/>
                        </a:rPr>
                        <a:t>The teacher reviewed the picture schedule for the morning work period prior to the work period.</a:t>
                      </a:r>
                    </a:p>
                  </a:txBody>
                  <a:tcPr marL="50167" marR="50167" marT="0" marB="0" anchor="b" horzOverflow="overflow">
                    <a:solidFill>
                      <a:schemeClr val="tx2">
                        <a:lumMod val="20000"/>
                        <a:lumOff val="80000"/>
                      </a:schemeClr>
                    </a:solidFill>
                  </a:tcPr>
                </a:tc>
                <a:extLst>
                  <a:ext uri="{0D108BD9-81ED-4DB2-BD59-A6C34878D82A}">
                    <a16:rowId xmlns:a16="http://schemas.microsoft.com/office/drawing/2014/main" val="10004"/>
                  </a:ext>
                </a:extLst>
              </a:tr>
              <a:tr h="0">
                <a:tc vMerge="1">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endParaRPr>
                    </a:p>
                  </a:txBody>
                  <a:tcPr marL="50167" marR="50167" marT="0" marB="0" anchor="b"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500" u="none" strike="noStrike" cap="none" normalizeH="0" baseline="0" dirty="0" smtClean="0">
                          <a:ln>
                            <a:noFill/>
                          </a:ln>
                          <a:effectLst/>
                        </a:rPr>
                        <a:t>A5</a:t>
                      </a:r>
                      <a:endParaRPr kumimoji="0" lang="en-US" sz="1500" b="0"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endParaRPr>
                    </a:p>
                  </a:txBody>
                  <a:tcPr marL="50167" marR="50167" marT="0" marB="0" anchor="b" horzOverflow="overflow">
                    <a:solidFill>
                      <a:schemeClr val="tx2">
                        <a:lumMod val="20000"/>
                        <a:lumOff val="80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700" dirty="0" smtClean="0">
                          <a:effectLst/>
                        </a:rPr>
                        <a:t>The teacher checked in with David at the beginning of independent tasks to ensure that he understood the assignment.</a:t>
                      </a:r>
                    </a:p>
                  </a:txBody>
                  <a:tcPr marL="50167" marR="50167" marT="0" marB="0" anchor="b" horzOverflow="overflow">
                    <a:solidFill>
                      <a:schemeClr val="tx2">
                        <a:lumMod val="20000"/>
                        <a:lumOff val="80000"/>
                      </a:schemeClr>
                    </a:solidFill>
                  </a:tcPr>
                </a:tc>
                <a:extLst>
                  <a:ext uri="{0D108BD9-81ED-4DB2-BD59-A6C34878D82A}">
                    <a16:rowId xmlns:a16="http://schemas.microsoft.com/office/drawing/2014/main" val="10005"/>
                  </a:ext>
                </a:extLst>
              </a:tr>
              <a:tr h="0">
                <a:tc rowSpan="4">
                  <a:txBody>
                    <a:bodyPr/>
                    <a:lstStyle/>
                    <a:p>
                      <a:pPr algn="ctr"/>
                      <a:r>
                        <a:rPr lang="en-US" sz="1700" dirty="0" smtClean="0"/>
                        <a:t>Adjust the reinforcement</a:t>
                      </a:r>
                      <a:endParaRPr lang="en-US" sz="1700" dirty="0"/>
                    </a:p>
                  </a:txBody>
                  <a:tcPr marL="50167" marR="50167" marT="0" marB="0" vert="vert270" anchor="ctr" horzOverflow="overflow">
                    <a:solidFill>
                      <a:schemeClr val="tx2">
                        <a:lumMod val="20000"/>
                        <a:lumOff val="8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500" u="none" strike="noStrike" cap="none" normalizeH="0" baseline="0" dirty="0" smtClean="0">
                          <a:ln>
                            <a:noFill/>
                          </a:ln>
                          <a:effectLst/>
                        </a:rPr>
                        <a:t>R1</a:t>
                      </a:r>
                      <a:endParaRPr kumimoji="0" lang="en-US" sz="1500" b="0"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endParaRPr>
                    </a:p>
                  </a:txBody>
                  <a:tcPr marL="50167" marR="50167" marT="0" marB="0" anchor="b" horzOverflow="overflow">
                    <a:solidFill>
                      <a:schemeClr val="tx2">
                        <a:lumMod val="20000"/>
                        <a:lumOff val="80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700" dirty="0" smtClean="0">
                          <a:effectLst/>
                        </a:rPr>
                        <a:t>The teacher provided behavior-specific</a:t>
                      </a:r>
                      <a:r>
                        <a:rPr lang="en-US" sz="1700" baseline="0" dirty="0" smtClean="0">
                          <a:effectLst/>
                        </a:rPr>
                        <a:t> </a:t>
                      </a:r>
                      <a:r>
                        <a:rPr lang="en-US" sz="1700" dirty="0" smtClean="0">
                          <a:effectLst/>
                        </a:rPr>
                        <a:t>praise when David was on-task.</a:t>
                      </a:r>
                    </a:p>
                  </a:txBody>
                  <a:tcPr marL="50167" marR="50167" marT="0" marB="0" anchor="b" horzOverflow="overflow">
                    <a:solidFill>
                      <a:schemeClr val="tx2">
                        <a:lumMod val="20000"/>
                        <a:lumOff val="80000"/>
                      </a:schemeClr>
                    </a:solidFill>
                  </a:tcPr>
                </a:tc>
                <a:extLst>
                  <a:ext uri="{0D108BD9-81ED-4DB2-BD59-A6C34878D82A}">
                    <a16:rowId xmlns:a16="http://schemas.microsoft.com/office/drawing/2014/main" val="10006"/>
                  </a:ext>
                </a:extLst>
              </a:tr>
              <a:tr h="0">
                <a:tc vMerge="1">
                  <a:txBody>
                    <a:bodyPr/>
                    <a:lstStyle/>
                    <a:p>
                      <a:endParaRPr lang="en-US" sz="1800" dirty="0"/>
                    </a:p>
                  </a:txBody>
                  <a:tcPr marL="50167" marR="50167" marT="0" marB="0" anchor="b"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500" u="none" strike="noStrike" cap="none" normalizeH="0" baseline="0" dirty="0" smtClean="0">
                          <a:ln>
                            <a:noFill/>
                          </a:ln>
                          <a:effectLst/>
                        </a:rPr>
                        <a:t>R2</a:t>
                      </a:r>
                      <a:endParaRPr kumimoji="0" lang="en-US" sz="1500" b="1"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endParaRPr>
                    </a:p>
                  </a:txBody>
                  <a:tcPr marL="50167" marR="50167" marT="0" marB="0" anchor="b" horzOverflow="overflow">
                    <a:solidFill>
                      <a:schemeClr val="tx2">
                        <a:lumMod val="20000"/>
                        <a:lumOff val="80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700" dirty="0" smtClean="0">
                          <a:effectLst/>
                        </a:rPr>
                        <a:t>The teacher acknowledged David’s need for help when his </a:t>
                      </a:r>
                      <a:r>
                        <a:rPr lang="en-US" sz="1700" baseline="0" dirty="0" smtClean="0">
                          <a:effectLst/>
                        </a:rPr>
                        <a:t>clothespin</a:t>
                      </a:r>
                      <a:r>
                        <a:rPr lang="en-US" sz="1700" dirty="0" smtClean="0">
                          <a:effectLst/>
                        </a:rPr>
                        <a:t> was on red and assisted him as quickly as possible.</a:t>
                      </a:r>
                    </a:p>
                  </a:txBody>
                  <a:tcPr marL="50167" marR="50167" marT="0" marB="0" anchor="b" horzOverflow="overflow">
                    <a:solidFill>
                      <a:schemeClr val="tx2">
                        <a:lumMod val="20000"/>
                        <a:lumOff val="80000"/>
                      </a:schemeClr>
                    </a:solidFill>
                  </a:tcPr>
                </a:tc>
                <a:extLst>
                  <a:ext uri="{0D108BD9-81ED-4DB2-BD59-A6C34878D82A}">
                    <a16:rowId xmlns:a16="http://schemas.microsoft.com/office/drawing/2014/main" val="10007"/>
                  </a:ext>
                </a:extLst>
              </a:tr>
              <a:tr h="0">
                <a:tc vMerge="1">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Georgia" pitchFamily="18" charset="0"/>
                        <a:ea typeface="Calibri" pitchFamily="34" charset="0"/>
                        <a:cs typeface="Times New Roman" pitchFamily="18" charset="0"/>
                      </a:endParaRPr>
                    </a:p>
                  </a:txBody>
                  <a:tcPr marL="50167" marR="50167" marT="0" marB="0" anchor="b"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500" u="none" strike="noStrike" cap="none" normalizeH="0" baseline="0" dirty="0" smtClean="0">
                          <a:ln>
                            <a:noFill/>
                          </a:ln>
                          <a:effectLst/>
                        </a:rPr>
                        <a:t>R3</a:t>
                      </a:r>
                      <a:endParaRPr kumimoji="0" lang="en-US" sz="1500" b="1"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endParaRPr>
                    </a:p>
                  </a:txBody>
                  <a:tcPr marL="50167" marR="50167" marT="0" marB="0" anchor="b" horzOverflow="overflow">
                    <a:solidFill>
                      <a:schemeClr val="tx2">
                        <a:lumMod val="20000"/>
                        <a:lumOff val="80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700" dirty="0" smtClean="0">
                          <a:effectLst/>
                        </a:rPr>
                        <a:t>The teacher checked David’s work upon completion, provided praise, and allowed him to take a short break.</a:t>
                      </a:r>
                    </a:p>
                  </a:txBody>
                  <a:tcPr marL="50167" marR="50167" marT="0" marB="0" anchor="b" horzOverflow="overflow">
                    <a:solidFill>
                      <a:schemeClr val="tx2">
                        <a:lumMod val="20000"/>
                        <a:lumOff val="80000"/>
                      </a:schemeClr>
                    </a:solidFill>
                  </a:tcPr>
                </a:tc>
                <a:extLst>
                  <a:ext uri="{0D108BD9-81ED-4DB2-BD59-A6C34878D82A}">
                    <a16:rowId xmlns:a16="http://schemas.microsoft.com/office/drawing/2014/main" val="10008"/>
                  </a:ext>
                </a:extLst>
              </a:tr>
              <a:tr h="0">
                <a:tc vMerge="1">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endParaRPr>
                    </a:p>
                  </a:txBody>
                  <a:tcPr marL="50167" marR="50167" marT="0" marB="0" anchor="b"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500" u="none" strike="noStrike" cap="none" normalizeH="0" baseline="0" dirty="0" smtClean="0">
                          <a:ln>
                            <a:noFill/>
                          </a:ln>
                          <a:effectLst/>
                        </a:rPr>
                        <a:t>R4</a:t>
                      </a:r>
                      <a:endParaRPr kumimoji="0" lang="en-US" sz="1500" b="1"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endParaRPr>
                    </a:p>
                  </a:txBody>
                  <a:tcPr marL="50167" marR="50167" marT="0" marB="0" anchor="b" horzOverflow="overflow">
                    <a:solidFill>
                      <a:schemeClr val="tx2">
                        <a:lumMod val="20000"/>
                        <a:lumOff val="80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700" dirty="0" smtClean="0">
                          <a:effectLst/>
                        </a:rPr>
                        <a:t>At the end of the morning independent work period, the teacher helped David complete his self-monitoring form and wrote one specific incidence of good behavior at the bottom.</a:t>
                      </a:r>
                    </a:p>
                  </a:txBody>
                  <a:tcPr marL="50167" marR="50167" marT="0" marB="0" anchor="b" horzOverflow="overflow">
                    <a:solidFill>
                      <a:schemeClr val="tx2">
                        <a:lumMod val="20000"/>
                        <a:lumOff val="80000"/>
                      </a:schemeClr>
                    </a:solidFill>
                  </a:tcPr>
                </a:tc>
                <a:extLst>
                  <a:ext uri="{0D108BD9-81ED-4DB2-BD59-A6C34878D82A}">
                    <a16:rowId xmlns:a16="http://schemas.microsoft.com/office/drawing/2014/main" val="10009"/>
                  </a:ext>
                </a:extLst>
              </a:tr>
              <a:tr h="0">
                <a:tc rowSpan="3">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700" u="none" strike="noStrike" cap="none" normalizeH="0" baseline="0" dirty="0" smtClean="0">
                          <a:ln>
                            <a:noFill/>
                          </a:ln>
                          <a:effectLst/>
                        </a:rPr>
                        <a:t>Extinction</a:t>
                      </a:r>
                      <a:endParaRPr kumimoji="0" lang="en-US" sz="1700" b="1" i="0" u="none" strike="noStrike" cap="none" normalizeH="0" baseline="0" dirty="0" smtClean="0">
                        <a:ln>
                          <a:noFill/>
                        </a:ln>
                        <a:solidFill>
                          <a:srgbClr val="7030A0"/>
                        </a:solidFill>
                        <a:effectLst/>
                        <a:latin typeface="Georgia" pitchFamily="18" charset="0"/>
                        <a:ea typeface="Calibri" pitchFamily="34" charset="0"/>
                        <a:cs typeface="Times New Roman" pitchFamily="18" charset="0"/>
                      </a:endParaRPr>
                    </a:p>
                  </a:txBody>
                  <a:tcPr marL="50167" marR="50167" marT="0" marB="0" vert="vert270" anchor="ctr" horzOverflow="overflow">
                    <a:solidFill>
                      <a:schemeClr val="tx2">
                        <a:lumMod val="20000"/>
                        <a:lumOff val="8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500" u="none" strike="noStrike" cap="none" normalizeH="0" baseline="0" dirty="0" smtClean="0">
                          <a:ln>
                            <a:noFill/>
                          </a:ln>
                          <a:effectLst/>
                        </a:rPr>
                        <a:t>E1</a:t>
                      </a:r>
                      <a:endParaRPr kumimoji="0" lang="en-US" sz="1500" b="0"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endParaRPr>
                    </a:p>
                  </a:txBody>
                  <a:tcPr marL="50167" marR="50167" marT="0" marB="0" anchor="b" horzOverflow="overflow">
                    <a:solidFill>
                      <a:schemeClr val="tx2">
                        <a:lumMod val="20000"/>
                        <a:lumOff val="80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700" dirty="0" smtClean="0">
                          <a:effectLst/>
                        </a:rPr>
                        <a:t>The teacher provided no praise or attention when David was off-task, with the exception of one verbal or gestural redirect per minute.</a:t>
                      </a:r>
                    </a:p>
                  </a:txBody>
                  <a:tcPr marL="50167" marR="50167" marT="0" marB="0" anchor="b" horzOverflow="overflow">
                    <a:solidFill>
                      <a:schemeClr val="tx2">
                        <a:lumMod val="20000"/>
                        <a:lumOff val="80000"/>
                      </a:schemeClr>
                    </a:solidFill>
                  </a:tcPr>
                </a:tc>
                <a:extLst>
                  <a:ext uri="{0D108BD9-81ED-4DB2-BD59-A6C34878D82A}">
                    <a16:rowId xmlns:a16="http://schemas.microsoft.com/office/drawing/2014/main" val="10010"/>
                  </a:ext>
                </a:extLst>
              </a:tr>
              <a:tr h="416993">
                <a:tc vMerge="1">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Georgia" pitchFamily="18" charset="0"/>
                        <a:cs typeface="Times New Roman" pitchFamily="18" charset="0"/>
                      </a:endParaRPr>
                    </a:p>
                  </a:txBody>
                  <a:tcPr marL="50167" marR="50167" marT="0" marB="0" anchor="b"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500" u="none" strike="noStrike" cap="none" normalizeH="0" baseline="0" dirty="0" smtClean="0">
                          <a:ln>
                            <a:noFill/>
                          </a:ln>
                          <a:effectLst/>
                        </a:rPr>
                        <a:t>E2</a:t>
                      </a:r>
                      <a:endParaRPr kumimoji="0" lang="en-US" sz="1500" b="0"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endParaRPr>
                    </a:p>
                  </a:txBody>
                  <a:tcPr marL="50167" marR="50167" marT="0" marB="0" anchor="b" horzOverflow="overflow">
                    <a:solidFill>
                      <a:schemeClr val="tx2">
                        <a:lumMod val="20000"/>
                        <a:lumOff val="80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700" dirty="0" smtClean="0">
                          <a:effectLst/>
                        </a:rPr>
                        <a:t>The teacher provided assistance without praise and with minimal interaction when David’s</a:t>
                      </a:r>
                      <a:r>
                        <a:rPr lang="en-US" sz="1700" baseline="0" dirty="0" smtClean="0">
                          <a:effectLst/>
                        </a:rPr>
                        <a:t> clothespin</a:t>
                      </a:r>
                      <a:r>
                        <a:rPr lang="en-US" sz="1700" dirty="0" smtClean="0">
                          <a:effectLst/>
                        </a:rPr>
                        <a:t> was on red.</a:t>
                      </a:r>
                    </a:p>
                  </a:txBody>
                  <a:tcPr marL="50167" marR="50167" marT="0" marB="0" anchor="b" horzOverflow="overflow">
                    <a:solidFill>
                      <a:schemeClr val="tx2">
                        <a:lumMod val="20000"/>
                        <a:lumOff val="80000"/>
                      </a:schemeClr>
                    </a:solidFill>
                  </a:tcPr>
                </a:tc>
                <a:extLst>
                  <a:ext uri="{0D108BD9-81ED-4DB2-BD59-A6C34878D82A}">
                    <a16:rowId xmlns:a16="http://schemas.microsoft.com/office/drawing/2014/main" val="10011"/>
                  </a:ext>
                </a:extLst>
              </a:tr>
              <a:tr h="491275">
                <a:tc vMerge="1">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Georgia" pitchFamily="18" charset="0"/>
                        <a:cs typeface="Times New Roman" pitchFamily="18" charset="0"/>
                      </a:endParaRPr>
                    </a:p>
                  </a:txBody>
                  <a:tcPr marL="50167" marR="50167" marT="0" marB="0" anchor="b"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500" u="none" strike="noStrike" cap="none" normalizeH="0" baseline="0" dirty="0" smtClean="0">
                          <a:ln>
                            <a:noFill/>
                          </a:ln>
                          <a:effectLst/>
                        </a:rPr>
                        <a:t>E3</a:t>
                      </a:r>
                      <a:endParaRPr kumimoji="0" lang="en-US" sz="1500" b="0"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endParaRPr>
                    </a:p>
                  </a:txBody>
                  <a:tcPr marL="50167" marR="50167" marT="0" marB="0" anchor="b" horzOverflow="overflow">
                    <a:solidFill>
                      <a:schemeClr val="tx2">
                        <a:lumMod val="20000"/>
                        <a:lumOff val="80000"/>
                      </a:schemeClr>
                    </a:solidFill>
                  </a:tcPr>
                </a:tc>
                <a:tc>
                  <a:txBody>
                    <a:bodyPr/>
                    <a:lstStyle/>
                    <a:p>
                      <a:pPr marL="0">
                        <a:lnSpc>
                          <a:spcPct val="100000"/>
                        </a:lnSpc>
                        <a:spcBef>
                          <a:spcPts val="0"/>
                        </a:spcBef>
                        <a:spcAft>
                          <a:spcPts val="0"/>
                        </a:spcAft>
                        <a:buClr>
                          <a:schemeClr val="accent6"/>
                        </a:buClr>
                        <a:buFont typeface="Wingdings" charset="2"/>
                        <a:buNone/>
                      </a:pPr>
                      <a:r>
                        <a:rPr lang="en-US" sz="1700" dirty="0" smtClean="0">
                          <a:effectLst/>
                        </a:rPr>
                        <a:t>When David was off-task, the teacher praised other students who were behaving appropriately.</a:t>
                      </a:r>
                      <a:endParaRPr lang="en-US" sz="1700" dirty="0" smtClean="0">
                        <a:effectLst/>
                        <a:latin typeface="Cambria"/>
                        <a:cs typeface="Times New Roman"/>
                      </a:endParaRPr>
                    </a:p>
                  </a:txBody>
                  <a:tcPr marL="50167" marR="50167" marT="0" marB="0" anchor="b" horzOverflow="overflow">
                    <a:solidFill>
                      <a:schemeClr val="tx2">
                        <a:lumMod val="20000"/>
                        <a:lumOff val="80000"/>
                      </a:schemeClr>
                    </a:solidFill>
                  </a:tcPr>
                </a:tc>
                <a:extLst>
                  <a:ext uri="{0D108BD9-81ED-4DB2-BD59-A6C34878D82A}">
                    <a16:rowId xmlns:a16="http://schemas.microsoft.com/office/drawing/2014/main" val="10012"/>
                  </a:ext>
                </a:extLst>
              </a:tr>
            </a:tbl>
          </a:graphicData>
        </a:graphic>
      </p:graphicFrame>
      <p:sp>
        <p:nvSpPr>
          <p:cNvPr id="8" name="Rectangle 7"/>
          <p:cNvSpPr/>
          <p:nvPr/>
        </p:nvSpPr>
        <p:spPr>
          <a:xfrm>
            <a:off x="7162800" y="848868"/>
            <a:ext cx="1748236" cy="307777"/>
          </a:xfrm>
          <a:prstGeom prst="rect">
            <a:avLst/>
          </a:prstGeom>
        </p:spPr>
        <p:txBody>
          <a:bodyPr wrap="none">
            <a:spAutoFit/>
          </a:bodyPr>
          <a:lstStyle/>
          <a:p>
            <a:r>
              <a:rPr lang="en-US" sz="1400" dirty="0" smtClean="0"/>
              <a:t>(Germer </a:t>
            </a:r>
            <a:r>
              <a:rPr lang="en-US" sz="1400" dirty="0"/>
              <a:t>et al., 2011 </a:t>
            </a:r>
            <a:r>
              <a:rPr lang="en-US" sz="1400" dirty="0" smtClean="0"/>
              <a:t>)</a:t>
            </a:r>
            <a:endParaRPr lang="en-US" sz="1400" dirty="0"/>
          </a:p>
        </p:txBody>
      </p:sp>
    </p:spTree>
    <p:extLst>
      <p:ext uri="{BB962C8B-B14F-4D97-AF65-F5344CB8AC3E}">
        <p14:creationId xmlns:p14="http://schemas.microsoft.com/office/powerpoint/2010/main" val="2443557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205569" y="1961260"/>
            <a:ext cx="3288745" cy="4351337"/>
          </a:xfrm>
        </p:spPr>
        <p:txBody>
          <a:bodyPr>
            <a:normAutofit fontScale="85000" lnSpcReduction="20000"/>
          </a:bodyPr>
          <a:lstStyle/>
          <a:p>
            <a:pPr marL="514350" indent="-514350">
              <a:buFont typeface="+mj-lt"/>
              <a:buAutoNum type="arabicPeriod"/>
            </a:pPr>
            <a:r>
              <a:rPr lang="en-US" dirty="0" smtClean="0">
                <a:latin typeface="Arial" panose="020B0604020202020204" pitchFamily="34" charset="0"/>
                <a:cs typeface="Arial" panose="020B0604020202020204" pitchFamily="34" charset="0"/>
              </a:rPr>
              <a:t>Generalization data taken during afternoon instructional periods during both intervention phases.</a:t>
            </a:r>
          </a:p>
          <a:p>
            <a:pPr marL="514350" indent="-514350">
              <a:buFont typeface="+mj-lt"/>
              <a:buAutoNum type="arabicPeriod"/>
            </a:pPr>
            <a:endParaRPr lang="en-US" dirty="0" smtClean="0">
              <a:latin typeface="Arial" panose="020B0604020202020204" pitchFamily="34" charset="0"/>
              <a:cs typeface="Arial" panose="020B0604020202020204" pitchFamily="34" charset="0"/>
            </a:endParaRPr>
          </a:p>
          <a:p>
            <a:pPr marL="514350" indent="-514350">
              <a:buFont typeface="+mj-lt"/>
              <a:buAutoNum type="arabicPeriod"/>
            </a:pPr>
            <a:r>
              <a:rPr lang="en-US" dirty="0" smtClean="0">
                <a:latin typeface="Arial" panose="020B0604020202020204" pitchFamily="34" charset="0"/>
                <a:cs typeface="Arial" panose="020B0604020202020204" pitchFamily="34" charset="0"/>
              </a:rPr>
              <a:t>Maintenance probes at the completion of the intervention.</a:t>
            </a:r>
          </a:p>
        </p:txBody>
      </p:sp>
      <p:sp>
        <p:nvSpPr>
          <p:cNvPr id="10" name="Rectangle 9"/>
          <p:cNvSpPr/>
          <p:nvPr/>
        </p:nvSpPr>
        <p:spPr>
          <a:xfrm>
            <a:off x="6703739" y="6312598"/>
            <a:ext cx="2373278"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(Germer et al., 2011)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7273" y="2083950"/>
            <a:ext cx="5177538" cy="3501159"/>
          </a:xfrm>
          <a:prstGeom prst="rect">
            <a:avLst/>
          </a:prstGeom>
        </p:spPr>
      </p:pic>
      <p:cxnSp>
        <p:nvCxnSpPr>
          <p:cNvPr id="5" name="Straight Arrow Connector 4"/>
          <p:cNvCxnSpPr/>
          <p:nvPr/>
        </p:nvCxnSpPr>
        <p:spPr>
          <a:xfrm>
            <a:off x="3105208" y="2083950"/>
            <a:ext cx="2533592" cy="1040250"/>
          </a:xfrm>
          <a:prstGeom prst="straightConnector1">
            <a:avLst/>
          </a:prstGeom>
          <a:ln w="76200">
            <a:solidFill>
              <a:srgbClr val="5BD078"/>
            </a:solidFill>
            <a:tailEnd type="triangle"/>
          </a:ln>
        </p:spPr>
        <p:style>
          <a:lnRef idx="3">
            <a:schemeClr val="accent2"/>
          </a:lnRef>
          <a:fillRef idx="0">
            <a:schemeClr val="accent2"/>
          </a:fillRef>
          <a:effectRef idx="2">
            <a:schemeClr val="accent2"/>
          </a:effectRef>
          <a:fontRef idx="minor">
            <a:schemeClr val="tx1"/>
          </a:fontRef>
        </p:style>
      </p:cxnSp>
      <p:sp>
        <p:nvSpPr>
          <p:cNvPr id="15" name="Rounded Rectangle 14"/>
          <p:cNvSpPr/>
          <p:nvPr/>
        </p:nvSpPr>
        <p:spPr>
          <a:xfrm>
            <a:off x="7769587" y="2083950"/>
            <a:ext cx="865224" cy="3402451"/>
          </a:xfrm>
          <a:prstGeom prst="roundRect">
            <a:avLst/>
          </a:prstGeom>
          <a:noFill/>
          <a:ln w="47625">
            <a:solidFill>
              <a:srgbClr val="5BD078"/>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TextBox 8"/>
          <p:cNvSpPr txBox="1"/>
          <p:nvPr/>
        </p:nvSpPr>
        <p:spPr>
          <a:xfrm>
            <a:off x="205569" y="338596"/>
            <a:ext cx="8572345" cy="1169551"/>
          </a:xfrm>
          <a:prstGeom prst="rect">
            <a:avLst/>
          </a:prstGeom>
          <a:solidFill>
            <a:srgbClr val="5BD078"/>
          </a:solidFill>
          <a:ln w="25400" cap="flat" cmpd="sng" algn="ctr">
            <a:solidFill>
              <a:srgbClr val="419856"/>
            </a:solidFill>
            <a:prstDash val="solid"/>
          </a:ln>
          <a:effectLst/>
        </p:spPr>
        <p:txBody>
          <a:bodyPr wrap="square" rtlCol="0">
            <a:spAutoFit/>
          </a:bodyPr>
          <a:lstStyle/>
          <a:p>
            <a:pPr lvl="0" algn="ctr" defTabSz="457200"/>
            <a:r>
              <a:rPr lang="en-US" sz="3500" b="1" kern="0" dirty="0">
                <a:solidFill>
                  <a:prstClr val="white"/>
                </a:solidFill>
                <a:latin typeface="Times New Roman"/>
              </a:rPr>
              <a:t>Programming for Generalization and Maintenance</a:t>
            </a:r>
            <a:endParaRPr kumimoji="0" lang="en-US" sz="3500" b="1" i="0" u="none" strike="noStrike" kern="0" cap="none" spc="0" normalizeH="0" baseline="0" noProof="0" dirty="0" smtClean="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308255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buClr>
                <a:schemeClr val="tx1">
                  <a:lumMod val="75000"/>
                  <a:lumOff val="25000"/>
                </a:schemeClr>
              </a:buClr>
              <a:defRPr/>
            </a:pPr>
            <a:r>
              <a:rPr lang="en-US" sz="3600" dirty="0">
                <a:solidFill>
                  <a:schemeClr val="accent1">
                    <a:lumMod val="75000"/>
                  </a:schemeClr>
                </a:solidFill>
              </a:rPr>
              <a:t>Frequently Asked Questions (FAQ): What if Scenarios</a:t>
            </a:r>
          </a:p>
        </p:txBody>
      </p:sp>
      <p:pic>
        <p:nvPicPr>
          <p:cNvPr id="4" name="Picture 2" descr="C:\Users\Jessica\AppData\Local\Microsoft\Windows\Temporary Internet Files\Content.IE5\A3NIT4A9\MC900078711[1].wmf"/>
          <p:cNvPicPr>
            <a:picLocks noChangeAspect="1" noChangeArrowheads="1"/>
          </p:cNvPicPr>
          <p:nvPr/>
        </p:nvPicPr>
        <p:blipFill>
          <a:blip r:embed="rId3"/>
          <a:srcRect/>
          <a:stretch>
            <a:fillRect/>
          </a:stretch>
        </p:blipFill>
        <p:spPr bwMode="auto">
          <a:xfrm>
            <a:off x="639953" y="457200"/>
            <a:ext cx="1005180" cy="2438400"/>
          </a:xfrm>
          <a:prstGeom prst="rect">
            <a:avLst/>
          </a:prstGeom>
          <a:noFill/>
          <a:ln w="9525">
            <a:noFill/>
            <a:miter lim="800000"/>
            <a:headEnd/>
            <a:tailEnd/>
          </a:ln>
        </p:spPr>
      </p:pic>
    </p:spTree>
    <p:extLst>
      <p:ext uri="{BB962C8B-B14F-4D97-AF65-F5344CB8AC3E}">
        <p14:creationId xmlns:p14="http://schemas.microsoft.com/office/powerpoint/2010/main" val="26781899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62846" y="990600"/>
            <a:ext cx="8077200" cy="5257800"/>
          </a:xfrm>
        </p:spPr>
        <p:txBody>
          <a:bodyPr>
            <a:normAutofit fontScale="32500" lnSpcReduction="20000"/>
          </a:bodyPr>
          <a:lstStyle/>
          <a:p>
            <a:pPr marL="0" indent="0">
              <a:buNone/>
            </a:pPr>
            <a:r>
              <a:rPr lang="en-US" sz="6200" b="1" u="sng" dirty="0" smtClean="0">
                <a:solidFill>
                  <a:schemeClr val="tx1"/>
                </a:solidFill>
              </a:rPr>
              <a:t>Function </a:t>
            </a:r>
            <a:r>
              <a:rPr lang="en-US" sz="6200" b="1" u="sng" dirty="0">
                <a:solidFill>
                  <a:schemeClr val="tx1"/>
                </a:solidFill>
              </a:rPr>
              <a:t>Matrix </a:t>
            </a:r>
            <a:r>
              <a:rPr lang="en-US" sz="6200" b="1" dirty="0">
                <a:solidFill>
                  <a:schemeClr val="accent1">
                    <a:lumMod val="75000"/>
                  </a:schemeClr>
                </a:solidFill>
              </a:rPr>
              <a:t>to analyze data to determine the hypothesis</a:t>
            </a:r>
          </a:p>
          <a:p>
            <a:r>
              <a:rPr lang="en-US" sz="6200" dirty="0">
                <a:solidFill>
                  <a:schemeClr val="tx1"/>
                </a:solidFill>
              </a:rPr>
              <a:t>Form of Reinforcement: Access (positive reinforcement) or Avoid (negative reinforcement)</a:t>
            </a:r>
          </a:p>
          <a:p>
            <a:r>
              <a:rPr lang="en-US" sz="6200" dirty="0">
                <a:solidFill>
                  <a:schemeClr val="tx1"/>
                </a:solidFill>
              </a:rPr>
              <a:t>Stimulus: attention; activity or tangible; sensory</a:t>
            </a:r>
          </a:p>
          <a:p>
            <a:endParaRPr lang="en-US" sz="5500" dirty="0">
              <a:solidFill>
                <a:schemeClr val="tx1">
                  <a:lumMod val="50000"/>
                  <a:lumOff val="50000"/>
                </a:schemeClr>
              </a:solidFill>
            </a:endParaRPr>
          </a:p>
          <a:p>
            <a:pPr marL="0" indent="0">
              <a:buNone/>
            </a:pPr>
            <a:r>
              <a:rPr lang="en-US" sz="6200" b="1" u="sng" dirty="0" smtClean="0">
                <a:solidFill>
                  <a:schemeClr val="tx1"/>
                </a:solidFill>
              </a:rPr>
              <a:t>Function-Based Intervention </a:t>
            </a:r>
            <a:r>
              <a:rPr lang="en-US" sz="6200" b="1" u="sng" dirty="0">
                <a:solidFill>
                  <a:schemeClr val="tx1"/>
                </a:solidFill>
              </a:rPr>
              <a:t>Decision Model </a:t>
            </a:r>
            <a:r>
              <a:rPr lang="en-US" sz="6200" b="1" dirty="0">
                <a:solidFill>
                  <a:schemeClr val="accent1">
                    <a:lumMod val="75000"/>
                  </a:schemeClr>
                </a:solidFill>
              </a:rPr>
              <a:t>to determine </a:t>
            </a:r>
            <a:r>
              <a:rPr lang="en-US" sz="6200" b="1" dirty="0" smtClean="0">
                <a:solidFill>
                  <a:schemeClr val="accent1">
                    <a:lumMod val="75000"/>
                  </a:schemeClr>
                </a:solidFill>
              </a:rPr>
              <a:t>the intervention </a:t>
            </a:r>
            <a:r>
              <a:rPr lang="en-US" sz="6200" b="1" dirty="0">
                <a:solidFill>
                  <a:schemeClr val="accent1">
                    <a:lumMod val="75000"/>
                  </a:schemeClr>
                </a:solidFill>
              </a:rPr>
              <a:t>focus</a:t>
            </a:r>
          </a:p>
          <a:p>
            <a:r>
              <a:rPr lang="en-US" sz="6200" dirty="0">
                <a:solidFill>
                  <a:schemeClr val="tx1"/>
                </a:solidFill>
              </a:rPr>
              <a:t>Method 1: Teach the Replacement Behavior</a:t>
            </a:r>
          </a:p>
          <a:p>
            <a:r>
              <a:rPr lang="en-US" sz="6200" dirty="0">
                <a:solidFill>
                  <a:schemeClr val="tx1"/>
                </a:solidFill>
              </a:rPr>
              <a:t>Method 2: Improve the Environment</a:t>
            </a:r>
          </a:p>
          <a:p>
            <a:r>
              <a:rPr lang="en-US" sz="6200" dirty="0">
                <a:solidFill>
                  <a:schemeClr val="tx1"/>
                </a:solidFill>
              </a:rPr>
              <a:t>Method 1 and 2: Teach the Replacement Behavior and Improve the Environment</a:t>
            </a:r>
          </a:p>
          <a:p>
            <a:r>
              <a:rPr lang="en-US" sz="6200" dirty="0">
                <a:solidFill>
                  <a:schemeClr val="tx1"/>
                </a:solidFill>
              </a:rPr>
              <a:t>Method 3: Adjust the Contingencies</a:t>
            </a:r>
          </a:p>
          <a:p>
            <a:endParaRPr lang="en-US" sz="6200" dirty="0">
              <a:solidFill>
                <a:schemeClr val="tx1">
                  <a:lumMod val="50000"/>
                  <a:lumOff val="50000"/>
                </a:schemeClr>
              </a:solidFill>
            </a:endParaRPr>
          </a:p>
          <a:p>
            <a:pPr marL="0" indent="0">
              <a:buNone/>
            </a:pPr>
            <a:r>
              <a:rPr lang="en-US" sz="6200" b="1" u="sng" dirty="0" smtClean="0">
                <a:solidFill>
                  <a:schemeClr val="tx1"/>
                </a:solidFill>
              </a:rPr>
              <a:t>ARE Components: </a:t>
            </a:r>
            <a:r>
              <a:rPr lang="en-US" sz="6200" b="1" dirty="0" smtClean="0">
                <a:solidFill>
                  <a:schemeClr val="accent1">
                    <a:lumMod val="75000"/>
                  </a:schemeClr>
                </a:solidFill>
              </a:rPr>
              <a:t>a systematic method </a:t>
            </a:r>
            <a:r>
              <a:rPr lang="en-US" sz="6200" b="1" dirty="0">
                <a:solidFill>
                  <a:schemeClr val="accent1">
                    <a:lumMod val="75000"/>
                  </a:schemeClr>
                </a:solidFill>
              </a:rPr>
              <a:t>of </a:t>
            </a:r>
            <a:r>
              <a:rPr lang="en-US" sz="6200" b="1" dirty="0" smtClean="0">
                <a:solidFill>
                  <a:schemeClr val="accent1">
                    <a:lumMod val="75000"/>
                  </a:schemeClr>
                </a:solidFill>
              </a:rPr>
              <a:t>constructing the intervention</a:t>
            </a:r>
            <a:endParaRPr lang="en-US" sz="6200" b="1" u="sng" dirty="0">
              <a:solidFill>
                <a:schemeClr val="accent1">
                  <a:lumMod val="75000"/>
                </a:schemeClr>
              </a:solidFill>
            </a:endParaRPr>
          </a:p>
          <a:p>
            <a:r>
              <a:rPr lang="en-US" sz="6200" b="1" dirty="0">
                <a:solidFill>
                  <a:schemeClr val="tx1"/>
                </a:solidFill>
              </a:rPr>
              <a:t>A</a:t>
            </a:r>
            <a:r>
              <a:rPr lang="en-US" sz="6200" dirty="0">
                <a:solidFill>
                  <a:schemeClr val="tx1"/>
                </a:solidFill>
              </a:rPr>
              <a:t>ntecedent Adjustments</a:t>
            </a:r>
          </a:p>
          <a:p>
            <a:r>
              <a:rPr lang="en-US" sz="6200" b="1" dirty="0">
                <a:solidFill>
                  <a:schemeClr val="tx1"/>
                </a:solidFill>
              </a:rPr>
              <a:t>R</a:t>
            </a:r>
            <a:r>
              <a:rPr lang="en-US" sz="6200" dirty="0">
                <a:solidFill>
                  <a:schemeClr val="tx1"/>
                </a:solidFill>
              </a:rPr>
              <a:t>einforcement Adjustments</a:t>
            </a:r>
          </a:p>
          <a:p>
            <a:r>
              <a:rPr lang="en-US" sz="6200" b="1" dirty="0">
                <a:solidFill>
                  <a:schemeClr val="tx1"/>
                </a:solidFill>
              </a:rPr>
              <a:t>E</a:t>
            </a:r>
            <a:r>
              <a:rPr lang="en-US" sz="6200" dirty="0">
                <a:solidFill>
                  <a:schemeClr val="tx1"/>
                </a:solidFill>
              </a:rPr>
              <a:t>xtinction</a:t>
            </a:r>
          </a:p>
          <a:p>
            <a:endParaRPr lang="en-US" dirty="0">
              <a:solidFill>
                <a:schemeClr val="tx1"/>
              </a:solidFill>
            </a:endParaRPr>
          </a:p>
        </p:txBody>
      </p:sp>
      <p:sp>
        <p:nvSpPr>
          <p:cNvPr id="9" name="Rectangle 8"/>
          <p:cNvSpPr/>
          <p:nvPr/>
        </p:nvSpPr>
        <p:spPr>
          <a:xfrm>
            <a:off x="5410200" y="6257925"/>
            <a:ext cx="3801041" cy="338554"/>
          </a:xfrm>
          <a:prstGeom prst="rect">
            <a:avLst/>
          </a:prstGeom>
        </p:spPr>
        <p:txBody>
          <a:bodyPr wrap="none">
            <a:spAutoFit/>
          </a:bodyPr>
          <a:lstStyle/>
          <a:p>
            <a:r>
              <a:rPr lang="en-US" sz="1600" dirty="0" smtClean="0"/>
              <a:t>(</a:t>
            </a:r>
            <a:r>
              <a:rPr lang="en-US" sz="1600" dirty="0" err="1" smtClean="0"/>
              <a:t>Umbreit</a:t>
            </a:r>
            <a:r>
              <a:rPr lang="en-US" sz="1600" dirty="0"/>
              <a:t>, Ferro, </a:t>
            </a:r>
            <a:r>
              <a:rPr lang="en-US" sz="1600" dirty="0" err="1"/>
              <a:t>Liaupsin</a:t>
            </a:r>
            <a:r>
              <a:rPr lang="en-US" sz="1600" dirty="0"/>
              <a:t>, &amp; Lane </a:t>
            </a:r>
            <a:r>
              <a:rPr lang="en-US" sz="1600" dirty="0" smtClean="0"/>
              <a:t>2007</a:t>
            </a:r>
            <a:r>
              <a:rPr lang="en-US" sz="1600" dirty="0"/>
              <a:t>)</a:t>
            </a:r>
          </a:p>
        </p:txBody>
      </p:sp>
      <p:sp>
        <p:nvSpPr>
          <p:cNvPr id="5" name="Title 3"/>
          <p:cNvSpPr txBox="1">
            <a:spLocks/>
          </p:cNvSpPr>
          <p:nvPr/>
        </p:nvSpPr>
        <p:spPr>
          <a:xfrm>
            <a:off x="310446" y="152400"/>
            <a:ext cx="8229600" cy="685800"/>
          </a:xfrm>
          <a:prstGeom prst="rect">
            <a:avLst/>
          </a:prstGeom>
          <a:solidFill>
            <a:schemeClr val="accent1"/>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rgbClr val="505153"/>
                </a:solidFill>
                <a:latin typeface="Times New Roman"/>
                <a:ea typeface="+mj-ea"/>
                <a:cs typeface="Times New Roman"/>
              </a:defRPr>
            </a:lvl1pPr>
          </a:lstStyle>
          <a:p>
            <a:r>
              <a:rPr lang="en-US" dirty="0" smtClean="0"/>
              <a:t>Unique Features: FABI Model</a:t>
            </a:r>
            <a:endParaRPr lang="en-US" dirty="0"/>
          </a:p>
        </p:txBody>
      </p:sp>
    </p:spTree>
    <p:extLst>
      <p:ext uri="{BB962C8B-B14F-4D97-AF65-F5344CB8AC3E}">
        <p14:creationId xmlns:p14="http://schemas.microsoft.com/office/powerpoint/2010/main" val="32381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00902"/>
            <a:ext cx="8229600" cy="1143000"/>
          </a:xfrm>
        </p:spPr>
        <p:txBody>
          <a:bodyPr>
            <a:normAutofit/>
          </a:bodyPr>
          <a:lstStyle/>
          <a:p>
            <a:r>
              <a:rPr lang="en-US" sz="3600" b="1" dirty="0" smtClean="0">
                <a:solidFill>
                  <a:schemeClr val="tx1"/>
                </a:solidFill>
              </a:rPr>
              <a:t>What if…</a:t>
            </a:r>
            <a:endParaRPr lang="en-US" sz="3600" b="1" dirty="0">
              <a:solidFill>
                <a:schemeClr val="tx1"/>
              </a:solidFill>
            </a:endParaRPr>
          </a:p>
        </p:txBody>
      </p:sp>
      <p:sp>
        <p:nvSpPr>
          <p:cNvPr id="6" name="Content Placeholder 5"/>
          <p:cNvSpPr>
            <a:spLocks noGrp="1"/>
          </p:cNvSpPr>
          <p:nvPr>
            <p:ph idx="1"/>
          </p:nvPr>
        </p:nvSpPr>
        <p:spPr>
          <a:xfrm>
            <a:off x="304800" y="1116870"/>
            <a:ext cx="8229600" cy="1188493"/>
          </a:xfrm>
        </p:spPr>
        <p:txBody>
          <a:bodyPr>
            <a:normAutofit/>
          </a:bodyPr>
          <a:lstStyle/>
          <a:p>
            <a:pPr marL="0" lvl="0" indent="0">
              <a:buNone/>
            </a:pPr>
            <a:r>
              <a:rPr lang="en-US" i="1" dirty="0" smtClean="0">
                <a:solidFill>
                  <a:schemeClr val="tx1"/>
                </a:solidFill>
              </a:rPr>
              <a:t>… the </a:t>
            </a:r>
            <a:r>
              <a:rPr lang="en-US" i="1" dirty="0">
                <a:solidFill>
                  <a:schemeClr val="tx1"/>
                </a:solidFill>
              </a:rPr>
              <a:t>student’s behavior does not improve with the introduction of the intervention?</a:t>
            </a:r>
          </a:p>
          <a:p>
            <a:endParaRPr lang="en-US" dirty="0">
              <a:solidFill>
                <a:schemeClr val="tx1"/>
              </a:solidFill>
            </a:endParaRPr>
          </a:p>
        </p:txBody>
      </p:sp>
      <p:sp>
        <p:nvSpPr>
          <p:cNvPr id="7" name="Content Placeholder 5"/>
          <p:cNvSpPr txBox="1">
            <a:spLocks/>
          </p:cNvSpPr>
          <p:nvPr/>
        </p:nvSpPr>
        <p:spPr>
          <a:xfrm>
            <a:off x="350521" y="2305363"/>
            <a:ext cx="8839199" cy="421715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rgbClr val="505153"/>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800" kern="1200">
                <a:solidFill>
                  <a:srgbClr val="505153"/>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400" kern="1200">
                <a:solidFill>
                  <a:srgbClr val="505153"/>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rgbClr val="505153"/>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rgbClr val="505153"/>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Does</a:t>
            </a:r>
            <a:r>
              <a:rPr lang="en-US" sz="2800" dirty="0" smtClean="0"/>
              <a:t> treatment integrity </a:t>
            </a:r>
            <a:r>
              <a:rPr lang="en-US" sz="2800" dirty="0"/>
              <a:t>and</a:t>
            </a:r>
            <a:r>
              <a:rPr lang="en-US" sz="2800" dirty="0" smtClean="0"/>
              <a:t> </a:t>
            </a:r>
            <a:r>
              <a:rPr lang="en-US" sz="2800" dirty="0"/>
              <a:t>social validity </a:t>
            </a:r>
            <a:r>
              <a:rPr lang="en-US" sz="2800" dirty="0" smtClean="0"/>
              <a:t>data suggest</a:t>
            </a:r>
            <a:r>
              <a:rPr lang="en-US" sz="2800" dirty="0"/>
              <a:t> </a:t>
            </a:r>
            <a:r>
              <a:rPr lang="en-US" sz="2800" dirty="0" smtClean="0"/>
              <a:t>re-teaching </a:t>
            </a:r>
            <a:r>
              <a:rPr lang="en-US" sz="2800" dirty="0"/>
              <a:t>or coaching are</a:t>
            </a:r>
            <a:r>
              <a:rPr lang="en-US" sz="2800" dirty="0" smtClean="0"/>
              <a:t> needed?</a:t>
            </a:r>
          </a:p>
          <a:p>
            <a:pPr lvl="1"/>
            <a:endParaRPr lang="en-US" sz="2400" dirty="0"/>
          </a:p>
          <a:p>
            <a:r>
              <a:rPr lang="en-US" sz="2800" dirty="0"/>
              <a:t>Does the intervention need slight revision or does a new intervention need to be designed</a:t>
            </a:r>
            <a:r>
              <a:rPr lang="en-US" sz="2800" dirty="0" smtClean="0"/>
              <a:t>? </a:t>
            </a:r>
            <a:br>
              <a:rPr lang="en-US" sz="2800" dirty="0" smtClean="0"/>
            </a:br>
            <a:r>
              <a:rPr lang="en-US" sz="2400" dirty="0" smtClean="0"/>
              <a:t>Examine </a:t>
            </a:r>
            <a:r>
              <a:rPr lang="en-US" sz="2400" dirty="0"/>
              <a:t>the plan</a:t>
            </a:r>
            <a:r>
              <a:rPr lang="en-US" sz="2400" dirty="0" smtClean="0"/>
              <a:t>:</a:t>
            </a:r>
            <a:endParaRPr lang="en-US" sz="2400" dirty="0"/>
          </a:p>
          <a:p>
            <a:pPr lvl="1"/>
            <a:r>
              <a:rPr lang="en-US" sz="2400" b="1" dirty="0" smtClean="0"/>
              <a:t>The function of the target behavior </a:t>
            </a:r>
            <a:r>
              <a:rPr lang="en-US" sz="2400" dirty="0" smtClean="0"/>
              <a:t/>
            </a:r>
            <a:br>
              <a:rPr lang="en-US" sz="2400" dirty="0" smtClean="0"/>
            </a:br>
            <a:r>
              <a:rPr lang="en-US" sz="2100" dirty="0" smtClean="0"/>
              <a:t>	</a:t>
            </a:r>
            <a:r>
              <a:rPr lang="en-US" sz="2100" i="1" dirty="0" smtClean="0"/>
              <a:t>Did you determine the correct function?</a:t>
            </a:r>
          </a:p>
          <a:p>
            <a:pPr lvl="1"/>
            <a:r>
              <a:rPr lang="en-US" sz="2400" b="1" dirty="0" smtClean="0"/>
              <a:t>The intervention method</a:t>
            </a:r>
          </a:p>
          <a:p>
            <a:pPr lvl="2"/>
            <a:r>
              <a:rPr lang="en-US" sz="2000" i="1" dirty="0"/>
              <a:t>D</a:t>
            </a:r>
            <a:r>
              <a:rPr lang="en-US" sz="2000" i="1" dirty="0" smtClean="0"/>
              <a:t>id you select the correct method?</a:t>
            </a:r>
          </a:p>
          <a:p>
            <a:pPr lvl="1"/>
            <a:r>
              <a:rPr lang="en-US" sz="2400" b="1" dirty="0" smtClean="0"/>
              <a:t>The ARE components</a:t>
            </a:r>
          </a:p>
          <a:p>
            <a:pPr lvl="2"/>
            <a:r>
              <a:rPr lang="en-US" sz="2000" i="1" dirty="0"/>
              <a:t>A</a:t>
            </a:r>
            <a:r>
              <a:rPr lang="en-US" sz="2000" i="1" dirty="0" smtClean="0"/>
              <a:t>re all three components tied to function?</a:t>
            </a:r>
            <a:endParaRPr lang="en-US" sz="2000" i="1" dirty="0"/>
          </a:p>
        </p:txBody>
      </p:sp>
      <p:pic>
        <p:nvPicPr>
          <p:cNvPr id="2" name="Picture 1" descr="Blooming Lovely: My Car Is Sic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5476" y="3914929"/>
            <a:ext cx="2211324" cy="1889677"/>
          </a:xfrm>
          <a:prstGeom prst="rect">
            <a:avLst/>
          </a:prstGeom>
        </p:spPr>
      </p:pic>
    </p:spTree>
    <p:extLst>
      <p:ext uri="{BB962C8B-B14F-4D97-AF65-F5344CB8AC3E}">
        <p14:creationId xmlns:p14="http://schemas.microsoft.com/office/powerpoint/2010/main" val="51407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1758"/>
            <a:ext cx="8229600" cy="1143000"/>
          </a:xfrm>
        </p:spPr>
        <p:txBody>
          <a:bodyPr>
            <a:normAutofit/>
          </a:bodyPr>
          <a:lstStyle/>
          <a:p>
            <a:r>
              <a:rPr lang="en-US" sz="3600" b="1" dirty="0" smtClean="0">
                <a:solidFill>
                  <a:schemeClr val="tx1"/>
                </a:solidFill>
              </a:rPr>
              <a:t>What if…</a:t>
            </a:r>
            <a:endParaRPr lang="en-US" sz="3600" b="1" dirty="0">
              <a:solidFill>
                <a:schemeClr val="tx1"/>
              </a:solidFill>
            </a:endParaRPr>
          </a:p>
        </p:txBody>
      </p:sp>
      <p:sp>
        <p:nvSpPr>
          <p:cNvPr id="6" name="Content Placeholder 5"/>
          <p:cNvSpPr>
            <a:spLocks noGrp="1"/>
          </p:cNvSpPr>
          <p:nvPr>
            <p:ph idx="1"/>
          </p:nvPr>
        </p:nvSpPr>
        <p:spPr>
          <a:xfrm>
            <a:off x="304800" y="1125579"/>
            <a:ext cx="8229600" cy="1188493"/>
          </a:xfrm>
        </p:spPr>
        <p:txBody>
          <a:bodyPr>
            <a:normAutofit/>
          </a:bodyPr>
          <a:lstStyle/>
          <a:p>
            <a:pPr marL="0" lvl="0" indent="0">
              <a:buNone/>
            </a:pPr>
            <a:r>
              <a:rPr lang="en-US" i="1" dirty="0" smtClean="0">
                <a:solidFill>
                  <a:schemeClr val="tx1"/>
                </a:solidFill>
              </a:rPr>
              <a:t>…the student’s behavior does not deteriorate (reverse) during withdrawal?</a:t>
            </a:r>
            <a:endParaRPr lang="en-US" i="1" dirty="0">
              <a:solidFill>
                <a:schemeClr val="tx1"/>
              </a:solidFill>
            </a:endParaRPr>
          </a:p>
          <a:p>
            <a:endParaRPr lang="en-US" dirty="0">
              <a:solidFill>
                <a:schemeClr val="tx1"/>
              </a:solidFill>
            </a:endParaRPr>
          </a:p>
        </p:txBody>
      </p:sp>
      <p:sp>
        <p:nvSpPr>
          <p:cNvPr id="7" name="Content Placeholder 5"/>
          <p:cNvSpPr txBox="1">
            <a:spLocks/>
          </p:cNvSpPr>
          <p:nvPr/>
        </p:nvSpPr>
        <p:spPr>
          <a:xfrm>
            <a:off x="304800" y="2368732"/>
            <a:ext cx="5734594" cy="421715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rgbClr val="505153"/>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800" kern="1200">
                <a:solidFill>
                  <a:srgbClr val="505153"/>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400" kern="1200">
                <a:solidFill>
                  <a:srgbClr val="505153"/>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rgbClr val="505153"/>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rgbClr val="505153"/>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Examine </a:t>
            </a:r>
            <a:r>
              <a:rPr lang="en-US" sz="2800" dirty="0"/>
              <a:t>treatment </a:t>
            </a:r>
            <a:r>
              <a:rPr lang="en-US" sz="2800" dirty="0" smtClean="0"/>
              <a:t>integrity </a:t>
            </a:r>
            <a:r>
              <a:rPr lang="en-US" sz="2800" dirty="0"/>
              <a:t>and</a:t>
            </a:r>
            <a:r>
              <a:rPr lang="en-US" sz="2800" dirty="0" smtClean="0"/>
              <a:t> </a:t>
            </a:r>
            <a:r>
              <a:rPr lang="en-US" sz="2800" dirty="0"/>
              <a:t>social validity </a:t>
            </a:r>
            <a:r>
              <a:rPr lang="en-US" sz="2800" dirty="0" smtClean="0"/>
              <a:t>data:</a:t>
            </a:r>
            <a:endParaRPr lang="en-US" sz="2800" dirty="0"/>
          </a:p>
          <a:p>
            <a:pPr lvl="1"/>
            <a:r>
              <a:rPr lang="en-US" sz="2400" dirty="0" smtClean="0"/>
              <a:t>Were all intervention components removed?</a:t>
            </a:r>
          </a:p>
          <a:p>
            <a:pPr lvl="1"/>
            <a:r>
              <a:rPr lang="en-US" sz="2400" dirty="0" smtClean="0"/>
              <a:t>What elements were still in place?</a:t>
            </a:r>
            <a:endParaRPr lang="en-US" sz="2400" dirty="0"/>
          </a:p>
          <a:p>
            <a:r>
              <a:rPr lang="en-US" sz="2800" dirty="0" smtClean="0"/>
              <a:t>Ask yourself:</a:t>
            </a:r>
          </a:p>
          <a:p>
            <a:pPr lvl="1"/>
            <a:r>
              <a:rPr lang="en-US" sz="2000" dirty="0" smtClean="0"/>
              <a:t>Has the student’s behavior generalized?</a:t>
            </a:r>
          </a:p>
          <a:p>
            <a:pPr lvl="1"/>
            <a:r>
              <a:rPr lang="en-US" sz="2000" dirty="0" smtClean="0"/>
              <a:t>Is the student accessing natural reinforcement?</a:t>
            </a:r>
          </a:p>
          <a:p>
            <a:pPr lvl="1"/>
            <a:r>
              <a:rPr lang="en-US" sz="2000" dirty="0" smtClean="0"/>
              <a:t>Has learning occurred?</a:t>
            </a:r>
            <a:endParaRPr lang="en-US" sz="2000" dirty="0"/>
          </a:p>
        </p:txBody>
      </p:sp>
      <p:pic>
        <p:nvPicPr>
          <p:cNvPr id="3" name="Picture 2"/>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886994" y="2560638"/>
            <a:ext cx="3036074" cy="2933607"/>
          </a:xfrm>
          <a:prstGeom prst="rect">
            <a:avLst/>
          </a:prstGeom>
        </p:spPr>
      </p:pic>
      <p:sp>
        <p:nvSpPr>
          <p:cNvPr id="4" name="TextBox 3"/>
          <p:cNvSpPr txBox="1"/>
          <p:nvPr/>
        </p:nvSpPr>
        <p:spPr>
          <a:xfrm rot="21090717">
            <a:off x="6015807" y="2945631"/>
            <a:ext cx="2608631" cy="1938992"/>
          </a:xfrm>
          <a:prstGeom prst="rect">
            <a:avLst/>
          </a:prstGeom>
          <a:noFill/>
        </p:spPr>
        <p:txBody>
          <a:bodyPr wrap="square" rtlCol="0">
            <a:spAutoFit/>
          </a:bodyPr>
          <a:lstStyle/>
          <a:p>
            <a:pPr algn="ctr"/>
            <a:r>
              <a:rPr lang="en-US" sz="2400" dirty="0" smtClean="0"/>
              <a:t>Treat as a limitation and continue to monitor for generalization and maintenance</a:t>
            </a:r>
            <a:endParaRPr lang="en-US" sz="2400" dirty="0"/>
          </a:p>
        </p:txBody>
      </p:sp>
    </p:spTree>
    <p:extLst>
      <p:ext uri="{BB962C8B-B14F-4D97-AF65-F5344CB8AC3E}">
        <p14:creationId xmlns:p14="http://schemas.microsoft.com/office/powerpoint/2010/main" val="3631652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1758"/>
            <a:ext cx="8229600" cy="1143000"/>
          </a:xfrm>
        </p:spPr>
        <p:txBody>
          <a:bodyPr>
            <a:normAutofit/>
          </a:bodyPr>
          <a:lstStyle/>
          <a:p>
            <a:r>
              <a:rPr lang="en-US" sz="3600" b="1" dirty="0" smtClean="0">
                <a:solidFill>
                  <a:schemeClr val="tx1"/>
                </a:solidFill>
              </a:rPr>
              <a:t>What if…</a:t>
            </a:r>
            <a:endParaRPr lang="en-US" sz="3600" b="1" dirty="0">
              <a:solidFill>
                <a:schemeClr val="tx1"/>
              </a:solidFill>
            </a:endParaRPr>
          </a:p>
        </p:txBody>
      </p:sp>
      <p:sp>
        <p:nvSpPr>
          <p:cNvPr id="6" name="Content Placeholder 5"/>
          <p:cNvSpPr>
            <a:spLocks noGrp="1"/>
          </p:cNvSpPr>
          <p:nvPr>
            <p:ph idx="1"/>
          </p:nvPr>
        </p:nvSpPr>
        <p:spPr>
          <a:xfrm>
            <a:off x="304800" y="1116870"/>
            <a:ext cx="8229600" cy="1188493"/>
          </a:xfrm>
        </p:spPr>
        <p:txBody>
          <a:bodyPr>
            <a:normAutofit/>
          </a:bodyPr>
          <a:lstStyle/>
          <a:p>
            <a:pPr marL="0" lvl="0" indent="0">
              <a:buNone/>
            </a:pPr>
            <a:r>
              <a:rPr lang="en-US" i="1" dirty="0" smtClean="0">
                <a:solidFill>
                  <a:schemeClr val="tx1"/>
                </a:solidFill>
              </a:rPr>
              <a:t>…the </a:t>
            </a:r>
            <a:r>
              <a:rPr lang="en-US" i="1" dirty="0">
                <a:solidFill>
                  <a:schemeClr val="tx1"/>
                </a:solidFill>
              </a:rPr>
              <a:t>student</a:t>
            </a:r>
            <a:r>
              <a:rPr lang="en-US" i="1" dirty="0" smtClean="0">
                <a:solidFill>
                  <a:schemeClr val="tx1"/>
                </a:solidFill>
              </a:rPr>
              <a:t> asks for the intervention back during withdrawal?</a:t>
            </a:r>
            <a:endParaRPr lang="en-US" i="1" dirty="0">
              <a:solidFill>
                <a:schemeClr val="tx1"/>
              </a:solidFill>
            </a:endParaRPr>
          </a:p>
          <a:p>
            <a:endParaRPr lang="en-US" dirty="0">
              <a:solidFill>
                <a:schemeClr val="tx1"/>
              </a:solidFill>
            </a:endParaRPr>
          </a:p>
        </p:txBody>
      </p:sp>
      <p:sp>
        <p:nvSpPr>
          <p:cNvPr id="7" name="Content Placeholder 5"/>
          <p:cNvSpPr txBox="1">
            <a:spLocks/>
          </p:cNvSpPr>
          <p:nvPr/>
        </p:nvSpPr>
        <p:spPr>
          <a:xfrm>
            <a:off x="304799" y="2368732"/>
            <a:ext cx="8299270" cy="421715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rgbClr val="505153"/>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800" kern="1200">
                <a:solidFill>
                  <a:srgbClr val="505153"/>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400" kern="1200">
                <a:solidFill>
                  <a:srgbClr val="505153"/>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rgbClr val="505153"/>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rgbClr val="505153"/>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Examine student outcome data:</a:t>
            </a:r>
          </a:p>
          <a:p>
            <a:pPr lvl="1"/>
            <a:r>
              <a:rPr lang="en-US" sz="2400" dirty="0" smtClean="0"/>
              <a:t>Consider shortening length of the withdrawal phase.</a:t>
            </a:r>
          </a:p>
          <a:p>
            <a:r>
              <a:rPr lang="en-US" sz="2800" dirty="0" smtClean="0"/>
              <a:t>Consider this as additional evidence of social validity.</a:t>
            </a:r>
            <a:endParaRPr lang="en-US" sz="2000" dirty="0"/>
          </a:p>
        </p:txBody>
      </p:sp>
      <p:sp>
        <p:nvSpPr>
          <p:cNvPr id="2" name="Oval Callout 1"/>
          <p:cNvSpPr/>
          <p:nvPr/>
        </p:nvSpPr>
        <p:spPr>
          <a:xfrm>
            <a:off x="4325182" y="3786681"/>
            <a:ext cx="3826560" cy="952182"/>
          </a:xfrm>
          <a:prstGeom prst="wedgeEllipse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We are going to see how things are going for just a short time.</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2797" y="4613664"/>
            <a:ext cx="1998406" cy="1762594"/>
          </a:xfrm>
          <a:prstGeom prst="rect">
            <a:avLst/>
          </a:prstGeom>
        </p:spPr>
      </p:pic>
    </p:spTree>
    <p:extLst>
      <p:ext uri="{BB962C8B-B14F-4D97-AF65-F5344CB8AC3E}">
        <p14:creationId xmlns:p14="http://schemas.microsoft.com/office/powerpoint/2010/main" val="213151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1758"/>
            <a:ext cx="8229600" cy="1143000"/>
          </a:xfrm>
        </p:spPr>
        <p:txBody>
          <a:bodyPr>
            <a:normAutofit/>
          </a:bodyPr>
          <a:lstStyle/>
          <a:p>
            <a:r>
              <a:rPr lang="en-US" sz="3600" b="1" dirty="0" smtClean="0">
                <a:solidFill>
                  <a:schemeClr val="tx1"/>
                </a:solidFill>
              </a:rPr>
              <a:t>What if…</a:t>
            </a:r>
            <a:endParaRPr lang="en-US" sz="3600" b="1" dirty="0">
              <a:solidFill>
                <a:schemeClr val="tx1"/>
              </a:solidFill>
            </a:endParaRPr>
          </a:p>
        </p:txBody>
      </p:sp>
      <p:sp>
        <p:nvSpPr>
          <p:cNvPr id="6" name="Content Placeholder 5"/>
          <p:cNvSpPr>
            <a:spLocks noGrp="1"/>
          </p:cNvSpPr>
          <p:nvPr>
            <p:ph idx="1"/>
          </p:nvPr>
        </p:nvSpPr>
        <p:spPr>
          <a:xfrm>
            <a:off x="304800" y="979710"/>
            <a:ext cx="8229600" cy="1188493"/>
          </a:xfrm>
        </p:spPr>
        <p:txBody>
          <a:bodyPr>
            <a:noAutofit/>
          </a:bodyPr>
          <a:lstStyle/>
          <a:p>
            <a:pPr marL="0" indent="0">
              <a:buNone/>
            </a:pPr>
            <a:r>
              <a:rPr lang="en-US" sz="2400" i="1" dirty="0" smtClean="0">
                <a:solidFill>
                  <a:schemeClr val="tx1"/>
                </a:solidFill>
              </a:rPr>
              <a:t>… situations outside the context of the classroom change significantly (e.g., new meds, changes in home)? </a:t>
            </a:r>
            <a:r>
              <a:rPr lang="en-US" sz="2400" i="1" dirty="0">
                <a:solidFill>
                  <a:schemeClr val="tx1"/>
                </a:solidFill>
              </a:rPr>
              <a:t>H</a:t>
            </a:r>
            <a:r>
              <a:rPr lang="en-US" sz="2400" i="1" dirty="0" smtClean="0">
                <a:solidFill>
                  <a:schemeClr val="tx1"/>
                </a:solidFill>
              </a:rPr>
              <a:t>ow </a:t>
            </a:r>
            <a:r>
              <a:rPr lang="en-US" sz="2400" i="1" dirty="0">
                <a:solidFill>
                  <a:schemeClr val="tx1"/>
                </a:solidFill>
              </a:rPr>
              <a:t>do you represent </a:t>
            </a:r>
            <a:r>
              <a:rPr lang="en-US" sz="2400" i="1" dirty="0" smtClean="0">
                <a:solidFill>
                  <a:schemeClr val="tx1"/>
                </a:solidFill>
              </a:rPr>
              <a:t>this</a:t>
            </a:r>
            <a:r>
              <a:rPr lang="en-US" sz="2400" i="1" dirty="0">
                <a:solidFill>
                  <a:schemeClr val="tx1"/>
                </a:solidFill>
              </a:rPr>
              <a:t>?</a:t>
            </a:r>
          </a:p>
        </p:txBody>
      </p:sp>
      <p:sp>
        <p:nvSpPr>
          <p:cNvPr id="7" name="Content Placeholder 5"/>
          <p:cNvSpPr txBox="1">
            <a:spLocks/>
          </p:cNvSpPr>
          <p:nvPr/>
        </p:nvSpPr>
        <p:spPr>
          <a:xfrm>
            <a:off x="304799" y="2185852"/>
            <a:ext cx="8299270" cy="421715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rgbClr val="505153"/>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800" kern="1200">
                <a:solidFill>
                  <a:srgbClr val="505153"/>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400" kern="1200">
                <a:solidFill>
                  <a:srgbClr val="505153"/>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rgbClr val="505153"/>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rgbClr val="505153"/>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Indicate this with the introduction of new phase</a:t>
            </a:r>
          </a:p>
          <a:p>
            <a:pPr marL="914400" lvl="1" indent="-514350">
              <a:buFont typeface="+mj-lt"/>
              <a:buAutoNum type="alphaLcParenR"/>
            </a:pPr>
            <a:r>
              <a:rPr lang="en-US" sz="1800" dirty="0" smtClean="0"/>
              <a:t>Label this phase, with a prime (</a:t>
            </a:r>
            <a:r>
              <a:rPr lang="en-US" sz="1800" dirty="0"/>
              <a:t>’</a:t>
            </a:r>
            <a:r>
              <a:rPr lang="en-US" sz="1800" dirty="0" smtClean="0"/>
              <a:t>). For example</a:t>
            </a:r>
            <a:r>
              <a:rPr lang="en-US" sz="1800" dirty="0"/>
              <a:t>, B</a:t>
            </a:r>
            <a:r>
              <a:rPr lang="en-US" sz="1800" baseline="-25000" dirty="0"/>
              <a:t>1</a:t>
            </a:r>
            <a:r>
              <a:rPr lang="en-US" sz="1800" dirty="0"/>
              <a:t> becomes B</a:t>
            </a:r>
            <a:r>
              <a:rPr lang="en-US" sz="1800" baseline="-25000" dirty="0"/>
              <a:t>1</a:t>
            </a:r>
            <a:r>
              <a:rPr lang="en-US" sz="1800" dirty="0" smtClean="0"/>
              <a:t>’.</a:t>
            </a:r>
            <a:endParaRPr lang="en-US" sz="1800" dirty="0"/>
          </a:p>
          <a:p>
            <a:pPr marL="400050" lvl="1" indent="0">
              <a:buNone/>
            </a:pPr>
            <a:endParaRPr lang="en-US" sz="1800" dirty="0"/>
          </a:p>
        </p:txBody>
      </p:sp>
      <p:sp>
        <p:nvSpPr>
          <p:cNvPr id="3" name="Rectangle 2"/>
          <p:cNvSpPr/>
          <p:nvPr/>
        </p:nvSpPr>
        <p:spPr>
          <a:xfrm>
            <a:off x="801189" y="3266041"/>
            <a:ext cx="7559040" cy="291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Illustration: Change in medication</a:t>
            </a:r>
            <a:endParaRPr lang="en-US" baseline="-25000" dirty="0"/>
          </a:p>
        </p:txBody>
      </p:sp>
      <p:graphicFrame>
        <p:nvGraphicFramePr>
          <p:cNvPr id="11" name="Chart 10"/>
          <p:cNvGraphicFramePr/>
          <p:nvPr>
            <p:extLst/>
          </p:nvPr>
        </p:nvGraphicFramePr>
        <p:xfrm>
          <a:off x="801189" y="3590368"/>
          <a:ext cx="7559040" cy="2995522"/>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Straight Connector 12"/>
          <p:cNvCxnSpPr/>
          <p:nvPr/>
        </p:nvCxnSpPr>
        <p:spPr>
          <a:xfrm flipH="1">
            <a:off x="3770811" y="3927566"/>
            <a:ext cx="8709" cy="1924594"/>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H="1">
            <a:off x="4580709" y="3927566"/>
            <a:ext cx="8709" cy="1924594"/>
          </a:xfrm>
          <a:prstGeom prst="line">
            <a:avLst/>
          </a:prstGeom>
        </p:spPr>
        <p:style>
          <a:lnRef idx="1">
            <a:schemeClr val="dk1"/>
          </a:lnRef>
          <a:fillRef idx="0">
            <a:schemeClr val="dk1"/>
          </a:fillRef>
          <a:effectRef idx="0">
            <a:schemeClr val="dk1"/>
          </a:effectRef>
          <a:fontRef idx="minor">
            <a:schemeClr val="tx1"/>
          </a:fontRef>
        </p:style>
      </p:cxnSp>
      <p:sp>
        <p:nvSpPr>
          <p:cNvPr id="16" name="TextBox 1"/>
          <p:cNvSpPr txBox="1"/>
          <p:nvPr/>
        </p:nvSpPr>
        <p:spPr>
          <a:xfrm>
            <a:off x="2365925" y="3927566"/>
            <a:ext cx="351150" cy="2710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100" dirty="0" smtClean="0"/>
              <a:t>A</a:t>
            </a:r>
            <a:r>
              <a:rPr lang="en-US" sz="1100" baseline="-25000" dirty="0" smtClean="0"/>
              <a:t>1</a:t>
            </a:r>
            <a:endParaRPr lang="en-US" sz="1100" baseline="-25000" dirty="0"/>
          </a:p>
        </p:txBody>
      </p:sp>
      <p:sp>
        <p:nvSpPr>
          <p:cNvPr id="17" name="TextBox 1"/>
          <p:cNvSpPr txBox="1"/>
          <p:nvPr/>
        </p:nvSpPr>
        <p:spPr>
          <a:xfrm>
            <a:off x="3985719" y="3929105"/>
            <a:ext cx="351150" cy="2710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100" dirty="0" smtClean="0"/>
              <a:t>B</a:t>
            </a:r>
            <a:r>
              <a:rPr lang="en-US" sz="1100" baseline="-25000" dirty="0" smtClean="0"/>
              <a:t>1</a:t>
            </a:r>
            <a:endParaRPr lang="en-US" sz="1100" baseline="-25000" dirty="0"/>
          </a:p>
        </p:txBody>
      </p:sp>
      <p:sp>
        <p:nvSpPr>
          <p:cNvPr id="18" name="TextBox 1"/>
          <p:cNvSpPr txBox="1"/>
          <p:nvPr/>
        </p:nvSpPr>
        <p:spPr>
          <a:xfrm>
            <a:off x="5686696" y="3927566"/>
            <a:ext cx="496389" cy="2710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100" dirty="0" smtClean="0"/>
              <a:t>B</a:t>
            </a:r>
            <a:r>
              <a:rPr lang="en-US" sz="1100" baseline="-25000" dirty="0" smtClean="0"/>
              <a:t>1’</a:t>
            </a:r>
            <a:endParaRPr lang="en-US" sz="1100" baseline="-25000" dirty="0"/>
          </a:p>
        </p:txBody>
      </p:sp>
      <p:sp>
        <p:nvSpPr>
          <p:cNvPr id="20" name="Left Arrow 19"/>
          <p:cNvSpPr/>
          <p:nvPr/>
        </p:nvSpPr>
        <p:spPr>
          <a:xfrm>
            <a:off x="6116732" y="3462755"/>
            <a:ext cx="2983727" cy="1200664"/>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Alan started a new medication</a:t>
            </a:r>
            <a:endParaRPr lang="en-US" dirty="0"/>
          </a:p>
        </p:txBody>
      </p:sp>
    </p:spTree>
    <p:extLst>
      <p:ext uri="{BB962C8B-B14F-4D97-AF65-F5344CB8AC3E}">
        <p14:creationId xmlns:p14="http://schemas.microsoft.com/office/powerpoint/2010/main" val="13741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00902"/>
            <a:ext cx="8229600" cy="1143000"/>
          </a:xfrm>
        </p:spPr>
        <p:txBody>
          <a:bodyPr>
            <a:normAutofit/>
          </a:bodyPr>
          <a:lstStyle/>
          <a:p>
            <a:r>
              <a:rPr lang="en-US" sz="3600" b="1" dirty="0" smtClean="0">
                <a:solidFill>
                  <a:schemeClr val="tx1"/>
                </a:solidFill>
              </a:rPr>
              <a:t>What if…</a:t>
            </a:r>
            <a:endParaRPr lang="en-US" sz="3600" b="1" dirty="0">
              <a:solidFill>
                <a:schemeClr val="tx1"/>
              </a:solidFill>
            </a:endParaRPr>
          </a:p>
        </p:txBody>
      </p:sp>
      <p:sp>
        <p:nvSpPr>
          <p:cNvPr id="6" name="Content Placeholder 5"/>
          <p:cNvSpPr>
            <a:spLocks noGrp="1"/>
          </p:cNvSpPr>
          <p:nvPr>
            <p:ph idx="1"/>
          </p:nvPr>
        </p:nvSpPr>
        <p:spPr>
          <a:xfrm>
            <a:off x="304799" y="855143"/>
            <a:ext cx="8891016" cy="1962244"/>
          </a:xfrm>
        </p:spPr>
        <p:txBody>
          <a:bodyPr>
            <a:normAutofit/>
          </a:bodyPr>
          <a:lstStyle/>
          <a:p>
            <a:pPr marL="0" lvl="0" indent="0">
              <a:buNone/>
            </a:pPr>
            <a:r>
              <a:rPr lang="en-US" sz="2400" i="1" dirty="0" smtClean="0">
                <a:solidFill>
                  <a:schemeClr val="tx1"/>
                </a:solidFill>
              </a:rPr>
              <a:t>...you change the intervention, or introduce a new intervention? How do you represent this?</a:t>
            </a:r>
          </a:p>
          <a:p>
            <a:pPr marL="0" lvl="0" indent="0">
              <a:buNone/>
            </a:pPr>
            <a:endParaRPr lang="en-US" sz="2400" i="1" dirty="0">
              <a:solidFill>
                <a:schemeClr val="tx1"/>
              </a:solidFill>
            </a:endParaRPr>
          </a:p>
        </p:txBody>
      </p:sp>
      <p:sp>
        <p:nvSpPr>
          <p:cNvPr id="7" name="Content Placeholder 5"/>
          <p:cNvSpPr txBox="1">
            <a:spLocks/>
          </p:cNvSpPr>
          <p:nvPr/>
        </p:nvSpPr>
        <p:spPr>
          <a:xfrm>
            <a:off x="304799" y="2368732"/>
            <a:ext cx="8299270" cy="421715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rgbClr val="505153"/>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800" kern="1200">
                <a:solidFill>
                  <a:srgbClr val="505153"/>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400" kern="1200">
                <a:solidFill>
                  <a:srgbClr val="505153"/>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rgbClr val="505153"/>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rgbClr val="505153"/>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pPr>
            <a:endParaRPr lang="en-US" sz="1800" dirty="0"/>
          </a:p>
        </p:txBody>
      </p:sp>
      <p:sp>
        <p:nvSpPr>
          <p:cNvPr id="3" name="Rectangle 2"/>
          <p:cNvSpPr/>
          <p:nvPr/>
        </p:nvSpPr>
        <p:spPr>
          <a:xfrm>
            <a:off x="801189" y="3266041"/>
            <a:ext cx="7559040" cy="291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Illustration: Change in m</a:t>
            </a:r>
            <a:r>
              <a:rPr lang="en-US" dirty="0" smtClean="0"/>
              <a:t>ethod</a:t>
            </a:r>
            <a:endParaRPr lang="en-US" baseline="-25000" dirty="0"/>
          </a:p>
        </p:txBody>
      </p:sp>
      <p:graphicFrame>
        <p:nvGraphicFramePr>
          <p:cNvPr id="11" name="Chart 10"/>
          <p:cNvGraphicFramePr/>
          <p:nvPr>
            <p:extLst/>
          </p:nvPr>
        </p:nvGraphicFramePr>
        <p:xfrm>
          <a:off x="801189" y="3590368"/>
          <a:ext cx="7559040" cy="2995522"/>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Straight Connector 12"/>
          <p:cNvCxnSpPr/>
          <p:nvPr/>
        </p:nvCxnSpPr>
        <p:spPr>
          <a:xfrm flipH="1">
            <a:off x="3770811" y="3927566"/>
            <a:ext cx="8709" cy="1924594"/>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H="1">
            <a:off x="4580709" y="3927566"/>
            <a:ext cx="8709" cy="1924594"/>
          </a:xfrm>
          <a:prstGeom prst="line">
            <a:avLst/>
          </a:prstGeom>
        </p:spPr>
        <p:style>
          <a:lnRef idx="1">
            <a:schemeClr val="dk1"/>
          </a:lnRef>
          <a:fillRef idx="0">
            <a:schemeClr val="dk1"/>
          </a:fillRef>
          <a:effectRef idx="0">
            <a:schemeClr val="dk1"/>
          </a:effectRef>
          <a:fontRef idx="minor">
            <a:schemeClr val="tx1"/>
          </a:fontRef>
        </p:style>
      </p:cxnSp>
      <p:sp>
        <p:nvSpPr>
          <p:cNvPr id="16" name="TextBox 1"/>
          <p:cNvSpPr txBox="1"/>
          <p:nvPr/>
        </p:nvSpPr>
        <p:spPr>
          <a:xfrm>
            <a:off x="2365925" y="3927566"/>
            <a:ext cx="351150" cy="2710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100" dirty="0" smtClean="0"/>
              <a:t>A</a:t>
            </a:r>
            <a:r>
              <a:rPr lang="en-US" sz="1100" baseline="-25000" dirty="0" smtClean="0"/>
              <a:t>1</a:t>
            </a:r>
            <a:endParaRPr lang="en-US" sz="1100" baseline="-25000" dirty="0"/>
          </a:p>
        </p:txBody>
      </p:sp>
      <p:sp>
        <p:nvSpPr>
          <p:cNvPr id="17" name="TextBox 1"/>
          <p:cNvSpPr txBox="1"/>
          <p:nvPr/>
        </p:nvSpPr>
        <p:spPr>
          <a:xfrm>
            <a:off x="3985719" y="3929105"/>
            <a:ext cx="351150" cy="2710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100" dirty="0" smtClean="0"/>
              <a:t>B</a:t>
            </a:r>
            <a:r>
              <a:rPr lang="en-US" sz="1100" baseline="-25000" dirty="0" smtClean="0"/>
              <a:t>1</a:t>
            </a:r>
            <a:endParaRPr lang="en-US" sz="1100" baseline="-25000" dirty="0"/>
          </a:p>
        </p:txBody>
      </p:sp>
      <p:sp>
        <p:nvSpPr>
          <p:cNvPr id="18" name="TextBox 1"/>
          <p:cNvSpPr txBox="1"/>
          <p:nvPr/>
        </p:nvSpPr>
        <p:spPr>
          <a:xfrm>
            <a:off x="5686696" y="3927566"/>
            <a:ext cx="496389" cy="2710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dirty="0" smtClean="0"/>
              <a:t>C</a:t>
            </a:r>
            <a:r>
              <a:rPr lang="en-US" sz="1100" baseline="-25000" dirty="0" smtClean="0"/>
              <a:t>1</a:t>
            </a:r>
            <a:endParaRPr lang="en-US" sz="1100" baseline="-25000" dirty="0"/>
          </a:p>
        </p:txBody>
      </p:sp>
      <p:sp>
        <p:nvSpPr>
          <p:cNvPr id="20" name="Left Arrow 19"/>
          <p:cNvSpPr/>
          <p:nvPr/>
        </p:nvSpPr>
        <p:spPr>
          <a:xfrm rot="20524068">
            <a:off x="6128476" y="3592283"/>
            <a:ext cx="2956564" cy="1588214"/>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Change intervention from</a:t>
            </a:r>
          </a:p>
          <a:p>
            <a:pPr algn="ctr"/>
            <a:r>
              <a:rPr lang="en-US" dirty="0" smtClean="0"/>
              <a:t>Method 3 to Method 2</a:t>
            </a:r>
          </a:p>
        </p:txBody>
      </p:sp>
      <p:sp>
        <p:nvSpPr>
          <p:cNvPr id="2" name="Rectangle 1"/>
          <p:cNvSpPr/>
          <p:nvPr/>
        </p:nvSpPr>
        <p:spPr>
          <a:xfrm>
            <a:off x="524255" y="1581100"/>
            <a:ext cx="9177360" cy="1680460"/>
          </a:xfrm>
          <a:prstGeom prst="rect">
            <a:avLst/>
          </a:prstGeom>
        </p:spPr>
        <p:txBody>
          <a:bodyPr wrap="square">
            <a:spAutoFit/>
          </a:bodyPr>
          <a:lstStyle/>
          <a:p>
            <a:pPr marL="342900" lvl="1" indent="-342900">
              <a:spcBef>
                <a:spcPct val="20000"/>
              </a:spcBef>
              <a:buFont typeface="Arial" pitchFamily="34" charset="0"/>
              <a:buChar char="•"/>
            </a:pPr>
            <a:r>
              <a:rPr lang="en-US" sz="2300" dirty="0">
                <a:solidFill>
                  <a:srgbClr val="505153"/>
                </a:solidFill>
                <a:latin typeface="Arial"/>
                <a:cs typeface="Arial"/>
              </a:rPr>
              <a:t>Indicate with the introduction of a new phase:</a:t>
            </a:r>
          </a:p>
          <a:p>
            <a:pPr marL="857250" lvl="2" indent="-457200">
              <a:spcBef>
                <a:spcPct val="20000"/>
              </a:spcBef>
              <a:buFont typeface="+mj-lt"/>
              <a:buAutoNum type="alphaLcParenR"/>
            </a:pPr>
            <a:r>
              <a:rPr lang="en-US" dirty="0">
                <a:solidFill>
                  <a:srgbClr val="505153"/>
                </a:solidFill>
                <a:latin typeface="Arial"/>
                <a:cs typeface="Arial"/>
              </a:rPr>
              <a:t>For an adjustment to the intervention, label as a prime </a:t>
            </a:r>
            <a:r>
              <a:rPr lang="en-US" dirty="0" smtClean="0">
                <a:solidFill>
                  <a:srgbClr val="505153"/>
                </a:solidFill>
                <a:latin typeface="Arial"/>
                <a:cs typeface="Arial"/>
              </a:rPr>
              <a:t/>
            </a:r>
            <a:br>
              <a:rPr lang="en-US" dirty="0" smtClean="0">
                <a:solidFill>
                  <a:srgbClr val="505153"/>
                </a:solidFill>
                <a:latin typeface="Arial"/>
                <a:cs typeface="Arial"/>
              </a:rPr>
            </a:br>
            <a:r>
              <a:rPr lang="en-US" dirty="0" smtClean="0">
                <a:solidFill>
                  <a:srgbClr val="505153"/>
                </a:solidFill>
                <a:latin typeface="Arial"/>
                <a:cs typeface="Arial"/>
              </a:rPr>
              <a:t>(</a:t>
            </a:r>
            <a:r>
              <a:rPr lang="en-US" dirty="0">
                <a:solidFill>
                  <a:srgbClr val="505153"/>
                </a:solidFill>
                <a:latin typeface="Arial"/>
                <a:cs typeface="Arial"/>
              </a:rPr>
              <a:t>e.g., B1 becomes B1</a:t>
            </a:r>
            <a:r>
              <a:rPr lang="en-US" dirty="0" smtClean="0">
                <a:solidFill>
                  <a:srgbClr val="505153"/>
                </a:solidFill>
                <a:latin typeface="Arial"/>
                <a:cs typeface="Arial"/>
              </a:rPr>
              <a:t>’).</a:t>
            </a:r>
            <a:endParaRPr lang="en-US" dirty="0">
              <a:solidFill>
                <a:srgbClr val="505153"/>
              </a:solidFill>
              <a:latin typeface="Arial"/>
              <a:cs typeface="Arial"/>
            </a:endParaRPr>
          </a:p>
          <a:p>
            <a:pPr marL="857250" lvl="2" indent="-457200">
              <a:spcBef>
                <a:spcPct val="20000"/>
              </a:spcBef>
              <a:buFont typeface="+mj-lt"/>
              <a:buAutoNum type="alphaLcParenR"/>
            </a:pPr>
            <a:r>
              <a:rPr lang="en-US" dirty="0">
                <a:solidFill>
                  <a:srgbClr val="505153"/>
                </a:solidFill>
                <a:latin typeface="Arial"/>
                <a:cs typeface="Arial"/>
              </a:rPr>
              <a:t>For a change or new condition represented by a new letter </a:t>
            </a:r>
            <a:r>
              <a:rPr lang="en-US" dirty="0" smtClean="0">
                <a:solidFill>
                  <a:srgbClr val="505153"/>
                </a:solidFill>
                <a:latin typeface="Arial"/>
                <a:cs typeface="Arial"/>
              </a:rPr>
              <a:t/>
            </a:r>
            <a:br>
              <a:rPr lang="en-US" dirty="0" smtClean="0">
                <a:solidFill>
                  <a:srgbClr val="505153"/>
                </a:solidFill>
                <a:latin typeface="Arial"/>
                <a:cs typeface="Arial"/>
              </a:rPr>
            </a:br>
            <a:r>
              <a:rPr lang="en-US" dirty="0" smtClean="0">
                <a:solidFill>
                  <a:srgbClr val="505153"/>
                </a:solidFill>
                <a:latin typeface="Arial"/>
                <a:cs typeface="Arial"/>
              </a:rPr>
              <a:t>(</a:t>
            </a:r>
            <a:r>
              <a:rPr lang="en-US" dirty="0">
                <a:solidFill>
                  <a:srgbClr val="505153"/>
                </a:solidFill>
                <a:latin typeface="Arial"/>
                <a:cs typeface="Arial"/>
              </a:rPr>
              <a:t>e.g., B1 becomes C1).</a:t>
            </a:r>
          </a:p>
        </p:txBody>
      </p:sp>
    </p:spTree>
    <p:extLst>
      <p:ext uri="{BB962C8B-B14F-4D97-AF65-F5344CB8AC3E}">
        <p14:creationId xmlns:p14="http://schemas.microsoft.com/office/powerpoint/2010/main" val="105559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1758"/>
            <a:ext cx="8229600" cy="1143000"/>
          </a:xfrm>
        </p:spPr>
        <p:txBody>
          <a:bodyPr>
            <a:normAutofit/>
          </a:bodyPr>
          <a:lstStyle/>
          <a:p>
            <a:r>
              <a:rPr lang="en-US" sz="3600" b="1" dirty="0" smtClean="0">
                <a:solidFill>
                  <a:schemeClr val="tx1"/>
                </a:solidFill>
              </a:rPr>
              <a:t>What if…</a:t>
            </a:r>
            <a:endParaRPr lang="en-US" sz="3600" b="1" dirty="0">
              <a:solidFill>
                <a:schemeClr val="tx1"/>
              </a:solidFill>
            </a:endParaRPr>
          </a:p>
        </p:txBody>
      </p:sp>
      <p:sp>
        <p:nvSpPr>
          <p:cNvPr id="6" name="Content Placeholder 5"/>
          <p:cNvSpPr>
            <a:spLocks noGrp="1"/>
          </p:cNvSpPr>
          <p:nvPr>
            <p:ph idx="1"/>
          </p:nvPr>
        </p:nvSpPr>
        <p:spPr>
          <a:xfrm>
            <a:off x="304800" y="983276"/>
            <a:ext cx="8229600" cy="1188493"/>
          </a:xfrm>
        </p:spPr>
        <p:txBody>
          <a:bodyPr>
            <a:normAutofit/>
          </a:bodyPr>
          <a:lstStyle/>
          <a:p>
            <a:pPr marL="0" lvl="0" indent="0">
              <a:buNone/>
            </a:pPr>
            <a:r>
              <a:rPr lang="en-US" i="1" dirty="0" smtClean="0">
                <a:solidFill>
                  <a:schemeClr val="tx1"/>
                </a:solidFill>
              </a:rPr>
              <a:t>...a functional relation was established, but treatment integrity was low?</a:t>
            </a:r>
            <a:endParaRPr lang="en-US" i="1" dirty="0">
              <a:solidFill>
                <a:schemeClr val="tx1"/>
              </a:solidFill>
            </a:endParaRPr>
          </a:p>
          <a:p>
            <a:endParaRPr lang="en-US" dirty="0">
              <a:solidFill>
                <a:schemeClr val="tx1"/>
              </a:solidFill>
            </a:endParaRPr>
          </a:p>
        </p:txBody>
      </p:sp>
      <p:sp>
        <p:nvSpPr>
          <p:cNvPr id="7" name="Content Placeholder 5"/>
          <p:cNvSpPr txBox="1">
            <a:spLocks/>
          </p:cNvSpPr>
          <p:nvPr/>
        </p:nvSpPr>
        <p:spPr>
          <a:xfrm>
            <a:off x="457200" y="2090180"/>
            <a:ext cx="3148584" cy="431204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rgbClr val="505153"/>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800" kern="1200">
                <a:solidFill>
                  <a:srgbClr val="505153"/>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400" kern="1200">
                <a:solidFill>
                  <a:srgbClr val="505153"/>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rgbClr val="505153"/>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rgbClr val="505153"/>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t>Examine treatment integrity:</a:t>
            </a:r>
          </a:p>
          <a:p>
            <a:r>
              <a:rPr lang="en-US" sz="2400" dirty="0" smtClean="0"/>
              <a:t>What elements were implemented with higher integrity, which elements were lower?</a:t>
            </a:r>
          </a:p>
          <a:p>
            <a:r>
              <a:rPr lang="en-US" sz="2400" dirty="0" smtClean="0"/>
              <a:t>What other situations, if anything have changed for the child? </a:t>
            </a:r>
            <a:endParaRPr lang="en-US" sz="1600" dirty="0"/>
          </a:p>
        </p:txBody>
      </p:sp>
      <p:pic>
        <p:nvPicPr>
          <p:cNvPr id="3" name="Picture 2"/>
          <p:cNvPicPr>
            <a:picLocks noChangeAspect="1"/>
          </p:cNvPicPr>
          <p:nvPr/>
        </p:nvPicPr>
        <p:blipFill>
          <a:blip r:embed="rId3"/>
          <a:stretch>
            <a:fillRect/>
          </a:stretch>
        </p:blipFill>
        <p:spPr>
          <a:xfrm>
            <a:off x="3617709" y="2171769"/>
            <a:ext cx="5461408" cy="4685168"/>
          </a:xfrm>
          <a:prstGeom prst="rect">
            <a:avLst/>
          </a:prstGeom>
        </p:spPr>
      </p:pic>
      <p:sp>
        <p:nvSpPr>
          <p:cNvPr id="9" name="Oval 8"/>
          <p:cNvSpPr/>
          <p:nvPr/>
        </p:nvSpPr>
        <p:spPr>
          <a:xfrm>
            <a:off x="8480362" y="4057650"/>
            <a:ext cx="470026" cy="342221"/>
          </a:xfrm>
          <a:prstGeom prst="ellipse">
            <a:avLst/>
          </a:prstGeom>
          <a:noFill/>
          <a:ln w="76200">
            <a:solidFill>
              <a:srgbClr val="400198"/>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Oval 11"/>
          <p:cNvSpPr/>
          <p:nvPr/>
        </p:nvSpPr>
        <p:spPr>
          <a:xfrm>
            <a:off x="5664674" y="5957866"/>
            <a:ext cx="489641" cy="420289"/>
          </a:xfrm>
          <a:prstGeom prst="ellipse">
            <a:avLst/>
          </a:prstGeom>
          <a:noFill/>
          <a:ln w="76200">
            <a:solidFill>
              <a:srgbClr val="400198"/>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26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10046"/>
            <a:ext cx="8229600" cy="1143000"/>
          </a:xfrm>
        </p:spPr>
        <p:txBody>
          <a:bodyPr>
            <a:normAutofit/>
          </a:bodyPr>
          <a:lstStyle/>
          <a:p>
            <a:r>
              <a:rPr lang="en-US" sz="3600" b="1" dirty="0" smtClean="0">
                <a:solidFill>
                  <a:schemeClr val="tx1"/>
                </a:solidFill>
              </a:rPr>
              <a:t>What if…</a:t>
            </a:r>
            <a:endParaRPr lang="en-US" sz="3600" b="1" dirty="0">
              <a:solidFill>
                <a:schemeClr val="tx1"/>
              </a:solidFill>
            </a:endParaRPr>
          </a:p>
        </p:txBody>
      </p:sp>
      <p:sp>
        <p:nvSpPr>
          <p:cNvPr id="6" name="Content Placeholder 5"/>
          <p:cNvSpPr>
            <a:spLocks noGrp="1"/>
          </p:cNvSpPr>
          <p:nvPr>
            <p:ph idx="1"/>
          </p:nvPr>
        </p:nvSpPr>
        <p:spPr>
          <a:xfrm>
            <a:off x="304800" y="1116870"/>
            <a:ext cx="8229600" cy="1188493"/>
          </a:xfrm>
        </p:spPr>
        <p:txBody>
          <a:bodyPr>
            <a:normAutofit fontScale="85000" lnSpcReduction="20000"/>
          </a:bodyPr>
          <a:lstStyle/>
          <a:p>
            <a:pPr marL="0" lvl="0" indent="0">
              <a:buNone/>
            </a:pPr>
            <a:r>
              <a:rPr lang="en-US" i="1" dirty="0" smtClean="0">
                <a:solidFill>
                  <a:schemeClr val="tx1"/>
                </a:solidFill>
              </a:rPr>
              <a:t>…the intervention cannot be withdrawn </a:t>
            </a:r>
            <a:br>
              <a:rPr lang="en-US" i="1" dirty="0" smtClean="0">
                <a:solidFill>
                  <a:schemeClr val="tx1"/>
                </a:solidFill>
              </a:rPr>
            </a:br>
            <a:r>
              <a:rPr lang="en-US" i="1" dirty="0" smtClean="0">
                <a:solidFill>
                  <a:schemeClr val="tx1"/>
                </a:solidFill>
              </a:rPr>
              <a:t>(e.g., when learning is involved, when behavior is a serious safety concern)?</a:t>
            </a:r>
            <a:endParaRPr lang="en-US" i="1" dirty="0">
              <a:solidFill>
                <a:schemeClr val="tx1"/>
              </a:solidFill>
            </a:endParaRPr>
          </a:p>
          <a:p>
            <a:endParaRPr lang="en-US" dirty="0">
              <a:solidFill>
                <a:schemeClr val="tx1"/>
              </a:solidFill>
            </a:endParaRPr>
          </a:p>
        </p:txBody>
      </p:sp>
      <p:sp>
        <p:nvSpPr>
          <p:cNvPr id="7" name="Content Placeholder 5"/>
          <p:cNvSpPr txBox="1">
            <a:spLocks/>
          </p:cNvSpPr>
          <p:nvPr/>
        </p:nvSpPr>
        <p:spPr>
          <a:xfrm>
            <a:off x="260290" y="2288359"/>
            <a:ext cx="6054245" cy="448820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rgbClr val="505153"/>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800" kern="1200">
                <a:solidFill>
                  <a:srgbClr val="505153"/>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400" kern="1200">
                <a:solidFill>
                  <a:srgbClr val="505153"/>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rgbClr val="505153"/>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rgbClr val="505153"/>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Font typeface="Wingdings" panose="05000000000000000000" pitchFamily="2" charset="2"/>
              <a:buChar char="ü"/>
            </a:pPr>
            <a:r>
              <a:rPr lang="en-US" sz="2800" dirty="0" smtClean="0"/>
              <a:t>Consider </a:t>
            </a:r>
            <a:r>
              <a:rPr lang="en-US" sz="2800" dirty="0"/>
              <a:t>other</a:t>
            </a:r>
            <a:r>
              <a:rPr lang="en-US" sz="2800" dirty="0" smtClean="0"/>
              <a:t> single-case designs.</a:t>
            </a:r>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269" y="3302546"/>
            <a:ext cx="5239155" cy="2870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593760" y="6029604"/>
            <a:ext cx="4572000" cy="246221"/>
          </a:xfrm>
          <a:prstGeom prst="rect">
            <a:avLst/>
          </a:prstGeom>
        </p:spPr>
        <p:txBody>
          <a:bodyPr>
            <a:spAutoFit/>
          </a:bodyPr>
          <a:lstStyle/>
          <a:p>
            <a:pPr>
              <a:spcBef>
                <a:spcPct val="50000"/>
              </a:spcBef>
            </a:pPr>
            <a:r>
              <a:rPr lang="en-US" sz="1000" dirty="0" smtClean="0">
                <a:solidFill>
                  <a:srgbClr val="262626"/>
                </a:solidFill>
              </a:rPr>
              <a:t>(Lane</a:t>
            </a:r>
            <a:r>
              <a:rPr lang="en-US" sz="1000" dirty="0">
                <a:solidFill>
                  <a:srgbClr val="262626"/>
                </a:solidFill>
              </a:rPr>
              <a:t>, </a:t>
            </a:r>
            <a:r>
              <a:rPr lang="en-US" sz="1000" dirty="0" smtClean="0">
                <a:solidFill>
                  <a:srgbClr val="262626"/>
                </a:solidFill>
              </a:rPr>
              <a:t>Rogers</a:t>
            </a:r>
            <a:r>
              <a:rPr lang="en-US" sz="1000" dirty="0">
                <a:solidFill>
                  <a:srgbClr val="262626"/>
                </a:solidFill>
              </a:rPr>
              <a:t>, </a:t>
            </a:r>
            <a:r>
              <a:rPr lang="en-US" sz="1000" dirty="0" smtClean="0">
                <a:solidFill>
                  <a:srgbClr val="262626"/>
                </a:solidFill>
              </a:rPr>
              <a:t>Parks</a:t>
            </a:r>
            <a:r>
              <a:rPr lang="en-US" sz="1000" dirty="0">
                <a:solidFill>
                  <a:srgbClr val="262626"/>
                </a:solidFill>
              </a:rPr>
              <a:t>, </a:t>
            </a:r>
            <a:r>
              <a:rPr lang="en-US" sz="1000" dirty="0" err="1" smtClean="0">
                <a:solidFill>
                  <a:srgbClr val="262626"/>
                </a:solidFill>
              </a:rPr>
              <a:t>Weisenbach</a:t>
            </a:r>
            <a:r>
              <a:rPr lang="en-US" sz="1000" dirty="0">
                <a:solidFill>
                  <a:srgbClr val="262626"/>
                </a:solidFill>
              </a:rPr>
              <a:t>, </a:t>
            </a:r>
            <a:r>
              <a:rPr lang="en-US" sz="1000" dirty="0" smtClean="0">
                <a:solidFill>
                  <a:srgbClr val="262626"/>
                </a:solidFill>
              </a:rPr>
              <a:t>Mau</a:t>
            </a:r>
            <a:r>
              <a:rPr lang="en-US" sz="1000" dirty="0">
                <a:solidFill>
                  <a:srgbClr val="262626"/>
                </a:solidFill>
              </a:rPr>
              <a:t>, </a:t>
            </a:r>
            <a:r>
              <a:rPr lang="en-US" sz="1000" dirty="0" err="1" smtClean="0">
                <a:solidFill>
                  <a:srgbClr val="262626"/>
                </a:solidFill>
              </a:rPr>
              <a:t>Merwin</a:t>
            </a:r>
            <a:r>
              <a:rPr lang="en-US" sz="1000" dirty="0">
                <a:solidFill>
                  <a:srgbClr val="262626"/>
                </a:solidFill>
              </a:rPr>
              <a:t>, </a:t>
            </a:r>
            <a:r>
              <a:rPr lang="en-US" sz="1000" dirty="0" smtClean="0">
                <a:solidFill>
                  <a:srgbClr val="262626"/>
                </a:solidFill>
              </a:rPr>
              <a:t>&amp; Bergman, 2007</a:t>
            </a:r>
            <a:r>
              <a:rPr lang="en-US" sz="1000" dirty="0">
                <a:solidFill>
                  <a:srgbClr val="262626"/>
                </a:solidFill>
              </a:rPr>
              <a:t>). </a:t>
            </a:r>
          </a:p>
        </p:txBody>
      </p:sp>
      <p:pic>
        <p:nvPicPr>
          <p:cNvPr id="4" name="Picture 3"/>
          <p:cNvPicPr>
            <a:picLocks noChangeAspect="1"/>
          </p:cNvPicPr>
          <p:nvPr/>
        </p:nvPicPr>
        <p:blipFill>
          <a:blip r:embed="rId4"/>
          <a:stretch>
            <a:fillRect/>
          </a:stretch>
        </p:blipFill>
        <p:spPr>
          <a:xfrm>
            <a:off x="6380971" y="1835023"/>
            <a:ext cx="2008360" cy="4552283"/>
          </a:xfrm>
          <a:prstGeom prst="rect">
            <a:avLst/>
          </a:prstGeom>
        </p:spPr>
      </p:pic>
      <p:sp>
        <p:nvSpPr>
          <p:cNvPr id="10" name="Rectangle 9"/>
          <p:cNvSpPr/>
          <p:nvPr/>
        </p:nvSpPr>
        <p:spPr>
          <a:xfrm>
            <a:off x="4390931" y="6324081"/>
            <a:ext cx="4572000" cy="246221"/>
          </a:xfrm>
          <a:prstGeom prst="rect">
            <a:avLst/>
          </a:prstGeom>
        </p:spPr>
        <p:txBody>
          <a:bodyPr wrap="square">
            <a:spAutoFit/>
          </a:bodyPr>
          <a:lstStyle/>
          <a:p>
            <a:pPr algn="r">
              <a:spcBef>
                <a:spcPct val="50000"/>
              </a:spcBef>
            </a:pPr>
            <a:r>
              <a:rPr lang="en-US" sz="1000" dirty="0" smtClean="0">
                <a:solidFill>
                  <a:srgbClr val="262626"/>
                </a:solidFill>
              </a:rPr>
              <a:t>(</a:t>
            </a:r>
            <a:r>
              <a:rPr lang="en-US" sz="1000" dirty="0" err="1" smtClean="0">
                <a:solidFill>
                  <a:srgbClr val="262626"/>
                </a:solidFill>
              </a:rPr>
              <a:t>Liaupsin</a:t>
            </a:r>
            <a:r>
              <a:rPr lang="en-US" sz="1000" dirty="0" smtClean="0">
                <a:solidFill>
                  <a:srgbClr val="262626"/>
                </a:solidFill>
              </a:rPr>
              <a:t>, Umbreit, Ferro, </a:t>
            </a:r>
            <a:r>
              <a:rPr lang="en-US" sz="1000" dirty="0" err="1" smtClean="0">
                <a:solidFill>
                  <a:srgbClr val="262626"/>
                </a:solidFill>
              </a:rPr>
              <a:t>Urso</a:t>
            </a:r>
            <a:r>
              <a:rPr lang="en-US" sz="1000" dirty="0" smtClean="0">
                <a:solidFill>
                  <a:srgbClr val="262626"/>
                </a:solidFill>
              </a:rPr>
              <a:t>, &amp; </a:t>
            </a:r>
            <a:r>
              <a:rPr lang="en-US" sz="1000" dirty="0" err="1" smtClean="0">
                <a:solidFill>
                  <a:srgbClr val="262626"/>
                </a:solidFill>
              </a:rPr>
              <a:t>Upreti</a:t>
            </a:r>
            <a:r>
              <a:rPr lang="en-US" sz="1000" dirty="0" smtClean="0">
                <a:solidFill>
                  <a:srgbClr val="262626"/>
                </a:solidFill>
              </a:rPr>
              <a:t>, 2006)</a:t>
            </a:r>
            <a:endParaRPr lang="en-US" sz="1000" dirty="0">
              <a:solidFill>
                <a:srgbClr val="262626"/>
              </a:solidFill>
            </a:endParaRPr>
          </a:p>
        </p:txBody>
      </p:sp>
      <p:sp>
        <p:nvSpPr>
          <p:cNvPr id="12" name="Rectangle 11"/>
          <p:cNvSpPr/>
          <p:nvPr/>
        </p:nvSpPr>
        <p:spPr>
          <a:xfrm>
            <a:off x="2987644" y="3549849"/>
            <a:ext cx="1965356" cy="71735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Changing Criterion Designs</a:t>
            </a:r>
          </a:p>
        </p:txBody>
      </p:sp>
      <p:sp>
        <p:nvSpPr>
          <p:cNvPr id="13" name="Rectangle 12"/>
          <p:cNvSpPr/>
          <p:nvPr/>
        </p:nvSpPr>
        <p:spPr>
          <a:xfrm>
            <a:off x="6919219" y="2288359"/>
            <a:ext cx="1892174" cy="561315"/>
          </a:xfrm>
          <a:prstGeom prst="rect">
            <a:avLst/>
          </a:prstGeom>
          <a:solidFill>
            <a:schemeClr val="accent6">
              <a:lumMod val="20000"/>
              <a:lumOff val="80000"/>
            </a:schemeClr>
          </a:solidFill>
          <a:ln>
            <a:solidFill>
              <a:schemeClr val="accent6"/>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Multiple Baseline</a:t>
            </a:r>
            <a:endParaRPr lang="en-US" dirty="0"/>
          </a:p>
        </p:txBody>
      </p:sp>
      <p:sp>
        <p:nvSpPr>
          <p:cNvPr id="15" name="Rectangle 14"/>
          <p:cNvSpPr/>
          <p:nvPr/>
        </p:nvSpPr>
        <p:spPr>
          <a:xfrm>
            <a:off x="6156356" y="1937442"/>
            <a:ext cx="2806575" cy="4660019"/>
          </a:xfrm>
          <a:prstGeom prst="rect">
            <a:avLst/>
          </a:prstGeom>
          <a:noFill/>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6" name="Rectangle 15"/>
          <p:cNvSpPr/>
          <p:nvPr/>
        </p:nvSpPr>
        <p:spPr>
          <a:xfrm>
            <a:off x="279744" y="3168713"/>
            <a:ext cx="5679165" cy="3155368"/>
          </a:xfrm>
          <a:prstGeom prst="rect">
            <a:avLst/>
          </a:prstGeom>
          <a:noFill/>
          <a:ln>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4610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47" descr="10yellow"/>
          <p:cNvPicPr>
            <a:picLocks noChangeAspect="1" noChangeArrowheads="1"/>
          </p:cNvPicPr>
          <p:nvPr/>
        </p:nvPicPr>
        <p:blipFill>
          <a:blip r:embed="rId3" cstate="print"/>
          <a:srcRect/>
          <a:stretch>
            <a:fillRect/>
          </a:stretch>
        </p:blipFill>
        <p:spPr bwMode="auto">
          <a:xfrm>
            <a:off x="2033588" y="2505075"/>
            <a:ext cx="5076825" cy="1847850"/>
          </a:xfrm>
          <a:prstGeom prst="rect">
            <a:avLst/>
          </a:prstGeom>
          <a:noFill/>
          <a:ln w="9525">
            <a:noFill/>
            <a:miter lim="800000"/>
            <a:headEnd/>
            <a:tailEnd/>
          </a:ln>
        </p:spPr>
      </p:pic>
      <p:pic>
        <p:nvPicPr>
          <p:cNvPr id="2094" name="Picture 46" descr="9yellow"/>
          <p:cNvPicPr>
            <a:picLocks noChangeAspect="1" noChangeArrowheads="1"/>
          </p:cNvPicPr>
          <p:nvPr/>
        </p:nvPicPr>
        <p:blipFill>
          <a:blip r:embed="rId4" cstate="print"/>
          <a:srcRect/>
          <a:stretch>
            <a:fillRect/>
          </a:stretch>
        </p:blipFill>
        <p:spPr bwMode="auto">
          <a:xfrm>
            <a:off x="2033588" y="2505075"/>
            <a:ext cx="5076825" cy="1847850"/>
          </a:xfrm>
          <a:prstGeom prst="rect">
            <a:avLst/>
          </a:prstGeom>
          <a:noFill/>
          <a:ln w="9525">
            <a:noFill/>
            <a:miter lim="800000"/>
            <a:headEnd/>
            <a:tailEnd/>
          </a:ln>
        </p:spPr>
      </p:pic>
      <p:pic>
        <p:nvPicPr>
          <p:cNvPr id="2093" name="Picture 45" descr="8yellow"/>
          <p:cNvPicPr>
            <a:picLocks noChangeAspect="1" noChangeArrowheads="1"/>
          </p:cNvPicPr>
          <p:nvPr/>
        </p:nvPicPr>
        <p:blipFill>
          <a:blip r:embed="rId5" cstate="print"/>
          <a:srcRect/>
          <a:stretch>
            <a:fillRect/>
          </a:stretch>
        </p:blipFill>
        <p:spPr bwMode="auto">
          <a:xfrm>
            <a:off x="2033588" y="2505075"/>
            <a:ext cx="5076825" cy="1847850"/>
          </a:xfrm>
          <a:prstGeom prst="rect">
            <a:avLst/>
          </a:prstGeom>
          <a:noFill/>
          <a:ln w="9525">
            <a:noFill/>
            <a:miter lim="800000"/>
            <a:headEnd/>
            <a:tailEnd/>
          </a:ln>
        </p:spPr>
      </p:pic>
      <p:pic>
        <p:nvPicPr>
          <p:cNvPr id="2092" name="Picture 44" descr="7yellow"/>
          <p:cNvPicPr>
            <a:picLocks noChangeAspect="1" noChangeArrowheads="1"/>
          </p:cNvPicPr>
          <p:nvPr/>
        </p:nvPicPr>
        <p:blipFill>
          <a:blip r:embed="rId6" cstate="print"/>
          <a:srcRect/>
          <a:stretch>
            <a:fillRect/>
          </a:stretch>
        </p:blipFill>
        <p:spPr bwMode="auto">
          <a:xfrm>
            <a:off x="2033588" y="2505075"/>
            <a:ext cx="5076825" cy="1847850"/>
          </a:xfrm>
          <a:prstGeom prst="rect">
            <a:avLst/>
          </a:prstGeom>
          <a:noFill/>
          <a:ln w="9525">
            <a:noFill/>
            <a:miter lim="800000"/>
            <a:headEnd/>
            <a:tailEnd/>
          </a:ln>
        </p:spPr>
      </p:pic>
      <p:pic>
        <p:nvPicPr>
          <p:cNvPr id="2091" name="Picture 43" descr="6yellow"/>
          <p:cNvPicPr>
            <a:picLocks noChangeAspect="1" noChangeArrowheads="1"/>
          </p:cNvPicPr>
          <p:nvPr/>
        </p:nvPicPr>
        <p:blipFill>
          <a:blip r:embed="rId7" cstate="print"/>
          <a:srcRect/>
          <a:stretch>
            <a:fillRect/>
          </a:stretch>
        </p:blipFill>
        <p:spPr bwMode="auto">
          <a:xfrm>
            <a:off x="2033588" y="2505075"/>
            <a:ext cx="5076825" cy="1847850"/>
          </a:xfrm>
          <a:prstGeom prst="rect">
            <a:avLst/>
          </a:prstGeom>
          <a:noFill/>
          <a:ln w="9525">
            <a:noFill/>
            <a:miter lim="800000"/>
            <a:headEnd/>
            <a:tailEnd/>
          </a:ln>
        </p:spPr>
      </p:pic>
      <p:pic>
        <p:nvPicPr>
          <p:cNvPr id="2089" name="Picture 41" descr="5yellow"/>
          <p:cNvPicPr>
            <a:picLocks noChangeAspect="1" noChangeArrowheads="1"/>
          </p:cNvPicPr>
          <p:nvPr/>
        </p:nvPicPr>
        <p:blipFill>
          <a:blip r:embed="rId8" cstate="print"/>
          <a:srcRect/>
          <a:stretch>
            <a:fillRect/>
          </a:stretch>
        </p:blipFill>
        <p:spPr bwMode="auto">
          <a:xfrm>
            <a:off x="2033588" y="2505075"/>
            <a:ext cx="5076825" cy="1847850"/>
          </a:xfrm>
          <a:prstGeom prst="rect">
            <a:avLst/>
          </a:prstGeom>
          <a:noFill/>
          <a:ln w="9525">
            <a:noFill/>
            <a:miter lim="800000"/>
            <a:headEnd/>
            <a:tailEnd/>
          </a:ln>
        </p:spPr>
      </p:pic>
      <p:pic>
        <p:nvPicPr>
          <p:cNvPr id="2088" name="Picture 40" descr="4yellow"/>
          <p:cNvPicPr>
            <a:picLocks noChangeAspect="1" noChangeArrowheads="1"/>
          </p:cNvPicPr>
          <p:nvPr/>
        </p:nvPicPr>
        <p:blipFill>
          <a:blip r:embed="rId9" cstate="print"/>
          <a:srcRect/>
          <a:stretch>
            <a:fillRect/>
          </a:stretch>
        </p:blipFill>
        <p:spPr bwMode="auto">
          <a:xfrm>
            <a:off x="2033588" y="2505075"/>
            <a:ext cx="5076825" cy="1847850"/>
          </a:xfrm>
          <a:prstGeom prst="rect">
            <a:avLst/>
          </a:prstGeom>
          <a:noFill/>
          <a:ln w="9525">
            <a:noFill/>
            <a:miter lim="800000"/>
            <a:headEnd/>
            <a:tailEnd/>
          </a:ln>
        </p:spPr>
      </p:pic>
      <p:pic>
        <p:nvPicPr>
          <p:cNvPr id="2087" name="Picture 39" descr="3yellow"/>
          <p:cNvPicPr>
            <a:picLocks noChangeAspect="1" noChangeArrowheads="1"/>
          </p:cNvPicPr>
          <p:nvPr/>
        </p:nvPicPr>
        <p:blipFill>
          <a:blip r:embed="rId10" cstate="print"/>
          <a:srcRect/>
          <a:stretch>
            <a:fillRect/>
          </a:stretch>
        </p:blipFill>
        <p:spPr bwMode="auto">
          <a:xfrm>
            <a:off x="2033588" y="2505075"/>
            <a:ext cx="5076825" cy="1847850"/>
          </a:xfrm>
          <a:prstGeom prst="rect">
            <a:avLst/>
          </a:prstGeom>
          <a:noFill/>
          <a:ln w="9525">
            <a:noFill/>
            <a:miter lim="800000"/>
            <a:headEnd/>
            <a:tailEnd/>
          </a:ln>
        </p:spPr>
      </p:pic>
      <p:pic>
        <p:nvPicPr>
          <p:cNvPr id="2086" name="Picture 38" descr="2yellow"/>
          <p:cNvPicPr>
            <a:picLocks noChangeAspect="1" noChangeArrowheads="1"/>
          </p:cNvPicPr>
          <p:nvPr/>
        </p:nvPicPr>
        <p:blipFill>
          <a:blip r:embed="rId11" cstate="print"/>
          <a:srcRect/>
          <a:stretch>
            <a:fillRect/>
          </a:stretch>
        </p:blipFill>
        <p:spPr bwMode="auto">
          <a:xfrm>
            <a:off x="2033588" y="2505075"/>
            <a:ext cx="5076825" cy="1847850"/>
          </a:xfrm>
          <a:prstGeom prst="rect">
            <a:avLst/>
          </a:prstGeom>
          <a:noFill/>
          <a:ln w="9525">
            <a:noFill/>
            <a:miter lim="800000"/>
            <a:headEnd/>
            <a:tailEnd/>
          </a:ln>
        </p:spPr>
      </p:pic>
      <p:pic>
        <p:nvPicPr>
          <p:cNvPr id="2081" name="Picture 33" descr="1yellow"/>
          <p:cNvPicPr>
            <a:picLocks noChangeAspect="1" noChangeArrowheads="1"/>
          </p:cNvPicPr>
          <p:nvPr/>
        </p:nvPicPr>
        <p:blipFill>
          <a:blip r:embed="rId12" cstate="print"/>
          <a:srcRect/>
          <a:stretch>
            <a:fillRect/>
          </a:stretch>
        </p:blipFill>
        <p:spPr bwMode="auto">
          <a:xfrm>
            <a:off x="2033588" y="2505075"/>
            <a:ext cx="5076825" cy="1847850"/>
          </a:xfrm>
          <a:prstGeom prst="rect">
            <a:avLst/>
          </a:prstGeom>
          <a:noFill/>
          <a:ln w="9525">
            <a:noFill/>
            <a:miter lim="800000"/>
            <a:headEnd/>
            <a:tailEnd/>
          </a:ln>
        </p:spPr>
      </p:pic>
      <p:pic>
        <p:nvPicPr>
          <p:cNvPr id="2084" name="Picture 36" descr="30seconds_yellow"/>
          <p:cNvPicPr>
            <a:picLocks noChangeAspect="1" noChangeArrowheads="1"/>
          </p:cNvPicPr>
          <p:nvPr/>
        </p:nvPicPr>
        <p:blipFill>
          <a:blip r:embed="rId13" cstate="print"/>
          <a:srcRect/>
          <a:stretch>
            <a:fillRect/>
          </a:stretch>
        </p:blipFill>
        <p:spPr bwMode="auto">
          <a:xfrm>
            <a:off x="2033588" y="2505075"/>
            <a:ext cx="5076825" cy="1847850"/>
          </a:xfrm>
          <a:prstGeom prst="rect">
            <a:avLst/>
          </a:prstGeom>
          <a:noFill/>
          <a:ln w="9525">
            <a:noFill/>
            <a:miter lim="800000"/>
            <a:headEnd/>
            <a:tailEnd/>
          </a:ln>
        </p:spPr>
      </p:pic>
      <p:pic>
        <p:nvPicPr>
          <p:cNvPr id="2080" name="Picture 32" descr="00seconds_yellow"/>
          <p:cNvPicPr>
            <a:picLocks noChangeAspect="1" noChangeArrowheads="1"/>
          </p:cNvPicPr>
          <p:nvPr/>
        </p:nvPicPr>
        <p:blipFill>
          <a:blip r:embed="rId14" cstate="print"/>
          <a:srcRect/>
          <a:stretch>
            <a:fillRect/>
          </a:stretch>
        </p:blipFill>
        <p:spPr bwMode="auto">
          <a:xfrm>
            <a:off x="2033588" y="2505075"/>
            <a:ext cx="5076825" cy="1847850"/>
          </a:xfrm>
          <a:prstGeom prst="rect">
            <a:avLst/>
          </a:prstGeom>
          <a:noFill/>
          <a:ln w="9525">
            <a:noFill/>
            <a:miter lim="800000"/>
            <a:headEnd/>
            <a:tailEnd/>
          </a:ln>
        </p:spPr>
      </p:pic>
      <p:sp>
        <p:nvSpPr>
          <p:cNvPr id="19" name="TextBox 18"/>
          <p:cNvSpPr txBox="1"/>
          <p:nvPr/>
        </p:nvSpPr>
        <p:spPr>
          <a:xfrm>
            <a:off x="0" y="-68264"/>
            <a:ext cx="9144000" cy="982664"/>
          </a:xfrm>
          <a:prstGeom prst="rect">
            <a:avLst/>
          </a:prstGeom>
          <a:solidFill>
            <a:schemeClr val="accent1"/>
          </a:solidFill>
        </p:spPr>
        <p:txBody>
          <a:bodyPr vert="horz" lIns="91440" tIns="45720" rIns="91440" bIns="45720" rtlCol="0" anchor="ctr">
            <a:normAutofit/>
          </a:bodyPr>
          <a:lstStyle>
            <a:lvl1pPr marL="852488" algn="ctr" fontAlgn="auto">
              <a:spcBef>
                <a:spcPct val="0"/>
              </a:spcBef>
              <a:spcAft>
                <a:spcPts val="0"/>
              </a:spcAft>
              <a:buNone/>
              <a:defRPr sz="4400">
                <a:latin typeface="Times New Roman"/>
                <a:ea typeface="+mj-ea"/>
                <a:cs typeface="Times New Roman"/>
              </a:defRPr>
            </a:lvl1pPr>
          </a:lstStyle>
          <a:p>
            <a:r>
              <a:rPr lang="en-US" dirty="0"/>
              <a:t>Will you please...</a:t>
            </a:r>
          </a:p>
        </p:txBody>
      </p:sp>
      <p:sp>
        <p:nvSpPr>
          <p:cNvPr id="20" name="Title 3"/>
          <p:cNvSpPr txBox="1">
            <a:spLocks/>
          </p:cNvSpPr>
          <p:nvPr/>
        </p:nvSpPr>
        <p:spPr>
          <a:xfrm>
            <a:off x="357414" y="834876"/>
            <a:ext cx="8429171" cy="99756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algn="l"/>
            <a:r>
              <a:rPr lang="en-US" sz="2000" dirty="0" smtClean="0">
                <a:latin typeface="+mn-lt"/>
              </a:rPr>
              <a:t>Discuss:</a:t>
            </a:r>
          </a:p>
          <a:p>
            <a:pPr marL="457200" indent="-457200" algn="l">
              <a:buFont typeface="+mj-lt"/>
              <a:buAutoNum type="arabicPeriod"/>
            </a:pPr>
            <a:r>
              <a:rPr lang="en-US" sz="2400" dirty="0" smtClean="0">
                <a:latin typeface="+mn-lt"/>
              </a:rPr>
              <a:t>What are your “take </a:t>
            </a:r>
            <a:r>
              <a:rPr lang="en-US" sz="2400" dirty="0" err="1" smtClean="0">
                <a:latin typeface="+mn-lt"/>
              </a:rPr>
              <a:t>aways</a:t>
            </a:r>
            <a:r>
              <a:rPr lang="en-US" sz="2400" dirty="0" smtClean="0">
                <a:latin typeface="+mn-lt"/>
              </a:rPr>
              <a:t>” from this session?</a:t>
            </a:r>
          </a:p>
          <a:p>
            <a:pPr marL="457200" indent="-457200" algn="l">
              <a:buFont typeface="+mj-lt"/>
              <a:buAutoNum type="arabicPeriod"/>
            </a:pPr>
            <a:r>
              <a:rPr lang="en-US" sz="2400" dirty="0" smtClean="0">
                <a:latin typeface="+mn-lt"/>
              </a:rPr>
              <a:t>How might you use FABIs with your students?</a:t>
            </a:r>
            <a:endParaRPr lang="en-US" sz="2400" dirty="0">
              <a:latin typeface="+mn-lt"/>
            </a:endParaRPr>
          </a:p>
        </p:txBody>
      </p:sp>
      <p:pic>
        <p:nvPicPr>
          <p:cNvPr id="24" name="Picture 5" descr="C:\Users\k923l138\AppData\Local\Microsoft\Windows\Temporary Internet Files\Content.IE5\17PB97J1\MC900078625[1].wmf"/>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122510" y="2819406"/>
            <a:ext cx="1296063" cy="393430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woakes\AppData\Local\Microsoft\Windows\Temporary Internet Files\Content.IE5\PIWKUSXS\MC900433838[1].png"/>
          <p:cNvPicPr>
            <a:picLocks noChangeAspect="1" noChangeArrowheads="1"/>
          </p:cNvPicPr>
          <p:nvPr/>
        </p:nvPicPr>
        <p:blipFill>
          <a:blip r:embed="rId16">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502409" y="3697896"/>
            <a:ext cx="3084266" cy="3219581"/>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6868885" y="4876800"/>
            <a:ext cx="2351315" cy="1446550"/>
          </a:xfrm>
          <a:prstGeom prst="rect">
            <a:avLst/>
          </a:prstGeom>
          <a:noFill/>
        </p:spPr>
        <p:txBody>
          <a:bodyPr wrap="square" rtlCol="0">
            <a:spAutoFit/>
          </a:bodyPr>
          <a:lstStyle/>
          <a:p>
            <a:pPr algn="ctr"/>
            <a:r>
              <a:rPr lang="en-US" sz="3200" dirty="0" smtClean="0">
                <a:ln>
                  <a:solidFill>
                    <a:sysClr val="windowText" lastClr="000000"/>
                  </a:solidFill>
                </a:ln>
              </a:rPr>
              <a:t>Let’s talk …</a:t>
            </a:r>
            <a:endParaRPr lang="en-US" sz="2800" dirty="0">
              <a:ln>
                <a:solidFill>
                  <a:sysClr val="windowText" lastClr="000000"/>
                </a:solidFill>
              </a:ln>
            </a:endParaRPr>
          </a:p>
          <a:p>
            <a:pPr algn="ctr"/>
            <a:r>
              <a:rPr lang="en-US" sz="2800" b="1" dirty="0" smtClean="0"/>
              <a:t>And make plans!</a:t>
            </a:r>
            <a:endParaRPr lang="en-US" sz="2800" b="1" dirty="0"/>
          </a:p>
        </p:txBody>
      </p:sp>
    </p:spTree>
    <p:extLst>
      <p:ext uri="{BB962C8B-B14F-4D97-AF65-F5344CB8AC3E}">
        <p14:creationId xmlns:p14="http://schemas.microsoft.com/office/powerpoint/2010/main" val="2888410465"/>
      </p:ext>
    </p:extLst>
  </p:cSld>
  <p:clrMapOvr>
    <a:masterClrMapping/>
  </p:clrMapOvr>
  <mc:AlternateContent xmlns:mc="http://schemas.openxmlformats.org/markup-compatibility/2006" xmlns:p14="http://schemas.microsoft.com/office/powerpoint/2010/main">
    <mc:Choice Requires="p14">
      <p:transition spd="slow" p14:dur="1200" advClick="0" advTm="301000">
        <p14:prism/>
      </p:transition>
    </mc:Choice>
    <mc:Fallback xmlns="">
      <p:transition spd="slow" advClick="0" advTm="30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60000"/>
                                  </p:stCondLst>
                                  <p:childTnLst>
                                    <p:set>
                                      <p:cBhvr>
                                        <p:cTn id="6" dur="1" fill="hold">
                                          <p:stCondLst>
                                            <p:cond delay="0"/>
                                          </p:stCondLst>
                                        </p:cTn>
                                        <p:tgtEl>
                                          <p:spTgt spid="2094"/>
                                        </p:tgtEl>
                                        <p:attrNameLst>
                                          <p:attrName>style.visibility</p:attrName>
                                        </p:attrNameLst>
                                      </p:cBhvr>
                                      <p:to>
                                        <p:strVal val="visible"/>
                                      </p:to>
                                    </p:set>
                                  </p:childTnLst>
                                </p:cTn>
                              </p:par>
                            </p:childTnLst>
                          </p:cTn>
                        </p:par>
                        <p:par>
                          <p:cTn id="7" fill="hold">
                            <p:stCondLst>
                              <p:cond delay="60000"/>
                            </p:stCondLst>
                            <p:childTnLst>
                              <p:par>
                                <p:cTn id="8" presetID="1" presetClass="entr" presetSubtype="0" fill="hold" nodeType="afterEffect">
                                  <p:stCondLst>
                                    <p:cond delay="60000"/>
                                  </p:stCondLst>
                                  <p:childTnLst>
                                    <p:set>
                                      <p:cBhvr>
                                        <p:cTn id="9" dur="1" fill="hold">
                                          <p:stCondLst>
                                            <p:cond delay="0"/>
                                          </p:stCondLst>
                                        </p:cTn>
                                        <p:tgtEl>
                                          <p:spTgt spid="2093"/>
                                        </p:tgtEl>
                                        <p:attrNameLst>
                                          <p:attrName>style.visibility</p:attrName>
                                        </p:attrNameLst>
                                      </p:cBhvr>
                                      <p:to>
                                        <p:strVal val="visible"/>
                                      </p:to>
                                    </p:set>
                                  </p:childTnLst>
                                </p:cTn>
                              </p:par>
                            </p:childTnLst>
                          </p:cTn>
                        </p:par>
                        <p:par>
                          <p:cTn id="10" fill="hold">
                            <p:stCondLst>
                              <p:cond delay="120000"/>
                            </p:stCondLst>
                            <p:childTnLst>
                              <p:par>
                                <p:cTn id="11" presetID="1" presetClass="entr" presetSubtype="0" fill="hold" nodeType="afterEffect">
                                  <p:stCondLst>
                                    <p:cond delay="60000"/>
                                  </p:stCondLst>
                                  <p:childTnLst>
                                    <p:set>
                                      <p:cBhvr>
                                        <p:cTn id="12" dur="1" fill="hold">
                                          <p:stCondLst>
                                            <p:cond delay="0"/>
                                          </p:stCondLst>
                                        </p:cTn>
                                        <p:tgtEl>
                                          <p:spTgt spid="2092"/>
                                        </p:tgtEl>
                                        <p:attrNameLst>
                                          <p:attrName>style.visibility</p:attrName>
                                        </p:attrNameLst>
                                      </p:cBhvr>
                                      <p:to>
                                        <p:strVal val="visible"/>
                                      </p:to>
                                    </p:set>
                                  </p:childTnLst>
                                </p:cTn>
                              </p:par>
                            </p:childTnLst>
                          </p:cTn>
                        </p:par>
                        <p:par>
                          <p:cTn id="13" fill="hold">
                            <p:stCondLst>
                              <p:cond delay="180000"/>
                            </p:stCondLst>
                            <p:childTnLst>
                              <p:par>
                                <p:cTn id="14" presetID="1" presetClass="entr" presetSubtype="0" fill="hold" nodeType="afterEffect">
                                  <p:stCondLst>
                                    <p:cond delay="60000"/>
                                  </p:stCondLst>
                                  <p:childTnLst>
                                    <p:set>
                                      <p:cBhvr>
                                        <p:cTn id="15" dur="1" fill="hold">
                                          <p:stCondLst>
                                            <p:cond delay="0"/>
                                          </p:stCondLst>
                                        </p:cTn>
                                        <p:tgtEl>
                                          <p:spTgt spid="2091"/>
                                        </p:tgtEl>
                                        <p:attrNameLst>
                                          <p:attrName>style.visibility</p:attrName>
                                        </p:attrNameLst>
                                      </p:cBhvr>
                                      <p:to>
                                        <p:strVal val="visible"/>
                                      </p:to>
                                    </p:set>
                                  </p:childTnLst>
                                </p:cTn>
                              </p:par>
                            </p:childTnLst>
                          </p:cTn>
                        </p:par>
                        <p:par>
                          <p:cTn id="16" fill="hold">
                            <p:stCondLst>
                              <p:cond delay="240000"/>
                            </p:stCondLst>
                            <p:childTnLst>
                              <p:par>
                                <p:cTn id="17" presetID="1" presetClass="entr" presetSubtype="0" fill="hold" nodeType="afterEffect">
                                  <p:stCondLst>
                                    <p:cond delay="60000"/>
                                  </p:stCondLst>
                                  <p:childTnLst>
                                    <p:set>
                                      <p:cBhvr>
                                        <p:cTn id="18" dur="1" fill="hold">
                                          <p:stCondLst>
                                            <p:cond delay="0"/>
                                          </p:stCondLst>
                                        </p:cTn>
                                        <p:tgtEl>
                                          <p:spTgt spid="2089"/>
                                        </p:tgtEl>
                                        <p:attrNameLst>
                                          <p:attrName>style.visibility</p:attrName>
                                        </p:attrNameLst>
                                      </p:cBhvr>
                                      <p:to>
                                        <p:strVal val="visible"/>
                                      </p:to>
                                    </p:set>
                                  </p:childTnLst>
                                </p:cTn>
                              </p:par>
                            </p:childTnLst>
                          </p:cTn>
                        </p:par>
                        <p:par>
                          <p:cTn id="19" fill="hold">
                            <p:stCondLst>
                              <p:cond delay="300000"/>
                            </p:stCondLst>
                            <p:childTnLst>
                              <p:par>
                                <p:cTn id="20" presetID="1" presetClass="entr" presetSubtype="0" fill="hold" nodeType="afterEffect">
                                  <p:stCondLst>
                                    <p:cond delay="60000"/>
                                  </p:stCondLst>
                                  <p:childTnLst>
                                    <p:set>
                                      <p:cBhvr>
                                        <p:cTn id="21" dur="1" fill="hold">
                                          <p:stCondLst>
                                            <p:cond delay="0"/>
                                          </p:stCondLst>
                                        </p:cTn>
                                        <p:tgtEl>
                                          <p:spTgt spid="2088"/>
                                        </p:tgtEl>
                                        <p:attrNameLst>
                                          <p:attrName>style.visibility</p:attrName>
                                        </p:attrNameLst>
                                      </p:cBhvr>
                                      <p:to>
                                        <p:strVal val="visible"/>
                                      </p:to>
                                    </p:set>
                                  </p:childTnLst>
                                </p:cTn>
                              </p:par>
                            </p:childTnLst>
                          </p:cTn>
                        </p:par>
                        <p:par>
                          <p:cTn id="22" fill="hold">
                            <p:stCondLst>
                              <p:cond delay="360000"/>
                            </p:stCondLst>
                            <p:childTnLst>
                              <p:par>
                                <p:cTn id="23" presetID="1" presetClass="entr" presetSubtype="0" fill="hold" nodeType="afterEffect">
                                  <p:stCondLst>
                                    <p:cond delay="60000"/>
                                  </p:stCondLst>
                                  <p:childTnLst>
                                    <p:set>
                                      <p:cBhvr>
                                        <p:cTn id="24" dur="1" fill="hold">
                                          <p:stCondLst>
                                            <p:cond delay="0"/>
                                          </p:stCondLst>
                                        </p:cTn>
                                        <p:tgtEl>
                                          <p:spTgt spid="2087"/>
                                        </p:tgtEl>
                                        <p:attrNameLst>
                                          <p:attrName>style.visibility</p:attrName>
                                        </p:attrNameLst>
                                      </p:cBhvr>
                                      <p:to>
                                        <p:strVal val="visible"/>
                                      </p:to>
                                    </p:set>
                                  </p:childTnLst>
                                </p:cTn>
                              </p:par>
                            </p:childTnLst>
                          </p:cTn>
                        </p:par>
                        <p:par>
                          <p:cTn id="25" fill="hold">
                            <p:stCondLst>
                              <p:cond delay="420000"/>
                            </p:stCondLst>
                            <p:childTnLst>
                              <p:par>
                                <p:cTn id="26" presetID="1" presetClass="entr" presetSubtype="0" fill="hold" nodeType="afterEffect">
                                  <p:stCondLst>
                                    <p:cond delay="60000"/>
                                  </p:stCondLst>
                                  <p:childTnLst>
                                    <p:set>
                                      <p:cBhvr>
                                        <p:cTn id="27" dur="1" fill="hold">
                                          <p:stCondLst>
                                            <p:cond delay="0"/>
                                          </p:stCondLst>
                                        </p:cTn>
                                        <p:tgtEl>
                                          <p:spTgt spid="2086"/>
                                        </p:tgtEl>
                                        <p:attrNameLst>
                                          <p:attrName>style.visibility</p:attrName>
                                        </p:attrNameLst>
                                      </p:cBhvr>
                                      <p:to>
                                        <p:strVal val="visible"/>
                                      </p:to>
                                    </p:set>
                                  </p:childTnLst>
                                </p:cTn>
                              </p:par>
                            </p:childTnLst>
                          </p:cTn>
                        </p:par>
                        <p:par>
                          <p:cTn id="28" fill="hold">
                            <p:stCondLst>
                              <p:cond delay="480000"/>
                            </p:stCondLst>
                            <p:childTnLst>
                              <p:par>
                                <p:cTn id="29" presetID="1" presetClass="entr" presetSubtype="0" fill="hold" nodeType="afterEffect">
                                  <p:stCondLst>
                                    <p:cond delay="60000"/>
                                  </p:stCondLst>
                                  <p:childTnLst>
                                    <p:set>
                                      <p:cBhvr>
                                        <p:cTn id="30" dur="1" fill="hold">
                                          <p:stCondLst>
                                            <p:cond delay="0"/>
                                          </p:stCondLst>
                                        </p:cTn>
                                        <p:tgtEl>
                                          <p:spTgt spid="2081"/>
                                        </p:tgtEl>
                                        <p:attrNameLst>
                                          <p:attrName>style.visibility</p:attrName>
                                        </p:attrNameLst>
                                      </p:cBhvr>
                                      <p:to>
                                        <p:strVal val="visible"/>
                                      </p:to>
                                    </p:set>
                                  </p:childTnLst>
                                </p:cTn>
                              </p:par>
                            </p:childTnLst>
                          </p:cTn>
                        </p:par>
                        <p:par>
                          <p:cTn id="31" fill="hold">
                            <p:stCondLst>
                              <p:cond delay="540000"/>
                            </p:stCondLst>
                            <p:childTnLst>
                              <p:par>
                                <p:cTn id="32" presetID="1" presetClass="entr" presetSubtype="0" fill="hold" nodeType="afterEffect">
                                  <p:stCondLst>
                                    <p:cond delay="30000"/>
                                  </p:stCondLst>
                                  <p:childTnLst>
                                    <p:set>
                                      <p:cBhvr>
                                        <p:cTn id="33" dur="1" fill="hold">
                                          <p:stCondLst>
                                            <p:cond delay="0"/>
                                          </p:stCondLst>
                                        </p:cTn>
                                        <p:tgtEl>
                                          <p:spTgt spid="2084"/>
                                        </p:tgtEl>
                                        <p:attrNameLst>
                                          <p:attrName>style.visibility</p:attrName>
                                        </p:attrNameLst>
                                      </p:cBhvr>
                                      <p:to>
                                        <p:strVal val="visible"/>
                                      </p:to>
                                    </p:set>
                                  </p:childTnLst>
                                </p:cTn>
                              </p:par>
                            </p:childTnLst>
                          </p:cTn>
                        </p:par>
                        <p:par>
                          <p:cTn id="34" fill="hold">
                            <p:stCondLst>
                              <p:cond delay="570000"/>
                            </p:stCondLst>
                            <p:childTnLst>
                              <p:par>
                                <p:cTn id="35" presetID="1" presetClass="entr" presetSubtype="0" fill="hold" nodeType="afterEffect">
                                  <p:stCondLst>
                                    <p:cond delay="30000"/>
                                  </p:stCondLst>
                                  <p:childTnLst>
                                    <p:set>
                                      <p:cBhvr>
                                        <p:cTn id="36" dur="1" fill="hold">
                                          <p:stCondLst>
                                            <p:cond delay="0"/>
                                          </p:stCondLst>
                                        </p:cTn>
                                        <p:tgtEl>
                                          <p:spTgt spid="2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286000" y="1629757"/>
          <a:ext cx="6629400" cy="4953000"/>
        </p:xfrm>
        <a:graphic>
          <a:graphicData uri="http://schemas.openxmlformats.org/drawingml/2006/table">
            <a:tbl>
              <a:tblPr firstRow="1" firstCol="1" bandRow="1">
                <a:tableStyleId>{5C22544A-7EE6-4342-B048-85BDC9FD1C3A}</a:tableStyleId>
              </a:tblPr>
              <a:tblGrid>
                <a:gridCol w="6629400">
                  <a:extLst>
                    <a:ext uri="{9D8B030D-6E8A-4147-A177-3AD203B41FA5}">
                      <a16:colId xmlns:a16="http://schemas.microsoft.com/office/drawing/2014/main" val="20000"/>
                    </a:ext>
                  </a:extLst>
                </a:gridCol>
              </a:tblGrid>
              <a:tr h="2476500">
                <a:tc>
                  <a:txBody>
                    <a:bodyPr/>
                    <a:lstStyle/>
                    <a:p>
                      <a:pPr marL="346075" marR="0" indent="-346075" algn="l"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ysClr val="windowText" lastClr="000000"/>
                          </a:solidFill>
                          <a:effectLst/>
                          <a:latin typeface="+mn-lt"/>
                          <a:ea typeface="+mn-ea"/>
                          <a:cs typeface="+mn-cs"/>
                        </a:rPr>
                        <a:t>Umbreit, J., Ferro, J. B., </a:t>
                      </a:r>
                      <a:r>
                        <a:rPr lang="en-US" sz="2000" b="0" kern="1200" dirty="0" err="1" smtClean="0">
                          <a:solidFill>
                            <a:sysClr val="windowText" lastClr="000000"/>
                          </a:solidFill>
                          <a:effectLst/>
                          <a:latin typeface="+mn-lt"/>
                          <a:ea typeface="+mn-ea"/>
                          <a:cs typeface="+mn-cs"/>
                        </a:rPr>
                        <a:t>Liaupsin</a:t>
                      </a:r>
                      <a:r>
                        <a:rPr lang="en-US" sz="2000" b="0" kern="1200" dirty="0" smtClean="0">
                          <a:solidFill>
                            <a:sysClr val="windowText" lastClr="000000"/>
                          </a:solidFill>
                          <a:effectLst/>
                          <a:latin typeface="+mn-lt"/>
                          <a:ea typeface="+mn-ea"/>
                          <a:cs typeface="+mn-cs"/>
                        </a:rPr>
                        <a:t>, C. J., &amp; Lane, K. L. (2007). Functional behavioral assessment and function-based intervention: An effective, practical approach. New York, NY: Pearson.</a:t>
                      </a:r>
                      <a:endParaRPr lang="en-US" sz="2000" b="0" dirty="0" smtClean="0">
                        <a:solidFill>
                          <a:sysClr val="windowText" lastClr="000000"/>
                        </a:solidFill>
                        <a:effectLst/>
                        <a:latin typeface="+mn-lt"/>
                        <a:ea typeface="Calibri"/>
                        <a:cs typeface="Times New Roman"/>
                      </a:endParaRPr>
                    </a:p>
                  </a:txBody>
                  <a:tcPr marL="68580" marR="68580" marT="0" marB="0" anchor="ctr">
                    <a:noFill/>
                  </a:tcPr>
                </a:tc>
                <a:extLst>
                  <a:ext uri="{0D108BD9-81ED-4DB2-BD59-A6C34878D82A}">
                    <a16:rowId xmlns:a16="http://schemas.microsoft.com/office/drawing/2014/main" val="10000"/>
                  </a:ext>
                </a:extLst>
              </a:tr>
              <a:tr h="2476500">
                <a:tc>
                  <a:txBody>
                    <a:bodyPr/>
                    <a:lstStyle/>
                    <a:p>
                      <a:pPr marL="320040" marR="0" indent="-320040">
                        <a:spcBef>
                          <a:spcPts val="0"/>
                        </a:spcBef>
                        <a:spcAft>
                          <a:spcPts val="0"/>
                        </a:spcAft>
                      </a:pPr>
                      <a:r>
                        <a:rPr lang="en-US" sz="2000" b="0" dirty="0" smtClean="0">
                          <a:solidFill>
                            <a:sysClr val="windowText" lastClr="000000"/>
                          </a:solidFill>
                          <a:effectLst/>
                        </a:rPr>
                        <a:t>Functional assessment-based Interventions: A university-district</a:t>
                      </a:r>
                      <a:r>
                        <a:rPr lang="en-US" sz="2000" b="0" baseline="0" dirty="0" smtClean="0">
                          <a:solidFill>
                            <a:sysClr val="windowText" lastClr="000000"/>
                          </a:solidFill>
                          <a:effectLst/>
                        </a:rPr>
                        <a:t> partnership to promote learning and success </a:t>
                      </a:r>
                      <a:r>
                        <a:rPr lang="en-US" sz="2000" b="0" dirty="0" smtClean="0">
                          <a:solidFill>
                            <a:sysClr val="windowText" lastClr="000000"/>
                          </a:solidFill>
                          <a:effectLst/>
                        </a:rPr>
                        <a:t>(2011). A special issue</a:t>
                      </a:r>
                      <a:r>
                        <a:rPr lang="en-US" sz="2000" b="0" baseline="0" dirty="0" smtClean="0">
                          <a:solidFill>
                            <a:sysClr val="windowText" lastClr="000000"/>
                          </a:solidFill>
                          <a:effectLst/>
                        </a:rPr>
                        <a:t> of </a:t>
                      </a:r>
                      <a:r>
                        <a:rPr lang="en-US" sz="2000" b="0" dirty="0" smtClean="0">
                          <a:solidFill>
                            <a:sysClr val="windowText" lastClr="000000"/>
                          </a:solidFill>
                          <a:effectLst/>
                        </a:rPr>
                        <a:t> </a:t>
                      </a:r>
                      <a:r>
                        <a:rPr lang="en-US" sz="2000" b="0" i="1" dirty="0" smtClean="0">
                          <a:solidFill>
                            <a:sysClr val="windowText" lastClr="000000"/>
                          </a:solidFill>
                          <a:effectLst/>
                        </a:rPr>
                        <a:t>Beyond</a:t>
                      </a:r>
                      <a:r>
                        <a:rPr lang="en-US" sz="2000" b="0" i="1" baseline="0" dirty="0" smtClean="0">
                          <a:solidFill>
                            <a:sysClr val="windowText" lastClr="000000"/>
                          </a:solidFill>
                          <a:effectLst/>
                        </a:rPr>
                        <a:t> Behavior</a:t>
                      </a:r>
                      <a:r>
                        <a:rPr lang="en-US" sz="2000" b="0" i="0" dirty="0" smtClean="0">
                          <a:solidFill>
                            <a:sysClr val="windowText" lastClr="000000"/>
                          </a:solidFill>
                          <a:effectLst/>
                        </a:rPr>
                        <a:t>,</a:t>
                      </a:r>
                      <a:r>
                        <a:rPr lang="en-US" sz="2000" b="0" i="0" baseline="0" dirty="0" smtClean="0">
                          <a:solidFill>
                            <a:sysClr val="windowText" lastClr="000000"/>
                          </a:solidFill>
                          <a:effectLst/>
                        </a:rPr>
                        <a:t> volume 20, issue 3</a:t>
                      </a:r>
                      <a:endParaRPr lang="en-US" sz="2000" b="0" dirty="0" smtClean="0">
                        <a:solidFill>
                          <a:sysClr val="windowText" lastClr="000000"/>
                        </a:solidFill>
                        <a:effectLst/>
                      </a:endParaRPr>
                    </a:p>
                    <a:p>
                      <a:pPr marL="320040" marR="0" indent="-320040">
                        <a:spcBef>
                          <a:spcPts val="0"/>
                        </a:spcBef>
                        <a:spcAft>
                          <a:spcPts val="0"/>
                        </a:spcAft>
                      </a:pPr>
                      <a:endParaRPr lang="en-US" sz="2000" b="0" dirty="0" smtClean="0">
                        <a:solidFill>
                          <a:sysClr val="windowText" lastClr="000000"/>
                        </a:solidFill>
                        <a:effectLst/>
                        <a:latin typeface="+mn-lt"/>
                        <a:ea typeface="Calibri"/>
                        <a:cs typeface="Times New Roman"/>
                      </a:endParaRPr>
                    </a:p>
                  </a:txBody>
                  <a:tcPr marL="68580" marR="68580" marT="0" marB="0" anchor="ctr">
                    <a:noFill/>
                  </a:tcPr>
                </a:tc>
                <a:extLst>
                  <a:ext uri="{0D108BD9-81ED-4DB2-BD59-A6C34878D82A}">
                    <a16:rowId xmlns:a16="http://schemas.microsoft.com/office/drawing/2014/main" val="10001"/>
                  </a:ext>
                </a:extLst>
              </a:tr>
            </a:tbl>
          </a:graphicData>
        </a:graphic>
      </p:graphicFrame>
      <p:sp>
        <p:nvSpPr>
          <p:cNvPr id="5" name="Title 1"/>
          <p:cNvSpPr txBox="1">
            <a:spLocks/>
          </p:cNvSpPr>
          <p:nvPr/>
        </p:nvSpPr>
        <p:spPr>
          <a:xfrm>
            <a:off x="457200" y="182880"/>
            <a:ext cx="8229600" cy="655320"/>
          </a:xfrm>
          <a:prstGeom prst="rect">
            <a:avLst/>
          </a:prstGeom>
          <a:solidFill>
            <a:schemeClr val="accent1"/>
          </a:solidFill>
        </p:spPr>
        <p:txBody>
          <a:bodyPr>
            <a:normAutofit fontScale="97500"/>
          </a:bodyPr>
          <a:lst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stStyle>
          <a:p>
            <a:r>
              <a:rPr lang="en-US" sz="3600" dirty="0" smtClean="0">
                <a:solidFill>
                  <a:schemeClr val="bg1"/>
                </a:solidFill>
                <a:effectLst/>
                <a:latin typeface="+mn-lt"/>
              </a:rPr>
              <a:t>Recommended Resources</a:t>
            </a:r>
            <a:endParaRPr lang="en-US" sz="3600" dirty="0">
              <a:solidFill>
                <a:schemeClr val="bg1"/>
              </a:solidFill>
              <a:effectLst/>
              <a:latin typeface="+mn-lt"/>
            </a:endParaRPr>
          </a:p>
        </p:txBody>
      </p:sp>
      <p:sp>
        <p:nvSpPr>
          <p:cNvPr id="6" name="Content Placeholder 1"/>
          <p:cNvSpPr txBox="1">
            <a:spLocks/>
          </p:cNvSpPr>
          <p:nvPr/>
        </p:nvSpPr>
        <p:spPr>
          <a:xfrm>
            <a:off x="2590800" y="472868"/>
            <a:ext cx="4724399" cy="1643605"/>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lumMod val="75000"/>
                    <a:lumOff val="25000"/>
                  </a:schemeClr>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Brush Script MT" pitchFamily="66" charset="0"/>
              <a:buNone/>
            </a:pPr>
            <a:endParaRPr lang="en-US" dirty="0" smtClean="0"/>
          </a:p>
          <a:p>
            <a:pPr marL="0" indent="0" algn="ctr">
              <a:buFont typeface="Brush Script MT" pitchFamily="66" charset="0"/>
              <a:buNone/>
            </a:pPr>
            <a:r>
              <a:rPr lang="en-US" dirty="0" smtClean="0"/>
              <a:t>Questions:</a:t>
            </a:r>
          </a:p>
          <a:p>
            <a:pPr marL="0" indent="0" algn="ctr">
              <a:buFont typeface="Brush Script MT" pitchFamily="66" charset="0"/>
              <a:buNone/>
            </a:pPr>
            <a:r>
              <a:rPr lang="en-US" sz="2700" b="1" dirty="0">
                <a:solidFill>
                  <a:schemeClr val="tx1"/>
                </a:solidFill>
                <a:hlinkClick r:id="rId2"/>
              </a:rPr>
              <a:t>w</a:t>
            </a:r>
            <a:r>
              <a:rPr lang="en-US" sz="2700" b="1" dirty="0" smtClean="0">
                <a:solidFill>
                  <a:schemeClr val="tx1"/>
                </a:solidFill>
                <a:hlinkClick r:id=""/>
              </a:rPr>
              <a:t>endy.oakes@asu.edu</a:t>
            </a:r>
          </a:p>
          <a:p>
            <a:pPr marL="0" indent="0" algn="ctr">
              <a:buFont typeface="Brush Script MT" pitchFamily="66" charset="0"/>
              <a:buNone/>
            </a:pPr>
            <a:r>
              <a:rPr lang="en-US" sz="2700" b="1" dirty="0" smtClean="0">
                <a:solidFill>
                  <a:schemeClr val="tx1"/>
                </a:solidFill>
                <a:hlinkClick r:id=""/>
              </a:rPr>
              <a:t>kathleen.lane@ku.edu</a:t>
            </a:r>
            <a:endParaRPr lang="en-US" sz="2700" b="1" dirty="0" smtClean="0">
              <a:solidFill>
                <a:schemeClr val="tx1"/>
              </a:solidFill>
            </a:endParaRPr>
          </a:p>
          <a:p>
            <a:pPr marL="0" indent="0" algn="ctr">
              <a:buFont typeface="Brush Script MT" pitchFamily="66" charset="0"/>
              <a:buNone/>
            </a:pPr>
            <a:endParaRPr lang="en-US" sz="3800" b="1" dirty="0" smtClean="0">
              <a:solidFill>
                <a:schemeClr val="tx1"/>
              </a:solidFill>
            </a:endParaRPr>
          </a:p>
          <a:p>
            <a:pPr marL="0" indent="0" algn="ctr">
              <a:buFont typeface="Brush Script MT" pitchFamily="66" charset="0"/>
              <a:buNone/>
            </a:pPr>
            <a:endParaRPr lang="en-US" sz="3800" b="1" dirty="0" smtClean="0">
              <a:solidFill>
                <a:schemeClr val="tx1"/>
              </a:solidFill>
            </a:endParaRPr>
          </a:p>
          <a:p>
            <a:pPr marL="0" indent="0" algn="ctr">
              <a:buFont typeface="Brush Script MT" pitchFamily="66" charset="0"/>
              <a:buNone/>
            </a:pPr>
            <a:endParaRPr lang="en-US" sz="2800" dirty="0" smtClean="0">
              <a:solidFill>
                <a:schemeClr val="tx1"/>
              </a:solidFill>
            </a:endParaRPr>
          </a:p>
          <a:p>
            <a:pPr marL="0" indent="0" algn="ctr">
              <a:buFont typeface="Brush Script MT" pitchFamily="66" charset="0"/>
              <a:buNone/>
            </a:pPr>
            <a:endParaRPr lang="en-US" sz="2800" dirty="0" smtClean="0"/>
          </a:p>
        </p:txBody>
      </p:sp>
      <p:sp>
        <p:nvSpPr>
          <p:cNvPr id="7" name="Explosion 1 6"/>
          <p:cNvSpPr/>
          <p:nvPr/>
        </p:nvSpPr>
        <p:spPr>
          <a:xfrm rot="20817558">
            <a:off x="7190222" y="556689"/>
            <a:ext cx="1659656" cy="1614701"/>
          </a:xfrm>
          <a:prstGeom prst="irregularSeal1">
            <a:avLst/>
          </a:prstGeom>
          <a:solidFill>
            <a:srgbClr val="419856"/>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dirty="0">
                <a:solidFill>
                  <a:schemeClr val="bg1"/>
                </a:solidFill>
              </a:rPr>
              <a:t>Thank you!</a:t>
            </a:r>
          </a:p>
        </p:txBody>
      </p:sp>
      <p:pic>
        <p:nvPicPr>
          <p:cNvPr id="8" name="Content Placeholder 6" descr="umbreit.jpg"/>
          <p:cNvPicPr>
            <a:picLocks noChangeAspect="1"/>
          </p:cNvPicPr>
          <p:nvPr/>
        </p:nvPicPr>
        <p:blipFill>
          <a:blip r:embed="rId3" cstate="screen">
            <a:extLst>
              <a:ext uri="{28A0092B-C50C-407E-A947-70E740481C1C}">
                <a14:useLocalDpi xmlns:a14="http://schemas.microsoft.com/office/drawing/2010/main" val="0"/>
              </a:ext>
            </a:extLst>
          </a:blip>
          <a:srcRect l="-59806" r="-59806"/>
          <a:stretch>
            <a:fillRect/>
          </a:stretch>
        </p:blipFill>
        <p:spPr>
          <a:xfrm>
            <a:off x="-582867" y="1891339"/>
            <a:ext cx="3604131" cy="2033381"/>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195276">
            <a:off x="224843" y="4212691"/>
            <a:ext cx="1937565" cy="2580992"/>
          </a:xfrm>
          <a:prstGeom prst="rect">
            <a:avLst/>
          </a:prstGeom>
        </p:spPr>
      </p:pic>
      <p:sp>
        <p:nvSpPr>
          <p:cNvPr id="10" name="Left Arrow 9"/>
          <p:cNvSpPr/>
          <p:nvPr/>
        </p:nvSpPr>
        <p:spPr>
          <a:xfrm>
            <a:off x="4267200" y="3222737"/>
            <a:ext cx="4419600" cy="1403966"/>
          </a:xfrm>
          <a:prstGeom prst="lef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smtClean="0"/>
              <a:t>FABI Textbook</a:t>
            </a:r>
            <a:endParaRPr lang="en-US" dirty="0"/>
          </a:p>
        </p:txBody>
      </p:sp>
      <p:sp>
        <p:nvSpPr>
          <p:cNvPr id="11" name="Left Arrow 10"/>
          <p:cNvSpPr/>
          <p:nvPr/>
        </p:nvSpPr>
        <p:spPr>
          <a:xfrm>
            <a:off x="4343400" y="5334000"/>
            <a:ext cx="4419600" cy="1403966"/>
          </a:xfrm>
          <a:prstGeom prst="lef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smtClean="0"/>
              <a:t>FABI Illustrations</a:t>
            </a:r>
            <a:endParaRPr lang="en-US" dirty="0"/>
          </a:p>
        </p:txBody>
      </p:sp>
    </p:spTree>
    <p:extLst>
      <p:ext uri="{BB962C8B-B14F-4D97-AF65-F5344CB8AC3E}">
        <p14:creationId xmlns:p14="http://schemas.microsoft.com/office/powerpoint/2010/main" val="16739663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91996715"/>
              </p:ext>
            </p:extLst>
          </p:nvPr>
        </p:nvGraphicFramePr>
        <p:xfrm>
          <a:off x="2209800" y="838200"/>
          <a:ext cx="6629400" cy="4953000"/>
        </p:xfrm>
        <a:graphic>
          <a:graphicData uri="http://schemas.openxmlformats.org/drawingml/2006/table">
            <a:tbl>
              <a:tblPr firstRow="1" firstCol="1" bandRow="1">
                <a:tableStyleId>{5C22544A-7EE6-4342-B048-85BDC9FD1C3A}</a:tableStyleId>
              </a:tblPr>
              <a:tblGrid>
                <a:gridCol w="6629400">
                  <a:extLst>
                    <a:ext uri="{9D8B030D-6E8A-4147-A177-3AD203B41FA5}">
                      <a16:colId xmlns:a16="http://schemas.microsoft.com/office/drawing/2014/main" val="20000"/>
                    </a:ext>
                  </a:extLst>
                </a:gridCol>
              </a:tblGrid>
              <a:tr h="2476500">
                <a:tc>
                  <a:txBody>
                    <a:bodyPr/>
                    <a:lstStyle/>
                    <a:p>
                      <a:pPr marL="0" marR="0" indent="-320040">
                        <a:spcBef>
                          <a:spcPts val="0"/>
                        </a:spcBef>
                        <a:spcAft>
                          <a:spcPts val="0"/>
                        </a:spcAft>
                      </a:pPr>
                      <a:r>
                        <a:rPr lang="en-US" sz="2000" b="0" dirty="0" smtClean="0">
                          <a:solidFill>
                            <a:schemeClr val="tx1"/>
                          </a:solidFill>
                          <a:effectLst/>
                        </a:rPr>
                        <a:t>Lane, K. L.,  Menzies, H. M., Bruhn, A.L., &amp; Crnobori, M.</a:t>
                      </a:r>
                      <a:r>
                        <a:rPr lang="en-US" sz="2000" b="0" baseline="0" dirty="0" smtClean="0">
                          <a:solidFill>
                            <a:schemeClr val="tx1"/>
                          </a:solidFill>
                          <a:effectLst/>
                        </a:rPr>
                        <a:t> (</a:t>
                      </a:r>
                      <a:r>
                        <a:rPr lang="en-US" sz="2000" b="0" dirty="0" smtClean="0">
                          <a:solidFill>
                            <a:schemeClr val="tx1"/>
                          </a:solidFill>
                          <a:effectLst/>
                        </a:rPr>
                        <a:t>2011). </a:t>
                      </a:r>
                      <a:r>
                        <a:rPr lang="en-US" sz="2000" b="0" i="1" dirty="0" smtClean="0">
                          <a:solidFill>
                            <a:schemeClr val="tx1"/>
                          </a:solidFill>
                          <a:effectLst/>
                        </a:rPr>
                        <a:t>Managing </a:t>
                      </a:r>
                      <a:r>
                        <a:rPr lang="en-US" sz="2000" b="0" i="1" dirty="0">
                          <a:solidFill>
                            <a:schemeClr val="tx1"/>
                          </a:solidFill>
                          <a:effectLst/>
                        </a:rPr>
                        <a:t>Challenging Behaviors in Schools: Research-Based Strategies That </a:t>
                      </a:r>
                      <a:r>
                        <a:rPr lang="en-US" sz="2000" b="0" i="1" dirty="0" smtClean="0">
                          <a:solidFill>
                            <a:schemeClr val="tx1"/>
                          </a:solidFill>
                          <a:effectLst/>
                        </a:rPr>
                        <a:t>Work.</a:t>
                      </a:r>
                      <a:r>
                        <a:rPr lang="en-US" sz="2000" b="0" i="1" baseline="0" dirty="0" smtClean="0">
                          <a:solidFill>
                            <a:schemeClr val="tx1"/>
                          </a:solidFill>
                          <a:effectLst/>
                        </a:rPr>
                        <a:t> </a:t>
                      </a:r>
                      <a:r>
                        <a:rPr lang="en-US" sz="2000" b="0" i="0" baseline="0" dirty="0" smtClean="0">
                          <a:solidFill>
                            <a:schemeClr val="tx1"/>
                          </a:solidFill>
                          <a:effectLst/>
                        </a:rPr>
                        <a:t>New York, NY:  Guilford Press.</a:t>
                      </a:r>
                      <a:endParaRPr lang="en-US" sz="2000" b="0" dirty="0">
                        <a:solidFill>
                          <a:schemeClr val="tx1"/>
                        </a:solidFill>
                        <a:effectLst/>
                        <a:latin typeface="Times New Roman"/>
                        <a:ea typeface="Calibri"/>
                      </a:endParaRPr>
                    </a:p>
                  </a:txBody>
                  <a:tcPr marL="68580" marR="68580" marT="0" marB="0" anchor="ctr">
                    <a:noFill/>
                  </a:tcPr>
                </a:tc>
                <a:extLst>
                  <a:ext uri="{0D108BD9-81ED-4DB2-BD59-A6C34878D82A}">
                    <a16:rowId xmlns:a16="http://schemas.microsoft.com/office/drawing/2014/main" val="10000"/>
                  </a:ext>
                </a:extLst>
              </a:tr>
              <a:tr h="2476500">
                <a:tc>
                  <a:txBody>
                    <a:bodyPr/>
                    <a:lstStyle/>
                    <a:p>
                      <a:pPr marL="0" marR="0" indent="-320040">
                        <a:spcBef>
                          <a:spcPts val="0"/>
                        </a:spcBef>
                        <a:spcAft>
                          <a:spcPts val="0"/>
                        </a:spcAft>
                      </a:pPr>
                      <a:r>
                        <a:rPr lang="en-US" sz="2000" b="0" dirty="0" smtClean="0">
                          <a:solidFill>
                            <a:schemeClr val="tx1"/>
                          </a:solidFill>
                          <a:effectLst/>
                        </a:rPr>
                        <a:t>Lane, K. L.,</a:t>
                      </a:r>
                      <a:r>
                        <a:rPr lang="en-US" sz="2000" b="0" baseline="0" dirty="0" smtClean="0">
                          <a:solidFill>
                            <a:schemeClr val="tx1"/>
                          </a:solidFill>
                          <a:effectLst/>
                        </a:rPr>
                        <a:t> </a:t>
                      </a:r>
                      <a:r>
                        <a:rPr lang="en-US" sz="2000" b="0" dirty="0" smtClean="0">
                          <a:solidFill>
                            <a:schemeClr val="tx1"/>
                          </a:solidFill>
                          <a:effectLst/>
                        </a:rPr>
                        <a:t>Menzies, H. M., Ennis,</a:t>
                      </a:r>
                      <a:r>
                        <a:rPr lang="en-US" sz="2000" b="0" baseline="0" dirty="0" smtClean="0">
                          <a:solidFill>
                            <a:schemeClr val="tx1"/>
                          </a:solidFill>
                          <a:effectLst/>
                        </a:rPr>
                        <a:t> R. P., &amp; Oakes, W. P. (</a:t>
                      </a:r>
                      <a:r>
                        <a:rPr lang="en-US" sz="2000" b="0" dirty="0" smtClean="0">
                          <a:solidFill>
                            <a:schemeClr val="tx1"/>
                          </a:solidFill>
                          <a:effectLst/>
                        </a:rPr>
                        <a:t>2015). </a:t>
                      </a:r>
                      <a:r>
                        <a:rPr lang="en-US" sz="2000" b="0" i="1" dirty="0" smtClean="0">
                          <a:solidFill>
                            <a:schemeClr val="tx1"/>
                          </a:solidFill>
                          <a:effectLst/>
                        </a:rPr>
                        <a:t>Supporting behavior</a:t>
                      </a:r>
                      <a:r>
                        <a:rPr lang="en-US" sz="2000" b="0" i="1" baseline="0" dirty="0" smtClean="0">
                          <a:solidFill>
                            <a:schemeClr val="tx1"/>
                          </a:solidFill>
                          <a:effectLst/>
                        </a:rPr>
                        <a:t> for school success: A step-by-step guide to key strategies</a:t>
                      </a:r>
                      <a:r>
                        <a:rPr lang="en-US" sz="2000" b="0" i="0" dirty="0" smtClean="0">
                          <a:solidFill>
                            <a:schemeClr val="tx1"/>
                          </a:solidFill>
                          <a:effectLst/>
                        </a:rPr>
                        <a:t>.</a:t>
                      </a:r>
                      <a:r>
                        <a:rPr lang="en-US" sz="2000" b="0" i="0" baseline="0" dirty="0" smtClean="0">
                          <a:solidFill>
                            <a:schemeClr val="tx1"/>
                          </a:solidFill>
                          <a:effectLst/>
                        </a:rPr>
                        <a:t> New York, NY:  Guilford Press.</a:t>
                      </a:r>
                      <a:endParaRPr lang="en-US" sz="2000" b="0" dirty="0">
                        <a:solidFill>
                          <a:schemeClr val="tx1"/>
                        </a:solidFill>
                        <a:effectLst/>
                        <a:latin typeface="Times New Roman"/>
                        <a:ea typeface="Calibri"/>
                      </a:endParaRPr>
                    </a:p>
                  </a:txBody>
                  <a:tcPr marL="68580" marR="68580" marT="0" marB="0" anchor="ctr">
                    <a:noFill/>
                  </a:tcPr>
                </a:tc>
                <a:extLst>
                  <a:ext uri="{0D108BD9-81ED-4DB2-BD59-A6C34878D82A}">
                    <a16:rowId xmlns:a16="http://schemas.microsoft.com/office/drawing/2014/main" val="10001"/>
                  </a:ext>
                </a:extLst>
              </a:tr>
            </a:tbl>
          </a:graphicData>
        </a:graphic>
      </p:graphicFrame>
      <p:sp>
        <p:nvSpPr>
          <p:cNvPr id="5" name="Title 1"/>
          <p:cNvSpPr txBox="1">
            <a:spLocks/>
          </p:cNvSpPr>
          <p:nvPr/>
        </p:nvSpPr>
        <p:spPr>
          <a:xfrm>
            <a:off x="457200" y="182880"/>
            <a:ext cx="8229600" cy="655320"/>
          </a:xfrm>
          <a:prstGeom prst="rect">
            <a:avLst/>
          </a:prstGeom>
          <a:solidFill>
            <a:schemeClr val="accent1"/>
          </a:solidFill>
        </p:spPr>
        <p:txBody>
          <a:bodyPr>
            <a:normAutofit fontScale="97500"/>
          </a:bodyPr>
          <a:lst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stStyle>
          <a:p>
            <a:r>
              <a:rPr lang="en-US" sz="3600" dirty="0" smtClean="0">
                <a:solidFill>
                  <a:schemeClr val="bg1"/>
                </a:solidFill>
                <a:effectLst/>
                <a:latin typeface="+mn-lt"/>
              </a:rPr>
              <a:t>Recommended Resources</a:t>
            </a:r>
            <a:endParaRPr lang="en-US" sz="3600" dirty="0">
              <a:solidFill>
                <a:schemeClr val="bg1"/>
              </a:solidFill>
              <a:effectLst/>
              <a:latin typeface="+mn-lt"/>
            </a:endParaRPr>
          </a:p>
        </p:txBody>
      </p:sp>
      <p:pic>
        <p:nvPicPr>
          <p:cNvPr id="2051" name="Picture 3" descr="http://www.guilford.com/covers/large/9781606239513.jp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457200" y="1524000"/>
            <a:ext cx="1600200" cy="2108263"/>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442912" y="4038600"/>
            <a:ext cx="1614488" cy="2299544"/>
          </a:xfrm>
          <a:prstGeom prst="rect">
            <a:avLst/>
          </a:prstGeom>
        </p:spPr>
      </p:pic>
      <p:sp>
        <p:nvSpPr>
          <p:cNvPr id="8" name="Left Arrow 7"/>
          <p:cNvSpPr/>
          <p:nvPr/>
        </p:nvSpPr>
        <p:spPr>
          <a:xfrm>
            <a:off x="3962400" y="2438400"/>
            <a:ext cx="4419600" cy="1403966"/>
          </a:xfrm>
          <a:prstGeom prst="lef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smtClean="0"/>
              <a:t>FABI Planning Forms as well as strategies to consider as part of A-R-E</a:t>
            </a:r>
            <a:endParaRPr lang="en-US" dirty="0"/>
          </a:p>
        </p:txBody>
      </p:sp>
      <p:sp>
        <p:nvSpPr>
          <p:cNvPr id="9" name="Left Arrow 8"/>
          <p:cNvSpPr/>
          <p:nvPr/>
        </p:nvSpPr>
        <p:spPr>
          <a:xfrm>
            <a:off x="3933825" y="4909538"/>
            <a:ext cx="4391025" cy="1428606"/>
          </a:xfrm>
          <a:prstGeom prst="lef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smtClean="0"/>
              <a:t>Low intensity strategies to consider as part of A-R-E</a:t>
            </a:r>
            <a:endParaRPr lang="en-US" dirty="0"/>
          </a:p>
        </p:txBody>
      </p:sp>
    </p:spTree>
    <p:extLst>
      <p:ext uri="{BB962C8B-B14F-4D97-AF65-F5344CB8AC3E}">
        <p14:creationId xmlns:p14="http://schemas.microsoft.com/office/powerpoint/2010/main" val="2339031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1"/>
          </a:solidFill>
        </p:spPr>
        <p:txBody>
          <a:bodyPr/>
          <a:lstStyle/>
          <a:p>
            <a:r>
              <a:rPr lang="en-US" dirty="0" smtClean="0"/>
              <a:t>Why are FABIs effective?</a:t>
            </a:r>
            <a:endParaRPr lang="en-US" dirty="0"/>
          </a:p>
        </p:txBody>
      </p:sp>
      <p:sp>
        <p:nvSpPr>
          <p:cNvPr id="2" name="Content Placeholder 1"/>
          <p:cNvSpPr>
            <a:spLocks noGrp="1"/>
          </p:cNvSpPr>
          <p:nvPr>
            <p:ph idx="1"/>
          </p:nvPr>
        </p:nvSpPr>
        <p:spPr/>
        <p:txBody>
          <a:bodyPr>
            <a:noAutofit/>
          </a:bodyPr>
          <a:lstStyle/>
          <a:p>
            <a:pPr marL="0" indent="0">
              <a:buNone/>
            </a:pPr>
            <a:r>
              <a:rPr lang="en-US" sz="2400" dirty="0">
                <a:solidFill>
                  <a:schemeClr val="tx1"/>
                </a:solidFill>
              </a:rPr>
              <a:t>Emphasis is on skill </a:t>
            </a:r>
            <a:r>
              <a:rPr lang="en-US" sz="2400" dirty="0" smtClean="0">
                <a:solidFill>
                  <a:schemeClr val="tx1"/>
                </a:solidFill>
              </a:rPr>
              <a:t>building and </a:t>
            </a:r>
            <a:r>
              <a:rPr lang="en-US" sz="2400" dirty="0">
                <a:solidFill>
                  <a:schemeClr val="tx1"/>
                </a:solidFill>
              </a:rPr>
              <a:t>supporting pro-social behavior </a:t>
            </a:r>
            <a:r>
              <a:rPr lang="en-US" sz="2400" dirty="0" smtClean="0">
                <a:solidFill>
                  <a:schemeClr val="tx1"/>
                </a:solidFill>
              </a:rPr>
              <a:t>(replacement behavior) that </a:t>
            </a:r>
            <a:r>
              <a:rPr lang="en-US" sz="2400" dirty="0">
                <a:solidFill>
                  <a:schemeClr val="tx1"/>
                </a:solidFill>
              </a:rPr>
              <a:t>serve the same </a:t>
            </a:r>
            <a:r>
              <a:rPr lang="en-US" sz="2400" dirty="0" smtClean="0">
                <a:solidFill>
                  <a:schemeClr val="tx1"/>
                </a:solidFill>
              </a:rPr>
              <a:t>function(s) as the target behavior (problem behavior).</a:t>
            </a:r>
          </a:p>
          <a:p>
            <a:pPr marL="0" indent="0">
              <a:buNone/>
            </a:pPr>
            <a:endParaRPr lang="en-US" sz="2400" i="1" dirty="0">
              <a:solidFill>
                <a:schemeClr val="tx1"/>
              </a:solidFill>
            </a:endParaRPr>
          </a:p>
          <a:p>
            <a:pPr marL="0" indent="0">
              <a:buNone/>
            </a:pPr>
            <a:r>
              <a:rPr lang="en-US" sz="2400" dirty="0" smtClean="0">
                <a:solidFill>
                  <a:schemeClr val="tx1"/>
                </a:solidFill>
              </a:rPr>
              <a:t>The intervention is based on the </a:t>
            </a:r>
            <a:r>
              <a:rPr lang="en-US" sz="2400" dirty="0">
                <a:solidFill>
                  <a:schemeClr val="tx1"/>
                </a:solidFill>
              </a:rPr>
              <a:t>communicative</a:t>
            </a:r>
            <a:r>
              <a:rPr lang="en-US" sz="2400" dirty="0" smtClean="0">
                <a:solidFill>
                  <a:schemeClr val="tx1"/>
                </a:solidFill>
              </a:rPr>
              <a:t> </a:t>
            </a:r>
            <a:r>
              <a:rPr lang="en-US" sz="2400" dirty="0">
                <a:solidFill>
                  <a:schemeClr val="tx1"/>
                </a:solidFill>
              </a:rPr>
              <a:t>intent of </a:t>
            </a:r>
            <a:r>
              <a:rPr lang="en-US" sz="2400" dirty="0" smtClean="0">
                <a:solidFill>
                  <a:schemeClr val="tx1"/>
                </a:solidFill>
              </a:rPr>
              <a:t>target behavior.</a:t>
            </a:r>
          </a:p>
          <a:p>
            <a:pPr marL="0" indent="0">
              <a:buNone/>
            </a:pPr>
            <a:endParaRPr lang="en-US" sz="2400" dirty="0" smtClean="0">
              <a:solidFill>
                <a:schemeClr val="tx1"/>
              </a:solidFill>
            </a:endParaRPr>
          </a:p>
          <a:p>
            <a:pPr marL="0" indent="0">
              <a:buNone/>
            </a:pPr>
            <a:r>
              <a:rPr lang="en-US" sz="2400" dirty="0" smtClean="0">
                <a:solidFill>
                  <a:schemeClr val="tx1"/>
                </a:solidFill>
              </a:rPr>
              <a:t>That is, what the student is trying to </a:t>
            </a:r>
            <a:r>
              <a:rPr lang="en-US" sz="2400" u="sng" dirty="0" smtClean="0">
                <a:solidFill>
                  <a:schemeClr val="tx1"/>
                </a:solidFill>
              </a:rPr>
              <a:t>access</a:t>
            </a:r>
            <a:r>
              <a:rPr lang="en-US" sz="2400" dirty="0" smtClean="0">
                <a:solidFill>
                  <a:schemeClr val="tx1"/>
                </a:solidFill>
              </a:rPr>
              <a:t> or </a:t>
            </a:r>
            <a:r>
              <a:rPr lang="en-US" sz="2400" u="sng" dirty="0" smtClean="0">
                <a:solidFill>
                  <a:schemeClr val="tx1"/>
                </a:solidFill>
              </a:rPr>
              <a:t>avoid</a:t>
            </a:r>
            <a:r>
              <a:rPr lang="en-US" sz="2400" dirty="0" smtClean="0">
                <a:solidFill>
                  <a:schemeClr val="tx1"/>
                </a:solidFill>
              </a:rPr>
              <a:t>:</a:t>
            </a:r>
            <a:endParaRPr lang="en-US" sz="2400" u="sng" dirty="0" smtClean="0">
              <a:solidFill>
                <a:schemeClr val="tx1"/>
              </a:solidFill>
            </a:endParaRPr>
          </a:p>
          <a:p>
            <a:pPr lvl="1"/>
            <a:r>
              <a:rPr lang="en-US" sz="2000" dirty="0" smtClean="0">
                <a:solidFill>
                  <a:schemeClr val="tx1"/>
                </a:solidFill>
              </a:rPr>
              <a:t>Attention</a:t>
            </a:r>
          </a:p>
          <a:p>
            <a:pPr lvl="1"/>
            <a:r>
              <a:rPr lang="en-US" sz="2000" dirty="0" smtClean="0">
                <a:solidFill>
                  <a:schemeClr val="tx1"/>
                </a:solidFill>
              </a:rPr>
              <a:t>Tangibles / </a:t>
            </a:r>
            <a:r>
              <a:rPr lang="en-US" sz="2000" dirty="0">
                <a:solidFill>
                  <a:schemeClr val="tx1"/>
                </a:solidFill>
              </a:rPr>
              <a:t>Activities </a:t>
            </a:r>
          </a:p>
          <a:p>
            <a:pPr lvl="1"/>
            <a:r>
              <a:rPr lang="en-US" sz="2000" dirty="0" smtClean="0">
                <a:solidFill>
                  <a:schemeClr val="tx1"/>
                </a:solidFill>
              </a:rPr>
              <a:t>Sensory</a:t>
            </a:r>
            <a:endParaRPr lang="en-US" sz="2000" dirty="0">
              <a:solidFill>
                <a:schemeClr val="tx1"/>
              </a:solidFill>
            </a:endParaRPr>
          </a:p>
        </p:txBody>
      </p:sp>
    </p:spTree>
    <p:extLst>
      <p:ext uri="{BB962C8B-B14F-4D97-AF65-F5344CB8AC3E}">
        <p14:creationId xmlns:p14="http://schemas.microsoft.com/office/powerpoint/2010/main" val="104505087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682620670"/>
              </p:ext>
            </p:extLst>
          </p:nvPr>
        </p:nvGraphicFramePr>
        <p:xfrm>
          <a:off x="2133600" y="1143000"/>
          <a:ext cx="6553200" cy="2524230"/>
        </p:xfrm>
        <a:graphic>
          <a:graphicData uri="http://schemas.openxmlformats.org/drawingml/2006/table">
            <a:tbl>
              <a:tblPr firstRow="1" firstCol="1" bandRow="1">
                <a:tableStyleId>{5C22544A-7EE6-4342-B048-85BDC9FD1C3A}</a:tableStyleId>
              </a:tblPr>
              <a:tblGrid>
                <a:gridCol w="6553200">
                  <a:extLst>
                    <a:ext uri="{9D8B030D-6E8A-4147-A177-3AD203B41FA5}">
                      <a16:colId xmlns:a16="http://schemas.microsoft.com/office/drawing/2014/main" val="20000"/>
                    </a:ext>
                  </a:extLst>
                </a:gridCol>
              </a:tblGrid>
              <a:tr h="2524230">
                <a:tc>
                  <a:txBody>
                    <a:bodyPr/>
                    <a:lstStyle/>
                    <a:p>
                      <a:pPr marL="320040" marR="0" indent="-320040" algn="l"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ysClr val="windowText" lastClr="000000"/>
                          </a:solidFill>
                          <a:effectLst/>
                          <a:latin typeface="+mn-lt"/>
                          <a:ea typeface="+mn-ea"/>
                          <a:cs typeface="+mn-cs"/>
                        </a:rPr>
                        <a:t>Cooper, J. O., Heron, T. E., &amp; </a:t>
                      </a:r>
                      <a:r>
                        <a:rPr lang="en-US" sz="2000" b="0" kern="1200" dirty="0" err="1" smtClean="0">
                          <a:solidFill>
                            <a:sysClr val="windowText" lastClr="000000"/>
                          </a:solidFill>
                          <a:effectLst/>
                          <a:latin typeface="+mn-lt"/>
                          <a:ea typeface="+mn-ea"/>
                          <a:cs typeface="+mn-cs"/>
                        </a:rPr>
                        <a:t>Heward</a:t>
                      </a:r>
                      <a:r>
                        <a:rPr lang="en-US" sz="2000" b="0" kern="1200" dirty="0" smtClean="0">
                          <a:solidFill>
                            <a:sysClr val="windowText" lastClr="000000"/>
                          </a:solidFill>
                          <a:effectLst/>
                          <a:latin typeface="+mn-lt"/>
                          <a:ea typeface="+mn-ea"/>
                          <a:cs typeface="+mn-cs"/>
                        </a:rPr>
                        <a:t>, W. L. (2007). </a:t>
                      </a:r>
                      <a:r>
                        <a:rPr lang="en-US" sz="2000" b="0" i="1" kern="1200" dirty="0" smtClean="0">
                          <a:solidFill>
                            <a:sysClr val="windowText" lastClr="000000"/>
                          </a:solidFill>
                          <a:effectLst/>
                          <a:latin typeface="+mn-lt"/>
                          <a:ea typeface="+mn-ea"/>
                          <a:cs typeface="+mn-cs"/>
                        </a:rPr>
                        <a:t>Applied Behavior Analysis </a:t>
                      </a:r>
                      <a:r>
                        <a:rPr lang="en-US" sz="2000" b="0" kern="1200" dirty="0" smtClean="0">
                          <a:solidFill>
                            <a:sysClr val="windowText" lastClr="000000"/>
                          </a:solidFill>
                          <a:effectLst/>
                          <a:latin typeface="+mn-lt"/>
                          <a:ea typeface="+mn-ea"/>
                          <a:cs typeface="+mn-cs"/>
                        </a:rPr>
                        <a:t>(2nd ed.). Upper Saddle River, NJ: Pearson. </a:t>
                      </a:r>
                    </a:p>
                    <a:p>
                      <a:pPr marL="320040" marR="0" indent="-320040" algn="l" defTabSz="914400" rtl="0" eaLnBrk="1" fontAlgn="auto" latinLnBrk="0" hangingPunct="1">
                        <a:lnSpc>
                          <a:spcPct val="100000"/>
                        </a:lnSpc>
                        <a:spcBef>
                          <a:spcPts val="0"/>
                        </a:spcBef>
                        <a:spcAft>
                          <a:spcPts val="0"/>
                        </a:spcAft>
                        <a:buClrTx/>
                        <a:buSzTx/>
                        <a:buFontTx/>
                        <a:buNone/>
                        <a:tabLst/>
                        <a:defRPr/>
                      </a:pPr>
                      <a:endParaRPr lang="en-US" sz="2000" b="0" kern="1200" dirty="0">
                        <a:solidFill>
                          <a:sysClr val="windowText" lastClr="000000"/>
                        </a:solidFill>
                        <a:effectLst/>
                        <a:latin typeface="+mn-lt"/>
                        <a:ea typeface="+mn-ea"/>
                        <a:cs typeface="+mn-cs"/>
                      </a:endParaRPr>
                    </a:p>
                  </a:txBody>
                  <a:tcPr marL="68580" marR="68580" marT="0" marB="0" anchor="ctr">
                    <a:noFill/>
                  </a:tcPr>
                </a:tc>
                <a:extLst>
                  <a:ext uri="{0D108BD9-81ED-4DB2-BD59-A6C34878D82A}">
                    <a16:rowId xmlns:a16="http://schemas.microsoft.com/office/drawing/2014/main" val="10001"/>
                  </a:ext>
                </a:extLst>
              </a:tr>
            </a:tbl>
          </a:graphicData>
        </a:graphic>
      </p:graphicFrame>
      <p:sp>
        <p:nvSpPr>
          <p:cNvPr id="12" name="Title 1"/>
          <p:cNvSpPr txBox="1">
            <a:spLocks/>
          </p:cNvSpPr>
          <p:nvPr/>
        </p:nvSpPr>
        <p:spPr>
          <a:xfrm>
            <a:off x="457200" y="182880"/>
            <a:ext cx="8229600" cy="655320"/>
          </a:xfrm>
          <a:prstGeom prst="rect">
            <a:avLst/>
          </a:prstGeom>
          <a:solidFill>
            <a:schemeClr val="accent1"/>
          </a:solidFill>
        </p:spPr>
        <p:txBody>
          <a:bodyPr>
            <a:normAutofit fontScale="97500"/>
          </a:bodyPr>
          <a:lst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stStyle>
          <a:p>
            <a:r>
              <a:rPr lang="en-US" sz="3600" dirty="0" smtClean="0">
                <a:solidFill>
                  <a:schemeClr val="bg1"/>
                </a:solidFill>
                <a:effectLst/>
                <a:latin typeface="+mn-lt"/>
              </a:rPr>
              <a:t>Recommended Resources</a:t>
            </a:r>
            <a:endParaRPr lang="en-US" sz="3600" dirty="0">
              <a:solidFill>
                <a:schemeClr val="bg1"/>
              </a:solidFill>
              <a:effectLst/>
              <a:latin typeface="+mn-lt"/>
            </a:endParaRPr>
          </a:p>
        </p:txBody>
      </p:sp>
      <p:pic>
        <p:nvPicPr>
          <p:cNvPr id="2" name="Picture 1" descr="Amazon.com: Applied Behavior Analysis (2nd Edition) (9780131421134 ..."/>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457200" y="1104900"/>
            <a:ext cx="1739427" cy="2281325"/>
          </a:xfrm>
          <a:prstGeom prst="rect">
            <a:avLst/>
          </a:prstGeom>
        </p:spPr>
      </p:pic>
      <p:sp>
        <p:nvSpPr>
          <p:cNvPr id="6" name="Left Arrow 5"/>
          <p:cNvSpPr/>
          <p:nvPr/>
        </p:nvSpPr>
        <p:spPr>
          <a:xfrm>
            <a:off x="3962400" y="2743200"/>
            <a:ext cx="4419600" cy="1403966"/>
          </a:xfrm>
          <a:prstGeom prst="lef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smtClean="0"/>
              <a:t>Applied Behavior Analysis Textbook</a:t>
            </a:r>
            <a:endParaRPr lang="en-US" dirty="0"/>
          </a:p>
        </p:txBody>
      </p:sp>
    </p:spTree>
    <p:extLst>
      <p:ext uri="{BB962C8B-B14F-4D97-AF65-F5344CB8AC3E}">
        <p14:creationId xmlns:p14="http://schemas.microsoft.com/office/powerpoint/2010/main" val="972209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CI3T FABI Slide Show Template 06 20 2014">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KU COLORS">
      <a:dk1>
        <a:srgbClr val="000000"/>
      </a:dk1>
      <a:lt1>
        <a:srgbClr val="FFFFFF"/>
      </a:lt1>
      <a:dk2>
        <a:srgbClr val="000000"/>
      </a:dk2>
      <a:lt2>
        <a:srgbClr val="000000"/>
      </a:lt2>
      <a:accent1>
        <a:srgbClr val="003DA5"/>
      </a:accent1>
      <a:accent2>
        <a:srgbClr val="BA0023"/>
      </a:accent2>
      <a:accent3>
        <a:srgbClr val="FEC409"/>
      </a:accent3>
      <a:accent4>
        <a:srgbClr val="69747B"/>
      </a:accent4>
      <a:accent5>
        <a:srgbClr val="61B9E3"/>
      </a:accent5>
      <a:accent6>
        <a:srgbClr val="051521"/>
      </a:accent6>
      <a:hlink>
        <a:srgbClr val="98998D"/>
      </a:hlink>
      <a:folHlink>
        <a:srgbClr val="33435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CI3T FABI Slide Show Template 06 20 2014</Template>
  <TotalTime>2052</TotalTime>
  <Words>8917</Words>
  <Application>Microsoft Office PowerPoint</Application>
  <PresentationFormat>On-screen Show (4:3)</PresentationFormat>
  <Paragraphs>1129</Paragraphs>
  <Slides>90</Slides>
  <Notes>74</Notes>
  <HiddenSlides>0</HiddenSlides>
  <MMClips>0</MMClips>
  <ScaleCrop>false</ScaleCrop>
  <HeadingPairs>
    <vt:vector size="8" baseType="variant">
      <vt:variant>
        <vt:lpstr>Fonts Used</vt:lpstr>
      </vt:variant>
      <vt:variant>
        <vt:i4>15</vt:i4>
      </vt:variant>
      <vt:variant>
        <vt:lpstr>Theme</vt:lpstr>
      </vt:variant>
      <vt:variant>
        <vt:i4>2</vt:i4>
      </vt:variant>
      <vt:variant>
        <vt:lpstr>Embedded OLE Servers</vt:lpstr>
      </vt:variant>
      <vt:variant>
        <vt:i4>1</vt:i4>
      </vt:variant>
      <vt:variant>
        <vt:lpstr>Slide Titles</vt:lpstr>
      </vt:variant>
      <vt:variant>
        <vt:i4>90</vt:i4>
      </vt:variant>
    </vt:vector>
  </HeadingPairs>
  <TitlesOfParts>
    <vt:vector size="108" baseType="lpstr">
      <vt:lpstr>ＭＳ Ｐゴシック</vt:lpstr>
      <vt:lpstr>Arial</vt:lpstr>
      <vt:lpstr>Bradley Hand ITC</vt:lpstr>
      <vt:lpstr>Brush Script MT</vt:lpstr>
      <vt:lpstr>Calibri</vt:lpstr>
      <vt:lpstr>Cambria</vt:lpstr>
      <vt:lpstr>Courier</vt:lpstr>
      <vt:lpstr>Georgia</vt:lpstr>
      <vt:lpstr>Gill Sans MT</vt:lpstr>
      <vt:lpstr>Lucida Sans Unicode</vt:lpstr>
      <vt:lpstr>Symbol</vt:lpstr>
      <vt:lpstr>Tahoma</vt:lpstr>
      <vt:lpstr>Times New Roman</vt:lpstr>
      <vt:lpstr>Verdana</vt:lpstr>
      <vt:lpstr>Wingdings</vt:lpstr>
      <vt:lpstr>CI3T FABI Slide Show Template 06 20 2014</vt:lpstr>
      <vt:lpstr>Office Theme</vt:lpstr>
      <vt:lpstr>Chart</vt:lpstr>
      <vt:lpstr>Tier 3 Strategies: A Look at  Functional Assessment-Based Interventions (FABI)</vt:lpstr>
      <vt:lpstr>Agenda</vt:lpstr>
      <vt:lpstr>PowerPoint Presentation</vt:lpstr>
      <vt:lpstr>PowerPoint Presentation</vt:lpstr>
      <vt:lpstr>Overview of functional assessment-based interventions (FABI)</vt:lpstr>
      <vt:lpstr>Function-based Interventions</vt:lpstr>
      <vt:lpstr>What are FABIs?</vt:lpstr>
      <vt:lpstr>PowerPoint Presentation</vt:lpstr>
      <vt:lpstr>Why are FABIs effective?</vt:lpstr>
      <vt:lpstr>The Acting-Out Cycle</vt:lpstr>
      <vt:lpstr>Identifying the target behavior is</vt:lpstr>
      <vt:lpstr>Behavioral Chains</vt:lpstr>
      <vt:lpstr>Change the Behavior Momentum</vt:lpstr>
      <vt:lpstr>What does the supporting research for FABIs say?</vt:lpstr>
      <vt:lpstr>What are the benefits and challenges?</vt:lpstr>
      <vt:lpstr>How do I implement FABI in my classroom?      </vt:lpstr>
      <vt:lpstr>How do I implement FABIs in my classroom?</vt:lpstr>
      <vt:lpstr>Step 1: Identify Students </vt:lpstr>
      <vt:lpstr>Step 2: Functional Assessment</vt:lpstr>
      <vt:lpstr>Operational Definitions</vt:lpstr>
      <vt:lpstr>A = Antecedent</vt:lpstr>
      <vt:lpstr>B = Behavior</vt:lpstr>
      <vt:lpstr>C = Consequences</vt:lpstr>
      <vt:lpstr>A-B-C Data: Example</vt:lpstr>
      <vt:lpstr> Identify the function of the A-B-C Data</vt:lpstr>
      <vt:lpstr>PowerPoint Presentation</vt:lpstr>
      <vt:lpstr>Identifying the Function of the Behavior</vt:lpstr>
      <vt:lpstr>PowerPoint Presentation</vt:lpstr>
      <vt:lpstr>Illustration: Function Matrix</vt:lpstr>
      <vt:lpstr>Illustration: Hypothesized Function</vt:lpstr>
      <vt:lpstr>Selecting a Replacement Behavior </vt:lpstr>
      <vt:lpstr>Step 3: Baseline Data</vt:lpstr>
      <vt:lpstr>PowerPoint Presentation</vt:lpstr>
      <vt:lpstr>Step 3: Baseline Data</vt:lpstr>
      <vt:lpstr>Step 3: Baseline Data</vt:lpstr>
      <vt:lpstr>Measurement</vt:lpstr>
      <vt:lpstr>Dimensions of Behavior</vt:lpstr>
      <vt:lpstr>PowerPoint Presentation</vt:lpstr>
      <vt:lpstr>Step 4: Intervention Development</vt:lpstr>
      <vt:lpstr>A - R - E Intervention Components</vt:lpstr>
      <vt:lpstr>PowerPoint Presentation</vt:lpstr>
      <vt:lpstr>Step 5: Testing the Intervention</vt:lpstr>
      <vt:lpstr>How well is it working? Examining the Effects</vt:lpstr>
      <vt:lpstr>Treatment Integrity</vt:lpstr>
      <vt:lpstr>Collecting Data</vt:lpstr>
      <vt:lpstr>A-R-E Intervention Components</vt:lpstr>
      <vt:lpstr>Sample Treatment Integrity Checklist</vt:lpstr>
      <vt:lpstr>How well is it working? Examining the Effects</vt:lpstr>
      <vt:lpstr>Social Validity</vt:lpstr>
      <vt:lpstr>What does the student think about it? </vt:lpstr>
      <vt:lpstr>What do the adults think about it?</vt:lpstr>
      <vt:lpstr>How well is it working? Examining the Effects</vt:lpstr>
      <vt:lpstr>Collecting Data</vt:lpstr>
      <vt:lpstr>Is my student’s behavior low, moderate, or high?</vt:lpstr>
      <vt:lpstr>Is my student’s behavior increasing, decreasing, or staying the same (flat)?</vt:lpstr>
      <vt:lpstr>Is my student’s behavior stable?</vt:lpstr>
      <vt:lpstr>More on...</vt:lpstr>
      <vt:lpstr>A-B-A-B Design with Maintenance</vt:lpstr>
      <vt:lpstr>A-B-B'-A-B' Design</vt:lpstr>
      <vt:lpstr>How well is it working? Examining the Effects</vt:lpstr>
      <vt:lpstr>Generalization and Maintenance</vt:lpstr>
      <vt:lpstr>PowerPoint Presentation</vt:lpstr>
      <vt:lpstr>Facilitating Generalization</vt:lpstr>
      <vt:lpstr>PowerPoint Presentation</vt:lpstr>
      <vt:lpstr>Facilitating Maintenance</vt:lpstr>
      <vt:lpstr>Generalization and Maintenance</vt:lpstr>
      <vt:lpstr> Illustration 1: Aaron 8th Grader </vt:lpstr>
      <vt:lpstr>Function Matrix  (Umbreit, Ferro, Liaupsin, &amp; Lane, 2007)</vt:lpstr>
      <vt:lpstr>Hypothesized Function</vt:lpstr>
      <vt:lpstr>Method 2: Improve the environment was selected as the basis for the intervention.</vt:lpstr>
      <vt:lpstr>PowerPoint Presentation</vt:lpstr>
      <vt:lpstr>PowerPoint Presentation</vt:lpstr>
      <vt:lpstr> Illustration 2: David 2nd Grader </vt:lpstr>
      <vt:lpstr>Function Matrix  (Umbreit, Ferro, Liaupsin, &amp; Lane, 2007)</vt:lpstr>
      <vt:lpstr>Hypothesized Function</vt:lpstr>
      <vt:lpstr>Method 2: Improve the environment was selected as the basis for the intervention.</vt:lpstr>
      <vt:lpstr>PowerPoint Presentation</vt:lpstr>
      <vt:lpstr>PowerPoint Presentation</vt:lpstr>
      <vt:lpstr>Frequently Asked Questions (FAQ): What if Scenarios</vt:lpstr>
      <vt:lpstr>What if…</vt:lpstr>
      <vt:lpstr>What if…</vt:lpstr>
      <vt:lpstr>What if…</vt:lpstr>
      <vt:lpstr>What if…</vt:lpstr>
      <vt:lpstr>What if…</vt:lpstr>
      <vt:lpstr>What if…</vt:lpstr>
      <vt:lpstr>What if…</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Title Here</dc:title>
  <dc:creator>Common, Eric Alan</dc:creator>
  <cp:lastModifiedBy>Common, Eric Alan</cp:lastModifiedBy>
  <cp:revision>160</cp:revision>
  <cp:lastPrinted>2014-08-14T14:10:52Z</cp:lastPrinted>
  <dcterms:created xsi:type="dcterms:W3CDTF">2014-07-17T18:42:24Z</dcterms:created>
  <dcterms:modified xsi:type="dcterms:W3CDTF">2016-08-15T17:32:10Z</dcterms:modified>
</cp:coreProperties>
</file>