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4"/>
  </p:sldMasterIdLst>
  <p:sldIdLst>
    <p:sldId id="256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4" autoAdjust="0"/>
  </p:normalViewPr>
  <p:slideViewPr>
    <p:cSldViewPr>
      <p:cViewPr varScale="1">
        <p:scale>
          <a:sx n="89" d="100"/>
          <a:sy n="89" d="100"/>
        </p:scale>
        <p:origin x="4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00A12-DE0E-40F6-9762-12C316117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29B59-FE4D-4FBE-B397-6545B444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83A6-878C-48FF-97A3-AAB2BB0B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4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8219D6-1F1E-4BFC-92AE-5E518D0B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F2FF9-3D30-4C87-8C24-99B23A96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BA18-DC30-415E-BC04-79037AB92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8D9EE-0C32-4ED6-AFC6-AE02C965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C53B-5DC4-40D8-B966-DCB44B25A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0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/>
        </p:nvSpPr>
        <p:spPr>
          <a:xfrm>
            <a:off x="0" y="-36576"/>
            <a:ext cx="18288000" cy="10360152"/>
          </a:xfrm>
          <a:custGeom>
            <a:avLst/>
            <a:gdLst/>
            <a:ahLst/>
            <a:cxnLst/>
            <a:rect l="l" t="t" r="r" b="b"/>
            <a:pathLst>
              <a:path w="15684497" h="8850399">
                <a:moveTo>
                  <a:pt x="0" y="0"/>
                </a:moveTo>
                <a:lnTo>
                  <a:pt x="15684497" y="0"/>
                </a:lnTo>
                <a:lnTo>
                  <a:pt x="15684497" y="8850399"/>
                </a:lnTo>
                <a:lnTo>
                  <a:pt x="0" y="8850399"/>
                </a:lnTo>
                <a:close/>
              </a:path>
            </a:pathLst>
          </a:custGeom>
          <a:solidFill>
            <a:srgbClr val="003F5E"/>
          </a:solidFill>
        </p:spPr>
      </p:sp>
      <p:graphicFrame>
        <p:nvGraphicFramePr>
          <p:cNvPr id="34" name="Table">
            <a:extLst>
              <a:ext uri="{FF2B5EF4-FFF2-40B4-BE49-F238E27FC236}">
                <a16:creationId xmlns:a16="http://schemas.microsoft.com/office/drawing/2014/main" id="{D7FC6093-5E83-A342-A7ED-784E93E87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53675"/>
              </p:ext>
            </p:extLst>
          </p:nvPr>
        </p:nvGraphicFramePr>
        <p:xfrm>
          <a:off x="30673" y="2852726"/>
          <a:ext cx="6598727" cy="743427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5107">
                  <a:extLst>
                    <a:ext uri="{9D8B030D-6E8A-4147-A177-3AD203B41FA5}">
                      <a16:colId xmlns:a16="http://schemas.microsoft.com/office/drawing/2014/main" val="3523239466"/>
                    </a:ext>
                  </a:extLst>
                </a:gridCol>
                <a:gridCol w="6013620">
                  <a:extLst>
                    <a:ext uri="{9D8B030D-6E8A-4147-A177-3AD203B41FA5}">
                      <a16:colId xmlns:a16="http://schemas.microsoft.com/office/drawing/2014/main" val="2491286096"/>
                    </a:ext>
                  </a:extLst>
                </a:gridCol>
              </a:tblGrid>
              <a:tr h="2394155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75" dirty="0">
                          <a:solidFill>
                            <a:srgbClr val="003F5E"/>
                          </a:solidFill>
                          <a:latin typeface="Impact" panose="020B0806030902050204" pitchFamily="34" charset="0"/>
                        </a:rPr>
                        <a:t>BE RESPECTFUL</a:t>
                      </a:r>
                    </a:p>
                  </a:txBody>
                  <a:tcPr vert="vert270"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Mute yourself when not speaking</a:t>
                      </a:r>
                    </a:p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Use kind words and actions on the chat and with your voice</a:t>
                      </a:r>
                    </a:p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Take turns when working together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560387"/>
                  </a:ext>
                </a:extLst>
              </a:tr>
              <a:tr h="2440644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75" dirty="0">
                          <a:solidFill>
                            <a:srgbClr val="003F5E"/>
                          </a:solidFill>
                          <a:latin typeface="Impact" panose="020B0806030902050204" pitchFamily="34" charset="0"/>
                        </a:rPr>
                        <a:t>BE RESPONSIBLE</a:t>
                      </a:r>
                    </a:p>
                  </a:txBody>
                  <a:tcPr vert="vert270"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Be on time/ or let your teacher know if you cannot attend scheduled class times </a:t>
                      </a:r>
                    </a:p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Complete activities</a:t>
                      </a:r>
                    </a:p>
                    <a:p>
                      <a:pPr marL="212725" lvl="1" indent="-2127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Remove other distractions within your control during classroom time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25456"/>
                  </a:ext>
                </a:extLst>
              </a:tr>
              <a:tr h="2599473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pc="75" dirty="0">
                          <a:solidFill>
                            <a:srgbClr val="003F5E"/>
                          </a:solidFill>
                          <a:latin typeface="Impact" panose="020B0806030902050204" pitchFamily="34" charset="0"/>
                        </a:rPr>
                        <a:t>GIVE BEST EFFORT</a:t>
                      </a:r>
                    </a:p>
                  </a:txBody>
                  <a:tcPr vert="vert270"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0" lvl="1" indent="-2000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Participate fully in the virtual classroom</a:t>
                      </a:r>
                    </a:p>
                    <a:p>
                      <a:pPr marL="241300" lvl="1" indent="-2000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Ask for help</a:t>
                      </a:r>
                    </a:p>
                    <a:p>
                      <a:pPr marL="241300" lvl="1" indent="-2000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Do your best with your learning activities</a:t>
                      </a:r>
                    </a:p>
                    <a:p>
                      <a:pPr marL="241300" lvl="1" indent="-200025">
                        <a:lnSpc>
                          <a:spcPts val="3011"/>
                        </a:lnSpc>
                        <a:buFont typeface="Arial"/>
                        <a:buChar char="•"/>
                        <a:tabLst/>
                      </a:pPr>
                      <a:r>
                        <a:rPr lang="en-US" sz="2400" spc="79" dirty="0">
                          <a:solidFill>
                            <a:srgbClr val="222222"/>
                          </a:solidFill>
                          <a:latin typeface="+mn-lt"/>
                        </a:rPr>
                        <a:t>Do your best with your virtual classroom job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3F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1255"/>
                  </a:ext>
                </a:extLst>
              </a:tr>
            </a:tbl>
          </a:graphicData>
        </a:graphic>
      </p:graphicFrame>
      <p:grpSp>
        <p:nvGrpSpPr>
          <p:cNvPr id="30" name="Ci3T Logo">
            <a:extLst>
              <a:ext uri="{FF2B5EF4-FFF2-40B4-BE49-F238E27FC236}">
                <a16:creationId xmlns:a16="http://schemas.microsoft.com/office/drawing/2014/main" id="{B5AD69D3-BEEE-AA4E-AFB0-1A319F2E8F46}"/>
              </a:ext>
            </a:extLst>
          </p:cNvPr>
          <p:cNvGrpSpPr/>
          <p:nvPr/>
        </p:nvGrpSpPr>
        <p:grpSpPr>
          <a:xfrm>
            <a:off x="16840200" y="323484"/>
            <a:ext cx="1143000" cy="1143000"/>
            <a:chOff x="18287160" y="456518"/>
            <a:chExt cx="1143000" cy="1143000"/>
          </a:xfrm>
        </p:grpSpPr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76415D0A-9CEF-0D40-9638-3C9DB6D954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74205" y="489802"/>
              <a:ext cx="1005840" cy="8671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61B36A8-9D77-F24F-8FE6-0446DD51E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7160" y="456518"/>
              <a:ext cx="1143000" cy="1143000"/>
            </a:xfrm>
            <a:prstGeom prst="rect">
              <a:avLst/>
            </a:prstGeom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sp>
        <p:nvSpPr>
          <p:cNvPr id="5" name="Column Header"/>
          <p:cNvSpPr/>
          <p:nvPr/>
        </p:nvSpPr>
        <p:spPr>
          <a:xfrm>
            <a:off x="0" y="1718391"/>
            <a:ext cx="18288001" cy="1097758"/>
          </a:xfrm>
          <a:custGeom>
            <a:avLst/>
            <a:gdLst/>
            <a:ahLst/>
            <a:cxnLst/>
            <a:rect l="l" t="t" r="r" b="b"/>
            <a:pathLst>
              <a:path w="17339734" h="1075520">
                <a:moveTo>
                  <a:pt x="0" y="0"/>
                </a:moveTo>
                <a:lnTo>
                  <a:pt x="17339734" y="0"/>
                </a:lnTo>
                <a:lnTo>
                  <a:pt x="17339734" y="1075520"/>
                </a:lnTo>
                <a:lnTo>
                  <a:pt x="0" y="1075520"/>
                </a:lnTo>
                <a:close/>
              </a:path>
            </a:pathLst>
          </a:custGeom>
          <a:solidFill>
            <a:srgbClr val="FF9861"/>
          </a:solidFill>
        </p:spPr>
        <p:txBody>
          <a:bodyPr anchor="ctr"/>
          <a:lstStyle/>
          <a:p>
            <a:pPr marL="698500"/>
            <a:r>
              <a:rPr lang="en-US" sz="3600" spc="101" dirty="0">
                <a:solidFill>
                  <a:srgbClr val="003F5E"/>
                </a:solidFill>
                <a:latin typeface="Impact" panose="020B0806030902050204" pitchFamily="34" charset="0"/>
              </a:rPr>
              <a:t>CONTINUED LEARNING</a:t>
            </a:r>
          </a:p>
        </p:txBody>
      </p:sp>
      <p:sp>
        <p:nvSpPr>
          <p:cNvPr id="12" name="Title"/>
          <p:cNvSpPr txBox="1"/>
          <p:nvPr/>
        </p:nvSpPr>
        <p:spPr>
          <a:xfrm>
            <a:off x="2670142" y="199857"/>
            <a:ext cx="12947716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7"/>
              </a:lnSpc>
            </a:pPr>
            <a:r>
              <a:rPr lang="en-US" sz="5062" spc="151" dirty="0">
                <a:solidFill>
                  <a:srgbClr val="FF9861"/>
                </a:solidFill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CONTINUED LEARNING ELEMENTARY SCHOOL EXPECTATION MATRIX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3677B5B0B0743AE3E22A6626261DC" ma:contentTypeVersion="9" ma:contentTypeDescription="Create a new document." ma:contentTypeScope="" ma:versionID="88c85101689e37c8b68d88b7fc79f170">
  <xsd:schema xmlns:xsd="http://www.w3.org/2001/XMLSchema" xmlns:xs="http://www.w3.org/2001/XMLSchema" xmlns:p="http://schemas.microsoft.com/office/2006/metadata/properties" xmlns:ns2="f117d89c-0b9e-4b5f-a216-a1782ae2e190" targetNamespace="http://schemas.microsoft.com/office/2006/metadata/properties" ma:root="true" ma:fieldsID="6fa57905ea4db52b36f182ce39dfd208" ns2:_="">
    <xsd:import namespace="f117d89c-0b9e-4b5f-a216-a1782ae2e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7d89c-0b9e-4b5f-a216-a1782ae2e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D6C087-D947-4B7C-A62B-6587B681E3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7d89c-0b9e-4b5f-a216-a1782ae2e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DC63E4-2E3F-41AC-BDFF-941956C30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1EE12-F465-43D0-BD7F-B26048E5B4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88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Impact</vt:lpstr>
      <vt:lpstr>Verdana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Size Sample Continued Learning Expectation Matrix</dc:title>
  <cp:lastModifiedBy>Royer, David J</cp:lastModifiedBy>
  <cp:revision>7</cp:revision>
  <dcterms:created xsi:type="dcterms:W3CDTF">2006-08-16T00:00:00Z</dcterms:created>
  <dcterms:modified xsi:type="dcterms:W3CDTF">2020-08-27T21:47:21Z</dcterms:modified>
  <dc:identifier>DAEFQHh_Deo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0x010100AA83677B5B0B0743AE3E22A6626261DC</vt:lpwstr>
  </property>
</Properties>
</file>